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50"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47" r:id="rId37"/>
    <p:sldId id="348" r:id="rId38"/>
    <p:sldId id="339" r:id="rId39"/>
    <p:sldId id="340" r:id="rId40"/>
    <p:sldId id="341" r:id="rId41"/>
    <p:sldId id="342" r:id="rId42"/>
    <p:sldId id="343" r:id="rId43"/>
    <p:sldId id="344" r:id="rId44"/>
    <p:sldId id="345" r:id="rId45"/>
    <p:sldId id="346" r:id="rId4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09" autoAdjust="0"/>
    <p:restoredTop sz="94660"/>
  </p:normalViewPr>
  <p:slideViewPr>
    <p:cSldViewPr>
      <p:cViewPr varScale="1">
        <p:scale>
          <a:sx n="70" d="100"/>
          <a:sy n="70" d="100"/>
        </p:scale>
        <p:origin x="-67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2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0536ADC-59F0-47E6-89E8-CF887C64E618}" type="datetimeFigureOut">
              <a:rPr lang="tr-TR" smtClean="0"/>
              <a:pPr/>
              <a:t>19.08.2011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C043D88-97B6-439B-A2AA-F20140A5CC1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alpha val="74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36ADC-59F0-47E6-89E8-CF887C64E618}" type="datetimeFigureOut">
              <a:rPr lang="tr-TR" smtClean="0"/>
              <a:pPr/>
              <a:t>19.08.2011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43D88-97B6-439B-A2AA-F20140A5CC1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4 Resim" descr="tepedin.png"/>
          <p:cNvPicPr>
            <a:picLocks noChangeAspect="1"/>
          </p:cNvPicPr>
          <p:nvPr/>
        </p:nvPicPr>
        <p:blipFill>
          <a:blip r:embed="rId3"/>
          <a:srcRect l="821" t="10949"/>
          <a:stretch>
            <a:fillRect/>
          </a:stretch>
        </p:blipFill>
        <p:spPr>
          <a:xfrm>
            <a:off x="0" y="-24"/>
            <a:ext cx="9144000" cy="1071570"/>
          </a:xfrm>
          <a:prstGeom prst="rect">
            <a:avLst/>
          </a:prstGeom>
        </p:spPr>
      </p:pic>
      <p:sp>
        <p:nvSpPr>
          <p:cNvPr id="9" name="Text Box 3"/>
          <p:cNvSpPr txBox="1">
            <a:spLocks noChangeArrowheads="1"/>
          </p:cNvSpPr>
          <p:nvPr/>
        </p:nvSpPr>
        <p:spPr bwMode="auto">
          <a:xfrm>
            <a:off x="1571604" y="17520"/>
            <a:ext cx="6357982" cy="1046440"/>
          </a:xfrm>
          <a:prstGeom prst="rect">
            <a:avLst/>
          </a:prstGeom>
          <a:noFill/>
          <a:ln w="9525">
            <a:noFill/>
            <a:miter lim="800000"/>
            <a:headEnd/>
            <a:tailEnd/>
          </a:ln>
        </p:spPr>
        <p:txBody>
          <a:bodyPr wrap="square">
            <a:spAutoFit/>
          </a:bodyPr>
          <a:lstStyle/>
          <a:p>
            <a:pPr algn="ctr" eaLnBrk="0" hangingPunct="0"/>
            <a:r>
              <a:rPr lang="tr-TR" sz="2200" b="1"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T.C. </a:t>
            </a:r>
          </a:p>
          <a:p>
            <a:pPr algn="ctr" eaLnBrk="0" hangingPunct="0"/>
            <a:r>
              <a:rPr lang="tr-TR" b="1" dirty="0" smtClean="0">
                <a:latin typeface="Times New Roman" pitchFamily="18" charset="0"/>
                <a:cs typeface="Times New Roman" pitchFamily="18" charset="0"/>
              </a:rPr>
              <a:t>AZİZİYE MÜFTÜLÜĞÜ</a:t>
            </a:r>
          </a:p>
          <a:p>
            <a:pPr algn="ctr" eaLnBrk="0" hangingPunct="0"/>
            <a:r>
              <a:rPr lang="tr-TR" sz="2200" b="1" dirty="0" smtClean="0">
                <a:solidFill>
                  <a:srgbClr val="0070C0"/>
                </a:solidFill>
                <a:latin typeface="Times New Roman" pitchFamily="18" charset="0"/>
                <a:cs typeface="Times New Roman" pitchFamily="18" charset="0"/>
              </a:rPr>
              <a:t>DADAŞKENT MERKEZ CAMİİ</a:t>
            </a:r>
            <a:endParaRPr lang="tr-TR" sz="2200" b="1" dirty="0">
              <a:solidFill>
                <a:srgbClr val="0070C0"/>
              </a:solidFill>
              <a:latin typeface="Times New Roman" pitchFamily="18" charset="0"/>
              <a:cs typeface="Times New Roman" pitchFamily="18" charset="0"/>
            </a:endParaRPr>
          </a:p>
        </p:txBody>
      </p:sp>
      <p:sp>
        <p:nvSpPr>
          <p:cNvPr id="10" name="8 Metin kutusu"/>
          <p:cNvSpPr txBox="1"/>
          <p:nvPr/>
        </p:nvSpPr>
        <p:spPr>
          <a:xfrm>
            <a:off x="5759772" y="6143644"/>
            <a:ext cx="3384260" cy="707886"/>
          </a:xfrm>
          <a:prstGeom prst="rect">
            <a:avLst/>
          </a:prstGeom>
          <a:noFill/>
        </p:spPr>
        <p:txBody>
          <a:bodyPr wrap="none" rtlCol="0">
            <a:spAutoFit/>
          </a:bodyPr>
          <a:lstStyle/>
          <a:p>
            <a:pPr algn="ctr"/>
            <a:r>
              <a:rPr lang="tr-TR" sz="2400" dirty="0" smtClean="0">
                <a:solidFill>
                  <a:srgbClr val="FFC000"/>
                </a:solidFill>
                <a:latin typeface="Times New Roman" pitchFamily="18" charset="0"/>
                <a:cs typeface="Times New Roman" pitchFamily="18" charset="0"/>
              </a:rPr>
              <a:t>İdris YAVUZYİĞİT</a:t>
            </a:r>
          </a:p>
          <a:p>
            <a:pPr algn="ctr"/>
            <a:r>
              <a:rPr lang="tr-TR" sz="1600" dirty="0" smtClean="0">
                <a:solidFill>
                  <a:schemeClr val="bg2">
                    <a:lumMod val="50000"/>
                  </a:schemeClr>
                </a:solidFill>
                <a:latin typeface="Times New Roman" pitchFamily="18" charset="0"/>
                <a:cs typeface="Times New Roman" pitchFamily="18" charset="0"/>
              </a:rPr>
              <a:t>Dadaşkent Merkez Camii İmam Hatibi</a:t>
            </a:r>
            <a:endParaRPr lang="tr-TR" sz="1600" dirty="0">
              <a:solidFill>
                <a:schemeClr val="bg2">
                  <a:lumMod val="50000"/>
                </a:schemeClr>
              </a:solidFill>
              <a:latin typeface="Times New Roman" pitchFamily="18" charset="0"/>
              <a:cs typeface="Times New Roman" pitchFamily="18" charset="0"/>
            </a:endParaRPr>
          </a:p>
        </p:txBody>
      </p:sp>
      <p:sp>
        <p:nvSpPr>
          <p:cNvPr id="11" name="10 Metin kutusu"/>
          <p:cNvSpPr txBox="1"/>
          <p:nvPr/>
        </p:nvSpPr>
        <p:spPr>
          <a:xfrm>
            <a:off x="6058572" y="1000108"/>
            <a:ext cx="3085460" cy="400110"/>
          </a:xfrm>
          <a:prstGeom prst="rect">
            <a:avLst/>
          </a:prstGeom>
          <a:noFill/>
        </p:spPr>
        <p:txBody>
          <a:bodyPr wrap="none" rtlCol="0">
            <a:spAutoFit/>
          </a:bodyPr>
          <a:lstStyle/>
          <a:p>
            <a:pPr algn="ctr"/>
            <a:r>
              <a:rPr lang="tr-TR" sz="2000" dirty="0" smtClean="0">
                <a:solidFill>
                  <a:schemeClr val="bg1"/>
                </a:solidFill>
                <a:latin typeface="Times New Roman" pitchFamily="18" charset="0"/>
                <a:cs typeface="Times New Roman" pitchFamily="18" charset="0"/>
              </a:rPr>
              <a:t>www.</a:t>
            </a:r>
            <a:r>
              <a:rPr lang="tr-TR" sz="2000" dirty="0" err="1" smtClean="0">
                <a:solidFill>
                  <a:schemeClr val="bg1"/>
                </a:solidFill>
                <a:latin typeface="Times New Roman" pitchFamily="18" charset="0"/>
                <a:cs typeface="Times New Roman" pitchFamily="18" charset="0"/>
              </a:rPr>
              <a:t>aziziyemuftulugu</a:t>
            </a:r>
            <a:r>
              <a:rPr lang="tr-TR" sz="2000" dirty="0" smtClean="0">
                <a:solidFill>
                  <a:schemeClr val="bg1"/>
                </a:solidFill>
                <a:latin typeface="Times New Roman" pitchFamily="18" charset="0"/>
                <a:cs typeface="Times New Roman" pitchFamily="18" charset="0"/>
              </a:rPr>
              <a:t>.com</a:t>
            </a:r>
            <a:endParaRPr lang="tr-TR" sz="1400" dirty="0">
              <a:solidFill>
                <a:schemeClr val="bg1"/>
              </a:solidFill>
              <a:latin typeface="Times New Roman" pitchFamily="18" charset="0"/>
              <a:cs typeface="Times New Roman" pitchFamily="18" charset="0"/>
            </a:endParaRPr>
          </a:p>
        </p:txBody>
      </p:sp>
      <p:sp>
        <p:nvSpPr>
          <p:cNvPr id="12" name="9 Yuvarlatılmış Dikdörtgen"/>
          <p:cNvSpPr/>
          <p:nvPr/>
        </p:nvSpPr>
        <p:spPr>
          <a:xfrm>
            <a:off x="576602" y="3662694"/>
            <a:ext cx="8171862" cy="2214578"/>
          </a:xfrm>
          <a:prstGeom prst="round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800" dirty="0" smtClean="0">
                <a:solidFill>
                  <a:schemeClr val="bg1"/>
                </a:solidFill>
                <a:latin typeface="Vivaldi" pitchFamily="66" charset="0"/>
              </a:rPr>
              <a:t>Zekatla </a:t>
            </a:r>
            <a:r>
              <a:rPr lang="tr-TR" sz="8800" dirty="0" err="1" smtClean="0">
                <a:solidFill>
                  <a:schemeClr val="bg1"/>
                </a:solidFill>
                <a:latin typeface="Vivaldi" pitchFamily="66" charset="0"/>
              </a:rPr>
              <a:t>Ilgili</a:t>
            </a:r>
            <a:r>
              <a:rPr lang="tr-TR" sz="8800" dirty="0" smtClean="0">
                <a:solidFill>
                  <a:schemeClr val="bg1"/>
                </a:solidFill>
                <a:latin typeface="Vivaldi" pitchFamily="66" charset="0"/>
              </a:rPr>
              <a:t> Fıkhi Sorular</a:t>
            </a:r>
            <a:endParaRPr lang="tr-TR" sz="8800" dirty="0" smtClean="0">
              <a:solidFill>
                <a:schemeClr val="bg1"/>
              </a:solidFill>
              <a:latin typeface="Vivaldi" pitchFamily="66" charset="0"/>
            </a:endParaRPr>
          </a:p>
        </p:txBody>
      </p:sp>
      <p:sp>
        <p:nvSpPr>
          <p:cNvPr id="13" name="10 Metin kutusu"/>
          <p:cNvSpPr txBox="1"/>
          <p:nvPr/>
        </p:nvSpPr>
        <p:spPr>
          <a:xfrm>
            <a:off x="2484575" y="6485274"/>
            <a:ext cx="2447465" cy="400110"/>
          </a:xfrm>
          <a:prstGeom prst="rect">
            <a:avLst/>
          </a:prstGeom>
          <a:noFill/>
        </p:spPr>
        <p:txBody>
          <a:bodyPr wrap="none" rtlCol="0">
            <a:spAutoFit/>
          </a:bodyPr>
          <a:lstStyle/>
          <a:p>
            <a:pPr algn="ctr"/>
            <a:r>
              <a:rPr lang="tr-TR" sz="2000" dirty="0" smtClean="0">
                <a:solidFill>
                  <a:schemeClr val="bg1"/>
                </a:solidFill>
                <a:latin typeface="Times New Roman" pitchFamily="18" charset="0"/>
                <a:cs typeface="Times New Roman" pitchFamily="18" charset="0"/>
              </a:rPr>
              <a:t>www.sunumvaaz.com</a:t>
            </a:r>
            <a:endParaRPr lang="tr-TR" sz="1400" dirty="0">
              <a:solidFill>
                <a:schemeClr val="bg1"/>
              </a:solidFill>
              <a:latin typeface="Times New Roman" pitchFamily="18" charset="0"/>
              <a:cs typeface="Times New Roman" pitchFamily="18" charset="0"/>
            </a:endParaRPr>
          </a:p>
        </p:txBody>
      </p:sp>
      <p:sp>
        <p:nvSpPr>
          <p:cNvPr id="14" name="10 Metin kutusu"/>
          <p:cNvSpPr txBox="1"/>
          <p:nvPr/>
        </p:nvSpPr>
        <p:spPr>
          <a:xfrm>
            <a:off x="107504" y="6485274"/>
            <a:ext cx="2288768" cy="400110"/>
          </a:xfrm>
          <a:prstGeom prst="rect">
            <a:avLst/>
          </a:prstGeom>
          <a:noFill/>
        </p:spPr>
        <p:txBody>
          <a:bodyPr wrap="none" rtlCol="0">
            <a:spAutoFit/>
          </a:bodyPr>
          <a:lstStyle/>
          <a:p>
            <a:pPr algn="ctr"/>
            <a:r>
              <a:rPr lang="tr-TR" sz="2000" dirty="0" smtClean="0">
                <a:solidFill>
                  <a:schemeClr val="bg1"/>
                </a:solidFill>
                <a:latin typeface="Times New Roman" pitchFamily="18" charset="0"/>
                <a:cs typeface="Times New Roman" pitchFamily="18" charset="0"/>
              </a:rPr>
              <a:t>www.vaazsitesi.com</a:t>
            </a:r>
            <a:endParaRPr lang="tr-TR" sz="1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96443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Ticaret malının zekatı neye göre hesaplanır?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a:solidFill>
                  <a:srgbClr val="FFFF00"/>
                </a:solidFill>
              </a:rPr>
              <a:t>Kâr amacıyla alınıp satılan mallara “ticaret malları” denir. </a:t>
            </a:r>
            <a:r>
              <a:rPr lang="tr-TR" sz="2400" b="1" dirty="0">
                <a:solidFill>
                  <a:srgbClr val="FF0000"/>
                </a:solidFill>
              </a:rPr>
              <a:t>80.18 gr. altın </a:t>
            </a:r>
            <a:r>
              <a:rPr lang="tr-TR" sz="2400" b="1" dirty="0" smtClean="0">
                <a:solidFill>
                  <a:srgbClr val="FF0000"/>
                </a:solidFill>
              </a:rPr>
              <a:t>değerinde ticaret </a:t>
            </a:r>
            <a:r>
              <a:rPr lang="tr-TR" sz="2400" b="1" dirty="0">
                <a:solidFill>
                  <a:srgbClr val="FF0000"/>
                </a:solidFill>
              </a:rPr>
              <a:t>malına sahip olan kişinin, bu malın elde edilmesinin üzerinden bir </a:t>
            </a:r>
            <a:r>
              <a:rPr lang="tr-TR" sz="2400" b="1" dirty="0" smtClean="0">
                <a:solidFill>
                  <a:srgbClr val="FF0000"/>
                </a:solidFill>
              </a:rPr>
              <a:t>yıl geçmesi </a:t>
            </a:r>
            <a:r>
              <a:rPr lang="tr-TR" sz="2400" b="1" dirty="0">
                <a:solidFill>
                  <a:srgbClr val="FF0000"/>
                </a:solidFill>
              </a:rPr>
              <a:t>halinde, kırkta bir (%2,5) oranında zekâtını vermesi gerekir.</a:t>
            </a:r>
          </a:p>
          <a:p>
            <a:pPr algn="ctr"/>
            <a:r>
              <a:rPr lang="tr-TR" sz="2400" dirty="0">
                <a:solidFill>
                  <a:schemeClr val="bg1"/>
                </a:solidFill>
              </a:rPr>
              <a:t>Zekât, ileride elde edilmesi muhtemel kârdan değil, mevcut </a:t>
            </a:r>
            <a:r>
              <a:rPr lang="tr-TR" sz="2400" dirty="0" smtClean="0">
                <a:solidFill>
                  <a:schemeClr val="bg1"/>
                </a:solidFill>
              </a:rPr>
              <a:t>sermayeden ödenmesi </a:t>
            </a:r>
            <a:r>
              <a:rPr lang="tr-TR" sz="2400" dirty="0">
                <a:solidFill>
                  <a:schemeClr val="bg1"/>
                </a:solidFill>
              </a:rPr>
              <a:t>gereken mali bir ibadettir. Bu itibarla, </a:t>
            </a:r>
            <a:r>
              <a:rPr lang="tr-TR" sz="2400" b="1" dirty="0">
                <a:solidFill>
                  <a:srgbClr val="00B0F0"/>
                </a:solidFill>
              </a:rPr>
              <a:t>ticaret malının zekâtı verilirken, </a:t>
            </a:r>
            <a:r>
              <a:rPr lang="tr-TR" sz="2400" b="1" dirty="0" smtClean="0">
                <a:solidFill>
                  <a:srgbClr val="00B0F0"/>
                </a:solidFill>
              </a:rPr>
              <a:t>kârsız olarak </a:t>
            </a:r>
            <a:r>
              <a:rPr lang="tr-TR" sz="2400" b="1" dirty="0">
                <a:solidFill>
                  <a:srgbClr val="00B0F0"/>
                </a:solidFill>
              </a:rPr>
              <a:t>zekâtının verildiği tarihteki değeri esas alınmalıdır</a:t>
            </a:r>
            <a:endParaRPr lang="tr-TR" sz="2400" b="1" dirty="0">
              <a:solidFill>
                <a:srgbClr val="00B0F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309063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Alacakların zekatı nasıl verilir?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just"/>
            <a:r>
              <a:rPr lang="tr-TR" sz="2400" b="1" dirty="0" smtClean="0">
                <a:solidFill>
                  <a:srgbClr val="FFFF00"/>
                </a:solidFill>
              </a:rPr>
              <a:t>	</a:t>
            </a:r>
            <a:r>
              <a:rPr lang="tr-TR" sz="2400" b="1" u="sng" dirty="0" smtClean="0">
                <a:solidFill>
                  <a:srgbClr val="FFFF00"/>
                </a:solidFill>
              </a:rPr>
              <a:t>Geri </a:t>
            </a:r>
            <a:r>
              <a:rPr lang="tr-TR" sz="2400" b="1" u="sng" dirty="0">
                <a:solidFill>
                  <a:srgbClr val="FFFF00"/>
                </a:solidFill>
              </a:rPr>
              <a:t>ödeneceği kesin olan alacaklar</a:t>
            </a:r>
            <a:r>
              <a:rPr lang="tr-TR" sz="2400" dirty="0">
                <a:solidFill>
                  <a:schemeClr val="bg1"/>
                </a:solidFill>
              </a:rPr>
              <a:t>ın, </a:t>
            </a:r>
            <a:r>
              <a:rPr lang="tr-TR" sz="2400" b="1" dirty="0">
                <a:solidFill>
                  <a:srgbClr val="00B0F0"/>
                </a:solidFill>
              </a:rPr>
              <a:t>her yıl alacaklı tarafından zekatlarının ödenmesi gerekir.</a:t>
            </a:r>
            <a:r>
              <a:rPr lang="tr-TR" sz="2400" dirty="0">
                <a:solidFill>
                  <a:schemeClr val="bg1"/>
                </a:solidFill>
              </a:rPr>
              <a:t> Alacak tahsil edilmeden önce zekatı verilmemişse, tahsil edildikten sonra, </a:t>
            </a:r>
            <a:r>
              <a:rPr lang="tr-TR" sz="2400" dirty="0">
                <a:solidFill>
                  <a:srgbClr val="FF0000"/>
                </a:solidFill>
              </a:rPr>
              <a:t>geçmiş yıllara ait zekatlar da ödenmelidir</a:t>
            </a:r>
            <a:r>
              <a:rPr lang="tr-TR" sz="2400" dirty="0">
                <a:solidFill>
                  <a:schemeClr val="bg1"/>
                </a:solidFill>
              </a:rPr>
              <a:t>. </a:t>
            </a:r>
            <a:endParaRPr lang="tr-TR" sz="2400" dirty="0" smtClean="0">
              <a:solidFill>
                <a:schemeClr val="bg1"/>
              </a:solidFill>
            </a:endParaRPr>
          </a:p>
          <a:p>
            <a:pPr algn="just"/>
            <a:r>
              <a:rPr lang="tr-TR" sz="2400" b="1" dirty="0" smtClean="0">
                <a:solidFill>
                  <a:srgbClr val="FFFF00"/>
                </a:solidFill>
              </a:rPr>
              <a:t>	</a:t>
            </a:r>
            <a:r>
              <a:rPr lang="tr-TR" sz="2400" b="1" u="sng" dirty="0" smtClean="0">
                <a:solidFill>
                  <a:srgbClr val="FFFF00"/>
                </a:solidFill>
              </a:rPr>
              <a:t>İnkar </a:t>
            </a:r>
            <a:r>
              <a:rPr lang="tr-TR" sz="2400" b="1" u="sng" dirty="0">
                <a:solidFill>
                  <a:srgbClr val="FFFF00"/>
                </a:solidFill>
              </a:rPr>
              <a:t>edilen veya geri alınma ihtimali olmayan alacaklar</a:t>
            </a:r>
            <a:r>
              <a:rPr lang="tr-TR" sz="2400" dirty="0">
                <a:solidFill>
                  <a:schemeClr val="bg1"/>
                </a:solidFill>
              </a:rPr>
              <a:t>ın </a:t>
            </a:r>
            <a:r>
              <a:rPr lang="tr-TR" sz="2400" b="1" dirty="0">
                <a:solidFill>
                  <a:srgbClr val="00B0F0"/>
                </a:solidFill>
              </a:rPr>
              <a:t>her yıl zekatının verilmesi gerekmez</a:t>
            </a:r>
            <a:r>
              <a:rPr lang="tr-TR" sz="2400" dirty="0">
                <a:solidFill>
                  <a:schemeClr val="bg1"/>
                </a:solidFill>
              </a:rPr>
              <a:t>. Şayet böyle bir alacak </a:t>
            </a:r>
            <a:r>
              <a:rPr lang="tr-TR" sz="2400" dirty="0">
                <a:solidFill>
                  <a:srgbClr val="FF0000"/>
                </a:solidFill>
              </a:rPr>
              <a:t>daha sonra ödenirse</a:t>
            </a:r>
            <a:r>
              <a:rPr lang="tr-TR" sz="2400" dirty="0">
                <a:solidFill>
                  <a:schemeClr val="bg1"/>
                </a:solidFill>
              </a:rPr>
              <a:t>, alacıkla bu tarihten itibaren zekat mükellefi olur; </a:t>
            </a:r>
            <a:r>
              <a:rPr lang="tr-TR" sz="2400" dirty="0">
                <a:solidFill>
                  <a:srgbClr val="FF0000"/>
                </a:solidFill>
              </a:rPr>
              <a:t>geçmiş yıllar için zekat ödemez</a:t>
            </a:r>
            <a:r>
              <a:rPr lang="tr-TR" sz="2400" dirty="0">
                <a:solidFill>
                  <a:schemeClr val="bg1"/>
                </a:solidFill>
              </a:rPr>
              <a:t>. </a:t>
            </a:r>
            <a:endParaRPr lang="tr-TR" sz="24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30722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Alacaklar zekata mahsup edilebilir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600" dirty="0">
                <a:solidFill>
                  <a:schemeClr val="bg1"/>
                </a:solidFill>
              </a:rPr>
              <a:t>Ödeme güçlüğü çeken borçlu olan kişi</a:t>
            </a:r>
            <a:r>
              <a:rPr lang="tr-TR" sz="3600" dirty="0" smtClean="0">
                <a:solidFill>
                  <a:schemeClr val="bg1"/>
                </a:solidFill>
              </a:rPr>
              <a:t>, kendisine </a:t>
            </a:r>
            <a:r>
              <a:rPr lang="tr-TR" sz="3600" dirty="0">
                <a:solidFill>
                  <a:schemeClr val="bg1"/>
                </a:solidFill>
              </a:rPr>
              <a:t>zekât verilebilecek kişilerden</a:t>
            </a:r>
          </a:p>
          <a:p>
            <a:pPr algn="ctr"/>
            <a:r>
              <a:rPr lang="tr-TR" sz="3600" dirty="0">
                <a:solidFill>
                  <a:schemeClr val="bg1"/>
                </a:solidFill>
              </a:rPr>
              <a:t>ise, </a:t>
            </a:r>
            <a:r>
              <a:rPr lang="tr-TR" sz="3600" dirty="0">
                <a:solidFill>
                  <a:srgbClr val="FFFF00"/>
                </a:solidFill>
              </a:rPr>
              <a:t>alacaklar zekâta mahsup edilebilir</a:t>
            </a:r>
            <a:r>
              <a:rPr lang="tr-TR" sz="3600" dirty="0">
                <a:solidFill>
                  <a:schemeClr val="bg1"/>
                </a:solidFill>
              </a:rPr>
              <a:t>.</a:t>
            </a:r>
          </a:p>
        </p:txBody>
      </p:sp>
    </p:spTree>
    <p:extLst>
      <p:ext uri="{BB962C8B-B14F-4D97-AF65-F5344CB8AC3E}">
        <p14:creationId xmlns:p14="http://schemas.microsoft.com/office/powerpoint/2010/main" val="1875382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err="1">
                <a:solidFill>
                  <a:schemeClr val="bg1"/>
                </a:solidFill>
              </a:rPr>
              <a:t>Arazî</a:t>
            </a:r>
            <a:r>
              <a:rPr lang="tr-TR" sz="3200" b="1" dirty="0">
                <a:solidFill>
                  <a:schemeClr val="bg1"/>
                </a:solidFill>
              </a:rPr>
              <a:t> mahsulünden zekat verilmesi gerekir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000" dirty="0">
                <a:solidFill>
                  <a:srgbClr val="FFFF00"/>
                </a:solidFill>
              </a:rPr>
              <a:t>Odun, kamış (şeker kamışı hariç) ve ottan başka </a:t>
            </a:r>
            <a:r>
              <a:rPr lang="tr-TR" sz="2000" b="1" u="sng" dirty="0">
                <a:solidFill>
                  <a:srgbClr val="00B0F0"/>
                </a:solidFill>
              </a:rPr>
              <a:t>topraktan elde edilen her türlü ürünün, </a:t>
            </a:r>
            <a:r>
              <a:rPr lang="tr-TR" sz="2000" b="1" dirty="0">
                <a:solidFill>
                  <a:srgbClr val="FF0000"/>
                </a:solidFill>
              </a:rPr>
              <a:t>nisap miktarına ulaşması halinde (yaklaşık 650 kg.) zekatının verilmesi gerekir. </a:t>
            </a:r>
          </a:p>
          <a:p>
            <a:pPr algn="ctr"/>
            <a:r>
              <a:rPr lang="tr-TR" sz="2000" b="1" dirty="0">
                <a:solidFill>
                  <a:srgbClr val="FFFF00"/>
                </a:solidFill>
              </a:rPr>
              <a:t>Mahsulün zekatının verilmesinde toprağın işlenmesi ve su kullanımı esas </a:t>
            </a:r>
            <a:r>
              <a:rPr lang="tr-TR" sz="2000" b="1" dirty="0" smtClean="0">
                <a:solidFill>
                  <a:srgbClr val="FFFF00"/>
                </a:solidFill>
              </a:rPr>
              <a:t>alınmaktadır</a:t>
            </a:r>
            <a:r>
              <a:rPr lang="tr-TR" sz="2000" b="1" dirty="0">
                <a:solidFill>
                  <a:srgbClr val="FFFF00"/>
                </a:solidFill>
              </a:rPr>
              <a:t>. </a:t>
            </a:r>
            <a:r>
              <a:rPr lang="tr-TR" sz="2000" dirty="0">
                <a:solidFill>
                  <a:schemeClr val="bg1"/>
                </a:solidFill>
              </a:rPr>
              <a:t>Buna göre </a:t>
            </a:r>
            <a:r>
              <a:rPr lang="tr-TR" sz="2000" b="1" dirty="0">
                <a:solidFill>
                  <a:srgbClr val="00B0F0"/>
                </a:solidFill>
              </a:rPr>
              <a:t>toprak emek </a:t>
            </a:r>
            <a:r>
              <a:rPr lang="tr-TR" sz="2000" b="1" dirty="0" smtClean="0">
                <a:solidFill>
                  <a:srgbClr val="00B0F0"/>
                </a:solidFill>
              </a:rPr>
              <a:t>sarf edilmeden </a:t>
            </a:r>
            <a:r>
              <a:rPr lang="tr-TR" sz="2000" b="1" dirty="0">
                <a:solidFill>
                  <a:srgbClr val="00B0F0"/>
                </a:solidFill>
              </a:rPr>
              <a:t>yağmur, nehir, dere, ırmak ve bunların kanallarıyla sulanıyorsa, çıkan mahsulün 1/10’i; </a:t>
            </a:r>
            <a:r>
              <a:rPr lang="tr-TR" sz="2000" b="1" dirty="0">
                <a:solidFill>
                  <a:srgbClr val="FFFF00"/>
                </a:solidFill>
              </a:rPr>
              <a:t>kova, dolap gibi emekle veya suyun ücretle alınması, motorla sulama gibi masraf gerektiren bir yolla sulanıyorsa 1/20’i zekat olarak verilir.</a:t>
            </a:r>
            <a:r>
              <a:rPr lang="tr-TR" sz="2000" dirty="0">
                <a:solidFill>
                  <a:schemeClr val="bg1"/>
                </a:solidFill>
              </a:rPr>
              <a:t> </a:t>
            </a:r>
          </a:p>
        </p:txBody>
      </p:sp>
    </p:spTree>
    <p:extLst>
      <p:ext uri="{BB962C8B-B14F-4D97-AF65-F5344CB8AC3E}">
        <p14:creationId xmlns:p14="http://schemas.microsoft.com/office/powerpoint/2010/main" val="53542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Ürün elde etmek için yapılan masraflar, öşür verilirken dikkate alınır mı?</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000" dirty="0">
                <a:solidFill>
                  <a:schemeClr val="bg1"/>
                </a:solidFill>
              </a:rPr>
              <a:t>Günümüzde </a:t>
            </a:r>
            <a:r>
              <a:rPr lang="tr-TR" sz="2000" b="1" u="sng" dirty="0">
                <a:solidFill>
                  <a:srgbClr val="FFFF00"/>
                </a:solidFill>
              </a:rPr>
              <a:t>gübre, mazot, işçilik gibi masraflar </a:t>
            </a:r>
            <a:r>
              <a:rPr lang="tr-TR" sz="2000" dirty="0">
                <a:solidFill>
                  <a:schemeClr val="bg1"/>
                </a:solidFill>
              </a:rPr>
              <a:t>da üretimin maliyetinde önemli bir yekûn oluşturmaktadır. Bu nedenle, </a:t>
            </a:r>
            <a:r>
              <a:rPr lang="tr-TR" sz="2000" b="1" dirty="0">
                <a:solidFill>
                  <a:srgbClr val="FF0000"/>
                </a:solidFill>
              </a:rPr>
              <a:t>tarımsal ürünlerin zekatında, elde edilen hasılattan (gayr-i </a:t>
            </a:r>
            <a:r>
              <a:rPr lang="tr-TR" sz="2000" b="1" dirty="0" err="1">
                <a:solidFill>
                  <a:srgbClr val="FF0000"/>
                </a:solidFill>
              </a:rPr>
              <a:t>safî</a:t>
            </a:r>
            <a:r>
              <a:rPr lang="tr-TR" sz="2000" b="1" dirty="0">
                <a:solidFill>
                  <a:srgbClr val="FF0000"/>
                </a:solidFill>
              </a:rPr>
              <a:t>), ürün için yapılan günümüz tarım şartlarının getirmiş olduğu ekstra masraflar çıkarıldıktan sonra</a:t>
            </a:r>
            <a:r>
              <a:rPr lang="tr-TR" sz="2000" dirty="0">
                <a:solidFill>
                  <a:schemeClr val="bg1"/>
                </a:solidFill>
              </a:rPr>
              <a:t>, geriye kalan ürünün nisap miktarına ulaşması halinde, tabiî yollarla sulanan </a:t>
            </a:r>
            <a:r>
              <a:rPr lang="tr-TR" sz="2000" dirty="0" err="1">
                <a:solidFill>
                  <a:schemeClr val="bg1"/>
                </a:solidFill>
              </a:rPr>
              <a:t>arazîde</a:t>
            </a:r>
            <a:r>
              <a:rPr lang="tr-TR" sz="2000" dirty="0">
                <a:solidFill>
                  <a:schemeClr val="bg1"/>
                </a:solidFill>
              </a:rPr>
              <a:t> 1/10, kova, tulumba, su motoru vb. usullerle masraf veya emekle sulanan </a:t>
            </a:r>
            <a:r>
              <a:rPr lang="tr-TR" sz="2000" dirty="0" err="1">
                <a:solidFill>
                  <a:schemeClr val="bg1"/>
                </a:solidFill>
              </a:rPr>
              <a:t>arazîde</a:t>
            </a:r>
            <a:r>
              <a:rPr lang="tr-TR" sz="2000" dirty="0">
                <a:solidFill>
                  <a:schemeClr val="bg1"/>
                </a:solidFill>
              </a:rPr>
              <a:t> 1/20 oranında zekat verilmesi gerekir.</a:t>
            </a:r>
          </a:p>
        </p:txBody>
      </p:sp>
    </p:spTree>
    <p:extLst>
      <p:ext uri="{BB962C8B-B14F-4D97-AF65-F5344CB8AC3E}">
        <p14:creationId xmlns:p14="http://schemas.microsoft.com/office/powerpoint/2010/main" val="927757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Ortak olarak ekilen bir tarlanın ürününün zekatını vermekle kim yükümlüdür?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err="1">
                <a:solidFill>
                  <a:srgbClr val="FFFF00"/>
                </a:solidFill>
              </a:rPr>
              <a:t>Arazî</a:t>
            </a:r>
            <a:r>
              <a:rPr lang="tr-TR" sz="2400" b="1" dirty="0">
                <a:solidFill>
                  <a:srgbClr val="FFFF00"/>
                </a:solidFill>
              </a:rPr>
              <a:t> mahsullerinin öşrünü, arazi sahibi değil, ürünün sahibi verir. </a:t>
            </a:r>
            <a:r>
              <a:rPr lang="tr-TR" sz="2000" dirty="0">
                <a:solidFill>
                  <a:schemeClr val="bg1"/>
                </a:solidFill>
              </a:rPr>
              <a:t>Bu itibarla mal sahibi hiçbir karşılık beklemeden tarlasını ekilmek üzere başka birisine verirse, çıkan mahsulün zekatını eken şahıs öder. </a:t>
            </a:r>
            <a:endParaRPr lang="tr-TR" sz="2000" dirty="0" smtClean="0">
              <a:solidFill>
                <a:schemeClr val="bg1"/>
              </a:solidFill>
            </a:endParaRPr>
          </a:p>
          <a:p>
            <a:pPr algn="ctr"/>
            <a:r>
              <a:rPr lang="tr-TR" sz="2400" b="1" u="sng" dirty="0" smtClean="0">
                <a:solidFill>
                  <a:srgbClr val="00B0F0"/>
                </a:solidFill>
              </a:rPr>
              <a:t>Arazi </a:t>
            </a:r>
            <a:r>
              <a:rPr lang="tr-TR" sz="2400" b="1" u="sng" dirty="0">
                <a:solidFill>
                  <a:srgbClr val="00B0F0"/>
                </a:solidFill>
              </a:rPr>
              <a:t>ekilmek üzere belli bir ücretle kiralanmışsa, zekatı (öşrü) kiracı tarafından ödenir. </a:t>
            </a:r>
            <a:endParaRPr lang="tr-TR" sz="2400" b="1" u="sng" dirty="0" smtClean="0">
              <a:solidFill>
                <a:srgbClr val="00B0F0"/>
              </a:solidFill>
            </a:endParaRPr>
          </a:p>
          <a:p>
            <a:pPr algn="ctr"/>
            <a:r>
              <a:rPr lang="tr-TR" sz="2400" dirty="0" smtClean="0">
                <a:solidFill>
                  <a:schemeClr val="bg1"/>
                </a:solidFill>
              </a:rPr>
              <a:t>Eğer </a:t>
            </a:r>
            <a:r>
              <a:rPr lang="tr-TR" sz="2400" dirty="0">
                <a:solidFill>
                  <a:schemeClr val="bg1"/>
                </a:solidFill>
              </a:rPr>
              <a:t>arazi, </a:t>
            </a:r>
            <a:r>
              <a:rPr lang="tr-TR" sz="2400" b="1" dirty="0">
                <a:solidFill>
                  <a:srgbClr val="FF0000"/>
                </a:solidFill>
              </a:rPr>
              <a:t>yarıcılık (</a:t>
            </a:r>
            <a:r>
              <a:rPr lang="tr-TR" sz="2400" b="1" dirty="0" err="1">
                <a:solidFill>
                  <a:srgbClr val="FF0000"/>
                </a:solidFill>
              </a:rPr>
              <a:t>müzâraa</a:t>
            </a:r>
            <a:r>
              <a:rPr lang="tr-TR" sz="2400" b="1" dirty="0">
                <a:solidFill>
                  <a:srgbClr val="FF0000"/>
                </a:solidFill>
              </a:rPr>
              <a:t>) usulü ile kiralanmışsa, mal sahibi ve mahsulü eken kişi, hisselerine düşen mahsulün zekâtlarını ayrı ayrı verirler. </a:t>
            </a:r>
          </a:p>
        </p:txBody>
      </p:sp>
    </p:spTree>
    <p:extLst>
      <p:ext uri="{BB962C8B-B14F-4D97-AF65-F5344CB8AC3E}">
        <p14:creationId xmlns:p14="http://schemas.microsoft.com/office/powerpoint/2010/main" val="313858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Hayvanların zekatı yerine değeri verilebilir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b="1" dirty="0">
                <a:solidFill>
                  <a:srgbClr val="FFFF00"/>
                </a:solidFill>
              </a:rPr>
              <a:t>Malın zekatı, kendi cinsinden verilebileceği gibi belli olan başka maddelerden de verilebilir. </a:t>
            </a:r>
            <a:r>
              <a:rPr lang="tr-TR" sz="2800" dirty="0">
                <a:solidFill>
                  <a:schemeClr val="bg1"/>
                </a:solidFill>
              </a:rPr>
              <a:t>Buna göre, hayvanların zekatını vermek isteyen kimse, kendi cinsinden verebileceği gibi, değerleri üzerinden de verebilir. Ancak </a:t>
            </a:r>
            <a:r>
              <a:rPr lang="tr-TR" sz="2800" b="1" dirty="0">
                <a:solidFill>
                  <a:srgbClr val="00B0F0"/>
                </a:solidFill>
              </a:rPr>
              <a:t>fakirin yararına olanı tercih etmek </a:t>
            </a:r>
            <a:r>
              <a:rPr lang="tr-TR" sz="2800" dirty="0">
                <a:solidFill>
                  <a:schemeClr val="bg1"/>
                </a:solidFill>
              </a:rPr>
              <a:t>daha uygundur. </a:t>
            </a:r>
            <a:endParaRPr lang="tr-TR" sz="2800" b="1" dirty="0">
              <a:solidFill>
                <a:schemeClr val="bg1"/>
              </a:solidFill>
            </a:endParaRPr>
          </a:p>
        </p:txBody>
      </p:sp>
    </p:spTree>
    <p:extLst>
      <p:ext uri="{BB962C8B-B14F-4D97-AF65-F5344CB8AC3E}">
        <p14:creationId xmlns:p14="http://schemas.microsoft.com/office/powerpoint/2010/main" val="990595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Ziynet eşyasına zekat verilir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a:solidFill>
                  <a:srgbClr val="FFFF00"/>
                </a:solidFill>
              </a:rPr>
              <a:t>Altın ve gümüş dışındaki ziynet eşyaları zekâta tabi değildir. </a:t>
            </a:r>
            <a:r>
              <a:rPr lang="tr-TR" sz="2400" dirty="0">
                <a:solidFill>
                  <a:schemeClr val="bg1"/>
                </a:solidFill>
              </a:rPr>
              <a:t>Altın ve </a:t>
            </a:r>
            <a:r>
              <a:rPr lang="tr-TR" sz="2400" dirty="0" smtClean="0">
                <a:solidFill>
                  <a:schemeClr val="bg1"/>
                </a:solidFill>
              </a:rPr>
              <a:t>gümüşten yapılmış </a:t>
            </a:r>
            <a:r>
              <a:rPr lang="tr-TR" sz="2400" dirty="0">
                <a:solidFill>
                  <a:schemeClr val="bg1"/>
                </a:solidFill>
              </a:rPr>
              <a:t>ziynet eşyaları ise, zekât için gerekli diğer şartları da taşıdığı </a:t>
            </a:r>
            <a:r>
              <a:rPr lang="tr-TR" sz="2400" dirty="0" smtClean="0">
                <a:solidFill>
                  <a:schemeClr val="bg1"/>
                </a:solidFill>
              </a:rPr>
              <a:t>takdirde zekâta </a:t>
            </a:r>
            <a:r>
              <a:rPr lang="tr-TR" sz="2400" dirty="0">
                <a:solidFill>
                  <a:schemeClr val="bg1"/>
                </a:solidFill>
              </a:rPr>
              <a:t>tabidir. Bu itibarla </a:t>
            </a:r>
            <a:r>
              <a:rPr lang="tr-TR" sz="2400" b="1" dirty="0">
                <a:solidFill>
                  <a:srgbClr val="00B0F0"/>
                </a:solidFill>
              </a:rPr>
              <a:t>altından yapılmış ziynet eşyaları, 80.18 gr. veya daha </a:t>
            </a:r>
            <a:r>
              <a:rPr lang="tr-TR" sz="2400" b="1" dirty="0" smtClean="0">
                <a:solidFill>
                  <a:srgbClr val="00B0F0"/>
                </a:solidFill>
              </a:rPr>
              <a:t>fazla ve </a:t>
            </a:r>
            <a:r>
              <a:rPr lang="tr-TR" sz="2400" b="1" dirty="0">
                <a:solidFill>
                  <a:srgbClr val="00B0F0"/>
                </a:solidFill>
              </a:rPr>
              <a:t>üzerinden bir yıl geçmiş ise zekâta tâbidir</a:t>
            </a:r>
            <a:r>
              <a:rPr lang="tr-TR" sz="2400" b="1" dirty="0" smtClean="0">
                <a:solidFill>
                  <a:srgbClr val="00B0F0"/>
                </a:solidFill>
              </a:rPr>
              <a:t>.</a:t>
            </a:r>
          </a:p>
          <a:p>
            <a:pPr algn="ctr"/>
            <a:r>
              <a:rPr lang="tr-TR" sz="2400" b="1" dirty="0">
                <a:solidFill>
                  <a:srgbClr val="FF0000"/>
                </a:solidFill>
              </a:rPr>
              <a:t>Hanefi </a:t>
            </a:r>
            <a:r>
              <a:rPr lang="tr-TR" sz="2400" b="1" dirty="0" err="1">
                <a:solidFill>
                  <a:srgbClr val="FF0000"/>
                </a:solidFill>
              </a:rPr>
              <a:t>Mezhebi'ne</a:t>
            </a:r>
            <a:r>
              <a:rPr lang="tr-TR" sz="2400" b="1" dirty="0">
                <a:solidFill>
                  <a:srgbClr val="FF0000"/>
                </a:solidFill>
              </a:rPr>
              <a:t> göre kadınların </a:t>
            </a:r>
            <a:r>
              <a:rPr lang="tr-TR" sz="2400" b="1" dirty="0" err="1">
                <a:solidFill>
                  <a:srgbClr val="FF0000"/>
                </a:solidFill>
              </a:rPr>
              <a:t>zinet</a:t>
            </a:r>
            <a:r>
              <a:rPr lang="tr-TR" sz="2400" b="1" dirty="0">
                <a:solidFill>
                  <a:srgbClr val="FF0000"/>
                </a:solidFill>
              </a:rPr>
              <a:t> ve </a:t>
            </a:r>
            <a:r>
              <a:rPr lang="tr-TR" sz="2400" b="1" dirty="0" smtClean="0">
                <a:solidFill>
                  <a:srgbClr val="FF0000"/>
                </a:solidFill>
              </a:rPr>
              <a:t>takıları (</a:t>
            </a:r>
            <a:r>
              <a:rPr lang="tr-TR" sz="2400" b="1" dirty="0" smtClean="0">
                <a:solidFill>
                  <a:schemeClr val="bg1"/>
                </a:solidFill>
              </a:rPr>
              <a:t>Zümrüt, Yakut, İnci vb.</a:t>
            </a:r>
            <a:r>
              <a:rPr lang="tr-TR" sz="2400" b="1" dirty="0" smtClean="0">
                <a:solidFill>
                  <a:srgbClr val="FF0000"/>
                </a:solidFill>
              </a:rPr>
              <a:t>) </a:t>
            </a:r>
            <a:r>
              <a:rPr lang="tr-TR" sz="2400" b="1" dirty="0">
                <a:solidFill>
                  <a:srgbClr val="FF0000"/>
                </a:solidFill>
              </a:rPr>
              <a:t>da nisap miktarına ulaşırsa zekatları verilmesi gerekir.</a:t>
            </a:r>
          </a:p>
        </p:txBody>
      </p:sp>
    </p:spTree>
    <p:extLst>
      <p:ext uri="{BB962C8B-B14F-4D97-AF65-F5344CB8AC3E}">
        <p14:creationId xmlns:p14="http://schemas.microsoft.com/office/powerpoint/2010/main" val="25644084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err="1">
                <a:solidFill>
                  <a:schemeClr val="bg1"/>
                </a:solidFill>
              </a:rPr>
              <a:t>Emlakçiler</a:t>
            </a:r>
            <a:r>
              <a:rPr lang="tr-TR" sz="3200" b="1" dirty="0">
                <a:solidFill>
                  <a:schemeClr val="bg1"/>
                </a:solidFill>
              </a:rPr>
              <a:t>, mülkiyetindeki dairelerin zekatını vermekle yükümlü müdür?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err="1">
                <a:solidFill>
                  <a:srgbClr val="FFFF00"/>
                </a:solidFill>
              </a:rPr>
              <a:t>Emlakçilerin</a:t>
            </a:r>
            <a:r>
              <a:rPr lang="tr-TR" sz="2400" b="1" dirty="0">
                <a:solidFill>
                  <a:srgbClr val="FFFF00"/>
                </a:solidFill>
              </a:rPr>
              <a:t> ticari amaçlı olarak alıp sattıkları daireler zekata tabidir.</a:t>
            </a:r>
            <a:r>
              <a:rPr lang="tr-TR" sz="2400" dirty="0">
                <a:solidFill>
                  <a:schemeClr val="bg1"/>
                </a:solidFill>
              </a:rPr>
              <a:t> Buna göre, </a:t>
            </a:r>
            <a:r>
              <a:rPr lang="tr-TR" sz="2400" b="1" dirty="0">
                <a:solidFill>
                  <a:srgbClr val="00B0F0"/>
                </a:solidFill>
              </a:rPr>
              <a:t>büro, ikamet gibi kullanım amaçlı olmayıp alıp satmak için </a:t>
            </a:r>
            <a:r>
              <a:rPr lang="tr-TR" sz="2400" b="1" dirty="0" err="1">
                <a:solidFill>
                  <a:srgbClr val="00B0F0"/>
                </a:solidFill>
              </a:rPr>
              <a:t>emlakçilerin</a:t>
            </a:r>
            <a:r>
              <a:rPr lang="tr-TR" sz="2400" b="1" dirty="0">
                <a:solidFill>
                  <a:srgbClr val="00B0F0"/>
                </a:solidFill>
              </a:rPr>
              <a:t> ellerinde bulunan dairelerin, borçları çıktıktan sonra değeri nisap miktarına ulaşmış ve üzerinden bir yıl geçmiş ise kırkta bir oranında zekatının verilmesi gerekir. </a:t>
            </a:r>
          </a:p>
        </p:txBody>
      </p:sp>
    </p:spTree>
    <p:extLst>
      <p:ext uri="{BB962C8B-B14F-4D97-AF65-F5344CB8AC3E}">
        <p14:creationId xmlns:p14="http://schemas.microsoft.com/office/powerpoint/2010/main" val="1168435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Şirket ortakları nasıl zekat verirler?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000" b="1" dirty="0">
                <a:solidFill>
                  <a:srgbClr val="FFC000"/>
                </a:solidFill>
              </a:rPr>
              <a:t>Fiilî olarak bir şirketin ortağı olan kişi, şirketin büro, alet vb. duran varlıkları dışındaki dönen varlığından kendi hissesine düşen miktarın, nisaba ulaşması ve üzerinden bir yıl geçmesi halinde zekatını vermesi gerekir. </a:t>
            </a:r>
            <a:br>
              <a:rPr lang="tr-TR" sz="2000" b="1" dirty="0">
                <a:solidFill>
                  <a:srgbClr val="FFC000"/>
                </a:solidFill>
              </a:rPr>
            </a:br>
            <a:r>
              <a:rPr lang="tr-TR" sz="2000" dirty="0" smtClean="0">
                <a:solidFill>
                  <a:schemeClr val="bg1"/>
                </a:solidFill>
              </a:rPr>
              <a:t>Sanayi </a:t>
            </a:r>
            <a:r>
              <a:rPr lang="tr-TR" sz="2000" dirty="0">
                <a:solidFill>
                  <a:schemeClr val="bg1"/>
                </a:solidFill>
              </a:rPr>
              <a:t>sektöründe faaliyet gösteren şirketlerin; duran varlıklar (üretim aletleri, makine vb.) zekattan muaf; </a:t>
            </a:r>
            <a:r>
              <a:rPr lang="tr-TR" sz="2000" b="1" dirty="0">
                <a:solidFill>
                  <a:srgbClr val="00B0F0"/>
                </a:solidFill>
              </a:rPr>
              <a:t>borçlar, malzeme, işçilik, üretim, pazarlama, yönetim, finansman vb. giderlerin maliyet hesapları yapılıp çıkarıldıktan sonra</a:t>
            </a:r>
            <a:r>
              <a:rPr lang="tr-TR" sz="2000" dirty="0">
                <a:solidFill>
                  <a:schemeClr val="bg1"/>
                </a:solidFill>
              </a:rPr>
              <a:t> dönen varlıkları (yarı mamul ve üretilmiş mallar, hammaddeler, nakit para, çek vs.) ise </a:t>
            </a:r>
            <a:r>
              <a:rPr lang="tr-TR" sz="2000" b="1" dirty="0">
                <a:solidFill>
                  <a:srgbClr val="FF0000"/>
                </a:solidFill>
              </a:rPr>
              <a:t>net kâr ile birlikte % 2,5 oranında zekata tabidir. </a:t>
            </a:r>
          </a:p>
        </p:txBody>
      </p:sp>
    </p:spTree>
    <p:extLst>
      <p:ext uri="{BB962C8B-B14F-4D97-AF65-F5344CB8AC3E}">
        <p14:creationId xmlns:p14="http://schemas.microsoft.com/office/powerpoint/2010/main" val="3372258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Zekat kimlere farzdır</a:t>
            </a:r>
            <a:r>
              <a:rPr lang="tr-TR" sz="3200" b="1" dirty="0" smtClean="0">
                <a:solidFill>
                  <a:schemeClr val="bg1"/>
                </a:solidFill>
              </a:rPr>
              <a:t>?</a:t>
            </a:r>
            <a:endParaRPr lang="tr-TR" sz="3200" dirty="0">
              <a:solidFill>
                <a:schemeClr val="bg1"/>
              </a:solidFill>
            </a:endParaRPr>
          </a:p>
        </p:txBody>
      </p:sp>
      <p:sp>
        <p:nvSpPr>
          <p:cNvPr id="6" name="Çift Ayraç 5"/>
          <p:cNvSpPr/>
          <p:nvPr/>
        </p:nvSpPr>
        <p:spPr>
          <a:xfrm>
            <a:off x="323528" y="3861048"/>
            <a:ext cx="8496944" cy="2592288"/>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chemeClr val="bg1"/>
                </a:solidFill>
                <a:latin typeface="Times New Roman" pitchFamily="18" charset="0"/>
                <a:cs typeface="Times New Roman" pitchFamily="18" charset="0"/>
              </a:rPr>
              <a:t>Bir kimsenin zekât vermekle mükellef olması için </a:t>
            </a:r>
            <a:r>
              <a:rPr lang="tr-TR" sz="2800" b="1" dirty="0">
                <a:solidFill>
                  <a:schemeClr val="bg1"/>
                </a:solidFill>
                <a:latin typeface="Times New Roman" pitchFamily="18" charset="0"/>
                <a:cs typeface="Times New Roman" pitchFamily="18" charset="0"/>
              </a:rPr>
              <a:t>Müslüman, hür, akıllı, buluğ çağına erişmiş olması; borcundan ve aslî ihtiyaçlarından fazla hakikaten ya da hükmen artıcı</a:t>
            </a:r>
            <a:r>
              <a:rPr lang="tr-TR" sz="2800" dirty="0">
                <a:solidFill>
                  <a:schemeClr val="bg1"/>
                </a:solidFill>
                <a:latin typeface="Times New Roman" pitchFamily="18" charset="0"/>
                <a:cs typeface="Times New Roman" pitchFamily="18" charset="0"/>
              </a:rPr>
              <a:t>, yani kazanç sağlayıcı nitelikte </a:t>
            </a:r>
            <a:r>
              <a:rPr lang="tr-TR" sz="2800" b="1" dirty="0">
                <a:solidFill>
                  <a:schemeClr val="bg1"/>
                </a:solidFill>
                <a:latin typeface="Times New Roman" pitchFamily="18" charset="0"/>
                <a:cs typeface="Times New Roman" pitchFamily="18" charset="0"/>
              </a:rPr>
              <a:t>nisap miktarı mala sahip </a:t>
            </a:r>
            <a:r>
              <a:rPr lang="tr-TR" sz="2800" dirty="0">
                <a:solidFill>
                  <a:schemeClr val="bg1"/>
                </a:solidFill>
                <a:latin typeface="Times New Roman" pitchFamily="18" charset="0"/>
                <a:cs typeface="Times New Roman" pitchFamily="18" charset="0"/>
              </a:rPr>
              <a:t>olması gerekir. </a:t>
            </a:r>
            <a:br>
              <a:rPr lang="tr-TR" sz="2800" dirty="0">
                <a:solidFill>
                  <a:schemeClr val="bg1"/>
                </a:solidFill>
                <a:latin typeface="Times New Roman" pitchFamily="18" charset="0"/>
                <a:cs typeface="Times New Roman" pitchFamily="18" charset="0"/>
              </a:rPr>
            </a:br>
            <a:endParaRPr lang="tr-TR"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822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Zekat kimlere verilir?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dirty="0">
                <a:solidFill>
                  <a:schemeClr val="bg1"/>
                </a:solidFill>
              </a:rPr>
              <a:t>Borsada alınıp satılan hisse senetlerine yatırım yapan kişinin, sahip olduğu hisse senetlerinin değeri, nisap miktarına ulaşması ve üzerinden bir yıl geçmesi halinde 1/40 oranında zekatını vermesi gerekir. </a:t>
            </a:r>
            <a:endParaRPr lang="tr-TR" sz="2400" b="1" dirty="0">
              <a:solidFill>
                <a:schemeClr val="bg1"/>
              </a:solidFill>
            </a:endParaRPr>
          </a:p>
        </p:txBody>
      </p:sp>
    </p:spTree>
    <p:extLst>
      <p:ext uri="{BB962C8B-B14F-4D97-AF65-F5344CB8AC3E}">
        <p14:creationId xmlns:p14="http://schemas.microsoft.com/office/powerpoint/2010/main" val="4111913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Zekat kimlere verilir?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dirty="0">
                <a:solidFill>
                  <a:srgbClr val="FFFF00"/>
                </a:solidFill>
              </a:rPr>
              <a:t>Zekat ve fitrenin kimlere verilebileceği Kur'an-ı Kerim'de belirlenmiştir (</a:t>
            </a:r>
            <a:r>
              <a:rPr lang="tr-TR" sz="2400" dirty="0" err="1">
                <a:solidFill>
                  <a:srgbClr val="FFFF00"/>
                </a:solidFill>
              </a:rPr>
              <a:t>Tevbe</a:t>
            </a:r>
            <a:r>
              <a:rPr lang="tr-TR" sz="2400" dirty="0">
                <a:solidFill>
                  <a:srgbClr val="FFFF00"/>
                </a:solidFill>
              </a:rPr>
              <a:t> </a:t>
            </a:r>
            <a:r>
              <a:rPr lang="tr-TR" sz="2400" dirty="0" err="1">
                <a:solidFill>
                  <a:srgbClr val="FFFF00"/>
                </a:solidFill>
              </a:rPr>
              <a:t>Sûresi</a:t>
            </a:r>
            <a:r>
              <a:rPr lang="tr-TR" sz="2400" dirty="0">
                <a:solidFill>
                  <a:srgbClr val="FFFF00"/>
                </a:solidFill>
              </a:rPr>
              <a:t>, 60). </a:t>
            </a:r>
            <a:r>
              <a:rPr lang="tr-TR" sz="2400" dirty="0">
                <a:solidFill>
                  <a:schemeClr val="bg1"/>
                </a:solidFill>
              </a:rPr>
              <a:t>Bunlar; </a:t>
            </a:r>
            <a:r>
              <a:rPr lang="tr-TR" sz="2400" b="1" dirty="0">
                <a:solidFill>
                  <a:srgbClr val="FF0000"/>
                </a:solidFill>
              </a:rPr>
              <a:t>fakirler, düşkünler, </a:t>
            </a:r>
            <a:r>
              <a:rPr lang="tr-TR" sz="2400" b="1" dirty="0">
                <a:solidFill>
                  <a:srgbClr val="00B0F0"/>
                </a:solidFill>
              </a:rPr>
              <a:t>esaretten kurtulacaklar</a:t>
            </a:r>
            <a:r>
              <a:rPr lang="tr-TR" sz="2400" b="1" dirty="0">
                <a:solidFill>
                  <a:schemeClr val="accent6">
                    <a:lumMod val="60000"/>
                    <a:lumOff val="40000"/>
                  </a:schemeClr>
                </a:solidFill>
              </a:rPr>
              <a:t>, borçlu düşenler, </a:t>
            </a:r>
            <a:r>
              <a:rPr lang="tr-TR" sz="2400" b="1" dirty="0" err="1">
                <a:solidFill>
                  <a:srgbClr val="92D050"/>
                </a:solidFill>
              </a:rPr>
              <a:t>Allâh</a:t>
            </a:r>
            <a:r>
              <a:rPr lang="tr-TR" sz="2400" b="1" dirty="0">
                <a:solidFill>
                  <a:srgbClr val="92D050"/>
                </a:solidFill>
              </a:rPr>
              <a:t> yolunda cihada koyulanlar</a:t>
            </a:r>
            <a:r>
              <a:rPr lang="tr-TR" sz="2400" b="1" dirty="0">
                <a:solidFill>
                  <a:srgbClr val="00B0F0"/>
                </a:solidFill>
              </a:rPr>
              <a:t>, yolda kalmış olanlar, </a:t>
            </a:r>
            <a:r>
              <a:rPr lang="tr-TR" sz="2400" b="1" dirty="0">
                <a:solidFill>
                  <a:srgbClr val="FFFF00"/>
                </a:solidFill>
              </a:rPr>
              <a:t>zekat toplamakla görevlendirilen memurlar </a:t>
            </a:r>
            <a:r>
              <a:rPr lang="tr-TR" sz="2400" b="1" dirty="0">
                <a:solidFill>
                  <a:schemeClr val="bg1"/>
                </a:solidFill>
              </a:rPr>
              <a:t>ve </a:t>
            </a:r>
            <a:r>
              <a:rPr lang="tr-TR" sz="2400" b="1" dirty="0" err="1">
                <a:solidFill>
                  <a:schemeClr val="bg1"/>
                </a:solidFill>
              </a:rPr>
              <a:t>müellefe</a:t>
            </a:r>
            <a:r>
              <a:rPr lang="tr-TR" sz="2400" b="1" dirty="0">
                <a:solidFill>
                  <a:schemeClr val="bg1"/>
                </a:solidFill>
              </a:rPr>
              <a:t>-i </a:t>
            </a:r>
            <a:r>
              <a:rPr lang="tr-TR" sz="2400" b="1" dirty="0" err="1">
                <a:solidFill>
                  <a:schemeClr val="bg1"/>
                </a:solidFill>
              </a:rPr>
              <a:t>kulûb</a:t>
            </a:r>
            <a:r>
              <a:rPr lang="tr-TR" sz="2400" b="1" dirty="0">
                <a:solidFill>
                  <a:schemeClr val="bg1"/>
                </a:solidFill>
              </a:rPr>
              <a:t> adı verilen, </a:t>
            </a:r>
            <a:r>
              <a:rPr lang="tr-TR" sz="2400" b="1" dirty="0">
                <a:solidFill>
                  <a:srgbClr val="00B0F0"/>
                </a:solidFill>
              </a:rPr>
              <a:t>kalpleri İslam'a ısındırılmak istenen kimselerdir</a:t>
            </a:r>
            <a:r>
              <a:rPr lang="tr-TR" sz="2400" b="1" dirty="0">
                <a:solidFill>
                  <a:schemeClr val="bg1"/>
                </a:solidFill>
              </a:rPr>
              <a:t>.</a:t>
            </a:r>
          </a:p>
        </p:txBody>
      </p:sp>
    </p:spTree>
    <p:extLst>
      <p:ext uri="{BB962C8B-B14F-4D97-AF65-F5344CB8AC3E}">
        <p14:creationId xmlns:p14="http://schemas.microsoft.com/office/powerpoint/2010/main" val="1179967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Zekat kimlere verilmez?</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a:solidFill>
                  <a:srgbClr val="00B0F0"/>
                </a:solidFill>
              </a:rPr>
              <a:t>Zekat ve fitrenin, </a:t>
            </a:r>
            <a:r>
              <a:rPr lang="tr-TR" sz="2400" b="1" dirty="0" err="1">
                <a:solidFill>
                  <a:srgbClr val="00B0F0"/>
                </a:solidFill>
              </a:rPr>
              <a:t>Tevbe</a:t>
            </a:r>
            <a:r>
              <a:rPr lang="tr-TR" sz="2400" b="1" dirty="0">
                <a:solidFill>
                  <a:srgbClr val="00B0F0"/>
                </a:solidFill>
              </a:rPr>
              <a:t> </a:t>
            </a:r>
            <a:r>
              <a:rPr lang="tr-TR" sz="2400" b="1" dirty="0" err="1">
                <a:solidFill>
                  <a:srgbClr val="00B0F0"/>
                </a:solidFill>
              </a:rPr>
              <a:t>Sûresi'nin</a:t>
            </a:r>
            <a:r>
              <a:rPr lang="tr-TR" sz="2400" b="1" dirty="0">
                <a:solidFill>
                  <a:srgbClr val="00B0F0"/>
                </a:solidFill>
              </a:rPr>
              <a:t> 60. ayetinde sayılanlar dışında kalan kişi ve kuruluşlara verilmesi caiz değildir. </a:t>
            </a:r>
            <a:r>
              <a:rPr lang="tr-TR" sz="2400" dirty="0">
                <a:solidFill>
                  <a:schemeClr val="bg1"/>
                </a:solidFill>
              </a:rPr>
              <a:t>Ayrıca zekat verilecek kişi, bu şartları taşısa bile; </a:t>
            </a:r>
            <a:br>
              <a:rPr lang="tr-TR" sz="2400" dirty="0">
                <a:solidFill>
                  <a:schemeClr val="bg1"/>
                </a:solidFill>
              </a:rPr>
            </a:br>
            <a:r>
              <a:rPr lang="tr-TR" sz="2400" b="1" dirty="0" smtClean="0">
                <a:solidFill>
                  <a:srgbClr val="FF0000"/>
                </a:solidFill>
              </a:rPr>
              <a:t>Ana</a:t>
            </a:r>
            <a:r>
              <a:rPr lang="tr-TR" sz="2400" b="1" dirty="0">
                <a:solidFill>
                  <a:srgbClr val="FF0000"/>
                </a:solidFill>
              </a:rPr>
              <a:t>, baba, büyük ana ve büyük babalarına, </a:t>
            </a:r>
            <a:r>
              <a:rPr lang="tr-TR" sz="2400" b="1" dirty="0">
                <a:solidFill>
                  <a:schemeClr val="accent6">
                    <a:lumMod val="60000"/>
                    <a:lumOff val="40000"/>
                  </a:schemeClr>
                </a:solidFill>
              </a:rPr>
              <a:t>oğul, oğlun çocukları, kız, kızın çocukları ve bunlardan doğan </a:t>
            </a:r>
            <a:r>
              <a:rPr lang="tr-TR" sz="2400" b="1" dirty="0" smtClean="0">
                <a:solidFill>
                  <a:schemeClr val="accent6">
                    <a:lumMod val="60000"/>
                    <a:lumOff val="40000"/>
                  </a:schemeClr>
                </a:solidFill>
              </a:rPr>
              <a:t>çocuklarına, </a:t>
            </a:r>
            <a:r>
              <a:rPr lang="tr-TR" sz="2400" b="1" dirty="0" smtClean="0">
                <a:solidFill>
                  <a:schemeClr val="bg1"/>
                </a:solidFill>
              </a:rPr>
              <a:t>karı-koca birbirlerine </a:t>
            </a:r>
            <a:r>
              <a:rPr lang="tr-TR" sz="2400" b="1" dirty="0" smtClean="0">
                <a:solidFill>
                  <a:srgbClr val="FFFF00"/>
                </a:solidFill>
              </a:rPr>
              <a:t>ve </a:t>
            </a:r>
            <a:r>
              <a:rPr lang="tr-TR" sz="2400" b="1" dirty="0" err="1" smtClean="0">
                <a:solidFill>
                  <a:srgbClr val="00B050"/>
                </a:solidFill>
              </a:rPr>
              <a:t>müslüman</a:t>
            </a:r>
            <a:r>
              <a:rPr lang="tr-TR" sz="2400" b="1" dirty="0" smtClean="0">
                <a:solidFill>
                  <a:srgbClr val="00B050"/>
                </a:solidFill>
              </a:rPr>
              <a:t> olmayanlara </a:t>
            </a:r>
            <a:r>
              <a:rPr lang="tr-TR" sz="2400" b="1" dirty="0">
                <a:solidFill>
                  <a:srgbClr val="FFFF00"/>
                </a:solidFill>
              </a:rPr>
              <a:t>zekat verilmez.</a:t>
            </a:r>
          </a:p>
        </p:txBody>
      </p:sp>
    </p:spTree>
    <p:extLst>
      <p:ext uri="{BB962C8B-B14F-4D97-AF65-F5344CB8AC3E}">
        <p14:creationId xmlns:p14="http://schemas.microsoft.com/office/powerpoint/2010/main" val="14478166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Zekat ve fitre, hayır kurumlarına verilebilir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dirty="0">
                <a:solidFill>
                  <a:schemeClr val="bg1"/>
                </a:solidFill>
              </a:rPr>
              <a:t>Aldıkları zekat ve fitreleri bir fonda toplayıp bunu yalnızca </a:t>
            </a:r>
            <a:r>
              <a:rPr lang="tr-TR" sz="2400" dirty="0" err="1">
                <a:solidFill>
                  <a:schemeClr val="bg1"/>
                </a:solidFill>
              </a:rPr>
              <a:t>Tevbe</a:t>
            </a:r>
            <a:r>
              <a:rPr lang="tr-TR" sz="2400" dirty="0">
                <a:solidFill>
                  <a:schemeClr val="bg1"/>
                </a:solidFill>
              </a:rPr>
              <a:t> Suresi'nin 60. ayetinde belirtilen yerlere sarf ettikleri bilinen ve </a:t>
            </a:r>
            <a:r>
              <a:rPr lang="tr-TR" sz="2400" b="1" dirty="0">
                <a:solidFill>
                  <a:srgbClr val="FFFF00"/>
                </a:solidFill>
              </a:rPr>
              <a:t>kendilerine her bakımdan güvenilen kimseler eliyle yönetilen </a:t>
            </a:r>
            <a:r>
              <a:rPr lang="tr-TR" sz="2400" b="1" dirty="0">
                <a:solidFill>
                  <a:srgbClr val="92D050"/>
                </a:solidFill>
              </a:rPr>
              <a:t>dernek, kurum ve yardımlaşma fonlarına zekat ve fitre verilmesinde dinen bir sakınca yoktur. </a:t>
            </a:r>
          </a:p>
        </p:txBody>
      </p:sp>
    </p:spTree>
    <p:extLst>
      <p:ext uri="{BB962C8B-B14F-4D97-AF65-F5344CB8AC3E}">
        <p14:creationId xmlns:p14="http://schemas.microsoft.com/office/powerpoint/2010/main" val="3881463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Ücretlilere zekat verilebilir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dirty="0">
                <a:solidFill>
                  <a:schemeClr val="bg1"/>
                </a:solidFill>
              </a:rPr>
              <a:t>İslâm'da zekat ve fitrenin, kişilerin sınıf ve meslek gruplarına bakılmaksızın, kimlere verilip verilemeyeceği açıkça belirlenmiştir. Bu itibarla, </a:t>
            </a:r>
            <a:r>
              <a:rPr lang="tr-TR" sz="2400" b="1" dirty="0" smtClean="0">
                <a:solidFill>
                  <a:srgbClr val="FFFF00"/>
                </a:solidFill>
              </a:rPr>
              <a:t>belli bir geliri olduğu halde, bu geliriyle asgari temel ihtiyaçlarını karşılayamayan ve başka bir mal varlığı da bulunmayan kişilere zekat verilebilir. </a:t>
            </a:r>
            <a:endParaRPr lang="tr-TR" sz="2400" b="1" dirty="0">
              <a:solidFill>
                <a:srgbClr val="FFFF00"/>
              </a:solidFill>
            </a:endParaRPr>
          </a:p>
        </p:txBody>
      </p:sp>
    </p:spTree>
    <p:extLst>
      <p:ext uri="{BB962C8B-B14F-4D97-AF65-F5344CB8AC3E}">
        <p14:creationId xmlns:p14="http://schemas.microsoft.com/office/powerpoint/2010/main" val="3001501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Farklı ayarda altını bulunan kimse zekatını nasıl hesaplar?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u="sng" dirty="0">
                <a:solidFill>
                  <a:srgbClr val="FFFF00"/>
                </a:solidFill>
              </a:rPr>
              <a:t>Zekata tabi olma açısından altındaki ayar farkı önemli değildir. </a:t>
            </a:r>
            <a:r>
              <a:rPr lang="tr-TR" sz="2400" dirty="0">
                <a:solidFill>
                  <a:schemeClr val="bg1"/>
                </a:solidFill>
              </a:rPr>
              <a:t>Çünkü hangi ayarda olursa olsun, sonuç itibariyle altın hükmündedir. </a:t>
            </a:r>
            <a:r>
              <a:rPr lang="tr-TR" sz="2400" dirty="0">
                <a:solidFill>
                  <a:srgbClr val="FF0000"/>
                </a:solidFill>
              </a:rPr>
              <a:t>Buna göre farklı ayarda da olsa bütün altın çeşitleri, tek başlarına veya diğer ayardaki altınlarla birlikte değerleri 80,18 gr. ağırlığında 22 ayar altının değerine ulaştığında, diğer şartları da taşıması halinde zekata tabidir. </a:t>
            </a:r>
            <a:endParaRPr lang="tr-TR" sz="2400" dirty="0" smtClean="0">
              <a:solidFill>
                <a:srgbClr val="FF0000"/>
              </a:solidFill>
            </a:endParaRPr>
          </a:p>
          <a:p>
            <a:pPr algn="ctr"/>
            <a:r>
              <a:rPr lang="tr-TR" sz="2400" dirty="0" smtClean="0">
                <a:solidFill>
                  <a:schemeClr val="bg1"/>
                </a:solidFill>
              </a:rPr>
              <a:t>Bu </a:t>
            </a:r>
            <a:r>
              <a:rPr lang="tr-TR" sz="2400" dirty="0">
                <a:solidFill>
                  <a:schemeClr val="bg1"/>
                </a:solidFill>
              </a:rPr>
              <a:t>durumda </a:t>
            </a:r>
            <a:r>
              <a:rPr lang="tr-TR" sz="2400" b="1" dirty="0">
                <a:solidFill>
                  <a:srgbClr val="00B0F0"/>
                </a:solidFill>
              </a:rPr>
              <a:t>farklı ayarlardaki altınların zekatı, değerleri üzerinden hesaplanarak, % 2,5 oranında verilir. </a:t>
            </a:r>
          </a:p>
        </p:txBody>
      </p:sp>
    </p:spTree>
    <p:extLst>
      <p:ext uri="{BB962C8B-B14F-4D97-AF65-F5344CB8AC3E}">
        <p14:creationId xmlns:p14="http://schemas.microsoft.com/office/powerpoint/2010/main" val="2324088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Gayrimeşru yolla elde edilen kazançtan dolayı zekat gerekir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a:solidFill>
                  <a:srgbClr val="FF0000"/>
                </a:solidFill>
              </a:rPr>
              <a:t>Gayrimeşru yolla elde edilen kazancın sahibi belli ise, bu kazancın sahibine iade edilmesi; belli değil ise, karşılığında sevap beklenmeksizin yoksullara veya hayır kurumlarına verilerek elden çıkarılması gerekir.</a:t>
            </a:r>
            <a:r>
              <a:rPr lang="tr-TR" sz="2400" dirty="0">
                <a:solidFill>
                  <a:schemeClr val="bg1"/>
                </a:solidFill>
              </a:rPr>
              <a:t> Bu itibarla, gayrimeşru yolla elde edilen kazancın tamamı ya sahibine iade edilerek veya hayır yolda harcanarak elden çıkarılacağından, </a:t>
            </a:r>
            <a:r>
              <a:rPr lang="tr-TR" sz="2400" b="1" u="sng" dirty="0">
                <a:solidFill>
                  <a:srgbClr val="FFFF00"/>
                </a:solidFill>
              </a:rPr>
              <a:t>zekatının verilmesi söz konusu değildir. </a:t>
            </a:r>
          </a:p>
        </p:txBody>
      </p:sp>
    </p:spTree>
    <p:extLst>
      <p:ext uri="{BB962C8B-B14F-4D97-AF65-F5344CB8AC3E}">
        <p14:creationId xmlns:p14="http://schemas.microsoft.com/office/powerpoint/2010/main" val="5575108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Temel ihtiyaçlar için biriktirilen para zekata tabi midir?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000" b="1" dirty="0">
                <a:solidFill>
                  <a:srgbClr val="FFFF00"/>
                </a:solidFill>
              </a:rPr>
              <a:t>Aslî ihtiyaçlar; ev, ev eşyası, giyecek, ulaşım ve yiyecek gibi hayatın güvenli ve sağlıklı bir şekilde devamı için gerekli olan şeylerdir. </a:t>
            </a:r>
            <a:r>
              <a:rPr lang="tr-TR" sz="2000" b="1" dirty="0">
                <a:solidFill>
                  <a:srgbClr val="FF0000"/>
                </a:solidFill>
              </a:rPr>
              <a:t>Bu ihtiyaçların karşılanması için, bunların mülkiyetine sahip olma zorunluluğu yoktur. </a:t>
            </a:r>
            <a:endParaRPr lang="tr-TR" sz="2000" b="1" dirty="0" smtClean="0">
              <a:solidFill>
                <a:srgbClr val="FF0000"/>
              </a:solidFill>
            </a:endParaRPr>
          </a:p>
          <a:p>
            <a:pPr algn="ctr"/>
            <a:r>
              <a:rPr lang="tr-TR" sz="2000" b="1" dirty="0" smtClean="0">
                <a:solidFill>
                  <a:srgbClr val="00B0F0"/>
                </a:solidFill>
              </a:rPr>
              <a:t>Bu </a:t>
            </a:r>
            <a:r>
              <a:rPr lang="tr-TR" sz="2000" b="1" dirty="0">
                <a:solidFill>
                  <a:srgbClr val="00B0F0"/>
                </a:solidFill>
              </a:rPr>
              <a:t>ihtiyaçları temin etmek için biriktirilen paralarla onları karşılamak üzere sözlü ya da yazılı herhangi bir taahhüde girilmişse o taktirde bu paralardan zekat vermek gerekmez. </a:t>
            </a:r>
            <a:endParaRPr lang="tr-TR" sz="2000" b="1" dirty="0" smtClean="0">
              <a:solidFill>
                <a:srgbClr val="00B0F0"/>
              </a:solidFill>
            </a:endParaRPr>
          </a:p>
          <a:p>
            <a:pPr algn="ctr"/>
            <a:r>
              <a:rPr lang="tr-TR" sz="2000" b="1" dirty="0" smtClean="0">
                <a:solidFill>
                  <a:srgbClr val="92D050"/>
                </a:solidFill>
              </a:rPr>
              <a:t>Ancak </a:t>
            </a:r>
            <a:r>
              <a:rPr lang="tr-TR" sz="2000" b="1" dirty="0">
                <a:solidFill>
                  <a:srgbClr val="92D050"/>
                </a:solidFill>
              </a:rPr>
              <a:t>böyle bir taahhüde bağlanmamış paranın, nisap miktarına ulaşması ve üzerinden bir yıl geçmesi halinde, </a:t>
            </a:r>
            <a:r>
              <a:rPr lang="tr-TR" sz="2000" b="1" u="sng" dirty="0">
                <a:solidFill>
                  <a:schemeClr val="bg1"/>
                </a:solidFill>
              </a:rPr>
              <a:t>zekatının verilmesi gerekir. </a:t>
            </a:r>
          </a:p>
        </p:txBody>
      </p:sp>
    </p:spTree>
    <p:extLst>
      <p:ext uri="{BB962C8B-B14F-4D97-AF65-F5344CB8AC3E}">
        <p14:creationId xmlns:p14="http://schemas.microsoft.com/office/powerpoint/2010/main" val="24300380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Buluğ çağına erişmemiş zengin çocuğun malından zekat gerekir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a:solidFill>
                  <a:srgbClr val="FFFF00"/>
                </a:solidFill>
              </a:rPr>
              <a:t>Akıllı olmayan ve buluğ çağına erişmemiş olan kişiler, dinen mükellef olmadıklarından zekat ile sorumlu değildir. </a:t>
            </a:r>
            <a:r>
              <a:rPr lang="tr-TR" sz="2400" dirty="0">
                <a:solidFill>
                  <a:schemeClr val="bg1"/>
                </a:solidFill>
              </a:rPr>
              <a:t>Ancak, zenginlerin malında fakirlerin bir hakkı olduğu için, </a:t>
            </a:r>
            <a:r>
              <a:rPr lang="tr-TR" sz="2400" b="1" dirty="0">
                <a:solidFill>
                  <a:srgbClr val="00B0F0"/>
                </a:solidFill>
              </a:rPr>
              <a:t>zengin olan çocuk ve deliler kendileri mükellef olmasa da, veli veya vasilerince bunların mallarından zekat verilmelidir. </a:t>
            </a:r>
            <a:endParaRPr lang="tr-TR" sz="2400" b="1" u="sng" dirty="0">
              <a:solidFill>
                <a:srgbClr val="00B0F0"/>
              </a:solidFill>
            </a:endParaRPr>
          </a:p>
        </p:txBody>
      </p:sp>
    </p:spTree>
    <p:extLst>
      <p:ext uri="{BB962C8B-B14F-4D97-AF65-F5344CB8AC3E}">
        <p14:creationId xmlns:p14="http://schemas.microsoft.com/office/powerpoint/2010/main" val="38727056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Babası ile birlikte oturan kimse zekat ile mükellef midir?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a:solidFill>
                  <a:srgbClr val="FFFF00"/>
                </a:solidFill>
              </a:rPr>
              <a:t>Babası ile birlikte oturan kimsenin kendi şahsına ait ayrı malı bulunur ve zekat için gerekli şartları taşırsa bu kişi zekat vermekle yükümlü olur. </a:t>
            </a:r>
            <a:endParaRPr lang="tr-TR" sz="2400" b="1" dirty="0" smtClean="0">
              <a:solidFill>
                <a:srgbClr val="FFFF00"/>
              </a:solidFill>
            </a:endParaRPr>
          </a:p>
          <a:p>
            <a:pPr algn="ctr"/>
            <a:r>
              <a:rPr lang="tr-TR" sz="2400" b="1" dirty="0" smtClean="0">
                <a:solidFill>
                  <a:srgbClr val="FF0000"/>
                </a:solidFill>
              </a:rPr>
              <a:t>Ancak </a:t>
            </a:r>
            <a:r>
              <a:rPr lang="tr-TR" sz="2400" b="1" dirty="0">
                <a:solidFill>
                  <a:srgbClr val="FF0000"/>
                </a:solidFill>
              </a:rPr>
              <a:t>babası ile mallarını ayırmamışlar da ortak kazanıp ortak harcıyorlarsa, bu takdirde ellerindeki birikim üzerinde tasarruf yetkisine sahip olan kişi, zekatla yükümlü olur. </a:t>
            </a:r>
            <a:endParaRPr lang="tr-TR" sz="2400" b="1" u="sng" dirty="0">
              <a:solidFill>
                <a:srgbClr val="FF0000"/>
              </a:solidFill>
            </a:endParaRPr>
          </a:p>
        </p:txBody>
      </p:sp>
    </p:spTree>
    <p:extLst>
      <p:ext uri="{BB962C8B-B14F-4D97-AF65-F5344CB8AC3E}">
        <p14:creationId xmlns:p14="http://schemas.microsoft.com/office/powerpoint/2010/main" val="3494460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Nisap ne demektir? Miktarı ne kadardır</a:t>
            </a:r>
            <a:r>
              <a:rPr lang="tr-TR" sz="3200" b="1" dirty="0" smtClean="0">
                <a:solidFill>
                  <a:schemeClr val="bg1"/>
                </a:solidFill>
              </a:rPr>
              <a:t>?</a:t>
            </a:r>
            <a:endParaRPr lang="tr-TR" sz="3200" dirty="0">
              <a:solidFill>
                <a:schemeClr val="bg1"/>
              </a:solidFill>
            </a:endParaRPr>
          </a:p>
        </p:txBody>
      </p:sp>
      <p:sp>
        <p:nvSpPr>
          <p:cNvPr id="6" name="Çift Ayraç 5"/>
          <p:cNvSpPr/>
          <p:nvPr/>
        </p:nvSpPr>
        <p:spPr>
          <a:xfrm>
            <a:off x="323528" y="3717032"/>
            <a:ext cx="8496944" cy="288032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000" b="1" dirty="0">
                <a:solidFill>
                  <a:schemeClr val="bg1"/>
                </a:solidFill>
                <a:latin typeface="Times New Roman" pitchFamily="18" charset="0"/>
                <a:cs typeface="Times New Roman" pitchFamily="18" charset="0"/>
              </a:rPr>
              <a:t>Nisap,</a:t>
            </a:r>
            <a:r>
              <a:rPr lang="tr-TR" sz="2000" dirty="0">
                <a:solidFill>
                  <a:schemeClr val="bg1"/>
                </a:solidFill>
                <a:latin typeface="Times New Roman" pitchFamily="18" charset="0"/>
                <a:cs typeface="Times New Roman" pitchFamily="18" charset="0"/>
              </a:rPr>
              <a:t> zekât, sadaka-i </a:t>
            </a:r>
            <a:r>
              <a:rPr lang="tr-TR" sz="2000" dirty="0" err="1">
                <a:solidFill>
                  <a:schemeClr val="bg1"/>
                </a:solidFill>
                <a:latin typeface="Times New Roman" pitchFamily="18" charset="0"/>
                <a:cs typeface="Times New Roman" pitchFamily="18" charset="0"/>
              </a:rPr>
              <a:t>fıtır</a:t>
            </a:r>
            <a:r>
              <a:rPr lang="tr-TR" sz="2000" dirty="0">
                <a:solidFill>
                  <a:schemeClr val="bg1"/>
                </a:solidFill>
                <a:latin typeface="Times New Roman" pitchFamily="18" charset="0"/>
                <a:cs typeface="Times New Roman" pitchFamily="18" charset="0"/>
              </a:rPr>
              <a:t> </a:t>
            </a:r>
            <a:r>
              <a:rPr lang="tr-TR" sz="2000" dirty="0" smtClean="0">
                <a:solidFill>
                  <a:schemeClr val="bg1"/>
                </a:solidFill>
                <a:latin typeface="Times New Roman" pitchFamily="18" charset="0"/>
                <a:cs typeface="Times New Roman" pitchFamily="18" charset="0"/>
              </a:rPr>
              <a:t>ve kurban </a:t>
            </a:r>
            <a:r>
              <a:rPr lang="tr-TR" sz="2000" dirty="0">
                <a:solidFill>
                  <a:schemeClr val="bg1"/>
                </a:solidFill>
                <a:latin typeface="Times New Roman" pitchFamily="18" charset="0"/>
                <a:cs typeface="Times New Roman" pitchFamily="18" charset="0"/>
              </a:rPr>
              <a:t>gibi ibadetler için konulan bir zenginlik ölçüsüdür. </a:t>
            </a:r>
            <a:r>
              <a:rPr lang="tr-TR" sz="2000" b="1" dirty="0" err="1">
                <a:solidFill>
                  <a:schemeClr val="bg1"/>
                </a:solidFill>
                <a:latin typeface="Times New Roman" pitchFamily="18" charset="0"/>
                <a:cs typeface="Times New Roman" pitchFamily="18" charset="0"/>
              </a:rPr>
              <a:t>Nisapa</a:t>
            </a:r>
            <a:r>
              <a:rPr lang="tr-TR" sz="2000" b="1" dirty="0">
                <a:solidFill>
                  <a:schemeClr val="bg1"/>
                </a:solidFill>
                <a:latin typeface="Times New Roman" pitchFamily="18" charset="0"/>
                <a:cs typeface="Times New Roman" pitchFamily="18" charset="0"/>
              </a:rPr>
              <a:t>, </a:t>
            </a:r>
            <a:r>
              <a:rPr lang="tr-TR" sz="2000" b="1" dirty="0">
                <a:solidFill>
                  <a:srgbClr val="FFFF00"/>
                </a:solidFill>
                <a:latin typeface="Times New Roman" pitchFamily="18" charset="0"/>
                <a:cs typeface="Times New Roman" pitchFamily="18" charset="0"/>
              </a:rPr>
              <a:t>asgarî zenginlik ölçüsü </a:t>
            </a:r>
            <a:r>
              <a:rPr lang="tr-TR" sz="2000" b="1" dirty="0">
                <a:solidFill>
                  <a:schemeClr val="bg1"/>
                </a:solidFill>
                <a:latin typeface="Times New Roman" pitchFamily="18" charset="0"/>
                <a:cs typeface="Times New Roman" pitchFamily="18" charset="0"/>
              </a:rPr>
              <a:t>şeklinde de tanımlanabilir. </a:t>
            </a:r>
            <a:endParaRPr lang="tr-TR" sz="2000" b="1" dirty="0" smtClean="0">
              <a:solidFill>
                <a:schemeClr val="bg1"/>
              </a:solidFill>
              <a:latin typeface="Times New Roman" pitchFamily="18" charset="0"/>
              <a:cs typeface="Times New Roman" pitchFamily="18" charset="0"/>
            </a:endParaRPr>
          </a:p>
          <a:p>
            <a:pPr algn="ctr"/>
            <a:r>
              <a:rPr lang="tr-TR" sz="2000" dirty="0" smtClean="0">
                <a:solidFill>
                  <a:schemeClr val="bg1"/>
                </a:solidFill>
                <a:latin typeface="Times New Roman" pitchFamily="18" charset="0"/>
                <a:cs typeface="Times New Roman" pitchFamily="18" charset="0"/>
              </a:rPr>
              <a:t>Böyle </a:t>
            </a:r>
            <a:r>
              <a:rPr lang="tr-TR" sz="2000" dirty="0">
                <a:solidFill>
                  <a:schemeClr val="bg1"/>
                </a:solidFill>
                <a:latin typeface="Times New Roman" pitchFamily="18" charset="0"/>
                <a:cs typeface="Times New Roman" pitchFamily="18" charset="0"/>
              </a:rPr>
              <a:t>bir kişi, zekat veya sadaka alamayacağı gibi; sadaka-i </a:t>
            </a:r>
            <a:r>
              <a:rPr lang="tr-TR" sz="2000" dirty="0" err="1">
                <a:solidFill>
                  <a:schemeClr val="bg1"/>
                </a:solidFill>
                <a:latin typeface="Times New Roman" pitchFamily="18" charset="0"/>
                <a:cs typeface="Times New Roman" pitchFamily="18" charset="0"/>
              </a:rPr>
              <a:t>fıtır</a:t>
            </a:r>
            <a:r>
              <a:rPr lang="tr-TR" sz="2000" dirty="0">
                <a:solidFill>
                  <a:schemeClr val="bg1"/>
                </a:solidFill>
                <a:latin typeface="Times New Roman" pitchFamily="18" charset="0"/>
                <a:cs typeface="Times New Roman" pitchFamily="18" charset="0"/>
              </a:rPr>
              <a:t> vermek ve kurban kesmekle de yükümlü olur. Fazla olan bu malın </a:t>
            </a:r>
            <a:r>
              <a:rPr lang="tr-TR" sz="2000" dirty="0" err="1">
                <a:solidFill>
                  <a:schemeClr val="bg1"/>
                </a:solidFill>
                <a:latin typeface="Times New Roman" pitchFamily="18" charset="0"/>
                <a:cs typeface="Times New Roman" pitchFamily="18" charset="0"/>
              </a:rPr>
              <a:t>nâmi</a:t>
            </a:r>
            <a:r>
              <a:rPr lang="tr-TR" sz="2000" dirty="0">
                <a:solidFill>
                  <a:schemeClr val="bg1"/>
                </a:solidFill>
                <a:latin typeface="Times New Roman" pitchFamily="18" charset="0"/>
                <a:cs typeface="Times New Roman" pitchFamily="18" charset="0"/>
              </a:rPr>
              <a:t> olması ve üstünden bir yıl geçmesi halinde zekatının verilmesi gerekir. </a:t>
            </a:r>
            <a:endParaRPr lang="tr-TR" sz="2000" dirty="0" smtClean="0">
              <a:solidFill>
                <a:schemeClr val="bg1"/>
              </a:solidFill>
              <a:latin typeface="Times New Roman" pitchFamily="18" charset="0"/>
              <a:cs typeface="Times New Roman" pitchFamily="18" charset="0"/>
            </a:endParaRPr>
          </a:p>
          <a:p>
            <a:pPr algn="ctr"/>
            <a:r>
              <a:rPr lang="tr-TR" sz="2000" b="1" dirty="0" smtClean="0">
                <a:solidFill>
                  <a:srgbClr val="FFFF00"/>
                </a:solidFill>
              </a:rPr>
              <a:t>Nisap miktarları: </a:t>
            </a:r>
            <a:r>
              <a:rPr lang="tr-TR" sz="2000" dirty="0">
                <a:solidFill>
                  <a:schemeClr val="bg1"/>
                </a:solidFill>
              </a:rPr>
              <a:t>80,18 gr. altın veya bunun tutarında para veya ticaret malı ; 40 koyun veya keçi, 30 sığır, 5 deve. </a:t>
            </a:r>
            <a:endParaRPr lang="tr-T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057287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Vergi zekat yerine geçer mi</a:t>
            </a:r>
            <a:r>
              <a:rPr lang="tr-TR" sz="3200" b="1" dirty="0" smtClean="0">
                <a:solidFill>
                  <a:schemeClr val="bg1"/>
                </a:solidFill>
              </a:rPr>
              <a:t>?</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a:solidFill>
                  <a:srgbClr val="FFFF00"/>
                </a:solidFill>
              </a:rPr>
              <a:t>Vergi bir vatandaşlık görevidir; zekat ise dinî bir yükümlülüktür.</a:t>
            </a:r>
            <a:r>
              <a:rPr lang="tr-TR" sz="2400" dirty="0">
                <a:solidFill>
                  <a:schemeClr val="bg1"/>
                </a:solidFill>
              </a:rPr>
              <a:t> Ayrıca zekat ile vergi, yaptırım kaynağı, temel gaye, oran , miktar ve harcanacağı yerler bakımından birbirinden farklıdır. Bu itibarla, </a:t>
            </a:r>
            <a:r>
              <a:rPr lang="tr-TR" sz="2400" b="1" dirty="0">
                <a:solidFill>
                  <a:srgbClr val="FF0000"/>
                </a:solidFill>
              </a:rPr>
              <a:t>devlete ödenen vergiler zekat yerine geçmez. </a:t>
            </a:r>
            <a:r>
              <a:rPr lang="tr-TR" sz="2400" b="1" dirty="0">
                <a:solidFill>
                  <a:srgbClr val="00B0F0"/>
                </a:solidFill>
              </a:rPr>
              <a:t>Zekatın ayrıca verilmesi gerekir</a:t>
            </a:r>
            <a:r>
              <a:rPr lang="tr-TR" sz="2400" dirty="0">
                <a:solidFill>
                  <a:schemeClr val="bg1"/>
                </a:solidFill>
              </a:rPr>
              <a:t>. </a:t>
            </a:r>
            <a:endParaRPr lang="tr-TR" sz="2400" b="1" u="sng" dirty="0">
              <a:solidFill>
                <a:schemeClr val="bg1"/>
              </a:solidFill>
            </a:endParaRPr>
          </a:p>
        </p:txBody>
      </p:sp>
    </p:spTree>
    <p:extLst>
      <p:ext uri="{BB962C8B-B14F-4D97-AF65-F5344CB8AC3E}">
        <p14:creationId xmlns:p14="http://schemas.microsoft.com/office/powerpoint/2010/main" val="109299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Zekat havale yoluyla ödenebilir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chemeClr val="bg1"/>
                </a:solidFill>
              </a:rPr>
              <a:t>Zekat, bizzat elden verilebileceği gibi, vekalet veya havale yoluyla da verilebilir. Burada </a:t>
            </a:r>
            <a:r>
              <a:rPr lang="tr-TR" sz="2800" b="1" dirty="0">
                <a:solidFill>
                  <a:srgbClr val="FFFF00"/>
                </a:solidFill>
              </a:rPr>
              <a:t>önemli olan, zekatın zekat alacak kişiye ulaşmasıdır. </a:t>
            </a:r>
            <a:endParaRPr lang="tr-TR" sz="2800" b="1" u="sng" dirty="0">
              <a:solidFill>
                <a:srgbClr val="FFFF00"/>
              </a:solidFill>
            </a:endParaRPr>
          </a:p>
        </p:txBody>
      </p:sp>
    </p:spTree>
    <p:extLst>
      <p:ext uri="{BB962C8B-B14F-4D97-AF65-F5344CB8AC3E}">
        <p14:creationId xmlns:p14="http://schemas.microsoft.com/office/powerpoint/2010/main" val="12880025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Üvey anne, üvey baba ve üvey çocuklara zekat verilebilir mi</a:t>
            </a:r>
            <a:r>
              <a:rPr lang="tr-TR" sz="3200" b="1" dirty="0" smtClean="0">
                <a:solidFill>
                  <a:schemeClr val="bg1"/>
                </a:solidFill>
              </a:rPr>
              <a:t>?</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b="1" dirty="0">
                <a:solidFill>
                  <a:srgbClr val="FFFF00"/>
                </a:solidFill>
                <a:latin typeface="Times New Roman" pitchFamily="18" charset="0"/>
                <a:cs typeface="Times New Roman" pitchFamily="18" charset="0"/>
              </a:rPr>
              <a:t>Babası ölmüş ise üvey anneye, </a:t>
            </a:r>
            <a:r>
              <a:rPr lang="tr-TR" sz="2800" b="1" dirty="0">
                <a:solidFill>
                  <a:srgbClr val="FF0000"/>
                </a:solidFill>
                <a:latin typeface="Times New Roman" pitchFamily="18" charset="0"/>
                <a:cs typeface="Times New Roman" pitchFamily="18" charset="0"/>
              </a:rPr>
              <a:t>buluğ çağına erişip evden ayrılmış ise üvey çocuklara </a:t>
            </a:r>
            <a:r>
              <a:rPr lang="tr-TR" sz="2800" b="1" dirty="0">
                <a:solidFill>
                  <a:srgbClr val="FFFF00"/>
                </a:solidFill>
                <a:latin typeface="Times New Roman" pitchFamily="18" charset="0"/>
                <a:cs typeface="Times New Roman" pitchFamily="18" charset="0"/>
              </a:rPr>
              <a:t>ve </a:t>
            </a:r>
            <a:r>
              <a:rPr lang="tr-TR" sz="2800" b="1" dirty="0">
                <a:solidFill>
                  <a:srgbClr val="00B0F0"/>
                </a:solidFill>
                <a:latin typeface="Times New Roman" pitchFamily="18" charset="0"/>
                <a:cs typeface="Times New Roman" pitchFamily="18" charset="0"/>
              </a:rPr>
              <a:t>üvey babaya</a:t>
            </a:r>
            <a:r>
              <a:rPr lang="tr-TR" sz="2800" b="1" dirty="0">
                <a:solidFill>
                  <a:srgbClr val="FFFF00"/>
                </a:solidFill>
                <a:latin typeface="Times New Roman" pitchFamily="18" charset="0"/>
                <a:cs typeface="Times New Roman" pitchFamily="18" charset="0"/>
              </a:rPr>
              <a:t>, fakir olmaları halinde zekat verilebilir. </a:t>
            </a:r>
            <a:r>
              <a:rPr lang="tr-TR" sz="2800" dirty="0">
                <a:solidFill>
                  <a:schemeClr val="bg1"/>
                </a:solidFill>
                <a:latin typeface="Times New Roman" pitchFamily="18" charset="0"/>
                <a:cs typeface="Times New Roman" pitchFamily="18" charset="0"/>
              </a:rPr>
              <a:t>Çünkü bunlarla zekatı veren kişi arsında usul ve füru ilişkisi olmadığı gibi, </a:t>
            </a:r>
            <a:r>
              <a:rPr lang="tr-TR" sz="2800" b="1" dirty="0">
                <a:solidFill>
                  <a:srgbClr val="FF0000"/>
                </a:solidFill>
                <a:latin typeface="Times New Roman" pitchFamily="18" charset="0"/>
                <a:cs typeface="Times New Roman" pitchFamily="18" charset="0"/>
              </a:rPr>
              <a:t>zekat veren şahıs bunlara bakmakla yükümlü de değildir</a:t>
            </a:r>
            <a:r>
              <a:rPr lang="tr-TR" sz="2800" dirty="0">
                <a:solidFill>
                  <a:schemeClr val="bg1"/>
                </a:solidFill>
                <a:latin typeface="Times New Roman" pitchFamily="18" charset="0"/>
                <a:cs typeface="Times New Roman" pitchFamily="18" charset="0"/>
              </a:rPr>
              <a:t>.</a:t>
            </a:r>
            <a:endParaRPr lang="tr-TR" sz="2800" b="1" u="sng"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285239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Damat ve geline zekat verilebilir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b="1" dirty="0">
                <a:solidFill>
                  <a:srgbClr val="FFFF00"/>
                </a:solidFill>
              </a:rPr>
              <a:t>Fakir olan damada zekat verilebilir. </a:t>
            </a:r>
            <a:endParaRPr lang="tr-TR" sz="2800" b="1" dirty="0" smtClean="0">
              <a:solidFill>
                <a:srgbClr val="FFFF00"/>
              </a:solidFill>
            </a:endParaRPr>
          </a:p>
          <a:p>
            <a:pPr algn="ctr"/>
            <a:r>
              <a:rPr lang="tr-TR" sz="2800" dirty="0" smtClean="0">
                <a:solidFill>
                  <a:srgbClr val="00B0F0"/>
                </a:solidFill>
              </a:rPr>
              <a:t>Koca </a:t>
            </a:r>
            <a:r>
              <a:rPr lang="tr-TR" sz="2800" dirty="0">
                <a:solidFill>
                  <a:srgbClr val="00B0F0"/>
                </a:solidFill>
              </a:rPr>
              <a:t>eşine bakmakla yükümlü olduğundan, kişinin gelinine zekat vermesi dolaylı olarak kendi oğluna zekat vermesi gibidir. </a:t>
            </a:r>
            <a:endParaRPr lang="tr-TR" sz="2800" dirty="0" smtClean="0">
              <a:solidFill>
                <a:srgbClr val="00B0F0"/>
              </a:solidFill>
            </a:endParaRPr>
          </a:p>
          <a:p>
            <a:pPr algn="ctr"/>
            <a:r>
              <a:rPr lang="tr-TR" sz="2800" dirty="0" smtClean="0">
                <a:solidFill>
                  <a:schemeClr val="bg1"/>
                </a:solidFill>
              </a:rPr>
              <a:t>Bu </a:t>
            </a:r>
            <a:r>
              <a:rPr lang="tr-TR" sz="2800" dirty="0">
                <a:solidFill>
                  <a:schemeClr val="bg1"/>
                </a:solidFill>
              </a:rPr>
              <a:t>itibarla, </a:t>
            </a:r>
            <a:r>
              <a:rPr lang="tr-TR" sz="2800" b="1" dirty="0">
                <a:solidFill>
                  <a:srgbClr val="FF0000"/>
                </a:solidFill>
              </a:rPr>
              <a:t>geline zekat vermek uygun değildir. </a:t>
            </a:r>
            <a:endParaRPr lang="tr-TR" sz="2800" b="1" u="sng"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485110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Zekat verilen kişinin zengin olduğu ortaya çıkarsa ne yapmak gerekir?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u="sng" dirty="0">
                <a:solidFill>
                  <a:srgbClr val="FFFF00"/>
                </a:solidFill>
              </a:rPr>
              <a:t>Zekat mükellefi, kime zekat verdiğini araştırmalıdır. </a:t>
            </a:r>
            <a:endParaRPr lang="tr-TR" sz="2400" b="1" u="sng" dirty="0" smtClean="0">
              <a:solidFill>
                <a:srgbClr val="FFFF00"/>
              </a:solidFill>
            </a:endParaRPr>
          </a:p>
          <a:p>
            <a:pPr algn="ctr"/>
            <a:r>
              <a:rPr lang="tr-TR" sz="2400" b="1" u="sng" dirty="0" smtClean="0">
                <a:solidFill>
                  <a:schemeClr val="bg1"/>
                </a:solidFill>
              </a:rPr>
              <a:t>Araştırma </a:t>
            </a:r>
            <a:r>
              <a:rPr lang="tr-TR" sz="2400" b="1" u="sng" dirty="0">
                <a:solidFill>
                  <a:schemeClr val="bg1"/>
                </a:solidFill>
              </a:rPr>
              <a:t>sonucu </a:t>
            </a:r>
            <a:r>
              <a:rPr lang="tr-TR" sz="2400" b="1" dirty="0">
                <a:solidFill>
                  <a:srgbClr val="FF0000"/>
                </a:solidFill>
              </a:rPr>
              <a:t>zekat verilebilecek kişilerden olduğu kanaatine ulaştığı birisine zekât verir, daha sonra bu kimsenin zekat verilecek kişilerden olmadığı ortaya çıkarsa, zekâtı geçerli olur. </a:t>
            </a:r>
            <a:r>
              <a:rPr lang="tr-TR" sz="2400" b="1" u="sng" dirty="0">
                <a:solidFill>
                  <a:schemeClr val="bg1"/>
                </a:solidFill>
              </a:rPr>
              <a:t>Araştırma yapmaksızın </a:t>
            </a:r>
            <a:r>
              <a:rPr lang="tr-TR" sz="2400" dirty="0">
                <a:solidFill>
                  <a:srgbClr val="00B0F0"/>
                </a:solidFill>
              </a:rPr>
              <a:t>zekât verir ve daha sonra bu kimsenin zekat verilebilecek kişilerden olduğu ortaya çıkarsa, zekatı geçerli olur; ancak böyle olmadığı anlaşılırsa, zekatı geçerli olmaz, yeniden vermesi gerekir.</a:t>
            </a:r>
            <a:r>
              <a:rPr lang="tr-TR" sz="2400" dirty="0">
                <a:solidFill>
                  <a:schemeClr val="bg1"/>
                </a:solidFill>
              </a:rPr>
              <a:t> </a:t>
            </a:r>
            <a:endParaRPr lang="tr-TR" sz="2400" b="1" u="sng"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1635970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Kayınvalide ve kayınpedere zekat verilebilir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rgbClr val="FFFF00"/>
                </a:solidFill>
              </a:rPr>
              <a:t>Kayınvalide ve kayınpeder, kişinin bakmakla yükümlü olduğu kimselerden olmadığı için</a:t>
            </a:r>
            <a:r>
              <a:rPr lang="tr-TR" sz="3200" dirty="0">
                <a:solidFill>
                  <a:schemeClr val="bg1"/>
                </a:solidFill>
              </a:rPr>
              <a:t>, </a:t>
            </a:r>
            <a:r>
              <a:rPr lang="tr-TR" sz="3200" b="1" dirty="0">
                <a:solidFill>
                  <a:srgbClr val="FF0000"/>
                </a:solidFill>
              </a:rPr>
              <a:t>fakir iseler kendilerine zekat verilebilir</a:t>
            </a:r>
            <a:r>
              <a:rPr lang="tr-TR" sz="3200" dirty="0">
                <a:solidFill>
                  <a:schemeClr val="bg1"/>
                </a:solidFill>
              </a:rPr>
              <a:t>. </a:t>
            </a:r>
            <a:endParaRPr lang="tr-TR" sz="3200" b="1" u="sng"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2020017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Balın zekatı var mıdır, nasıl hesaplanır?</a:t>
            </a: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000" b="1" u="sng" dirty="0">
                <a:solidFill>
                  <a:srgbClr val="FFFF00"/>
                </a:solidFill>
              </a:rPr>
              <a:t>Hanefî ve Hanbelî mezheplerinin balı zekâta tâbi </a:t>
            </a:r>
            <a:r>
              <a:rPr lang="tr-TR" sz="2000" b="1" u="sng" dirty="0" smtClean="0">
                <a:solidFill>
                  <a:srgbClr val="FFFF00"/>
                </a:solidFill>
              </a:rPr>
              <a:t>tutmuşlardır.</a:t>
            </a:r>
            <a:endParaRPr lang="tr-TR" sz="2000" b="1" u="sng" dirty="0">
              <a:solidFill>
                <a:srgbClr val="FFFF00"/>
              </a:solidFill>
            </a:endParaRPr>
          </a:p>
          <a:p>
            <a:pPr algn="ctr"/>
            <a:r>
              <a:rPr lang="tr-TR" sz="2000" b="1" dirty="0">
                <a:solidFill>
                  <a:srgbClr val="00B0F0"/>
                </a:solidFill>
              </a:rPr>
              <a:t>Balın zekât mallarından olduğu ve baldan 1/10 </a:t>
            </a:r>
            <a:r>
              <a:rPr lang="tr-TR" sz="2000" b="1" dirty="0" err="1">
                <a:solidFill>
                  <a:srgbClr val="00B0F0"/>
                </a:solidFill>
              </a:rPr>
              <a:t>nisbetinde</a:t>
            </a:r>
            <a:r>
              <a:rPr lang="tr-TR" sz="2000" b="1" dirty="0">
                <a:solidFill>
                  <a:srgbClr val="00B0F0"/>
                </a:solidFill>
              </a:rPr>
              <a:t> zekât alınacağı görüşünü savunan Hanefî ve Hanbelî fakihleri</a:t>
            </a:r>
            <a:r>
              <a:rPr lang="tr-TR" sz="2000" dirty="0">
                <a:solidFill>
                  <a:schemeClr val="bg1"/>
                </a:solidFill>
              </a:rPr>
              <a:t>, bu görüşlerini konu ile ilgili Hz. Peygamber'den rivayet edilen hadislerle “</a:t>
            </a:r>
            <a:r>
              <a:rPr lang="tr-TR" sz="2000" b="1" dirty="0">
                <a:solidFill>
                  <a:srgbClr val="FF0000"/>
                </a:solidFill>
              </a:rPr>
              <a:t>Bal </a:t>
            </a:r>
            <a:r>
              <a:rPr lang="tr-TR" sz="2000" b="1" dirty="0" smtClean="0">
                <a:solidFill>
                  <a:srgbClr val="FF0000"/>
                </a:solidFill>
              </a:rPr>
              <a:t>arı </a:t>
            </a:r>
            <a:r>
              <a:rPr lang="tr-TR" sz="2000" b="1" dirty="0">
                <a:solidFill>
                  <a:srgbClr val="FF0000"/>
                </a:solidFill>
              </a:rPr>
              <a:t>tarafından bir toprak ürünü olan çiçek özlerinden elde edilir. Hububata zekât farz olduğu gibi bala da farzdır</a:t>
            </a:r>
            <a:r>
              <a:rPr lang="tr-TR" sz="2000" dirty="0">
                <a:solidFill>
                  <a:schemeClr val="bg1"/>
                </a:solidFill>
              </a:rPr>
              <a:t>” şeklindeki kıyasla </a:t>
            </a:r>
            <a:r>
              <a:rPr lang="tr-TR" sz="2000" dirty="0" err="1">
                <a:solidFill>
                  <a:schemeClr val="bg1"/>
                </a:solidFill>
              </a:rPr>
              <a:t>delillendirirler</a:t>
            </a:r>
            <a:r>
              <a:rPr lang="tr-TR" sz="2000" dirty="0">
                <a:solidFill>
                  <a:schemeClr val="bg1"/>
                </a:solidFill>
              </a:rPr>
              <a:t>. Şafiî ve </a:t>
            </a:r>
            <a:r>
              <a:rPr lang="tr-TR" sz="2000" dirty="0" err="1">
                <a:solidFill>
                  <a:schemeClr val="bg1"/>
                </a:solidFill>
              </a:rPr>
              <a:t>Mâliki</a:t>
            </a:r>
            <a:r>
              <a:rPr lang="tr-TR" sz="2000" dirty="0">
                <a:solidFill>
                  <a:schemeClr val="bg1"/>
                </a:solidFill>
              </a:rPr>
              <a:t> mezhebi fakihleri ise bu konuda sahih bir haberin mevcut olmadığını, balın süt gibi, bir hayvanın ürünü olduğunu, sütün zekâta tâbi olmadığında görüş birliği bulunduğunu, aynı şekilde balın da zekâta tâbi olmaması gerektiğini ileri sürerler.</a:t>
            </a:r>
          </a:p>
        </p:txBody>
      </p:sp>
    </p:spTree>
    <p:extLst>
      <p:ext uri="{BB962C8B-B14F-4D97-AF65-F5344CB8AC3E}">
        <p14:creationId xmlns:p14="http://schemas.microsoft.com/office/powerpoint/2010/main" val="38294350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smtClean="0">
                <a:solidFill>
                  <a:schemeClr val="bg1"/>
                </a:solidFill>
              </a:rPr>
              <a:t>Madenlerin, Demir, Çelik, Mermer, </a:t>
            </a:r>
            <a:r>
              <a:rPr lang="tr-TR" sz="3200" b="1" dirty="0" err="1" smtClean="0">
                <a:solidFill>
                  <a:schemeClr val="bg1"/>
                </a:solidFill>
              </a:rPr>
              <a:t>Kıtmetli</a:t>
            </a:r>
            <a:r>
              <a:rPr lang="tr-TR" sz="3200" b="1" dirty="0" smtClean="0">
                <a:solidFill>
                  <a:schemeClr val="bg1"/>
                </a:solidFill>
              </a:rPr>
              <a:t> Taşlar, Petrol vb. zekatı var mıdır?</a:t>
            </a:r>
            <a:endParaRPr lang="tr-TR" sz="3200" b="1"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dirty="0" smtClean="0">
                <a:solidFill>
                  <a:schemeClr val="bg1"/>
                </a:solidFill>
              </a:rPr>
              <a:t>Günümüzde </a:t>
            </a:r>
            <a:r>
              <a:rPr lang="tr-TR" sz="2400" dirty="0">
                <a:solidFill>
                  <a:schemeClr val="bg1"/>
                </a:solidFill>
              </a:rPr>
              <a:t>bütün madenlerin zekâta tâbi tutulması </a:t>
            </a:r>
            <a:r>
              <a:rPr lang="tr-TR" sz="2400" dirty="0" smtClean="0">
                <a:solidFill>
                  <a:schemeClr val="bg1"/>
                </a:solidFill>
              </a:rPr>
              <a:t>gerektiğini savunan Hanbelî </a:t>
            </a:r>
            <a:r>
              <a:rPr lang="tr-TR" sz="2400" dirty="0">
                <a:solidFill>
                  <a:schemeClr val="bg1"/>
                </a:solidFill>
              </a:rPr>
              <a:t>mez­hebinin görüşü doğrultusunda hareket </a:t>
            </a:r>
            <a:r>
              <a:rPr lang="tr-TR" sz="2400" dirty="0" smtClean="0">
                <a:solidFill>
                  <a:schemeClr val="bg1"/>
                </a:solidFill>
              </a:rPr>
              <a:t>etmek diğer </a:t>
            </a:r>
            <a:r>
              <a:rPr lang="tr-TR" sz="2400" dirty="0">
                <a:solidFill>
                  <a:schemeClr val="bg1"/>
                </a:solidFill>
              </a:rPr>
              <a:t>mezheplerin görüşleriyle de esasta çelişmez</a:t>
            </a:r>
            <a:r>
              <a:rPr lang="tr-TR" sz="2400" dirty="0" smtClean="0">
                <a:solidFill>
                  <a:schemeClr val="bg1"/>
                </a:solidFill>
              </a:rPr>
              <a:t>. Bu itibarla bu </a:t>
            </a:r>
            <a:r>
              <a:rPr lang="tr-TR" sz="2400" b="1" u="sng" dirty="0" smtClean="0">
                <a:solidFill>
                  <a:srgbClr val="FFFF00"/>
                </a:solidFill>
              </a:rPr>
              <a:t>madenler de zekata tabidirler</a:t>
            </a:r>
            <a:r>
              <a:rPr lang="tr-TR" sz="2400" dirty="0" smtClean="0">
                <a:solidFill>
                  <a:schemeClr val="bg1"/>
                </a:solidFill>
              </a:rPr>
              <a:t>.</a:t>
            </a:r>
            <a:endParaRPr lang="tr-TR" sz="2400" dirty="0">
              <a:solidFill>
                <a:schemeClr val="bg1"/>
              </a:solidFill>
            </a:endParaRPr>
          </a:p>
        </p:txBody>
      </p:sp>
    </p:spTree>
    <p:extLst>
      <p:ext uri="{BB962C8B-B14F-4D97-AF65-F5344CB8AC3E}">
        <p14:creationId xmlns:p14="http://schemas.microsoft.com/office/powerpoint/2010/main" val="3617428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Fitre ne demektir, hükmü nedir?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dirty="0">
                <a:solidFill>
                  <a:srgbClr val="FFFF00"/>
                </a:solidFill>
              </a:rPr>
              <a:t>Halk arasında fitre denilen sadaka-i </a:t>
            </a:r>
            <a:r>
              <a:rPr lang="tr-TR" sz="2400" b="1" dirty="0" err="1">
                <a:solidFill>
                  <a:srgbClr val="FFFF00"/>
                </a:solidFill>
              </a:rPr>
              <a:t>fıtır</a:t>
            </a:r>
            <a:r>
              <a:rPr lang="tr-TR" sz="2400" b="1" dirty="0">
                <a:solidFill>
                  <a:srgbClr val="FFFF00"/>
                </a:solidFill>
              </a:rPr>
              <a:t>, Ramazan ayının sonuna yetişen ve aslî ihtiyaçlarından başka en az nisap miktarı mala sâhip bulunan her Müslüman'ın vermesi </a:t>
            </a:r>
            <a:r>
              <a:rPr lang="tr-TR" sz="2400" b="1" dirty="0" err="1">
                <a:solidFill>
                  <a:srgbClr val="FFFF00"/>
                </a:solidFill>
              </a:rPr>
              <a:t>vâcip</a:t>
            </a:r>
            <a:r>
              <a:rPr lang="tr-TR" sz="2400" b="1" dirty="0">
                <a:solidFill>
                  <a:srgbClr val="FFFF00"/>
                </a:solidFill>
              </a:rPr>
              <a:t> olan mali bir ibadettir. </a:t>
            </a:r>
            <a:r>
              <a:rPr lang="tr-TR" sz="2400" dirty="0">
                <a:solidFill>
                  <a:schemeClr val="bg1"/>
                </a:solidFill>
              </a:rPr>
              <a:t/>
            </a:r>
            <a:br>
              <a:rPr lang="tr-TR" sz="2400" dirty="0">
                <a:solidFill>
                  <a:schemeClr val="bg1"/>
                </a:solidFill>
              </a:rPr>
            </a:br>
            <a:r>
              <a:rPr lang="tr-TR" sz="2400" dirty="0" smtClean="0">
                <a:solidFill>
                  <a:schemeClr val="bg1"/>
                </a:solidFill>
              </a:rPr>
              <a:t>Sadaka-i </a:t>
            </a:r>
            <a:r>
              <a:rPr lang="tr-TR" sz="2400" dirty="0" err="1">
                <a:solidFill>
                  <a:schemeClr val="bg1"/>
                </a:solidFill>
              </a:rPr>
              <a:t>fıtır</a:t>
            </a:r>
            <a:r>
              <a:rPr lang="tr-TR" sz="2400" dirty="0">
                <a:solidFill>
                  <a:schemeClr val="bg1"/>
                </a:solidFill>
              </a:rPr>
              <a:t>, insan fıtratındaki yardımlaşma ve dayanışmanın bir gereği olarak </a:t>
            </a:r>
            <a:r>
              <a:rPr lang="tr-TR" sz="2400" b="1" dirty="0">
                <a:solidFill>
                  <a:srgbClr val="00B0F0"/>
                </a:solidFill>
              </a:rPr>
              <a:t>insan varlığının zekatı kabul edilmiştir</a:t>
            </a:r>
            <a:r>
              <a:rPr lang="tr-TR" sz="2400" dirty="0">
                <a:solidFill>
                  <a:schemeClr val="bg1"/>
                </a:solidFill>
              </a:rPr>
              <a:t>. Bu nedenle sadaka-i </a:t>
            </a:r>
            <a:r>
              <a:rPr lang="tr-TR" sz="2400" dirty="0" err="1">
                <a:solidFill>
                  <a:schemeClr val="bg1"/>
                </a:solidFill>
              </a:rPr>
              <a:t>fıtr’a</a:t>
            </a:r>
            <a:r>
              <a:rPr lang="tr-TR" sz="2400" dirty="0">
                <a:solidFill>
                  <a:schemeClr val="bg1"/>
                </a:solidFill>
              </a:rPr>
              <a:t>, “can sadakası” veya “beden sadakası” da denilmektedir. </a:t>
            </a:r>
            <a:endParaRPr lang="tr-TR" sz="2400" b="1" u="sng"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970372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Kimler sadaka-i </a:t>
            </a:r>
            <a:r>
              <a:rPr lang="tr-TR" sz="3200" b="1" dirty="0" err="1">
                <a:solidFill>
                  <a:schemeClr val="bg1"/>
                </a:solidFill>
              </a:rPr>
              <a:t>fıtır</a:t>
            </a:r>
            <a:r>
              <a:rPr lang="tr-TR" sz="3200" b="1" dirty="0">
                <a:solidFill>
                  <a:schemeClr val="bg1"/>
                </a:solidFill>
              </a:rPr>
              <a:t> vermekle yükümlüdür</a:t>
            </a:r>
            <a:r>
              <a:rPr lang="tr-TR" sz="3200" b="1" dirty="0" smtClean="0">
                <a:solidFill>
                  <a:schemeClr val="bg1"/>
                </a:solidFill>
              </a:rPr>
              <a:t>?</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dirty="0">
                <a:solidFill>
                  <a:schemeClr val="bg1"/>
                </a:solidFill>
              </a:rPr>
              <a:t>Sadaka-i </a:t>
            </a:r>
            <a:r>
              <a:rPr lang="tr-TR" sz="2400" dirty="0" err="1">
                <a:solidFill>
                  <a:schemeClr val="bg1"/>
                </a:solidFill>
              </a:rPr>
              <a:t>fıtır</a:t>
            </a:r>
            <a:r>
              <a:rPr lang="tr-TR" sz="2400" dirty="0">
                <a:solidFill>
                  <a:schemeClr val="bg1"/>
                </a:solidFill>
              </a:rPr>
              <a:t>, </a:t>
            </a:r>
            <a:r>
              <a:rPr lang="tr-TR" sz="2400" b="1" dirty="0">
                <a:solidFill>
                  <a:srgbClr val="FFFF00"/>
                </a:solidFill>
              </a:rPr>
              <a:t>borcundan ve aslî ihtiyaçlarından fazla olarak nisap miktarı mala sahip olan her Müslümana vaciptir.</a:t>
            </a:r>
            <a:r>
              <a:rPr lang="tr-TR" sz="2400" dirty="0">
                <a:solidFill>
                  <a:schemeClr val="bg1"/>
                </a:solidFill>
              </a:rPr>
              <a:t> Bireyin sadaka-i </a:t>
            </a:r>
            <a:r>
              <a:rPr lang="tr-TR" sz="2400" dirty="0" err="1">
                <a:solidFill>
                  <a:schemeClr val="bg1"/>
                </a:solidFill>
              </a:rPr>
              <a:t>fıtır</a:t>
            </a:r>
            <a:r>
              <a:rPr lang="tr-TR" sz="2400" dirty="0">
                <a:solidFill>
                  <a:schemeClr val="bg1"/>
                </a:solidFill>
              </a:rPr>
              <a:t> ile mükellef olması için öngörülen zenginlik ölçüsü, zekatta aranan nisaptır. Ancak sadaka-i </a:t>
            </a:r>
            <a:r>
              <a:rPr lang="tr-TR" sz="2400" dirty="0" err="1">
                <a:solidFill>
                  <a:schemeClr val="bg1"/>
                </a:solidFill>
              </a:rPr>
              <a:t>fıtırda</a:t>
            </a:r>
            <a:r>
              <a:rPr lang="tr-TR" sz="2400" dirty="0">
                <a:solidFill>
                  <a:schemeClr val="bg1"/>
                </a:solidFill>
              </a:rPr>
              <a:t>, zekatta öngörülen, malın artıcı olması ve üzerinden bir yıl geçmesi şartı aranmamaktadır. </a:t>
            </a:r>
            <a:endParaRPr lang="tr-TR" sz="2400" b="1" u="sng"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159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err="1">
                <a:solidFill>
                  <a:schemeClr val="bg1"/>
                </a:solidFill>
              </a:rPr>
              <a:t>Hâvaic</a:t>
            </a:r>
            <a:r>
              <a:rPr lang="tr-TR" sz="3200" b="1" dirty="0">
                <a:solidFill>
                  <a:schemeClr val="bg1"/>
                </a:solidFill>
              </a:rPr>
              <a:t>-i asliye (asli ihtiyaçlar) nedir</a:t>
            </a:r>
            <a:r>
              <a:rPr lang="tr-TR" sz="3200" b="1" dirty="0" smtClean="0">
                <a:solidFill>
                  <a:schemeClr val="bg1"/>
                </a:solidFill>
              </a:rPr>
              <a:t>?</a:t>
            </a:r>
            <a:endParaRPr lang="tr-TR" sz="3200" dirty="0">
              <a:solidFill>
                <a:schemeClr val="bg1"/>
              </a:solidFill>
            </a:endParaRPr>
          </a:p>
        </p:txBody>
      </p:sp>
      <p:sp>
        <p:nvSpPr>
          <p:cNvPr id="6" name="Çift Ayraç 5"/>
          <p:cNvSpPr/>
          <p:nvPr/>
        </p:nvSpPr>
        <p:spPr>
          <a:xfrm>
            <a:off x="323528" y="3717032"/>
            <a:ext cx="8496944" cy="2880320"/>
          </a:xfrm>
          <a:prstGeom prst="bracePair">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000" b="1" dirty="0" err="1">
                <a:solidFill>
                  <a:schemeClr val="bg1"/>
                </a:solidFill>
              </a:rPr>
              <a:t>Havâic</a:t>
            </a:r>
            <a:r>
              <a:rPr lang="tr-TR" sz="2000" b="1" dirty="0">
                <a:solidFill>
                  <a:schemeClr val="bg1"/>
                </a:solidFill>
              </a:rPr>
              <a:t>-i </a:t>
            </a:r>
            <a:r>
              <a:rPr lang="tr-TR" sz="2000" b="1" dirty="0" err="1">
                <a:solidFill>
                  <a:schemeClr val="bg1"/>
                </a:solidFill>
              </a:rPr>
              <a:t>asliyye</a:t>
            </a:r>
            <a:r>
              <a:rPr lang="tr-TR" sz="2000" b="1" dirty="0">
                <a:solidFill>
                  <a:schemeClr val="bg1"/>
                </a:solidFill>
              </a:rPr>
              <a:t>,</a:t>
            </a:r>
            <a:r>
              <a:rPr lang="tr-TR" sz="2000" dirty="0">
                <a:solidFill>
                  <a:schemeClr val="bg1"/>
                </a:solidFill>
              </a:rPr>
              <a:t> </a:t>
            </a:r>
            <a:r>
              <a:rPr lang="tr-TR" sz="2000" b="1" dirty="0">
                <a:solidFill>
                  <a:srgbClr val="FFFF00"/>
                </a:solidFill>
              </a:rPr>
              <a:t>temel ihtiyaçları karşılayan, bu yüzden de zekata tabi olmayan maddi varlıklar demektir. </a:t>
            </a:r>
            <a:r>
              <a:rPr lang="tr-TR" sz="2000" dirty="0">
                <a:solidFill>
                  <a:schemeClr val="bg1"/>
                </a:solidFill>
              </a:rPr>
              <a:t/>
            </a:r>
            <a:br>
              <a:rPr lang="tr-TR" sz="2000" dirty="0">
                <a:solidFill>
                  <a:schemeClr val="bg1"/>
                </a:solidFill>
              </a:rPr>
            </a:br>
            <a:r>
              <a:rPr lang="tr-TR" sz="2000" dirty="0" smtClean="0">
                <a:solidFill>
                  <a:schemeClr val="bg1"/>
                </a:solidFill>
              </a:rPr>
              <a:t>Temel </a:t>
            </a:r>
            <a:r>
              <a:rPr lang="tr-TR" sz="2000" dirty="0">
                <a:solidFill>
                  <a:schemeClr val="bg1"/>
                </a:solidFill>
              </a:rPr>
              <a:t>ihtiyaç maddeleri insanın hayat ve hürriyetini korumak için muhtaç olduğu şeylerdir. Bunlar, genel olarak, </a:t>
            </a:r>
            <a:r>
              <a:rPr lang="tr-TR" sz="2400" b="1" dirty="0">
                <a:solidFill>
                  <a:schemeClr val="tx2">
                    <a:lumMod val="60000"/>
                    <a:lumOff val="40000"/>
                  </a:schemeClr>
                </a:solidFill>
                <a:effectLst>
                  <a:outerShdw blurRad="38100" dist="38100" dir="2700000" algn="tl">
                    <a:srgbClr val="000000">
                      <a:alpha val="43137"/>
                    </a:srgbClr>
                  </a:outerShdw>
                </a:effectLst>
              </a:rPr>
              <a:t>nafaka, oturulan ev, ev eşyası, ihtiyaç duyulan elbise, borç karşılığı mal, sanat ve mesleğe ait alet ve makineler, binek taşıtları, ilim için edinilen kitaplar </a:t>
            </a:r>
            <a:r>
              <a:rPr lang="tr-TR" sz="2000" dirty="0">
                <a:solidFill>
                  <a:schemeClr val="bg1"/>
                </a:solidFill>
              </a:rPr>
              <a:t>gibi eşyadır. </a:t>
            </a:r>
            <a:br>
              <a:rPr lang="tr-TR" sz="2000" dirty="0">
                <a:solidFill>
                  <a:schemeClr val="bg1"/>
                </a:solidFill>
              </a:rPr>
            </a:br>
            <a:r>
              <a:rPr lang="tr-TR" sz="2000" dirty="0" smtClean="0">
                <a:solidFill>
                  <a:schemeClr val="bg1"/>
                </a:solidFill>
              </a:rPr>
              <a:t>Esasen </a:t>
            </a:r>
            <a:r>
              <a:rPr lang="tr-TR" sz="2000" dirty="0">
                <a:solidFill>
                  <a:schemeClr val="bg1"/>
                </a:solidFill>
              </a:rPr>
              <a:t>asli ihtiyaçlar, zaman, muhit ve durumun değişmesiyle değişir ve gelişir. </a:t>
            </a:r>
            <a:endParaRPr lang="tr-T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218038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Sadaka-i </a:t>
            </a:r>
            <a:r>
              <a:rPr lang="tr-TR" sz="3200" b="1" dirty="0" err="1">
                <a:solidFill>
                  <a:schemeClr val="bg1"/>
                </a:solidFill>
              </a:rPr>
              <a:t>fıtır</a:t>
            </a:r>
            <a:r>
              <a:rPr lang="tr-TR" sz="3200" b="1" dirty="0">
                <a:solidFill>
                  <a:schemeClr val="bg1"/>
                </a:solidFill>
              </a:rPr>
              <a:t> ne zaman verilir?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400" b="1" u="sng"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Sadaka-i </a:t>
            </a:r>
            <a:r>
              <a:rPr lang="tr-TR" sz="2400" b="1" u="sng" dirty="0" err="1">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fıtır</a:t>
            </a:r>
            <a:r>
              <a:rPr lang="tr-TR" sz="2400" b="1" u="sng"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Ramazan Bayramı’nın birinci günü tan yerinin ağarmasıyla vacip olmakla birlikte, Ramazan ayı içinde de verilebilir.</a:t>
            </a:r>
            <a:r>
              <a:rPr lang="tr-TR" sz="2400" u="sng" dirty="0">
                <a:solidFill>
                  <a:schemeClr val="bg1"/>
                </a:solidFill>
                <a:latin typeface="Times New Roman" pitchFamily="18" charset="0"/>
                <a:cs typeface="Times New Roman" pitchFamily="18" charset="0"/>
              </a:rPr>
              <a:t> </a:t>
            </a:r>
            <a:r>
              <a:rPr lang="tr-TR" sz="2400" dirty="0" smtClean="0">
                <a:solidFill>
                  <a:schemeClr val="bg1"/>
                </a:solidFill>
                <a:latin typeface="Times New Roman" pitchFamily="18" charset="0"/>
                <a:cs typeface="Times New Roman" pitchFamily="18" charset="0"/>
              </a:rPr>
              <a:t>Ancak </a:t>
            </a:r>
            <a:r>
              <a:rPr lang="tr-TR" sz="2400" b="1" dirty="0">
                <a:solidFill>
                  <a:srgbClr val="00B0F0"/>
                </a:solidFill>
                <a:latin typeface="Times New Roman" pitchFamily="18" charset="0"/>
                <a:cs typeface="Times New Roman" pitchFamily="18" charset="0"/>
              </a:rPr>
              <a:t>Bayram sabahına kadar sadaka-i </a:t>
            </a:r>
            <a:r>
              <a:rPr lang="tr-TR" sz="2400" b="1" dirty="0" err="1">
                <a:solidFill>
                  <a:srgbClr val="00B0F0"/>
                </a:solidFill>
                <a:latin typeface="Times New Roman" pitchFamily="18" charset="0"/>
                <a:cs typeface="Times New Roman" pitchFamily="18" charset="0"/>
              </a:rPr>
              <a:t>fıtır</a:t>
            </a:r>
            <a:r>
              <a:rPr lang="tr-TR" sz="2400" b="1" dirty="0">
                <a:solidFill>
                  <a:srgbClr val="00B0F0"/>
                </a:solidFill>
                <a:latin typeface="Times New Roman" pitchFamily="18" charset="0"/>
                <a:cs typeface="Times New Roman" pitchFamily="18" charset="0"/>
              </a:rPr>
              <a:t> verilmemiş ise, Bayram günlerinde ödenmesi gerekir. </a:t>
            </a:r>
            <a:r>
              <a:rPr lang="tr-TR" sz="2400" b="1" dirty="0">
                <a:solidFill>
                  <a:srgbClr val="FF0000"/>
                </a:solidFill>
                <a:latin typeface="Times New Roman" pitchFamily="18" charset="0"/>
                <a:cs typeface="Times New Roman" pitchFamily="18" charset="0"/>
              </a:rPr>
              <a:t>Zamanında ödenmeyip sonraya kalan fitreler ise, mümkün olan ilk fırsatta ödenmelidir</a:t>
            </a:r>
            <a:r>
              <a:rPr lang="tr-TR" sz="2400" b="1" dirty="0" smtClean="0">
                <a:solidFill>
                  <a:srgbClr val="FF0000"/>
                </a:solidFill>
                <a:latin typeface="Times New Roman" pitchFamily="18" charset="0"/>
                <a:cs typeface="Times New Roman" pitchFamily="18" charset="0"/>
              </a:rPr>
              <a:t>.</a:t>
            </a:r>
            <a:endParaRPr lang="tr-TR" sz="2400" b="1" u="sng"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815849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Sadaka-i </a:t>
            </a:r>
            <a:r>
              <a:rPr lang="tr-TR" sz="3200" b="1" dirty="0" err="1">
                <a:solidFill>
                  <a:schemeClr val="bg1"/>
                </a:solidFill>
              </a:rPr>
              <a:t>fıtrın</a:t>
            </a:r>
            <a:r>
              <a:rPr lang="tr-TR" sz="3200" b="1" dirty="0">
                <a:solidFill>
                  <a:schemeClr val="bg1"/>
                </a:solidFill>
              </a:rPr>
              <a:t>, buğday, arpa, hurma veya üzüm olarak verilmesi zorunlu mudur?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b="1" dirty="0">
                <a:solidFill>
                  <a:srgbClr val="FFFF00"/>
                </a:solidFill>
              </a:rPr>
              <a:t>Hadislerde sadaka-i </a:t>
            </a:r>
            <a:r>
              <a:rPr lang="tr-TR" b="1" dirty="0" err="1">
                <a:solidFill>
                  <a:srgbClr val="FFFF00"/>
                </a:solidFill>
              </a:rPr>
              <a:t>fıtrın</a:t>
            </a:r>
            <a:r>
              <a:rPr lang="tr-TR" b="1" dirty="0">
                <a:solidFill>
                  <a:srgbClr val="FFFF00"/>
                </a:solidFill>
              </a:rPr>
              <a:t> miktarı, buğday, arpa, hurma veya üzümden bir </a:t>
            </a:r>
            <a:r>
              <a:rPr lang="tr-TR" b="1" dirty="0" err="1">
                <a:solidFill>
                  <a:srgbClr val="FFFF00"/>
                </a:solidFill>
              </a:rPr>
              <a:t>sâ</a:t>
            </a:r>
            <a:r>
              <a:rPr lang="tr-TR" b="1" dirty="0">
                <a:solidFill>
                  <a:srgbClr val="FFFF00"/>
                </a:solidFill>
              </a:rPr>
              <a:t>’ (yaklaşık 2.917 gram) olarak belirlenmiştir. </a:t>
            </a:r>
            <a:endParaRPr lang="tr-TR" b="1" dirty="0" smtClean="0">
              <a:solidFill>
                <a:srgbClr val="FFFF00"/>
              </a:solidFill>
            </a:endParaRPr>
          </a:p>
          <a:p>
            <a:pPr algn="ctr"/>
            <a:r>
              <a:rPr lang="tr-TR" dirty="0" err="1" smtClean="0">
                <a:solidFill>
                  <a:schemeClr val="bg1"/>
                </a:solidFill>
              </a:rPr>
              <a:t>Hz.Peygamber</a:t>
            </a:r>
            <a:r>
              <a:rPr lang="tr-TR" dirty="0" smtClean="0">
                <a:solidFill>
                  <a:schemeClr val="bg1"/>
                </a:solidFill>
              </a:rPr>
              <a:t> </a:t>
            </a:r>
            <a:r>
              <a:rPr lang="tr-TR" dirty="0">
                <a:solidFill>
                  <a:schemeClr val="bg1"/>
                </a:solidFill>
              </a:rPr>
              <a:t>ve sahabe dönemindeki uygulamalar dikkate alındığında, </a:t>
            </a:r>
            <a:r>
              <a:rPr lang="tr-TR" dirty="0">
                <a:solidFill>
                  <a:srgbClr val="00B0F0"/>
                </a:solidFill>
              </a:rPr>
              <a:t>sadaka-i </a:t>
            </a:r>
            <a:r>
              <a:rPr lang="tr-TR" dirty="0" err="1">
                <a:solidFill>
                  <a:srgbClr val="00B0F0"/>
                </a:solidFill>
              </a:rPr>
              <a:t>fıtır</a:t>
            </a:r>
            <a:r>
              <a:rPr lang="tr-TR" dirty="0">
                <a:solidFill>
                  <a:srgbClr val="00B0F0"/>
                </a:solidFill>
              </a:rPr>
              <a:t> miktarı ile, bir fakirin, içinde yaşadığı toplumdaki orta halli bir ailenin hayat standardına göre bir günlük yiyeceğinin karşılanmasının hedeflendiği anlaşılmaktadır. </a:t>
            </a:r>
            <a:br>
              <a:rPr lang="tr-TR" dirty="0">
                <a:solidFill>
                  <a:srgbClr val="00B0F0"/>
                </a:solidFill>
              </a:rPr>
            </a:br>
            <a:r>
              <a:rPr lang="tr-TR" dirty="0" smtClean="0">
                <a:solidFill>
                  <a:schemeClr val="bg1"/>
                </a:solidFill>
              </a:rPr>
              <a:t>Buna </a:t>
            </a:r>
            <a:r>
              <a:rPr lang="tr-TR" dirty="0">
                <a:solidFill>
                  <a:schemeClr val="bg1"/>
                </a:solidFill>
              </a:rPr>
              <a:t>göre günümüzde sadaka-i </a:t>
            </a:r>
            <a:r>
              <a:rPr lang="tr-TR" dirty="0" err="1">
                <a:solidFill>
                  <a:schemeClr val="bg1"/>
                </a:solidFill>
              </a:rPr>
              <a:t>fıtır</a:t>
            </a:r>
            <a:r>
              <a:rPr lang="tr-TR" dirty="0">
                <a:solidFill>
                  <a:schemeClr val="bg1"/>
                </a:solidFill>
              </a:rPr>
              <a:t>, bir kişinin bir günlük normal gıda ihtiyacını karşılayacak miktar, aynî gıda yardımı olarak verilebileceği gibi, bunun değerinde nakit de verilebilir. Ancak </a:t>
            </a:r>
            <a:r>
              <a:rPr lang="tr-TR" b="1" dirty="0">
                <a:solidFill>
                  <a:srgbClr val="FF0000"/>
                </a:solidFill>
              </a:rPr>
              <a:t>fakirin yararına olanı tercih etmek daha uygundur.</a:t>
            </a:r>
          </a:p>
          <a:p>
            <a:pPr algn="ctr"/>
            <a:r>
              <a:rPr lang="tr-TR" b="1" dirty="0">
                <a:solidFill>
                  <a:srgbClr val="FFFF00"/>
                </a:solidFill>
              </a:rPr>
              <a:t>Diyanet İşleri Başkanlığı'nın belirlemiş olduğu </a:t>
            </a:r>
            <a:r>
              <a:rPr lang="tr-TR" b="1" dirty="0" smtClean="0">
                <a:solidFill>
                  <a:srgbClr val="FFFF00"/>
                </a:solidFill>
              </a:rPr>
              <a:t>2011 </a:t>
            </a:r>
            <a:r>
              <a:rPr lang="tr-TR" b="1" dirty="0">
                <a:solidFill>
                  <a:srgbClr val="FFFF00"/>
                </a:solidFill>
              </a:rPr>
              <a:t>yılı fitre miktarı </a:t>
            </a:r>
            <a:r>
              <a:rPr lang="tr-TR" b="1" dirty="0" smtClean="0">
                <a:solidFill>
                  <a:srgbClr val="FFFF00"/>
                </a:solidFill>
              </a:rPr>
              <a:t>7.5 </a:t>
            </a:r>
            <a:r>
              <a:rPr lang="tr-TR" b="1" dirty="0">
                <a:solidFill>
                  <a:srgbClr val="FFFF00"/>
                </a:solidFill>
              </a:rPr>
              <a:t>liradır. </a:t>
            </a:r>
            <a:endParaRPr lang="tr-TR" b="1" u="sng"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8082615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b="1" dirty="0">
                <a:solidFill>
                  <a:schemeClr val="bg1"/>
                </a:solidFill>
              </a:rPr>
              <a:t>Yurtdışında çalışan kişi, fitreyi Avrupa şartlarına göre mi yoksa Türkiye şartlarına göre mi verir?</a:t>
            </a:r>
            <a:endParaRPr lang="tr-TR" sz="28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chemeClr val="bg1"/>
                </a:solidFill>
              </a:rPr>
              <a:t>Ülke ve bölgelere göre geçim standartları farklı olduğundan, sadaka-i </a:t>
            </a:r>
            <a:r>
              <a:rPr lang="tr-TR" sz="2800" dirty="0" err="1">
                <a:solidFill>
                  <a:schemeClr val="bg1"/>
                </a:solidFill>
              </a:rPr>
              <a:t>fıtır</a:t>
            </a:r>
            <a:r>
              <a:rPr lang="tr-TR" sz="2800" dirty="0">
                <a:solidFill>
                  <a:schemeClr val="bg1"/>
                </a:solidFill>
              </a:rPr>
              <a:t> mükellefi kendi bulunduğu yere göre bir kişinin bir günlük normal gıda ihtiyacını karşılayacak miktar üzerinden sadaka-i </a:t>
            </a:r>
            <a:r>
              <a:rPr lang="tr-TR" sz="2800" dirty="0" err="1">
                <a:solidFill>
                  <a:schemeClr val="bg1"/>
                </a:solidFill>
              </a:rPr>
              <a:t>fıtrını</a:t>
            </a:r>
            <a:r>
              <a:rPr lang="tr-TR" sz="2800" dirty="0">
                <a:solidFill>
                  <a:schemeClr val="bg1"/>
                </a:solidFill>
              </a:rPr>
              <a:t> vermesi </a:t>
            </a:r>
            <a:r>
              <a:rPr lang="tr-TR" sz="2800" dirty="0" smtClean="0">
                <a:solidFill>
                  <a:schemeClr val="bg1"/>
                </a:solidFill>
              </a:rPr>
              <a:t>gerekir.</a:t>
            </a:r>
            <a:endParaRPr lang="tr-TR" sz="2800" b="1" u="sng"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4983202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Vaktinde ödenmeyen sadaka-ı </a:t>
            </a:r>
            <a:r>
              <a:rPr lang="tr-TR" sz="3200" b="1" dirty="0" err="1">
                <a:solidFill>
                  <a:schemeClr val="bg1"/>
                </a:solidFill>
              </a:rPr>
              <a:t>fıtır</a:t>
            </a:r>
            <a:r>
              <a:rPr lang="tr-TR" sz="3200" b="1" dirty="0">
                <a:solidFill>
                  <a:schemeClr val="bg1"/>
                </a:solidFill>
              </a:rPr>
              <a:t> borcu nasıl ödenir</a:t>
            </a:r>
            <a:r>
              <a:rPr lang="tr-TR" sz="3200" b="1" dirty="0" smtClean="0">
                <a:solidFill>
                  <a:schemeClr val="bg1"/>
                </a:solidFill>
              </a:rPr>
              <a:t>?</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chemeClr val="bg1"/>
                </a:solidFill>
              </a:rPr>
              <a:t>Bütün ibadetlerde olduğu gibi sadaka-i </a:t>
            </a:r>
            <a:r>
              <a:rPr lang="tr-TR" sz="2800" dirty="0" err="1">
                <a:solidFill>
                  <a:schemeClr val="bg1"/>
                </a:solidFill>
              </a:rPr>
              <a:t>fıtır</a:t>
            </a:r>
            <a:r>
              <a:rPr lang="tr-TR" sz="2800" dirty="0">
                <a:solidFill>
                  <a:schemeClr val="bg1"/>
                </a:solidFill>
              </a:rPr>
              <a:t> yükümlülüğü de geciktirilmeyip zamanında yerine getirilmelidir. Bununla birlikte </a:t>
            </a:r>
            <a:r>
              <a:rPr lang="tr-TR" sz="2800" b="1" dirty="0">
                <a:solidFill>
                  <a:srgbClr val="FFFF00"/>
                </a:solidFill>
              </a:rPr>
              <a:t>zamanında ödenmemişse, bu fitrelerin mümkün olan ilk fırsatta ödenmesi gerekir. </a:t>
            </a:r>
            <a:endParaRPr lang="tr-TR" sz="2800" b="1" u="sng"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4994406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Sadaka-i </a:t>
            </a:r>
            <a:r>
              <a:rPr lang="tr-TR" sz="3200" b="1" dirty="0" err="1">
                <a:solidFill>
                  <a:schemeClr val="bg1"/>
                </a:solidFill>
              </a:rPr>
              <a:t>fıtır</a:t>
            </a:r>
            <a:r>
              <a:rPr lang="tr-TR" sz="3200" b="1" dirty="0">
                <a:solidFill>
                  <a:schemeClr val="bg1"/>
                </a:solidFill>
              </a:rPr>
              <a:t> kimlere verilir, kimlere verilemez?</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chemeClr val="bg1"/>
                </a:solidFill>
              </a:rPr>
              <a:t>Sadaka-i </a:t>
            </a:r>
            <a:r>
              <a:rPr lang="tr-TR" sz="2800" dirty="0" err="1">
                <a:solidFill>
                  <a:schemeClr val="bg1"/>
                </a:solidFill>
              </a:rPr>
              <a:t>fıtır</a:t>
            </a:r>
            <a:r>
              <a:rPr lang="tr-TR" sz="2800" dirty="0">
                <a:solidFill>
                  <a:schemeClr val="bg1"/>
                </a:solidFill>
              </a:rPr>
              <a:t>, zekat verilebilecek kimselere verilir. </a:t>
            </a:r>
            <a:endParaRPr lang="tr-TR" sz="2800" dirty="0" smtClean="0">
              <a:solidFill>
                <a:schemeClr val="bg1"/>
              </a:solidFill>
            </a:endParaRPr>
          </a:p>
          <a:p>
            <a:pPr algn="ctr"/>
            <a:r>
              <a:rPr lang="tr-TR" sz="2800" b="1" dirty="0" smtClean="0">
                <a:solidFill>
                  <a:srgbClr val="FFFF00"/>
                </a:solidFill>
              </a:rPr>
              <a:t>Zekat </a:t>
            </a:r>
            <a:r>
              <a:rPr lang="tr-TR" sz="2800" b="1" dirty="0">
                <a:solidFill>
                  <a:srgbClr val="FFFF00"/>
                </a:solidFill>
              </a:rPr>
              <a:t>verilmesi caiz olmayan kişilere sadaka-i </a:t>
            </a:r>
            <a:r>
              <a:rPr lang="tr-TR" sz="2800" b="1" dirty="0" err="1">
                <a:solidFill>
                  <a:srgbClr val="FFFF00"/>
                </a:solidFill>
              </a:rPr>
              <a:t>fıtır</a:t>
            </a:r>
            <a:r>
              <a:rPr lang="tr-TR" sz="2800" b="1" dirty="0">
                <a:solidFill>
                  <a:srgbClr val="FFFF00"/>
                </a:solidFill>
              </a:rPr>
              <a:t> da verilemez </a:t>
            </a:r>
            <a:endParaRPr lang="tr-TR" sz="2800" b="1" u="sng"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3005186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Sadaka-i </a:t>
            </a:r>
            <a:r>
              <a:rPr lang="tr-TR" sz="3200" b="1" dirty="0" err="1">
                <a:solidFill>
                  <a:schemeClr val="bg1"/>
                </a:solidFill>
              </a:rPr>
              <a:t>fıtır</a:t>
            </a:r>
            <a:r>
              <a:rPr lang="tr-TR" sz="3200" b="1" dirty="0">
                <a:solidFill>
                  <a:schemeClr val="bg1"/>
                </a:solidFill>
              </a:rPr>
              <a:t> kimlere verilir, kimlere verilemez?</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chemeClr val="bg1"/>
                </a:solidFill>
              </a:rPr>
              <a:t>Sadaka-i </a:t>
            </a:r>
            <a:r>
              <a:rPr lang="tr-TR" sz="2800" dirty="0" err="1">
                <a:solidFill>
                  <a:schemeClr val="bg1"/>
                </a:solidFill>
              </a:rPr>
              <a:t>fıtır</a:t>
            </a:r>
            <a:r>
              <a:rPr lang="tr-TR" sz="2800" dirty="0">
                <a:solidFill>
                  <a:schemeClr val="bg1"/>
                </a:solidFill>
              </a:rPr>
              <a:t>, zekat verilebilecek kimselere verilir. </a:t>
            </a:r>
            <a:endParaRPr lang="tr-TR" sz="2800" dirty="0" smtClean="0">
              <a:solidFill>
                <a:schemeClr val="bg1"/>
              </a:solidFill>
            </a:endParaRPr>
          </a:p>
          <a:p>
            <a:pPr algn="ctr"/>
            <a:r>
              <a:rPr lang="tr-TR" sz="2800" b="1" dirty="0" smtClean="0">
                <a:solidFill>
                  <a:srgbClr val="FFFF00"/>
                </a:solidFill>
              </a:rPr>
              <a:t>Zekat </a:t>
            </a:r>
            <a:r>
              <a:rPr lang="tr-TR" sz="2800" b="1" dirty="0">
                <a:solidFill>
                  <a:srgbClr val="FFFF00"/>
                </a:solidFill>
              </a:rPr>
              <a:t>verilmesi caiz olmayan kişilere sadaka-i </a:t>
            </a:r>
            <a:r>
              <a:rPr lang="tr-TR" sz="2800" b="1" dirty="0" err="1">
                <a:solidFill>
                  <a:srgbClr val="FFFF00"/>
                </a:solidFill>
              </a:rPr>
              <a:t>fıtır</a:t>
            </a:r>
            <a:r>
              <a:rPr lang="tr-TR" sz="2800" b="1" dirty="0">
                <a:solidFill>
                  <a:srgbClr val="FFFF00"/>
                </a:solidFill>
              </a:rPr>
              <a:t> da verilemez </a:t>
            </a:r>
            <a:endParaRPr lang="tr-TR" sz="2800" b="1" u="sng"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266291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Araç-gereç ve malzemeye zekat düşer mi</a:t>
            </a:r>
            <a:r>
              <a:rPr lang="tr-TR" sz="3200" b="1" dirty="0" smtClean="0">
                <a:solidFill>
                  <a:schemeClr val="bg1"/>
                </a:solidFill>
              </a:rPr>
              <a:t>?</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rgbClr val="FFFF00"/>
                </a:solidFill>
              </a:rPr>
              <a:t>Sanat ve mesleğin icrası için gerekli olan araç-gereç, makine ve malzemeler, aslî ihtiyaçlardan olup bunların zekatının verilmesi gerekmez. </a:t>
            </a:r>
            <a:r>
              <a:rPr lang="tr-TR" sz="2800" dirty="0">
                <a:solidFill>
                  <a:schemeClr val="bg1"/>
                </a:solidFill>
              </a:rPr>
              <a:t>Ancak, kendi mesleğinin icrası için değil de, ticaret için üretilen veya alınıp satılan araç-gereç, malzeme ve makinelerin zekatının verilmesi gerekir. </a:t>
            </a:r>
            <a:endParaRPr lang="tr-TR"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89268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Zekat vaktinden önce verilebilir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rgbClr val="FFFF00"/>
                </a:solidFill>
              </a:rPr>
              <a:t>Zekatın farz olması için nisap miktarı malın üzerinden bir kamerî yılın geçmesi gerekir. </a:t>
            </a:r>
            <a:r>
              <a:rPr lang="tr-TR" sz="2800" dirty="0">
                <a:solidFill>
                  <a:schemeClr val="bg1"/>
                </a:solidFill>
              </a:rPr>
              <a:t>Buna rağmen </a:t>
            </a:r>
            <a:r>
              <a:rPr lang="tr-TR" sz="2800" b="1" dirty="0">
                <a:solidFill>
                  <a:srgbClr val="FF0000"/>
                </a:solidFill>
              </a:rPr>
              <a:t>mal sahibi dilerse vakti gelmeden önce de zekatını verebilir. </a:t>
            </a:r>
            <a:endParaRPr lang="tr-TR"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52517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Taksitli olarak zekat verilebilir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chemeClr val="bg1"/>
                </a:solidFill>
              </a:rPr>
              <a:t>Asıl olan kişinin üzerine terettüp eden zekatı ödemesidir. Bu itibarla, </a:t>
            </a:r>
            <a:r>
              <a:rPr lang="tr-TR" sz="2800" b="1" dirty="0">
                <a:solidFill>
                  <a:srgbClr val="FFFF00"/>
                </a:solidFill>
                <a:effectLst>
                  <a:outerShdw blurRad="38100" dist="38100" dir="2700000" algn="tl">
                    <a:srgbClr val="000000">
                      <a:alpha val="43137"/>
                    </a:srgbClr>
                  </a:outerShdw>
                </a:effectLst>
              </a:rPr>
              <a:t>zekat bir defada ödenebileceği gibi, taksitle de ödenebilir</a:t>
            </a:r>
            <a:r>
              <a:rPr lang="tr-TR" sz="2800" b="1" dirty="0" smtClean="0">
                <a:solidFill>
                  <a:srgbClr val="FFFF00"/>
                </a:solidFill>
                <a:effectLst>
                  <a:outerShdw blurRad="38100" dist="38100" dir="2700000" algn="tl">
                    <a:srgbClr val="000000">
                      <a:alpha val="43137"/>
                    </a:srgbClr>
                  </a:outerShdw>
                </a:effectLst>
              </a:rPr>
              <a:t>.</a:t>
            </a:r>
            <a:endParaRPr lang="tr-TR" sz="28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326646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Zekat vermenin belirli bir zamanı var mıdır?</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b="1" dirty="0">
                <a:solidFill>
                  <a:srgbClr val="FFFF00"/>
                </a:solidFill>
              </a:rPr>
              <a:t>Zekat vermenin belli bir zamanı olmayıp, farz olduğu andan itibaren verilmesi gerekir. </a:t>
            </a:r>
            <a:r>
              <a:rPr lang="tr-TR" sz="2800" dirty="0">
                <a:solidFill>
                  <a:schemeClr val="bg1"/>
                </a:solidFill>
              </a:rPr>
              <a:t>Bunun için belli bir ayı veya Ramazanı beklemeye gerek yoktur. Ancak, </a:t>
            </a:r>
            <a:r>
              <a:rPr lang="tr-TR" sz="2800" b="1" dirty="0">
                <a:solidFill>
                  <a:srgbClr val="FF0000"/>
                </a:solidFill>
              </a:rPr>
              <a:t>zekat vermekle yükümlü olanların, yükümlü oldukları andan itibaren en kısa zamanda zekatlarını vermeleri </a:t>
            </a:r>
            <a:r>
              <a:rPr lang="tr-TR" sz="2800" b="1" dirty="0" smtClean="0">
                <a:solidFill>
                  <a:srgbClr val="FF0000"/>
                </a:solidFill>
              </a:rPr>
              <a:t>gerekir. </a:t>
            </a:r>
            <a:endParaRPr lang="tr-TR"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030303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idris\Desktop\flashdisk\resimlerden secim\2mpgyg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Çift Ayraç 2"/>
          <p:cNvSpPr/>
          <p:nvPr/>
        </p:nvSpPr>
        <p:spPr>
          <a:xfrm>
            <a:off x="683568" y="44624"/>
            <a:ext cx="7992888" cy="1440160"/>
          </a:xfrm>
          <a:prstGeom prst="bracePair">
            <a:avLst/>
          </a:prstGeom>
          <a:solidFill>
            <a:schemeClr val="bg2">
              <a:lumMod val="90000"/>
              <a:alpha val="3500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3200" b="1" dirty="0">
                <a:solidFill>
                  <a:schemeClr val="bg1"/>
                </a:solidFill>
              </a:rPr>
              <a:t>Ticaret malının zekatı kendi cinsinden ödenebilir mi?</a:t>
            </a:r>
            <a:endParaRPr lang="tr-TR" sz="3200" dirty="0">
              <a:solidFill>
                <a:schemeClr val="bg1"/>
              </a:solidFill>
            </a:endParaRPr>
          </a:p>
        </p:txBody>
      </p:sp>
      <p:sp>
        <p:nvSpPr>
          <p:cNvPr id="6" name="Çift Ayraç 5"/>
          <p:cNvSpPr/>
          <p:nvPr/>
        </p:nvSpPr>
        <p:spPr>
          <a:xfrm>
            <a:off x="323528" y="3717032"/>
            <a:ext cx="8496944" cy="2880320"/>
          </a:xfrm>
          <a:prstGeom prst="bracePair">
            <a:avLst>
              <a:gd name="adj" fmla="val 5016"/>
            </a:avLst>
          </a:prstGeom>
          <a:solidFill>
            <a:schemeClr val="bg2">
              <a:lumMod val="90000"/>
              <a:alpha val="0"/>
            </a:schemeClr>
          </a:solidFill>
          <a:ln w="63500" cmpd="sng">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tr-TR" sz="2800" dirty="0">
                <a:solidFill>
                  <a:srgbClr val="FFFF00"/>
                </a:solidFill>
              </a:rPr>
              <a:t>Ticaret mallarının zekatı, malın değeri üzerinden hesaplanıp parayla verilebileceği</a:t>
            </a:r>
            <a:r>
              <a:rPr lang="tr-TR" sz="2800" dirty="0">
                <a:solidFill>
                  <a:schemeClr val="bg1"/>
                </a:solidFill>
              </a:rPr>
              <a:t> gibi, </a:t>
            </a:r>
            <a:r>
              <a:rPr lang="tr-TR" sz="2800" b="1" dirty="0">
                <a:solidFill>
                  <a:srgbClr val="FF0000"/>
                </a:solidFill>
              </a:rPr>
              <a:t>malın kendi cinsinden de verilebilir</a:t>
            </a:r>
            <a:r>
              <a:rPr lang="tr-TR" sz="2800" dirty="0">
                <a:solidFill>
                  <a:schemeClr val="bg1"/>
                </a:solidFill>
              </a:rPr>
              <a:t>. </a:t>
            </a:r>
            <a:r>
              <a:rPr lang="tr-TR" sz="2800" b="1" dirty="0" smtClean="0">
                <a:solidFill>
                  <a:srgbClr val="00B0F0"/>
                </a:solidFill>
                <a:effectLst>
                  <a:outerShdw blurRad="38100" dist="38100" dir="2700000" algn="tl">
                    <a:srgbClr val="000000">
                      <a:alpha val="43137"/>
                    </a:srgbClr>
                  </a:outerShdw>
                </a:effectLst>
              </a:rPr>
              <a:t>Asıl olan fakirin ihtiyacını gidermesidir.</a:t>
            </a:r>
            <a:endParaRPr lang="tr-TR" sz="2800" b="1" dirty="0">
              <a:solidFill>
                <a:srgbClr val="00B0F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035634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2366</Words>
  <Application>Microsoft Office PowerPoint</Application>
  <PresentationFormat>Ekran Gösterisi (4:3)</PresentationFormat>
  <Paragraphs>118</Paragraphs>
  <Slides>45</Slides>
  <Notes>0</Notes>
  <HiddenSlides>0</HiddenSlides>
  <MMClips>0</MMClips>
  <ScaleCrop>false</ScaleCrop>
  <HeadingPairs>
    <vt:vector size="4" baseType="variant">
      <vt:variant>
        <vt:lpstr>Tema</vt:lpstr>
      </vt:variant>
      <vt:variant>
        <vt:i4>1</vt:i4>
      </vt:variant>
      <vt:variant>
        <vt:lpstr>Slayt Başlıkları</vt:lpstr>
      </vt:variant>
      <vt:variant>
        <vt:i4>45</vt:i4>
      </vt:variant>
    </vt:vector>
  </HeadingPairs>
  <TitlesOfParts>
    <vt:vector size="46"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LALEYL</dc:creator>
  <cp:lastModifiedBy>idris</cp:lastModifiedBy>
  <cp:revision>54</cp:revision>
  <dcterms:created xsi:type="dcterms:W3CDTF">2010-08-19T06:31:59Z</dcterms:created>
  <dcterms:modified xsi:type="dcterms:W3CDTF">2011-08-19T08:28:18Z</dcterms:modified>
</cp:coreProperties>
</file>