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E4EED6E-3752-4DB4-AA6D-948127144CCD}" type="datetimeFigureOut">
              <a:rPr lang="tr-TR" smtClean="0"/>
              <a:t>19.08.2011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259319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4EED6E-3752-4DB4-AA6D-948127144CCD}" type="datetimeFigureOut">
              <a:rPr lang="tr-TR" smtClean="0"/>
              <a:t>19.08.2011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112588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4EED6E-3752-4DB4-AA6D-948127144CCD}" type="datetimeFigureOut">
              <a:rPr lang="tr-TR" smtClean="0"/>
              <a:t>19.08.2011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151900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4EED6E-3752-4DB4-AA6D-948127144CCD}" type="datetimeFigureOut">
              <a:rPr lang="tr-TR" smtClean="0"/>
              <a:t>19.08.2011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302114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E4EED6E-3752-4DB4-AA6D-948127144CCD}" type="datetimeFigureOut">
              <a:rPr lang="tr-TR" smtClean="0"/>
              <a:t>19.08.2011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162170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E4EED6E-3752-4DB4-AA6D-948127144CCD}" type="datetimeFigureOut">
              <a:rPr lang="tr-TR" smtClean="0"/>
              <a:t>19.08.2011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205582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E4EED6E-3752-4DB4-AA6D-948127144CCD}" type="datetimeFigureOut">
              <a:rPr lang="tr-TR" smtClean="0"/>
              <a:t>19.08.2011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283097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4EED6E-3752-4DB4-AA6D-948127144CCD}" type="datetimeFigureOut">
              <a:rPr lang="tr-TR" smtClean="0"/>
              <a:t>19.08.2011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98562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E4EED6E-3752-4DB4-AA6D-948127144CCD}" type="datetimeFigureOut">
              <a:rPr lang="tr-TR" smtClean="0"/>
              <a:t>19.08.2011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261888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4EED6E-3752-4DB4-AA6D-948127144CCD}" type="datetimeFigureOut">
              <a:rPr lang="tr-TR" smtClean="0"/>
              <a:t>19.08.2011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21675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4EED6E-3752-4DB4-AA6D-948127144CCD}" type="datetimeFigureOut">
              <a:rPr lang="tr-TR" smtClean="0"/>
              <a:t>19.08.2011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531A0D-E46E-4CCF-BA2B-70A590094F31}" type="slidenum">
              <a:rPr lang="tr-TR" smtClean="0"/>
              <a:t>‹#›</a:t>
            </a:fld>
            <a:endParaRPr lang="tr-TR"/>
          </a:p>
        </p:txBody>
      </p:sp>
    </p:spTree>
    <p:extLst>
      <p:ext uri="{BB962C8B-B14F-4D97-AF65-F5344CB8AC3E}">
        <p14:creationId xmlns:p14="http://schemas.microsoft.com/office/powerpoint/2010/main" val="11498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EED6E-3752-4DB4-AA6D-948127144CCD}" type="datetimeFigureOut">
              <a:rPr lang="tr-TR" smtClean="0"/>
              <a:t>19.08.2011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31A0D-E46E-4CCF-BA2B-70A590094F31}" type="slidenum">
              <a:rPr lang="tr-TR" smtClean="0"/>
              <a:t>‹#›</a:t>
            </a:fld>
            <a:endParaRPr lang="tr-TR"/>
          </a:p>
        </p:txBody>
      </p:sp>
    </p:spTree>
    <p:extLst>
      <p:ext uri="{BB962C8B-B14F-4D97-AF65-F5344CB8AC3E}">
        <p14:creationId xmlns:p14="http://schemas.microsoft.com/office/powerpoint/2010/main" val="125599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mbroidery.bloggum.com/resim/001-1.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Documents and Settings\alp\Desktop\resimler slyt ve sunular icin\ARKA PLAN RESİMLER\y1p0EbclbyMpah2YsZD28ksUamg5snI6EHPfLwg7SchAZHYK0jWnE3O60C17UF1IG6KcwCE39D44mA.jpg"/>
          <p:cNvPicPr>
            <a:picLocks noChangeAspect="1" noChangeArrowheads="1"/>
          </p:cNvPicPr>
          <p:nvPr/>
        </p:nvPicPr>
        <p:blipFill>
          <a:blip r:embed="rId2">
            <a:lum bright="16000" contrast="-47000"/>
          </a:blip>
          <a:srcRect/>
          <a:stretch>
            <a:fillRect/>
          </a:stretch>
        </p:blipFill>
        <p:spPr bwMode="auto">
          <a:xfrm>
            <a:off x="0" y="71414"/>
            <a:ext cx="9144000" cy="6858000"/>
          </a:xfrm>
          <a:prstGeom prst="rect">
            <a:avLst/>
          </a:prstGeom>
          <a:noFill/>
        </p:spPr>
      </p:pic>
      <p:pic>
        <p:nvPicPr>
          <p:cNvPr id="5" name="4 Resim" descr="tepedin.png"/>
          <p:cNvPicPr>
            <a:picLocks noChangeAspect="1"/>
          </p:cNvPicPr>
          <p:nvPr/>
        </p:nvPicPr>
        <p:blipFill>
          <a:blip r:embed="rId3"/>
          <a:srcRect l="821" t="10949"/>
          <a:stretch>
            <a:fillRect/>
          </a:stretch>
        </p:blipFill>
        <p:spPr>
          <a:xfrm>
            <a:off x="0" y="-24"/>
            <a:ext cx="9144000" cy="1071570"/>
          </a:xfrm>
          <a:prstGeom prst="rect">
            <a:avLst/>
          </a:prstGeom>
        </p:spPr>
      </p:pic>
      <p:sp>
        <p:nvSpPr>
          <p:cNvPr id="6" name="Text Box 3"/>
          <p:cNvSpPr txBox="1">
            <a:spLocks noChangeArrowheads="1"/>
          </p:cNvSpPr>
          <p:nvPr/>
        </p:nvSpPr>
        <p:spPr bwMode="auto">
          <a:xfrm>
            <a:off x="1571604" y="17520"/>
            <a:ext cx="6357982" cy="1046440"/>
          </a:xfrm>
          <a:prstGeom prst="rect">
            <a:avLst/>
          </a:prstGeom>
          <a:noFill/>
          <a:ln w="9525">
            <a:noFill/>
            <a:miter lim="800000"/>
            <a:headEnd/>
            <a:tailEnd/>
          </a:ln>
        </p:spPr>
        <p:txBody>
          <a:bodyPr wrap="square">
            <a:spAutoFit/>
          </a:bodyPr>
          <a:lstStyle/>
          <a:p>
            <a:pPr algn="ctr" eaLnBrk="0" hangingPunct="0"/>
            <a:r>
              <a:rPr lang="tr-TR" sz="2200" b="1"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T.C. </a:t>
            </a: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200" b="1" dirty="0" smtClean="0">
                <a:solidFill>
                  <a:srgbClr val="0070C0"/>
                </a:solidFill>
                <a:latin typeface="Times New Roman" pitchFamily="18" charset="0"/>
                <a:cs typeface="Times New Roman" pitchFamily="18" charset="0"/>
              </a:rPr>
              <a:t>DADAŞKENT MERKEZ CAMİİ</a:t>
            </a:r>
            <a:endParaRPr lang="tr-TR" sz="2200" b="1" dirty="0">
              <a:solidFill>
                <a:srgbClr val="0070C0"/>
              </a:solidFill>
              <a:latin typeface="Times New Roman" pitchFamily="18" charset="0"/>
              <a:cs typeface="Times New Roman" pitchFamily="18" charset="0"/>
            </a:endParaRPr>
          </a:p>
        </p:txBody>
      </p:sp>
      <p:sp>
        <p:nvSpPr>
          <p:cNvPr id="7" name="6 Metin kutusu"/>
          <p:cNvSpPr txBox="1"/>
          <p:nvPr/>
        </p:nvSpPr>
        <p:spPr>
          <a:xfrm>
            <a:off x="0" y="1071546"/>
            <a:ext cx="4143404" cy="3154710"/>
          </a:xfrm>
          <a:prstGeom prst="rect">
            <a:avLst/>
          </a:prstGeom>
          <a:noFill/>
        </p:spPr>
        <p:txBody>
          <a:bodyPr wrap="square" rtlCol="0">
            <a:spAutoFit/>
          </a:bodyPr>
          <a:lstStyle/>
          <a:p>
            <a:r>
              <a:rPr lang="tr-TR" sz="19900" b="1" dirty="0" smtClean="0">
                <a:latin typeface="Kunstler Script" pitchFamily="66" charset="0"/>
                <a:cs typeface="Times New Roman" pitchFamily="18" charset="0"/>
              </a:rPr>
              <a:t>Z</a:t>
            </a:r>
            <a:r>
              <a:rPr lang="tr-TR" sz="6000" b="1" dirty="0" smtClean="0">
                <a:latin typeface="Times New Roman" pitchFamily="18" charset="0"/>
                <a:cs typeface="Times New Roman" pitchFamily="18" charset="0"/>
              </a:rPr>
              <a:t>EKAT</a:t>
            </a:r>
            <a:endParaRPr lang="tr-TR" sz="4800" b="1" dirty="0">
              <a:latin typeface="Times New Roman" pitchFamily="18" charset="0"/>
              <a:cs typeface="Times New Roman" pitchFamily="18" charset="0"/>
            </a:endParaRPr>
          </a:p>
        </p:txBody>
      </p:sp>
      <p:sp>
        <p:nvSpPr>
          <p:cNvPr id="9" name="8 Metin kutusu"/>
          <p:cNvSpPr txBox="1"/>
          <p:nvPr/>
        </p:nvSpPr>
        <p:spPr>
          <a:xfrm>
            <a:off x="5759772" y="6143644"/>
            <a:ext cx="3384260" cy="707886"/>
          </a:xfrm>
          <a:prstGeom prst="rect">
            <a:avLst/>
          </a:prstGeom>
          <a:noFill/>
        </p:spPr>
        <p:txBody>
          <a:bodyPr wrap="none" rtlCol="0">
            <a:spAutoFit/>
          </a:bodyPr>
          <a:lstStyle/>
          <a:p>
            <a:pPr algn="ctr"/>
            <a:r>
              <a:rPr lang="tr-TR" sz="2400" dirty="0" smtClean="0">
                <a:solidFill>
                  <a:srgbClr val="FFC000"/>
                </a:solidFill>
                <a:latin typeface="Times New Roman" pitchFamily="18" charset="0"/>
                <a:cs typeface="Times New Roman" pitchFamily="18" charset="0"/>
              </a:rPr>
              <a:t>İdris YAVUZYİĞİT</a:t>
            </a:r>
          </a:p>
          <a:p>
            <a:pPr algn="ctr"/>
            <a:r>
              <a:rPr lang="tr-TR" sz="1600" dirty="0" smtClean="0">
                <a:solidFill>
                  <a:schemeClr val="bg2">
                    <a:lumMod val="50000"/>
                  </a:schemeClr>
                </a:solidFill>
                <a:latin typeface="Times New Roman" pitchFamily="18" charset="0"/>
                <a:cs typeface="Times New Roman" pitchFamily="18" charset="0"/>
              </a:rPr>
              <a:t>Dadaşkent Merkez Camii İmam Hatibi</a:t>
            </a:r>
            <a:endParaRPr lang="tr-TR" sz="1600" dirty="0">
              <a:solidFill>
                <a:schemeClr val="bg2">
                  <a:lumMod val="50000"/>
                </a:schemeClr>
              </a:solidFill>
              <a:latin typeface="Times New Roman" pitchFamily="18" charset="0"/>
              <a:cs typeface="Times New Roman" pitchFamily="18" charset="0"/>
            </a:endParaRPr>
          </a:p>
        </p:txBody>
      </p:sp>
      <p:sp>
        <p:nvSpPr>
          <p:cNvPr id="10" name="9 Yuvarlatılmış Çapraz Köşeli Dikdörtgen"/>
          <p:cNvSpPr/>
          <p:nvPr/>
        </p:nvSpPr>
        <p:spPr>
          <a:xfrm>
            <a:off x="357158" y="3857628"/>
            <a:ext cx="8501122" cy="2071702"/>
          </a:xfrm>
          <a:prstGeom prst="round2DiagRect">
            <a:avLst/>
          </a:pr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6000" b="1" i="1" dirty="0" smtClean="0">
                <a:solidFill>
                  <a:srgbClr val="002060"/>
                </a:solidFill>
                <a:latin typeface="Kunstler Script" pitchFamily="66" charset="0"/>
                <a:cs typeface="Times New Roman" pitchFamily="18" charset="0"/>
              </a:rPr>
              <a:t>Ana Rahminden Geldik Pazara,</a:t>
            </a:r>
            <a:endParaRPr lang="tr-TR" sz="6000" dirty="0" smtClean="0">
              <a:solidFill>
                <a:srgbClr val="002060"/>
              </a:solidFill>
              <a:latin typeface="Kunstler Script" pitchFamily="66" charset="0"/>
              <a:cs typeface="Times New Roman" pitchFamily="18" charset="0"/>
            </a:endParaRPr>
          </a:p>
          <a:p>
            <a:r>
              <a:rPr lang="tr-TR" sz="6000" b="1" i="1" dirty="0" smtClean="0">
                <a:solidFill>
                  <a:srgbClr val="002060"/>
                </a:solidFill>
                <a:latin typeface="Kunstler Script" pitchFamily="66" charset="0"/>
                <a:cs typeface="Times New Roman" pitchFamily="18" charset="0"/>
              </a:rPr>
              <a:t>Bir Kefen Aldık Döndük Mezara</a:t>
            </a:r>
            <a:endParaRPr lang="tr-TR" sz="4400" dirty="0">
              <a:solidFill>
                <a:srgbClr val="002060"/>
              </a:solidFill>
              <a:latin typeface="Times New Roman" pitchFamily="18" charset="0"/>
              <a:cs typeface="Times New Roman" pitchFamily="18" charset="0"/>
            </a:endParaRPr>
          </a:p>
        </p:txBody>
      </p:sp>
      <p:sp>
        <p:nvSpPr>
          <p:cNvPr id="11" name="10 Metin kutusu"/>
          <p:cNvSpPr txBox="1"/>
          <p:nvPr/>
        </p:nvSpPr>
        <p:spPr>
          <a:xfrm>
            <a:off x="6058572" y="1000108"/>
            <a:ext cx="3085460" cy="400110"/>
          </a:xfrm>
          <a:prstGeom prst="rect">
            <a:avLst/>
          </a:prstGeom>
          <a:noFill/>
        </p:spPr>
        <p:txBody>
          <a:bodyPr wrap="none" rtlCol="0">
            <a:spAutoFit/>
          </a:bodyPr>
          <a:lstStyle/>
          <a:p>
            <a:pPr algn="ctr"/>
            <a:r>
              <a:rPr lang="tr-TR" sz="2000" dirty="0" smtClean="0">
                <a:solidFill>
                  <a:srgbClr val="002060"/>
                </a:solidFill>
                <a:latin typeface="Times New Roman" pitchFamily="18" charset="0"/>
                <a:cs typeface="Times New Roman" pitchFamily="18" charset="0"/>
              </a:rPr>
              <a:t>www.</a:t>
            </a:r>
            <a:r>
              <a:rPr lang="tr-TR" sz="2000" dirty="0" err="1" smtClean="0">
                <a:solidFill>
                  <a:srgbClr val="002060"/>
                </a:solidFill>
                <a:latin typeface="Times New Roman" pitchFamily="18" charset="0"/>
                <a:cs typeface="Times New Roman" pitchFamily="18" charset="0"/>
              </a:rPr>
              <a:t>aziziyemuftulugu</a:t>
            </a:r>
            <a:r>
              <a:rPr lang="tr-TR" sz="2000" dirty="0" smtClean="0">
                <a:solidFill>
                  <a:srgbClr val="002060"/>
                </a:solidFill>
                <a:latin typeface="Times New Roman" pitchFamily="18" charset="0"/>
                <a:cs typeface="Times New Roman" pitchFamily="18" charset="0"/>
              </a:rPr>
              <a:t>.com</a:t>
            </a:r>
            <a:endParaRPr lang="tr-TR"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05317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14282" y="500042"/>
            <a:ext cx="8643998" cy="6143668"/>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smtClean="0">
                <a:solidFill>
                  <a:srgbClr val="FFFF00"/>
                </a:solidFill>
                <a:latin typeface="Times New Roman" pitchFamily="18" charset="0"/>
                <a:cs typeface="Times New Roman" pitchFamily="18" charset="0"/>
              </a:rPr>
              <a:t>ZEKATIN FARZ OLDUĞU KİMSELER</a:t>
            </a:r>
          </a:p>
          <a:p>
            <a:pPr algn="ctr"/>
            <a:endParaRPr lang="tr-TR" sz="2000" b="1" dirty="0" smtClean="0">
              <a:solidFill>
                <a:srgbClr val="FF0000"/>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Bir kimsenin zekât vermekle yükümlü olabilmesi için kendisinde ve sahip olduğu malda bir takım şartların bulunması gerekir. </a:t>
            </a:r>
          </a:p>
          <a:p>
            <a:pPr marL="457200" indent="-457200" algn="just">
              <a:buAutoNum type="alphaUcPeriod"/>
            </a:pPr>
            <a:r>
              <a:rPr lang="tr-TR" sz="2000" b="1" u="sng" dirty="0" smtClean="0">
                <a:solidFill>
                  <a:schemeClr val="tx1"/>
                </a:solidFill>
                <a:latin typeface="Times New Roman" pitchFamily="18" charset="0"/>
                <a:cs typeface="Times New Roman" pitchFamily="18" charset="0"/>
              </a:rPr>
              <a:t>Zekât vermekle yükümlü olan kimsede bulunması gereken şartlar</a:t>
            </a:r>
          </a:p>
          <a:p>
            <a:pPr marL="457200" indent="-457200" algn="just"/>
            <a:endParaRPr lang="tr-TR" sz="2000" b="1" dirty="0" smtClean="0">
              <a:solidFill>
                <a:schemeClr val="tx1"/>
              </a:solidFill>
              <a:latin typeface="Times New Roman" pitchFamily="18" charset="0"/>
              <a:cs typeface="Times New Roman" pitchFamily="18" charset="0"/>
            </a:endParaRPr>
          </a:p>
          <a:p>
            <a:pPr algn="ctr"/>
            <a:r>
              <a:rPr lang="tr-TR" sz="3200" b="1" dirty="0" smtClean="0">
                <a:solidFill>
                  <a:srgbClr val="FFFF00"/>
                </a:solidFill>
                <a:latin typeface="Times New Roman" pitchFamily="18" charset="0"/>
                <a:cs typeface="Times New Roman" pitchFamily="18" charset="0"/>
              </a:rPr>
              <a:t>1. Müslüman olmak, </a:t>
            </a:r>
          </a:p>
          <a:p>
            <a:pPr algn="ctr"/>
            <a:r>
              <a:rPr lang="tr-TR" sz="3200" b="1" dirty="0" smtClean="0">
                <a:solidFill>
                  <a:schemeClr val="bg2">
                    <a:lumMod val="10000"/>
                  </a:schemeClr>
                </a:solidFill>
                <a:latin typeface="Times New Roman" pitchFamily="18" charset="0"/>
                <a:cs typeface="Times New Roman" pitchFamily="18" charset="0"/>
              </a:rPr>
              <a:t>2. Erginlik çağına gelmiş bulunmak, </a:t>
            </a:r>
          </a:p>
          <a:p>
            <a:pPr algn="ctr"/>
            <a:r>
              <a:rPr lang="tr-TR" sz="3200" b="1" dirty="0" smtClean="0">
                <a:solidFill>
                  <a:srgbClr val="C00000"/>
                </a:solidFill>
                <a:latin typeface="Times New Roman" pitchFamily="18" charset="0"/>
                <a:cs typeface="Times New Roman" pitchFamily="18" charset="0"/>
              </a:rPr>
              <a:t>3. Akıllı olmak, </a:t>
            </a:r>
          </a:p>
          <a:p>
            <a:pPr algn="ctr"/>
            <a:r>
              <a:rPr lang="tr-TR" sz="3200" b="1" dirty="0" smtClean="0">
                <a:solidFill>
                  <a:srgbClr val="0070C0"/>
                </a:solidFill>
                <a:latin typeface="Times New Roman" pitchFamily="18" charset="0"/>
                <a:cs typeface="Times New Roman" pitchFamily="18" charset="0"/>
              </a:rPr>
              <a:t>4. Hür olmak, </a:t>
            </a:r>
          </a:p>
          <a:p>
            <a:pPr algn="ctr"/>
            <a:r>
              <a:rPr lang="tr-TR" sz="3200" b="1" dirty="0" smtClean="0">
                <a:solidFill>
                  <a:srgbClr val="7030A0"/>
                </a:solidFill>
                <a:latin typeface="Times New Roman" pitchFamily="18" charset="0"/>
                <a:cs typeface="Times New Roman" pitchFamily="18" charset="0"/>
              </a:rPr>
              <a:t>5. Borcu olmamak, </a:t>
            </a:r>
          </a:p>
          <a:p>
            <a:endParaRPr lang="tr-TR" sz="2000" dirty="0" smtClean="0">
              <a:solidFill>
                <a:srgbClr val="FFFF00"/>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Buna göre </a:t>
            </a:r>
            <a:r>
              <a:rPr lang="tr-TR" sz="2000" dirty="0" err="1" smtClean="0">
                <a:solidFill>
                  <a:schemeClr val="tx1"/>
                </a:solidFill>
                <a:latin typeface="Times New Roman" pitchFamily="18" charset="0"/>
                <a:cs typeface="Times New Roman" pitchFamily="18" charset="0"/>
              </a:rPr>
              <a:t>müslüman</a:t>
            </a:r>
            <a:r>
              <a:rPr lang="tr-TR" sz="2000" dirty="0" smtClean="0">
                <a:solidFill>
                  <a:schemeClr val="tx1"/>
                </a:solidFill>
                <a:latin typeface="Times New Roman" pitchFamily="18" charset="0"/>
                <a:cs typeface="Times New Roman" pitchFamily="18" charset="0"/>
              </a:rPr>
              <a:t> olmayan, erginlik çağına gelmemiş bulunan çocuklar, akıl özürlü olanlar ve hür olmayan köleler zekât vermekle yükümlü değillerdir. Elinde nisap miktarı veya daha fazla malı olduğu halde, malı kadar veya daha çok borcu olan kimse de zekât vermekle yükümlü değildir. </a:t>
            </a:r>
          </a:p>
          <a:p>
            <a:endParaRPr lang="tr-TR" sz="2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17586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vector-modern-background-3-09-by-dragonart.jpg"/>
          <p:cNvPicPr>
            <a:picLocks noChangeAspect="1"/>
          </p:cNvPicPr>
          <p:nvPr/>
        </p:nvPicPr>
        <p:blipFill>
          <a:blip r:embed="rId2"/>
          <a:srcRect t="68750" b="6250"/>
          <a:stretch>
            <a:fillRect/>
          </a:stretch>
        </p:blipFill>
        <p:spPr>
          <a:xfrm>
            <a:off x="0" y="5929330"/>
            <a:ext cx="9144000" cy="928694"/>
          </a:xfrm>
          <a:prstGeom prst="rect">
            <a:avLst/>
          </a:prstGeom>
        </p:spPr>
      </p:pic>
      <p:sp>
        <p:nvSpPr>
          <p:cNvPr id="8" name="7 Yuvarlatılmış Çapraz Köşeli Dikdörtgen"/>
          <p:cNvSpPr/>
          <p:nvPr/>
        </p:nvSpPr>
        <p:spPr>
          <a:xfrm>
            <a:off x="214282" y="285728"/>
            <a:ext cx="6643734" cy="207170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i="1" dirty="0" smtClean="0">
                <a:solidFill>
                  <a:srgbClr val="C00000"/>
                </a:solidFill>
              </a:rPr>
              <a:t>UNUTMAYIN: </a:t>
            </a:r>
          </a:p>
          <a:p>
            <a:pPr algn="ctr"/>
            <a:r>
              <a:rPr lang="tr-TR" sz="2800" i="1" dirty="0" smtClean="0">
                <a:solidFill>
                  <a:srgbClr val="C00000"/>
                </a:solidFill>
              </a:rPr>
              <a:t>Zengin, Allah verdiği için zengindir. </a:t>
            </a:r>
          </a:p>
          <a:p>
            <a:pPr algn="ctr"/>
            <a:r>
              <a:rPr lang="tr-TR" sz="2800" i="1" dirty="0" smtClean="0">
                <a:solidFill>
                  <a:srgbClr val="C00000"/>
                </a:solidFill>
              </a:rPr>
              <a:t>Fakirde, Allah vermediği için fakirdir. </a:t>
            </a:r>
          </a:p>
          <a:p>
            <a:pPr algn="ctr"/>
            <a:r>
              <a:rPr lang="tr-TR" sz="2800" i="1" dirty="0" smtClean="0">
                <a:solidFill>
                  <a:srgbClr val="C00000"/>
                </a:solidFill>
              </a:rPr>
              <a:t>İkisi de halleriyle imtihan olmaktadırlar. </a:t>
            </a:r>
            <a:endParaRPr lang="tr-TR" sz="2800" dirty="0">
              <a:solidFill>
                <a:srgbClr val="C00000"/>
              </a:solidFill>
            </a:endParaRPr>
          </a:p>
        </p:txBody>
      </p:sp>
      <p:sp>
        <p:nvSpPr>
          <p:cNvPr id="10" name="9 Yuvarlatılmış Çapraz Köşeli Dikdörtgen"/>
          <p:cNvSpPr/>
          <p:nvPr/>
        </p:nvSpPr>
        <p:spPr>
          <a:xfrm>
            <a:off x="428596" y="2714620"/>
            <a:ext cx="8358246" cy="314327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7030A0"/>
                </a:solidFill>
              </a:rPr>
              <a:t>ÇOCUKLARIN MALLARINDA ZEKAT</a:t>
            </a:r>
          </a:p>
          <a:p>
            <a:pPr algn="just"/>
            <a:r>
              <a:rPr lang="tr-TR" sz="2400" b="1" dirty="0" smtClean="0">
                <a:solidFill>
                  <a:schemeClr val="tx1"/>
                </a:solidFill>
              </a:rPr>
              <a:t>	İmam Şafii'ye göre çocukların ve delilerin mallarından zekat verilmesi gerekir. Bunu velileri mallarından öderler. Çünkü zekat mala gereken bir haktır. Küçüklük ve noksanlık bu hakkın varlığını gideremez. Öşürde de durum böyledir. Bize göre zekat mali bir ibadettir. Bunlar ise ibadetle mükellef değillerdir.</a:t>
            </a:r>
            <a:endParaRPr lang="tr-TR" sz="2400" dirty="0">
              <a:solidFill>
                <a:schemeClr val="tx1"/>
              </a:solidFill>
            </a:endParaRPr>
          </a:p>
        </p:txBody>
      </p:sp>
      <p:pic>
        <p:nvPicPr>
          <p:cNvPr id="3074" name="Picture 2" descr="C:\Documents and Settings\alp\Desktop\resimler slyt ve sunular icin\DİĞER\Resim6.png"/>
          <p:cNvPicPr>
            <a:picLocks noChangeAspect="1" noChangeArrowheads="1"/>
          </p:cNvPicPr>
          <p:nvPr/>
        </p:nvPicPr>
        <p:blipFill>
          <a:blip r:embed="rId3"/>
          <a:srcRect/>
          <a:stretch>
            <a:fillRect/>
          </a:stretch>
        </p:blipFill>
        <p:spPr bwMode="auto">
          <a:xfrm>
            <a:off x="6929454" y="285728"/>
            <a:ext cx="2000264" cy="2071702"/>
          </a:xfrm>
          <a:prstGeom prst="rect">
            <a:avLst/>
          </a:prstGeom>
          <a:noFill/>
        </p:spPr>
      </p:pic>
    </p:spTree>
    <p:extLst>
      <p:ext uri="{BB962C8B-B14F-4D97-AF65-F5344CB8AC3E}">
        <p14:creationId xmlns:p14="http://schemas.microsoft.com/office/powerpoint/2010/main" val="80080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357158" y="357166"/>
            <a:ext cx="8429684" cy="6143668"/>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400" dirty="0" smtClean="0">
                <a:solidFill>
                  <a:schemeClr val="tx1"/>
                </a:solidFill>
                <a:latin typeface="HASENAT4" pitchFamily="2" charset="-78"/>
                <a:cs typeface="HASENAT4" pitchFamily="2" charset="-78"/>
              </a:rPr>
              <a:t>مَثَلُ الَّذِينَ يُنفِقُونَ أَمْوَالَهُمْ فِي سَبِيلِ اللّهِ كَمَثَلِ حَبَّةٍ أَنبَتَتْ سَبْعَ سَنَابِلَ فِي كُلِّ سُنبُلَةٍ مِّئَةُ حَبَّةٍ وَاللّهُ يُضَاعِفُ لِمَن يَشَاء وَاللّهُ وَاسِعٌ عَلِيمٌ</a:t>
            </a:r>
            <a:endParaRPr lang="tr-TR" sz="4400" dirty="0" smtClean="0">
              <a:solidFill>
                <a:schemeClr val="tx1"/>
              </a:solidFill>
              <a:latin typeface="HASENAT4" pitchFamily="2" charset="-78"/>
              <a:cs typeface="HASENAT4" pitchFamily="2" charset="-78"/>
            </a:endParaRPr>
          </a:p>
          <a:p>
            <a:pPr algn="ctr"/>
            <a:r>
              <a:rPr lang="tr-TR" sz="3600" b="1" dirty="0" smtClean="0">
                <a:solidFill>
                  <a:schemeClr val="tx1"/>
                </a:solidFill>
                <a:latin typeface="Times New Roman" pitchFamily="18" charset="0"/>
                <a:cs typeface="Times New Roman" pitchFamily="18" charset="0"/>
              </a:rPr>
              <a:t>“Allah yolunda mallarını harcayanların örneği, yedi başak bitiren bir dane gibidir ki, her başakta yüz dane vardır. Allah dilediğine kat kat fazlasını verir”</a:t>
            </a:r>
            <a:r>
              <a:rPr lang="tr-TR" sz="3600" dirty="0" smtClean="0">
                <a:solidFill>
                  <a:schemeClr val="tx1"/>
                </a:solidFill>
                <a:latin typeface="Times New Roman" pitchFamily="18" charset="0"/>
                <a:cs typeface="Times New Roman" pitchFamily="18" charset="0"/>
              </a:rPr>
              <a:t> </a:t>
            </a:r>
          </a:p>
          <a:p>
            <a:pPr algn="ctr"/>
            <a:r>
              <a:rPr lang="tr-TR" sz="1200" dirty="0" smtClean="0">
                <a:solidFill>
                  <a:schemeClr val="tx1"/>
                </a:solidFill>
                <a:latin typeface="Times New Roman" pitchFamily="18" charset="0"/>
                <a:cs typeface="Times New Roman" pitchFamily="18" charset="0"/>
              </a:rPr>
              <a:t>( Bakara, 2/261)</a:t>
            </a:r>
            <a:endParaRPr lang="tr-TR" sz="1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6209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214290"/>
            <a:ext cx="8286808" cy="2928958"/>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 </a:t>
            </a:r>
            <a:r>
              <a:rPr lang="ar-SA" sz="2800" dirty="0" smtClean="0">
                <a:solidFill>
                  <a:schemeClr val="tx1"/>
                </a:solidFill>
                <a:latin typeface="HASENAT4" pitchFamily="2" charset="-78"/>
                <a:cs typeface="HASENAT4" pitchFamily="2" charset="-78"/>
              </a:rPr>
              <a:t>مثَلُ الْمُؤْمِنِينَ فِي تَوَادِّهِمْ وتَرَاحُمِهِمْ وتَعاطُفِهِمْ ، مَثَلُ الْجَسَدِ إِذَا اشْتَكَى مِنْهُ عُضْوٌ تَداعَى لهُ سائِرُ الْجسدِ بالسهَرِ والْحُمَّى</a:t>
            </a:r>
            <a:endParaRPr lang="tr-TR" sz="2800" dirty="0" smtClean="0">
              <a:solidFill>
                <a:schemeClr val="tx1"/>
              </a:solidFill>
              <a:latin typeface="HASENAT4" pitchFamily="2" charset="-78"/>
              <a:cs typeface="HASENAT4" pitchFamily="2" charset="-78"/>
            </a:endParaRPr>
          </a:p>
          <a:p>
            <a:pPr algn="just"/>
            <a:r>
              <a:rPr lang="tr-TR" sz="2400" dirty="0" smtClean="0">
                <a:solidFill>
                  <a:schemeClr val="tx1"/>
                </a:solidFill>
              </a:rPr>
              <a:t>	“Müminler birbirlerini sevmekte, birbirlerine acımakta ve birbirlerini korumakta bir vücuda benzerler. Vücudun bir uzvu hasta olduğu zaman, diğer uzuvlar da bu sebeple uykusuzluğa ve ateşli hastalığa tutulurlar.”(</a:t>
            </a:r>
            <a:r>
              <a:rPr lang="tr-TR" sz="2000" dirty="0" err="1" smtClean="0">
                <a:solidFill>
                  <a:schemeClr val="tx1"/>
                </a:solidFill>
              </a:rPr>
              <a:t>Buhârî</a:t>
            </a:r>
            <a:r>
              <a:rPr lang="tr-TR" sz="2000" dirty="0" smtClean="0">
                <a:solidFill>
                  <a:schemeClr val="tx1"/>
                </a:solidFill>
              </a:rPr>
              <a:t>, </a:t>
            </a:r>
            <a:r>
              <a:rPr lang="tr-TR" sz="2000" dirty="0" err="1" smtClean="0">
                <a:solidFill>
                  <a:schemeClr val="tx1"/>
                </a:solidFill>
              </a:rPr>
              <a:t>Edeb</a:t>
            </a:r>
            <a:r>
              <a:rPr lang="tr-TR" sz="2000" dirty="0" smtClean="0">
                <a:solidFill>
                  <a:schemeClr val="tx1"/>
                </a:solidFill>
              </a:rPr>
              <a:t> 27)</a:t>
            </a:r>
            <a:endParaRPr lang="tr-TR" sz="2000" dirty="0">
              <a:solidFill>
                <a:schemeClr val="tx1"/>
              </a:solidFill>
            </a:endParaRPr>
          </a:p>
        </p:txBody>
      </p:sp>
      <p:sp>
        <p:nvSpPr>
          <p:cNvPr id="10" name="9 Yuvarlatılmış Çapraz Köşeli Dikdörtgen"/>
          <p:cNvSpPr/>
          <p:nvPr/>
        </p:nvSpPr>
        <p:spPr>
          <a:xfrm>
            <a:off x="714348" y="3357562"/>
            <a:ext cx="7858180" cy="3286148"/>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200" i="1" dirty="0" smtClean="0">
                <a:solidFill>
                  <a:schemeClr val="tx1"/>
                </a:solidFill>
                <a:latin typeface="Times New Roman" pitchFamily="18" charset="0"/>
                <a:cs typeface="Times New Roman" pitchFamily="18" charset="0"/>
              </a:rPr>
              <a:t> </a:t>
            </a:r>
            <a:r>
              <a:rPr lang="tr-TR" sz="2200" b="1" u="sng" dirty="0" smtClean="0">
                <a:solidFill>
                  <a:srgbClr val="FF0000"/>
                </a:solidFill>
                <a:latin typeface="Times New Roman" pitchFamily="18" charset="0"/>
                <a:cs typeface="Times New Roman" pitchFamily="18" charset="0"/>
              </a:rPr>
              <a:t>Zekat malın eksilmesi değildir. </a:t>
            </a:r>
            <a:r>
              <a:rPr lang="tr-TR" sz="2200" dirty="0" smtClean="0">
                <a:solidFill>
                  <a:schemeClr val="tx1"/>
                </a:solidFill>
                <a:latin typeface="Times New Roman" pitchFamily="18" charset="0"/>
                <a:cs typeface="Times New Roman" pitchFamily="18" charset="0"/>
              </a:rPr>
              <a:t>Maddi anlamda maldan bir eksilme var gibi gözükse de zekat ile mal azalmamaktadır. Çünkü </a:t>
            </a:r>
            <a:r>
              <a:rPr lang="tr-TR" sz="2200" b="1" dirty="0" smtClean="0">
                <a:solidFill>
                  <a:srgbClr val="FF0000"/>
                </a:solidFill>
                <a:latin typeface="Times New Roman" pitchFamily="18" charset="0"/>
                <a:cs typeface="Times New Roman" pitchFamily="18" charset="0"/>
              </a:rPr>
              <a:t>dünya malı ile verilen bir şeyin karşılığı </a:t>
            </a:r>
            <a:r>
              <a:rPr lang="tr-TR" sz="2200" b="1" dirty="0" err="1" smtClean="0">
                <a:solidFill>
                  <a:srgbClr val="FF0000"/>
                </a:solidFill>
                <a:latin typeface="Times New Roman" pitchFamily="18" charset="0"/>
                <a:cs typeface="Times New Roman" pitchFamily="18" charset="0"/>
              </a:rPr>
              <a:t>ahirette</a:t>
            </a:r>
            <a:r>
              <a:rPr lang="tr-TR" sz="2200" b="1" dirty="0" smtClean="0">
                <a:solidFill>
                  <a:srgbClr val="FF0000"/>
                </a:solidFill>
                <a:latin typeface="Times New Roman" pitchFamily="18" charset="0"/>
                <a:cs typeface="Times New Roman" pitchFamily="18" charset="0"/>
              </a:rPr>
              <a:t> alınacaktır. </a:t>
            </a:r>
            <a:r>
              <a:rPr lang="tr-TR" sz="2200" dirty="0" smtClean="0">
                <a:solidFill>
                  <a:schemeClr val="tx1"/>
                </a:solidFill>
                <a:latin typeface="Times New Roman" pitchFamily="18" charset="0"/>
                <a:cs typeface="Times New Roman" pitchFamily="18" charset="0"/>
              </a:rPr>
              <a:t>Bir ayette Yüce Rabbimiz kendi rızası doğrultusunda harcanılacak her şeyin karşılığının verileceğini şöyle bildirmektedir. De ki: “Şüphesiz, Rabbim rızkı kullarından dilediğine bol bol verir ve (dilediğine) kısar. Allah yolunda her ne harcarsanız Allah onun yerine başkasını verir. O rızık verenlerin en hayırlısıdır.”(</a:t>
            </a:r>
            <a:r>
              <a:rPr lang="tr-TR" sz="2200" dirty="0" err="1" smtClean="0">
                <a:solidFill>
                  <a:schemeClr val="tx1"/>
                </a:solidFill>
                <a:latin typeface="Times New Roman" pitchFamily="18" charset="0"/>
                <a:cs typeface="Times New Roman" pitchFamily="18" charset="0"/>
              </a:rPr>
              <a:t>Sebe</a:t>
            </a:r>
            <a:r>
              <a:rPr lang="tr-TR" sz="2200" dirty="0" smtClean="0">
                <a:solidFill>
                  <a:schemeClr val="tx1"/>
                </a:solidFill>
                <a:latin typeface="Times New Roman" pitchFamily="18" charset="0"/>
                <a:cs typeface="Times New Roman" pitchFamily="18" charset="0"/>
              </a:rPr>
              <a:t>, 34/39)</a:t>
            </a:r>
            <a:endParaRPr lang="tr-TR"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31764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85720" y="357166"/>
            <a:ext cx="8501122" cy="6215106"/>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u="sng" dirty="0" smtClean="0">
                <a:solidFill>
                  <a:schemeClr val="tx1"/>
                </a:solidFill>
                <a:latin typeface="Times New Roman" pitchFamily="18" charset="0"/>
                <a:cs typeface="Times New Roman" pitchFamily="18" charset="0"/>
              </a:rPr>
              <a:t>B. Malda Bulunması Gereken Şartlar Da Şunlardır: </a:t>
            </a:r>
          </a:p>
          <a:p>
            <a:pPr algn="just"/>
            <a:endParaRPr lang="tr-TR" sz="2400" b="1" u="sng" dirty="0" smtClean="0">
              <a:solidFill>
                <a:schemeClr val="tx1"/>
              </a:solidFill>
              <a:latin typeface="Times New Roman" pitchFamily="18" charset="0"/>
              <a:cs typeface="Times New Roman" pitchFamily="18" charset="0"/>
            </a:endParaRPr>
          </a:p>
          <a:p>
            <a:pPr algn="just"/>
            <a:r>
              <a:rPr lang="tr-TR" sz="2800" b="1" dirty="0" smtClean="0">
                <a:solidFill>
                  <a:srgbClr val="FFFF00"/>
                </a:solidFill>
                <a:latin typeface="Times New Roman" pitchFamily="18" charset="0"/>
                <a:cs typeface="Times New Roman" pitchFamily="18" charset="0"/>
              </a:rPr>
              <a:t>1. Malın nisap miktarı olması, </a:t>
            </a:r>
          </a:p>
          <a:p>
            <a:pPr algn="just"/>
            <a:r>
              <a:rPr lang="tr-TR" sz="2800" b="1" dirty="0" smtClean="0">
                <a:solidFill>
                  <a:srgbClr val="FF0000"/>
                </a:solidFill>
                <a:latin typeface="Times New Roman" pitchFamily="18" charset="0"/>
                <a:cs typeface="Times New Roman" pitchFamily="18" charset="0"/>
              </a:rPr>
              <a:t>2. Malın, gerçekten veya hükmen artıcı olması, </a:t>
            </a:r>
          </a:p>
          <a:p>
            <a:pPr algn="just"/>
            <a:r>
              <a:rPr lang="tr-TR" sz="2800" b="1" dirty="0" smtClean="0">
                <a:solidFill>
                  <a:srgbClr val="7030A0"/>
                </a:solidFill>
                <a:latin typeface="Times New Roman" pitchFamily="18" charset="0"/>
                <a:cs typeface="Times New Roman" pitchFamily="18" charset="0"/>
              </a:rPr>
              <a:t>3.Nisap miktarı malın üzerinden bir </a:t>
            </a:r>
            <a:r>
              <a:rPr lang="tr-TR" sz="2800" b="1" dirty="0" err="1" smtClean="0">
                <a:solidFill>
                  <a:srgbClr val="7030A0"/>
                </a:solidFill>
                <a:latin typeface="Times New Roman" pitchFamily="18" charset="0"/>
                <a:cs typeface="Times New Roman" pitchFamily="18" charset="0"/>
              </a:rPr>
              <a:t>kamerî</a:t>
            </a:r>
            <a:r>
              <a:rPr lang="tr-TR" sz="2800" b="1" dirty="0" smtClean="0">
                <a:solidFill>
                  <a:srgbClr val="7030A0"/>
                </a:solidFill>
                <a:latin typeface="Times New Roman" pitchFamily="18" charset="0"/>
                <a:cs typeface="Times New Roman" pitchFamily="18" charset="0"/>
              </a:rPr>
              <a:t> yıl geçmiş bulunması. </a:t>
            </a:r>
          </a:p>
          <a:p>
            <a:pPr algn="just"/>
            <a:endParaRPr lang="tr-TR" sz="2400" dirty="0" smtClean="0">
              <a:solidFill>
                <a:srgbClr val="FFFF00"/>
              </a:solidFill>
              <a:latin typeface="Times New Roman" pitchFamily="18" charset="0"/>
              <a:cs typeface="Times New Roman" pitchFamily="18" charset="0"/>
            </a:endParaRPr>
          </a:p>
          <a:p>
            <a:pPr algn="just"/>
            <a:r>
              <a:rPr lang="tr-TR" sz="2400" b="1" u="sng" dirty="0" smtClean="0">
                <a:solidFill>
                  <a:srgbClr val="FF0000"/>
                </a:solidFill>
                <a:latin typeface="Times New Roman" pitchFamily="18" charset="0"/>
                <a:cs typeface="Times New Roman" pitchFamily="18" charset="0"/>
              </a:rPr>
              <a:t>Nisap, dinin koyduğu bir ölçüdür. </a:t>
            </a:r>
            <a:r>
              <a:rPr lang="tr-TR" sz="2400" dirty="0" smtClean="0">
                <a:solidFill>
                  <a:schemeClr val="tx1"/>
                </a:solidFill>
                <a:latin typeface="Times New Roman" pitchFamily="18" charset="0"/>
                <a:cs typeface="Times New Roman" pitchFamily="18" charset="0"/>
              </a:rPr>
              <a:t>Borcundan ve </a:t>
            </a:r>
            <a:r>
              <a:rPr lang="tr-TR" sz="2400" b="1" u="sng" dirty="0" smtClean="0">
                <a:solidFill>
                  <a:schemeClr val="bg2">
                    <a:lumMod val="10000"/>
                  </a:schemeClr>
                </a:solidFill>
                <a:latin typeface="Times New Roman" pitchFamily="18" charset="0"/>
                <a:cs typeface="Times New Roman" pitchFamily="18" charset="0"/>
              </a:rPr>
              <a:t>temel ihtiyaçlarından</a:t>
            </a:r>
            <a:r>
              <a:rPr lang="tr-TR" sz="2400" dirty="0" smtClean="0">
                <a:solidFill>
                  <a:schemeClr val="bg2">
                    <a:lumMod val="10000"/>
                  </a:schemeClr>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başka bu kadar malı veya parası olan kimse dinen zengin sayılır ve bunların üzerinden bir yıl geçince zekât vermekle yükümlü olur. Malı veya parası nisap miktarına ulaşmamış veya nisap miktarı malı olup da üzerinden bir </a:t>
            </a:r>
            <a:r>
              <a:rPr lang="tr-TR" sz="2400" dirty="0" err="1" smtClean="0">
                <a:solidFill>
                  <a:schemeClr val="tx1"/>
                </a:solidFill>
                <a:latin typeface="Times New Roman" pitchFamily="18" charset="0"/>
                <a:cs typeface="Times New Roman" pitchFamily="18" charset="0"/>
              </a:rPr>
              <a:t>kamerî</a:t>
            </a:r>
            <a:r>
              <a:rPr lang="tr-TR" sz="2400" dirty="0" smtClean="0">
                <a:solidFill>
                  <a:schemeClr val="tx1"/>
                </a:solidFill>
                <a:latin typeface="Times New Roman" pitchFamily="18" charset="0"/>
                <a:cs typeface="Times New Roman" pitchFamily="18" charset="0"/>
              </a:rPr>
              <a:t> yıl geçmemiş olan kimse zekât vermekle yükümlü olmaz. </a:t>
            </a:r>
          </a:p>
        </p:txBody>
      </p:sp>
    </p:spTree>
    <p:extLst>
      <p:ext uri="{BB962C8B-B14F-4D97-AF65-F5344CB8AC3E}">
        <p14:creationId xmlns:p14="http://schemas.microsoft.com/office/powerpoint/2010/main" val="115691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Yuvarlatılmış Çapraz Köşeli Dikdörtgen"/>
          <p:cNvSpPr/>
          <p:nvPr/>
        </p:nvSpPr>
        <p:spPr>
          <a:xfrm>
            <a:off x="285720" y="142852"/>
            <a:ext cx="8572560" cy="6286544"/>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i="1" dirty="0" smtClean="0">
                <a:solidFill>
                  <a:schemeClr val="tx1"/>
                </a:solidFill>
                <a:latin typeface="Times New Roman" pitchFamily="18" charset="0"/>
                <a:cs typeface="Times New Roman" pitchFamily="18" charset="0"/>
              </a:rPr>
              <a:t> </a:t>
            </a:r>
            <a:r>
              <a:rPr lang="tr-TR" sz="3200" b="1" i="1" u="sng" dirty="0" smtClean="0">
                <a:solidFill>
                  <a:schemeClr val="tx1"/>
                </a:solidFill>
                <a:latin typeface="Times New Roman" pitchFamily="18" charset="0"/>
                <a:cs typeface="Times New Roman" pitchFamily="18" charset="0"/>
              </a:rPr>
              <a:t>Aslî İhtiyaç: (</a:t>
            </a:r>
            <a:r>
              <a:rPr lang="tr-TR" sz="3200" u="sng" dirty="0" smtClean="0">
                <a:solidFill>
                  <a:schemeClr val="tx1"/>
                </a:solidFill>
                <a:latin typeface="Times New Roman" pitchFamily="18" charset="0"/>
                <a:cs typeface="Times New Roman" pitchFamily="18" charset="0"/>
              </a:rPr>
              <a:t>Temel ihtiyaçlar)</a:t>
            </a:r>
          </a:p>
          <a:p>
            <a:pPr algn="ctr"/>
            <a:endParaRPr lang="tr-TR" sz="3200" u="sng" dirty="0" smtClean="0">
              <a:solidFill>
                <a:schemeClr val="tx1"/>
              </a:solidFill>
              <a:latin typeface="Times New Roman" pitchFamily="18" charset="0"/>
              <a:cs typeface="Times New Roman" pitchFamily="18" charset="0"/>
            </a:endParaRPr>
          </a:p>
          <a:p>
            <a:pPr algn="just">
              <a:buFont typeface="Wingdings" pitchFamily="2" charset="2"/>
              <a:buChar char="q"/>
            </a:pPr>
            <a:r>
              <a:rPr lang="tr-TR" sz="3200" dirty="0" smtClean="0">
                <a:solidFill>
                  <a:srgbClr val="C00000"/>
                </a:solidFill>
                <a:latin typeface="Times New Roman" pitchFamily="18" charset="0"/>
                <a:cs typeface="Times New Roman" pitchFamily="18" charset="0"/>
              </a:rPr>
              <a:t>Oturacak ev ile eve gerekli olan eşya, </a:t>
            </a:r>
          </a:p>
          <a:p>
            <a:pPr algn="just">
              <a:buFont typeface="Wingdings" pitchFamily="2" charset="2"/>
              <a:buChar char="q"/>
            </a:pPr>
            <a:r>
              <a:rPr lang="tr-TR" sz="3200" dirty="0" smtClean="0">
                <a:solidFill>
                  <a:srgbClr val="FFFF00"/>
                </a:solidFill>
                <a:latin typeface="Times New Roman" pitchFamily="18" charset="0"/>
                <a:cs typeface="Times New Roman" pitchFamily="18" charset="0"/>
              </a:rPr>
              <a:t>Kışlık ve yazlık elbise, </a:t>
            </a:r>
          </a:p>
          <a:p>
            <a:pPr algn="just">
              <a:buFont typeface="Wingdings" pitchFamily="2" charset="2"/>
              <a:buChar char="q"/>
            </a:pPr>
            <a:r>
              <a:rPr lang="tr-TR" sz="3200" dirty="0" smtClean="0">
                <a:solidFill>
                  <a:schemeClr val="accent6">
                    <a:lumMod val="50000"/>
                  </a:schemeClr>
                </a:solidFill>
                <a:latin typeface="Times New Roman" pitchFamily="18" charset="0"/>
                <a:cs typeface="Times New Roman" pitchFamily="18" charset="0"/>
              </a:rPr>
              <a:t>Gerekli silâh ve aletler, </a:t>
            </a:r>
          </a:p>
          <a:p>
            <a:pPr algn="just">
              <a:buFont typeface="Wingdings" pitchFamily="2" charset="2"/>
              <a:buChar char="q"/>
            </a:pPr>
            <a:r>
              <a:rPr lang="tr-TR" sz="3200" dirty="0" smtClean="0">
                <a:solidFill>
                  <a:srgbClr val="0070C0"/>
                </a:solidFill>
                <a:latin typeface="Times New Roman" pitchFamily="18" charset="0"/>
                <a:cs typeface="Times New Roman" pitchFamily="18" charset="0"/>
              </a:rPr>
              <a:t>Kitaplar, </a:t>
            </a:r>
          </a:p>
          <a:p>
            <a:pPr algn="just">
              <a:buFont typeface="Wingdings" pitchFamily="2" charset="2"/>
              <a:buChar char="q"/>
            </a:pPr>
            <a:r>
              <a:rPr lang="tr-TR" sz="3200" dirty="0" smtClean="0">
                <a:solidFill>
                  <a:srgbClr val="7030A0"/>
                </a:solidFill>
                <a:latin typeface="Times New Roman" pitchFamily="18" charset="0"/>
                <a:cs typeface="Times New Roman" pitchFamily="18" charset="0"/>
              </a:rPr>
              <a:t>Binek hayvanı, otomobil vs.</a:t>
            </a:r>
          </a:p>
          <a:p>
            <a:pPr algn="just">
              <a:buFont typeface="Wingdings" pitchFamily="2" charset="2"/>
              <a:buChar char="q"/>
            </a:pPr>
            <a:r>
              <a:rPr lang="tr-TR" sz="3200" dirty="0" smtClean="0">
                <a:solidFill>
                  <a:srgbClr val="0070C0"/>
                </a:solidFill>
                <a:latin typeface="Times New Roman" pitchFamily="18" charset="0"/>
                <a:cs typeface="Times New Roman" pitchFamily="18" charset="0"/>
              </a:rPr>
              <a:t>Hizmetçi, köle veya cariye, </a:t>
            </a:r>
          </a:p>
          <a:p>
            <a:pPr algn="just">
              <a:buFont typeface="Wingdings" pitchFamily="2" charset="2"/>
              <a:buChar char="q"/>
            </a:pPr>
            <a:r>
              <a:rPr lang="tr-TR" sz="3200" dirty="0" smtClean="0">
                <a:solidFill>
                  <a:schemeClr val="bg2">
                    <a:lumMod val="25000"/>
                  </a:schemeClr>
                </a:solidFill>
                <a:latin typeface="Times New Roman" pitchFamily="18" charset="0"/>
                <a:cs typeface="Times New Roman" pitchFamily="18" charset="0"/>
              </a:rPr>
              <a:t>Bir aylık doğru kabul edilen başka bir görüşe göre, bir yıllık nafaka demektir. </a:t>
            </a:r>
          </a:p>
          <a:p>
            <a:pPr algn="just">
              <a:buFont typeface="Wingdings" pitchFamily="2" charset="2"/>
              <a:buChar char="q"/>
            </a:pPr>
            <a:r>
              <a:rPr lang="tr-TR" sz="3200" dirty="0" smtClean="0">
                <a:solidFill>
                  <a:srgbClr val="002060"/>
                </a:solidFill>
                <a:latin typeface="Times New Roman" pitchFamily="18" charset="0"/>
                <a:cs typeface="Times New Roman" pitchFamily="18" charset="0"/>
              </a:rPr>
              <a:t>Borç karşılığı olarak elde bulunan para da böyledir. </a:t>
            </a:r>
            <a:endParaRPr lang="tr-TR"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73712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Yuvarlatılmış Çapraz Köşeli Dikdörtgen"/>
          <p:cNvSpPr/>
          <p:nvPr/>
        </p:nvSpPr>
        <p:spPr>
          <a:xfrm>
            <a:off x="285720" y="142852"/>
            <a:ext cx="8572560" cy="6286544"/>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u="sng" dirty="0">
                <a:solidFill>
                  <a:schemeClr val="tx1"/>
                </a:solidFill>
                <a:effectLst>
                  <a:outerShdw blurRad="38100" dist="38100" dir="2700000" algn="tl">
                    <a:srgbClr val="000000">
                      <a:alpha val="43137"/>
                    </a:srgbClr>
                  </a:outerShdw>
                </a:effectLst>
                <a:cs typeface="Times New Roman" pitchFamily="18" charset="0"/>
              </a:rPr>
              <a:t>Zekat verebilece</a:t>
            </a:r>
            <a:r>
              <a:rPr lang="tr-TR" sz="3200" u="sng" dirty="0">
                <a:solidFill>
                  <a:schemeClr val="tx1"/>
                </a:solidFill>
                <a:effectLst>
                  <a:outerShdw blurRad="38100" dist="38100" dir="2700000" algn="tl">
                    <a:srgbClr val="000000">
                      <a:alpha val="43137"/>
                    </a:srgbClr>
                  </a:outerShdw>
                </a:effectLst>
              </a:rPr>
              <a:t>ğ</a:t>
            </a:r>
            <a:r>
              <a:rPr lang="tr-TR" sz="3200" u="sng" dirty="0">
                <a:solidFill>
                  <a:schemeClr val="tx1"/>
                </a:solidFill>
                <a:effectLst>
                  <a:outerShdw blurRad="38100" dist="38100" dir="2700000" algn="tl">
                    <a:srgbClr val="000000">
                      <a:alpha val="43137"/>
                    </a:srgbClr>
                  </a:outerShdw>
                </a:effectLst>
                <a:cs typeface="Times New Roman" pitchFamily="18" charset="0"/>
              </a:rPr>
              <a:t>imiz mallar </a:t>
            </a:r>
            <a:r>
              <a:rPr lang="tr-TR" sz="3200" u="sng" dirty="0">
                <a:solidFill>
                  <a:schemeClr val="tx1"/>
                </a:solidFill>
                <a:effectLst>
                  <a:outerShdw blurRad="38100" dist="38100" dir="2700000" algn="tl">
                    <a:srgbClr val="000000">
                      <a:alpha val="43137"/>
                    </a:srgbClr>
                  </a:outerShdw>
                </a:effectLst>
              </a:rPr>
              <a:t>hangileridir? </a:t>
            </a:r>
            <a:endParaRPr lang="tr-TR" sz="3200" u="sng" dirty="0" smtClean="0">
              <a:solidFill>
                <a:schemeClr val="tx1"/>
              </a:solidFill>
              <a:effectLst>
                <a:outerShdw blurRad="38100" dist="38100" dir="2700000" algn="tl">
                  <a:srgbClr val="000000">
                    <a:alpha val="43137"/>
                  </a:srgbClr>
                </a:outerShdw>
              </a:effectLst>
            </a:endParaRPr>
          </a:p>
          <a:p>
            <a:pPr algn="ctr"/>
            <a:endParaRPr lang="tr-TR" sz="3200" u="sng" dirty="0" smtClean="0">
              <a:solidFill>
                <a:schemeClr val="tx1"/>
              </a:solidFill>
              <a:effectLst>
                <a:outerShdw blurRad="38100" dist="38100" dir="2700000" algn="tl">
                  <a:srgbClr val="000000">
                    <a:alpha val="43137"/>
                  </a:srgbClr>
                </a:outerShdw>
              </a:effectLst>
            </a:endParaRPr>
          </a:p>
          <a:p>
            <a:pPr marL="533400" indent="-533400">
              <a:lnSpc>
                <a:spcPct val="90000"/>
              </a:lnSpc>
              <a:buClr>
                <a:schemeClr val="tx2"/>
              </a:buClr>
              <a:buSzTx/>
              <a:buFont typeface="Wingdings" pitchFamily="2" charset="2"/>
              <a:buAutoNum type="arabicPeriod"/>
            </a:pPr>
            <a:r>
              <a:rPr lang="tr-TR" sz="3200" dirty="0">
                <a:solidFill>
                  <a:srgbClr val="FF0000"/>
                </a:solidFill>
                <a:latin typeface="Times New Roman" pitchFamily="18" charset="0"/>
                <a:cs typeface="Times New Roman" pitchFamily="18" charset="0"/>
              </a:rPr>
              <a:t>Altın, gümüş gibi </a:t>
            </a:r>
            <a:r>
              <a:rPr lang="tr-TR" sz="3200" b="1" dirty="0">
                <a:solidFill>
                  <a:schemeClr val="tx2"/>
                </a:solidFill>
                <a:latin typeface="Times New Roman" pitchFamily="18" charset="0"/>
                <a:cs typeface="Times New Roman" pitchFamily="18" charset="0"/>
              </a:rPr>
              <a:t>kıymetli madenler</a:t>
            </a:r>
            <a:endParaRPr lang="tr-TR" sz="3200" dirty="0">
              <a:solidFill>
                <a:schemeClr val="tx2"/>
              </a:solidFill>
              <a:latin typeface="Times New Roman" pitchFamily="18" charset="0"/>
              <a:cs typeface="Times New Roman" pitchFamily="18" charset="0"/>
            </a:endParaRPr>
          </a:p>
          <a:p>
            <a:pPr marL="533400" indent="-533400">
              <a:lnSpc>
                <a:spcPct val="90000"/>
              </a:lnSpc>
              <a:buClr>
                <a:schemeClr val="tx2"/>
              </a:buClr>
              <a:buSzTx/>
              <a:buFont typeface="Wingdings" pitchFamily="2" charset="2"/>
              <a:buAutoNum type="arabicPeriod"/>
            </a:pPr>
            <a:r>
              <a:rPr lang="tr-TR" sz="3200" dirty="0">
                <a:solidFill>
                  <a:srgbClr val="FF0000"/>
                </a:solidFill>
                <a:latin typeface="Times New Roman" pitchFamily="18" charset="0"/>
                <a:cs typeface="Times New Roman" pitchFamily="18" charset="0"/>
              </a:rPr>
              <a:t>Koyun, keçi, sığır, deve gibi küçük veya büyük baş </a:t>
            </a:r>
            <a:r>
              <a:rPr lang="tr-TR" sz="3200" b="1" dirty="0">
                <a:solidFill>
                  <a:schemeClr val="tx2"/>
                </a:solidFill>
                <a:latin typeface="Times New Roman" pitchFamily="18" charset="0"/>
                <a:cs typeface="Times New Roman" pitchFamily="18" charset="0"/>
              </a:rPr>
              <a:t>hayvanlar</a:t>
            </a:r>
            <a:endParaRPr lang="tr-TR" sz="3200" dirty="0">
              <a:solidFill>
                <a:schemeClr val="tx2"/>
              </a:solidFill>
              <a:latin typeface="Times New Roman" pitchFamily="18" charset="0"/>
              <a:cs typeface="Times New Roman" pitchFamily="18" charset="0"/>
            </a:endParaRPr>
          </a:p>
          <a:p>
            <a:pPr marL="533400" indent="-533400">
              <a:lnSpc>
                <a:spcPct val="90000"/>
              </a:lnSpc>
              <a:buClr>
                <a:schemeClr val="tx2"/>
              </a:buClr>
              <a:buSzTx/>
              <a:buFont typeface="Wingdings" pitchFamily="2" charset="2"/>
              <a:buAutoNum type="arabicPeriod"/>
            </a:pPr>
            <a:r>
              <a:rPr lang="tr-TR" sz="3200" dirty="0">
                <a:solidFill>
                  <a:srgbClr val="FF0000"/>
                </a:solidFill>
                <a:latin typeface="Times New Roman" pitchFamily="18" charset="0"/>
                <a:cs typeface="Times New Roman" pitchFamily="18" charset="0"/>
              </a:rPr>
              <a:t>Kazandığımız</a:t>
            </a:r>
            <a:r>
              <a:rPr lang="tr-TR" sz="3200" dirty="0">
                <a:latin typeface="Times New Roman" pitchFamily="18" charset="0"/>
                <a:cs typeface="Times New Roman" pitchFamily="18" charset="0"/>
              </a:rPr>
              <a:t> </a:t>
            </a:r>
            <a:r>
              <a:rPr lang="tr-TR" sz="3200" b="1" dirty="0">
                <a:solidFill>
                  <a:schemeClr val="tx2"/>
                </a:solidFill>
                <a:latin typeface="Times New Roman" pitchFamily="18" charset="0"/>
                <a:cs typeface="Times New Roman" pitchFamily="18" charset="0"/>
              </a:rPr>
              <a:t>paralar</a:t>
            </a:r>
            <a:endParaRPr lang="tr-TR" sz="3200" dirty="0">
              <a:solidFill>
                <a:schemeClr val="tx2"/>
              </a:solidFill>
              <a:latin typeface="Times New Roman" pitchFamily="18" charset="0"/>
              <a:cs typeface="Times New Roman" pitchFamily="18" charset="0"/>
            </a:endParaRPr>
          </a:p>
          <a:p>
            <a:pPr marL="533400" indent="-533400">
              <a:lnSpc>
                <a:spcPct val="90000"/>
              </a:lnSpc>
              <a:buClr>
                <a:schemeClr val="tx2"/>
              </a:buClr>
              <a:buSzTx/>
              <a:buFont typeface="Wingdings" pitchFamily="2" charset="2"/>
              <a:buAutoNum type="arabicPeriod"/>
            </a:pPr>
            <a:r>
              <a:rPr lang="tr-TR" sz="3200" dirty="0">
                <a:solidFill>
                  <a:srgbClr val="FF0000"/>
                </a:solidFill>
                <a:latin typeface="Times New Roman" pitchFamily="18" charset="0"/>
                <a:cs typeface="Times New Roman" pitchFamily="18" charset="0"/>
              </a:rPr>
              <a:t>Alınıp satılan </a:t>
            </a:r>
            <a:r>
              <a:rPr lang="tr-TR" sz="3200" b="1" dirty="0">
                <a:solidFill>
                  <a:schemeClr val="tx2"/>
                </a:solidFill>
                <a:latin typeface="Times New Roman" pitchFamily="18" charset="0"/>
                <a:cs typeface="Times New Roman" pitchFamily="18" charset="0"/>
              </a:rPr>
              <a:t>ticaret malları</a:t>
            </a:r>
            <a:endParaRPr lang="tr-TR" sz="3200" dirty="0">
              <a:solidFill>
                <a:schemeClr val="tx2"/>
              </a:solidFill>
              <a:latin typeface="Times New Roman" pitchFamily="18" charset="0"/>
              <a:cs typeface="Times New Roman" pitchFamily="18" charset="0"/>
            </a:endParaRPr>
          </a:p>
          <a:p>
            <a:pPr marL="533400" indent="-533400">
              <a:lnSpc>
                <a:spcPct val="90000"/>
              </a:lnSpc>
              <a:buClr>
                <a:schemeClr val="tx2"/>
              </a:buClr>
              <a:buSzTx/>
              <a:buFont typeface="Wingdings" pitchFamily="2" charset="2"/>
              <a:buAutoNum type="arabicPeriod"/>
            </a:pPr>
            <a:r>
              <a:rPr lang="tr-TR" sz="3200" dirty="0">
                <a:solidFill>
                  <a:srgbClr val="FF0000"/>
                </a:solidFill>
                <a:latin typeface="Times New Roman" pitchFamily="18" charset="0"/>
                <a:cs typeface="Times New Roman" pitchFamily="18" charset="0"/>
              </a:rPr>
              <a:t>Buğday, nohut, sebze, meyve gibi </a:t>
            </a:r>
            <a:r>
              <a:rPr lang="tr-TR" sz="3200" b="1" dirty="0">
                <a:solidFill>
                  <a:schemeClr val="tx2"/>
                </a:solidFill>
                <a:latin typeface="Times New Roman" pitchFamily="18" charset="0"/>
                <a:cs typeface="Times New Roman" pitchFamily="18" charset="0"/>
              </a:rPr>
              <a:t>toprak ürünleri</a:t>
            </a:r>
            <a:r>
              <a:rPr lang="tr-TR" sz="3200" dirty="0">
                <a:solidFill>
                  <a:schemeClr val="tx2"/>
                </a:solidFill>
                <a:latin typeface="Times New Roman" pitchFamily="18" charset="0"/>
                <a:cs typeface="Times New Roman" pitchFamily="18" charset="0"/>
              </a:rPr>
              <a:t>.</a:t>
            </a:r>
            <a:endParaRPr lang="tr-TR" sz="3200" dirty="0">
              <a:solidFill>
                <a:schemeClr val="tx2"/>
              </a:solidFill>
              <a:latin typeface="Times New Roman" pitchFamily="18" charset="0"/>
            </a:endParaRPr>
          </a:p>
          <a:p>
            <a:pPr marL="533400" indent="-533400" algn="ctr">
              <a:lnSpc>
                <a:spcPct val="90000"/>
              </a:lnSpc>
              <a:buClr>
                <a:schemeClr val="tx2"/>
              </a:buClr>
              <a:buSzTx/>
              <a:buFont typeface="Wingdings" pitchFamily="2" charset="2"/>
              <a:buNone/>
            </a:pPr>
            <a:endParaRPr lang="tr-TR" dirty="0">
              <a:solidFill>
                <a:schemeClr val="tx2"/>
              </a:solidFill>
              <a:latin typeface="Times New Roman" pitchFamily="18" charset="0"/>
            </a:endParaRPr>
          </a:p>
          <a:p>
            <a:pPr marL="533400" indent="-533400" algn="just">
              <a:lnSpc>
                <a:spcPct val="90000"/>
              </a:lnSpc>
              <a:buClr>
                <a:schemeClr val="tx2"/>
              </a:buClr>
              <a:buSzTx/>
              <a:buFont typeface="Wingdings" pitchFamily="2" charset="2"/>
              <a:buNone/>
            </a:pPr>
            <a:r>
              <a:rPr lang="tr-TR" sz="3200" dirty="0">
                <a:solidFill>
                  <a:schemeClr val="tx2"/>
                </a:solidFill>
                <a:latin typeface="Times New Roman" pitchFamily="18" charset="0"/>
              </a:rPr>
              <a:t>Not: </a:t>
            </a:r>
            <a:r>
              <a:rPr lang="tr-TR" sz="3200" dirty="0">
                <a:solidFill>
                  <a:schemeClr val="tx2"/>
                </a:solidFill>
                <a:latin typeface="Times New Roman" pitchFamily="18" charset="0"/>
                <a:cs typeface="Times New Roman" pitchFamily="18" charset="0"/>
              </a:rPr>
              <a:t>Bu saydığımız malların zekatlarını kendi cinslerinden verilebileceğimiz gibi bunların değerleri </a:t>
            </a:r>
            <a:r>
              <a:rPr lang="tr-TR" sz="3200" dirty="0" smtClean="0">
                <a:solidFill>
                  <a:schemeClr val="tx2"/>
                </a:solidFill>
                <a:latin typeface="Times New Roman" pitchFamily="18" charset="0"/>
                <a:cs typeface="Times New Roman" pitchFamily="18" charset="0"/>
              </a:rPr>
              <a:t>para </a:t>
            </a:r>
            <a:r>
              <a:rPr lang="tr-TR" sz="3200" dirty="0">
                <a:solidFill>
                  <a:schemeClr val="tx2"/>
                </a:solidFill>
                <a:latin typeface="Times New Roman" pitchFamily="18" charset="0"/>
                <a:cs typeface="Times New Roman" pitchFamily="18" charset="0"/>
              </a:rPr>
              <a:t>olarak da verebiliriz</a:t>
            </a:r>
            <a:r>
              <a:rPr lang="tr-TR" sz="3200" dirty="0" smtClean="0">
                <a:solidFill>
                  <a:schemeClr val="tx2"/>
                </a:solidFill>
                <a:latin typeface="Times New Roman" pitchFamily="18" charset="0"/>
              </a:rPr>
              <a:t>.</a:t>
            </a:r>
            <a:endParaRPr lang="tr-TR" sz="3200" dirty="0">
              <a:solidFill>
                <a:schemeClr val="tx2"/>
              </a:solidFill>
              <a:latin typeface="Times New Roman" pitchFamily="18" charset="0"/>
            </a:endParaRPr>
          </a:p>
        </p:txBody>
      </p:sp>
    </p:spTree>
    <p:extLst>
      <p:ext uri="{BB962C8B-B14F-4D97-AF65-F5344CB8AC3E}">
        <p14:creationId xmlns:p14="http://schemas.microsoft.com/office/powerpoint/2010/main" val="1604152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14282" y="214290"/>
            <a:ext cx="8643998" cy="642942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u="sng" dirty="0" smtClean="0">
                <a:solidFill>
                  <a:schemeClr val="tx1"/>
                </a:solidFill>
                <a:latin typeface="Times New Roman" pitchFamily="18" charset="0"/>
                <a:cs typeface="Times New Roman" pitchFamily="18" charset="0"/>
              </a:rPr>
              <a:t>NİSAP MİKTARLARI </a:t>
            </a:r>
          </a:p>
          <a:p>
            <a:pPr algn="ctr"/>
            <a:endParaRPr lang="tr-TR" sz="3200" b="1" u="sng" dirty="0" smtClean="0">
              <a:solidFill>
                <a:schemeClr val="tx1"/>
              </a:solidFill>
              <a:latin typeface="Times New Roman" pitchFamily="18" charset="0"/>
              <a:cs typeface="Times New Roman" pitchFamily="18" charset="0"/>
            </a:endParaRPr>
          </a:p>
          <a:p>
            <a:pPr marL="457200" indent="-457200">
              <a:buFont typeface="+mj-lt"/>
              <a:buAutoNum type="arabicPeriod"/>
            </a:pPr>
            <a:r>
              <a:rPr lang="tr-TR" sz="3200" dirty="0" smtClean="0">
                <a:solidFill>
                  <a:srgbClr val="FFFF00"/>
                </a:solidFill>
                <a:latin typeface="Times New Roman" pitchFamily="18" charset="0"/>
                <a:cs typeface="Times New Roman" pitchFamily="18" charset="0"/>
              </a:rPr>
              <a:t>Altının Nisabı, 80,18 Gram; </a:t>
            </a:r>
            <a:r>
              <a:rPr lang="tr-TR" sz="3200" dirty="0" smtClean="0">
                <a:solidFill>
                  <a:schemeClr val="tx1"/>
                </a:solidFill>
                <a:latin typeface="Times New Roman" pitchFamily="18" charset="0"/>
                <a:cs typeface="Times New Roman" pitchFamily="18" charset="0"/>
              </a:rPr>
              <a:t>(Günümüzde İtibar Edilen Nisap Ölçüsüdür)</a:t>
            </a:r>
          </a:p>
          <a:p>
            <a:pPr marL="457200" indent="-457200">
              <a:buFont typeface="+mj-lt"/>
              <a:buAutoNum type="arabicPeriod"/>
            </a:pPr>
            <a:r>
              <a:rPr lang="tr-TR" sz="3200" dirty="0" smtClean="0">
                <a:solidFill>
                  <a:schemeClr val="accent6">
                    <a:lumMod val="50000"/>
                  </a:schemeClr>
                </a:solidFill>
                <a:latin typeface="Times New Roman" pitchFamily="18" charset="0"/>
                <a:cs typeface="Times New Roman" pitchFamily="18" charset="0"/>
              </a:rPr>
              <a:t>Gümüşün Nisabı, 561 Gram; </a:t>
            </a:r>
          </a:p>
          <a:p>
            <a:pPr marL="457200" indent="-457200">
              <a:buFont typeface="+mj-lt"/>
              <a:buAutoNum type="arabicPeriod"/>
            </a:pPr>
            <a:r>
              <a:rPr lang="tr-TR" sz="3200" dirty="0" smtClean="0">
                <a:solidFill>
                  <a:srgbClr val="FF0000"/>
                </a:solidFill>
                <a:latin typeface="Times New Roman" pitchFamily="18" charset="0"/>
                <a:cs typeface="Times New Roman" pitchFamily="18" charset="0"/>
              </a:rPr>
              <a:t>Paranın Nisabı</a:t>
            </a:r>
            <a:r>
              <a:rPr lang="tr-TR" sz="3200" dirty="0" smtClean="0">
                <a:solidFill>
                  <a:schemeClr val="tx1"/>
                </a:solidFill>
                <a:latin typeface="Times New Roman" pitchFamily="18" charset="0"/>
                <a:cs typeface="Times New Roman" pitchFamily="18" charset="0"/>
              </a:rPr>
              <a:t>, Altının </a:t>
            </a:r>
            <a:r>
              <a:rPr lang="tr-TR" sz="3200" dirty="0" err="1" smtClean="0">
                <a:solidFill>
                  <a:schemeClr val="tx1"/>
                </a:solidFill>
                <a:latin typeface="Times New Roman" pitchFamily="18" charset="0"/>
                <a:cs typeface="Times New Roman" pitchFamily="18" charset="0"/>
              </a:rPr>
              <a:t>Nisab</a:t>
            </a:r>
            <a:r>
              <a:rPr lang="tr-TR" sz="3200" dirty="0" smtClean="0">
                <a:solidFill>
                  <a:schemeClr val="tx1"/>
                </a:solidFill>
                <a:latin typeface="Times New Roman" pitchFamily="18" charset="0"/>
                <a:cs typeface="Times New Roman" pitchFamily="18" charset="0"/>
              </a:rPr>
              <a:t> Tutarı; </a:t>
            </a:r>
          </a:p>
          <a:p>
            <a:pPr marL="457200" indent="-457200">
              <a:buFont typeface="+mj-lt"/>
              <a:buAutoNum type="arabicPeriod"/>
            </a:pPr>
            <a:r>
              <a:rPr lang="tr-TR" sz="3200" dirty="0" smtClean="0">
                <a:solidFill>
                  <a:srgbClr val="7030A0"/>
                </a:solidFill>
                <a:latin typeface="Times New Roman" pitchFamily="18" charset="0"/>
                <a:cs typeface="Times New Roman" pitchFamily="18" charset="0"/>
              </a:rPr>
              <a:t>Ticaret Malının Nisabı</a:t>
            </a:r>
            <a:r>
              <a:rPr lang="tr-TR" sz="3200" dirty="0" smtClean="0">
                <a:solidFill>
                  <a:schemeClr val="tx1"/>
                </a:solidFill>
                <a:latin typeface="Times New Roman" pitchFamily="18" charset="0"/>
                <a:cs typeface="Times New Roman" pitchFamily="18" charset="0"/>
              </a:rPr>
              <a:t>, Altının Nisabı</a:t>
            </a:r>
          </a:p>
          <a:p>
            <a:pPr marL="457200" indent="-457200">
              <a:buFont typeface="+mj-lt"/>
              <a:buAutoNum type="arabicPeriod"/>
            </a:pPr>
            <a:r>
              <a:rPr lang="tr-TR" sz="3200" dirty="0" smtClean="0">
                <a:solidFill>
                  <a:srgbClr val="00B050"/>
                </a:solidFill>
                <a:latin typeface="Times New Roman" pitchFamily="18" charset="0"/>
                <a:cs typeface="Times New Roman" pitchFamily="18" charset="0"/>
              </a:rPr>
              <a:t>Koyun Ve Keçinin Nisabı</a:t>
            </a:r>
            <a:r>
              <a:rPr lang="tr-TR" sz="3200" dirty="0" smtClean="0">
                <a:solidFill>
                  <a:schemeClr val="tx1"/>
                </a:solidFill>
                <a:latin typeface="Times New Roman" pitchFamily="18" charset="0"/>
                <a:cs typeface="Times New Roman" pitchFamily="18" charset="0"/>
              </a:rPr>
              <a:t>, 40 Koyun/ Keçi; </a:t>
            </a:r>
          </a:p>
          <a:p>
            <a:pPr marL="457200" indent="-457200">
              <a:buFont typeface="+mj-lt"/>
              <a:buAutoNum type="arabicPeriod"/>
            </a:pPr>
            <a:r>
              <a:rPr lang="tr-TR" sz="3200" dirty="0" smtClean="0">
                <a:solidFill>
                  <a:schemeClr val="accent6">
                    <a:lumMod val="75000"/>
                  </a:schemeClr>
                </a:solidFill>
                <a:latin typeface="Times New Roman" pitchFamily="18" charset="0"/>
                <a:cs typeface="Times New Roman" pitchFamily="18" charset="0"/>
              </a:rPr>
              <a:t>Sığırın Nisabı</a:t>
            </a:r>
            <a:r>
              <a:rPr lang="tr-TR" sz="3200" dirty="0" smtClean="0">
                <a:solidFill>
                  <a:schemeClr val="tx1"/>
                </a:solidFill>
                <a:latin typeface="Times New Roman" pitchFamily="18" charset="0"/>
                <a:cs typeface="Times New Roman" pitchFamily="18" charset="0"/>
              </a:rPr>
              <a:t>, 30 Sığır</a:t>
            </a:r>
          </a:p>
          <a:p>
            <a:pPr marL="457200" indent="-457200">
              <a:buFont typeface="+mj-lt"/>
              <a:buAutoNum type="arabicPeriod"/>
            </a:pPr>
            <a:r>
              <a:rPr lang="tr-TR" sz="3200" dirty="0" smtClean="0">
                <a:solidFill>
                  <a:schemeClr val="tx1"/>
                </a:solidFill>
                <a:latin typeface="Times New Roman" pitchFamily="18" charset="0"/>
                <a:cs typeface="Times New Roman" pitchFamily="18" charset="0"/>
              </a:rPr>
              <a:t>Devenin Nisabı, 5 Deve'dir. </a:t>
            </a:r>
          </a:p>
          <a:p>
            <a:endParaRPr lang="tr-TR" sz="32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034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714347" y="3857628"/>
            <a:ext cx="7500991" cy="2185214"/>
          </a:xfrm>
          <a:prstGeom prst="rect">
            <a:avLst/>
          </a:prstGeom>
          <a:noFill/>
          <a:ln w="9525">
            <a:noFill/>
            <a:miter lim="800000"/>
            <a:headEnd/>
            <a:tailEnd/>
          </a:ln>
          <a:effectLst/>
        </p:spPr>
        <p:txBody>
          <a:bodyPr wrap="square">
            <a:spAutoFit/>
          </a:bodyPr>
          <a:lstStyle/>
          <a:p>
            <a:pPr algn="ctr"/>
            <a:r>
              <a:rPr lang="tr-TR" sz="3600" b="1" u="sng" dirty="0">
                <a:solidFill>
                  <a:srgbClr val="FF0000"/>
                </a:solidFill>
              </a:rPr>
              <a:t>Altının nisabı </a:t>
            </a:r>
            <a:endParaRPr lang="tr-TR" sz="3600" b="1" u="sng" dirty="0" smtClean="0">
              <a:solidFill>
                <a:srgbClr val="FF0000"/>
              </a:solidFill>
            </a:endParaRPr>
          </a:p>
          <a:p>
            <a:pPr algn="ctr"/>
            <a:r>
              <a:rPr lang="tr-TR" sz="3600" dirty="0" smtClean="0"/>
              <a:t>20 miskal yani </a:t>
            </a:r>
            <a:r>
              <a:rPr lang="tr-TR" sz="3600" b="1" u="sng" dirty="0">
                <a:solidFill>
                  <a:srgbClr val="FF0000"/>
                </a:solidFill>
              </a:rPr>
              <a:t>80.18</a:t>
            </a:r>
            <a:r>
              <a:rPr lang="tr-TR" sz="3600" dirty="0"/>
              <a:t> Gramdır.</a:t>
            </a:r>
          </a:p>
          <a:p>
            <a:pPr algn="ctr"/>
            <a:r>
              <a:rPr lang="tr-TR" sz="3200" dirty="0"/>
              <a:t>80.18 Gram ve üstü altını olan kimse </a:t>
            </a:r>
            <a:endParaRPr lang="tr-TR" sz="3200" dirty="0" smtClean="0"/>
          </a:p>
          <a:p>
            <a:pPr algn="ctr"/>
            <a:r>
              <a:rPr lang="tr-TR" sz="3200" b="1" u="sng" dirty="0" smtClean="0">
                <a:solidFill>
                  <a:srgbClr val="FF0000"/>
                </a:solidFill>
                <a:effectLst>
                  <a:outerShdw blurRad="38100" dist="38100" dir="2700000" algn="tl">
                    <a:srgbClr val="000000">
                      <a:alpha val="43137"/>
                    </a:srgbClr>
                  </a:outerShdw>
                </a:effectLst>
              </a:rPr>
              <a:t>1/40, %2,5 </a:t>
            </a:r>
            <a:r>
              <a:rPr lang="tr-TR" sz="3200" dirty="0" smtClean="0"/>
              <a:t>zekat </a:t>
            </a:r>
            <a:r>
              <a:rPr lang="tr-TR" sz="3200" dirty="0"/>
              <a:t>verir</a:t>
            </a:r>
          </a:p>
        </p:txBody>
      </p:sp>
      <p:pic>
        <p:nvPicPr>
          <p:cNvPr id="3074" name="Picture 2" descr="C:\Documents and Settings\alp\Desktop\ZEKAT\resm\gold.jpg"/>
          <p:cNvPicPr>
            <a:picLocks noChangeAspect="1" noChangeArrowheads="1"/>
          </p:cNvPicPr>
          <p:nvPr/>
        </p:nvPicPr>
        <p:blipFill>
          <a:blip r:embed="rId2"/>
          <a:srcRect/>
          <a:stretch>
            <a:fillRect/>
          </a:stretch>
        </p:blipFill>
        <p:spPr bwMode="auto">
          <a:xfrm>
            <a:off x="618518" y="357166"/>
            <a:ext cx="3714750" cy="2962275"/>
          </a:xfrm>
          <a:prstGeom prst="rect">
            <a:avLst/>
          </a:prstGeom>
          <a:noFill/>
        </p:spPr>
      </p:pic>
      <p:pic>
        <p:nvPicPr>
          <p:cNvPr id="3075" name="Picture 3" descr="C:\Documents and Settings\alp\Desktop\ZEKAT\resm\altin_bilezik.jpg"/>
          <p:cNvPicPr>
            <a:picLocks noChangeAspect="1" noChangeArrowheads="1"/>
          </p:cNvPicPr>
          <p:nvPr/>
        </p:nvPicPr>
        <p:blipFill>
          <a:blip r:embed="rId3"/>
          <a:srcRect r="1786" b="2786"/>
          <a:stretch>
            <a:fillRect/>
          </a:stretch>
        </p:blipFill>
        <p:spPr bwMode="auto">
          <a:xfrm>
            <a:off x="4547607" y="357166"/>
            <a:ext cx="4024921" cy="3000396"/>
          </a:xfrm>
          <a:prstGeom prst="rect">
            <a:avLst/>
          </a:prstGeom>
          <a:noFill/>
        </p:spPr>
      </p:pic>
    </p:spTree>
    <p:extLst>
      <p:ext uri="{BB962C8B-B14F-4D97-AF65-F5344CB8AC3E}">
        <p14:creationId xmlns:p14="http://schemas.microsoft.com/office/powerpoint/2010/main" val="3905193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Beypazarı Silver Filigree Shop Window">
            <a:hlinkClick r:id="rId2" tooltip="Beypazarı Silver Filigree Shop Window"/>
          </p:cNvPr>
          <p:cNvPicPr>
            <a:picLocks noChangeAspect="1" noChangeArrowheads="1"/>
          </p:cNvPicPr>
          <p:nvPr/>
        </p:nvPicPr>
        <p:blipFill>
          <a:blip r:embed="rId3"/>
          <a:srcRect/>
          <a:stretch>
            <a:fillRect/>
          </a:stretch>
        </p:blipFill>
        <p:spPr bwMode="auto">
          <a:xfrm>
            <a:off x="714348" y="357166"/>
            <a:ext cx="7705725" cy="4176712"/>
          </a:xfrm>
          <a:prstGeom prst="rect">
            <a:avLst/>
          </a:prstGeom>
          <a:noFill/>
        </p:spPr>
      </p:pic>
      <p:sp>
        <p:nvSpPr>
          <p:cNvPr id="11" name="Text Box 13"/>
          <p:cNvSpPr txBox="1">
            <a:spLocks noChangeArrowheads="1"/>
          </p:cNvSpPr>
          <p:nvPr/>
        </p:nvSpPr>
        <p:spPr bwMode="auto">
          <a:xfrm>
            <a:off x="1607484" y="5143512"/>
            <a:ext cx="5837817" cy="1446550"/>
          </a:xfrm>
          <a:prstGeom prst="rect">
            <a:avLst/>
          </a:prstGeom>
          <a:noFill/>
          <a:ln w="9525">
            <a:noFill/>
            <a:miter lim="800000"/>
            <a:headEnd/>
            <a:tailEnd/>
          </a:ln>
          <a:effectLst/>
        </p:spPr>
        <p:txBody>
          <a:bodyPr wrap="none">
            <a:spAutoFit/>
          </a:bodyPr>
          <a:lstStyle/>
          <a:p>
            <a:pPr algn="ctr"/>
            <a:r>
              <a:rPr lang="tr-TR" sz="4400" b="1" u="sng" dirty="0">
                <a:solidFill>
                  <a:srgbClr val="FF0000"/>
                </a:solidFill>
              </a:rPr>
              <a:t>Gümüşün nisabı </a:t>
            </a:r>
            <a:endParaRPr lang="tr-TR" sz="4400" b="1" u="sng" dirty="0" smtClean="0">
              <a:solidFill>
                <a:srgbClr val="FF0000"/>
              </a:solidFill>
            </a:endParaRPr>
          </a:p>
          <a:p>
            <a:pPr algn="ctr"/>
            <a:r>
              <a:rPr lang="tr-TR" sz="4400" dirty="0" smtClean="0"/>
              <a:t>200 dirhem(561.2)Gr dır</a:t>
            </a:r>
            <a:r>
              <a:rPr lang="tr-TR" sz="4400" dirty="0"/>
              <a:t>.</a:t>
            </a:r>
          </a:p>
        </p:txBody>
      </p:sp>
    </p:spTree>
    <p:extLst>
      <p:ext uri="{BB962C8B-B14F-4D97-AF65-F5344CB8AC3E}">
        <p14:creationId xmlns:p14="http://schemas.microsoft.com/office/powerpoint/2010/main" val="400638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142844" y="142852"/>
            <a:ext cx="8215370" cy="3357586"/>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latin typeface="HASENAT4" pitchFamily="2" charset="-78"/>
                <a:cs typeface="HASENAT4" pitchFamily="2" charset="-78"/>
              </a:rPr>
              <a:t>وَأَقِيمُوا الصَّلَاةَ وَآتُوا الزَّكَاةَ وَمَا تُقَدِّمُوا لِأَنفُسِكُمْ مِنْ خَيْرٍ تَجِدُوهُ عِنْدَ اللَّهِ إِنَّ اللَّهَ بِمَا تَعْمَلُونَ بَصِيرٌ</a:t>
            </a:r>
            <a:endParaRPr lang="tr-TR" sz="4000" dirty="0" smtClean="0">
              <a:solidFill>
                <a:schemeClr val="tx1"/>
              </a:solidFill>
              <a:latin typeface="HASENAT4" pitchFamily="2" charset="-78"/>
              <a:cs typeface="HASENAT4" pitchFamily="2" charset="-78"/>
            </a:endParaRPr>
          </a:p>
          <a:p>
            <a:pPr algn="just"/>
            <a:r>
              <a:rPr lang="tr-TR" sz="2400" b="1" dirty="0" smtClean="0">
                <a:solidFill>
                  <a:schemeClr val="tx1"/>
                </a:solidFill>
              </a:rPr>
              <a:t>	“Namazı dosdoğru kılın, </a:t>
            </a:r>
            <a:r>
              <a:rPr lang="tr-TR" sz="2400" b="1" u="sng" dirty="0" smtClean="0">
                <a:solidFill>
                  <a:srgbClr val="FFFF00"/>
                </a:solidFill>
              </a:rPr>
              <a:t>zekatı verin</a:t>
            </a:r>
            <a:r>
              <a:rPr lang="tr-TR" sz="2400" b="1" dirty="0" smtClean="0">
                <a:solidFill>
                  <a:schemeClr val="tx1"/>
                </a:solidFill>
              </a:rPr>
              <a:t>, </a:t>
            </a:r>
            <a:r>
              <a:rPr lang="tr-TR" sz="2400" b="1" dirty="0" smtClean="0">
                <a:solidFill>
                  <a:srgbClr val="C00000"/>
                </a:solidFill>
              </a:rPr>
              <a:t>kendiniz için hayır namına önden ne gönderirseniz Allah katında onu bulursunuz. </a:t>
            </a:r>
            <a:r>
              <a:rPr lang="tr-TR" sz="2400" b="1" dirty="0" smtClean="0">
                <a:solidFill>
                  <a:schemeClr val="tx1"/>
                </a:solidFill>
              </a:rPr>
              <a:t>Şüphesiz Allah bütün yaptıklarınızı görür.</a:t>
            </a:r>
            <a:r>
              <a:rPr lang="tr-TR" sz="2400" dirty="0" smtClean="0">
                <a:solidFill>
                  <a:schemeClr val="tx1"/>
                </a:solidFill>
              </a:rPr>
              <a:t>”Bakara,2/110.</a:t>
            </a:r>
            <a:endParaRPr lang="tr-TR" sz="2400" dirty="0" smtClean="0">
              <a:solidFill>
                <a:schemeClr val="tx1"/>
              </a:solidFill>
              <a:latin typeface="Times New Roman" pitchFamily="18" charset="0"/>
              <a:cs typeface="Times New Roman" pitchFamily="18" charset="0"/>
            </a:endParaRPr>
          </a:p>
        </p:txBody>
      </p:sp>
      <p:sp>
        <p:nvSpPr>
          <p:cNvPr id="13" name="12 Yuvarlatılmış Dikdörtgen"/>
          <p:cNvSpPr/>
          <p:nvPr/>
        </p:nvSpPr>
        <p:spPr>
          <a:xfrm>
            <a:off x="1142976" y="3929066"/>
            <a:ext cx="7715272" cy="2786058"/>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HASENAT4" pitchFamily="2" charset="-78"/>
                <a:cs typeface="HASENAT4" pitchFamily="2" charset="-78"/>
              </a:rPr>
              <a:t>خُذْ مِنْ أَمْوَالِهِمْ صَدَقَةً تُطَهِّرُهُمْ وَتُزَكِّيهِمْ بِهَا وَصَلِّ عَلَيْهِمْ إِنَّ صَلَاتَكَ سَكَنٌ لَهُمْ وَاللَّهُ سَمِيعٌ عَلِيمٌ</a:t>
            </a:r>
            <a:endParaRPr lang="tr-TR" sz="3600" dirty="0" smtClean="0">
              <a:solidFill>
                <a:schemeClr val="tx1"/>
              </a:solidFill>
              <a:latin typeface="HASENAT4" pitchFamily="2" charset="-78"/>
              <a:cs typeface="HASENAT4" pitchFamily="2" charset="-78"/>
            </a:endParaRPr>
          </a:p>
          <a:p>
            <a:pPr algn="just"/>
            <a:r>
              <a:rPr lang="tr-TR" sz="2400" b="1" dirty="0" smtClean="0">
                <a:solidFill>
                  <a:schemeClr val="tx1"/>
                </a:solidFill>
              </a:rPr>
              <a:t> “</a:t>
            </a:r>
            <a:r>
              <a:rPr lang="tr-TR" sz="2400" b="1" dirty="0" smtClean="0">
                <a:solidFill>
                  <a:srgbClr val="FFFF00"/>
                </a:solidFill>
              </a:rPr>
              <a:t>Onların mallarından bir zekat al ki, onunla kendilerini temizleyip paklayasın.</a:t>
            </a:r>
            <a:r>
              <a:rPr lang="tr-TR" sz="2400" b="1" dirty="0" smtClean="0">
                <a:solidFill>
                  <a:schemeClr val="tx1"/>
                </a:solidFill>
              </a:rPr>
              <a:t> Bir de onlar için dua et. Çünkü senin duan onlar için huzurdur. Allah işiten ve en iyi bilendir.</a:t>
            </a:r>
            <a:r>
              <a:rPr lang="tr-TR" sz="2400" dirty="0" smtClean="0">
                <a:solidFill>
                  <a:schemeClr val="tx1"/>
                </a:solidFill>
              </a:rPr>
              <a:t>” </a:t>
            </a:r>
            <a:r>
              <a:rPr lang="tr-TR" sz="2400" dirty="0" err="1" smtClean="0"/>
              <a:t>Tevbe</a:t>
            </a:r>
            <a:r>
              <a:rPr lang="tr-TR" sz="2400" dirty="0" smtClean="0"/>
              <a:t>,9/103.</a:t>
            </a:r>
            <a:endParaRPr lang="tr-TR" sz="2400" dirty="0"/>
          </a:p>
        </p:txBody>
      </p:sp>
    </p:spTree>
    <p:extLst>
      <p:ext uri="{BB962C8B-B14F-4D97-AF65-F5344CB8AC3E}">
        <p14:creationId xmlns:p14="http://schemas.microsoft.com/office/powerpoint/2010/main" val="4168734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lp\Desktop\ZEKAT\resm\asabi-koyun-surusu.jpg"/>
          <p:cNvPicPr>
            <a:picLocks noChangeAspect="1" noChangeArrowheads="1"/>
          </p:cNvPicPr>
          <p:nvPr/>
        </p:nvPicPr>
        <p:blipFill>
          <a:blip r:embed="rId2"/>
          <a:srcRect/>
          <a:stretch>
            <a:fillRect/>
          </a:stretch>
        </p:blipFill>
        <p:spPr bwMode="auto">
          <a:xfrm>
            <a:off x="1785918" y="142852"/>
            <a:ext cx="5786478" cy="4339859"/>
          </a:xfrm>
          <a:prstGeom prst="rect">
            <a:avLst/>
          </a:prstGeom>
          <a:noFill/>
        </p:spPr>
      </p:pic>
      <p:sp>
        <p:nvSpPr>
          <p:cNvPr id="10" name="Text Box 19"/>
          <p:cNvSpPr txBox="1">
            <a:spLocks noChangeArrowheads="1"/>
          </p:cNvSpPr>
          <p:nvPr/>
        </p:nvSpPr>
        <p:spPr bwMode="auto">
          <a:xfrm>
            <a:off x="411132" y="4572008"/>
            <a:ext cx="8372475" cy="2246769"/>
          </a:xfrm>
          <a:prstGeom prst="rect">
            <a:avLst/>
          </a:prstGeom>
          <a:noFill/>
          <a:ln w="9525">
            <a:noFill/>
            <a:miter lim="800000"/>
            <a:headEnd/>
            <a:tailEnd/>
          </a:ln>
          <a:effectLst/>
        </p:spPr>
        <p:txBody>
          <a:bodyPr wrap="square">
            <a:spAutoFit/>
          </a:bodyPr>
          <a:lstStyle/>
          <a:p>
            <a:pPr algn="ctr"/>
            <a:r>
              <a:rPr lang="tr-TR" sz="2800" b="1" u="sng" dirty="0">
                <a:solidFill>
                  <a:srgbClr val="FF0000"/>
                </a:solidFill>
                <a:latin typeface="Times New Roman" pitchFamily="18" charset="0"/>
                <a:cs typeface="Times New Roman" pitchFamily="18" charset="0"/>
              </a:rPr>
              <a:t>Koyun ve Keçinin nisabı  </a:t>
            </a:r>
            <a:r>
              <a:rPr lang="tr-TR" sz="28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40/1</a:t>
            </a:r>
            <a:r>
              <a:rPr lang="tr-TR"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2800" dirty="0" err="1" smtClean="0">
                <a:latin typeface="Times New Roman" pitchFamily="18" charset="0"/>
                <a:cs typeface="Times New Roman" pitchFamily="18" charset="0"/>
              </a:rPr>
              <a:t>dir</a:t>
            </a:r>
            <a:r>
              <a:rPr lang="tr-TR" sz="2800" dirty="0" smtClean="0">
                <a:latin typeface="Times New Roman" pitchFamily="18" charset="0"/>
                <a:cs typeface="Times New Roman" pitchFamily="18" charset="0"/>
              </a:rPr>
              <a:t>. </a:t>
            </a:r>
          </a:p>
          <a:p>
            <a:pPr algn="ctr"/>
            <a:r>
              <a:rPr lang="tr-TR" sz="2800" dirty="0" smtClean="0">
                <a:latin typeface="Times New Roman" pitchFamily="18" charset="0"/>
                <a:cs typeface="Times New Roman" pitchFamily="18" charset="0"/>
              </a:rPr>
              <a:t>40’tan 120’ye “1”  koyun, </a:t>
            </a:r>
          </a:p>
          <a:p>
            <a:pPr algn="ctr"/>
            <a:r>
              <a:rPr lang="tr-TR" sz="2800" dirty="0" smtClean="0">
                <a:latin typeface="Times New Roman" pitchFamily="18" charset="0"/>
                <a:cs typeface="Times New Roman" pitchFamily="18" charset="0"/>
              </a:rPr>
              <a:t>121’den 200’e “2” </a:t>
            </a:r>
          </a:p>
          <a:p>
            <a:pPr algn="ctr"/>
            <a:r>
              <a:rPr lang="tr-TR" sz="2800" dirty="0" smtClean="0">
                <a:latin typeface="Times New Roman" pitchFamily="18" charset="0"/>
                <a:cs typeface="Times New Roman" pitchFamily="18" charset="0"/>
              </a:rPr>
              <a:t>200 koyundan sonra her yüz koyun için bir koyun eklenerek zekat verilir.</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683526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4"/>
          <p:cNvSpPr txBox="1">
            <a:spLocks noChangeArrowheads="1"/>
          </p:cNvSpPr>
          <p:nvPr/>
        </p:nvSpPr>
        <p:spPr bwMode="auto">
          <a:xfrm>
            <a:off x="428596" y="4143380"/>
            <a:ext cx="8388350" cy="2123658"/>
          </a:xfrm>
          <a:prstGeom prst="rect">
            <a:avLst/>
          </a:prstGeom>
          <a:noFill/>
          <a:ln w="9525">
            <a:noFill/>
            <a:miter lim="800000"/>
            <a:headEnd/>
            <a:tailEnd/>
          </a:ln>
          <a:effectLst/>
        </p:spPr>
        <p:txBody>
          <a:bodyPr wrap="square">
            <a:spAutoFit/>
          </a:bodyPr>
          <a:lstStyle/>
          <a:p>
            <a:pPr algn="ctr"/>
            <a:r>
              <a:rPr lang="tr-TR" sz="2400" b="1" u="sng" dirty="0">
                <a:solidFill>
                  <a:srgbClr val="FF0000"/>
                </a:solidFill>
                <a:latin typeface="Times New Roman" pitchFamily="18" charset="0"/>
                <a:cs typeface="Times New Roman" pitchFamily="18" charset="0"/>
              </a:rPr>
              <a:t>Sığırın nisabı ise 30 dur</a:t>
            </a:r>
            <a:r>
              <a:rPr lang="tr-TR" sz="2400" b="1" u="sng" dirty="0" smtClean="0">
                <a:solidFill>
                  <a:srgbClr val="FF0000"/>
                </a:solidFill>
                <a:latin typeface="Times New Roman" pitchFamily="18" charset="0"/>
                <a:cs typeface="Times New Roman" pitchFamily="18" charset="0"/>
              </a:rPr>
              <a:t>. </a:t>
            </a:r>
          </a:p>
          <a:p>
            <a:pPr algn="ctr"/>
            <a:r>
              <a:rPr lang="tr-TR" sz="2400" dirty="0" smtClean="0">
                <a:solidFill>
                  <a:srgbClr val="FF0000"/>
                </a:solidFill>
                <a:latin typeface="Times New Roman" pitchFamily="18" charset="0"/>
                <a:cs typeface="Times New Roman" pitchFamily="18" charset="0"/>
              </a:rPr>
              <a:t>30 sığırdan 40 sığıra kadar</a:t>
            </a:r>
            <a:r>
              <a:rPr lang="tr-TR" sz="2400" dirty="0" smtClean="0">
                <a:latin typeface="Times New Roman" pitchFamily="18" charset="0"/>
                <a:cs typeface="Times New Roman" pitchFamily="18" charset="0"/>
              </a:rPr>
              <a:t>, zekât olarak iki yaşına basmış erkek veya dişi bir buzağı verilir. </a:t>
            </a:r>
          </a:p>
          <a:p>
            <a:pPr algn="ctr"/>
            <a:r>
              <a:rPr lang="tr-TR" sz="2000" dirty="0" smtClean="0">
                <a:solidFill>
                  <a:srgbClr val="FF0000"/>
                </a:solidFill>
                <a:latin typeface="Times New Roman" pitchFamily="18" charset="0"/>
                <a:cs typeface="Times New Roman" pitchFamily="18" charset="0"/>
              </a:rPr>
              <a:t>40 sığırdan 60 sığıra kadar</a:t>
            </a:r>
            <a:r>
              <a:rPr lang="tr-TR" sz="2000" dirty="0" smtClean="0">
                <a:latin typeface="Times New Roman" pitchFamily="18" charset="0"/>
                <a:cs typeface="Times New Roman" pitchFamily="18" charset="0"/>
              </a:rPr>
              <a:t>, üç yaşına girmiş erkek veya dişi bir dana verilir. </a:t>
            </a:r>
          </a:p>
          <a:p>
            <a:pPr algn="ctr"/>
            <a:r>
              <a:rPr lang="tr-TR" sz="2000" dirty="0" smtClean="0">
                <a:solidFill>
                  <a:srgbClr val="FF0000"/>
                </a:solidFill>
                <a:latin typeface="Times New Roman" pitchFamily="18" charset="0"/>
                <a:cs typeface="Times New Roman" pitchFamily="18" charset="0"/>
              </a:rPr>
              <a:t>Tam 60 sığır olunca</a:t>
            </a:r>
            <a:r>
              <a:rPr lang="tr-TR" sz="2000" dirty="0" smtClean="0">
                <a:latin typeface="Times New Roman" pitchFamily="18" charset="0"/>
                <a:cs typeface="Times New Roman" pitchFamily="18" charset="0"/>
              </a:rPr>
              <a:t>, birer yaşını bitirmiş iki buzağı verilir. Sonra her otuz sığırda bir buzağı ve her 40 sığırda bir dana verilmek suretiyle hesap edilir. </a:t>
            </a:r>
            <a:endParaRPr lang="tr-TR" sz="2000" dirty="0">
              <a:latin typeface="Times New Roman" pitchFamily="18" charset="0"/>
              <a:cs typeface="Times New Roman" pitchFamily="18" charset="0"/>
            </a:endParaRPr>
          </a:p>
        </p:txBody>
      </p:sp>
      <p:pic>
        <p:nvPicPr>
          <p:cNvPr id="2050" name="Picture 2" descr="C:\Documents and Settings\alp\Desktop\ZEKAT\resm\inek cifliği.jpg"/>
          <p:cNvPicPr>
            <a:picLocks noChangeAspect="1" noChangeArrowheads="1"/>
          </p:cNvPicPr>
          <p:nvPr/>
        </p:nvPicPr>
        <p:blipFill>
          <a:blip r:embed="rId2"/>
          <a:srcRect/>
          <a:stretch>
            <a:fillRect/>
          </a:stretch>
        </p:blipFill>
        <p:spPr bwMode="auto">
          <a:xfrm>
            <a:off x="1714480" y="142852"/>
            <a:ext cx="5419556" cy="3902080"/>
          </a:xfrm>
          <a:prstGeom prst="rect">
            <a:avLst/>
          </a:prstGeom>
          <a:noFill/>
        </p:spPr>
      </p:pic>
    </p:spTree>
    <p:extLst>
      <p:ext uri="{BB962C8B-B14F-4D97-AF65-F5344CB8AC3E}">
        <p14:creationId xmlns:p14="http://schemas.microsoft.com/office/powerpoint/2010/main" val="2584949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ad195ccd5c88c7da27d3f6345b24c342"/>
          <p:cNvPicPr>
            <a:picLocks noChangeAspect="1" noChangeArrowheads="1"/>
          </p:cNvPicPr>
          <p:nvPr/>
        </p:nvPicPr>
        <p:blipFill>
          <a:blip r:embed="rId2"/>
          <a:srcRect/>
          <a:stretch>
            <a:fillRect/>
          </a:stretch>
        </p:blipFill>
        <p:spPr bwMode="auto">
          <a:xfrm>
            <a:off x="539750" y="285728"/>
            <a:ext cx="7921625" cy="4321175"/>
          </a:xfrm>
          <a:prstGeom prst="rect">
            <a:avLst/>
          </a:prstGeom>
          <a:noFill/>
        </p:spPr>
      </p:pic>
      <p:sp>
        <p:nvSpPr>
          <p:cNvPr id="9" name="Text Box 15"/>
          <p:cNvSpPr txBox="1">
            <a:spLocks noChangeArrowheads="1"/>
          </p:cNvSpPr>
          <p:nvPr/>
        </p:nvSpPr>
        <p:spPr bwMode="auto">
          <a:xfrm>
            <a:off x="323850" y="4929199"/>
            <a:ext cx="8280400" cy="1077218"/>
          </a:xfrm>
          <a:prstGeom prst="rect">
            <a:avLst/>
          </a:prstGeom>
          <a:noFill/>
          <a:ln w="9525">
            <a:noFill/>
            <a:miter lim="800000"/>
            <a:headEnd/>
            <a:tailEnd/>
          </a:ln>
          <a:effectLst/>
        </p:spPr>
        <p:txBody>
          <a:bodyPr wrap="square">
            <a:spAutoFit/>
          </a:bodyPr>
          <a:lstStyle/>
          <a:p>
            <a:pPr algn="ctr"/>
            <a:r>
              <a:rPr lang="tr-TR" sz="3600" dirty="0">
                <a:solidFill>
                  <a:srgbClr val="FF0000"/>
                </a:solidFill>
              </a:rPr>
              <a:t>Devenin nisabı 5 </a:t>
            </a:r>
            <a:r>
              <a:rPr lang="tr-TR" sz="3600" dirty="0" smtClean="0">
                <a:solidFill>
                  <a:srgbClr val="FF0000"/>
                </a:solidFill>
              </a:rPr>
              <a:t>Deve’dir</a:t>
            </a:r>
            <a:r>
              <a:rPr lang="tr-TR" sz="3600" dirty="0">
                <a:solidFill>
                  <a:srgbClr val="FF0000"/>
                </a:solidFill>
              </a:rPr>
              <a:t>. </a:t>
            </a:r>
            <a:endParaRPr lang="tr-TR" sz="3600" dirty="0" smtClean="0">
              <a:solidFill>
                <a:srgbClr val="FF0000"/>
              </a:solidFill>
            </a:endParaRPr>
          </a:p>
          <a:p>
            <a:pPr algn="ctr"/>
            <a:r>
              <a:rPr lang="tr-TR" sz="2800" dirty="0" smtClean="0"/>
              <a:t>5 </a:t>
            </a:r>
            <a:r>
              <a:rPr lang="tr-TR" sz="2800" dirty="0"/>
              <a:t>den 9  deveye kadar bir adet koyun Zekat olarak </a:t>
            </a:r>
            <a:r>
              <a:rPr lang="tr-TR" sz="2800" dirty="0" smtClean="0"/>
              <a:t>verilir</a:t>
            </a:r>
            <a:endParaRPr lang="tr-TR" sz="2800" dirty="0"/>
          </a:p>
        </p:txBody>
      </p:sp>
    </p:spTree>
    <p:extLst>
      <p:ext uri="{BB962C8B-B14F-4D97-AF65-F5344CB8AC3E}">
        <p14:creationId xmlns:p14="http://schemas.microsoft.com/office/powerpoint/2010/main" val="71111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85752" y="285728"/>
            <a:ext cx="8715404" cy="2928958"/>
          </a:xfrm>
          <a:prstGeom prst="round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400" dirty="0" smtClean="0">
                <a:solidFill>
                  <a:schemeClr val="tx1"/>
                </a:solidFill>
                <a:latin typeface="HASENAT4" pitchFamily="2" charset="-78"/>
                <a:cs typeface="HASENAT4" pitchFamily="2" charset="-78"/>
              </a:rPr>
              <a:t>اِنَّمَا الصَّدَقَاتُ </a:t>
            </a:r>
            <a:r>
              <a:rPr lang="ar-AE" sz="4400" dirty="0" smtClean="0">
                <a:solidFill>
                  <a:srgbClr val="FFFF00"/>
                </a:solidFill>
                <a:latin typeface="HASENAT4" pitchFamily="2" charset="-78"/>
                <a:cs typeface="HASENAT4" pitchFamily="2" charset="-78"/>
              </a:rPr>
              <a:t>لِلْفُقَرَاءِ</a:t>
            </a:r>
            <a:r>
              <a:rPr lang="ar-AE" sz="4400" dirty="0" smtClean="0">
                <a:solidFill>
                  <a:schemeClr val="tx1"/>
                </a:solidFill>
                <a:latin typeface="HASENAT4" pitchFamily="2" charset="-78"/>
                <a:cs typeface="HASENAT4" pitchFamily="2" charset="-78"/>
              </a:rPr>
              <a:t> </a:t>
            </a:r>
            <a:r>
              <a:rPr lang="ar-AE" sz="4400" dirty="0" smtClean="0">
                <a:solidFill>
                  <a:srgbClr val="92D050"/>
                </a:solidFill>
                <a:latin typeface="HASENAT4" pitchFamily="2" charset="-78"/>
                <a:cs typeface="HASENAT4" pitchFamily="2" charset="-78"/>
              </a:rPr>
              <a:t>وَالْمَسَاكينِ</a:t>
            </a:r>
            <a:r>
              <a:rPr lang="ar-AE" sz="4400" dirty="0" smtClean="0">
                <a:solidFill>
                  <a:schemeClr val="tx1"/>
                </a:solidFill>
                <a:latin typeface="HASENAT4" pitchFamily="2" charset="-78"/>
                <a:cs typeface="HASENAT4" pitchFamily="2" charset="-78"/>
              </a:rPr>
              <a:t> </a:t>
            </a:r>
            <a:r>
              <a:rPr lang="ar-AE" sz="4400" dirty="0" smtClean="0">
                <a:solidFill>
                  <a:srgbClr val="00B0F0"/>
                </a:solidFill>
                <a:latin typeface="HASENAT4" pitchFamily="2" charset="-78"/>
                <a:cs typeface="HASENAT4" pitchFamily="2" charset="-78"/>
              </a:rPr>
              <a:t>وَالْعَامِلينَ عَلَيْهَا </a:t>
            </a:r>
            <a:r>
              <a:rPr lang="ar-AE" sz="4400" dirty="0" smtClean="0">
                <a:solidFill>
                  <a:schemeClr val="accent3">
                    <a:lumMod val="40000"/>
                    <a:lumOff val="60000"/>
                  </a:schemeClr>
                </a:solidFill>
                <a:latin typeface="HASENAT4" pitchFamily="2" charset="-78"/>
                <a:cs typeface="HASENAT4" pitchFamily="2" charset="-78"/>
              </a:rPr>
              <a:t>وَالْمُؤَلَّفَةِ قُلُوبُهُمْ </a:t>
            </a:r>
            <a:r>
              <a:rPr lang="ar-AE" sz="4400" dirty="0" smtClean="0">
                <a:solidFill>
                  <a:schemeClr val="bg1">
                    <a:lumMod val="95000"/>
                  </a:schemeClr>
                </a:solidFill>
                <a:latin typeface="HASENAT4" pitchFamily="2" charset="-78"/>
                <a:cs typeface="HASENAT4" pitchFamily="2" charset="-78"/>
              </a:rPr>
              <a:t>وَفِى الرِّقَابِ </a:t>
            </a:r>
            <a:r>
              <a:rPr lang="ar-AE" sz="4400" dirty="0" smtClean="0">
                <a:solidFill>
                  <a:schemeClr val="accent6">
                    <a:lumMod val="40000"/>
                    <a:lumOff val="60000"/>
                  </a:schemeClr>
                </a:solidFill>
                <a:latin typeface="HASENAT4" pitchFamily="2" charset="-78"/>
                <a:cs typeface="HASENAT4" pitchFamily="2" charset="-78"/>
              </a:rPr>
              <a:t>وَالْغَارِمينَ </a:t>
            </a:r>
            <a:r>
              <a:rPr lang="ar-AE" sz="4400" dirty="0" smtClean="0">
                <a:solidFill>
                  <a:srgbClr val="FF0000"/>
                </a:solidFill>
                <a:latin typeface="HASENAT4" pitchFamily="2" charset="-78"/>
                <a:cs typeface="HASENAT4" pitchFamily="2" charset="-78"/>
              </a:rPr>
              <a:t>وَفى سَبيلِ اللّٰهِ</a:t>
            </a:r>
            <a:r>
              <a:rPr lang="ar-AE" sz="4400" dirty="0" smtClean="0">
                <a:solidFill>
                  <a:schemeClr val="tx1"/>
                </a:solidFill>
                <a:latin typeface="HASENAT4" pitchFamily="2" charset="-78"/>
                <a:cs typeface="HASENAT4" pitchFamily="2" charset="-78"/>
              </a:rPr>
              <a:t> </a:t>
            </a:r>
            <a:r>
              <a:rPr lang="ar-AE" sz="4400" dirty="0" smtClean="0">
                <a:solidFill>
                  <a:srgbClr val="FFC000"/>
                </a:solidFill>
                <a:latin typeface="HASENAT4" pitchFamily="2" charset="-78"/>
                <a:cs typeface="HASENAT4" pitchFamily="2" charset="-78"/>
              </a:rPr>
              <a:t>وَابْنِ السَّبيلِ </a:t>
            </a:r>
            <a:r>
              <a:rPr lang="ar-AE" sz="4400" dirty="0" smtClean="0">
                <a:solidFill>
                  <a:schemeClr val="tx1"/>
                </a:solidFill>
                <a:latin typeface="HASENAT4" pitchFamily="2" charset="-78"/>
                <a:cs typeface="HASENAT4" pitchFamily="2" charset="-78"/>
              </a:rPr>
              <a:t>فَريضَةً مِنَ اللّٰهِ وَاللّٰهُ عَليمٌ حَكيمٌ </a:t>
            </a:r>
          </a:p>
          <a:p>
            <a:endParaRPr lang="tr-TR" sz="2400" dirty="0" smtClean="0">
              <a:solidFill>
                <a:schemeClr val="tx1"/>
              </a:solidFill>
              <a:latin typeface="HASENAT4" pitchFamily="2" charset="-78"/>
              <a:cs typeface="HASENAT4" pitchFamily="2" charset="-78"/>
            </a:endParaRPr>
          </a:p>
        </p:txBody>
      </p:sp>
      <p:sp>
        <p:nvSpPr>
          <p:cNvPr id="7" name="6 Yuvarlatılmış Dikdörtgen"/>
          <p:cNvSpPr/>
          <p:nvPr/>
        </p:nvSpPr>
        <p:spPr>
          <a:xfrm>
            <a:off x="428596" y="3286124"/>
            <a:ext cx="8501122" cy="3357586"/>
          </a:xfrm>
          <a:prstGeom prst="round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smtClean="0">
                <a:solidFill>
                  <a:schemeClr val="tx1"/>
                </a:solidFill>
                <a:latin typeface="Times New Roman" pitchFamily="18" charset="0"/>
                <a:cs typeface="Times New Roman" pitchFamily="18" charset="0"/>
              </a:rPr>
              <a:t>“Sadakalar (zekâtlar) Allah'tan bir farz olarak ancak, </a:t>
            </a:r>
            <a:r>
              <a:rPr lang="tr-TR" sz="2800" dirty="0" smtClean="0">
                <a:solidFill>
                  <a:srgbClr val="FFFF00"/>
                </a:solidFill>
                <a:latin typeface="Times New Roman" pitchFamily="18" charset="0"/>
                <a:cs typeface="Times New Roman" pitchFamily="18" charset="0"/>
              </a:rPr>
              <a:t>yoksullara,</a:t>
            </a:r>
            <a:r>
              <a:rPr lang="tr-TR" sz="2800" dirty="0" smtClean="0">
                <a:solidFill>
                  <a:schemeClr val="tx1"/>
                </a:solidFill>
                <a:latin typeface="Times New Roman" pitchFamily="18" charset="0"/>
                <a:cs typeface="Times New Roman" pitchFamily="18" charset="0"/>
              </a:rPr>
              <a:t> </a:t>
            </a:r>
            <a:r>
              <a:rPr lang="tr-TR" sz="2800" dirty="0" smtClean="0">
                <a:solidFill>
                  <a:srgbClr val="92D050"/>
                </a:solidFill>
                <a:latin typeface="Times New Roman" pitchFamily="18" charset="0"/>
                <a:cs typeface="Times New Roman" pitchFamily="18" charset="0"/>
              </a:rPr>
              <a:t>düşkünlere, </a:t>
            </a:r>
            <a:r>
              <a:rPr lang="tr-TR" sz="2800" dirty="0" smtClean="0">
                <a:solidFill>
                  <a:srgbClr val="00B0F0"/>
                </a:solidFill>
                <a:latin typeface="Times New Roman" pitchFamily="18" charset="0"/>
                <a:cs typeface="Times New Roman" pitchFamily="18" charset="0"/>
              </a:rPr>
              <a:t>(zekât toplayan) memurlara, </a:t>
            </a:r>
            <a:r>
              <a:rPr lang="tr-TR" sz="2800" dirty="0" smtClean="0">
                <a:solidFill>
                  <a:schemeClr val="bg1">
                    <a:lumMod val="85000"/>
                  </a:schemeClr>
                </a:solidFill>
                <a:latin typeface="Times New Roman" pitchFamily="18" charset="0"/>
                <a:cs typeface="Times New Roman" pitchFamily="18" charset="0"/>
              </a:rPr>
              <a:t>gönülleri (İslâm'a) ısındırılacak olanlara, </a:t>
            </a:r>
            <a:r>
              <a:rPr lang="tr-TR" sz="2800" dirty="0" smtClean="0">
                <a:solidFill>
                  <a:schemeClr val="bg1"/>
                </a:solidFill>
                <a:latin typeface="Times New Roman" pitchFamily="18" charset="0"/>
                <a:cs typeface="Times New Roman" pitchFamily="18" charset="0"/>
              </a:rPr>
              <a:t>(hürriyetlerini satın almaya çalışan) kölelere, </a:t>
            </a:r>
            <a:r>
              <a:rPr lang="tr-TR" sz="2800" dirty="0" smtClean="0">
                <a:solidFill>
                  <a:schemeClr val="accent6">
                    <a:lumMod val="40000"/>
                    <a:lumOff val="60000"/>
                  </a:schemeClr>
                </a:solidFill>
                <a:latin typeface="Times New Roman" pitchFamily="18" charset="0"/>
                <a:cs typeface="Times New Roman" pitchFamily="18" charset="0"/>
              </a:rPr>
              <a:t>borçlulara,</a:t>
            </a:r>
            <a:r>
              <a:rPr lang="tr-TR" sz="2800" dirty="0" smtClean="0">
                <a:solidFill>
                  <a:schemeClr val="tx1"/>
                </a:solidFill>
                <a:latin typeface="Times New Roman" pitchFamily="18" charset="0"/>
                <a:cs typeface="Times New Roman" pitchFamily="18" charset="0"/>
              </a:rPr>
              <a:t> </a:t>
            </a:r>
            <a:r>
              <a:rPr lang="tr-TR" sz="2800" dirty="0" smtClean="0">
                <a:solidFill>
                  <a:srgbClr val="FF0000"/>
                </a:solidFill>
                <a:latin typeface="Times New Roman" pitchFamily="18" charset="0"/>
                <a:cs typeface="Times New Roman" pitchFamily="18" charset="0"/>
              </a:rPr>
              <a:t>Allah yolunda olana, </a:t>
            </a:r>
            <a:r>
              <a:rPr lang="tr-TR" sz="2800" dirty="0" smtClean="0">
                <a:solidFill>
                  <a:srgbClr val="FFC000"/>
                </a:solidFill>
                <a:latin typeface="Times New Roman" pitchFamily="18" charset="0"/>
                <a:cs typeface="Times New Roman" pitchFamily="18" charset="0"/>
              </a:rPr>
              <a:t>yolda kalana </a:t>
            </a:r>
            <a:r>
              <a:rPr lang="tr-TR" sz="2800" dirty="0" smtClean="0">
                <a:solidFill>
                  <a:schemeClr val="tx1"/>
                </a:solidFill>
                <a:latin typeface="Times New Roman" pitchFamily="18" charset="0"/>
                <a:cs typeface="Times New Roman" pitchFamily="18" charset="0"/>
              </a:rPr>
              <a:t>mahsustur. Allah pek iyi bilendir, hikmet sahibidir.” (</a:t>
            </a:r>
            <a:r>
              <a:rPr lang="tr-TR" sz="2800" dirty="0" err="1" smtClean="0">
                <a:solidFill>
                  <a:schemeClr val="tx1"/>
                </a:solidFill>
                <a:latin typeface="Times New Roman" pitchFamily="18" charset="0"/>
                <a:cs typeface="Times New Roman" pitchFamily="18" charset="0"/>
              </a:rPr>
              <a:t>Tevbe</a:t>
            </a:r>
            <a:r>
              <a:rPr lang="tr-TR" sz="2800" dirty="0" smtClean="0">
                <a:solidFill>
                  <a:schemeClr val="tx1"/>
                </a:solidFill>
                <a:latin typeface="Times New Roman" pitchFamily="18" charset="0"/>
                <a:cs typeface="Times New Roman" pitchFamily="18" charset="0"/>
              </a:rPr>
              <a:t> / 60. )</a:t>
            </a:r>
            <a:endParaRPr lang="tr-TR" sz="1400" dirty="0" smtClean="0">
              <a:solidFill>
                <a:schemeClr val="tx1"/>
              </a:solidFill>
              <a:latin typeface="HASENAT4" pitchFamily="2" charset="-78"/>
              <a:cs typeface="HASENAT4" pitchFamily="2" charset="-78"/>
            </a:endParaRPr>
          </a:p>
        </p:txBody>
      </p:sp>
    </p:spTree>
    <p:extLst>
      <p:ext uri="{BB962C8B-B14F-4D97-AF65-F5344CB8AC3E}">
        <p14:creationId xmlns:p14="http://schemas.microsoft.com/office/powerpoint/2010/main" val="2385415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571472" y="214290"/>
            <a:ext cx="8143932" cy="6357982"/>
          </a:xfrm>
          <a:prstGeom prst="roundRect">
            <a:avLst/>
          </a:prstGeom>
          <a:solidFill>
            <a:schemeClr val="accent6">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smtClean="0">
                <a:solidFill>
                  <a:srgbClr val="FF0000"/>
                </a:solidFill>
                <a:latin typeface="Times New Roman" pitchFamily="18" charset="0"/>
                <a:cs typeface="Times New Roman" pitchFamily="18" charset="0"/>
              </a:rPr>
              <a:t>KURANA GÖRE ZEKAT VERİLECEK SINIFLAR</a:t>
            </a:r>
          </a:p>
          <a:p>
            <a:pPr marL="342900" indent="-342900">
              <a:buFont typeface="+mj-lt"/>
              <a:buAutoNum type="arabicPeriod"/>
            </a:pPr>
            <a:r>
              <a:rPr lang="tr-TR" sz="2000" dirty="0" smtClean="0">
                <a:solidFill>
                  <a:srgbClr val="FF0000"/>
                </a:solidFill>
                <a:latin typeface="Times New Roman" pitchFamily="18" charset="0"/>
                <a:cs typeface="Times New Roman" pitchFamily="18" charset="0"/>
              </a:rPr>
              <a:t>FAKİRLER:</a:t>
            </a:r>
            <a:r>
              <a:rPr lang="tr-TR" sz="2000" dirty="0" smtClean="0">
                <a:solidFill>
                  <a:schemeClr val="tx1"/>
                </a:solidFill>
                <a:latin typeface="Times New Roman" pitchFamily="18" charset="0"/>
                <a:cs typeface="Times New Roman" pitchFamily="18" charset="0"/>
              </a:rPr>
              <a:t> İhtiyacından fazla olarak nisap miktarı bir mala sahip olmayan kimseye fakir, </a:t>
            </a:r>
          </a:p>
          <a:p>
            <a:pPr marL="342900" indent="-342900">
              <a:buFont typeface="+mj-lt"/>
              <a:buAutoNum type="arabicPeriod"/>
            </a:pPr>
            <a:r>
              <a:rPr lang="tr-TR" sz="2000" dirty="0" smtClean="0">
                <a:solidFill>
                  <a:srgbClr val="FF0000"/>
                </a:solidFill>
                <a:latin typeface="Times New Roman" pitchFamily="18" charset="0"/>
                <a:cs typeface="Times New Roman" pitchFamily="18" charset="0"/>
              </a:rPr>
              <a:t>MİSKİNLER: </a:t>
            </a:r>
            <a:r>
              <a:rPr lang="tr-TR" sz="2000" dirty="0" smtClean="0">
                <a:solidFill>
                  <a:schemeClr val="tx1"/>
                </a:solidFill>
                <a:latin typeface="Times New Roman" pitchFamily="18" charset="0"/>
                <a:cs typeface="Times New Roman" pitchFamily="18" charset="0"/>
              </a:rPr>
              <a:t>Hiç bir şeye sahip olmayıp yemesi ve giymesi için dilenmeye muhtaç olan yoksula miskin denir.</a:t>
            </a:r>
          </a:p>
          <a:p>
            <a:pPr marL="342900" indent="-342900">
              <a:buFont typeface="+mj-lt"/>
              <a:buAutoNum type="arabicPeriod"/>
            </a:pPr>
            <a:r>
              <a:rPr lang="tr-TR" sz="2000" dirty="0" smtClean="0">
                <a:solidFill>
                  <a:srgbClr val="FF0000"/>
                </a:solidFill>
                <a:latin typeface="Times New Roman" pitchFamily="18" charset="0"/>
                <a:cs typeface="Times New Roman" pitchFamily="18" charset="0"/>
              </a:rPr>
              <a:t>AMİLLER: </a:t>
            </a:r>
            <a:r>
              <a:rPr lang="tr-TR" sz="2000" dirty="0" smtClean="0">
                <a:solidFill>
                  <a:schemeClr val="tx1"/>
                </a:solidFill>
                <a:latin typeface="Times New Roman" pitchFamily="18" charset="0"/>
                <a:cs typeface="Times New Roman" pitchFamily="18" charset="0"/>
              </a:rPr>
              <a:t>Zekat toplayan memurlardır</a:t>
            </a:r>
          </a:p>
          <a:p>
            <a:pPr marL="342900" indent="-342900">
              <a:buFont typeface="+mj-lt"/>
              <a:buAutoNum type="arabicPeriod"/>
            </a:pPr>
            <a:r>
              <a:rPr lang="tr-TR" sz="2000" dirty="0" smtClean="0">
                <a:solidFill>
                  <a:srgbClr val="FF0000"/>
                </a:solidFill>
                <a:latin typeface="Times New Roman" pitchFamily="18" charset="0"/>
                <a:cs typeface="Times New Roman" pitchFamily="18" charset="0"/>
              </a:rPr>
              <a:t>MÜELLEFE-İ KULUB: </a:t>
            </a:r>
            <a:r>
              <a:rPr lang="tr-TR" sz="2000" dirty="0" smtClean="0">
                <a:solidFill>
                  <a:schemeClr val="tx1"/>
                </a:solidFill>
                <a:latin typeface="Times New Roman" pitchFamily="18" charset="0"/>
                <a:cs typeface="Times New Roman" pitchFamily="18" charset="0"/>
              </a:rPr>
              <a:t>Kalpleri kazanılmak, İslâm'a ısındırılmak veya kötülüklerinden emin olunmak istenen yahut Müslümanlara faydalı olacakları umulan kişilerdir.</a:t>
            </a:r>
          </a:p>
          <a:p>
            <a:pPr marL="342900" indent="-342900">
              <a:buFont typeface="+mj-lt"/>
              <a:buAutoNum type="arabicPeriod"/>
            </a:pPr>
            <a:r>
              <a:rPr lang="tr-TR" sz="2000" dirty="0" smtClean="0">
                <a:solidFill>
                  <a:srgbClr val="FF0000"/>
                </a:solidFill>
                <a:latin typeface="Times New Roman" pitchFamily="18" charset="0"/>
                <a:cs typeface="Times New Roman" pitchFamily="18" charset="0"/>
              </a:rPr>
              <a:t>RİKAB: </a:t>
            </a:r>
            <a:r>
              <a:rPr lang="tr-TR" sz="2000" dirty="0" smtClean="0">
                <a:solidFill>
                  <a:schemeClr val="tx1"/>
                </a:solidFill>
                <a:latin typeface="Times New Roman" pitchFamily="18" charset="0"/>
                <a:cs typeface="Times New Roman" pitchFamily="18" charset="0"/>
              </a:rPr>
              <a:t>Kölelerin kölelikten kurtulması için zekat verilebilir.</a:t>
            </a:r>
          </a:p>
          <a:p>
            <a:pPr marL="342900" indent="-342900">
              <a:buFont typeface="+mj-lt"/>
              <a:buAutoNum type="arabicPeriod"/>
            </a:pPr>
            <a:r>
              <a:rPr lang="tr-TR" sz="2000" dirty="0" smtClean="0">
                <a:solidFill>
                  <a:srgbClr val="FF0000"/>
                </a:solidFill>
                <a:latin typeface="Times New Roman" pitchFamily="18" charset="0"/>
                <a:cs typeface="Times New Roman" pitchFamily="18" charset="0"/>
              </a:rPr>
              <a:t>BORÇLULAR: </a:t>
            </a:r>
            <a:r>
              <a:rPr lang="tr-TR" sz="2000" dirty="0" smtClean="0">
                <a:solidFill>
                  <a:schemeClr val="tx1"/>
                </a:solidFill>
                <a:latin typeface="Times New Roman" pitchFamily="18" charset="0"/>
                <a:cs typeface="Times New Roman" pitchFamily="18" charset="0"/>
              </a:rPr>
              <a:t>Borcundan fazla nisap miktarı mala sahip olmayan veya kendisinin de başkasında malı varsa da, alması mümkün olmayan kimsedir.</a:t>
            </a:r>
          </a:p>
          <a:p>
            <a:pPr marL="342900" indent="-342900">
              <a:buFont typeface="+mj-lt"/>
              <a:buAutoNum type="arabicPeriod"/>
            </a:pPr>
            <a:r>
              <a:rPr lang="tr-TR" sz="2000" dirty="0" smtClean="0">
                <a:solidFill>
                  <a:srgbClr val="FF0000"/>
                </a:solidFill>
                <a:latin typeface="Times New Roman" pitchFamily="18" charset="0"/>
                <a:cs typeface="Times New Roman" pitchFamily="18" charset="0"/>
              </a:rPr>
              <a:t>Fİ-SEBİLLAH: </a:t>
            </a:r>
            <a:r>
              <a:rPr lang="tr-TR" sz="2000" dirty="0" smtClean="0">
                <a:solidFill>
                  <a:schemeClr val="tx1"/>
                </a:solidFill>
                <a:latin typeface="Times New Roman" pitchFamily="18" charset="0"/>
                <a:cs typeface="Times New Roman" pitchFamily="18" charset="0"/>
              </a:rPr>
              <a:t>Allah Teâlâ'nın </a:t>
            </a:r>
            <a:r>
              <a:rPr lang="tr-TR" sz="2000" dirty="0" err="1" smtClean="0">
                <a:solidFill>
                  <a:schemeClr val="tx1"/>
                </a:solidFill>
                <a:latin typeface="Times New Roman" pitchFamily="18" charset="0"/>
                <a:cs typeface="Times New Roman" pitchFamily="18" charset="0"/>
              </a:rPr>
              <a:t>rızâsına</a:t>
            </a:r>
            <a:r>
              <a:rPr lang="tr-TR" sz="2000" dirty="0" smtClean="0">
                <a:solidFill>
                  <a:schemeClr val="tx1"/>
                </a:solidFill>
                <a:latin typeface="Times New Roman" pitchFamily="18" charset="0"/>
                <a:cs typeface="Times New Roman" pitchFamily="18" charset="0"/>
              </a:rPr>
              <a:t> uygun ve O'na yaklaşmak amacıyla yapılan her türlü hayırlı işte çalışan ve İslâm'ı yüceltmek uğruna bilfiil </a:t>
            </a:r>
            <a:r>
              <a:rPr lang="tr-TR" sz="2000" dirty="0" err="1" smtClean="0">
                <a:solidFill>
                  <a:schemeClr val="tx1"/>
                </a:solidFill>
                <a:latin typeface="Times New Roman" pitchFamily="18" charset="0"/>
                <a:cs typeface="Times New Roman" pitchFamily="18" charset="0"/>
              </a:rPr>
              <a:t>cihadda</a:t>
            </a:r>
            <a:r>
              <a:rPr lang="tr-TR" sz="2000" dirty="0" smtClean="0">
                <a:solidFill>
                  <a:schemeClr val="tx1"/>
                </a:solidFill>
                <a:latin typeface="Times New Roman" pitchFamily="18" charset="0"/>
                <a:cs typeface="Times New Roman" pitchFamily="18" charset="0"/>
              </a:rPr>
              <a:t> (sıcak harp) bulunan kimselerdir.</a:t>
            </a:r>
          </a:p>
          <a:p>
            <a:pPr marL="342900" indent="-342900">
              <a:buFont typeface="+mj-lt"/>
              <a:buAutoNum type="arabicPeriod"/>
            </a:pPr>
            <a:r>
              <a:rPr lang="tr-TR" sz="2000" dirty="0" smtClean="0">
                <a:solidFill>
                  <a:srgbClr val="FF0000"/>
                </a:solidFill>
                <a:latin typeface="Times New Roman" pitchFamily="18" charset="0"/>
                <a:cs typeface="Times New Roman" pitchFamily="18" charset="0"/>
              </a:rPr>
              <a:t>İBNÜSSEBİL: </a:t>
            </a:r>
            <a:r>
              <a:rPr lang="tr-TR" sz="2000" dirty="0" smtClean="0">
                <a:solidFill>
                  <a:schemeClr val="tx1"/>
                </a:solidFill>
                <a:latin typeface="Times New Roman" pitchFamily="18" charset="0"/>
                <a:cs typeface="Times New Roman" pitchFamily="18" charset="0"/>
              </a:rPr>
              <a:t>Bundan maksat yolcu, yola çıkmış ve bir süredir yolda olan kimse demektir.</a:t>
            </a:r>
          </a:p>
        </p:txBody>
      </p:sp>
    </p:spTree>
    <p:extLst>
      <p:ext uri="{BB962C8B-B14F-4D97-AF65-F5344CB8AC3E}">
        <p14:creationId xmlns:p14="http://schemas.microsoft.com/office/powerpoint/2010/main" val="2422812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357158" y="428604"/>
            <a:ext cx="8501122" cy="6000792"/>
          </a:xfrm>
          <a:prstGeom prst="roundRect">
            <a:avLst/>
          </a:prstGeom>
          <a:solidFill>
            <a:schemeClr val="accent6">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Times New Roman" pitchFamily="18" charset="0"/>
                <a:cs typeface="Times New Roman" pitchFamily="18" charset="0"/>
              </a:rPr>
              <a:t> </a:t>
            </a:r>
            <a:r>
              <a:rPr lang="tr-TR" sz="2800" b="1" dirty="0" smtClean="0">
                <a:solidFill>
                  <a:schemeClr val="tx1"/>
                </a:solidFill>
                <a:latin typeface="Times New Roman" pitchFamily="18" charset="0"/>
                <a:cs typeface="Times New Roman" pitchFamily="18" charset="0"/>
              </a:rPr>
              <a:t>ZEKAT VERİRKEN NİYET NASIL OLMALI</a:t>
            </a:r>
            <a:endParaRPr lang="tr-TR" sz="2400" b="1"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a:t>
            </a:r>
            <a:r>
              <a:rPr lang="tr-TR"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Bir mal zekat olarak ayrılırken veya fakire verilirken, bunun zekat için olduğuna kalben niyet etmesi şarttır. </a:t>
            </a:r>
            <a:r>
              <a:rPr lang="tr-TR" sz="2800" dirty="0" smtClean="0">
                <a:solidFill>
                  <a:schemeClr val="tx1"/>
                </a:solidFill>
                <a:latin typeface="Times New Roman" pitchFamily="18" charset="0"/>
                <a:cs typeface="Times New Roman" pitchFamily="18" charset="0"/>
              </a:rPr>
              <a:t>Kalp ile niyet eden bir kimse, fakirin alması için hibe ettiğini veya borç olarak verdiğini söylemesi zekatın sıhhatine zarar vermez</a:t>
            </a:r>
            <a:r>
              <a:rPr lang="tr-TR" sz="2400" dirty="0" smtClean="0">
                <a:solidFill>
                  <a:schemeClr val="tx1"/>
                </a:solidFill>
                <a:latin typeface="Times New Roman" pitchFamily="18" charset="0"/>
                <a:cs typeface="Times New Roman" pitchFamily="18" charset="0"/>
              </a:rPr>
              <a:t>.</a:t>
            </a:r>
          </a:p>
          <a:p>
            <a:pPr algn="just"/>
            <a:r>
              <a:rPr lang="tr-TR" sz="2800" dirty="0" smtClean="0">
                <a:solidFill>
                  <a:srgbClr val="C00000"/>
                </a:solidFill>
                <a:latin typeface="Times New Roman" pitchFamily="18" charset="0"/>
                <a:cs typeface="Times New Roman" pitchFamily="18" charset="0"/>
              </a:rPr>
              <a:t>	</a:t>
            </a:r>
            <a:r>
              <a:rPr lang="tr-TR" sz="3200" dirty="0" smtClean="0">
                <a:solidFill>
                  <a:srgbClr val="C00000"/>
                </a:solidFill>
                <a:latin typeface="Times New Roman" pitchFamily="18" charset="0"/>
                <a:cs typeface="Times New Roman" pitchFamily="18" charset="0"/>
              </a:rPr>
              <a:t>Zekat verirken vekilin değil müvekkilin niyeti sahihtir</a:t>
            </a:r>
            <a:r>
              <a:rPr lang="tr-TR" sz="2800" dirty="0" smtClean="0">
                <a:solidFill>
                  <a:srgbClr val="C00000"/>
                </a:solidFill>
                <a:latin typeface="Times New Roman" pitchFamily="18" charset="0"/>
                <a:cs typeface="Times New Roman" pitchFamily="18" charset="0"/>
              </a:rPr>
              <a:t>.</a:t>
            </a:r>
            <a:endParaRPr lang="tr-TR" sz="2400" dirty="0" smtClean="0">
              <a:solidFill>
                <a:srgbClr val="C00000"/>
              </a:solidFill>
              <a:latin typeface="Times New Roman" pitchFamily="18" charset="0"/>
              <a:cs typeface="Times New Roman" pitchFamily="18" charset="0"/>
            </a:endParaRPr>
          </a:p>
          <a:p>
            <a:pPr algn="just"/>
            <a:r>
              <a:rPr lang="tr-TR" sz="2800" dirty="0" smtClean="0">
                <a:solidFill>
                  <a:schemeClr val="tx1"/>
                </a:solidFill>
                <a:latin typeface="Times New Roman" pitchFamily="18" charset="0"/>
                <a:cs typeface="Times New Roman" pitchFamily="18" charset="0"/>
              </a:rPr>
              <a:t>	Zekat vermek arzusunda olan bir kimse zaman zaman fakirlere vermiş olduğu şeyler için sonradan niyet edecek olursa bu sahih olmaz. Yani zekat yerine sayılmaz.</a:t>
            </a:r>
          </a:p>
        </p:txBody>
      </p:sp>
    </p:spTree>
    <p:extLst>
      <p:ext uri="{BB962C8B-B14F-4D97-AF65-F5344CB8AC3E}">
        <p14:creationId xmlns:p14="http://schemas.microsoft.com/office/powerpoint/2010/main" val="2434486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357158" y="428604"/>
            <a:ext cx="8501122" cy="6215106"/>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latin typeface="Times New Roman" pitchFamily="18" charset="0"/>
                <a:cs typeface="Times New Roman" pitchFamily="18" charset="0"/>
              </a:rPr>
              <a:t>ZEKAT VERİRKEN NE GİBİ KURALLARA DİKKAT ETMEMİZ GEREKİR?</a:t>
            </a:r>
            <a:endParaRPr lang="tr-TR" sz="2800" b="1" u="sng" dirty="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Zekat </a:t>
            </a:r>
            <a:r>
              <a:rPr lang="tr-TR" sz="2400" dirty="0">
                <a:solidFill>
                  <a:schemeClr val="tx1"/>
                </a:solidFill>
                <a:latin typeface="Times New Roman" pitchFamily="18" charset="0"/>
                <a:cs typeface="Times New Roman" pitchFamily="18" charset="0"/>
              </a:rPr>
              <a:t>olsun, sadaka olsun, yapılan hayırların gizli yapılması, aşikar yapılmasından üstün sayılmıştır. </a:t>
            </a:r>
            <a:endParaRPr lang="tr-TR" sz="2400" dirty="0" smtClean="0">
              <a:solidFill>
                <a:schemeClr val="tx1"/>
              </a:solidFill>
              <a:latin typeface="Times New Roman" pitchFamily="18" charset="0"/>
              <a:cs typeface="Times New Roman" pitchFamily="18" charset="0"/>
            </a:endParaRPr>
          </a:p>
          <a:p>
            <a:pPr algn="just"/>
            <a:r>
              <a:rPr lang="tr-TR" sz="2400" dirty="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Zira </a:t>
            </a:r>
            <a:r>
              <a:rPr lang="tr-TR" sz="2400" dirty="0">
                <a:solidFill>
                  <a:schemeClr val="tx1"/>
                </a:solidFill>
                <a:latin typeface="Times New Roman" pitchFamily="18" charset="0"/>
                <a:cs typeface="Times New Roman" pitchFamily="18" charset="0"/>
              </a:rPr>
              <a:t>gizlice yapılan hayırlar riya ve gösterişten uzak olması sebebiyle hem Allah’ın rızasına daha uygundur, hem de insan haysiyet ve şerefine  </a:t>
            </a:r>
            <a:r>
              <a:rPr lang="tr-TR" sz="2400" dirty="0" smtClean="0">
                <a:solidFill>
                  <a:schemeClr val="tx1"/>
                </a:solidFill>
                <a:latin typeface="Times New Roman" pitchFamily="18" charset="0"/>
                <a:cs typeface="Times New Roman" pitchFamily="18" charset="0"/>
              </a:rPr>
              <a:t>daha </a:t>
            </a:r>
            <a:r>
              <a:rPr lang="tr-TR" sz="2400" dirty="0">
                <a:solidFill>
                  <a:schemeClr val="tx1"/>
                </a:solidFill>
                <a:latin typeface="Times New Roman" pitchFamily="18" charset="0"/>
                <a:cs typeface="Times New Roman" pitchFamily="18" charset="0"/>
              </a:rPr>
              <a:t>faydalıdır.</a:t>
            </a:r>
          </a:p>
          <a:p>
            <a:pPr algn="just"/>
            <a:endParaRPr lang="tr-TR" sz="1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Çamurlu </a:t>
            </a: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arazide kamyonla ekmek dağıtmak.</a:t>
            </a:r>
          </a:p>
          <a:p>
            <a:pPr algn="just"/>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Giyim </a:t>
            </a: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eşyası dağıtmak.</a:t>
            </a:r>
          </a:p>
          <a:p>
            <a:pPr algn="just"/>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Çekişmelere</a:t>
            </a: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kavgalara sebep olmak</a:t>
            </a: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Bunlar </a:t>
            </a:r>
            <a:r>
              <a:rPr lang="tr-TR" sz="2400" dirty="0">
                <a:solidFill>
                  <a:schemeClr val="tx1"/>
                </a:solidFill>
                <a:latin typeface="Times New Roman" pitchFamily="18" charset="0"/>
                <a:cs typeface="Times New Roman" pitchFamily="18" charset="0"/>
              </a:rPr>
              <a:t>uygun değildir.</a:t>
            </a:r>
          </a:p>
          <a:p>
            <a:pPr algn="just"/>
            <a:endParaRPr lang="tr-TR" sz="2400" b="1" dirty="0" smtClean="0">
              <a:solidFill>
                <a:schemeClr val="tx1"/>
              </a:solidFill>
              <a:latin typeface="Times New Roman" pitchFamily="18" charset="0"/>
              <a:cs typeface="Times New Roman" pitchFamily="18" charset="0"/>
            </a:endParaRPr>
          </a:p>
          <a:p>
            <a:pPr algn="just"/>
            <a:r>
              <a:rPr lang="tr-TR" sz="2400" b="1" dirty="0" smtClean="0">
                <a:solidFill>
                  <a:schemeClr val="tx1"/>
                </a:solidFill>
                <a:latin typeface="Times New Roman" pitchFamily="18" charset="0"/>
                <a:cs typeface="Times New Roman" pitchFamily="18" charset="0"/>
              </a:rPr>
              <a:t>İhtiyaçlar </a:t>
            </a:r>
            <a:r>
              <a:rPr lang="tr-TR" sz="2400" b="1" dirty="0" err="1">
                <a:solidFill>
                  <a:schemeClr val="tx1"/>
                </a:solidFill>
                <a:latin typeface="Times New Roman" pitchFamily="18" charset="0"/>
                <a:cs typeface="Times New Roman" pitchFamily="18" charset="0"/>
              </a:rPr>
              <a:t>tesbit</a:t>
            </a:r>
            <a:r>
              <a:rPr lang="tr-TR" sz="2400" b="1" dirty="0">
                <a:solidFill>
                  <a:schemeClr val="tx1"/>
                </a:solidFill>
                <a:latin typeface="Times New Roman" pitchFamily="18" charset="0"/>
                <a:cs typeface="Times New Roman" pitchFamily="18" charset="0"/>
              </a:rPr>
              <a:t> edilip onur kırmadan, hatta zekatı “Bu benim hediyemdir” diye onur kırmadan verilmelidir.</a:t>
            </a:r>
            <a:endParaRPr lang="tr-TR" sz="24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78044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357158" y="428604"/>
            <a:ext cx="8501122" cy="6215106"/>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latin typeface="Times New Roman" pitchFamily="18" charset="0"/>
                <a:cs typeface="Times New Roman" pitchFamily="18" charset="0"/>
              </a:rPr>
              <a:t>ZEKAT VERİRKEN NE GİBİ KURALLARA DİKKAT ETMEMİZ GEREKİR?</a:t>
            </a:r>
          </a:p>
          <a:p>
            <a:pPr algn="ctr"/>
            <a:endParaRPr lang="tr-TR" sz="1600" b="1" u="sng" dirty="0" smtClean="0">
              <a:solidFill>
                <a:schemeClr val="tx1"/>
              </a:solidFill>
              <a:latin typeface="Times New Roman" pitchFamily="18" charset="0"/>
              <a:cs typeface="Times New Roman" pitchFamily="18" charset="0"/>
            </a:endParaRPr>
          </a:p>
          <a:p>
            <a:pPr marL="533400" indent="-533400" algn="just">
              <a:buClr>
                <a:schemeClr val="tx2"/>
              </a:buClr>
              <a:buSzTx/>
              <a:buFont typeface="Wingdings" pitchFamily="2" charset="2"/>
              <a:buAutoNum type="arabicPeriod"/>
            </a:pPr>
            <a:r>
              <a:rPr lang="tr-TR" sz="3200" dirty="0" smtClean="0">
                <a:solidFill>
                  <a:srgbClr val="00B050"/>
                </a:solidFill>
                <a:latin typeface="Times New Roman" pitchFamily="18" charset="0"/>
                <a:cs typeface="Times New Roman" pitchFamily="18" charset="0"/>
              </a:rPr>
              <a:t>Zekatı gösteriş için değil, gizlice vermeliyiz.</a:t>
            </a:r>
          </a:p>
          <a:p>
            <a:pPr marL="533400" indent="-533400" algn="just">
              <a:buClr>
                <a:schemeClr val="tx2"/>
              </a:buClr>
              <a:buSzTx/>
              <a:buFont typeface="Wingdings" pitchFamily="2" charset="2"/>
              <a:buAutoNum type="arabicPeriod"/>
            </a:pPr>
            <a:r>
              <a:rPr lang="tr-TR" sz="3200" dirty="0" smtClean="0">
                <a:solidFill>
                  <a:srgbClr val="FF0000"/>
                </a:solidFill>
                <a:latin typeface="Times New Roman" pitchFamily="18" charset="0"/>
                <a:cs typeface="Times New Roman" pitchFamily="18" charset="0"/>
              </a:rPr>
              <a:t>Zekat verdiğimiz insanları incitmemeliyiz.</a:t>
            </a:r>
          </a:p>
          <a:p>
            <a:pPr marL="533400" indent="-533400" algn="just">
              <a:buClr>
                <a:schemeClr val="tx2"/>
              </a:buClr>
              <a:buSzTx/>
              <a:buFont typeface="Wingdings" pitchFamily="2" charset="2"/>
              <a:buAutoNum type="arabicPeriod"/>
            </a:pPr>
            <a:r>
              <a:rPr lang="tr-TR" sz="3200" dirty="0" smtClean="0">
                <a:solidFill>
                  <a:srgbClr val="0070C0"/>
                </a:solidFill>
                <a:latin typeface="Times New Roman" pitchFamily="18" charset="0"/>
                <a:cs typeface="Times New Roman" pitchFamily="18" charset="0"/>
              </a:rPr>
              <a:t>Yaptığımız iyiliği başa kakmamalıyız.</a:t>
            </a:r>
          </a:p>
          <a:p>
            <a:pPr marL="533400" indent="-533400" algn="just">
              <a:buClr>
                <a:schemeClr val="tx2"/>
              </a:buClr>
              <a:buSzTx/>
              <a:buFont typeface="Wingdings" pitchFamily="2" charset="2"/>
              <a:buAutoNum type="arabicPeriod"/>
            </a:pPr>
            <a:r>
              <a:rPr lang="tr-TR" sz="3200" b="1" u="sng" dirty="0" smtClean="0">
                <a:solidFill>
                  <a:schemeClr val="accent6">
                    <a:lumMod val="50000"/>
                  </a:schemeClr>
                </a:solidFill>
                <a:latin typeface="Times New Roman" pitchFamily="18" charset="0"/>
                <a:cs typeface="Times New Roman" pitchFamily="18" charset="0"/>
              </a:rPr>
              <a:t>Zorlanarak değil, gönül hoşluğu ile vermeliyiz.</a:t>
            </a:r>
          </a:p>
          <a:p>
            <a:pPr marL="533400" indent="-533400" algn="just">
              <a:buClr>
                <a:schemeClr val="tx2"/>
              </a:buClr>
              <a:buSzTx/>
              <a:buFont typeface="Wingdings" pitchFamily="2" charset="2"/>
              <a:buAutoNum type="arabicPeriod"/>
            </a:pPr>
            <a:r>
              <a:rPr lang="tr-TR" sz="3200" dirty="0" smtClean="0">
                <a:solidFill>
                  <a:srgbClr val="7030A0"/>
                </a:solidFill>
                <a:latin typeface="Times New Roman" pitchFamily="18" charset="0"/>
                <a:cs typeface="Times New Roman" pitchFamily="18" charset="0"/>
              </a:rPr>
              <a:t>Zekat vereceğimiz malların iyisinden vermeliyiz</a:t>
            </a:r>
          </a:p>
          <a:p>
            <a:pPr marL="533400" indent="-533400" algn="just">
              <a:buClr>
                <a:schemeClr val="tx2"/>
              </a:buClr>
              <a:buSzTx/>
              <a:buFont typeface="Wingdings" pitchFamily="2" charset="2"/>
              <a:buAutoNum type="arabicPeriod"/>
            </a:pPr>
            <a:r>
              <a:rPr lang="tr-TR" sz="3200" dirty="0" smtClean="0">
                <a:solidFill>
                  <a:srgbClr val="00B0F0"/>
                </a:solidFill>
                <a:latin typeface="Times New Roman" pitchFamily="18" charset="0"/>
                <a:cs typeface="Times New Roman" pitchFamily="18" charset="0"/>
              </a:rPr>
              <a:t>Yakın çevremizdeki yoksul ve fakirlere öncelik vermeliyiz.</a:t>
            </a:r>
            <a:endParaRPr lang="tr-TR" sz="32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22660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85720" y="285728"/>
            <a:ext cx="8429684" cy="6143668"/>
          </a:xfrm>
          <a:prstGeom prst="round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u="sng" dirty="0" smtClean="0">
                <a:solidFill>
                  <a:srgbClr val="FF0000"/>
                </a:solidFill>
                <a:latin typeface="Times New Roman" pitchFamily="18" charset="0"/>
                <a:cs typeface="Times New Roman" pitchFamily="18" charset="0"/>
              </a:rPr>
              <a:t>ZEKÂT KİMLERE VERİLMEZ</a:t>
            </a:r>
          </a:p>
          <a:p>
            <a:pPr algn="ctr"/>
            <a:endParaRPr lang="tr-TR" sz="2800" b="1" u="sng" dirty="0" smtClean="0">
              <a:solidFill>
                <a:srgbClr val="FFC000"/>
              </a:solidFill>
              <a:latin typeface="Times New Roman" pitchFamily="18" charset="0"/>
              <a:cs typeface="Times New Roman" pitchFamily="18" charset="0"/>
            </a:endParaRPr>
          </a:p>
          <a:p>
            <a:pPr marL="457200" indent="-457200" algn="just">
              <a:lnSpc>
                <a:spcPct val="80000"/>
              </a:lnSpc>
              <a:buFont typeface="+mj-lt"/>
              <a:buAutoNum type="arabicPeriod"/>
            </a:pPr>
            <a:r>
              <a:rPr lang="tr-TR" sz="3200" b="1" i="1" dirty="0" smtClean="0">
                <a:solidFill>
                  <a:schemeClr val="bg1"/>
                </a:solidFill>
                <a:latin typeface="Times New Roman" pitchFamily="18" charset="0"/>
                <a:cs typeface="Times New Roman" pitchFamily="18" charset="0"/>
              </a:rPr>
              <a:t>Anneye</a:t>
            </a:r>
          </a:p>
          <a:p>
            <a:pPr marL="457200" indent="-457200" algn="just">
              <a:lnSpc>
                <a:spcPct val="80000"/>
              </a:lnSpc>
              <a:buFont typeface="+mj-lt"/>
              <a:buAutoNum type="arabicPeriod"/>
            </a:pPr>
            <a:r>
              <a:rPr lang="tr-TR" sz="3200" b="1" i="1" dirty="0" smtClean="0">
                <a:solidFill>
                  <a:schemeClr val="bg1"/>
                </a:solidFill>
                <a:latin typeface="Times New Roman" pitchFamily="18" charset="0"/>
                <a:cs typeface="Times New Roman" pitchFamily="18" charset="0"/>
              </a:rPr>
              <a:t>Babaya</a:t>
            </a:r>
          </a:p>
          <a:p>
            <a:pPr marL="457200" indent="-457200" algn="just">
              <a:lnSpc>
                <a:spcPct val="80000"/>
              </a:lnSpc>
              <a:buFont typeface="+mj-lt"/>
              <a:buAutoNum type="arabicPeriod"/>
            </a:pPr>
            <a:r>
              <a:rPr lang="tr-TR" sz="3200" b="1" i="1" dirty="0" smtClean="0">
                <a:solidFill>
                  <a:schemeClr val="bg1"/>
                </a:solidFill>
                <a:latin typeface="Times New Roman" pitchFamily="18" charset="0"/>
                <a:cs typeface="Times New Roman" pitchFamily="18" charset="0"/>
              </a:rPr>
              <a:t>Dedeye</a:t>
            </a:r>
          </a:p>
          <a:p>
            <a:pPr marL="457200" indent="-457200" algn="just">
              <a:lnSpc>
                <a:spcPct val="80000"/>
              </a:lnSpc>
              <a:buFont typeface="+mj-lt"/>
              <a:buAutoNum type="arabicPeriod"/>
            </a:pPr>
            <a:r>
              <a:rPr lang="tr-TR" sz="3200" b="1" i="1" dirty="0" smtClean="0">
                <a:solidFill>
                  <a:schemeClr val="bg1"/>
                </a:solidFill>
                <a:latin typeface="Times New Roman" pitchFamily="18" charset="0"/>
                <a:cs typeface="Times New Roman" pitchFamily="18" charset="0"/>
              </a:rPr>
              <a:t>Nineye</a:t>
            </a:r>
          </a:p>
          <a:p>
            <a:pPr marL="457200" indent="-457200" algn="just">
              <a:lnSpc>
                <a:spcPct val="80000"/>
              </a:lnSpc>
              <a:buFont typeface="+mj-lt"/>
              <a:buAutoNum type="arabicPeriod"/>
            </a:pPr>
            <a:r>
              <a:rPr lang="tr-TR" sz="3200" b="1" i="1" dirty="0" err="1" smtClean="0">
                <a:solidFill>
                  <a:srgbClr val="FFFF00"/>
                </a:solidFill>
                <a:latin typeface="Times New Roman" pitchFamily="18" charset="0"/>
                <a:cs typeface="Times New Roman" pitchFamily="18" charset="0"/>
              </a:rPr>
              <a:t>Oğula</a:t>
            </a:r>
            <a:endParaRPr lang="tr-TR" sz="3200" b="1" i="1" dirty="0" smtClean="0">
              <a:solidFill>
                <a:srgbClr val="FFFF00"/>
              </a:solidFill>
              <a:latin typeface="Times New Roman" pitchFamily="18" charset="0"/>
              <a:cs typeface="Times New Roman" pitchFamily="18" charset="0"/>
            </a:endParaRPr>
          </a:p>
          <a:p>
            <a:pPr marL="457200" indent="-457200" algn="just">
              <a:lnSpc>
                <a:spcPct val="80000"/>
              </a:lnSpc>
              <a:buFont typeface="+mj-lt"/>
              <a:buAutoNum type="arabicPeriod"/>
            </a:pPr>
            <a:r>
              <a:rPr lang="tr-TR" sz="3200" b="1" i="1" dirty="0" smtClean="0">
                <a:solidFill>
                  <a:srgbClr val="FFFF00"/>
                </a:solidFill>
                <a:latin typeface="Times New Roman" pitchFamily="18" charset="0"/>
                <a:cs typeface="Times New Roman" pitchFamily="18" charset="0"/>
              </a:rPr>
              <a:t>Kıza</a:t>
            </a:r>
          </a:p>
          <a:p>
            <a:pPr marL="457200" indent="-457200" algn="just">
              <a:lnSpc>
                <a:spcPct val="80000"/>
              </a:lnSpc>
              <a:buFont typeface="+mj-lt"/>
              <a:buAutoNum type="arabicPeriod"/>
            </a:pPr>
            <a:r>
              <a:rPr lang="tr-TR" sz="3200" b="1" i="1" dirty="0" smtClean="0">
                <a:solidFill>
                  <a:srgbClr val="FFFF00"/>
                </a:solidFill>
                <a:latin typeface="Times New Roman" pitchFamily="18" charset="0"/>
                <a:cs typeface="Times New Roman" pitchFamily="18" charset="0"/>
              </a:rPr>
              <a:t>Torunlara</a:t>
            </a:r>
          </a:p>
          <a:p>
            <a:pPr marL="457200" indent="-457200" algn="just">
              <a:lnSpc>
                <a:spcPct val="80000"/>
              </a:lnSpc>
              <a:buFont typeface="+mj-lt"/>
              <a:buAutoNum type="arabicPeriod"/>
            </a:pPr>
            <a:r>
              <a:rPr lang="tr-TR" sz="2800" b="1" i="1" dirty="0" smtClean="0">
                <a:solidFill>
                  <a:schemeClr val="tx1"/>
                </a:solidFill>
                <a:latin typeface="Times New Roman" pitchFamily="18" charset="0"/>
                <a:cs typeface="Times New Roman" pitchFamily="18" charset="0"/>
              </a:rPr>
              <a:t>Zenginlere</a:t>
            </a:r>
          </a:p>
          <a:p>
            <a:pPr marL="457200" indent="-457200" algn="just">
              <a:lnSpc>
                <a:spcPct val="80000"/>
              </a:lnSpc>
              <a:buFont typeface="+mj-lt"/>
              <a:buAutoNum type="arabicPeriod"/>
            </a:pPr>
            <a:r>
              <a:rPr lang="tr-TR" sz="2800" b="1" i="1" dirty="0" smtClean="0">
                <a:solidFill>
                  <a:schemeClr val="tx1"/>
                </a:solidFill>
                <a:latin typeface="Times New Roman" pitchFamily="18" charset="0"/>
                <a:cs typeface="Times New Roman" pitchFamily="18" charset="0"/>
              </a:rPr>
              <a:t>Müslüman olmayanlara</a:t>
            </a:r>
          </a:p>
          <a:p>
            <a:pPr marL="457200" indent="-457200" algn="just">
              <a:lnSpc>
                <a:spcPct val="80000"/>
              </a:lnSpc>
              <a:buFont typeface="+mj-lt"/>
              <a:buAutoNum type="arabicPeriod"/>
            </a:pPr>
            <a:r>
              <a:rPr lang="tr-TR" sz="2800" b="1" i="1" dirty="0" smtClean="0">
                <a:solidFill>
                  <a:schemeClr val="bg2"/>
                </a:solidFill>
                <a:latin typeface="Times New Roman" pitchFamily="18" charset="0"/>
                <a:cs typeface="Times New Roman" pitchFamily="18" charset="0"/>
              </a:rPr>
              <a:t>Koca Karısına</a:t>
            </a:r>
          </a:p>
          <a:p>
            <a:pPr marL="457200" indent="-457200" algn="just">
              <a:lnSpc>
                <a:spcPct val="80000"/>
              </a:lnSpc>
              <a:buFont typeface="+mj-lt"/>
              <a:buAutoNum type="arabicPeriod"/>
            </a:pPr>
            <a:r>
              <a:rPr lang="tr-TR" sz="2800" b="1" i="1" dirty="0" smtClean="0">
                <a:solidFill>
                  <a:schemeClr val="bg2"/>
                </a:solidFill>
                <a:latin typeface="Times New Roman" pitchFamily="18" charset="0"/>
                <a:cs typeface="Times New Roman" pitchFamily="18" charset="0"/>
              </a:rPr>
              <a:t>Karı Kocasına </a:t>
            </a:r>
          </a:p>
          <a:p>
            <a:pPr marL="457200" indent="-457200" algn="just">
              <a:lnSpc>
                <a:spcPct val="80000"/>
              </a:lnSpc>
              <a:buFont typeface="+mj-lt"/>
              <a:buAutoNum type="arabicPeriod"/>
            </a:pPr>
            <a:r>
              <a:rPr lang="tr-TR" sz="2400" b="1" i="1" dirty="0" smtClean="0">
                <a:solidFill>
                  <a:schemeClr val="tx1"/>
                </a:solidFill>
                <a:latin typeface="Times New Roman" pitchFamily="18" charset="0"/>
                <a:cs typeface="Times New Roman" pitchFamily="18" charset="0"/>
              </a:rPr>
              <a:t>Haşim oğullarına (peygamberimizin akrabalarına)</a:t>
            </a:r>
          </a:p>
          <a:p>
            <a:pPr marL="457200" indent="-457200" algn="just">
              <a:lnSpc>
                <a:spcPct val="80000"/>
              </a:lnSpc>
              <a:buFont typeface="+mj-lt"/>
              <a:buAutoNum type="arabicPeriod"/>
            </a:pPr>
            <a:r>
              <a:rPr lang="tr-TR" sz="2800" dirty="0"/>
              <a:t>Cami</a:t>
            </a:r>
            <a:r>
              <a:rPr lang="tr-TR" sz="2800" dirty="0" smtClean="0"/>
              <a:t>, Çeşme, Okul, Hastane, Yurt </a:t>
            </a:r>
            <a:r>
              <a:rPr lang="tr-TR" sz="2800" dirty="0"/>
              <a:t>gibi yapı ve onarım </a:t>
            </a:r>
            <a:r>
              <a:rPr lang="tr-TR" sz="2800" dirty="0" smtClean="0"/>
              <a:t>işlerine </a:t>
            </a:r>
            <a:r>
              <a:rPr lang="tr-TR" sz="3600" b="1" i="1" u="sng" dirty="0">
                <a:solidFill>
                  <a:srgbClr val="FF0000"/>
                </a:solidFill>
                <a:latin typeface="Times New Roman" pitchFamily="18" charset="0"/>
                <a:cs typeface="Times New Roman" pitchFamily="18" charset="0"/>
              </a:rPr>
              <a:t>zekat </a:t>
            </a:r>
            <a:r>
              <a:rPr lang="tr-TR" sz="3600" b="1" i="1" u="sng" dirty="0" smtClean="0">
                <a:solidFill>
                  <a:srgbClr val="FF0000"/>
                </a:solidFill>
                <a:latin typeface="Times New Roman" pitchFamily="18" charset="0"/>
                <a:cs typeface="Times New Roman" pitchFamily="18" charset="0"/>
              </a:rPr>
              <a:t>verilmez.</a:t>
            </a:r>
            <a:endParaRPr lang="tr-TR" sz="3600" u="sng" dirty="0">
              <a:solidFill>
                <a:srgbClr val="FF0000"/>
              </a:solidFill>
            </a:endParaRPr>
          </a:p>
          <a:p>
            <a:pPr algn="just">
              <a:lnSpc>
                <a:spcPct val="80000"/>
              </a:lnSpc>
            </a:pPr>
            <a:endParaRPr lang="tr-TR" sz="2800" dirty="0" smtClean="0">
              <a:solidFill>
                <a:schemeClr val="tx1"/>
              </a:solidFill>
              <a:latin typeface="Times New Roman" pitchFamily="18" charset="0"/>
              <a:cs typeface="Times New Roman" pitchFamily="18" charset="0"/>
            </a:endParaRPr>
          </a:p>
        </p:txBody>
      </p:sp>
      <p:sp>
        <p:nvSpPr>
          <p:cNvPr id="7" name="6 Sağ Ayraç"/>
          <p:cNvSpPr/>
          <p:nvPr/>
        </p:nvSpPr>
        <p:spPr>
          <a:xfrm>
            <a:off x="2928926" y="1196752"/>
            <a:ext cx="785818" cy="2431742"/>
          </a:xfrm>
          <a:prstGeom prst="rightBrace">
            <a:avLst/>
          </a:prstGeom>
          <a:ln w="635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8 Dikdörtgen"/>
          <p:cNvSpPr/>
          <p:nvPr/>
        </p:nvSpPr>
        <p:spPr>
          <a:xfrm>
            <a:off x="4214810" y="1556792"/>
            <a:ext cx="3786214" cy="1357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smtClean="0">
                <a:solidFill>
                  <a:schemeClr val="tx1"/>
                </a:solidFill>
                <a:latin typeface="Times New Roman" pitchFamily="18" charset="0"/>
                <a:cs typeface="Times New Roman" pitchFamily="18" charset="0"/>
              </a:rPr>
              <a:t>Usul ve </a:t>
            </a:r>
            <a:r>
              <a:rPr lang="tr-TR" sz="4800" dirty="0" err="1" smtClean="0">
                <a:solidFill>
                  <a:schemeClr val="tx1"/>
                </a:solidFill>
                <a:latin typeface="Times New Roman" pitchFamily="18" charset="0"/>
                <a:cs typeface="Times New Roman" pitchFamily="18" charset="0"/>
              </a:rPr>
              <a:t>furu</a:t>
            </a:r>
            <a:r>
              <a:rPr lang="tr-TR" sz="4800" dirty="0" smtClean="0">
                <a:solidFill>
                  <a:schemeClr val="tx1"/>
                </a:solidFill>
                <a:latin typeface="Times New Roman" pitchFamily="18" charset="0"/>
                <a:cs typeface="Times New Roman" pitchFamily="18" charset="0"/>
              </a:rPr>
              <a:t>’</a:t>
            </a:r>
            <a:endParaRPr lang="tr-TR" sz="4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67081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357158" y="428604"/>
            <a:ext cx="8501122" cy="6215106"/>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rgbClr val="FF0000"/>
                </a:solidFill>
                <a:effectLst>
                  <a:outerShdw blurRad="38100" dist="38100" dir="2700000" algn="tl">
                    <a:srgbClr val="000000">
                      <a:alpha val="43137"/>
                    </a:srgbClr>
                  </a:outerShdw>
                </a:effectLst>
              </a:rPr>
              <a:t>İslam dini öncelikle kimlere </a:t>
            </a:r>
            <a:br>
              <a:rPr lang="tr-TR" sz="4000" b="1" dirty="0">
                <a:solidFill>
                  <a:srgbClr val="FF0000"/>
                </a:solidFill>
                <a:effectLst>
                  <a:outerShdw blurRad="38100" dist="38100" dir="2700000" algn="tl">
                    <a:srgbClr val="000000">
                      <a:alpha val="43137"/>
                    </a:srgbClr>
                  </a:outerShdw>
                </a:effectLst>
              </a:rPr>
            </a:br>
            <a:r>
              <a:rPr lang="tr-TR" sz="4000" b="1" dirty="0">
                <a:solidFill>
                  <a:srgbClr val="FF0000"/>
                </a:solidFill>
                <a:effectLst>
                  <a:outerShdw blurRad="38100" dist="38100" dir="2700000" algn="tl">
                    <a:srgbClr val="000000">
                      <a:alpha val="43137"/>
                    </a:srgbClr>
                  </a:outerShdw>
                </a:effectLst>
              </a:rPr>
              <a:t>iyilik ve yardım etmemizi ister</a:t>
            </a:r>
            <a:r>
              <a:rPr lang="tr-TR" sz="4000" b="1" dirty="0" smtClean="0">
                <a:solidFill>
                  <a:srgbClr val="FF0000"/>
                </a:solidFill>
                <a:effectLst>
                  <a:outerShdw blurRad="38100" dist="38100" dir="2700000" algn="tl">
                    <a:srgbClr val="000000">
                      <a:alpha val="43137"/>
                    </a:srgbClr>
                  </a:outerShdw>
                </a:effectLst>
              </a:rPr>
              <a:t>?</a:t>
            </a:r>
          </a:p>
          <a:p>
            <a:pPr algn="ctr"/>
            <a:endParaRPr lang="tr-TR" sz="2400" b="1" dirty="0" smtClean="0">
              <a:solidFill>
                <a:srgbClr val="FF0000"/>
              </a:solidFill>
              <a:effectLst>
                <a:outerShdw blurRad="38100" dist="38100" dir="2700000" algn="tl">
                  <a:srgbClr val="000000">
                    <a:alpha val="43137"/>
                  </a:srgbClr>
                </a:outerShdw>
              </a:effectLst>
            </a:endParaRPr>
          </a:p>
          <a:p>
            <a:pPr marL="533400" indent="-533400" algn="just">
              <a:lnSpc>
                <a:spcPct val="90000"/>
              </a:lnSpc>
              <a:buClr>
                <a:srgbClr val="FF0000"/>
              </a:buClr>
              <a:buSzTx/>
              <a:buFont typeface="Wingdings" pitchFamily="2" charset="2"/>
              <a:buAutoNum type="arabicPeriod"/>
            </a:pPr>
            <a:r>
              <a:rPr lang="tr-TR" sz="3200" dirty="0">
                <a:solidFill>
                  <a:srgbClr val="0000FF"/>
                </a:solidFill>
                <a:latin typeface="Times New Roman" pitchFamily="18" charset="0"/>
                <a:cs typeface="Times New Roman" pitchFamily="18" charset="0"/>
              </a:rPr>
              <a:t>Anne ve babamıza,</a:t>
            </a:r>
            <a:endParaRPr lang="tr-TR" sz="3200" dirty="0">
              <a:latin typeface="Times New Roman" pitchFamily="18" charset="0"/>
              <a:cs typeface="Times New Roman" pitchFamily="18" charset="0"/>
            </a:endParaRPr>
          </a:p>
          <a:p>
            <a:pPr marL="533400" indent="-533400" algn="just">
              <a:lnSpc>
                <a:spcPct val="90000"/>
              </a:lnSpc>
              <a:buClr>
                <a:srgbClr val="FF0000"/>
              </a:buClr>
              <a:buSzTx/>
              <a:buFont typeface="Wingdings" pitchFamily="2" charset="2"/>
              <a:buAutoNum type="arabicPeriod"/>
            </a:pPr>
            <a:r>
              <a:rPr lang="tr-TR" sz="3200" dirty="0">
                <a:solidFill>
                  <a:srgbClr val="FF0000"/>
                </a:solidFill>
                <a:latin typeface="Times New Roman" pitchFamily="18" charset="0"/>
                <a:cs typeface="Times New Roman" pitchFamily="18" charset="0"/>
              </a:rPr>
              <a:t>Akrabalarımıza, </a:t>
            </a:r>
          </a:p>
          <a:p>
            <a:pPr marL="533400" indent="-533400" algn="just">
              <a:lnSpc>
                <a:spcPct val="90000"/>
              </a:lnSpc>
              <a:buClr>
                <a:srgbClr val="FF0000"/>
              </a:buClr>
              <a:buSzTx/>
              <a:buFont typeface="Wingdings" pitchFamily="2" charset="2"/>
              <a:buAutoNum type="arabicPeriod"/>
            </a:pPr>
            <a:r>
              <a:rPr lang="tr-TR" sz="3200" dirty="0">
                <a:solidFill>
                  <a:schemeClr val="tx1"/>
                </a:solidFill>
                <a:latin typeface="Times New Roman" pitchFamily="18" charset="0"/>
                <a:cs typeface="Times New Roman" pitchFamily="18" charset="0"/>
              </a:rPr>
              <a:t>Yetim ve öksüzlerimize, </a:t>
            </a:r>
          </a:p>
          <a:p>
            <a:pPr marL="533400" indent="-533400" algn="just">
              <a:lnSpc>
                <a:spcPct val="90000"/>
              </a:lnSpc>
              <a:buClr>
                <a:srgbClr val="FF0000"/>
              </a:buClr>
              <a:buSzTx/>
              <a:buFont typeface="Wingdings" pitchFamily="2" charset="2"/>
              <a:buAutoNum type="arabicPeriod"/>
            </a:pPr>
            <a:r>
              <a:rPr lang="tr-TR" sz="3200" dirty="0">
                <a:solidFill>
                  <a:srgbClr val="00B050"/>
                </a:solidFill>
                <a:latin typeface="Times New Roman" pitchFamily="18" charset="0"/>
                <a:cs typeface="Times New Roman" pitchFamily="18" charset="0"/>
              </a:rPr>
              <a:t>Yakın ve uzak komşularımıza,</a:t>
            </a:r>
          </a:p>
          <a:p>
            <a:pPr marL="533400" indent="-533400" algn="just">
              <a:lnSpc>
                <a:spcPct val="90000"/>
              </a:lnSpc>
              <a:buClr>
                <a:srgbClr val="FF0000"/>
              </a:buClr>
              <a:buSzTx/>
              <a:buFont typeface="Wingdings" pitchFamily="2" charset="2"/>
              <a:buAutoNum type="arabicPeriod"/>
            </a:pPr>
            <a:r>
              <a:rPr lang="tr-TR" sz="3200" dirty="0">
                <a:solidFill>
                  <a:srgbClr val="7030A0"/>
                </a:solidFill>
                <a:latin typeface="Times New Roman" pitchFamily="18" charset="0"/>
                <a:cs typeface="Times New Roman" pitchFamily="18" charset="0"/>
              </a:rPr>
              <a:t>Yakınımızdaki arkadaşlarımıza, </a:t>
            </a:r>
          </a:p>
          <a:p>
            <a:pPr marL="533400" indent="-533400" algn="just">
              <a:lnSpc>
                <a:spcPct val="90000"/>
              </a:lnSpc>
              <a:buClr>
                <a:srgbClr val="FF0000"/>
              </a:buClr>
              <a:buSzTx/>
              <a:buFont typeface="Wingdings" pitchFamily="2" charset="2"/>
              <a:buAutoNum type="arabicPeriod"/>
            </a:pPr>
            <a:r>
              <a:rPr lang="tr-TR" sz="3200" dirty="0">
                <a:solidFill>
                  <a:srgbClr val="C00000"/>
                </a:solidFill>
                <a:latin typeface="Times New Roman" pitchFamily="18" charset="0"/>
                <a:cs typeface="Times New Roman" pitchFamily="18" charset="0"/>
              </a:rPr>
              <a:t>Yolda kalanlarımıza,</a:t>
            </a:r>
          </a:p>
          <a:p>
            <a:pPr marL="533400" indent="-533400" algn="just">
              <a:lnSpc>
                <a:spcPct val="90000"/>
              </a:lnSpc>
              <a:buClr>
                <a:srgbClr val="FF0000"/>
              </a:buClr>
              <a:buSzTx/>
              <a:buFont typeface="Wingdings" pitchFamily="2" charset="2"/>
              <a:buAutoNum type="arabicPeriod"/>
            </a:pPr>
            <a:r>
              <a:rPr lang="tr-TR" sz="3200" dirty="0">
                <a:solidFill>
                  <a:srgbClr val="0000FF"/>
                </a:solidFill>
                <a:latin typeface="Times New Roman" pitchFamily="18" charset="0"/>
                <a:cs typeface="Times New Roman" pitchFamily="18" charset="0"/>
              </a:rPr>
              <a:t>Bize bağımlı olarak yaşayanlarımıza iyilik ve yardım etmemizi ister</a:t>
            </a:r>
            <a:r>
              <a:rPr lang="tr-TR" sz="3200" dirty="0" smtClean="0">
                <a:solidFill>
                  <a:srgbClr val="0000FF"/>
                </a:solidFill>
                <a:latin typeface="Times New Roman" pitchFamily="18" charset="0"/>
                <a:cs typeface="Times New Roman" pitchFamily="18" charset="0"/>
              </a:rPr>
              <a:t>.</a:t>
            </a:r>
            <a:endParaRPr lang="tr-TR" sz="3200" dirty="0">
              <a:latin typeface="Times New Roman" pitchFamily="18" charset="0"/>
            </a:endParaRPr>
          </a:p>
        </p:txBody>
      </p:sp>
    </p:spTree>
    <p:extLst>
      <p:ext uri="{BB962C8B-B14F-4D97-AF65-F5344CB8AC3E}">
        <p14:creationId xmlns:p14="http://schemas.microsoft.com/office/powerpoint/2010/main" val="240594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85720" y="500042"/>
            <a:ext cx="6357982" cy="285752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latin typeface="Times New Roman" pitchFamily="18" charset="0"/>
                <a:cs typeface="Times New Roman" pitchFamily="18" charset="0"/>
              </a:rPr>
              <a:t> </a:t>
            </a:r>
            <a:r>
              <a:rPr lang="ar-SA" sz="4400" dirty="0" smtClean="0">
                <a:solidFill>
                  <a:schemeClr val="tx1"/>
                </a:solidFill>
                <a:latin typeface="HASENAT4" pitchFamily="2" charset="-78"/>
                <a:cs typeface="HASENAT4" pitchFamily="2" charset="-78"/>
              </a:rPr>
              <a:t>وَفِي أَمْوَالِهِمْ حَقٌّ لِّلسَّائِلِ وَالْمَحْرُومِ</a:t>
            </a:r>
            <a:endParaRPr lang="tr-TR" sz="2400" dirty="0" smtClean="0">
              <a:solidFill>
                <a:schemeClr val="tx1"/>
              </a:solidFill>
              <a:latin typeface="HASENAT4" pitchFamily="2" charset="-78"/>
              <a:cs typeface="HASENAT4" pitchFamily="2" charset="-78"/>
            </a:endParaRPr>
          </a:p>
          <a:p>
            <a:pPr algn="ctr"/>
            <a:r>
              <a:rPr lang="tr-TR" sz="2400" dirty="0" smtClean="0">
                <a:solidFill>
                  <a:schemeClr val="tx1"/>
                </a:solidFill>
                <a:latin typeface="Times New Roman" pitchFamily="18" charset="0"/>
                <a:cs typeface="Times New Roman" pitchFamily="18" charset="0"/>
              </a:rPr>
              <a:t>“</a:t>
            </a:r>
            <a:r>
              <a:rPr lang="tr-TR" sz="2400" b="1" dirty="0" smtClean="0">
                <a:solidFill>
                  <a:schemeClr val="tx1"/>
                </a:solidFill>
                <a:latin typeface="Times New Roman" pitchFamily="18" charset="0"/>
                <a:cs typeface="Times New Roman" pitchFamily="18" charset="0"/>
              </a:rPr>
              <a:t>Onların mallarında muhtaç ve yoksullar için bir hak vardır.” </a:t>
            </a:r>
          </a:p>
          <a:p>
            <a:pPr algn="ctr"/>
            <a:r>
              <a:rPr lang="tr-TR" sz="1200" dirty="0" smtClean="0">
                <a:solidFill>
                  <a:schemeClr val="tx1"/>
                </a:solidFill>
                <a:latin typeface="Times New Roman" pitchFamily="18" charset="0"/>
                <a:cs typeface="Times New Roman" pitchFamily="18" charset="0"/>
              </a:rPr>
              <a:t>(</a:t>
            </a:r>
            <a:r>
              <a:rPr lang="tr-TR" sz="1200" dirty="0" err="1" smtClean="0">
                <a:solidFill>
                  <a:schemeClr val="tx1"/>
                </a:solidFill>
                <a:latin typeface="Times New Roman" pitchFamily="18" charset="0"/>
                <a:cs typeface="Times New Roman" pitchFamily="18" charset="0"/>
              </a:rPr>
              <a:t>Zariyat</a:t>
            </a:r>
            <a:r>
              <a:rPr lang="tr-TR" sz="1200" dirty="0" smtClean="0">
                <a:solidFill>
                  <a:schemeClr val="tx1"/>
                </a:solidFill>
                <a:latin typeface="Times New Roman" pitchFamily="18" charset="0"/>
                <a:cs typeface="Times New Roman" pitchFamily="18" charset="0"/>
              </a:rPr>
              <a:t> 51/19)</a:t>
            </a:r>
            <a:endParaRPr lang="tr-TR" sz="1200" dirty="0">
              <a:solidFill>
                <a:schemeClr val="tx1"/>
              </a:solidFill>
              <a:latin typeface="Times New Roman" pitchFamily="18" charset="0"/>
              <a:cs typeface="Times New Roman" pitchFamily="18" charset="0"/>
            </a:endParaRPr>
          </a:p>
        </p:txBody>
      </p:sp>
      <p:sp>
        <p:nvSpPr>
          <p:cNvPr id="11" name="10 Yuvarlatılmış Çapraz Köşeli Dikdörtgen"/>
          <p:cNvSpPr/>
          <p:nvPr/>
        </p:nvSpPr>
        <p:spPr>
          <a:xfrm>
            <a:off x="3286116" y="3643314"/>
            <a:ext cx="5643602" cy="2928958"/>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400" dirty="0" smtClean="0">
                <a:solidFill>
                  <a:schemeClr val="tx1"/>
                </a:solidFill>
                <a:latin typeface="HASENAT4" pitchFamily="2" charset="-78"/>
                <a:cs typeface="HASENAT4" pitchFamily="2" charset="-78"/>
              </a:rPr>
              <a:t>هُدًى وَرَحْمَةً لِّلْمُحْسِنِينَ</a:t>
            </a:r>
            <a:r>
              <a:rPr lang="tr-TR" sz="4400" dirty="0" smtClean="0">
                <a:solidFill>
                  <a:schemeClr val="tx1"/>
                </a:solidFill>
                <a:latin typeface="HASENAT4" pitchFamily="2" charset="-78"/>
                <a:cs typeface="HASENAT4" pitchFamily="2" charset="-78"/>
              </a:rPr>
              <a:t>  </a:t>
            </a:r>
          </a:p>
          <a:p>
            <a:pPr algn="ctr" rtl="1"/>
            <a:r>
              <a:rPr lang="tr-TR" sz="4000" dirty="0" smtClean="0">
                <a:solidFill>
                  <a:schemeClr val="tx1"/>
                </a:solidFill>
                <a:latin typeface="HASENAT4" pitchFamily="2" charset="-78"/>
                <a:cs typeface="HASENAT4" pitchFamily="2" charset="-78"/>
              </a:rPr>
              <a:t>  </a:t>
            </a:r>
            <a:r>
              <a:rPr lang="ar-SA" sz="4000" dirty="0" smtClean="0">
                <a:solidFill>
                  <a:schemeClr val="tx1"/>
                </a:solidFill>
                <a:latin typeface="HASENAT4" pitchFamily="2" charset="-78"/>
                <a:cs typeface="HASENAT4" pitchFamily="2" charset="-78"/>
              </a:rPr>
              <a:t>الَّذِينَ يُقِيمُونَ الصَّلَاةَ وَيُؤْتُونَ الزَّكَاةَ </a:t>
            </a:r>
            <a:endParaRPr lang="tr-TR" sz="4000" dirty="0" smtClean="0">
              <a:solidFill>
                <a:schemeClr val="tx1"/>
              </a:solidFill>
              <a:latin typeface="HASENAT4" pitchFamily="2" charset="-78"/>
              <a:cs typeface="HASENAT4" pitchFamily="2" charset="-78"/>
            </a:endParaRPr>
          </a:p>
          <a:p>
            <a:pPr algn="ctr"/>
            <a:r>
              <a:rPr lang="tr-TR" sz="2400" dirty="0" smtClean="0">
                <a:solidFill>
                  <a:schemeClr val="tx1"/>
                </a:solidFill>
                <a:latin typeface="Times New Roman" pitchFamily="18" charset="0"/>
                <a:cs typeface="Times New Roman" pitchFamily="18" charset="0"/>
              </a:rPr>
              <a:t> “</a:t>
            </a:r>
            <a:r>
              <a:rPr lang="tr-TR" sz="2400" b="1" dirty="0" smtClean="0">
                <a:solidFill>
                  <a:schemeClr val="tx1"/>
                </a:solidFill>
                <a:latin typeface="Times New Roman" pitchFamily="18" charset="0"/>
                <a:cs typeface="Times New Roman" pitchFamily="18" charset="0"/>
              </a:rPr>
              <a:t>Hidayet ve müjde namaz kılan, zekat veren müminler içindir.” </a:t>
            </a:r>
          </a:p>
          <a:p>
            <a:pPr algn="ctr"/>
            <a:r>
              <a:rPr lang="tr-TR" sz="1200" dirty="0" smtClean="0">
                <a:solidFill>
                  <a:schemeClr val="tx1"/>
                </a:solidFill>
                <a:latin typeface="Times New Roman" pitchFamily="18" charset="0"/>
                <a:cs typeface="Times New Roman" pitchFamily="18" charset="0"/>
              </a:rPr>
              <a:t>(Lokman, 31/3-4) </a:t>
            </a:r>
            <a:endParaRPr lang="tr-TR" sz="1200" dirty="0">
              <a:solidFill>
                <a:schemeClr val="tx1"/>
              </a:solidFill>
              <a:latin typeface="Times New Roman" pitchFamily="18" charset="0"/>
              <a:cs typeface="Times New Roman" pitchFamily="18" charset="0"/>
            </a:endParaRPr>
          </a:p>
        </p:txBody>
      </p:sp>
      <p:pic>
        <p:nvPicPr>
          <p:cNvPr id="10" name="Picture 3" descr="C:\Documents and Settings\alp\Desktop\resimler slyt ve sunular icin\ARKA PLAN RESİMLER\y1p0EbclbyMpah2YsZD28ksUamg5snI6EHPfLwg7SchAZHYK0jWnE3O60C17UF1IG6KcwCE39D44mA.jpg"/>
          <p:cNvPicPr>
            <a:picLocks noChangeAspect="1" noChangeArrowheads="1"/>
          </p:cNvPicPr>
          <p:nvPr/>
        </p:nvPicPr>
        <p:blipFill>
          <a:blip r:embed="rId2"/>
          <a:srcRect/>
          <a:stretch>
            <a:fillRect/>
          </a:stretch>
        </p:blipFill>
        <p:spPr bwMode="auto">
          <a:xfrm>
            <a:off x="126664" y="3822958"/>
            <a:ext cx="3016576" cy="2677876"/>
          </a:xfrm>
          <a:prstGeom prst="rect">
            <a:avLst/>
          </a:prstGeom>
          <a:noFill/>
        </p:spPr>
      </p:pic>
      <p:pic>
        <p:nvPicPr>
          <p:cNvPr id="5122" name="Picture 2" descr="C:\Documents and Settings\alp\Desktop\resimler slyt ve sunular icin\DİĞER\pg_0034_03.jpg"/>
          <p:cNvPicPr>
            <a:picLocks noChangeAspect="1" noChangeArrowheads="1"/>
          </p:cNvPicPr>
          <p:nvPr/>
        </p:nvPicPr>
        <p:blipFill>
          <a:blip r:embed="rId3"/>
          <a:srcRect/>
          <a:stretch>
            <a:fillRect/>
          </a:stretch>
        </p:blipFill>
        <p:spPr bwMode="auto">
          <a:xfrm>
            <a:off x="6715140" y="428604"/>
            <a:ext cx="2143140" cy="2857520"/>
          </a:xfrm>
          <a:prstGeom prst="rect">
            <a:avLst/>
          </a:prstGeom>
          <a:noFill/>
        </p:spPr>
      </p:pic>
    </p:spTree>
    <p:extLst>
      <p:ext uri="{BB962C8B-B14F-4D97-AF65-F5344CB8AC3E}">
        <p14:creationId xmlns:p14="http://schemas.microsoft.com/office/powerpoint/2010/main" val="657272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14282" y="357166"/>
            <a:ext cx="8501122" cy="6286544"/>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u="sng" dirty="0" smtClean="0">
                <a:solidFill>
                  <a:srgbClr val="FF0000"/>
                </a:solidFill>
                <a:latin typeface="Times New Roman" pitchFamily="18" charset="0"/>
                <a:cs typeface="Times New Roman" pitchFamily="18" charset="0"/>
              </a:rPr>
              <a:t>YOKSULLARA ZEKÂT VERİLİRKEN ŞU SIRAYI GÖZETMEK DAHA ÇOK SEVAPTIR. </a:t>
            </a:r>
          </a:p>
          <a:p>
            <a:endParaRPr lang="tr-TR" sz="2400" dirty="0" smtClean="0">
              <a:solidFill>
                <a:srgbClr val="FF0000"/>
              </a:solidFill>
              <a:latin typeface="Times New Roman" pitchFamily="18" charset="0"/>
              <a:cs typeface="Times New Roman" pitchFamily="18" charset="0"/>
            </a:endParaRPr>
          </a:p>
          <a:p>
            <a:r>
              <a:rPr lang="tr-TR" sz="2400" dirty="0" smtClean="0">
                <a:solidFill>
                  <a:srgbClr val="FF0000"/>
                </a:solidFill>
                <a:latin typeface="Times New Roman" pitchFamily="18" charset="0"/>
                <a:cs typeface="Times New Roman" pitchFamily="18" charset="0"/>
              </a:rPr>
              <a:t>Fakir olan: </a:t>
            </a:r>
          </a:p>
          <a:p>
            <a:r>
              <a:rPr lang="tr-TR" sz="2800" dirty="0" smtClean="0">
                <a:solidFill>
                  <a:schemeClr val="tx1"/>
                </a:solidFill>
                <a:latin typeface="Times New Roman" pitchFamily="18" charset="0"/>
                <a:cs typeface="Times New Roman" pitchFamily="18" charset="0"/>
              </a:rPr>
              <a:t>- </a:t>
            </a:r>
            <a:r>
              <a:rPr lang="tr-TR" sz="3600" dirty="0" smtClean="0">
                <a:solidFill>
                  <a:schemeClr val="tx1"/>
                </a:solidFill>
                <a:latin typeface="Times New Roman" pitchFamily="18" charset="0"/>
                <a:cs typeface="Times New Roman" pitchFamily="18" charset="0"/>
              </a:rPr>
              <a:t>Kardeşler, </a:t>
            </a:r>
          </a:p>
          <a:p>
            <a:r>
              <a:rPr lang="tr-TR" sz="3600" dirty="0" smtClean="0">
                <a:solidFill>
                  <a:schemeClr val="tx1"/>
                </a:solidFill>
                <a:latin typeface="Times New Roman" pitchFamily="18" charset="0"/>
                <a:cs typeface="Times New Roman" pitchFamily="18" charset="0"/>
              </a:rPr>
              <a:t>- Kardeş çocukları, </a:t>
            </a:r>
          </a:p>
          <a:p>
            <a:r>
              <a:rPr lang="tr-TR" sz="3600" dirty="0" smtClean="0">
                <a:solidFill>
                  <a:schemeClr val="tx1"/>
                </a:solidFill>
                <a:latin typeface="Times New Roman" pitchFamily="18" charset="0"/>
                <a:cs typeface="Times New Roman" pitchFamily="18" charset="0"/>
              </a:rPr>
              <a:t>- Amca, hala, dayı ve teyzeler, </a:t>
            </a:r>
          </a:p>
          <a:p>
            <a:r>
              <a:rPr lang="tr-TR" sz="3600" dirty="0" smtClean="0">
                <a:solidFill>
                  <a:schemeClr val="tx1"/>
                </a:solidFill>
                <a:latin typeface="Times New Roman" pitchFamily="18" charset="0"/>
                <a:cs typeface="Times New Roman" pitchFamily="18" charset="0"/>
              </a:rPr>
              <a:t>- Bunların çocukları, </a:t>
            </a:r>
          </a:p>
          <a:p>
            <a:r>
              <a:rPr lang="tr-TR" sz="3600" dirty="0" smtClean="0">
                <a:solidFill>
                  <a:schemeClr val="tx1"/>
                </a:solidFill>
                <a:latin typeface="Times New Roman" pitchFamily="18" charset="0"/>
                <a:cs typeface="Times New Roman" pitchFamily="18" charset="0"/>
              </a:rPr>
              <a:t>- Diğer mahremler, </a:t>
            </a:r>
          </a:p>
          <a:p>
            <a:r>
              <a:rPr lang="tr-TR" sz="3600" dirty="0" smtClean="0">
                <a:solidFill>
                  <a:schemeClr val="tx1"/>
                </a:solidFill>
                <a:latin typeface="Times New Roman" pitchFamily="18" charset="0"/>
                <a:cs typeface="Times New Roman" pitchFamily="18" charset="0"/>
              </a:rPr>
              <a:t>- Komşular, meslektaşlar, </a:t>
            </a:r>
          </a:p>
          <a:p>
            <a:r>
              <a:rPr lang="tr-TR" sz="3600" dirty="0" smtClean="0">
                <a:solidFill>
                  <a:schemeClr val="tx1"/>
                </a:solidFill>
                <a:latin typeface="Times New Roman" pitchFamily="18" charset="0"/>
                <a:cs typeface="Times New Roman" pitchFamily="18" charset="0"/>
              </a:rPr>
              <a:t>- Zekât verecek kişinin bulunduğu köy ve şehir halkı. </a:t>
            </a:r>
            <a:endParaRPr lang="tr-TR" sz="2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02445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14282" y="1142984"/>
            <a:ext cx="8643998" cy="535785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smtClean="0">
                <a:solidFill>
                  <a:schemeClr val="tx1"/>
                </a:solidFill>
                <a:latin typeface="Times New Roman" pitchFamily="18" charset="0"/>
                <a:cs typeface="Times New Roman" pitchFamily="18" charset="0"/>
              </a:rPr>
              <a:t>Peygamber efendimiz (s.a.v) “</a:t>
            </a:r>
            <a:r>
              <a:rPr lang="tr-TR" sz="2400" b="1" dirty="0" smtClean="0">
                <a:solidFill>
                  <a:srgbClr val="002060"/>
                </a:solidFill>
                <a:latin typeface="Times New Roman" pitchFamily="18" charset="0"/>
                <a:cs typeface="Times New Roman" pitchFamily="18" charset="0"/>
              </a:rPr>
              <a:t>Zekâtı verilmeyen mallar, ejderha olup sahibinin boynuna sarılır” </a:t>
            </a:r>
            <a:r>
              <a:rPr lang="tr-TR" sz="2400" b="1" dirty="0" smtClean="0">
                <a:solidFill>
                  <a:schemeClr val="tx1"/>
                </a:solidFill>
                <a:latin typeface="Times New Roman" pitchFamily="18" charset="0"/>
                <a:cs typeface="Times New Roman" pitchFamily="18" charset="0"/>
              </a:rPr>
              <a:t>buyurduktan sonra şu mealdeki ayet-i kerimeyi okudu:</a:t>
            </a:r>
            <a:endParaRPr lang="tr-TR" sz="2400" dirty="0" smtClean="0">
              <a:solidFill>
                <a:schemeClr val="tx1"/>
              </a:solidFill>
              <a:latin typeface="Times New Roman" pitchFamily="18" charset="0"/>
              <a:cs typeface="Times New Roman" pitchFamily="18" charset="0"/>
            </a:endParaRPr>
          </a:p>
          <a:p>
            <a:pPr algn="ctr"/>
            <a:r>
              <a:rPr lang="tr-TR" sz="2400" dirty="0" smtClean="0">
                <a:solidFill>
                  <a:schemeClr val="tx1"/>
                </a:solidFill>
                <a:latin typeface="Times New Roman" pitchFamily="18" charset="0"/>
                <a:cs typeface="Times New Roman" pitchFamily="18" charset="0"/>
              </a:rPr>
              <a:t> </a:t>
            </a:r>
            <a:r>
              <a:rPr lang="ar-SA" sz="4000" dirty="0" smtClean="0">
                <a:solidFill>
                  <a:srgbClr val="C00000"/>
                </a:solidFill>
                <a:latin typeface="HASENAT4" pitchFamily="2" charset="-78"/>
                <a:cs typeface="HASENAT4" pitchFamily="2" charset="-78"/>
              </a:rPr>
              <a:t>وَلاَ يَحْسَبَنَّ الَّذِينَ يَبْخَلُونَ بِمَا آتَاهُمُ اللّهُ مِن فَضْلِهِ هُوَ خَيْرًا لَّهُمْ بَلْ هُوَ شَرٌّ لَّهُمْ سَيُطَوَّقُونَ مَا بَخِلُواْ بِهِ يَوْمَ الْقِيَامَةِ وَلِلّهِ مِيرَاثُ السَّمَاوَاتِ وَالأَرْضِ وَاللّهُ بِمَا تَعْمَلُونَ خَبِيرٌ</a:t>
            </a:r>
            <a:endParaRPr lang="tr-TR" sz="2400" dirty="0" smtClean="0">
              <a:solidFill>
                <a:srgbClr val="C00000"/>
              </a:solidFill>
              <a:latin typeface="HASENAT4" pitchFamily="2" charset="-78"/>
              <a:cs typeface="HASENAT4" pitchFamily="2" charset="-78"/>
            </a:endParaRPr>
          </a:p>
          <a:p>
            <a:pPr algn="just"/>
            <a:r>
              <a:rPr lang="tr-TR" sz="2400" b="1" dirty="0" smtClean="0">
                <a:solidFill>
                  <a:schemeClr val="tx1"/>
                </a:solidFill>
                <a:latin typeface="Times New Roman" pitchFamily="18" charset="0"/>
                <a:cs typeface="Times New Roman" pitchFamily="18" charset="0"/>
              </a:rPr>
              <a:t>	“Allah’ın kendilerine </a:t>
            </a:r>
            <a:r>
              <a:rPr lang="tr-TR" sz="2400" b="1" dirty="0" err="1" smtClean="0">
                <a:solidFill>
                  <a:schemeClr val="tx1"/>
                </a:solidFill>
                <a:latin typeface="Times New Roman" pitchFamily="18" charset="0"/>
                <a:cs typeface="Times New Roman" pitchFamily="18" charset="0"/>
              </a:rPr>
              <a:t>lütfundan</a:t>
            </a:r>
            <a:r>
              <a:rPr lang="tr-TR" sz="2400" b="1" dirty="0" smtClean="0">
                <a:solidFill>
                  <a:schemeClr val="tx1"/>
                </a:solidFill>
                <a:latin typeface="Times New Roman" pitchFamily="18" charset="0"/>
                <a:cs typeface="Times New Roman" pitchFamily="18" charset="0"/>
              </a:rPr>
              <a:t> verdiği nimetlerde cimrilik edenler, bunun, kendileri için hayırlı olduğunu sanmasınlar. Hayır! O kendileri için bir şerdir. </a:t>
            </a:r>
            <a:r>
              <a:rPr lang="tr-TR" sz="2800" b="1" dirty="0" smtClean="0">
                <a:solidFill>
                  <a:srgbClr val="C00000"/>
                </a:solidFill>
                <a:latin typeface="Times New Roman" pitchFamily="18" charset="0"/>
                <a:cs typeface="Times New Roman" pitchFamily="18" charset="0"/>
              </a:rPr>
              <a:t>Cimrilik ettikleri şey kıyamet gününde boyunlarına dolanacaktır. </a:t>
            </a:r>
            <a:r>
              <a:rPr lang="tr-TR" sz="2400" b="1" dirty="0" smtClean="0">
                <a:solidFill>
                  <a:schemeClr val="tx1"/>
                </a:solidFill>
                <a:latin typeface="Times New Roman" pitchFamily="18" charset="0"/>
                <a:cs typeface="Times New Roman" pitchFamily="18" charset="0"/>
              </a:rPr>
              <a:t>Göklerin ve yerin mirası Allah’ındır. Allah yaptıklarınızdan hakkıyla haberdardır”.</a:t>
            </a:r>
            <a:r>
              <a:rPr lang="tr-TR" sz="2400" dirty="0" smtClean="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a:t>
            </a:r>
            <a:r>
              <a:rPr lang="tr-TR" sz="1200" b="1" dirty="0" smtClean="0">
                <a:solidFill>
                  <a:schemeClr val="tx1"/>
                </a:solidFill>
                <a:latin typeface="Times New Roman" pitchFamily="18" charset="0"/>
                <a:cs typeface="Times New Roman" pitchFamily="18" charset="0"/>
              </a:rPr>
              <a:t>Al-i İmran 180)</a:t>
            </a:r>
            <a:endParaRPr lang="tr-TR" sz="1200" dirty="0">
              <a:solidFill>
                <a:schemeClr val="tx1"/>
              </a:solidFill>
              <a:latin typeface="Times New Roman" pitchFamily="18" charset="0"/>
              <a:cs typeface="Times New Roman" pitchFamily="18" charset="0"/>
            </a:endParaRPr>
          </a:p>
        </p:txBody>
      </p:sp>
      <p:sp>
        <p:nvSpPr>
          <p:cNvPr id="10" name="9 Yuvarlatılmış Çapraz Köşeli Dikdörtgen"/>
          <p:cNvSpPr/>
          <p:nvPr/>
        </p:nvSpPr>
        <p:spPr>
          <a:xfrm>
            <a:off x="214282" y="71414"/>
            <a:ext cx="8715436" cy="928694"/>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tr-TR" sz="2800" dirty="0" smtClean="0">
                <a:solidFill>
                  <a:srgbClr val="C00000"/>
                </a:solidFill>
                <a:latin typeface="Times New Roman" pitchFamily="18" charset="0"/>
                <a:cs typeface="Times New Roman" pitchFamily="18" charset="0"/>
              </a:rPr>
              <a:t>ZEKAT VERMEYENLER VE CEZALARI</a:t>
            </a:r>
            <a:endParaRPr lang="tr-TR"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22186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14282" y="642918"/>
            <a:ext cx="8643998" cy="6143644"/>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Times New Roman" pitchFamily="18" charset="0"/>
                <a:cs typeface="Times New Roman" pitchFamily="18" charset="0"/>
              </a:rPr>
              <a:t> </a:t>
            </a:r>
          </a:p>
          <a:p>
            <a:pPr algn="ctr"/>
            <a:r>
              <a:rPr lang="ar-SA" sz="4000" dirty="0" smtClean="0">
                <a:solidFill>
                  <a:schemeClr val="tx1"/>
                </a:solidFill>
                <a:latin typeface="HASENAT4" pitchFamily="2" charset="-78"/>
                <a:cs typeface="HASENAT4" pitchFamily="2" charset="-78"/>
              </a:rPr>
              <a:t>وَالَّذِينَ يَكْنِزُونَ الذَّهَبَ وَالْفِضَّةَ </a:t>
            </a:r>
            <a:endParaRPr lang="tr-TR" sz="4000" dirty="0" smtClean="0">
              <a:solidFill>
                <a:schemeClr val="tx1"/>
              </a:solidFill>
              <a:latin typeface="HASENAT4" pitchFamily="2" charset="-78"/>
              <a:cs typeface="HASENAT4" pitchFamily="2" charset="-78"/>
            </a:endParaRPr>
          </a:p>
          <a:p>
            <a:pPr algn="ctr"/>
            <a:r>
              <a:rPr lang="tr-TR" b="1" dirty="0" smtClean="0">
                <a:solidFill>
                  <a:srgbClr val="002060"/>
                </a:solidFill>
                <a:latin typeface="Times New Roman" pitchFamily="18" charset="0"/>
                <a:cs typeface="Times New Roman" pitchFamily="18" charset="0"/>
              </a:rPr>
              <a:t>Onlar ki altın ve gümüşü biriktirirler, toplayıp </a:t>
            </a:r>
            <a:r>
              <a:rPr lang="tr-TR" b="1" dirty="0" err="1" smtClean="0">
                <a:solidFill>
                  <a:srgbClr val="002060"/>
                </a:solidFill>
                <a:latin typeface="Times New Roman" pitchFamily="18" charset="0"/>
                <a:cs typeface="Times New Roman" pitchFamily="18" charset="0"/>
              </a:rPr>
              <a:t>sım</a:t>
            </a:r>
            <a:r>
              <a:rPr lang="tr-TR" b="1" dirty="0" smtClean="0">
                <a:solidFill>
                  <a:srgbClr val="002060"/>
                </a:solidFill>
                <a:latin typeface="Times New Roman" pitchFamily="18" charset="0"/>
                <a:cs typeface="Times New Roman" pitchFamily="18" charset="0"/>
              </a:rPr>
              <a:t> sıkı saklarlar. </a:t>
            </a:r>
            <a:endParaRPr lang="tr-TR" dirty="0" smtClean="0">
              <a:solidFill>
                <a:srgbClr val="002060"/>
              </a:solidFill>
              <a:latin typeface="Times New Roman" pitchFamily="18" charset="0"/>
              <a:cs typeface="Times New Roman" pitchFamily="18" charset="0"/>
            </a:endParaRPr>
          </a:p>
          <a:p>
            <a:pPr algn="ctr"/>
            <a:r>
              <a:rPr lang="ar-SA" sz="4000" dirty="0" smtClean="0">
                <a:solidFill>
                  <a:schemeClr val="tx1"/>
                </a:solidFill>
                <a:latin typeface="HASENAT4" pitchFamily="2" charset="-78"/>
                <a:cs typeface="HASENAT4" pitchFamily="2" charset="-78"/>
              </a:rPr>
              <a:t>وَلَا يُنفِقُونَهَا فِي سَبِيلِ اللَّهِ </a:t>
            </a:r>
            <a:endParaRPr lang="tr-TR" sz="4000" dirty="0" smtClean="0">
              <a:solidFill>
                <a:schemeClr val="tx1"/>
              </a:solidFill>
              <a:latin typeface="HASENAT4" pitchFamily="2" charset="-78"/>
              <a:cs typeface="HASENAT4" pitchFamily="2" charset="-78"/>
            </a:endParaRPr>
          </a:p>
          <a:p>
            <a:pPr algn="ctr"/>
            <a:r>
              <a:rPr lang="tr-TR" b="1" dirty="0" smtClean="0">
                <a:solidFill>
                  <a:srgbClr val="C00000"/>
                </a:solidFill>
                <a:latin typeface="Times New Roman" pitchFamily="18" charset="0"/>
                <a:cs typeface="Times New Roman" pitchFamily="18" charset="0"/>
              </a:rPr>
              <a:t>Ve bunları Allah yolunda </a:t>
            </a:r>
            <a:r>
              <a:rPr lang="tr-TR" b="1" dirty="0" err="1" smtClean="0">
                <a:solidFill>
                  <a:srgbClr val="C00000"/>
                </a:solidFill>
                <a:latin typeface="Times New Roman" pitchFamily="18" charset="0"/>
                <a:cs typeface="Times New Roman" pitchFamily="18" charset="0"/>
              </a:rPr>
              <a:t>sarfetmezler</a:t>
            </a:r>
            <a:r>
              <a:rPr lang="tr-TR" b="1" dirty="0" smtClean="0">
                <a:solidFill>
                  <a:srgbClr val="C00000"/>
                </a:solidFill>
                <a:latin typeface="Times New Roman" pitchFamily="18" charset="0"/>
                <a:cs typeface="Times New Roman" pitchFamily="18" charset="0"/>
              </a:rPr>
              <a:t>.</a:t>
            </a:r>
            <a:r>
              <a:rPr lang="tr-TR" dirty="0" smtClean="0">
                <a:solidFill>
                  <a:srgbClr val="C00000"/>
                </a:solidFill>
                <a:latin typeface="Times New Roman" pitchFamily="18" charset="0"/>
                <a:cs typeface="Times New Roman" pitchFamily="18" charset="0"/>
              </a:rPr>
              <a:t> </a:t>
            </a:r>
          </a:p>
          <a:p>
            <a:pPr algn="ctr"/>
            <a:r>
              <a:rPr lang="ar-SA" sz="3600" dirty="0" smtClean="0">
                <a:solidFill>
                  <a:schemeClr val="tx1"/>
                </a:solidFill>
                <a:latin typeface="HASENAT4" pitchFamily="2" charset="-78"/>
                <a:cs typeface="HASENAT4" pitchFamily="2" charset="-78"/>
              </a:rPr>
              <a:t>فَبَشِّرْهُمْ بِعَذَابٍ أَلِيمٍ</a:t>
            </a:r>
            <a:endParaRPr lang="tr-TR" sz="3600" dirty="0" smtClean="0">
              <a:solidFill>
                <a:schemeClr val="tx1"/>
              </a:solidFill>
              <a:latin typeface="HASENAT4" pitchFamily="2" charset="-78"/>
              <a:cs typeface="HASENAT4" pitchFamily="2" charset="-78"/>
            </a:endParaRPr>
          </a:p>
          <a:p>
            <a:pPr algn="ctr"/>
            <a:r>
              <a:rPr lang="tr-TR" b="1" dirty="0" smtClean="0">
                <a:solidFill>
                  <a:srgbClr val="C00000"/>
                </a:solidFill>
                <a:latin typeface="Times New Roman" pitchFamily="18" charset="0"/>
                <a:cs typeface="Times New Roman" pitchFamily="18" charset="0"/>
              </a:rPr>
              <a:t>İşte onları elem verici bir azapla müjdele ey Muhammed.</a:t>
            </a:r>
            <a:r>
              <a:rPr lang="tr-TR" dirty="0" smtClean="0">
                <a:solidFill>
                  <a:srgbClr val="C00000"/>
                </a:solidFill>
                <a:latin typeface="Times New Roman" pitchFamily="18" charset="0"/>
                <a:cs typeface="Times New Roman" pitchFamily="18" charset="0"/>
              </a:rPr>
              <a:t> </a:t>
            </a:r>
          </a:p>
          <a:p>
            <a:pPr algn="ctr"/>
            <a:r>
              <a:rPr lang="ar-SA" sz="3200" dirty="0" smtClean="0">
                <a:solidFill>
                  <a:schemeClr val="tx1"/>
                </a:solidFill>
                <a:latin typeface="HASENAT4" pitchFamily="2" charset="-78"/>
                <a:cs typeface="HASENAT4" pitchFamily="2" charset="-78"/>
              </a:rPr>
              <a:t>يَوْمَ يُحْمَى عَلَيْهَا فِي نَارِ جَهَنَّمَ </a:t>
            </a:r>
            <a:endParaRPr lang="tr-TR" sz="3200" dirty="0" smtClean="0">
              <a:solidFill>
                <a:schemeClr val="tx1"/>
              </a:solidFill>
              <a:latin typeface="HASENAT4" pitchFamily="2" charset="-78"/>
              <a:cs typeface="HASENAT4" pitchFamily="2" charset="-78"/>
            </a:endParaRPr>
          </a:p>
          <a:p>
            <a:pPr algn="ctr"/>
            <a:r>
              <a:rPr lang="tr-TR" b="1" dirty="0" smtClean="0">
                <a:solidFill>
                  <a:srgbClr val="C00000"/>
                </a:solidFill>
                <a:latin typeface="Times New Roman" pitchFamily="18" charset="0"/>
                <a:cs typeface="Times New Roman" pitchFamily="18" charset="0"/>
              </a:rPr>
              <a:t>O gün ki o altınlar ve gümüşler üzerinde yakılacak cehennem ateşinde kızdırılacak da </a:t>
            </a:r>
            <a:endParaRPr lang="tr-TR" dirty="0" smtClean="0">
              <a:solidFill>
                <a:srgbClr val="C00000"/>
              </a:solidFill>
              <a:latin typeface="Times New Roman" pitchFamily="18" charset="0"/>
              <a:cs typeface="Times New Roman" pitchFamily="18" charset="0"/>
            </a:endParaRPr>
          </a:p>
          <a:p>
            <a:pPr algn="ctr"/>
            <a:r>
              <a:rPr lang="ar-SA" sz="3600" dirty="0" smtClean="0">
                <a:solidFill>
                  <a:schemeClr val="tx1"/>
                </a:solidFill>
                <a:latin typeface="HASENAT4" pitchFamily="2" charset="-78"/>
                <a:cs typeface="HASENAT4" pitchFamily="2" charset="-78"/>
              </a:rPr>
              <a:t>فَتُكْوَى بِهَا جِبَاهُهُمْ وَجُنُوبُهُمْ وَظُهُورُهُمْ </a:t>
            </a:r>
            <a:endParaRPr lang="tr-TR" sz="3600" dirty="0" smtClean="0">
              <a:solidFill>
                <a:schemeClr val="tx1"/>
              </a:solidFill>
              <a:latin typeface="HASENAT4" pitchFamily="2" charset="-78"/>
              <a:cs typeface="HASENAT4" pitchFamily="2" charset="-78"/>
            </a:endParaRPr>
          </a:p>
          <a:p>
            <a:pPr algn="ctr"/>
            <a:r>
              <a:rPr lang="tr-TR" b="1" dirty="0" smtClean="0">
                <a:solidFill>
                  <a:srgbClr val="7030A0"/>
                </a:solidFill>
                <a:latin typeface="Times New Roman" pitchFamily="18" charset="0"/>
                <a:cs typeface="Times New Roman" pitchFamily="18" charset="0"/>
              </a:rPr>
              <a:t>Bunlarla alınları, yanları ve sırtları dağlanacak.</a:t>
            </a:r>
            <a:endParaRPr lang="tr-TR" dirty="0" smtClean="0">
              <a:solidFill>
                <a:srgbClr val="7030A0"/>
              </a:solidFill>
              <a:latin typeface="Times New Roman" pitchFamily="18" charset="0"/>
              <a:cs typeface="Times New Roman" pitchFamily="18" charset="0"/>
            </a:endParaRPr>
          </a:p>
          <a:p>
            <a:pPr algn="ctr"/>
            <a:r>
              <a:rPr lang="ar-SA" sz="3200" dirty="0" smtClean="0">
                <a:solidFill>
                  <a:schemeClr val="tx1"/>
                </a:solidFill>
                <a:latin typeface="HASENAT4" pitchFamily="2" charset="-78"/>
                <a:cs typeface="HASENAT4" pitchFamily="2" charset="-78"/>
              </a:rPr>
              <a:t>هَذَا مَا كَنَزْتُمْ لِأَنفُسِكُمْ فَذُوقُوا مَا كُنتُمْ تَكْنِزُونَ</a:t>
            </a:r>
            <a:endParaRPr lang="tr-TR" sz="3200" dirty="0" smtClean="0">
              <a:solidFill>
                <a:schemeClr val="tx1"/>
              </a:solidFill>
              <a:latin typeface="HASENAT4" pitchFamily="2" charset="-78"/>
              <a:cs typeface="HASENAT4" pitchFamily="2" charset="-78"/>
            </a:endParaRPr>
          </a:p>
          <a:p>
            <a:pPr algn="ctr"/>
            <a:r>
              <a:rPr lang="tr-TR" b="1" dirty="0" smtClean="0">
                <a:solidFill>
                  <a:srgbClr val="C00000"/>
                </a:solidFill>
                <a:latin typeface="Times New Roman" pitchFamily="18" charset="0"/>
                <a:cs typeface="Times New Roman" pitchFamily="18" charset="0"/>
              </a:rPr>
              <a:t>İşte bu sizin nefisleriniz, kendi öz canlarınız için sakladığınız şeylerdir. Şimdi tadınız bakalım şu saklaya geldiğiniz şeylerin tadını, bakınız bakalım nasılmış denecek.</a:t>
            </a:r>
            <a:r>
              <a:rPr lang="tr-TR" dirty="0" smtClean="0">
                <a:solidFill>
                  <a:srgbClr val="C00000"/>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Elmalılı Hamdi </a:t>
            </a:r>
            <a:r>
              <a:rPr lang="tr-TR" dirty="0" err="1" smtClean="0">
                <a:solidFill>
                  <a:schemeClr val="tx1"/>
                </a:solidFill>
                <a:latin typeface="Times New Roman" pitchFamily="18" charset="0"/>
                <a:cs typeface="Times New Roman" pitchFamily="18" charset="0"/>
              </a:rPr>
              <a:t>Yazır</a:t>
            </a:r>
            <a:r>
              <a:rPr lang="tr-TR" dirty="0" smtClean="0">
                <a:solidFill>
                  <a:schemeClr val="tx1"/>
                </a:solidFill>
                <a:latin typeface="Times New Roman" pitchFamily="18" charset="0"/>
                <a:cs typeface="Times New Roman" pitchFamily="18" charset="0"/>
              </a:rPr>
              <a:t>, Hak dini </a:t>
            </a:r>
            <a:r>
              <a:rPr lang="tr-TR" dirty="0" err="1" smtClean="0">
                <a:solidFill>
                  <a:schemeClr val="tx1"/>
                </a:solidFill>
                <a:latin typeface="Times New Roman" pitchFamily="18" charset="0"/>
                <a:cs typeface="Times New Roman" pitchFamily="18" charset="0"/>
              </a:rPr>
              <a:t>Kur’an</a:t>
            </a:r>
            <a:r>
              <a:rPr lang="tr-TR" dirty="0" smtClean="0">
                <a:solidFill>
                  <a:schemeClr val="tx1"/>
                </a:solidFill>
                <a:latin typeface="Times New Roman" pitchFamily="18" charset="0"/>
                <a:cs typeface="Times New Roman" pitchFamily="18" charset="0"/>
              </a:rPr>
              <a:t> dili, s.324-325.</a:t>
            </a:r>
          </a:p>
          <a:p>
            <a:pPr algn="ctr"/>
            <a:endParaRPr lang="tr-TR" dirty="0" smtClean="0">
              <a:solidFill>
                <a:schemeClr val="tx1"/>
              </a:solidFill>
              <a:latin typeface="Times New Roman" pitchFamily="18" charset="0"/>
              <a:cs typeface="Times New Roman" pitchFamily="18" charset="0"/>
            </a:endParaRPr>
          </a:p>
        </p:txBody>
      </p:sp>
      <p:sp>
        <p:nvSpPr>
          <p:cNvPr id="10" name="9 Yuvarlatılmış Çapraz Köşeli Dikdörtgen"/>
          <p:cNvSpPr/>
          <p:nvPr/>
        </p:nvSpPr>
        <p:spPr>
          <a:xfrm>
            <a:off x="214282" y="71414"/>
            <a:ext cx="8715436" cy="571504"/>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tr-TR" sz="2800" dirty="0" smtClean="0">
                <a:solidFill>
                  <a:srgbClr val="C00000"/>
                </a:solidFill>
                <a:latin typeface="Times New Roman" pitchFamily="18" charset="0"/>
                <a:cs typeface="Times New Roman" pitchFamily="18" charset="0"/>
              </a:rPr>
              <a:t>ZEKAT VERMEYENLER VE CEZALARI</a:t>
            </a:r>
            <a:endParaRPr lang="tr-TR"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03697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285728"/>
            <a:ext cx="6357982" cy="285752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smtClean="0">
                <a:solidFill>
                  <a:schemeClr val="tx1"/>
                </a:solidFill>
                <a:latin typeface="HASENAT4" pitchFamily="2" charset="-78"/>
                <a:cs typeface="HASENAT4" pitchFamily="2" charset="-78"/>
              </a:rPr>
              <a:t>وَوَيْلٌ لِّلْمُشْرِكِينَ</a:t>
            </a:r>
            <a:r>
              <a:rPr lang="tr-TR" sz="4000" dirty="0" smtClean="0">
                <a:solidFill>
                  <a:schemeClr val="tx1"/>
                </a:solidFill>
                <a:latin typeface="HASENAT4" pitchFamily="2" charset="-78"/>
                <a:cs typeface="HASENAT4" pitchFamily="2" charset="-78"/>
              </a:rPr>
              <a:t> </a:t>
            </a:r>
            <a:r>
              <a:rPr lang="ar-SA" sz="4000" dirty="0" smtClean="0">
                <a:solidFill>
                  <a:schemeClr val="tx1"/>
                </a:solidFill>
                <a:latin typeface="HASENAT4" pitchFamily="2" charset="-78"/>
                <a:cs typeface="HASENAT4" pitchFamily="2" charset="-78"/>
              </a:rPr>
              <a:t>الَّذِينَ لَا يُؤْتُونَ الزَّكَاةَ وَهُم بِالْآخِرَةِ هُمْ كَافِرُونَ</a:t>
            </a:r>
            <a:endParaRPr lang="tr-TR" sz="4000" dirty="0" smtClean="0">
              <a:solidFill>
                <a:schemeClr val="tx1"/>
              </a:solidFill>
              <a:latin typeface="HASENAT4" pitchFamily="2" charset="-78"/>
              <a:cs typeface="HASENAT4" pitchFamily="2" charset="-78"/>
            </a:endParaRPr>
          </a:p>
          <a:p>
            <a:pPr algn="ctr"/>
            <a:r>
              <a:rPr lang="tr-TR" sz="2800" dirty="0" smtClean="0">
                <a:solidFill>
                  <a:schemeClr val="tx1"/>
                </a:solidFill>
                <a:latin typeface="Times New Roman" pitchFamily="18" charset="0"/>
                <a:cs typeface="Times New Roman" pitchFamily="18" charset="0"/>
              </a:rPr>
              <a:t>“</a:t>
            </a:r>
            <a:r>
              <a:rPr lang="tr-TR" sz="2800" b="1" dirty="0" smtClean="0">
                <a:solidFill>
                  <a:schemeClr val="tx1"/>
                </a:solidFill>
                <a:latin typeface="Times New Roman" pitchFamily="18" charset="0"/>
                <a:cs typeface="Times New Roman" pitchFamily="18" charset="0"/>
              </a:rPr>
              <a:t>Yazıklar olsun o müşriklere ki, onlar zekat vermezler ve </a:t>
            </a:r>
            <a:r>
              <a:rPr lang="tr-TR" sz="2800" b="1" dirty="0" err="1" smtClean="0">
                <a:solidFill>
                  <a:schemeClr val="tx1"/>
                </a:solidFill>
                <a:latin typeface="Times New Roman" pitchFamily="18" charset="0"/>
                <a:cs typeface="Times New Roman" pitchFamily="18" charset="0"/>
              </a:rPr>
              <a:t>ahireti</a:t>
            </a:r>
            <a:r>
              <a:rPr lang="tr-TR" sz="2800" b="1" dirty="0" smtClean="0">
                <a:solidFill>
                  <a:schemeClr val="tx1"/>
                </a:solidFill>
                <a:latin typeface="Times New Roman" pitchFamily="18" charset="0"/>
                <a:cs typeface="Times New Roman" pitchFamily="18" charset="0"/>
              </a:rPr>
              <a:t> de inkar ederler.”</a:t>
            </a:r>
            <a:r>
              <a:rPr lang="tr-TR" sz="2800" dirty="0" smtClean="0">
                <a:solidFill>
                  <a:schemeClr val="tx1"/>
                </a:solidFill>
                <a:latin typeface="Times New Roman" pitchFamily="18" charset="0"/>
                <a:cs typeface="Times New Roman" pitchFamily="18" charset="0"/>
              </a:rPr>
              <a:t> </a:t>
            </a:r>
          </a:p>
          <a:p>
            <a:pPr algn="ctr"/>
            <a:r>
              <a:rPr lang="tr-TR" sz="1200" dirty="0" smtClean="0">
                <a:solidFill>
                  <a:schemeClr val="tx1"/>
                </a:solidFill>
                <a:latin typeface="Times New Roman" pitchFamily="18" charset="0"/>
                <a:cs typeface="Times New Roman" pitchFamily="18" charset="0"/>
              </a:rPr>
              <a:t>(</a:t>
            </a:r>
            <a:r>
              <a:rPr lang="tr-TR" sz="1200" dirty="0" err="1" smtClean="0">
                <a:solidFill>
                  <a:schemeClr val="tx1"/>
                </a:solidFill>
                <a:latin typeface="Times New Roman" pitchFamily="18" charset="0"/>
                <a:cs typeface="Times New Roman" pitchFamily="18" charset="0"/>
              </a:rPr>
              <a:t>Füssilet</a:t>
            </a:r>
            <a:r>
              <a:rPr lang="tr-TR" sz="1200" dirty="0" smtClean="0">
                <a:solidFill>
                  <a:schemeClr val="tx1"/>
                </a:solidFill>
                <a:latin typeface="Times New Roman" pitchFamily="18" charset="0"/>
                <a:cs typeface="Times New Roman" pitchFamily="18" charset="0"/>
              </a:rPr>
              <a:t>, 41/6-7)</a:t>
            </a:r>
            <a:endParaRPr lang="tr-TR" sz="1200" dirty="0">
              <a:solidFill>
                <a:schemeClr val="tx1"/>
              </a:solidFill>
              <a:latin typeface="Times New Roman" pitchFamily="18" charset="0"/>
              <a:cs typeface="Times New Roman" pitchFamily="18" charset="0"/>
            </a:endParaRPr>
          </a:p>
        </p:txBody>
      </p:sp>
      <p:sp>
        <p:nvSpPr>
          <p:cNvPr id="11" name="10 Yuvarlatılmış Çapraz Köşeli Dikdörtgen"/>
          <p:cNvSpPr/>
          <p:nvPr/>
        </p:nvSpPr>
        <p:spPr>
          <a:xfrm>
            <a:off x="3286116" y="3786190"/>
            <a:ext cx="5643602" cy="278608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smtClean="0">
                <a:solidFill>
                  <a:schemeClr val="tx1"/>
                </a:solidFill>
                <a:latin typeface="HASENAT4" pitchFamily="2" charset="-78"/>
                <a:cs typeface="HASENAT4" pitchFamily="2" charset="-78"/>
              </a:rPr>
              <a:t>وَمَا أَنفَقْتُم مِّن شَيْءٍ فَهُوَ يُخْلِفُهُ </a:t>
            </a:r>
            <a:endParaRPr lang="tr-TR" sz="4000" dirty="0" smtClean="0">
              <a:solidFill>
                <a:schemeClr val="tx1"/>
              </a:solidFill>
              <a:latin typeface="HASENAT4" pitchFamily="2" charset="-78"/>
              <a:cs typeface="HASENAT4" pitchFamily="2" charset="-78"/>
            </a:endParaRPr>
          </a:p>
          <a:p>
            <a:pPr algn="ctr"/>
            <a:r>
              <a:rPr lang="tr-TR" sz="3200" dirty="0" smtClean="0">
                <a:solidFill>
                  <a:schemeClr val="tx1"/>
                </a:solidFill>
                <a:latin typeface="Times New Roman" pitchFamily="18" charset="0"/>
                <a:cs typeface="Times New Roman" pitchFamily="18" charset="0"/>
              </a:rPr>
              <a:t>“</a:t>
            </a:r>
            <a:r>
              <a:rPr lang="tr-TR" sz="3200" b="1" dirty="0" smtClean="0">
                <a:solidFill>
                  <a:schemeClr val="tx1"/>
                </a:solidFill>
                <a:latin typeface="Times New Roman" pitchFamily="18" charset="0"/>
                <a:cs typeface="Times New Roman" pitchFamily="18" charset="0"/>
              </a:rPr>
              <a:t>Siz Allah için verirseniz, Allah onun yerine daha iyisini verir.” </a:t>
            </a:r>
          </a:p>
          <a:p>
            <a:pPr algn="ctr"/>
            <a:r>
              <a:rPr lang="tr-TR" sz="1200" dirty="0" smtClean="0">
                <a:solidFill>
                  <a:schemeClr val="tx1"/>
                </a:solidFill>
                <a:latin typeface="Times New Roman" pitchFamily="18" charset="0"/>
                <a:cs typeface="Times New Roman" pitchFamily="18" charset="0"/>
              </a:rPr>
              <a:t>(</a:t>
            </a:r>
            <a:r>
              <a:rPr lang="tr-TR" sz="1200" dirty="0" err="1" smtClean="0">
                <a:solidFill>
                  <a:schemeClr val="tx1"/>
                </a:solidFill>
                <a:latin typeface="Times New Roman" pitchFamily="18" charset="0"/>
                <a:cs typeface="Times New Roman" pitchFamily="18" charset="0"/>
              </a:rPr>
              <a:t>Sebe</a:t>
            </a:r>
            <a:r>
              <a:rPr lang="tr-TR" sz="1200" dirty="0" smtClean="0">
                <a:solidFill>
                  <a:schemeClr val="tx1"/>
                </a:solidFill>
                <a:latin typeface="Times New Roman" pitchFamily="18" charset="0"/>
                <a:cs typeface="Times New Roman" pitchFamily="18" charset="0"/>
              </a:rPr>
              <a:t> 34/39)</a:t>
            </a:r>
            <a:endParaRPr lang="tr-TR" sz="1200" dirty="0">
              <a:solidFill>
                <a:schemeClr val="tx1"/>
              </a:solidFill>
              <a:latin typeface="Times New Roman" pitchFamily="18" charset="0"/>
              <a:cs typeface="Times New Roman" pitchFamily="18" charset="0"/>
            </a:endParaRPr>
          </a:p>
        </p:txBody>
      </p:sp>
      <p:pic>
        <p:nvPicPr>
          <p:cNvPr id="6146" name="Picture 2" descr="C:\Documents and Settings\alp\Desktop\resimler slyt ve sunular icin\DİĞER\sufivv8.jpg"/>
          <p:cNvPicPr>
            <a:picLocks noChangeAspect="1" noChangeArrowheads="1"/>
          </p:cNvPicPr>
          <p:nvPr/>
        </p:nvPicPr>
        <p:blipFill>
          <a:blip r:embed="rId2"/>
          <a:srcRect/>
          <a:stretch>
            <a:fillRect/>
          </a:stretch>
        </p:blipFill>
        <p:spPr bwMode="auto">
          <a:xfrm>
            <a:off x="214282" y="3786190"/>
            <a:ext cx="3000396" cy="2786082"/>
          </a:xfrm>
          <a:prstGeom prst="rect">
            <a:avLst/>
          </a:prstGeom>
          <a:noFill/>
        </p:spPr>
      </p:pic>
      <p:pic>
        <p:nvPicPr>
          <p:cNvPr id="12" name="Picture 2" descr="C:\Documents and Settings\alp\Desktop\resimler slyt ve sunular icin\DİĞER\sufivv8.jpg"/>
          <p:cNvPicPr>
            <a:picLocks noChangeAspect="1" noChangeArrowheads="1"/>
          </p:cNvPicPr>
          <p:nvPr/>
        </p:nvPicPr>
        <p:blipFill>
          <a:blip r:embed="rId2"/>
          <a:srcRect/>
          <a:stretch>
            <a:fillRect/>
          </a:stretch>
        </p:blipFill>
        <p:spPr bwMode="auto">
          <a:xfrm>
            <a:off x="6643702" y="285727"/>
            <a:ext cx="2286016" cy="2775877"/>
          </a:xfrm>
          <a:prstGeom prst="rect">
            <a:avLst/>
          </a:prstGeom>
          <a:noFill/>
        </p:spPr>
      </p:pic>
    </p:spTree>
    <p:extLst>
      <p:ext uri="{BB962C8B-B14F-4D97-AF65-F5344CB8AC3E}">
        <p14:creationId xmlns:p14="http://schemas.microsoft.com/office/powerpoint/2010/main" val="1008772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428596" y="142852"/>
            <a:ext cx="8215370" cy="6500858"/>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ctr"/>
            <a:r>
              <a:rPr lang="tr-TR" b="1" u="sng" dirty="0" smtClean="0">
                <a:solidFill>
                  <a:schemeClr val="tx1"/>
                </a:solidFill>
                <a:latin typeface="Times New Roman" pitchFamily="18" charset="0"/>
                <a:cs typeface="Times New Roman" pitchFamily="18" charset="0"/>
              </a:rPr>
              <a:t>ZEKAT VERMEYENLERLE  İLGİLİ BİRKAÇ HADİS-İ ŞERİF</a:t>
            </a:r>
          </a:p>
          <a:p>
            <a:pPr marL="742950" lvl="1" indent="-285750" algn="ctr"/>
            <a:endParaRPr lang="tr-TR" b="1" u="sng" dirty="0" smtClean="0">
              <a:solidFill>
                <a:schemeClr val="tx1"/>
              </a:solidFill>
              <a:latin typeface="Times New Roman" pitchFamily="18" charset="0"/>
              <a:cs typeface="Times New Roman" pitchFamily="18" charset="0"/>
            </a:endParaRPr>
          </a:p>
          <a:p>
            <a:pPr marL="742950" lvl="1" indent="-285750">
              <a:buFont typeface="Wingdings" pitchFamily="2" charset="2"/>
              <a:buChar char="q"/>
            </a:pPr>
            <a:r>
              <a:rPr lang="tr-TR" sz="2800" dirty="0" smtClean="0">
                <a:solidFill>
                  <a:srgbClr val="C00000"/>
                </a:solidFill>
                <a:latin typeface="Times New Roman" pitchFamily="18" charset="0"/>
                <a:cs typeface="Times New Roman" pitchFamily="18" charset="0"/>
              </a:rPr>
              <a:t>Zekât vermeyen toplumlar, kıtlıklara, bunalımlara maruz kalır.</a:t>
            </a:r>
          </a:p>
          <a:p>
            <a:pPr marL="742950" lvl="1" indent="-285750">
              <a:buFont typeface="Wingdings" pitchFamily="2" charset="2"/>
              <a:buChar char="q"/>
            </a:pPr>
            <a:r>
              <a:rPr lang="tr-TR" sz="2800" dirty="0" smtClean="0">
                <a:solidFill>
                  <a:srgbClr val="0070C0"/>
                </a:solidFill>
                <a:latin typeface="Times New Roman" pitchFamily="18" charset="0"/>
                <a:cs typeface="Times New Roman" pitchFamily="18" charset="0"/>
              </a:rPr>
              <a:t>Zekât vermeyene </a:t>
            </a:r>
            <a:r>
              <a:rPr lang="tr-TR" sz="2800" dirty="0" err="1" smtClean="0">
                <a:solidFill>
                  <a:srgbClr val="0070C0"/>
                </a:solidFill>
                <a:latin typeface="Times New Roman" pitchFamily="18" charset="0"/>
                <a:cs typeface="Times New Roman" pitchFamily="18" charset="0"/>
              </a:rPr>
              <a:t>Allahü</a:t>
            </a:r>
            <a:r>
              <a:rPr lang="tr-TR" sz="2800" dirty="0" smtClean="0">
                <a:solidFill>
                  <a:srgbClr val="0070C0"/>
                </a:solidFill>
                <a:latin typeface="Times New Roman" pitchFamily="18" charset="0"/>
                <a:cs typeface="Times New Roman" pitchFamily="18" charset="0"/>
              </a:rPr>
              <a:t> </a:t>
            </a:r>
            <a:r>
              <a:rPr lang="tr-TR" sz="2800" dirty="0" err="1" smtClean="0">
                <a:solidFill>
                  <a:srgbClr val="0070C0"/>
                </a:solidFill>
                <a:latin typeface="Times New Roman" pitchFamily="18" charset="0"/>
                <a:cs typeface="Times New Roman" pitchFamily="18" charset="0"/>
              </a:rPr>
              <a:t>teâlâ</a:t>
            </a:r>
            <a:r>
              <a:rPr lang="tr-TR" sz="2800" dirty="0" smtClean="0">
                <a:solidFill>
                  <a:srgbClr val="0070C0"/>
                </a:solidFill>
                <a:latin typeface="Times New Roman" pitchFamily="18" charset="0"/>
                <a:cs typeface="Times New Roman" pitchFamily="18" charset="0"/>
              </a:rPr>
              <a:t> lânet eder.</a:t>
            </a:r>
          </a:p>
          <a:p>
            <a:pPr marL="742950" lvl="1" indent="-285750">
              <a:buFont typeface="Wingdings" pitchFamily="2" charset="2"/>
              <a:buChar char="q"/>
            </a:pPr>
            <a:r>
              <a:rPr lang="tr-TR" sz="2800" dirty="0" smtClean="0">
                <a:solidFill>
                  <a:srgbClr val="00B050"/>
                </a:solidFill>
                <a:latin typeface="Times New Roman" pitchFamily="18" charset="0"/>
                <a:cs typeface="Times New Roman" pitchFamily="18" charset="0"/>
              </a:rPr>
              <a:t>Zekât vermeyen, temiz malını kirletmiş olur.</a:t>
            </a:r>
          </a:p>
          <a:p>
            <a:pPr marL="742950" lvl="1" indent="-285750">
              <a:buFont typeface="Wingdings" pitchFamily="2" charset="2"/>
              <a:buChar char="q"/>
            </a:pPr>
            <a:r>
              <a:rPr lang="tr-TR" sz="2800" dirty="0" smtClean="0">
                <a:solidFill>
                  <a:srgbClr val="FF0000"/>
                </a:solidFill>
                <a:latin typeface="Times New Roman" pitchFamily="18" charset="0"/>
                <a:cs typeface="Times New Roman" pitchFamily="18" charset="0"/>
              </a:rPr>
              <a:t>Zekât vermeyen, Kıyamette ateştedir.</a:t>
            </a:r>
          </a:p>
          <a:p>
            <a:pPr marL="742950" lvl="1" indent="-285750">
              <a:buFont typeface="Wingdings" pitchFamily="2" charset="2"/>
              <a:buChar char="q"/>
            </a:pPr>
            <a:r>
              <a:rPr lang="tr-TR" sz="2800" dirty="0" smtClean="0">
                <a:solidFill>
                  <a:srgbClr val="7030A0"/>
                </a:solidFill>
                <a:latin typeface="Times New Roman" pitchFamily="18" charset="0"/>
                <a:cs typeface="Times New Roman" pitchFamily="18" charset="0"/>
              </a:rPr>
              <a:t>Zekât vermeyen toplum, rahmetten mahrum kalır.</a:t>
            </a:r>
          </a:p>
          <a:p>
            <a:pPr marL="742950" lvl="1" indent="-285750">
              <a:buFont typeface="Wingdings" pitchFamily="2" charset="2"/>
              <a:buChar char="q"/>
            </a:pPr>
            <a:r>
              <a:rPr lang="tr-TR" sz="2800" dirty="0" smtClean="0">
                <a:solidFill>
                  <a:schemeClr val="accent6">
                    <a:lumMod val="75000"/>
                  </a:schemeClr>
                </a:solidFill>
                <a:latin typeface="Times New Roman" pitchFamily="18" charset="0"/>
                <a:cs typeface="Times New Roman" pitchFamily="18" charset="0"/>
              </a:rPr>
              <a:t>Zekâtı verilmeyen mallar, karada, denizde telef olur.</a:t>
            </a:r>
          </a:p>
          <a:p>
            <a:pPr marL="742950" lvl="1" indent="-285750">
              <a:buFont typeface="Wingdings" pitchFamily="2" charset="2"/>
              <a:buChar char="q"/>
            </a:pPr>
            <a:r>
              <a:rPr lang="tr-TR" sz="2800" dirty="0" smtClean="0">
                <a:solidFill>
                  <a:schemeClr val="accent5"/>
                </a:solidFill>
                <a:latin typeface="Times New Roman" pitchFamily="18" charset="0"/>
                <a:cs typeface="Times New Roman" pitchFamily="18" charset="0"/>
              </a:rPr>
              <a:t>Zekâtını veren o malın şerrinden korunmuş olur.</a:t>
            </a:r>
          </a:p>
          <a:p>
            <a:pPr marL="742950" lvl="1" indent="-285750">
              <a:buFont typeface="Wingdings" pitchFamily="2" charset="2"/>
              <a:buChar char="q"/>
            </a:pPr>
            <a:r>
              <a:rPr lang="tr-TR" sz="2800" dirty="0" smtClean="0">
                <a:solidFill>
                  <a:srgbClr val="C00000"/>
                </a:solidFill>
                <a:latin typeface="Times New Roman" pitchFamily="18" charset="0"/>
                <a:cs typeface="Times New Roman" pitchFamily="18" charset="0"/>
              </a:rPr>
              <a:t>Zekât vermeyenin namazı kabul olmaz.</a:t>
            </a:r>
            <a:endParaRPr lang="ar-SA"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58764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vector-modern-background-3-09-by-dragonart.jpg"/>
          <p:cNvPicPr>
            <a:picLocks noChangeAspect="1"/>
          </p:cNvPicPr>
          <p:nvPr/>
        </p:nvPicPr>
        <p:blipFill>
          <a:blip r:embed="rId2"/>
          <a:srcRect t="68750" b="6250"/>
          <a:stretch>
            <a:fillRect/>
          </a:stretch>
        </p:blipFill>
        <p:spPr>
          <a:xfrm>
            <a:off x="0" y="5715016"/>
            <a:ext cx="9144000" cy="1143008"/>
          </a:xfrm>
          <a:prstGeom prst="rect">
            <a:avLst/>
          </a:prstGeom>
        </p:spPr>
      </p:pic>
      <p:sp>
        <p:nvSpPr>
          <p:cNvPr id="8" name="7 Yuvarlatılmış Çapraz Köşeli Dikdörtgen"/>
          <p:cNvSpPr/>
          <p:nvPr/>
        </p:nvSpPr>
        <p:spPr>
          <a:xfrm>
            <a:off x="500034" y="214290"/>
            <a:ext cx="8143932" cy="528641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smtClean="0">
                <a:solidFill>
                  <a:schemeClr val="tx1"/>
                </a:solidFill>
                <a:latin typeface="Times New Roman" pitchFamily="18" charset="0"/>
                <a:cs typeface="Times New Roman" pitchFamily="18" charset="0"/>
              </a:rPr>
              <a:t>Zekatın Sosyal Faydaları:</a:t>
            </a:r>
            <a:endParaRPr lang="tr-TR" sz="3200" dirty="0" smtClean="0">
              <a:solidFill>
                <a:schemeClr val="tx1"/>
              </a:solidFill>
              <a:latin typeface="Times New Roman" pitchFamily="18" charset="0"/>
              <a:cs typeface="Times New Roman" pitchFamily="18" charset="0"/>
            </a:endParaRPr>
          </a:p>
          <a:p>
            <a:r>
              <a:rPr lang="tr-TR" sz="3200" dirty="0" smtClean="0">
                <a:solidFill>
                  <a:schemeClr val="tx1"/>
                </a:solidFill>
                <a:latin typeface="Times New Roman" pitchFamily="18" charset="0"/>
                <a:cs typeface="Times New Roman" pitchFamily="18" charset="0"/>
              </a:rPr>
              <a:t> </a:t>
            </a:r>
          </a:p>
          <a:p>
            <a:r>
              <a:rPr lang="tr-TR" sz="2800" dirty="0" smtClean="0">
                <a:solidFill>
                  <a:schemeClr val="tx1"/>
                </a:solidFill>
                <a:latin typeface="Times New Roman" pitchFamily="18" charset="0"/>
                <a:cs typeface="Times New Roman" pitchFamily="18" charset="0"/>
              </a:rPr>
              <a:t>-Zekat, zengin ile yoksulu birbirine yaklaştırır</a:t>
            </a:r>
          </a:p>
          <a:p>
            <a:r>
              <a:rPr lang="tr-TR" sz="2800" dirty="0" smtClean="0">
                <a:solidFill>
                  <a:schemeClr val="tx1"/>
                </a:solidFill>
                <a:latin typeface="Times New Roman" pitchFamily="18" charset="0"/>
                <a:cs typeface="Times New Roman" pitchFamily="18" charset="0"/>
              </a:rPr>
              <a:t>- Zekat, ihtiyaç sahibinin esaretinden kurtarır:</a:t>
            </a:r>
          </a:p>
          <a:p>
            <a:r>
              <a:rPr lang="tr-TR" sz="3200" dirty="0" smtClean="0">
                <a:solidFill>
                  <a:schemeClr val="tx1"/>
                </a:solidFill>
                <a:latin typeface="Times New Roman" pitchFamily="18" charset="0"/>
                <a:cs typeface="Times New Roman" pitchFamily="18" charset="0"/>
              </a:rPr>
              <a:t>-Zekat haram yola düşmekten alıkoyar:</a:t>
            </a:r>
          </a:p>
          <a:p>
            <a:r>
              <a:rPr lang="tr-TR" sz="3200" dirty="0" smtClean="0">
                <a:solidFill>
                  <a:schemeClr val="tx1"/>
                </a:solidFill>
                <a:latin typeface="Times New Roman" pitchFamily="18" charset="0"/>
                <a:cs typeface="Times New Roman" pitchFamily="18" charset="0"/>
              </a:rPr>
              <a:t>-Zekat malın stoklanmasını önler:</a:t>
            </a:r>
          </a:p>
          <a:p>
            <a:r>
              <a:rPr lang="tr-TR" sz="2800" dirty="0" smtClean="0">
                <a:solidFill>
                  <a:schemeClr val="tx1"/>
                </a:solidFill>
                <a:latin typeface="Times New Roman" pitchFamily="18" charset="0"/>
                <a:cs typeface="Times New Roman" pitchFamily="18" charset="0"/>
              </a:rPr>
              <a:t>-Zekat, kişinin yaşadığı topluma bir teşekkürüdür:</a:t>
            </a:r>
          </a:p>
          <a:p>
            <a:r>
              <a:rPr lang="tr-TR" sz="3200" dirty="0" smtClean="0">
                <a:solidFill>
                  <a:schemeClr val="tx1"/>
                </a:solidFill>
                <a:latin typeface="Times New Roman" pitchFamily="18" charset="0"/>
                <a:cs typeface="Times New Roman" pitchFamily="18" charset="0"/>
              </a:rPr>
              <a:t>-Zekat, yoksulun çalışma isteğini artırır:</a:t>
            </a:r>
          </a:p>
          <a:p>
            <a:r>
              <a:rPr lang="tr-TR" sz="3200" dirty="0" smtClean="0">
                <a:solidFill>
                  <a:schemeClr val="tx1"/>
                </a:solidFill>
                <a:latin typeface="Times New Roman" pitchFamily="18" charset="0"/>
                <a:cs typeface="Times New Roman" pitchFamily="18" charset="0"/>
              </a:rPr>
              <a:t>-Zekat toplumda sosyal dayanışmayı sağlar:</a:t>
            </a:r>
            <a:endParaRPr lang="tr-TR"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80657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Yuvarlatılmış Çapraz Köşeli Dikdörtgen"/>
          <p:cNvSpPr/>
          <p:nvPr/>
        </p:nvSpPr>
        <p:spPr>
          <a:xfrm>
            <a:off x="428596" y="214290"/>
            <a:ext cx="8358246" cy="6286544"/>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Times New Roman" pitchFamily="18" charset="0"/>
                <a:cs typeface="Times New Roman" pitchFamily="18" charset="0"/>
              </a:rPr>
              <a:t>ZEKATIN </a:t>
            </a:r>
            <a:r>
              <a:rPr lang="tr-TR" sz="2400" dirty="0" smtClean="0">
                <a:solidFill>
                  <a:schemeClr val="tx1"/>
                </a:solidFill>
                <a:latin typeface="Times New Roman" pitchFamily="18" charset="0"/>
                <a:cs typeface="Times New Roman" pitchFamily="18" charset="0"/>
              </a:rPr>
              <a:t>TOPLUMSAL</a:t>
            </a:r>
            <a:r>
              <a:rPr lang="tr-TR" sz="2800" dirty="0" smtClean="0">
                <a:solidFill>
                  <a:schemeClr val="tx1"/>
                </a:solidFill>
                <a:latin typeface="Times New Roman" pitchFamily="18" charset="0"/>
                <a:cs typeface="Times New Roman" pitchFamily="18" charset="0"/>
              </a:rPr>
              <a:t> ÖNEMİ</a:t>
            </a:r>
          </a:p>
          <a:p>
            <a:r>
              <a:rPr lang="tr-TR" sz="2800" dirty="0" smtClean="0">
                <a:solidFill>
                  <a:schemeClr val="tx1"/>
                </a:solidFill>
                <a:latin typeface="Times New Roman" pitchFamily="18" charset="0"/>
                <a:cs typeface="Times New Roman" pitchFamily="18" charset="0"/>
              </a:rPr>
              <a:t>Zekat bütün toplumu ilgilendiren bir ibadettir</a:t>
            </a:r>
          </a:p>
          <a:p>
            <a:pPr>
              <a:buBlip>
                <a:blip r:embed="rId2"/>
              </a:buBlip>
            </a:pPr>
            <a:r>
              <a:rPr lang="tr-TR" sz="2800" dirty="0" smtClean="0">
                <a:solidFill>
                  <a:schemeClr val="tx1"/>
                </a:solidFill>
                <a:latin typeface="Times New Roman" pitchFamily="18" charset="0"/>
                <a:cs typeface="Times New Roman" pitchFamily="18" charset="0"/>
              </a:rPr>
              <a:t>Fakir ile zengin arasında köprü kurar.</a:t>
            </a:r>
          </a:p>
          <a:p>
            <a:pPr>
              <a:buBlip>
                <a:blip r:embed="rId2"/>
              </a:buBlip>
            </a:pPr>
            <a:r>
              <a:rPr lang="tr-TR" sz="2800" dirty="0" smtClean="0">
                <a:solidFill>
                  <a:schemeClr val="tx1"/>
                </a:solidFill>
                <a:latin typeface="Times New Roman" pitchFamily="18" charset="0"/>
                <a:cs typeface="Times New Roman" pitchFamily="18" charset="0"/>
              </a:rPr>
              <a:t>Sevgi saygı güven sağlar</a:t>
            </a:r>
          </a:p>
          <a:p>
            <a:pPr>
              <a:buBlip>
                <a:blip r:embed="rId2"/>
              </a:buBlip>
            </a:pPr>
            <a:r>
              <a:rPr lang="tr-TR" sz="2800" dirty="0" smtClean="0">
                <a:solidFill>
                  <a:schemeClr val="tx1"/>
                </a:solidFill>
                <a:latin typeface="Times New Roman" pitchFamily="18" charset="0"/>
                <a:cs typeface="Times New Roman" pitchFamily="18" charset="0"/>
              </a:rPr>
              <a:t>Malımız manevi kirden kurtulur.</a:t>
            </a:r>
          </a:p>
          <a:p>
            <a:pPr>
              <a:buBlip>
                <a:blip r:embed="rId2"/>
              </a:buBlip>
            </a:pPr>
            <a:r>
              <a:rPr lang="tr-TR" sz="2800" dirty="0" smtClean="0">
                <a:solidFill>
                  <a:schemeClr val="tx1"/>
                </a:solidFill>
                <a:latin typeface="Times New Roman" pitchFamily="18" charset="0"/>
                <a:cs typeface="Times New Roman" pitchFamily="18" charset="0"/>
              </a:rPr>
              <a:t>Denge adalet sağlar.</a:t>
            </a:r>
          </a:p>
          <a:p>
            <a:pPr>
              <a:buBlip>
                <a:blip r:embed="rId2"/>
              </a:buBlip>
            </a:pPr>
            <a:r>
              <a:rPr lang="tr-TR" sz="2800" dirty="0" smtClean="0">
                <a:solidFill>
                  <a:schemeClr val="tx1"/>
                </a:solidFill>
                <a:latin typeface="Times New Roman" pitchFamily="18" charset="0"/>
                <a:cs typeface="Times New Roman" pitchFamily="18" charset="0"/>
              </a:rPr>
              <a:t>Yardım ve dayanışmadır</a:t>
            </a:r>
          </a:p>
          <a:p>
            <a:pPr>
              <a:lnSpc>
                <a:spcPct val="90000"/>
              </a:lnSpc>
              <a:buBlip>
                <a:blip r:embed="rId2"/>
              </a:buBlip>
            </a:pPr>
            <a:r>
              <a:rPr lang="tr-TR" sz="2800" dirty="0" smtClean="0">
                <a:solidFill>
                  <a:schemeClr val="tx1"/>
                </a:solidFill>
                <a:latin typeface="Times New Roman" pitchFamily="18" charset="0"/>
                <a:cs typeface="Times New Roman" pitchFamily="18" charset="0"/>
              </a:rPr>
              <a:t>Zekat kıskançlığı, yoksulluğu,dilenciliği,bencilliği yok eder.</a:t>
            </a:r>
          </a:p>
          <a:p>
            <a:pPr>
              <a:lnSpc>
                <a:spcPct val="90000"/>
              </a:lnSpc>
              <a:buBlip>
                <a:blip r:embed="rId2"/>
              </a:buBlip>
            </a:pPr>
            <a:r>
              <a:rPr lang="tr-TR" sz="2800" dirty="0" smtClean="0">
                <a:solidFill>
                  <a:schemeClr val="tx1"/>
                </a:solidFill>
                <a:latin typeface="Times New Roman" pitchFamily="18" charset="0"/>
                <a:cs typeface="Times New Roman" pitchFamily="18" charset="0"/>
              </a:rPr>
              <a:t>Aşırı dünya hırsını yok eder.</a:t>
            </a:r>
          </a:p>
          <a:p>
            <a:pPr>
              <a:lnSpc>
                <a:spcPct val="90000"/>
              </a:lnSpc>
              <a:buBlip>
                <a:blip r:embed="rId2"/>
              </a:buBlip>
            </a:pPr>
            <a:r>
              <a:rPr lang="tr-TR" sz="2800" dirty="0" smtClean="0">
                <a:solidFill>
                  <a:schemeClr val="tx1"/>
                </a:solidFill>
                <a:latin typeface="Times New Roman" pitchFamily="18" charset="0"/>
                <a:cs typeface="Times New Roman" pitchFamily="18" charset="0"/>
              </a:rPr>
              <a:t>Hırsızlık suçunu yok eder. </a:t>
            </a:r>
          </a:p>
          <a:p>
            <a:pPr>
              <a:lnSpc>
                <a:spcPct val="90000"/>
              </a:lnSpc>
              <a:buBlip>
                <a:blip r:embed="rId2"/>
              </a:buBlip>
            </a:pPr>
            <a:r>
              <a:rPr lang="tr-TR" sz="2800" dirty="0" smtClean="0">
                <a:solidFill>
                  <a:schemeClr val="tx1"/>
                </a:solidFill>
                <a:latin typeface="Times New Roman" pitchFamily="18" charset="0"/>
                <a:cs typeface="Times New Roman" pitchFamily="18" charset="0"/>
              </a:rPr>
              <a:t>Başkalarını düşündürür.</a:t>
            </a:r>
            <a:endParaRPr lang="tr-TR"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96653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Çapraz Köşeli Dikdörtgen"/>
          <p:cNvSpPr/>
          <p:nvPr/>
        </p:nvSpPr>
        <p:spPr>
          <a:xfrm>
            <a:off x="214282" y="71414"/>
            <a:ext cx="8715436" cy="664371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smtClean="0">
                <a:solidFill>
                  <a:srgbClr val="7030A0"/>
                </a:solidFill>
                <a:latin typeface="Times New Roman" pitchFamily="18" charset="0"/>
                <a:cs typeface="Times New Roman" pitchFamily="18" charset="0"/>
              </a:rPr>
              <a:t>ZEKATIN AYRICA ŞÖYLE SIRALANACAK ÖNEMLERİ VARDIR:</a:t>
            </a:r>
          </a:p>
          <a:p>
            <a:r>
              <a:rPr lang="tr-TR" sz="2000" b="1" dirty="0" smtClean="0">
                <a:solidFill>
                  <a:schemeClr val="tx1"/>
                </a:solidFill>
                <a:latin typeface="Times New Roman" pitchFamily="18" charset="0"/>
                <a:cs typeface="Times New Roman" pitchFamily="18" charset="0"/>
              </a:rPr>
              <a:t>-</a:t>
            </a:r>
            <a:r>
              <a:rPr lang="tr-TR" sz="2000" dirty="0" smtClean="0">
                <a:solidFill>
                  <a:schemeClr val="tx1"/>
                </a:solidFill>
                <a:latin typeface="Times New Roman" pitchFamily="18" charset="0"/>
                <a:cs typeface="Times New Roman" pitchFamily="18" charset="0"/>
              </a:rPr>
              <a:t>Zekat, Allah’ın verdiği servete bir teşekkürdür. </a:t>
            </a:r>
          </a:p>
          <a:p>
            <a:r>
              <a:rPr lang="tr-TR" sz="2000" dirty="0" smtClean="0">
                <a:solidFill>
                  <a:schemeClr val="tx1"/>
                </a:solidFill>
                <a:latin typeface="Times New Roman" pitchFamily="18" charset="0"/>
                <a:cs typeface="Times New Roman" pitchFamily="18" charset="0"/>
              </a:rPr>
              <a:t>-Zekat malı temizler: </a:t>
            </a:r>
          </a:p>
          <a:p>
            <a:r>
              <a:rPr lang="tr-TR" sz="2000" dirty="0" smtClean="0">
                <a:solidFill>
                  <a:schemeClr val="tx1"/>
                </a:solidFill>
                <a:latin typeface="Times New Roman" pitchFamily="18" charset="0"/>
                <a:cs typeface="Times New Roman" pitchFamily="18" charset="0"/>
              </a:rPr>
              <a:t>-Zekat malın bereketlenip çoğalmasını sağlar: </a:t>
            </a:r>
          </a:p>
          <a:p>
            <a:r>
              <a:rPr lang="tr-TR" sz="2000" dirty="0" smtClean="0">
                <a:solidFill>
                  <a:schemeClr val="tx1"/>
                </a:solidFill>
                <a:latin typeface="Times New Roman" pitchFamily="18" charset="0"/>
                <a:cs typeface="Times New Roman" pitchFamily="18" charset="0"/>
              </a:rPr>
              <a:t>-</a:t>
            </a:r>
            <a:r>
              <a:rPr lang="tr-TR" sz="2000" dirty="0" smtClean="0">
                <a:solidFill>
                  <a:srgbClr val="C00000"/>
                </a:solidFill>
                <a:latin typeface="Times New Roman" pitchFamily="18" charset="0"/>
                <a:cs typeface="Times New Roman" pitchFamily="18" charset="0"/>
              </a:rPr>
              <a:t>Zekat vermek meleklerin duasına mahzar kılar: </a:t>
            </a:r>
          </a:p>
          <a:p>
            <a:r>
              <a:rPr lang="tr-TR" sz="2000" dirty="0" smtClean="0">
                <a:solidFill>
                  <a:schemeClr val="tx1"/>
                </a:solidFill>
                <a:latin typeface="Times New Roman" pitchFamily="18" charset="0"/>
                <a:cs typeface="Times New Roman" pitchFamily="18" charset="0"/>
              </a:rPr>
              <a:t>“</a:t>
            </a:r>
            <a:r>
              <a:rPr lang="tr-TR" sz="2000" b="1" dirty="0" smtClean="0">
                <a:solidFill>
                  <a:schemeClr val="tx1"/>
                </a:solidFill>
                <a:latin typeface="Times New Roman" pitchFamily="18" charset="0"/>
                <a:cs typeface="Times New Roman" pitchFamily="18" charset="0"/>
              </a:rPr>
              <a:t>Her sabah iki melek iner. Birisi “Allah’ım sadaka verenin malına bolluk ver.” Der, diğeri de, “Allah’ım sadaka vermeyenin malını yok et.”</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Buhari</a:t>
            </a:r>
            <a:r>
              <a:rPr lang="tr-TR" sz="2000" dirty="0" smtClean="0">
                <a:solidFill>
                  <a:schemeClr val="tx1"/>
                </a:solidFill>
                <a:latin typeface="Times New Roman" pitchFamily="18" charset="0"/>
                <a:cs typeface="Times New Roman" pitchFamily="18" charset="0"/>
              </a:rPr>
              <a:t>, Zekat, 27)</a:t>
            </a:r>
          </a:p>
          <a:p>
            <a:r>
              <a:rPr lang="tr-TR" sz="2000" dirty="0" smtClean="0">
                <a:solidFill>
                  <a:schemeClr val="tx1"/>
                </a:solidFill>
                <a:latin typeface="Times New Roman" pitchFamily="18" charset="0"/>
                <a:cs typeface="Times New Roman" pitchFamily="18" charset="0"/>
              </a:rPr>
              <a:t>-</a:t>
            </a:r>
            <a:r>
              <a:rPr lang="tr-TR" sz="2000" dirty="0" smtClean="0">
                <a:solidFill>
                  <a:srgbClr val="C00000"/>
                </a:solidFill>
                <a:latin typeface="Times New Roman" pitchFamily="18" charset="0"/>
                <a:cs typeface="Times New Roman" pitchFamily="18" charset="0"/>
              </a:rPr>
              <a:t>Zekat, </a:t>
            </a:r>
            <a:r>
              <a:rPr lang="tr-TR" sz="2000" dirty="0" err="1" smtClean="0">
                <a:solidFill>
                  <a:srgbClr val="C00000"/>
                </a:solidFill>
                <a:latin typeface="Times New Roman" pitchFamily="18" charset="0"/>
                <a:cs typeface="Times New Roman" pitchFamily="18" charset="0"/>
              </a:rPr>
              <a:t>Müslümanın</a:t>
            </a:r>
            <a:r>
              <a:rPr lang="tr-TR" sz="2000" dirty="0" smtClean="0">
                <a:solidFill>
                  <a:srgbClr val="C00000"/>
                </a:solidFill>
                <a:latin typeface="Times New Roman" pitchFamily="18" charset="0"/>
                <a:cs typeface="Times New Roman" pitchFamily="18" charset="0"/>
              </a:rPr>
              <a:t> cennete girmesine sebep olur: </a:t>
            </a:r>
          </a:p>
          <a:p>
            <a:r>
              <a:rPr lang="tr-TR" sz="2000" dirty="0" smtClean="0">
                <a:solidFill>
                  <a:schemeClr val="tx1"/>
                </a:solidFill>
                <a:latin typeface="Times New Roman" pitchFamily="18" charset="0"/>
                <a:cs typeface="Times New Roman" pitchFamily="18" charset="0"/>
              </a:rPr>
              <a:t> “</a:t>
            </a:r>
            <a:r>
              <a:rPr lang="tr-TR" sz="2000" b="1" dirty="0" smtClean="0">
                <a:solidFill>
                  <a:schemeClr val="tx1"/>
                </a:solidFill>
                <a:latin typeface="Times New Roman" pitchFamily="18" charset="0"/>
                <a:cs typeface="Times New Roman" pitchFamily="18" charset="0"/>
              </a:rPr>
              <a:t>Bir gün Peygamberimize bir bedevi gelerek: -Ey Allah’ın </a:t>
            </a:r>
            <a:r>
              <a:rPr lang="tr-TR" sz="2000" b="1" dirty="0" err="1" smtClean="0">
                <a:solidFill>
                  <a:schemeClr val="tx1"/>
                </a:solidFill>
                <a:latin typeface="Times New Roman" pitchFamily="18" charset="0"/>
                <a:cs typeface="Times New Roman" pitchFamily="18" charset="0"/>
              </a:rPr>
              <a:t>Rasulu</a:t>
            </a:r>
            <a:r>
              <a:rPr lang="tr-TR" sz="2000" b="1" dirty="0" smtClean="0">
                <a:solidFill>
                  <a:schemeClr val="tx1"/>
                </a:solidFill>
                <a:latin typeface="Times New Roman" pitchFamily="18" charset="0"/>
                <a:cs typeface="Times New Roman" pitchFamily="18" charset="0"/>
              </a:rPr>
              <a:t>, bana bir ibadet tavsiye ediniz ki, ben onu yapınca cennete gireyim” dedi. Peygamberimiz: -Allah’a ibadet edersin ve O’na hiçbir şeyi ortak koşmazsın, farz olan beş vakit namazını kılar, farz olan zekatı verir ve Ramazan orucunu tutarsın, bunu yaparsan cennete girersin” </a:t>
            </a:r>
            <a:r>
              <a:rPr lang="tr-TR" sz="2000" dirty="0" smtClean="0">
                <a:solidFill>
                  <a:schemeClr val="tx1"/>
                </a:solidFill>
                <a:latin typeface="Times New Roman" pitchFamily="18" charset="0"/>
                <a:cs typeface="Times New Roman" pitchFamily="18" charset="0"/>
              </a:rPr>
              <a:t>buyurdu. Bedevi bunları eksiksiz yapacağım deyince bunun üzerine Efendimiz: “</a:t>
            </a:r>
            <a:r>
              <a:rPr lang="tr-TR" sz="2000" b="1" dirty="0" smtClean="0">
                <a:solidFill>
                  <a:schemeClr val="tx1"/>
                </a:solidFill>
                <a:latin typeface="Times New Roman" pitchFamily="18" charset="0"/>
                <a:cs typeface="Times New Roman" pitchFamily="18" charset="0"/>
              </a:rPr>
              <a:t>Kim bir cennetlik görmek isterse şu  temiz simaya baksın.”</a:t>
            </a:r>
            <a:r>
              <a:rPr lang="tr-TR" sz="2000" dirty="0" smtClean="0">
                <a:solidFill>
                  <a:schemeClr val="tx1"/>
                </a:solidFill>
                <a:latin typeface="Times New Roman" pitchFamily="18" charset="0"/>
                <a:cs typeface="Times New Roman" pitchFamily="18" charset="0"/>
              </a:rPr>
              <a:t> Buyurdu. (</a:t>
            </a:r>
            <a:r>
              <a:rPr lang="tr-TR" sz="2000" dirty="0" err="1" smtClean="0">
                <a:solidFill>
                  <a:schemeClr val="tx1"/>
                </a:solidFill>
                <a:latin typeface="Times New Roman" pitchFamily="18" charset="0"/>
                <a:cs typeface="Times New Roman" pitchFamily="18" charset="0"/>
              </a:rPr>
              <a:t>Buhari</a:t>
            </a:r>
            <a:r>
              <a:rPr lang="tr-TR" sz="2000" dirty="0" smtClean="0">
                <a:solidFill>
                  <a:schemeClr val="tx1"/>
                </a:solidFill>
                <a:latin typeface="Times New Roman" pitchFamily="18" charset="0"/>
                <a:cs typeface="Times New Roman" pitchFamily="18" charset="0"/>
              </a:rPr>
              <a:t>, Zekat, 1)</a:t>
            </a:r>
          </a:p>
          <a:p>
            <a:r>
              <a:rPr lang="tr-TR" sz="2000" dirty="0" smtClean="0">
                <a:solidFill>
                  <a:schemeClr val="tx1"/>
                </a:solidFill>
                <a:latin typeface="Times New Roman" pitchFamily="18" charset="0"/>
                <a:cs typeface="Times New Roman" pitchFamily="18" charset="0"/>
              </a:rPr>
              <a:t>-</a:t>
            </a:r>
            <a:r>
              <a:rPr lang="tr-TR" sz="2000" dirty="0" smtClean="0">
                <a:solidFill>
                  <a:srgbClr val="C00000"/>
                </a:solidFill>
                <a:latin typeface="Times New Roman" pitchFamily="18" charset="0"/>
                <a:cs typeface="Times New Roman" pitchFamily="18" charset="0"/>
              </a:rPr>
              <a:t>Zekat mala olan hırsı azaltır:</a:t>
            </a:r>
          </a:p>
          <a:p>
            <a:r>
              <a:rPr lang="tr-TR" sz="2000" b="1" dirty="0" smtClean="0">
                <a:solidFill>
                  <a:schemeClr val="tx1"/>
                </a:solidFill>
                <a:latin typeface="Times New Roman" pitchFamily="18" charset="0"/>
                <a:cs typeface="Times New Roman" pitchFamily="18" charset="0"/>
              </a:rPr>
              <a:t> “Ademoğlunun iki deve dolu altını olsa bir üçüncüsünü ister. Ademoğlunun bu muhteris gönlünü topraktan başka hiçbir şey doldurmaz”</a:t>
            </a:r>
            <a:r>
              <a:rPr lang="tr-TR" sz="2000" dirty="0" smtClean="0">
                <a:solidFill>
                  <a:schemeClr val="tx1"/>
                </a:solidFill>
                <a:latin typeface="Times New Roman" pitchFamily="18" charset="0"/>
                <a:cs typeface="Times New Roman" pitchFamily="18" charset="0"/>
              </a:rPr>
              <a:t> ( Müslim, Zekat, 39)</a:t>
            </a: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97818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14282" y="357166"/>
            <a:ext cx="7929618" cy="25003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latin typeface="HASENAT4" pitchFamily="2" charset="-78"/>
                <a:cs typeface="HASENAT4" pitchFamily="2" charset="-78"/>
              </a:rPr>
              <a:t>إِنَّ لِكُلِّ أُمَّةٍ فِتْنَةً وَإِنَّ فِتْنَةَ أُمَّتِي الْمَالُ </a:t>
            </a:r>
            <a:endParaRPr lang="tr-TR" sz="4800" dirty="0" smtClean="0">
              <a:solidFill>
                <a:schemeClr val="tx1"/>
              </a:solidFill>
              <a:latin typeface="HASENAT4" pitchFamily="2" charset="-78"/>
              <a:cs typeface="HASENAT4" pitchFamily="2" charset="-78"/>
            </a:endParaRPr>
          </a:p>
          <a:p>
            <a:pPr algn="ctr"/>
            <a:r>
              <a:rPr lang="tr-TR" sz="3500" i="1" dirty="0" smtClean="0">
                <a:solidFill>
                  <a:schemeClr val="tx1"/>
                </a:solidFill>
                <a:latin typeface="Times New Roman" pitchFamily="18" charset="0"/>
                <a:cs typeface="Times New Roman" pitchFamily="18" charset="0"/>
              </a:rPr>
              <a:t> “</a:t>
            </a:r>
            <a:r>
              <a:rPr lang="tr-TR" sz="3500" i="1" dirty="0" smtClean="0">
                <a:solidFill>
                  <a:srgbClr val="C00000"/>
                </a:solidFill>
                <a:latin typeface="Times New Roman" pitchFamily="18" charset="0"/>
                <a:cs typeface="Times New Roman" pitchFamily="18" charset="0"/>
              </a:rPr>
              <a:t>Her ümmetin bir fitnesi vardır. Benim ümmetimin fitnesi de maldır.</a:t>
            </a:r>
            <a:r>
              <a:rPr lang="tr-TR" sz="3500" i="1" dirty="0" smtClean="0">
                <a:solidFill>
                  <a:schemeClr val="tx1"/>
                </a:solidFill>
                <a:latin typeface="Times New Roman" pitchFamily="18" charset="0"/>
                <a:cs typeface="Times New Roman" pitchFamily="18" charset="0"/>
              </a:rPr>
              <a:t>”</a:t>
            </a:r>
          </a:p>
          <a:p>
            <a:pPr algn="ct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Tirmizi</a:t>
            </a:r>
            <a:r>
              <a:rPr lang="tr-TR" sz="1600" dirty="0" smtClean="0">
                <a:solidFill>
                  <a:schemeClr val="tx1"/>
                </a:solidFill>
                <a:latin typeface="Times New Roman" pitchFamily="18" charset="0"/>
                <a:cs typeface="Times New Roman" pitchFamily="18" charset="0"/>
              </a:rPr>
              <a:t>, ..26; </a:t>
            </a:r>
            <a:r>
              <a:rPr lang="tr-TR" sz="1600" dirty="0" err="1" smtClean="0">
                <a:solidFill>
                  <a:schemeClr val="tx1"/>
                </a:solidFill>
                <a:latin typeface="Times New Roman" pitchFamily="18" charset="0"/>
                <a:cs typeface="Times New Roman" pitchFamily="18" charset="0"/>
              </a:rPr>
              <a:t>Ahmed</a:t>
            </a:r>
            <a:r>
              <a:rPr lang="tr-TR" sz="1600" dirty="0" smtClean="0">
                <a:solidFill>
                  <a:schemeClr val="tx1"/>
                </a:solidFill>
                <a:latin typeface="Times New Roman" pitchFamily="18" charset="0"/>
                <a:cs typeface="Times New Roman" pitchFamily="18" charset="0"/>
              </a:rPr>
              <a:t> b. </a:t>
            </a:r>
            <a:r>
              <a:rPr lang="tr-TR" sz="1600" dirty="0" err="1" smtClean="0">
                <a:solidFill>
                  <a:schemeClr val="tx1"/>
                </a:solidFill>
                <a:latin typeface="Times New Roman" pitchFamily="18" charset="0"/>
                <a:cs typeface="Times New Roman" pitchFamily="18" charset="0"/>
              </a:rPr>
              <a:t>Hanbel</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Müsned</a:t>
            </a:r>
            <a:r>
              <a:rPr lang="tr-TR" sz="1600" dirty="0" smtClean="0">
                <a:solidFill>
                  <a:schemeClr val="tx1"/>
                </a:solidFill>
                <a:latin typeface="Times New Roman" pitchFamily="18" charset="0"/>
                <a:cs typeface="Times New Roman" pitchFamily="18" charset="0"/>
              </a:rPr>
              <a:t>, 4/160.</a:t>
            </a:r>
          </a:p>
          <a:p>
            <a:pPr algn="ctr"/>
            <a:endParaRPr lang="tr-TR" sz="1600" dirty="0" smtClean="0">
              <a:solidFill>
                <a:schemeClr val="tx1"/>
              </a:solidFill>
              <a:latin typeface="Times New Roman" pitchFamily="18" charset="0"/>
              <a:cs typeface="Times New Roman" pitchFamily="18" charset="0"/>
            </a:endParaRPr>
          </a:p>
        </p:txBody>
      </p:sp>
      <p:sp>
        <p:nvSpPr>
          <p:cNvPr id="13" name="12 Yuvarlatılmış Dikdörtgen"/>
          <p:cNvSpPr/>
          <p:nvPr/>
        </p:nvSpPr>
        <p:spPr>
          <a:xfrm>
            <a:off x="1142976" y="3857628"/>
            <a:ext cx="7858148" cy="2857496"/>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chemeClr val="tx1"/>
                </a:solidFill>
                <a:latin typeface="HASENAT4" pitchFamily="2" charset="-78"/>
                <a:cs typeface="HASENAT4" pitchFamily="2" charset="-78"/>
              </a:rPr>
              <a:t>الْيَدُ الْعُلْيَا خَيْرٌ مِنَ الْيَدِ السُّفْلَى </a:t>
            </a:r>
            <a:endParaRPr lang="tr-TR" sz="5400" dirty="0" smtClean="0">
              <a:solidFill>
                <a:schemeClr val="tx1"/>
              </a:solidFill>
              <a:latin typeface="HASENAT4" pitchFamily="2" charset="-78"/>
              <a:cs typeface="HASENAT4" pitchFamily="2" charset="-78"/>
            </a:endParaRPr>
          </a:p>
          <a:p>
            <a:pPr algn="ctr"/>
            <a:r>
              <a:rPr lang="tr-TR" sz="3600" i="1" dirty="0" smtClean="0">
                <a:solidFill>
                  <a:schemeClr val="tx1"/>
                </a:solidFill>
                <a:latin typeface="Times New Roman" pitchFamily="18" charset="0"/>
                <a:cs typeface="Times New Roman" pitchFamily="18" charset="0"/>
              </a:rPr>
              <a:t> “</a:t>
            </a:r>
            <a:r>
              <a:rPr lang="tr-TR" sz="3200" b="1" i="1" dirty="0" smtClean="0">
                <a:solidFill>
                  <a:srgbClr val="C00000"/>
                </a:solidFill>
                <a:latin typeface="Times New Roman" pitchFamily="18" charset="0"/>
                <a:cs typeface="Times New Roman" pitchFamily="18" charset="0"/>
              </a:rPr>
              <a:t>Veren el alan elden daha üstündür</a:t>
            </a:r>
            <a:r>
              <a:rPr lang="tr-TR" sz="3600" i="1" dirty="0" smtClean="0">
                <a:solidFill>
                  <a:schemeClr val="tx1"/>
                </a:solidFill>
                <a:latin typeface="Times New Roman" pitchFamily="18" charset="0"/>
                <a:cs typeface="Times New Roman" pitchFamily="18" charset="0"/>
              </a:rPr>
              <a:t>.”</a:t>
            </a:r>
            <a:r>
              <a:rPr lang="tr-TR" sz="3600" dirty="0" smtClean="0">
                <a:solidFill>
                  <a:schemeClr val="tx1"/>
                </a:solidFill>
                <a:latin typeface="Times New Roman" pitchFamily="18" charset="0"/>
                <a:cs typeface="Times New Roman" pitchFamily="18" charset="0"/>
              </a:rPr>
              <a:t> </a:t>
            </a:r>
          </a:p>
          <a:p>
            <a:pPr algn="ctr"/>
            <a:r>
              <a:rPr lang="tr-TR" sz="1600" dirty="0" err="1" smtClean="0">
                <a:solidFill>
                  <a:schemeClr val="tx1"/>
                </a:solidFill>
                <a:latin typeface="Times New Roman" pitchFamily="18" charset="0"/>
                <a:cs typeface="Times New Roman" pitchFamily="18" charset="0"/>
              </a:rPr>
              <a:t>Buhari</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Vasaya</a:t>
            </a:r>
            <a:r>
              <a:rPr lang="tr-TR" sz="1600" dirty="0" smtClean="0">
                <a:solidFill>
                  <a:schemeClr val="tx1"/>
                </a:solidFill>
                <a:latin typeface="Times New Roman" pitchFamily="18" charset="0"/>
                <a:cs typeface="Times New Roman" pitchFamily="18" charset="0"/>
              </a:rPr>
              <a:t>,9; Müslim, Zekat, 94.</a:t>
            </a:r>
            <a:endParaRPr lang="tr-TR"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44425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85720" y="142852"/>
            <a:ext cx="8715436" cy="642942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i="1" dirty="0" smtClean="0">
                <a:solidFill>
                  <a:srgbClr val="0070C0"/>
                </a:solidFill>
              </a:rPr>
              <a:t>Hz. </a:t>
            </a:r>
            <a:r>
              <a:rPr lang="tr-TR" i="1" dirty="0" err="1" smtClean="0">
                <a:solidFill>
                  <a:srgbClr val="0070C0"/>
                </a:solidFill>
              </a:rPr>
              <a:t>Ebubekir</a:t>
            </a:r>
            <a:r>
              <a:rPr lang="tr-TR" i="1" dirty="0" smtClean="0">
                <a:solidFill>
                  <a:srgbClr val="0070C0"/>
                </a:solidFill>
              </a:rPr>
              <a:t> (</a:t>
            </a:r>
            <a:r>
              <a:rPr lang="tr-TR" i="1" dirty="0" err="1" smtClean="0">
                <a:solidFill>
                  <a:srgbClr val="0070C0"/>
                </a:solidFill>
              </a:rPr>
              <a:t>ra</a:t>
            </a:r>
            <a:r>
              <a:rPr lang="tr-TR" i="1" dirty="0" smtClean="0">
                <a:solidFill>
                  <a:srgbClr val="0070C0"/>
                </a:solidFill>
              </a:rPr>
              <a:t>)’</a:t>
            </a:r>
            <a:r>
              <a:rPr lang="tr-TR" i="1" dirty="0" err="1" smtClean="0">
                <a:solidFill>
                  <a:srgbClr val="0070C0"/>
                </a:solidFill>
              </a:rPr>
              <a:t>ın</a:t>
            </a:r>
            <a:r>
              <a:rPr lang="tr-TR" i="1" dirty="0" smtClean="0">
                <a:solidFill>
                  <a:srgbClr val="0070C0"/>
                </a:solidFill>
              </a:rPr>
              <a:t> bir yetimle ilgili münasebeti sebebiyle MAUN suresi nazil olmuştu. </a:t>
            </a:r>
          </a:p>
          <a:p>
            <a:r>
              <a:rPr lang="tr-TR" i="1" dirty="0" smtClean="0">
                <a:solidFill>
                  <a:srgbClr val="0070C0"/>
                </a:solidFill>
              </a:rPr>
              <a:t>	</a:t>
            </a:r>
            <a:r>
              <a:rPr lang="tr-TR" i="1" dirty="0" smtClean="0">
                <a:solidFill>
                  <a:schemeClr val="tx1"/>
                </a:solidFill>
              </a:rPr>
              <a:t>Yetim bir çocuk, Ebu Cehil zengin bir insan diye,ona gitmiş, sırtına giyecek elbise istemişti. Ebu Cehil o çocuğun ihtiyaçlarını karşılamadığı gibi, onu azarlayıp, kovmuştu. </a:t>
            </a:r>
          </a:p>
          <a:p>
            <a:r>
              <a:rPr lang="tr-TR" i="1" dirty="0" smtClean="0">
                <a:solidFill>
                  <a:schemeClr val="tx1"/>
                </a:solidFill>
              </a:rPr>
              <a:t>	Bu defa aynı çocuk, Hz. Peygamberimize gelerek, kendisine yardım olunmasını istemişti. Fakat Allah Resulünün elinde ve evinde gelen bu yetim çocuğa verebileceği hiçbir şeyi kalmamıştı. Ebu Cehil’in kovduğu yetime sahip çıkmak gerekirdi. O’da bu yetimi, Hz. </a:t>
            </a:r>
            <a:r>
              <a:rPr lang="tr-TR" i="1" dirty="0" err="1" smtClean="0">
                <a:solidFill>
                  <a:schemeClr val="tx1"/>
                </a:solidFill>
              </a:rPr>
              <a:t>Ebubekir’e</a:t>
            </a:r>
            <a:r>
              <a:rPr lang="tr-TR" i="1" dirty="0" smtClean="0">
                <a:solidFill>
                  <a:schemeClr val="tx1"/>
                </a:solidFill>
              </a:rPr>
              <a:t> gönderdi. </a:t>
            </a:r>
          </a:p>
          <a:p>
            <a:r>
              <a:rPr lang="tr-TR" i="1" dirty="0" smtClean="0">
                <a:solidFill>
                  <a:schemeClr val="tx1"/>
                </a:solidFill>
              </a:rPr>
              <a:t>	Git yavrum, Ebu </a:t>
            </a:r>
            <a:r>
              <a:rPr lang="tr-TR" i="1" dirty="0" err="1" smtClean="0">
                <a:solidFill>
                  <a:schemeClr val="tx1"/>
                </a:solidFill>
              </a:rPr>
              <a:t>Bekire</a:t>
            </a:r>
            <a:r>
              <a:rPr lang="tr-TR" i="1" dirty="0" smtClean="0">
                <a:solidFill>
                  <a:schemeClr val="tx1"/>
                </a:solidFill>
              </a:rPr>
              <a:t> benim selamımı söyle senin ihtiyacını karşılasın, dedi. Çocuk bu kez üçüncü kapıya gelmişti. Fakat takdiri ilahi, o esnada her şeyini dağıtan Ebu Bekir’de de hiçbir şey kalmamıştı. </a:t>
            </a:r>
            <a:r>
              <a:rPr lang="tr-TR" i="1" dirty="0" smtClean="0">
                <a:solidFill>
                  <a:srgbClr val="0070C0"/>
                </a:solidFill>
              </a:rPr>
              <a:t>O her şeyini fakir ve yoksullara dağıtmıştı. </a:t>
            </a:r>
            <a:r>
              <a:rPr lang="tr-TR" i="1" dirty="0" smtClean="0">
                <a:solidFill>
                  <a:schemeClr val="tx1"/>
                </a:solidFill>
              </a:rPr>
              <a:t>Ebu Cehil’in sokağa attığı, Allah Resulünün kendisine gönderdiği yetimi nasıl geri çevirirdi. Bir an düşündü, tamam buldum dedi. </a:t>
            </a:r>
            <a:r>
              <a:rPr lang="tr-TR" i="1" dirty="0" smtClean="0">
                <a:solidFill>
                  <a:srgbClr val="0070C0"/>
                </a:solidFill>
              </a:rPr>
              <a:t>Hemen üzerinde bulunan elbiseyi çıkardı. </a:t>
            </a:r>
            <a:r>
              <a:rPr lang="tr-TR" i="1" dirty="0" smtClean="0">
                <a:solidFill>
                  <a:schemeClr val="tx1"/>
                </a:solidFill>
              </a:rPr>
              <a:t>O yetim çocuğa verdi. Al yavrum bunu kendine göre ayarla, giy. Başka verebileceğim bir şeyim yok, dedi. Yetim sevindi, oradan ayrıldı ama </a:t>
            </a:r>
            <a:r>
              <a:rPr lang="tr-TR" i="1" dirty="0" smtClean="0">
                <a:solidFill>
                  <a:srgbClr val="0070C0"/>
                </a:solidFill>
              </a:rPr>
              <a:t>Ebu Bekir çıplak kalmıştı. </a:t>
            </a:r>
            <a:r>
              <a:rPr lang="tr-TR" i="1" dirty="0" smtClean="0">
                <a:solidFill>
                  <a:schemeClr val="tx1"/>
                </a:solidFill>
              </a:rPr>
              <a:t>Etrafına bakındı, </a:t>
            </a:r>
            <a:r>
              <a:rPr lang="tr-TR" i="1" dirty="0" smtClean="0">
                <a:solidFill>
                  <a:schemeClr val="accent6">
                    <a:lumMod val="75000"/>
                  </a:schemeClr>
                </a:solidFill>
              </a:rPr>
              <a:t>bir hasır parçası gördü, hemen onu vücuduna sardı. </a:t>
            </a:r>
            <a:r>
              <a:rPr lang="tr-TR" i="1" dirty="0" smtClean="0">
                <a:solidFill>
                  <a:schemeClr val="tx1"/>
                </a:solidFill>
              </a:rPr>
              <a:t>Bu esnada namaz vakti geldi. Namazı bu şekilde nasıl kılarım diye üzüntüyle, telaşla çırpınırken, tam  esnada </a:t>
            </a:r>
            <a:r>
              <a:rPr lang="tr-TR" i="1" dirty="0" smtClean="0">
                <a:solidFill>
                  <a:schemeClr val="accent6">
                    <a:lumMod val="75000"/>
                  </a:schemeClr>
                </a:solidFill>
              </a:rPr>
              <a:t>Cibril-i Emin gelip, Allah resulünün karşısına çıkıyor. Allah sana selam ediyor ey Allah’ın Resulü! Arşın bütün melekleri </a:t>
            </a:r>
            <a:r>
              <a:rPr lang="tr-TR" i="1" dirty="0" err="1" smtClean="0">
                <a:solidFill>
                  <a:schemeClr val="accent6">
                    <a:lumMod val="75000"/>
                  </a:schemeClr>
                </a:solidFill>
              </a:rPr>
              <a:t>feryad</a:t>
            </a:r>
            <a:r>
              <a:rPr lang="tr-TR" i="1" dirty="0" smtClean="0">
                <a:solidFill>
                  <a:schemeClr val="accent6">
                    <a:lumMod val="75000"/>
                  </a:schemeClr>
                </a:solidFill>
              </a:rPr>
              <a:t> ediyorlar. </a:t>
            </a:r>
            <a:r>
              <a:rPr lang="tr-TR" i="1" dirty="0" smtClean="0">
                <a:solidFill>
                  <a:srgbClr val="7030A0"/>
                </a:solidFill>
              </a:rPr>
              <a:t>Hz. Ebu Bekir sırtındaki son elbiseyi bir fakire verdi. Kendisi perişan kaldı. Çabuk onun ihtiyacını karşılayın, yer gök inliyor dediler </a:t>
            </a:r>
            <a:r>
              <a:rPr lang="tr-TR" i="1" dirty="0" smtClean="0">
                <a:solidFill>
                  <a:schemeClr val="tx1"/>
                </a:solidFill>
              </a:rPr>
              <a:t>ve arkasından MAUN suresi nazil oldu.</a:t>
            </a:r>
            <a:endParaRPr lang="tr-TR" dirty="0" smtClean="0">
              <a:solidFill>
                <a:schemeClr val="tx1"/>
              </a:solidFill>
            </a:endParaRPr>
          </a:p>
          <a:p>
            <a:pPr algn="ct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82730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vector-modern-background-3-09-by-dragonart.jpg"/>
          <p:cNvPicPr>
            <a:picLocks noChangeAspect="1"/>
          </p:cNvPicPr>
          <p:nvPr/>
        </p:nvPicPr>
        <p:blipFill>
          <a:blip r:embed="rId2"/>
          <a:srcRect t="68750" b="6250"/>
          <a:stretch>
            <a:fillRect/>
          </a:stretch>
        </p:blipFill>
        <p:spPr>
          <a:xfrm>
            <a:off x="0" y="5429264"/>
            <a:ext cx="9144000" cy="1428760"/>
          </a:xfrm>
          <a:prstGeom prst="rect">
            <a:avLst/>
          </a:prstGeom>
        </p:spPr>
      </p:pic>
      <p:sp>
        <p:nvSpPr>
          <p:cNvPr id="11" name="10 Yuvarlatılmış Çapraz Köşeli Dikdörtgen"/>
          <p:cNvSpPr/>
          <p:nvPr/>
        </p:nvSpPr>
        <p:spPr>
          <a:xfrm>
            <a:off x="357158" y="285728"/>
            <a:ext cx="8501122" cy="500066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HASENAT4" pitchFamily="2" charset="-78"/>
                <a:cs typeface="HASENAT4" pitchFamily="2" charset="-78"/>
              </a:rPr>
              <a:t>بُنِيَ الإِسْلاَمُ عَلَى خَمْسٍ شَهَادَةِ أَنْ لاَ إِلَهَ إِلاَّ اللَّهُ وَأَنَّ مُحَمَّدًا رَسُولُ اللَّهِ، وَإِقَامِ الصَّلاَةِ، </a:t>
            </a:r>
            <a:r>
              <a:rPr lang="ar-SA" sz="3600" b="1" dirty="0" smtClean="0">
                <a:solidFill>
                  <a:srgbClr val="FF0000"/>
                </a:solidFill>
                <a:effectLst>
                  <a:outerShdw blurRad="38100" dist="38100" dir="2700000" algn="tl">
                    <a:srgbClr val="000000">
                      <a:alpha val="43137"/>
                    </a:srgbClr>
                  </a:outerShdw>
                </a:effectLst>
                <a:latin typeface="HASENAT4" pitchFamily="2" charset="-78"/>
                <a:cs typeface="HASENAT4" pitchFamily="2" charset="-78"/>
              </a:rPr>
              <a:t>وَإِيتَاءِ الزَّكَاةِ</a:t>
            </a:r>
            <a:r>
              <a:rPr lang="ar-SA" sz="3600" dirty="0" smtClean="0">
                <a:solidFill>
                  <a:schemeClr val="tx1"/>
                </a:solidFill>
                <a:latin typeface="HASENAT4" pitchFamily="2" charset="-78"/>
                <a:cs typeface="HASENAT4" pitchFamily="2" charset="-78"/>
              </a:rPr>
              <a:t>، وَالْحَجِّ، وَصَوْمِ رَمَضَانَ ‏</a:t>
            </a:r>
            <a:endParaRPr lang="tr-TR" sz="3600" dirty="0" smtClean="0">
              <a:solidFill>
                <a:schemeClr val="tx1"/>
              </a:solidFill>
              <a:latin typeface="HASENAT4" pitchFamily="2" charset="-78"/>
              <a:cs typeface="HASENAT4" pitchFamily="2" charset="-78"/>
            </a:endParaRPr>
          </a:p>
          <a:p>
            <a:pPr algn="just"/>
            <a:r>
              <a:rPr lang="tr-TR" sz="2400" dirty="0" smtClean="0">
                <a:solidFill>
                  <a:schemeClr val="tx1"/>
                </a:solidFill>
                <a:latin typeface="Times New Roman" pitchFamily="18" charset="0"/>
                <a:cs typeface="Times New Roman" pitchFamily="18" charset="0"/>
              </a:rPr>
              <a:t>	</a:t>
            </a:r>
          </a:p>
          <a:p>
            <a:pPr algn="just"/>
            <a:r>
              <a:rPr lang="tr-TR" sz="2400" dirty="0" smtClean="0">
                <a:solidFill>
                  <a:schemeClr val="tx1"/>
                </a:solidFill>
                <a:latin typeface="Times New Roman" pitchFamily="18" charset="0"/>
                <a:cs typeface="Times New Roman" pitchFamily="18" charset="0"/>
              </a:rPr>
              <a:t>"</a:t>
            </a:r>
            <a:r>
              <a:rPr lang="tr-TR" sz="2400" dirty="0" smtClean="0">
                <a:solidFill>
                  <a:srgbClr val="FF0000"/>
                </a:solidFill>
                <a:latin typeface="Times New Roman" pitchFamily="18" charset="0"/>
                <a:cs typeface="Times New Roman" pitchFamily="18" charset="0"/>
              </a:rPr>
              <a:t>İslâm beş esas üzerine bina edilmiştir:</a:t>
            </a:r>
            <a:r>
              <a:rPr lang="tr-TR" sz="2400" dirty="0" smtClean="0">
                <a:solidFill>
                  <a:schemeClr val="tx1"/>
                </a:solidFill>
                <a:latin typeface="Times New Roman" pitchFamily="18" charset="0"/>
                <a:cs typeface="Times New Roman" pitchFamily="18" charset="0"/>
              </a:rPr>
              <a:t> Allah'tan başka ilâh olmadığına ve Muhammed'in O'nun kulu ve elçisi olduğuna </a:t>
            </a:r>
            <a:r>
              <a:rPr lang="tr-TR" sz="2400" dirty="0" err="1" smtClean="0">
                <a:solidFill>
                  <a:schemeClr val="tx1"/>
                </a:solidFill>
                <a:latin typeface="Times New Roman" pitchFamily="18" charset="0"/>
                <a:cs typeface="Times New Roman" pitchFamily="18" charset="0"/>
              </a:rPr>
              <a:t>şehâdet</a:t>
            </a:r>
            <a:r>
              <a:rPr lang="tr-TR" sz="2400" dirty="0" smtClean="0">
                <a:solidFill>
                  <a:schemeClr val="tx1"/>
                </a:solidFill>
                <a:latin typeface="Times New Roman" pitchFamily="18" charset="0"/>
                <a:cs typeface="Times New Roman" pitchFamily="18" charset="0"/>
              </a:rPr>
              <a:t> etmek, namaz kılmak, oruç tutmak, </a:t>
            </a:r>
            <a:r>
              <a:rPr lang="tr-TR"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zekat vermek</a:t>
            </a:r>
            <a:r>
              <a:rPr lang="tr-TR" sz="2400" dirty="0" smtClean="0">
                <a:solidFill>
                  <a:schemeClr val="tx1"/>
                </a:solidFill>
                <a:latin typeface="Times New Roman" pitchFamily="18" charset="0"/>
                <a:cs typeface="Times New Roman" pitchFamily="18" charset="0"/>
              </a:rPr>
              <a:t>, Kâbe'ye haccetmek, Ramazan orucu tutmak" </a:t>
            </a:r>
          </a:p>
          <a:p>
            <a:pPr algn="just"/>
            <a:r>
              <a:rPr lang="tr-TR" sz="1600" dirty="0" smtClean="0">
                <a:solidFill>
                  <a:schemeClr val="tx1"/>
                </a:solidFill>
                <a:latin typeface="Times New Roman" pitchFamily="18" charset="0"/>
                <a:cs typeface="Times New Roman" pitchFamily="18" charset="0"/>
              </a:rPr>
              <a:t>(</a:t>
            </a:r>
            <a:r>
              <a:rPr lang="tr-TR" sz="1600" dirty="0" err="1" smtClean="0">
                <a:solidFill>
                  <a:schemeClr val="tx1"/>
                </a:solidFill>
                <a:latin typeface="Times New Roman" pitchFamily="18" charset="0"/>
                <a:cs typeface="Times New Roman" pitchFamily="18" charset="0"/>
              </a:rPr>
              <a:t>Buhârî</a:t>
            </a:r>
            <a:r>
              <a:rPr lang="tr-TR" sz="1600" dirty="0" smtClean="0">
                <a:solidFill>
                  <a:schemeClr val="tx1"/>
                </a:solidFill>
                <a:latin typeface="Times New Roman" pitchFamily="18" charset="0"/>
                <a:cs typeface="Times New Roman" pitchFamily="18" charset="0"/>
              </a:rPr>
              <a:t>, İman 1; </a:t>
            </a:r>
            <a:r>
              <a:rPr lang="tr-TR" sz="1600" dirty="0" err="1" smtClean="0">
                <a:solidFill>
                  <a:schemeClr val="tx1"/>
                </a:solidFill>
                <a:latin typeface="Times New Roman" pitchFamily="18" charset="0"/>
                <a:cs typeface="Times New Roman" pitchFamily="18" charset="0"/>
              </a:rPr>
              <a:t>Tirmizî</a:t>
            </a:r>
            <a:r>
              <a:rPr lang="tr-TR" sz="1600" dirty="0" smtClean="0">
                <a:solidFill>
                  <a:schemeClr val="tx1"/>
                </a:solidFill>
                <a:latin typeface="Times New Roman" pitchFamily="18" charset="0"/>
                <a:cs typeface="Times New Roman" pitchFamily="18" charset="0"/>
              </a:rPr>
              <a:t>, İman 3, (2612))</a:t>
            </a:r>
            <a:endParaRPr lang="tr-TR"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20419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142852"/>
            <a:ext cx="8715436" cy="6500858"/>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dirty="0">
                <a:solidFill>
                  <a:schemeClr val="tx1"/>
                </a:solidFill>
                <a:latin typeface="HASENAT4" pitchFamily="2" charset="-78"/>
                <a:cs typeface="HASENAT4" pitchFamily="2" charset="-78"/>
              </a:rPr>
              <a:t>اَرَاَيْتَ الَّذٖى يُكَذِّبُ بِالدّٖينِ ﴿١﴾ </a:t>
            </a:r>
            <a:r>
              <a:rPr lang="ar-AE" sz="2400" dirty="0" smtClean="0">
                <a:solidFill>
                  <a:schemeClr val="tx1"/>
                </a:solidFill>
                <a:latin typeface="HASENAT4" pitchFamily="2" charset="-78"/>
                <a:cs typeface="HASENAT4" pitchFamily="2" charset="-78"/>
              </a:rPr>
              <a:t>فَذٰلِكَ </a:t>
            </a:r>
            <a:r>
              <a:rPr lang="ar-AE" sz="2400" dirty="0">
                <a:solidFill>
                  <a:schemeClr val="tx1"/>
                </a:solidFill>
                <a:latin typeface="HASENAT4" pitchFamily="2" charset="-78"/>
                <a:cs typeface="HASENAT4" pitchFamily="2" charset="-78"/>
              </a:rPr>
              <a:t>الَّذٖى يَدُعُّ الْيَتٖيمَ ﴿٢﴾ </a:t>
            </a:r>
            <a:r>
              <a:rPr lang="ar-AE" sz="2400" dirty="0" smtClean="0">
                <a:solidFill>
                  <a:schemeClr val="tx1"/>
                </a:solidFill>
                <a:latin typeface="HASENAT4" pitchFamily="2" charset="-78"/>
                <a:cs typeface="HASENAT4" pitchFamily="2" charset="-78"/>
              </a:rPr>
              <a:t>وَلَا </a:t>
            </a:r>
            <a:r>
              <a:rPr lang="ar-AE" sz="2400" dirty="0">
                <a:solidFill>
                  <a:schemeClr val="tx1"/>
                </a:solidFill>
                <a:latin typeface="HASENAT4" pitchFamily="2" charset="-78"/>
                <a:cs typeface="HASENAT4" pitchFamily="2" charset="-78"/>
              </a:rPr>
              <a:t>يَحُضُّ عَلٰى طَعَامِ الْمِسْكٖينِ ﴿٣</a:t>
            </a:r>
            <a:r>
              <a:rPr lang="ar-AE" sz="2400" dirty="0" smtClean="0">
                <a:solidFill>
                  <a:schemeClr val="tx1"/>
                </a:solidFill>
                <a:latin typeface="HASENAT4" pitchFamily="2" charset="-78"/>
                <a:cs typeface="HASENAT4" pitchFamily="2" charset="-78"/>
              </a:rPr>
              <a:t>﴾</a:t>
            </a:r>
            <a:r>
              <a:rPr lang="tr-TR" sz="2400" i="1" dirty="0" smtClean="0">
                <a:solidFill>
                  <a:schemeClr val="tx1"/>
                </a:solidFill>
                <a:latin typeface="HASENAT4" pitchFamily="2" charset="-78"/>
                <a:cs typeface="HASENAT4" pitchFamily="2" charset="-78"/>
              </a:rPr>
              <a:t> </a:t>
            </a:r>
          </a:p>
          <a:p>
            <a:r>
              <a:rPr lang="tr-TR" i="1" dirty="0" smtClean="0">
                <a:solidFill>
                  <a:srgbClr val="0070C0"/>
                </a:solidFill>
              </a:rPr>
              <a:t>“</a:t>
            </a:r>
            <a:r>
              <a:rPr lang="tr-TR" i="1" dirty="0" smtClean="0">
                <a:solidFill>
                  <a:srgbClr val="0070C0"/>
                </a:solidFill>
              </a:rPr>
              <a:t>Dini yalanlayanı gördün mü? İşte o, yetimi itip kakar. Yoksulu doyurmaya teşvik etmez.” </a:t>
            </a:r>
            <a:r>
              <a:rPr lang="tr-TR" i="1" dirty="0" smtClean="0">
                <a:solidFill>
                  <a:schemeClr val="tx1"/>
                </a:solidFill>
              </a:rPr>
              <a:t>Burada Ebu Cehil’in o yetimi azarlaması anlatılıyor. Kendisi yardım etmediği gibi, başkalarını da bu yardıma teşvik etmeyen Ebu Cehil ne kötü bir adamdır, deniliyor. Ve peşinden başka bir uyarı geliyor;  </a:t>
            </a:r>
            <a:endParaRPr lang="tr-TR" sz="1600" i="1" dirty="0" smtClean="0">
              <a:solidFill>
                <a:schemeClr val="tx1"/>
              </a:solidFill>
            </a:endParaRPr>
          </a:p>
          <a:p>
            <a:pPr algn="ctr"/>
            <a:r>
              <a:rPr lang="ar-AE" sz="2400" dirty="0" smtClean="0">
                <a:solidFill>
                  <a:schemeClr val="tx1"/>
                </a:solidFill>
                <a:latin typeface="HASENAT4" pitchFamily="2" charset="-78"/>
                <a:cs typeface="HASENAT4" pitchFamily="2" charset="-78"/>
              </a:rPr>
              <a:t>فَوَيْلٌ </a:t>
            </a:r>
            <a:r>
              <a:rPr lang="ar-AE" sz="2400" dirty="0">
                <a:solidFill>
                  <a:schemeClr val="tx1"/>
                </a:solidFill>
                <a:latin typeface="HASENAT4" pitchFamily="2" charset="-78"/>
                <a:cs typeface="HASENAT4" pitchFamily="2" charset="-78"/>
              </a:rPr>
              <a:t>لِلْمُصَلّٖينَ ﴿٤﴾ اَلَّذٖينَ هُمْ عَنْ صَلَاتِهِمْ سَاهُونَ ﴿٥﴾</a:t>
            </a:r>
            <a:endParaRPr lang="tr-TR" sz="2400" dirty="0">
              <a:solidFill>
                <a:schemeClr val="tx1"/>
              </a:solidFill>
              <a:latin typeface="HASENAT4" pitchFamily="2" charset="-78"/>
              <a:cs typeface="HASENAT4" pitchFamily="2" charset="-78"/>
            </a:endParaRPr>
          </a:p>
          <a:p>
            <a:pPr algn="ctr"/>
            <a:r>
              <a:rPr lang="ar-AE" sz="2400" dirty="0">
                <a:solidFill>
                  <a:schemeClr val="tx1"/>
                </a:solidFill>
                <a:latin typeface="HASENAT4" pitchFamily="2" charset="-78"/>
                <a:cs typeface="HASENAT4" pitchFamily="2" charset="-78"/>
              </a:rPr>
              <a:t>اَلَّذٖينَ هُمْ يُرَاؤُنَ ﴿٦﴾ وَيَمْنَعُونَ الْمَاعُونَ ﴿٧﴾ </a:t>
            </a:r>
            <a:r>
              <a:rPr lang="tr-TR" sz="2400" dirty="0">
                <a:solidFill>
                  <a:schemeClr val="tx1"/>
                </a:solidFill>
                <a:latin typeface="HASENAT4" pitchFamily="2" charset="-78"/>
                <a:cs typeface="HASENAT4" pitchFamily="2" charset="-78"/>
              </a:rPr>
              <a:t> </a:t>
            </a:r>
            <a:endParaRPr lang="tr-TR" sz="2400" dirty="0" smtClean="0">
              <a:solidFill>
                <a:schemeClr val="tx1"/>
              </a:solidFill>
              <a:latin typeface="HASENAT4" pitchFamily="2" charset="-78"/>
              <a:cs typeface="HASENAT4" pitchFamily="2" charset="-78"/>
            </a:endParaRPr>
          </a:p>
          <a:p>
            <a:r>
              <a:rPr lang="tr-TR" sz="2000" i="1" dirty="0" smtClean="0">
                <a:solidFill>
                  <a:srgbClr val="0070C0"/>
                </a:solidFill>
              </a:rPr>
              <a:t>“Yazıklar olsun o namaz kılanlara ki, onlar namazlarını ciddiye almazlar. Onlar gösteriş yapanlardır. Hayra da mani olurlar.” </a:t>
            </a:r>
            <a:r>
              <a:rPr lang="tr-TR" sz="2000" i="1" dirty="0" smtClean="0">
                <a:solidFill>
                  <a:schemeClr val="tx1"/>
                </a:solidFill>
              </a:rPr>
              <a:t>(Maun;1-7) </a:t>
            </a:r>
            <a:r>
              <a:rPr lang="tr-TR" i="1" dirty="0" smtClean="0">
                <a:solidFill>
                  <a:schemeClr val="tx1"/>
                </a:solidFill>
              </a:rPr>
              <a:t>Namaz kıldıkları halde fakire acımayanlar, namaz kıldıkları halde sahtekarlık yapanlar, namaz kıldıkları halde her kötülüğü yapan insanların vay haline, onlara yazıklar olsun. Çünkü onlar namazın insanı nasıl kötülükten alıkoyması gerektiğini bilmiyorlar.  Kıldığımız namazların gayesini şu Kuran ayeti açıklıyor;</a:t>
            </a:r>
          </a:p>
          <a:p>
            <a:r>
              <a:rPr lang="tr-TR" sz="2000" i="1" dirty="0" smtClean="0">
                <a:solidFill>
                  <a:srgbClr val="0070C0"/>
                </a:solidFill>
              </a:rPr>
              <a:t>“</a:t>
            </a:r>
            <a:r>
              <a:rPr lang="tr-TR" sz="2000" i="1" dirty="0" smtClean="0">
                <a:solidFill>
                  <a:srgbClr val="0070C0"/>
                </a:solidFill>
              </a:rPr>
              <a:t>Muhakkak ki namaz, hayasızlıktan ve kötülükten alıkoyar. Allah’ı anmak elbette ibadetlerin en büyüğüdür. Allah yaptıklarınızı bilir.”(</a:t>
            </a:r>
            <a:r>
              <a:rPr lang="tr-TR" sz="2000" i="1" dirty="0" err="1" smtClean="0">
                <a:solidFill>
                  <a:srgbClr val="0070C0"/>
                </a:solidFill>
              </a:rPr>
              <a:t>Ankebut</a:t>
            </a:r>
            <a:r>
              <a:rPr lang="tr-TR" sz="2000" i="1" dirty="0" smtClean="0">
                <a:solidFill>
                  <a:srgbClr val="0070C0"/>
                </a:solidFill>
              </a:rPr>
              <a:t>;45)</a:t>
            </a:r>
            <a:r>
              <a:rPr lang="tr-TR" sz="2000" i="1" dirty="0" smtClean="0">
                <a:solidFill>
                  <a:schemeClr val="tx1"/>
                </a:solidFill>
              </a:rPr>
              <a:t> </a:t>
            </a:r>
            <a:r>
              <a:rPr lang="tr-TR" i="1" dirty="0" smtClean="0">
                <a:solidFill>
                  <a:schemeClr val="tx1"/>
                </a:solidFill>
              </a:rPr>
              <a:t>Hakkı verilerek kılınan namaz, sahibini ulvileştirir. İyiliğe sevk etmeyen ve kötülükten alıkoymayan bir namaz ise insanın sırtında taşıdığı bir vebaldir. Yani  Hem namaz kılıyor, hem kötülük yapıyorsanız. Hem namaz kılıyor hem yalancılık yapıyorsanız. Hem namaz kılıyor hem de zalimin yanındaysanız. Bilin ki bu kıldığınız namaz değildir. Denilmek isteniyor.</a:t>
            </a: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00722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214290"/>
            <a:ext cx="6286544" cy="2714644"/>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i="1" dirty="0" smtClean="0">
                <a:solidFill>
                  <a:schemeClr val="tx1"/>
                </a:solidFill>
              </a:rPr>
              <a:t> Dünya hayatı, </a:t>
            </a:r>
            <a:r>
              <a:rPr lang="tr-TR" sz="2000" i="1" dirty="0" err="1" smtClean="0">
                <a:solidFill>
                  <a:schemeClr val="tx1"/>
                </a:solidFill>
              </a:rPr>
              <a:t>ahiret</a:t>
            </a:r>
            <a:r>
              <a:rPr lang="tr-TR" sz="2000" i="1" dirty="0" smtClean="0">
                <a:solidFill>
                  <a:schemeClr val="tx1"/>
                </a:solidFill>
              </a:rPr>
              <a:t> hayatının uzunluğu yanında çok kısadır. Geçici olan dünya zenginliğinin kabirden sonraya faydası yoksa, mahşerde sıkıntıya sebep olacaksa, sıratı </a:t>
            </a:r>
            <a:r>
              <a:rPr lang="tr-TR" sz="2000" i="1" dirty="0" err="1" smtClean="0">
                <a:solidFill>
                  <a:schemeClr val="tx1"/>
                </a:solidFill>
              </a:rPr>
              <a:t>müstekimden</a:t>
            </a:r>
            <a:r>
              <a:rPr lang="tr-TR" sz="2000" i="1" dirty="0" smtClean="0">
                <a:solidFill>
                  <a:schemeClr val="tx1"/>
                </a:solidFill>
              </a:rPr>
              <a:t> geçerken cehenneme düşmeye vesile olacaksa ve insanı Allah’ın rızasından uzaklaştıracak, cennetinden mahrum edecekse, olmaz olsun böyle zenginlik. </a:t>
            </a:r>
            <a:endParaRPr lang="tr-TR" sz="2000" dirty="0">
              <a:solidFill>
                <a:schemeClr val="tx1"/>
              </a:solidFill>
              <a:latin typeface="Times New Roman" pitchFamily="18" charset="0"/>
              <a:cs typeface="Times New Roman" pitchFamily="18" charset="0"/>
            </a:endParaRPr>
          </a:p>
        </p:txBody>
      </p:sp>
      <p:sp>
        <p:nvSpPr>
          <p:cNvPr id="10" name="9 Yuvarlatılmış Çapraz Köşeli Dikdörtgen"/>
          <p:cNvSpPr/>
          <p:nvPr/>
        </p:nvSpPr>
        <p:spPr>
          <a:xfrm>
            <a:off x="214282" y="3143248"/>
            <a:ext cx="8715436" cy="350046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i="1" dirty="0" smtClean="0">
                <a:solidFill>
                  <a:schemeClr val="tx1"/>
                </a:solidFill>
              </a:rPr>
              <a:t> Çalıştırdığınız iş yerinin vergisini ödemeniz için, muhasebe-ciniz hesapları kontrol eder, faturaları işler, gelir gider durumunuzu </a:t>
            </a:r>
            <a:r>
              <a:rPr lang="tr-TR" i="1" dirty="0" err="1" smtClean="0">
                <a:solidFill>
                  <a:schemeClr val="tx1"/>
                </a:solidFill>
              </a:rPr>
              <a:t>tesbit</a:t>
            </a:r>
            <a:r>
              <a:rPr lang="tr-TR" i="1" dirty="0" smtClean="0">
                <a:solidFill>
                  <a:schemeClr val="tx1"/>
                </a:solidFill>
              </a:rPr>
              <a:t> eder, verginizi ödersiniz. Teknik bir çalımla belki vergiden kaçırma imkanı da bulabilirsiniz. Ancak; </a:t>
            </a:r>
            <a:r>
              <a:rPr lang="tr-TR" i="1" dirty="0" err="1" smtClean="0">
                <a:solidFill>
                  <a:schemeClr val="tx1"/>
                </a:solidFill>
              </a:rPr>
              <a:t>Allah’da</a:t>
            </a:r>
            <a:r>
              <a:rPr lang="tr-TR" i="1" dirty="0" smtClean="0">
                <a:solidFill>
                  <a:schemeClr val="tx1"/>
                </a:solidFill>
              </a:rPr>
              <a:t> bir gün fatura isteyecektir. Diyecektir ki, sen doğduğunda </a:t>
            </a:r>
            <a:r>
              <a:rPr lang="tr-TR" i="1" dirty="0" err="1" smtClean="0">
                <a:solidFill>
                  <a:schemeClr val="tx1"/>
                </a:solidFill>
              </a:rPr>
              <a:t>çırıl</a:t>
            </a:r>
            <a:r>
              <a:rPr lang="tr-TR" i="1" dirty="0" smtClean="0">
                <a:solidFill>
                  <a:schemeClr val="tx1"/>
                </a:solidFill>
              </a:rPr>
              <a:t> çıplaktın. Sana 70-80 yıllık ömür verdim. Bunca mal, mülk ve servet verdim. Bu serveti nereye harcadın, bu ömrü nasıl geçirdin? Göster bakalım faturaları, dök bakalım hesabını diyecektir. Müslüman hesabı vermeye başlayacak; Bir miktar Okula, bir miktar, camiye, bir miktar fakire, bir miktar yoksul talebelere, bunlarda evime çoluk çocuğuma ya Rabbi. </a:t>
            </a:r>
            <a:r>
              <a:rPr lang="tr-TR" i="1" dirty="0" err="1" smtClean="0">
                <a:solidFill>
                  <a:schemeClr val="tx1"/>
                </a:solidFill>
              </a:rPr>
              <a:t>Cenab</a:t>
            </a:r>
            <a:r>
              <a:rPr lang="tr-TR" i="1" dirty="0" smtClean="0">
                <a:solidFill>
                  <a:schemeClr val="tx1"/>
                </a:solidFill>
              </a:rPr>
              <a:t>-ı Hak, meleklerine götürün bu kulumu istirahat ettirin. Yine </a:t>
            </a:r>
            <a:r>
              <a:rPr lang="tr-TR" i="1" dirty="0" err="1" smtClean="0">
                <a:solidFill>
                  <a:schemeClr val="tx1"/>
                </a:solidFill>
              </a:rPr>
              <a:t>Cenab</a:t>
            </a:r>
            <a:r>
              <a:rPr lang="tr-TR" i="1" dirty="0" smtClean="0">
                <a:solidFill>
                  <a:schemeClr val="tx1"/>
                </a:solidFill>
              </a:rPr>
              <a:t>-ı Hak günahkar kula da soracak; O da saymaya başlayacak, bir miktar içkiye, bir miktar kumara, bir miktar fuhşa, bir miktar din düşmanı ahlaksız yayınlara.. deyince, Allah, meleklerine alın bunu cehennem ateşi  temizlesin, buyuracaktır.</a:t>
            </a:r>
            <a:endParaRPr lang="tr-TR" dirty="0">
              <a:solidFill>
                <a:schemeClr val="tx1"/>
              </a:solidFill>
            </a:endParaRPr>
          </a:p>
        </p:txBody>
      </p:sp>
      <p:pic>
        <p:nvPicPr>
          <p:cNvPr id="11" name="Picture 2" descr="ALLEY_IN_THE_SNOW"/>
          <p:cNvPicPr>
            <a:picLocks noChangeAspect="1" noChangeArrowheads="1"/>
          </p:cNvPicPr>
          <p:nvPr/>
        </p:nvPicPr>
        <p:blipFill>
          <a:blip r:embed="rId2"/>
          <a:srcRect/>
          <a:stretch>
            <a:fillRect/>
          </a:stretch>
        </p:blipFill>
        <p:spPr bwMode="auto">
          <a:xfrm>
            <a:off x="6643702" y="214290"/>
            <a:ext cx="2286016" cy="2621036"/>
          </a:xfrm>
          <a:prstGeom prst="rect">
            <a:avLst/>
          </a:prstGeom>
          <a:noFill/>
        </p:spPr>
      </p:pic>
    </p:spTree>
    <p:extLst>
      <p:ext uri="{BB962C8B-B14F-4D97-AF65-F5344CB8AC3E}">
        <p14:creationId xmlns:p14="http://schemas.microsoft.com/office/powerpoint/2010/main" val="3550464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142852"/>
            <a:ext cx="6643734" cy="207170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i="1" dirty="0" smtClean="0">
                <a:solidFill>
                  <a:schemeClr val="tx1"/>
                </a:solidFill>
              </a:rPr>
              <a:t>Hz. Lokman Hekim’in vecizelerinde şöyle bir söz vardır;</a:t>
            </a:r>
          </a:p>
          <a:p>
            <a:pPr algn="just"/>
            <a:r>
              <a:rPr lang="tr-TR" i="1" dirty="0" smtClean="0">
                <a:solidFill>
                  <a:schemeClr val="tx1"/>
                </a:solidFill>
              </a:rPr>
              <a:t> </a:t>
            </a:r>
            <a:r>
              <a:rPr lang="tr-TR" sz="2400" b="1" dirty="0" smtClean="0">
                <a:solidFill>
                  <a:schemeClr val="tx1"/>
                </a:solidFill>
              </a:rPr>
              <a:t>”Cömert olmayan zengin meyvesiz ağaç gibidir.”</a:t>
            </a:r>
            <a:endParaRPr lang="tr-TR" b="1" dirty="0">
              <a:solidFill>
                <a:schemeClr val="tx1"/>
              </a:solidFill>
            </a:endParaRPr>
          </a:p>
        </p:txBody>
      </p:sp>
      <p:sp>
        <p:nvSpPr>
          <p:cNvPr id="10" name="9 Yuvarlatılmış Çapraz Köşeli Dikdörtgen"/>
          <p:cNvSpPr/>
          <p:nvPr/>
        </p:nvSpPr>
        <p:spPr>
          <a:xfrm>
            <a:off x="285720" y="2357430"/>
            <a:ext cx="8643998" cy="428628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i="1" dirty="0" smtClean="0">
                <a:solidFill>
                  <a:schemeClr val="tx1"/>
                </a:solidFill>
              </a:rPr>
              <a:t> Birçok kimseler, hayatında iken kimseye bir yardımda bulunmaz, veremez. Fakat, elden ayaktan düşüp de, öleceğini anladığı zaman cömert olmaya kalkar. Hasta yatağında, ölüm yolculuğunda bağışta bulunmaya başlar. Vasiyet ederek hayır yapmak ister. Aslında yapılması gereken hayır; Can bedende, irade sende, para kesende iken yapılandır. Çünkü Hz. Peygamberimiz buyurur ki; </a:t>
            </a:r>
            <a:r>
              <a:rPr lang="tr-TR" sz="2800" b="1" i="1" dirty="0" smtClean="0">
                <a:solidFill>
                  <a:srgbClr val="C00000"/>
                </a:solidFill>
              </a:rPr>
              <a:t>“Sadakanın en faziletlisi, sen sıhhatte, mala düşkün, zenginlik emeli ve fakirlik korkusu içinde bulunurken sadaka vermendir.” </a:t>
            </a:r>
            <a:r>
              <a:rPr lang="tr-TR" sz="2400" i="1" dirty="0" smtClean="0">
                <a:solidFill>
                  <a:schemeClr val="tx1"/>
                </a:solidFill>
              </a:rPr>
              <a:t>Can boğaza ulaşıp, daralacağın zamana kadar geciktirme. Sonra o mallar mirasçılara kalır. Onlar istedikleri gibi harcarlar.  </a:t>
            </a:r>
            <a:endParaRPr lang="tr-TR" sz="2400" dirty="0">
              <a:solidFill>
                <a:schemeClr val="tx1"/>
              </a:solidFill>
            </a:endParaRPr>
          </a:p>
        </p:txBody>
      </p:sp>
      <p:pic>
        <p:nvPicPr>
          <p:cNvPr id="2051" name="Picture 3" descr="C:\Documents and Settings\alp\Desktop\11_12_2008_23_44_46_hurma_agaci güzel olanı.JPG"/>
          <p:cNvPicPr>
            <a:picLocks noChangeAspect="1" noChangeArrowheads="1"/>
          </p:cNvPicPr>
          <p:nvPr/>
        </p:nvPicPr>
        <p:blipFill>
          <a:blip r:embed="rId2"/>
          <a:srcRect/>
          <a:stretch>
            <a:fillRect/>
          </a:stretch>
        </p:blipFill>
        <p:spPr bwMode="auto">
          <a:xfrm>
            <a:off x="6929454" y="142852"/>
            <a:ext cx="1928826" cy="2000264"/>
          </a:xfrm>
          <a:prstGeom prst="rect">
            <a:avLst/>
          </a:prstGeom>
          <a:noFill/>
        </p:spPr>
      </p:pic>
    </p:spTree>
    <p:extLst>
      <p:ext uri="{BB962C8B-B14F-4D97-AF65-F5344CB8AC3E}">
        <p14:creationId xmlns:p14="http://schemas.microsoft.com/office/powerpoint/2010/main" val="3771657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214290"/>
            <a:ext cx="8715436" cy="642942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smtClean="0">
                <a:solidFill>
                  <a:schemeClr val="tx1"/>
                </a:solidFill>
                <a:latin typeface="Times New Roman" pitchFamily="18" charset="0"/>
                <a:cs typeface="Times New Roman" pitchFamily="18" charset="0"/>
              </a:rPr>
              <a:t>SA'LEBE'NİN ZENGİNLİĞİ</a:t>
            </a:r>
          </a:p>
          <a:p>
            <a:r>
              <a:rPr lang="tr-TR" sz="2000" b="1" dirty="0" smtClean="0">
                <a:solidFill>
                  <a:schemeClr val="tx1"/>
                </a:solidFill>
                <a:latin typeface="Times New Roman" pitchFamily="18" charset="0"/>
                <a:cs typeface="Times New Roman" pitchFamily="18" charset="0"/>
              </a:rPr>
              <a:t> "Ya </a:t>
            </a:r>
            <a:r>
              <a:rPr lang="tr-TR" sz="2000" b="1" dirty="0" err="1" smtClean="0">
                <a:solidFill>
                  <a:schemeClr val="tx1"/>
                </a:solidFill>
                <a:latin typeface="Times New Roman" pitchFamily="18" charset="0"/>
                <a:cs typeface="Times New Roman" pitchFamily="18" charset="0"/>
              </a:rPr>
              <a:t>Sa'lebe</a:t>
            </a:r>
            <a:r>
              <a:rPr lang="tr-TR" sz="2000" b="1" dirty="0" smtClean="0">
                <a:solidFill>
                  <a:schemeClr val="tx1"/>
                </a:solidFill>
                <a:latin typeface="Times New Roman" pitchFamily="18" charset="0"/>
                <a:cs typeface="Times New Roman" pitchFamily="18" charset="0"/>
              </a:rPr>
              <a:t>! Şükrünü yapabildiğin az mal, şükrünü yapamadığın çok maldan hayırlıdır."</a:t>
            </a:r>
            <a:endParaRPr lang="tr-TR" sz="2000" dirty="0" smtClean="0">
              <a:solidFill>
                <a:schemeClr val="tx1"/>
              </a:solidFill>
              <a:latin typeface="Times New Roman" pitchFamily="18" charset="0"/>
              <a:cs typeface="Times New Roman" pitchFamily="18" charset="0"/>
            </a:endParaRPr>
          </a:p>
          <a:p>
            <a:r>
              <a:rPr lang="tr-TR" sz="2000" dirty="0" smtClean="0">
                <a:solidFill>
                  <a:schemeClr val="tx1"/>
                </a:solidFill>
                <a:latin typeface="Times New Roman" pitchFamily="18" charset="0"/>
                <a:cs typeface="Times New Roman" pitchFamily="18" charset="0"/>
              </a:rPr>
              <a:t>  MEDİNE </a:t>
            </a:r>
            <a:r>
              <a:rPr lang="tr-TR" sz="2000" dirty="0" err="1" smtClean="0">
                <a:solidFill>
                  <a:schemeClr val="tx1"/>
                </a:solidFill>
                <a:latin typeface="Times New Roman" pitchFamily="18" charset="0"/>
                <a:cs typeface="Times New Roman" pitchFamily="18" charset="0"/>
              </a:rPr>
              <a:t>müslümanlarından</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Sâlebe'nin</a:t>
            </a:r>
            <a:r>
              <a:rPr lang="tr-TR" sz="2000" dirty="0" smtClean="0">
                <a:solidFill>
                  <a:schemeClr val="tx1"/>
                </a:solidFill>
                <a:latin typeface="Times New Roman" pitchFamily="18" charset="0"/>
                <a:cs typeface="Times New Roman" pitchFamily="18" charset="0"/>
              </a:rPr>
              <a:t> mala, mülke karşı aşırı derecede hırsı vardı. Zengin olmak istiyordu, hem de mutlaka zengin olmak! </a:t>
            </a:r>
            <a:r>
              <a:rPr lang="tr-TR" sz="2000" dirty="0" err="1" smtClean="0">
                <a:solidFill>
                  <a:schemeClr val="tx1"/>
                </a:solidFill>
                <a:latin typeface="Times New Roman" pitchFamily="18" charset="0"/>
                <a:cs typeface="Times New Roman" pitchFamily="18" charset="0"/>
              </a:rPr>
              <a:t>Hattâ</a:t>
            </a:r>
            <a:r>
              <a:rPr lang="tr-TR" sz="2000" dirty="0" smtClean="0">
                <a:solidFill>
                  <a:schemeClr val="tx1"/>
                </a:solidFill>
                <a:latin typeface="Times New Roman" pitchFamily="18" charset="0"/>
                <a:cs typeface="Times New Roman" pitchFamily="18" charset="0"/>
              </a:rPr>
              <a:t> benliğini saran bu şiddetli zengin olma arzusu, onu </a:t>
            </a:r>
            <a:r>
              <a:rPr lang="tr-TR" sz="2000" dirty="0" err="1" smtClean="0">
                <a:solidFill>
                  <a:schemeClr val="tx1"/>
                </a:solidFill>
                <a:latin typeface="Times New Roman" pitchFamily="18" charset="0"/>
                <a:cs typeface="Times New Roman" pitchFamily="18" charset="0"/>
              </a:rPr>
              <a:t>Resûlullahtan</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duâ</a:t>
            </a:r>
            <a:r>
              <a:rPr lang="tr-TR" sz="2000" dirty="0" smtClean="0">
                <a:solidFill>
                  <a:schemeClr val="tx1"/>
                </a:solidFill>
                <a:latin typeface="Times New Roman" pitchFamily="18" charset="0"/>
                <a:cs typeface="Times New Roman" pitchFamily="18" charset="0"/>
              </a:rPr>
              <a:t> istemeye kadar </a:t>
            </a:r>
            <a:r>
              <a:rPr lang="tr-TR" sz="2000" dirty="0" err="1" smtClean="0">
                <a:solidFill>
                  <a:schemeClr val="tx1"/>
                </a:solidFill>
                <a:latin typeface="Times New Roman" pitchFamily="18" charset="0"/>
                <a:cs typeface="Times New Roman" pitchFamily="18" charset="0"/>
              </a:rPr>
              <a:t>sevketti</a:t>
            </a:r>
            <a:r>
              <a:rPr lang="tr-TR" sz="2000" dirty="0" smtClean="0">
                <a:solidFill>
                  <a:schemeClr val="tx1"/>
                </a:solidFill>
                <a:latin typeface="Times New Roman" pitchFamily="18" charset="0"/>
                <a:cs typeface="Times New Roman" pitchFamily="18" charset="0"/>
              </a:rPr>
              <a:t>. Nihayet bir gün Peygamberin huzuruna çıkarak:</a:t>
            </a:r>
          </a:p>
          <a:p>
            <a:r>
              <a:rPr lang="tr-TR" sz="2000" b="1" dirty="0" smtClean="0">
                <a:solidFill>
                  <a:schemeClr val="tx1"/>
                </a:solidFill>
                <a:latin typeface="Times New Roman" pitchFamily="18" charset="0"/>
                <a:cs typeface="Times New Roman" pitchFamily="18" charset="0"/>
              </a:rPr>
              <a:t>- </a:t>
            </a:r>
            <a:r>
              <a:rPr lang="tr-TR" sz="2000" b="1" dirty="0" err="1" smtClean="0">
                <a:solidFill>
                  <a:schemeClr val="tx1"/>
                </a:solidFill>
                <a:latin typeface="Times New Roman" pitchFamily="18" charset="0"/>
                <a:cs typeface="Times New Roman" pitchFamily="18" charset="0"/>
              </a:rPr>
              <a:t>Yâ</a:t>
            </a:r>
            <a:r>
              <a:rPr lang="tr-TR" sz="2000" b="1" dirty="0" smtClean="0">
                <a:solidFill>
                  <a:schemeClr val="tx1"/>
                </a:solidFill>
                <a:latin typeface="Times New Roman" pitchFamily="18" charset="0"/>
                <a:cs typeface="Times New Roman" pitchFamily="18" charset="0"/>
              </a:rPr>
              <a:t> </a:t>
            </a:r>
            <a:r>
              <a:rPr lang="tr-TR" sz="2000" b="1" dirty="0" err="1" smtClean="0">
                <a:solidFill>
                  <a:schemeClr val="tx1"/>
                </a:solidFill>
                <a:latin typeface="Times New Roman" pitchFamily="18" charset="0"/>
                <a:cs typeface="Times New Roman" pitchFamily="18" charset="0"/>
              </a:rPr>
              <a:t>Resûlellah</a:t>
            </a:r>
            <a:r>
              <a:rPr lang="tr-TR" sz="2000" b="1" dirty="0" smtClean="0">
                <a:solidFill>
                  <a:schemeClr val="tx1"/>
                </a:solidFill>
                <a:latin typeface="Times New Roman" pitchFamily="18" charset="0"/>
                <a:cs typeface="Times New Roman" pitchFamily="18" charset="0"/>
              </a:rPr>
              <a:t>, Allaha dua et de zengin olayım dedi.</a:t>
            </a:r>
            <a:endParaRPr lang="tr-TR" sz="2000" dirty="0" smtClean="0">
              <a:solidFill>
                <a:schemeClr val="tx1"/>
              </a:solidFill>
              <a:latin typeface="Times New Roman" pitchFamily="18" charset="0"/>
              <a:cs typeface="Times New Roman" pitchFamily="18" charset="0"/>
            </a:endParaRPr>
          </a:p>
          <a:p>
            <a:r>
              <a:rPr lang="tr-TR" sz="2000" dirty="0" smtClean="0">
                <a:solidFill>
                  <a:schemeClr val="tx1"/>
                </a:solidFill>
                <a:latin typeface="Times New Roman" pitchFamily="18" charset="0"/>
                <a:cs typeface="Times New Roman" pitchFamily="18" charset="0"/>
              </a:rPr>
              <a:t>Allahın </a:t>
            </a:r>
            <a:r>
              <a:rPr lang="tr-TR" sz="2000" dirty="0" err="1" smtClean="0">
                <a:solidFill>
                  <a:schemeClr val="tx1"/>
                </a:solidFill>
                <a:latin typeface="Times New Roman" pitchFamily="18" charset="0"/>
                <a:cs typeface="Times New Roman" pitchFamily="18" charset="0"/>
              </a:rPr>
              <a:t>Resûlü</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Sâlebe'nin</a:t>
            </a:r>
            <a:r>
              <a:rPr lang="tr-TR" sz="2000" dirty="0" smtClean="0">
                <a:solidFill>
                  <a:schemeClr val="tx1"/>
                </a:solidFill>
                <a:latin typeface="Times New Roman" pitchFamily="18" charset="0"/>
                <a:cs typeface="Times New Roman" pitchFamily="18" charset="0"/>
              </a:rPr>
              <a:t> bu isteğine şöyle cevap verdi:</a:t>
            </a:r>
          </a:p>
          <a:p>
            <a:r>
              <a:rPr lang="tr-TR" sz="2000" b="1" dirty="0" smtClean="0">
                <a:solidFill>
                  <a:schemeClr val="tx1"/>
                </a:solidFill>
                <a:latin typeface="Times New Roman" pitchFamily="18" charset="0"/>
                <a:cs typeface="Times New Roman" pitchFamily="18" charset="0"/>
              </a:rPr>
              <a:t>- Şükrünü yapabildiğin az mal, şükrünü yapamadığın çok maldan hayırlıdır.</a:t>
            </a:r>
            <a:endParaRPr lang="tr-TR" sz="2000" dirty="0" smtClean="0">
              <a:solidFill>
                <a:schemeClr val="tx1"/>
              </a:solidFill>
              <a:latin typeface="Times New Roman" pitchFamily="18" charset="0"/>
              <a:cs typeface="Times New Roman" pitchFamily="18" charset="0"/>
            </a:endParaRPr>
          </a:p>
          <a:p>
            <a:r>
              <a:rPr lang="tr-TR" sz="2000" dirty="0" smtClean="0">
                <a:solidFill>
                  <a:schemeClr val="tx1"/>
                </a:solidFill>
                <a:latin typeface="Times New Roman" pitchFamily="18" charset="0"/>
                <a:cs typeface="Times New Roman" pitchFamily="18" charset="0"/>
              </a:rPr>
              <a:t>Bu söz </a:t>
            </a:r>
            <a:r>
              <a:rPr lang="tr-TR" sz="2000" dirty="0" err="1" smtClean="0">
                <a:solidFill>
                  <a:schemeClr val="tx1"/>
                </a:solidFill>
                <a:latin typeface="Times New Roman" pitchFamily="18" charset="0"/>
                <a:cs typeface="Times New Roman" pitchFamily="18" charset="0"/>
              </a:rPr>
              <a:t>Sâlebe'ye</a:t>
            </a:r>
            <a:r>
              <a:rPr lang="tr-TR" sz="2000" dirty="0" smtClean="0">
                <a:solidFill>
                  <a:schemeClr val="tx1"/>
                </a:solidFill>
                <a:latin typeface="Times New Roman" pitchFamily="18" charset="0"/>
                <a:cs typeface="Times New Roman" pitchFamily="18" charset="0"/>
              </a:rPr>
              <a:t> kâfi gelmişti. Bir müddet bu </a:t>
            </a:r>
            <a:r>
              <a:rPr lang="tr-TR" sz="2000" dirty="0" err="1" smtClean="0">
                <a:solidFill>
                  <a:schemeClr val="tx1"/>
                </a:solidFill>
                <a:latin typeface="Times New Roman" pitchFamily="18" charset="0"/>
                <a:cs typeface="Times New Roman" pitchFamily="18" charset="0"/>
              </a:rPr>
              <a:t>Hadîsin</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mânâsı</a:t>
            </a:r>
            <a:r>
              <a:rPr lang="tr-TR" sz="2000" dirty="0" smtClean="0">
                <a:solidFill>
                  <a:schemeClr val="tx1"/>
                </a:solidFill>
                <a:latin typeface="Times New Roman" pitchFamily="18" charset="0"/>
                <a:cs typeface="Times New Roman" pitchFamily="18" charset="0"/>
              </a:rPr>
              <a:t> üzerinde düşünerek benliğini saran ille de zengin olma arzusundan birazcık olsun kurtuldu. Fakat hırs onun yakasını bir türlü bırakmıyordu. Zamanla, ihtirası yeniden depreştiği için tekrar müracaat etti:</a:t>
            </a:r>
          </a:p>
          <a:p>
            <a:r>
              <a:rPr lang="tr-TR" sz="2000" b="1" dirty="0" smtClean="0">
                <a:solidFill>
                  <a:schemeClr val="tx1"/>
                </a:solidFill>
                <a:latin typeface="Times New Roman" pitchFamily="18" charset="0"/>
                <a:cs typeface="Times New Roman" pitchFamily="18" charset="0"/>
              </a:rPr>
              <a:t>- </a:t>
            </a:r>
            <a:r>
              <a:rPr lang="tr-TR" sz="2000" b="1" dirty="0" err="1" smtClean="0">
                <a:solidFill>
                  <a:schemeClr val="tx1"/>
                </a:solidFill>
                <a:latin typeface="Times New Roman" pitchFamily="18" charset="0"/>
                <a:cs typeface="Times New Roman" pitchFamily="18" charset="0"/>
              </a:rPr>
              <a:t>Yâ</a:t>
            </a:r>
            <a:r>
              <a:rPr lang="tr-TR" sz="2000" b="1" dirty="0" smtClean="0">
                <a:solidFill>
                  <a:schemeClr val="tx1"/>
                </a:solidFill>
                <a:latin typeface="Times New Roman" pitchFamily="18" charset="0"/>
                <a:cs typeface="Times New Roman" pitchFamily="18" charset="0"/>
              </a:rPr>
              <a:t> </a:t>
            </a:r>
            <a:r>
              <a:rPr lang="tr-TR" sz="2000" b="1" dirty="0" err="1" smtClean="0">
                <a:solidFill>
                  <a:schemeClr val="tx1"/>
                </a:solidFill>
                <a:latin typeface="Times New Roman" pitchFamily="18" charset="0"/>
                <a:cs typeface="Times New Roman" pitchFamily="18" charset="0"/>
              </a:rPr>
              <a:t>Resûlellah</a:t>
            </a:r>
            <a:r>
              <a:rPr lang="tr-TR" sz="2000" b="1" dirty="0" smtClean="0">
                <a:solidFill>
                  <a:schemeClr val="tx1"/>
                </a:solidFill>
                <a:latin typeface="Times New Roman" pitchFamily="18" charset="0"/>
                <a:cs typeface="Times New Roman" pitchFamily="18" charset="0"/>
              </a:rPr>
              <a:t>, </a:t>
            </a:r>
            <a:r>
              <a:rPr lang="tr-TR" sz="2000" b="1" dirty="0" err="1" smtClean="0">
                <a:solidFill>
                  <a:schemeClr val="tx1"/>
                </a:solidFill>
                <a:latin typeface="Times New Roman" pitchFamily="18" charset="0"/>
                <a:cs typeface="Times New Roman" pitchFamily="18" charset="0"/>
              </a:rPr>
              <a:t>duâ</a:t>
            </a:r>
            <a:r>
              <a:rPr lang="tr-TR" sz="2000" b="1" dirty="0" smtClean="0">
                <a:solidFill>
                  <a:schemeClr val="tx1"/>
                </a:solidFill>
                <a:latin typeface="Times New Roman" pitchFamily="18" charset="0"/>
                <a:cs typeface="Times New Roman" pitchFamily="18" charset="0"/>
              </a:rPr>
              <a:t> et de zengin olayım.</a:t>
            </a:r>
            <a:endParaRPr lang="tr-TR" sz="2000" dirty="0" smtClean="0">
              <a:solidFill>
                <a:schemeClr val="tx1"/>
              </a:solidFill>
              <a:latin typeface="Times New Roman" pitchFamily="18" charset="0"/>
              <a:cs typeface="Times New Roman" pitchFamily="18" charset="0"/>
            </a:endParaRPr>
          </a:p>
          <a:p>
            <a:r>
              <a:rPr lang="tr-TR" sz="2000" dirty="0" smtClean="0">
                <a:solidFill>
                  <a:schemeClr val="tx1"/>
                </a:solidFill>
                <a:latin typeface="Times New Roman" pitchFamily="18" charset="0"/>
                <a:cs typeface="Times New Roman" pitchFamily="18" charset="0"/>
              </a:rPr>
              <a:t>Bu sefer biraz daha açık, ağır konuşan </a:t>
            </a:r>
            <a:r>
              <a:rPr lang="tr-TR" sz="2000" dirty="0" err="1" smtClean="0">
                <a:solidFill>
                  <a:schemeClr val="tx1"/>
                </a:solidFill>
                <a:latin typeface="Times New Roman" pitchFamily="18" charset="0"/>
                <a:cs typeface="Times New Roman" pitchFamily="18" charset="0"/>
              </a:rPr>
              <a:t>Resûl</a:t>
            </a:r>
            <a:r>
              <a:rPr lang="tr-TR" sz="2000" dirty="0" smtClean="0">
                <a:solidFill>
                  <a:schemeClr val="tx1"/>
                </a:solidFill>
                <a:latin typeface="Times New Roman" pitchFamily="18" charset="0"/>
                <a:cs typeface="Times New Roman" pitchFamily="18" charset="0"/>
              </a:rPr>
              <a:t>-ü Ekrem:</a:t>
            </a:r>
          </a:p>
          <a:p>
            <a:r>
              <a:rPr lang="tr-TR" sz="2000" b="1" dirty="0" smtClean="0">
                <a:solidFill>
                  <a:schemeClr val="tx1"/>
                </a:solidFill>
                <a:latin typeface="Times New Roman" pitchFamily="18" charset="0"/>
                <a:cs typeface="Times New Roman" pitchFamily="18" charset="0"/>
              </a:rPr>
              <a:t>- Ben senin için kâfi bir örnek değil miyim? dedi. Ve ilâve etti:- Allah'a yemin ederim ki, isteseydim şu dağlar altın ve gümüş olarak arkamdan akıp geleceklerdi; fakat ben istemedim.</a:t>
            </a: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81899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214290"/>
            <a:ext cx="8786874" cy="635798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latin typeface="Times New Roman" pitchFamily="18" charset="0"/>
                <a:cs typeface="Times New Roman" pitchFamily="18" charset="0"/>
              </a:rPr>
              <a:t>Elinde bu kadar ilâhi kudret -bulunmasına rağmen, </a:t>
            </a:r>
            <a:r>
              <a:rPr lang="tr-TR" sz="2000" u="sng" dirty="0" err="1" smtClean="0">
                <a:solidFill>
                  <a:schemeClr val="tx1"/>
                </a:solidFill>
                <a:latin typeface="Times New Roman" pitchFamily="18" charset="0"/>
                <a:cs typeface="Times New Roman" pitchFamily="18" charset="0"/>
              </a:rPr>
              <a:t>Resûlüllahın</a:t>
            </a:r>
            <a:r>
              <a:rPr lang="tr-TR" sz="2000" u="sng" dirty="0" smtClean="0">
                <a:solidFill>
                  <a:schemeClr val="tx1"/>
                </a:solidFill>
                <a:latin typeface="Times New Roman" pitchFamily="18" charset="0"/>
                <a:cs typeface="Times New Roman" pitchFamily="18" charset="0"/>
              </a:rPr>
              <a:t> evinde haftalarca çorba pişmediği, ekseri günleri oruçlu bulundukları, çoğu zaman birkaç hurma tanesi ile bir arpa ekmeğinden ibaret iftar sofrası, herkesin bildiği bir </a:t>
            </a:r>
            <a:r>
              <a:rPr lang="tr-TR" sz="2000" u="sng" dirty="0" err="1" smtClean="0">
                <a:solidFill>
                  <a:schemeClr val="tx1"/>
                </a:solidFill>
                <a:latin typeface="Times New Roman" pitchFamily="18" charset="0"/>
                <a:cs typeface="Times New Roman" pitchFamily="18" charset="0"/>
              </a:rPr>
              <a:t>hakikattı</a:t>
            </a:r>
            <a:r>
              <a:rPr lang="tr-TR" sz="2000" u="sng" dirty="0" smtClean="0">
                <a:solidFill>
                  <a:schemeClr val="tx1"/>
                </a:solidFill>
                <a:latin typeface="Times New Roman" pitchFamily="18" charset="0"/>
                <a:cs typeface="Times New Roman" pitchFamily="18" charset="0"/>
              </a:rPr>
              <a:t>.</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Sâlebe</a:t>
            </a:r>
            <a:r>
              <a:rPr lang="tr-TR" sz="2000" dirty="0" smtClean="0">
                <a:solidFill>
                  <a:schemeClr val="tx1"/>
                </a:solidFill>
                <a:latin typeface="Times New Roman" pitchFamily="18" charset="0"/>
                <a:cs typeface="Times New Roman" pitchFamily="18" charset="0"/>
              </a:rPr>
              <a:t> bunları da düşünerek bir müddet daha isteğinden vazgeçmişti. </a:t>
            </a:r>
          </a:p>
          <a:p>
            <a:pPr algn="just"/>
            <a:r>
              <a:rPr lang="tr-TR" sz="2000" dirty="0" smtClean="0">
                <a:solidFill>
                  <a:schemeClr val="tx1"/>
                </a:solidFill>
                <a:latin typeface="Times New Roman" pitchFamily="18" charset="0"/>
                <a:cs typeface="Times New Roman" pitchFamily="18" charset="0"/>
              </a:rPr>
              <a:t>Kendi kendine: </a:t>
            </a:r>
            <a:r>
              <a:rPr lang="tr-TR" sz="2000" u="sng" dirty="0" smtClean="0">
                <a:solidFill>
                  <a:schemeClr val="tx1"/>
                </a:solidFill>
                <a:latin typeface="Times New Roman" pitchFamily="18" charset="0"/>
                <a:cs typeface="Times New Roman" pitchFamily="18" charset="0"/>
              </a:rPr>
              <a:t>- Zengin olursam fakir fukaraya daha iyi yardım ederim, daha çok sevap kazanırım diye kuruyor</a:t>
            </a:r>
            <a:r>
              <a:rPr lang="tr-TR" sz="2000" dirty="0" smtClean="0">
                <a:solidFill>
                  <a:schemeClr val="tx1"/>
                </a:solidFill>
                <a:latin typeface="Times New Roman" pitchFamily="18" charset="0"/>
                <a:cs typeface="Times New Roman" pitchFamily="18" charset="0"/>
              </a:rPr>
              <a:t> ve nihayet üçüncü </a:t>
            </a:r>
            <a:r>
              <a:rPr lang="tr-TR" sz="2000" dirty="0" err="1" smtClean="0">
                <a:solidFill>
                  <a:schemeClr val="tx1"/>
                </a:solidFill>
                <a:latin typeface="Times New Roman" pitchFamily="18" charset="0"/>
                <a:cs typeface="Times New Roman" pitchFamily="18" charset="0"/>
              </a:rPr>
              <a:t>olarâk</a:t>
            </a:r>
            <a:r>
              <a:rPr lang="tr-TR" sz="2000" dirty="0" smtClean="0">
                <a:solidFill>
                  <a:schemeClr val="tx1"/>
                </a:solidFill>
                <a:latin typeface="Times New Roman" pitchFamily="18" charset="0"/>
                <a:cs typeface="Times New Roman" pitchFamily="18" charset="0"/>
              </a:rPr>
              <a:t> bir müracaat daha yapmayı düşünüyordu. Nitekim müracaatını yaptı da; hem de söz vererek dedi ki:</a:t>
            </a:r>
          </a:p>
          <a:p>
            <a:pPr algn="just"/>
            <a:r>
              <a:rPr lang="tr-TR" sz="2000" b="1" dirty="0" smtClean="0">
                <a:solidFill>
                  <a:schemeClr val="tx1"/>
                </a:solidFill>
                <a:latin typeface="Times New Roman" pitchFamily="18" charset="0"/>
                <a:cs typeface="Times New Roman" pitchFamily="18" charset="0"/>
              </a:rPr>
              <a:t>- </a:t>
            </a:r>
            <a:r>
              <a:rPr lang="tr-TR" sz="2000" b="1" u="sng" dirty="0" smtClean="0">
                <a:solidFill>
                  <a:schemeClr val="tx1"/>
                </a:solidFill>
                <a:latin typeface="Times New Roman" pitchFamily="18" charset="0"/>
                <a:cs typeface="Times New Roman" pitchFamily="18" charset="0"/>
              </a:rPr>
              <a:t>Seni hak Peygamber olarak gönderene yemin ederim ki, eğer beni zengin ederse, fakir fukarayı koruyacak, her hak sahibine hakkını vereceğim</a:t>
            </a:r>
            <a:r>
              <a:rPr lang="tr-TR" sz="2000" b="1" dirty="0" smtClean="0">
                <a:solidFill>
                  <a:schemeClr val="tx1"/>
                </a:solidFill>
                <a:latin typeface="Times New Roman" pitchFamily="18" charset="0"/>
                <a:cs typeface="Times New Roman" pitchFamily="18" charset="0"/>
              </a:rPr>
              <a:t>.</a:t>
            </a:r>
            <a:endParaRPr lang="tr-TR" sz="2000" dirty="0" smtClean="0">
              <a:solidFill>
                <a:schemeClr val="tx1"/>
              </a:solidFill>
              <a:latin typeface="Times New Roman" pitchFamily="18" charset="0"/>
              <a:cs typeface="Times New Roman" pitchFamily="18" charset="0"/>
            </a:endParaRPr>
          </a:p>
          <a:p>
            <a:pPr algn="just"/>
            <a:r>
              <a:rPr lang="tr-TR" sz="2000" dirty="0" err="1" smtClean="0">
                <a:solidFill>
                  <a:schemeClr val="tx1"/>
                </a:solidFill>
                <a:latin typeface="Times New Roman" pitchFamily="18" charset="0"/>
                <a:cs typeface="Times New Roman" pitchFamily="18" charset="0"/>
              </a:rPr>
              <a:t>Sâlebe'nin</a:t>
            </a:r>
            <a:r>
              <a:rPr lang="tr-TR" sz="2000" dirty="0" smtClean="0">
                <a:solidFill>
                  <a:schemeClr val="tx1"/>
                </a:solidFill>
                <a:latin typeface="Times New Roman" pitchFamily="18" charset="0"/>
                <a:cs typeface="Times New Roman" pitchFamily="18" charset="0"/>
              </a:rPr>
              <a:t> bu kadar ısrarına karşı dayanamayan </a:t>
            </a:r>
            <a:r>
              <a:rPr lang="tr-TR" sz="2000" dirty="0" err="1" smtClean="0">
                <a:solidFill>
                  <a:schemeClr val="tx1"/>
                </a:solidFill>
                <a:latin typeface="Times New Roman" pitchFamily="18" charset="0"/>
                <a:cs typeface="Times New Roman" pitchFamily="18" charset="0"/>
              </a:rPr>
              <a:t>Resulüllah</a:t>
            </a:r>
            <a:r>
              <a:rPr lang="tr-TR" sz="2000" dirty="0" smtClean="0">
                <a:solidFill>
                  <a:schemeClr val="tx1"/>
                </a:solidFill>
                <a:latin typeface="Times New Roman" pitchFamily="18" charset="0"/>
                <a:cs typeface="Times New Roman" pitchFamily="18" charset="0"/>
              </a:rPr>
              <a:t>:</a:t>
            </a:r>
          </a:p>
          <a:p>
            <a:pPr algn="just"/>
            <a:r>
              <a:rPr lang="tr-TR" sz="2000" b="1" dirty="0" smtClean="0">
                <a:solidFill>
                  <a:schemeClr val="tx1"/>
                </a:solidFill>
                <a:latin typeface="Times New Roman" pitchFamily="18" charset="0"/>
                <a:cs typeface="Times New Roman" pitchFamily="18" charset="0"/>
              </a:rPr>
              <a:t>- </a:t>
            </a:r>
            <a:r>
              <a:rPr lang="tr-TR" sz="2000" b="1" i="1" u="sng" dirty="0" err="1" smtClean="0">
                <a:solidFill>
                  <a:schemeClr val="tx1"/>
                </a:solidFill>
                <a:latin typeface="Times New Roman" pitchFamily="18" charset="0"/>
                <a:cs typeface="Times New Roman" pitchFamily="18" charset="0"/>
              </a:rPr>
              <a:t>Yâ</a:t>
            </a:r>
            <a:r>
              <a:rPr lang="tr-TR" sz="2000" b="1" i="1" u="sng" dirty="0" smtClean="0">
                <a:solidFill>
                  <a:schemeClr val="tx1"/>
                </a:solidFill>
                <a:latin typeface="Times New Roman" pitchFamily="18" charset="0"/>
                <a:cs typeface="Times New Roman" pitchFamily="18" charset="0"/>
              </a:rPr>
              <a:t> Rabbi, </a:t>
            </a:r>
            <a:r>
              <a:rPr lang="tr-TR" sz="2000" b="1" i="1" u="sng" dirty="0" err="1" smtClean="0">
                <a:solidFill>
                  <a:schemeClr val="tx1"/>
                </a:solidFill>
                <a:latin typeface="Times New Roman" pitchFamily="18" charset="0"/>
                <a:cs typeface="Times New Roman" pitchFamily="18" charset="0"/>
              </a:rPr>
              <a:t>Sâlebe'yi</a:t>
            </a:r>
            <a:r>
              <a:rPr lang="tr-TR" sz="2000" b="1" i="1" u="sng" dirty="0" smtClean="0">
                <a:solidFill>
                  <a:schemeClr val="tx1"/>
                </a:solidFill>
                <a:latin typeface="Times New Roman" pitchFamily="18" charset="0"/>
                <a:cs typeface="Times New Roman" pitchFamily="18" charset="0"/>
              </a:rPr>
              <a:t> istediği mala kavuştur. diye dua etti.</a:t>
            </a:r>
            <a:endParaRPr lang="tr-TR" sz="2000" dirty="0" smtClean="0">
              <a:solidFill>
                <a:schemeClr val="tx1"/>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Bu dua üzerine koyun alarak sürü otlatmaya başlayan </a:t>
            </a:r>
            <a:r>
              <a:rPr lang="tr-TR" sz="2000" b="1" dirty="0" err="1" smtClean="0">
                <a:solidFill>
                  <a:schemeClr val="tx1"/>
                </a:solidFill>
                <a:latin typeface="Times New Roman" pitchFamily="18" charset="0"/>
                <a:cs typeface="Times New Roman" pitchFamily="18" charset="0"/>
              </a:rPr>
              <a:t>Sâlebe</a:t>
            </a:r>
            <a:r>
              <a:rPr lang="tr-TR" sz="2000" b="1" dirty="0" smtClean="0">
                <a:solidFill>
                  <a:schemeClr val="tx1"/>
                </a:solidFill>
                <a:latin typeface="Times New Roman" pitchFamily="18" charset="0"/>
                <a:cs typeface="Times New Roman" pitchFamily="18" charset="0"/>
              </a:rPr>
              <a:t>, daha evvel bütün namazlarını </a:t>
            </a:r>
            <a:r>
              <a:rPr lang="tr-TR" sz="2000" b="1" dirty="0" err="1" smtClean="0">
                <a:solidFill>
                  <a:schemeClr val="tx1"/>
                </a:solidFill>
                <a:latin typeface="Times New Roman" pitchFamily="18" charset="0"/>
                <a:cs typeface="Times New Roman" pitchFamily="18" charset="0"/>
              </a:rPr>
              <a:t>Resulüllah'ın</a:t>
            </a:r>
            <a:r>
              <a:rPr lang="tr-TR" sz="2000" b="1" dirty="0" smtClean="0">
                <a:solidFill>
                  <a:schemeClr val="tx1"/>
                </a:solidFill>
                <a:latin typeface="Times New Roman" pitchFamily="18" charset="0"/>
                <a:cs typeface="Times New Roman" pitchFamily="18" charset="0"/>
              </a:rPr>
              <a:t> cemaati olarak kıldığı için kendisine "Cami kuşu" adı verildiği halde, bu sefer, sadece öğle ve ikindiyi </a:t>
            </a:r>
            <a:r>
              <a:rPr lang="tr-TR" sz="2000" b="1" dirty="0" err="1" smtClean="0">
                <a:solidFill>
                  <a:schemeClr val="tx1"/>
                </a:solidFill>
                <a:latin typeface="Times New Roman" pitchFamily="18" charset="0"/>
                <a:cs typeface="Times New Roman" pitchFamily="18" charset="0"/>
              </a:rPr>
              <a:t>mescidde</a:t>
            </a:r>
            <a:r>
              <a:rPr lang="tr-TR" sz="2000" b="1" dirty="0" smtClean="0">
                <a:solidFill>
                  <a:schemeClr val="tx1"/>
                </a:solidFill>
                <a:latin typeface="Times New Roman" pitchFamily="18" charset="0"/>
                <a:cs typeface="Times New Roman" pitchFamily="18" charset="0"/>
              </a:rPr>
              <a:t> kılabiliyor, diğerlerini koyunların ardında, </a:t>
            </a:r>
            <a:r>
              <a:rPr lang="tr-TR" sz="2000" b="1" dirty="0" err="1" smtClean="0">
                <a:solidFill>
                  <a:schemeClr val="tx1"/>
                </a:solidFill>
                <a:latin typeface="Times New Roman" pitchFamily="18" charset="0"/>
                <a:cs typeface="Times New Roman" pitchFamily="18" charset="0"/>
              </a:rPr>
              <a:t>bazan</a:t>
            </a:r>
            <a:r>
              <a:rPr lang="tr-TR" sz="2000" b="1" dirty="0" smtClean="0">
                <a:solidFill>
                  <a:schemeClr val="tx1"/>
                </a:solidFill>
                <a:latin typeface="Times New Roman" pitchFamily="18" charset="0"/>
                <a:cs typeface="Times New Roman" pitchFamily="18" charset="0"/>
              </a:rPr>
              <a:t> da kazaen ifa edebiliyordu.</a:t>
            </a:r>
            <a:endParaRPr lang="tr-TR" sz="2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20348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214290"/>
            <a:ext cx="8786874" cy="6500858"/>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i="1" u="sng" dirty="0" err="1" smtClean="0">
                <a:solidFill>
                  <a:schemeClr val="tx1"/>
                </a:solidFill>
                <a:latin typeface="Times New Roman" pitchFamily="18" charset="0"/>
                <a:cs typeface="Times New Roman" pitchFamily="18" charset="0"/>
              </a:rPr>
              <a:t>Kisa</a:t>
            </a:r>
            <a:r>
              <a:rPr lang="tr-TR" sz="2000" i="1" u="sng" dirty="0" smtClean="0">
                <a:solidFill>
                  <a:schemeClr val="tx1"/>
                </a:solidFill>
                <a:latin typeface="Times New Roman" pitchFamily="18" charset="0"/>
                <a:cs typeface="Times New Roman" pitchFamily="18" charset="0"/>
              </a:rPr>
              <a:t> zamanda çoğalan, bereketlenen koyunlar, Medine yakınlarına sığmaz oldular; uzak çöllere, sulak yaylalara gitmek zarureti ile karşılaşan </a:t>
            </a:r>
            <a:r>
              <a:rPr lang="tr-TR" sz="2000" i="1" u="sng" dirty="0" err="1" smtClean="0">
                <a:solidFill>
                  <a:schemeClr val="tx1"/>
                </a:solidFill>
                <a:latin typeface="Times New Roman" pitchFamily="18" charset="0"/>
                <a:cs typeface="Times New Roman" pitchFamily="18" charset="0"/>
              </a:rPr>
              <a:t>Sâlebe</a:t>
            </a:r>
            <a:r>
              <a:rPr lang="tr-TR" sz="2000" i="1" u="sng" dirty="0" smtClean="0">
                <a:solidFill>
                  <a:schemeClr val="tx1"/>
                </a:solidFill>
                <a:latin typeface="Times New Roman" pitchFamily="18" charset="0"/>
                <a:cs typeface="Times New Roman" pitchFamily="18" charset="0"/>
              </a:rPr>
              <a:t>, artık öğle ve ikindi namazlarına da gelemiyor, sadece </a:t>
            </a:r>
            <a:endParaRPr lang="tr-TR" sz="2000" dirty="0" smtClean="0">
              <a:solidFill>
                <a:schemeClr val="tx1"/>
              </a:solidFill>
              <a:latin typeface="Times New Roman" pitchFamily="18" charset="0"/>
              <a:cs typeface="Times New Roman" pitchFamily="18" charset="0"/>
            </a:endParaRPr>
          </a:p>
          <a:p>
            <a:r>
              <a:rPr lang="tr-TR" sz="2000" i="1" u="sng" dirty="0" smtClean="0">
                <a:solidFill>
                  <a:schemeClr val="tx1"/>
                </a:solidFill>
                <a:latin typeface="Times New Roman" pitchFamily="18" charset="0"/>
                <a:cs typeface="Times New Roman" pitchFamily="18" charset="0"/>
              </a:rPr>
              <a:t>Cumaları </a:t>
            </a:r>
            <a:r>
              <a:rPr lang="tr-TR" sz="2000" i="1" u="sng" dirty="0" err="1" smtClean="0">
                <a:solidFill>
                  <a:schemeClr val="tx1"/>
                </a:solidFill>
                <a:latin typeface="Times New Roman" pitchFamily="18" charset="0"/>
                <a:cs typeface="Times New Roman" pitchFamily="18" charset="0"/>
              </a:rPr>
              <a:t>mescidde</a:t>
            </a:r>
            <a:r>
              <a:rPr lang="tr-TR" sz="2000" i="1" u="sng" dirty="0" smtClean="0">
                <a:solidFill>
                  <a:schemeClr val="tx1"/>
                </a:solidFill>
                <a:latin typeface="Times New Roman" pitchFamily="18" charset="0"/>
                <a:cs typeface="Times New Roman" pitchFamily="18" charset="0"/>
              </a:rPr>
              <a:t> görülüyordu. Nihayet çöldeki meşgalesi, ona Cuma namazlarını da unutturdu. </a:t>
            </a:r>
            <a:r>
              <a:rPr lang="tr-TR" sz="2000" dirty="0" smtClean="0">
                <a:solidFill>
                  <a:schemeClr val="tx1"/>
                </a:solidFill>
                <a:latin typeface="Times New Roman" pitchFamily="18" charset="0"/>
                <a:cs typeface="Times New Roman" pitchFamily="18" charset="0"/>
              </a:rPr>
              <a:t>Arada sırada sürü ile uğradığı yolların üstünde rastladığı yolculardan "Ne var, ne yok?" diye soruyor; sonra da koyunların ardından ıssız çöllere doğru tekrar dalıp gidiyordu.Artık umumi meselelerle alâkası kesilmiş, sadece şahsını ve şahsî işlerini düşünüyor, koyunlarını nerede daha iyi otlatabileceğinden başka bir şey hatırına gelmiyordu. </a:t>
            </a:r>
            <a:r>
              <a:rPr lang="tr-TR" sz="2000" b="1" u="sng" dirty="0" smtClean="0">
                <a:solidFill>
                  <a:schemeClr val="tx1"/>
                </a:solidFill>
                <a:latin typeface="Times New Roman" pitchFamily="18" charset="0"/>
                <a:cs typeface="Times New Roman" pitchFamily="18" charset="0"/>
              </a:rPr>
              <a:t>Bir gün </a:t>
            </a:r>
            <a:r>
              <a:rPr lang="tr-TR" sz="2000" b="1" u="sng" dirty="0" err="1" smtClean="0">
                <a:solidFill>
                  <a:schemeClr val="tx1"/>
                </a:solidFill>
                <a:latin typeface="Times New Roman" pitchFamily="18" charset="0"/>
                <a:cs typeface="Times New Roman" pitchFamily="18" charset="0"/>
              </a:rPr>
              <a:t>Resûlüllah'ın</a:t>
            </a:r>
            <a:r>
              <a:rPr lang="tr-TR" sz="2000" b="1" u="sng" dirty="0" smtClean="0">
                <a:solidFill>
                  <a:schemeClr val="tx1"/>
                </a:solidFill>
                <a:latin typeface="Times New Roman" pitchFamily="18" charset="0"/>
                <a:cs typeface="Times New Roman" pitchFamily="18" charset="0"/>
              </a:rPr>
              <a:t>:- </a:t>
            </a:r>
            <a:r>
              <a:rPr lang="tr-TR" sz="2000" b="1" u="sng" dirty="0" err="1" smtClean="0">
                <a:solidFill>
                  <a:schemeClr val="tx1"/>
                </a:solidFill>
                <a:latin typeface="Times New Roman" pitchFamily="18" charset="0"/>
                <a:cs typeface="Times New Roman" pitchFamily="18" charset="0"/>
              </a:rPr>
              <a:t>Sâlebe</a:t>
            </a:r>
            <a:r>
              <a:rPr lang="tr-TR" sz="2000" b="1" u="sng" dirty="0" smtClean="0">
                <a:solidFill>
                  <a:schemeClr val="tx1"/>
                </a:solidFill>
                <a:latin typeface="Times New Roman" pitchFamily="18" charset="0"/>
                <a:cs typeface="Times New Roman" pitchFamily="18" charset="0"/>
              </a:rPr>
              <a:t> görülmüyor, nerededir? diye sorması üzerine:</a:t>
            </a:r>
            <a:endParaRPr lang="tr-TR" sz="2000" dirty="0" smtClean="0">
              <a:solidFill>
                <a:schemeClr val="tx1"/>
              </a:solidFill>
              <a:latin typeface="Times New Roman" pitchFamily="18" charset="0"/>
              <a:cs typeface="Times New Roman" pitchFamily="18" charset="0"/>
            </a:endParaRPr>
          </a:p>
          <a:p>
            <a:r>
              <a:rPr lang="tr-TR" sz="2000" b="1" u="sng" dirty="0" smtClean="0">
                <a:solidFill>
                  <a:schemeClr val="tx1"/>
                </a:solidFill>
                <a:latin typeface="Times New Roman" pitchFamily="18" charset="0"/>
                <a:cs typeface="Times New Roman" pitchFamily="18" charset="0"/>
              </a:rPr>
              <a:t>- Koyun aldı, sinek kurtları kadar çoğaldı; buralara sığmaz olduğundan şimdi çöllerde sürüsünün ardında dolaşıyor. dediler. </a:t>
            </a:r>
            <a:r>
              <a:rPr lang="tr-TR" sz="2000" b="1" u="sng" dirty="0" err="1" smtClean="0">
                <a:solidFill>
                  <a:schemeClr val="tx1"/>
                </a:solidFill>
                <a:latin typeface="Times New Roman" pitchFamily="18" charset="0"/>
                <a:cs typeface="Times New Roman" pitchFamily="18" charset="0"/>
              </a:rPr>
              <a:t>Resûlullah</a:t>
            </a:r>
            <a:r>
              <a:rPr lang="tr-TR" sz="2000" b="1" u="sng" dirty="0" smtClean="0">
                <a:solidFill>
                  <a:schemeClr val="tx1"/>
                </a:solidFill>
                <a:latin typeface="Times New Roman" pitchFamily="18" charset="0"/>
                <a:cs typeface="Times New Roman" pitchFamily="18" charset="0"/>
              </a:rPr>
              <a:t>:</a:t>
            </a:r>
            <a:r>
              <a:rPr lang="tr-TR" sz="2000" b="1" u="sng" dirty="0" err="1" smtClean="0">
                <a:solidFill>
                  <a:schemeClr val="tx1"/>
                </a:solidFill>
                <a:latin typeface="Times New Roman" pitchFamily="18" charset="0"/>
                <a:cs typeface="Times New Roman" pitchFamily="18" charset="0"/>
              </a:rPr>
              <a:t>Sâlebe'ye</a:t>
            </a:r>
            <a:r>
              <a:rPr lang="tr-TR" sz="2000" b="1" u="sng" dirty="0" smtClean="0">
                <a:solidFill>
                  <a:schemeClr val="tx1"/>
                </a:solidFill>
                <a:latin typeface="Times New Roman" pitchFamily="18" charset="0"/>
                <a:cs typeface="Times New Roman" pitchFamily="18" charset="0"/>
              </a:rPr>
              <a:t> yazık oldu, yazık!... buyurdu.</a:t>
            </a:r>
            <a:endParaRPr lang="tr-TR" sz="2000" dirty="0" smtClean="0">
              <a:solidFill>
                <a:schemeClr val="tx1"/>
              </a:solidFill>
              <a:latin typeface="Times New Roman" pitchFamily="18" charset="0"/>
              <a:cs typeface="Times New Roman" pitchFamily="18" charset="0"/>
            </a:endParaRPr>
          </a:p>
          <a:p>
            <a:r>
              <a:rPr lang="tr-TR" sz="2000" dirty="0" smtClean="0">
                <a:solidFill>
                  <a:schemeClr val="tx1"/>
                </a:solidFill>
                <a:latin typeface="Times New Roman" pitchFamily="18" charset="0"/>
                <a:cs typeface="Times New Roman" pitchFamily="18" charset="0"/>
              </a:rPr>
              <a:t>İşte bu sırada sadaka </a:t>
            </a:r>
            <a:r>
              <a:rPr lang="tr-TR" sz="2000" dirty="0" err="1" smtClean="0">
                <a:solidFill>
                  <a:schemeClr val="tx1"/>
                </a:solidFill>
                <a:latin typeface="Times New Roman" pitchFamily="18" charset="0"/>
                <a:cs typeface="Times New Roman" pitchFamily="18" charset="0"/>
              </a:rPr>
              <a:t>Âyeti</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nâzil</a:t>
            </a:r>
            <a:r>
              <a:rPr lang="tr-TR" sz="2000" dirty="0" smtClean="0">
                <a:solidFill>
                  <a:schemeClr val="tx1"/>
                </a:solidFill>
                <a:latin typeface="Times New Roman" pitchFamily="18" charset="0"/>
                <a:cs typeface="Times New Roman" pitchFamily="18" charset="0"/>
              </a:rPr>
              <a:t> olarak, (indirilerek)  </a:t>
            </a:r>
            <a:r>
              <a:rPr lang="tr-TR" sz="2000" dirty="0" err="1" smtClean="0">
                <a:solidFill>
                  <a:schemeClr val="tx1"/>
                </a:solidFill>
                <a:latin typeface="Times New Roman" pitchFamily="18" charset="0"/>
                <a:cs typeface="Times New Roman" pitchFamily="18" charset="0"/>
              </a:rPr>
              <a:t>mâli</a:t>
            </a:r>
            <a:r>
              <a:rPr lang="tr-TR" sz="2000" dirty="0" smtClean="0">
                <a:solidFill>
                  <a:schemeClr val="tx1"/>
                </a:solidFill>
                <a:latin typeface="Times New Roman" pitchFamily="18" charset="0"/>
                <a:cs typeface="Times New Roman" pitchFamily="18" charset="0"/>
              </a:rPr>
              <a:t> durumu düzgün olan </a:t>
            </a:r>
            <a:r>
              <a:rPr lang="tr-TR" sz="2000" dirty="0" err="1" smtClean="0">
                <a:solidFill>
                  <a:schemeClr val="tx1"/>
                </a:solidFill>
                <a:latin typeface="Times New Roman" pitchFamily="18" charset="0"/>
                <a:cs typeface="Times New Roman" pitchFamily="18" charset="0"/>
              </a:rPr>
              <a:t>müslümanların</a:t>
            </a:r>
            <a:r>
              <a:rPr lang="tr-TR" sz="2000" dirty="0" smtClean="0">
                <a:solidFill>
                  <a:schemeClr val="tx1"/>
                </a:solidFill>
                <a:latin typeface="Times New Roman" pitchFamily="18" charset="0"/>
                <a:cs typeface="Times New Roman" pitchFamily="18" charset="0"/>
              </a:rPr>
              <a:t> geçim sıkıntısı içinde bulunan kardeşlerine yardım etmeleri emredildi. Bu </a:t>
            </a:r>
            <a:r>
              <a:rPr lang="tr-TR" sz="2000" dirty="0" err="1" smtClean="0">
                <a:solidFill>
                  <a:schemeClr val="tx1"/>
                </a:solidFill>
                <a:latin typeface="Times New Roman" pitchFamily="18" charset="0"/>
                <a:cs typeface="Times New Roman" pitchFamily="18" charset="0"/>
              </a:rPr>
              <a:t>âyet</a:t>
            </a:r>
            <a:r>
              <a:rPr lang="tr-TR" sz="2000" dirty="0" smtClean="0">
                <a:solidFill>
                  <a:schemeClr val="tx1"/>
                </a:solidFill>
                <a:latin typeface="Times New Roman" pitchFamily="18" charset="0"/>
                <a:cs typeface="Times New Roman" pitchFamily="18" charset="0"/>
              </a:rPr>
              <a:t>-i kerimenin emrine büyük bir istekle uyan </a:t>
            </a:r>
            <a:r>
              <a:rPr lang="tr-TR" sz="2000" dirty="0" err="1" smtClean="0">
                <a:solidFill>
                  <a:schemeClr val="tx1"/>
                </a:solidFill>
                <a:latin typeface="Times New Roman" pitchFamily="18" charset="0"/>
                <a:cs typeface="Times New Roman" pitchFamily="18" charset="0"/>
              </a:rPr>
              <a:t>müslümanlar</a:t>
            </a:r>
            <a:r>
              <a:rPr lang="tr-TR" sz="2000" dirty="0" smtClean="0">
                <a:solidFill>
                  <a:schemeClr val="tx1"/>
                </a:solidFill>
                <a:latin typeface="Times New Roman" pitchFamily="18" charset="0"/>
                <a:cs typeface="Times New Roman" pitchFamily="18" charset="0"/>
              </a:rPr>
              <a:t>, mallarının bir kısmını geçim sıkıntısı içinde yaşayan kardeşlerine seve seve verirlerken </a:t>
            </a:r>
            <a:r>
              <a:rPr lang="tr-TR" sz="2000" dirty="0" err="1" smtClean="0">
                <a:solidFill>
                  <a:schemeClr val="tx1"/>
                </a:solidFill>
                <a:latin typeface="Times New Roman" pitchFamily="18" charset="0"/>
                <a:cs typeface="Times New Roman" pitchFamily="18" charset="0"/>
              </a:rPr>
              <a:t>Sâlebe</a:t>
            </a:r>
            <a:r>
              <a:rPr lang="tr-TR" sz="2000" dirty="0" smtClean="0">
                <a:solidFill>
                  <a:schemeClr val="tx1"/>
                </a:solidFill>
                <a:latin typeface="Times New Roman" pitchFamily="18" charset="0"/>
                <a:cs typeface="Times New Roman" pitchFamily="18" charset="0"/>
              </a:rPr>
              <a:t>:</a:t>
            </a: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34219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214290"/>
            <a:ext cx="8786874" cy="642942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u="sng" dirty="0" smtClean="0">
                <a:solidFill>
                  <a:schemeClr val="tx1"/>
                </a:solidFill>
                <a:latin typeface="Times New Roman" pitchFamily="18" charset="0"/>
                <a:cs typeface="Times New Roman" pitchFamily="18" charset="0"/>
              </a:rPr>
              <a:t>- </a:t>
            </a:r>
            <a:r>
              <a:rPr lang="tr-TR" sz="2400" b="1" i="1" u="sng" dirty="0" smtClean="0">
                <a:solidFill>
                  <a:schemeClr val="tx1"/>
                </a:solidFill>
                <a:latin typeface="Times New Roman" pitchFamily="18" charset="0"/>
                <a:cs typeface="Times New Roman" pitchFamily="18" charset="0"/>
              </a:rPr>
              <a:t>Bu sizin yaptığınız </a:t>
            </a:r>
            <a:r>
              <a:rPr lang="tr-TR" sz="2400" b="1" i="1" u="sng" dirty="0" err="1" smtClean="0">
                <a:solidFill>
                  <a:schemeClr val="tx1"/>
                </a:solidFill>
                <a:latin typeface="Times New Roman" pitchFamily="18" charset="0"/>
                <a:cs typeface="Times New Roman" pitchFamily="18" charset="0"/>
              </a:rPr>
              <a:t>düpe</a:t>
            </a:r>
            <a:r>
              <a:rPr lang="tr-TR" sz="2400" b="1" i="1" u="sng" dirty="0" smtClean="0">
                <a:solidFill>
                  <a:schemeClr val="tx1"/>
                </a:solidFill>
                <a:latin typeface="Times New Roman" pitchFamily="18" charset="0"/>
                <a:cs typeface="Times New Roman" pitchFamily="18" charset="0"/>
              </a:rPr>
              <a:t> düz haraççılıktır. diyerek yardım toplayan </a:t>
            </a:r>
            <a:r>
              <a:rPr lang="tr-TR" sz="2400" b="1" i="1" u="sng" dirty="0" err="1" smtClean="0">
                <a:solidFill>
                  <a:schemeClr val="tx1"/>
                </a:solidFill>
                <a:latin typeface="Times New Roman" pitchFamily="18" charset="0"/>
                <a:cs typeface="Times New Roman" pitchFamily="18" charset="0"/>
              </a:rPr>
              <a:t>memurlari</a:t>
            </a:r>
            <a:r>
              <a:rPr lang="tr-TR" sz="2400" b="1" i="1" u="sng" dirty="0" smtClean="0">
                <a:solidFill>
                  <a:schemeClr val="tx1"/>
                </a:solidFill>
                <a:latin typeface="Times New Roman" pitchFamily="18" charset="0"/>
                <a:cs typeface="Times New Roman" pitchFamily="18" charset="0"/>
              </a:rPr>
              <a:t> boş çevirdi</a:t>
            </a:r>
            <a:r>
              <a:rPr lang="tr-TR" sz="2400" u="sng" dirty="0" smtClean="0">
                <a:solidFill>
                  <a:schemeClr val="tx1"/>
                </a:solidFill>
                <a:latin typeface="Times New Roman" pitchFamily="18" charset="0"/>
                <a:cs typeface="Times New Roman" pitchFamily="18" charset="0"/>
              </a:rPr>
              <a:t>.</a:t>
            </a:r>
            <a:r>
              <a:rPr lang="tr-TR" sz="2400" dirty="0" smtClean="0">
                <a:solidFill>
                  <a:schemeClr val="tx1"/>
                </a:solidFill>
                <a:latin typeface="Times New Roman" pitchFamily="18" charset="0"/>
                <a:cs typeface="Times New Roman" pitchFamily="18" charset="0"/>
              </a:rPr>
              <a:t> Haberi duyan </a:t>
            </a:r>
            <a:r>
              <a:rPr lang="tr-TR" sz="2400" dirty="0" err="1" smtClean="0">
                <a:solidFill>
                  <a:schemeClr val="tx1"/>
                </a:solidFill>
                <a:latin typeface="Times New Roman" pitchFamily="18" charset="0"/>
                <a:cs typeface="Times New Roman" pitchFamily="18" charset="0"/>
              </a:rPr>
              <a:t>Resûlullah</a:t>
            </a:r>
            <a:r>
              <a:rPr lang="tr-TR" sz="2400" dirty="0" smtClean="0">
                <a:solidFill>
                  <a:schemeClr val="tx1"/>
                </a:solidFill>
                <a:latin typeface="Times New Roman" pitchFamily="18" charset="0"/>
                <a:cs typeface="Times New Roman" pitchFamily="18" charset="0"/>
              </a:rPr>
              <a:t>, üzülerek " - Yazık oldu </a:t>
            </a:r>
            <a:r>
              <a:rPr lang="tr-TR" sz="2400" dirty="0" err="1" smtClean="0">
                <a:solidFill>
                  <a:schemeClr val="tx1"/>
                </a:solidFill>
                <a:latin typeface="Times New Roman" pitchFamily="18" charset="0"/>
                <a:cs typeface="Times New Roman" pitchFamily="18" charset="0"/>
              </a:rPr>
              <a:t>Sâlebe'ye</a:t>
            </a:r>
            <a:r>
              <a:rPr lang="tr-TR" sz="2400" dirty="0" smtClean="0">
                <a:solidFill>
                  <a:schemeClr val="tx1"/>
                </a:solidFill>
                <a:latin typeface="Times New Roman" pitchFamily="18" charset="0"/>
                <a:cs typeface="Times New Roman" pitchFamily="18" charset="0"/>
              </a:rPr>
              <a:t>" sözünü tekrarladı. </a:t>
            </a:r>
            <a:r>
              <a:rPr lang="tr-TR" sz="2400" dirty="0" err="1" smtClean="0">
                <a:solidFill>
                  <a:schemeClr val="tx1"/>
                </a:solidFill>
                <a:latin typeface="Times New Roman" pitchFamily="18" charset="0"/>
                <a:cs typeface="Times New Roman" pitchFamily="18" charset="0"/>
              </a:rPr>
              <a:t>Sâlebe'nin</a:t>
            </a:r>
            <a:r>
              <a:rPr lang="tr-TR" sz="2400" dirty="0" smtClean="0">
                <a:solidFill>
                  <a:schemeClr val="tx1"/>
                </a:solidFill>
                <a:latin typeface="Times New Roman" pitchFamily="18" charset="0"/>
                <a:cs typeface="Times New Roman" pitchFamily="18" charset="0"/>
              </a:rPr>
              <a:t> evvelâ " - zengin olursam her hak sahibine hakkını vereceğim." diye yemin edip sonra da bu kadar değişik tavır göstermesi üzerine "</a:t>
            </a:r>
            <a:r>
              <a:rPr lang="tr-TR" sz="2400" dirty="0" err="1" smtClean="0">
                <a:solidFill>
                  <a:schemeClr val="tx1"/>
                </a:solidFill>
                <a:latin typeface="Times New Roman" pitchFamily="18" charset="0"/>
                <a:cs typeface="Times New Roman" pitchFamily="18" charset="0"/>
              </a:rPr>
              <a:t>tevbe</a:t>
            </a:r>
            <a:r>
              <a:rPr lang="tr-TR" sz="2400" dirty="0" smtClean="0">
                <a:solidFill>
                  <a:schemeClr val="tx1"/>
                </a:solidFill>
                <a:latin typeface="Times New Roman" pitchFamily="18" charset="0"/>
                <a:cs typeface="Times New Roman" pitchFamily="18" charset="0"/>
              </a:rPr>
              <a:t>" </a:t>
            </a:r>
            <a:r>
              <a:rPr lang="tr-TR" sz="2400" dirty="0" err="1" smtClean="0">
                <a:solidFill>
                  <a:schemeClr val="tx1"/>
                </a:solidFill>
                <a:latin typeface="Times New Roman" pitchFamily="18" charset="0"/>
                <a:cs typeface="Times New Roman" pitchFamily="18" charset="0"/>
              </a:rPr>
              <a:t>sûresindeki</a:t>
            </a:r>
            <a:r>
              <a:rPr lang="tr-TR" sz="2400" dirty="0" smtClean="0">
                <a:solidFill>
                  <a:schemeClr val="tx1"/>
                </a:solidFill>
                <a:latin typeface="Times New Roman" pitchFamily="18" charset="0"/>
                <a:cs typeface="Times New Roman" pitchFamily="18" charset="0"/>
              </a:rPr>
              <a:t> şu </a:t>
            </a:r>
            <a:r>
              <a:rPr lang="tr-TR" sz="2400" dirty="0" err="1" smtClean="0">
                <a:solidFill>
                  <a:schemeClr val="tx1"/>
                </a:solidFill>
                <a:latin typeface="Times New Roman" pitchFamily="18" charset="0"/>
                <a:cs typeface="Times New Roman" pitchFamily="18" charset="0"/>
              </a:rPr>
              <a:t>Âyet</a:t>
            </a:r>
            <a:r>
              <a:rPr lang="tr-TR" sz="2400" dirty="0" smtClean="0">
                <a:solidFill>
                  <a:schemeClr val="tx1"/>
                </a:solidFill>
                <a:latin typeface="Times New Roman" pitchFamily="18" charset="0"/>
                <a:cs typeface="Times New Roman" pitchFamily="18" charset="0"/>
              </a:rPr>
              <a:t>-i </a:t>
            </a:r>
            <a:r>
              <a:rPr lang="tr-TR" sz="2400" dirty="0" err="1" smtClean="0">
                <a:solidFill>
                  <a:schemeClr val="tx1"/>
                </a:solidFill>
                <a:latin typeface="Times New Roman" pitchFamily="18" charset="0"/>
                <a:cs typeface="Times New Roman" pitchFamily="18" charset="0"/>
              </a:rPr>
              <a:t>Kerîme</a:t>
            </a:r>
            <a:r>
              <a:rPr lang="tr-TR" sz="2400" dirty="0" smtClean="0">
                <a:solidFill>
                  <a:schemeClr val="tx1"/>
                </a:solidFill>
                <a:latin typeface="Times New Roman" pitchFamily="18" charset="0"/>
                <a:cs typeface="Times New Roman" pitchFamily="18" charset="0"/>
              </a:rPr>
              <a:t> </a:t>
            </a:r>
            <a:r>
              <a:rPr lang="tr-TR" sz="2400" dirty="0" err="1" smtClean="0">
                <a:solidFill>
                  <a:schemeClr val="tx1"/>
                </a:solidFill>
                <a:latin typeface="Times New Roman" pitchFamily="18" charset="0"/>
                <a:cs typeface="Times New Roman" pitchFamily="18" charset="0"/>
              </a:rPr>
              <a:t>nâzil</a:t>
            </a:r>
            <a:r>
              <a:rPr lang="tr-TR" sz="2400" dirty="0" smtClean="0">
                <a:solidFill>
                  <a:schemeClr val="tx1"/>
                </a:solidFill>
                <a:latin typeface="Times New Roman" pitchFamily="18" charset="0"/>
                <a:cs typeface="Times New Roman" pitchFamily="18" charset="0"/>
              </a:rPr>
              <a:t> oldu </a:t>
            </a:r>
          </a:p>
          <a:p>
            <a:pPr algn="ctr" rtl="1"/>
            <a:r>
              <a:rPr lang="ar-SA" sz="2800" dirty="0" smtClean="0">
                <a:solidFill>
                  <a:schemeClr val="tx1"/>
                </a:solidFill>
                <a:latin typeface="HASENAT4" pitchFamily="2" charset="-78"/>
                <a:cs typeface="HASENAT4" pitchFamily="2" charset="-78"/>
              </a:rPr>
              <a:t>وَمِنْهُم مَّنْ عَاهَدَ اللّهَ لَئِنْ آتَانَا مِن فَضْلِهِ لَنَصَّدَّقَنَّ وَلَنَكُونَنَّ مِنَ الصَّالِحِينَ {75} فَلَمَّا آتَاهُم مِّن فَضْلِهِ بَخِلُواْ بِهِ وَتَوَلَّواْ وَّهُم مُّعْرِضُونَ {76} فَأَعْقَبَهُمْ نِفَاقاً فِي قُلُوبِهِمْ إِلَى يَوْمِ يَلْقَوْنَهُ بِمَا أَخْلَفُواْ اللّهَ مَا وَعَدُوهُ وَبِمَا كَانُواْ يَكْذِبُونَ</a:t>
            </a:r>
            <a:endParaRPr lang="tr-TR" sz="2800" dirty="0" smtClean="0">
              <a:solidFill>
                <a:schemeClr val="tx1"/>
              </a:solidFill>
              <a:latin typeface="HASENAT4" pitchFamily="2" charset="-78"/>
              <a:cs typeface="HASENAT4" pitchFamily="2" charset="-78"/>
            </a:endParaRPr>
          </a:p>
          <a:p>
            <a:pPr algn="just"/>
            <a:r>
              <a:rPr lang="tr-TR" sz="2400" dirty="0" err="1" smtClean="0">
                <a:solidFill>
                  <a:schemeClr val="tx1"/>
                </a:solidFill>
                <a:latin typeface="Times New Roman" pitchFamily="18" charset="0"/>
                <a:cs typeface="Times New Roman" pitchFamily="18" charset="0"/>
              </a:rPr>
              <a:t>Aralarinda</a:t>
            </a:r>
            <a:r>
              <a:rPr lang="tr-TR" sz="2400" dirty="0" smtClean="0">
                <a:solidFill>
                  <a:schemeClr val="tx1"/>
                </a:solidFill>
                <a:latin typeface="Times New Roman" pitchFamily="18" charset="0"/>
                <a:cs typeface="Times New Roman" pitchFamily="18" charset="0"/>
              </a:rPr>
              <a:t>: "</a:t>
            </a:r>
            <a:r>
              <a:rPr lang="tr-TR" sz="2400" b="1" u="sng" dirty="0" smtClean="0">
                <a:solidFill>
                  <a:schemeClr val="tx1"/>
                </a:solidFill>
                <a:latin typeface="Times New Roman" pitchFamily="18" charset="0"/>
                <a:cs typeface="Times New Roman" pitchFamily="18" charset="0"/>
              </a:rPr>
              <a:t>Allah bize bol nimetinden verecek olursa, </a:t>
            </a:r>
            <a:r>
              <a:rPr lang="tr-TR" sz="2400" b="1" u="sng" dirty="0" err="1" smtClean="0">
                <a:solidFill>
                  <a:schemeClr val="tx1"/>
                </a:solidFill>
                <a:latin typeface="Times New Roman" pitchFamily="18" charset="0"/>
                <a:cs typeface="Times New Roman" pitchFamily="18" charset="0"/>
              </a:rPr>
              <a:t>and</a:t>
            </a:r>
            <a:r>
              <a:rPr lang="tr-TR" sz="2400" b="1" u="sng" dirty="0" smtClean="0">
                <a:solidFill>
                  <a:schemeClr val="tx1"/>
                </a:solidFill>
                <a:latin typeface="Times New Roman" pitchFamily="18" charset="0"/>
                <a:cs typeface="Times New Roman" pitchFamily="18" charset="0"/>
              </a:rPr>
              <a:t> olsun ki sadaka </a:t>
            </a:r>
            <a:r>
              <a:rPr lang="tr-TR" sz="2400" b="1" u="sng" dirty="0" err="1" smtClean="0">
                <a:solidFill>
                  <a:schemeClr val="tx1"/>
                </a:solidFill>
                <a:latin typeface="Times New Roman" pitchFamily="18" charset="0"/>
                <a:cs typeface="Times New Roman" pitchFamily="18" charset="0"/>
              </a:rPr>
              <a:t>verecegiz</a:t>
            </a:r>
            <a:r>
              <a:rPr lang="tr-TR" sz="2400" b="1" u="sng" dirty="0" smtClean="0">
                <a:solidFill>
                  <a:schemeClr val="tx1"/>
                </a:solidFill>
                <a:latin typeface="Times New Roman" pitchFamily="18" charset="0"/>
                <a:cs typeface="Times New Roman" pitchFamily="18" charset="0"/>
              </a:rPr>
              <a:t> ve iyilerden </a:t>
            </a:r>
            <a:r>
              <a:rPr lang="tr-TR" sz="2400" b="1" u="sng" dirty="0" err="1" smtClean="0">
                <a:solidFill>
                  <a:schemeClr val="tx1"/>
                </a:solidFill>
                <a:latin typeface="Times New Roman" pitchFamily="18" charset="0"/>
                <a:cs typeface="Times New Roman" pitchFamily="18" charset="0"/>
              </a:rPr>
              <a:t>olacagiz</a:t>
            </a:r>
            <a:r>
              <a:rPr lang="tr-TR" sz="2400" b="1" u="sng" dirty="0" smtClean="0">
                <a:solidFill>
                  <a:schemeClr val="tx1"/>
                </a:solidFill>
                <a:latin typeface="Times New Roman" pitchFamily="18" charset="0"/>
                <a:cs typeface="Times New Roman" pitchFamily="18" charset="0"/>
              </a:rPr>
              <a:t>" diye O'na </a:t>
            </a:r>
            <a:r>
              <a:rPr lang="tr-TR" sz="2400" b="1" u="sng" dirty="0" err="1" smtClean="0">
                <a:solidFill>
                  <a:schemeClr val="tx1"/>
                </a:solidFill>
                <a:latin typeface="Times New Roman" pitchFamily="18" charset="0"/>
                <a:cs typeface="Times New Roman" pitchFamily="18" charset="0"/>
              </a:rPr>
              <a:t>and</a:t>
            </a:r>
            <a:r>
              <a:rPr lang="tr-TR" sz="2400" b="1" u="sng" dirty="0" smtClean="0">
                <a:solidFill>
                  <a:schemeClr val="tx1"/>
                </a:solidFill>
                <a:latin typeface="Times New Roman" pitchFamily="18" charset="0"/>
                <a:cs typeface="Times New Roman" pitchFamily="18" charset="0"/>
              </a:rPr>
              <a:t> verenler </a:t>
            </a:r>
            <a:r>
              <a:rPr lang="tr-TR" sz="2400" b="1" u="sng" dirty="0" err="1" smtClean="0">
                <a:solidFill>
                  <a:schemeClr val="tx1"/>
                </a:solidFill>
                <a:latin typeface="Times New Roman" pitchFamily="18" charset="0"/>
                <a:cs typeface="Times New Roman" pitchFamily="18" charset="0"/>
              </a:rPr>
              <a:t>vardir</a:t>
            </a:r>
            <a:r>
              <a:rPr lang="tr-TR" sz="2400" b="1" u="sng" dirty="0" smtClean="0">
                <a:solidFill>
                  <a:schemeClr val="tx1"/>
                </a:solidFill>
                <a:latin typeface="Times New Roman" pitchFamily="18" charset="0"/>
                <a:cs typeface="Times New Roman" pitchFamily="18" charset="0"/>
              </a:rPr>
              <a:t>. Allah onlara bol nimetinden verince, cimrilik ettiler, </a:t>
            </a:r>
            <a:r>
              <a:rPr lang="tr-TR" sz="2400" b="1" u="sng" dirty="0" err="1" smtClean="0">
                <a:solidFill>
                  <a:schemeClr val="tx1"/>
                </a:solidFill>
                <a:latin typeface="Times New Roman" pitchFamily="18" charset="0"/>
                <a:cs typeface="Times New Roman" pitchFamily="18" charset="0"/>
              </a:rPr>
              <a:t>yuz</a:t>
            </a:r>
            <a:r>
              <a:rPr lang="tr-TR" sz="2400" b="1" u="sng" dirty="0" smtClean="0">
                <a:solidFill>
                  <a:schemeClr val="tx1"/>
                </a:solidFill>
                <a:latin typeface="Times New Roman" pitchFamily="18" charset="0"/>
                <a:cs typeface="Times New Roman" pitchFamily="18" charset="0"/>
              </a:rPr>
              <a:t> cevirdiler. Zaten </a:t>
            </a:r>
            <a:r>
              <a:rPr lang="tr-TR" sz="2400" b="1" u="sng" dirty="0" err="1" smtClean="0">
                <a:solidFill>
                  <a:schemeClr val="tx1"/>
                </a:solidFill>
                <a:latin typeface="Times New Roman" pitchFamily="18" charset="0"/>
                <a:cs typeface="Times New Roman" pitchFamily="18" charset="0"/>
              </a:rPr>
              <a:t>donektirler</a:t>
            </a:r>
            <a:r>
              <a:rPr lang="tr-TR" sz="2400" b="1" u="sng" dirty="0" smtClean="0">
                <a:solidFill>
                  <a:schemeClr val="tx1"/>
                </a:solidFill>
                <a:latin typeface="Times New Roman" pitchFamily="18" charset="0"/>
                <a:cs typeface="Times New Roman" pitchFamily="18" charset="0"/>
              </a:rPr>
              <a:t>. Allah'a verdikleri </a:t>
            </a:r>
            <a:r>
              <a:rPr lang="tr-TR" sz="2400" b="1" u="sng" dirty="0" err="1" smtClean="0">
                <a:solidFill>
                  <a:schemeClr val="tx1"/>
                </a:solidFill>
                <a:latin typeface="Times New Roman" pitchFamily="18" charset="0"/>
                <a:cs typeface="Times New Roman" pitchFamily="18" charset="0"/>
              </a:rPr>
              <a:t>sozden</a:t>
            </a:r>
            <a:r>
              <a:rPr lang="tr-TR" sz="2400" b="1" u="sng" dirty="0" smtClean="0">
                <a:solidFill>
                  <a:schemeClr val="tx1"/>
                </a:solidFill>
                <a:latin typeface="Times New Roman" pitchFamily="18" charset="0"/>
                <a:cs typeface="Times New Roman" pitchFamily="18" charset="0"/>
              </a:rPr>
              <a:t> </a:t>
            </a:r>
            <a:r>
              <a:rPr lang="tr-TR" sz="2400" b="1" u="sng" dirty="0" err="1" smtClean="0">
                <a:solidFill>
                  <a:schemeClr val="tx1"/>
                </a:solidFill>
                <a:latin typeface="Times New Roman" pitchFamily="18" charset="0"/>
                <a:cs typeface="Times New Roman" pitchFamily="18" charset="0"/>
              </a:rPr>
              <a:t>caydiklari</a:t>
            </a:r>
            <a:r>
              <a:rPr lang="tr-TR" sz="2400" b="1" u="sng" dirty="0" smtClean="0">
                <a:solidFill>
                  <a:schemeClr val="tx1"/>
                </a:solidFill>
                <a:latin typeface="Times New Roman" pitchFamily="18" charset="0"/>
                <a:cs typeface="Times New Roman" pitchFamily="18" charset="0"/>
              </a:rPr>
              <a:t> ve </a:t>
            </a:r>
            <a:r>
              <a:rPr lang="tr-TR" sz="2400" b="1" u="sng" dirty="0" err="1" smtClean="0">
                <a:solidFill>
                  <a:schemeClr val="tx1"/>
                </a:solidFill>
                <a:latin typeface="Times New Roman" pitchFamily="18" charset="0"/>
                <a:cs typeface="Times New Roman" pitchFamily="18" charset="0"/>
              </a:rPr>
              <a:t>yalanci</a:t>
            </a:r>
            <a:r>
              <a:rPr lang="tr-TR" sz="2400" b="1" u="sng" dirty="0" smtClean="0">
                <a:solidFill>
                  <a:schemeClr val="tx1"/>
                </a:solidFill>
                <a:latin typeface="Times New Roman" pitchFamily="18" charset="0"/>
                <a:cs typeface="Times New Roman" pitchFamily="18" charset="0"/>
              </a:rPr>
              <a:t> </a:t>
            </a:r>
            <a:r>
              <a:rPr lang="tr-TR" sz="2400" b="1" u="sng" dirty="0" err="1" smtClean="0">
                <a:solidFill>
                  <a:schemeClr val="tx1"/>
                </a:solidFill>
                <a:latin typeface="Times New Roman" pitchFamily="18" charset="0"/>
                <a:cs typeface="Times New Roman" pitchFamily="18" charset="0"/>
              </a:rPr>
              <a:t>olduklari</a:t>
            </a:r>
            <a:r>
              <a:rPr lang="tr-TR" sz="2400" b="1" u="sng" dirty="0" smtClean="0">
                <a:solidFill>
                  <a:schemeClr val="tx1"/>
                </a:solidFill>
                <a:latin typeface="Times New Roman" pitchFamily="18" charset="0"/>
                <a:cs typeface="Times New Roman" pitchFamily="18" charset="0"/>
              </a:rPr>
              <a:t> </a:t>
            </a:r>
            <a:r>
              <a:rPr lang="tr-TR" sz="2400" b="1" u="sng" dirty="0" err="1" smtClean="0">
                <a:solidFill>
                  <a:schemeClr val="tx1"/>
                </a:solidFill>
                <a:latin typeface="Times New Roman" pitchFamily="18" charset="0"/>
                <a:cs typeface="Times New Roman" pitchFamily="18" charset="0"/>
              </a:rPr>
              <a:t>icin</a:t>
            </a:r>
            <a:r>
              <a:rPr lang="tr-TR" sz="2400" b="1" u="sng" dirty="0" smtClean="0">
                <a:solidFill>
                  <a:schemeClr val="tx1"/>
                </a:solidFill>
                <a:latin typeface="Times New Roman" pitchFamily="18" charset="0"/>
                <a:cs typeface="Times New Roman" pitchFamily="18" charset="0"/>
              </a:rPr>
              <a:t> </a:t>
            </a:r>
            <a:r>
              <a:rPr lang="tr-TR" sz="2400" b="1" u="sng" dirty="0" err="1" smtClean="0">
                <a:solidFill>
                  <a:schemeClr val="tx1"/>
                </a:solidFill>
                <a:latin typeface="Times New Roman" pitchFamily="18" charset="0"/>
                <a:cs typeface="Times New Roman" pitchFamily="18" charset="0"/>
              </a:rPr>
              <a:t>O'nunla</a:t>
            </a:r>
            <a:r>
              <a:rPr lang="tr-TR" sz="2400" b="1" u="sng" dirty="0" smtClean="0">
                <a:solidFill>
                  <a:schemeClr val="tx1"/>
                </a:solidFill>
                <a:latin typeface="Times New Roman" pitchFamily="18" charset="0"/>
                <a:cs typeface="Times New Roman" pitchFamily="18" charset="0"/>
              </a:rPr>
              <a:t> </a:t>
            </a:r>
            <a:r>
              <a:rPr lang="tr-TR" sz="2400" b="1" u="sng" dirty="0" err="1" smtClean="0">
                <a:solidFill>
                  <a:schemeClr val="tx1"/>
                </a:solidFill>
                <a:latin typeface="Times New Roman" pitchFamily="18" charset="0"/>
                <a:cs typeface="Times New Roman" pitchFamily="18" charset="0"/>
              </a:rPr>
              <a:t>karsilasacaklari</a:t>
            </a:r>
            <a:r>
              <a:rPr lang="tr-TR" sz="2400" b="1" u="sng" dirty="0" smtClean="0">
                <a:solidFill>
                  <a:schemeClr val="tx1"/>
                </a:solidFill>
                <a:latin typeface="Times New Roman" pitchFamily="18" charset="0"/>
                <a:cs typeface="Times New Roman" pitchFamily="18" charset="0"/>
              </a:rPr>
              <a:t> </a:t>
            </a:r>
            <a:r>
              <a:rPr lang="tr-TR" sz="2400" b="1" u="sng" dirty="0" err="1" smtClean="0">
                <a:solidFill>
                  <a:schemeClr val="tx1"/>
                </a:solidFill>
                <a:latin typeface="Times New Roman" pitchFamily="18" charset="0"/>
                <a:cs typeface="Times New Roman" pitchFamily="18" charset="0"/>
              </a:rPr>
              <a:t>gune</a:t>
            </a:r>
            <a:r>
              <a:rPr lang="tr-TR" sz="2400" b="1" u="sng" dirty="0" smtClean="0">
                <a:solidFill>
                  <a:schemeClr val="tx1"/>
                </a:solidFill>
                <a:latin typeface="Times New Roman" pitchFamily="18" charset="0"/>
                <a:cs typeface="Times New Roman" pitchFamily="18" charset="0"/>
              </a:rPr>
              <a:t> kadar Allah </a:t>
            </a:r>
            <a:r>
              <a:rPr lang="tr-TR" sz="2400" b="1" u="sng" dirty="0" err="1" smtClean="0">
                <a:solidFill>
                  <a:schemeClr val="tx1"/>
                </a:solidFill>
                <a:latin typeface="Times New Roman" pitchFamily="18" charset="0"/>
                <a:cs typeface="Times New Roman" pitchFamily="18" charset="0"/>
              </a:rPr>
              <a:t>kalblerine</a:t>
            </a:r>
            <a:r>
              <a:rPr lang="tr-TR" sz="2400" b="1" u="sng" dirty="0" smtClean="0">
                <a:solidFill>
                  <a:schemeClr val="tx1"/>
                </a:solidFill>
                <a:latin typeface="Times New Roman" pitchFamily="18" charset="0"/>
                <a:cs typeface="Times New Roman" pitchFamily="18" charset="0"/>
              </a:rPr>
              <a:t> nifak soktu.</a:t>
            </a:r>
            <a:r>
              <a:rPr lang="tr-TR" sz="24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419265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142852"/>
            <a:ext cx="8715436" cy="642942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latin typeface="Times New Roman" pitchFamily="18" charset="0"/>
                <a:cs typeface="Times New Roman" pitchFamily="18" charset="0"/>
              </a:rPr>
              <a:t>Bu </a:t>
            </a:r>
            <a:r>
              <a:rPr lang="tr-TR" sz="2400" dirty="0" err="1" smtClean="0">
                <a:solidFill>
                  <a:schemeClr val="tx1"/>
                </a:solidFill>
                <a:latin typeface="Times New Roman" pitchFamily="18" charset="0"/>
                <a:cs typeface="Times New Roman" pitchFamily="18" charset="0"/>
              </a:rPr>
              <a:t>Âyet</a:t>
            </a:r>
            <a:r>
              <a:rPr lang="tr-TR" sz="2400" dirty="0" smtClean="0">
                <a:solidFill>
                  <a:schemeClr val="tx1"/>
                </a:solidFill>
                <a:latin typeface="Times New Roman" pitchFamily="18" charset="0"/>
                <a:cs typeface="Times New Roman" pitchFamily="18" charset="0"/>
              </a:rPr>
              <a:t>-i Kerime, </a:t>
            </a:r>
            <a:r>
              <a:rPr lang="tr-TR" sz="2400" dirty="0" err="1" smtClean="0">
                <a:solidFill>
                  <a:schemeClr val="tx1"/>
                </a:solidFill>
                <a:latin typeface="Times New Roman" pitchFamily="18" charset="0"/>
                <a:cs typeface="Times New Roman" pitchFamily="18" charset="0"/>
              </a:rPr>
              <a:t>Sâlebe'nin</a:t>
            </a:r>
            <a:r>
              <a:rPr lang="tr-TR" sz="2400" dirty="0" smtClean="0">
                <a:solidFill>
                  <a:schemeClr val="tx1"/>
                </a:solidFill>
                <a:latin typeface="Times New Roman" pitchFamily="18" charset="0"/>
                <a:cs typeface="Times New Roman" pitchFamily="18" charset="0"/>
              </a:rPr>
              <a:t> münafıklar  sınıfına düştüğünü bildirmesi üzerine, akrabalarından biri  şiddetli teessüre kapılarak gidip </a:t>
            </a:r>
            <a:r>
              <a:rPr lang="tr-TR" sz="2400" dirty="0" err="1" smtClean="0">
                <a:solidFill>
                  <a:schemeClr val="tx1"/>
                </a:solidFill>
                <a:latin typeface="Times New Roman" pitchFamily="18" charset="0"/>
                <a:cs typeface="Times New Roman" pitchFamily="18" charset="0"/>
              </a:rPr>
              <a:t>Sâlebe'ye</a:t>
            </a:r>
            <a:r>
              <a:rPr lang="tr-TR" sz="2400" dirty="0" smtClean="0">
                <a:solidFill>
                  <a:schemeClr val="tx1"/>
                </a:solidFill>
                <a:latin typeface="Times New Roman" pitchFamily="18" charset="0"/>
                <a:cs typeface="Times New Roman" pitchFamily="18" charset="0"/>
              </a:rPr>
              <a:t> durumu haber verdi ve fukaranın hakkını vererek kendisini münafıklıktan hemen kurtarmasını istedi. Bunun üzerine </a:t>
            </a:r>
            <a:r>
              <a:rPr lang="tr-TR" sz="2400" dirty="0" err="1" smtClean="0">
                <a:solidFill>
                  <a:schemeClr val="tx1"/>
                </a:solidFill>
                <a:latin typeface="Times New Roman" pitchFamily="18" charset="0"/>
                <a:cs typeface="Times New Roman" pitchFamily="18" charset="0"/>
              </a:rPr>
              <a:t>Sâlebe</a:t>
            </a:r>
            <a:r>
              <a:rPr lang="tr-TR" sz="2400" dirty="0" smtClean="0">
                <a:solidFill>
                  <a:schemeClr val="tx1"/>
                </a:solidFill>
                <a:latin typeface="Times New Roman" pitchFamily="18" charset="0"/>
                <a:cs typeface="Times New Roman" pitchFamily="18" charset="0"/>
              </a:rPr>
              <a:t>, </a:t>
            </a:r>
            <a:r>
              <a:rPr lang="tr-TR" sz="2400" dirty="0" err="1" smtClean="0">
                <a:solidFill>
                  <a:schemeClr val="tx1"/>
                </a:solidFill>
                <a:latin typeface="Times New Roman" pitchFamily="18" charset="0"/>
                <a:cs typeface="Times New Roman" pitchFamily="18" charset="0"/>
              </a:rPr>
              <a:t>Resûlullah</a:t>
            </a:r>
            <a:r>
              <a:rPr lang="tr-TR" sz="2400" dirty="0" smtClean="0">
                <a:solidFill>
                  <a:schemeClr val="tx1"/>
                </a:solidFill>
                <a:latin typeface="Times New Roman" pitchFamily="18" charset="0"/>
                <a:cs typeface="Times New Roman" pitchFamily="18" charset="0"/>
              </a:rPr>
              <a:t> (SAV) müracaat ederek fukaranın hakkını getirdiğini söylediyse de </a:t>
            </a:r>
            <a:r>
              <a:rPr lang="tr-TR" sz="2400" dirty="0" err="1" smtClean="0">
                <a:solidFill>
                  <a:schemeClr val="tx1"/>
                </a:solidFill>
                <a:latin typeface="Times New Roman" pitchFamily="18" charset="0"/>
                <a:cs typeface="Times New Roman" pitchFamily="18" charset="0"/>
              </a:rPr>
              <a:t>Resülullah</a:t>
            </a:r>
            <a:r>
              <a:rPr lang="tr-TR" sz="2400" dirty="0" smtClean="0">
                <a:solidFill>
                  <a:schemeClr val="tx1"/>
                </a:solidFill>
                <a:latin typeface="Times New Roman" pitchFamily="18" charset="0"/>
                <a:cs typeface="Times New Roman" pitchFamily="18" charset="0"/>
              </a:rPr>
              <a:t> üzüntülü bir eda ile:</a:t>
            </a:r>
          </a:p>
          <a:p>
            <a:pPr algn="just"/>
            <a:r>
              <a:rPr lang="tr-TR" sz="2400" dirty="0" smtClean="0">
                <a:solidFill>
                  <a:schemeClr val="tx1"/>
                </a:solidFill>
                <a:latin typeface="Times New Roman" pitchFamily="18" charset="0"/>
                <a:cs typeface="Times New Roman" pitchFamily="18" charset="0"/>
              </a:rPr>
              <a:t> </a:t>
            </a:r>
            <a:r>
              <a:rPr lang="tr-TR" sz="2400" b="1" u="sng" dirty="0" smtClean="0">
                <a:solidFill>
                  <a:schemeClr val="tx1"/>
                </a:solidFill>
                <a:latin typeface="Times New Roman" pitchFamily="18" charset="0"/>
                <a:cs typeface="Times New Roman" pitchFamily="18" charset="0"/>
              </a:rPr>
              <a:t>"- Senin yardımını alamam artık </a:t>
            </a:r>
            <a:r>
              <a:rPr lang="tr-TR" sz="2400" b="1" u="sng" dirty="0" err="1" smtClean="0">
                <a:solidFill>
                  <a:schemeClr val="tx1"/>
                </a:solidFill>
                <a:latin typeface="Times New Roman" pitchFamily="18" charset="0"/>
                <a:cs typeface="Times New Roman" pitchFamily="18" charset="0"/>
              </a:rPr>
              <a:t>Sâlebe</a:t>
            </a:r>
            <a:r>
              <a:rPr lang="tr-TR" sz="2400" b="1" u="sng" dirty="0" smtClean="0">
                <a:solidFill>
                  <a:schemeClr val="tx1"/>
                </a:solidFill>
                <a:latin typeface="Times New Roman" pitchFamily="18" charset="0"/>
                <a:cs typeface="Times New Roman" pitchFamily="18" charset="0"/>
              </a:rPr>
              <a:t>... Allah (</a:t>
            </a:r>
            <a:r>
              <a:rPr lang="tr-TR" sz="2400" b="1" u="sng" dirty="0" err="1" smtClean="0">
                <a:solidFill>
                  <a:schemeClr val="tx1"/>
                </a:solidFill>
                <a:latin typeface="Times New Roman" pitchFamily="18" charset="0"/>
                <a:cs typeface="Times New Roman" pitchFamily="18" charset="0"/>
              </a:rPr>
              <a:t>cc</a:t>
            </a:r>
            <a:r>
              <a:rPr lang="tr-TR" sz="2400" b="1" u="sng" dirty="0" smtClean="0">
                <a:solidFill>
                  <a:schemeClr val="tx1"/>
                </a:solidFill>
                <a:latin typeface="Times New Roman" pitchFamily="18" charset="0"/>
                <a:cs typeface="Times New Roman" pitchFamily="18" charset="0"/>
              </a:rPr>
              <a:t>) </a:t>
            </a:r>
            <a:r>
              <a:rPr lang="tr-TR" sz="2400" b="1" u="sng" dirty="0" err="1" smtClean="0">
                <a:solidFill>
                  <a:schemeClr val="tx1"/>
                </a:solidFill>
                <a:latin typeface="Times New Roman" pitchFamily="18" charset="0"/>
                <a:cs typeface="Times New Roman" pitchFamily="18" charset="0"/>
              </a:rPr>
              <a:t>men'etti</a:t>
            </a:r>
            <a:r>
              <a:rPr lang="tr-TR" sz="2400" b="1" u="sng" dirty="0" smtClean="0">
                <a:solidFill>
                  <a:schemeClr val="tx1"/>
                </a:solidFill>
                <a:latin typeface="Times New Roman" pitchFamily="18" charset="0"/>
                <a:cs typeface="Times New Roman" pitchFamily="18" charset="0"/>
              </a:rPr>
              <a:t>; haydi git." </a:t>
            </a:r>
            <a:r>
              <a:rPr lang="tr-TR" sz="2400" dirty="0" smtClean="0">
                <a:solidFill>
                  <a:schemeClr val="tx1"/>
                </a:solidFill>
                <a:latin typeface="Times New Roman" pitchFamily="18" charset="0"/>
                <a:cs typeface="Times New Roman" pitchFamily="18" charset="0"/>
              </a:rPr>
              <a:t>  diye mukabelede bulundu.</a:t>
            </a:r>
          </a:p>
          <a:p>
            <a:pPr algn="just"/>
            <a:r>
              <a:rPr lang="tr-TR" sz="2400" b="1" i="1" dirty="0" err="1" smtClean="0">
                <a:solidFill>
                  <a:schemeClr val="tx1"/>
                </a:solidFill>
                <a:latin typeface="Times New Roman" pitchFamily="18" charset="0"/>
                <a:cs typeface="Times New Roman" pitchFamily="18" charset="0"/>
              </a:rPr>
              <a:t>Resûlullah'ın</a:t>
            </a:r>
            <a:r>
              <a:rPr lang="tr-TR" sz="2400" b="1" i="1" dirty="0" smtClean="0">
                <a:solidFill>
                  <a:schemeClr val="tx1"/>
                </a:solidFill>
                <a:latin typeface="Times New Roman" pitchFamily="18" charset="0"/>
                <a:cs typeface="Times New Roman" pitchFamily="18" charset="0"/>
              </a:rPr>
              <a:t> </a:t>
            </a:r>
            <a:r>
              <a:rPr lang="tr-TR" sz="2400" b="1" i="1" dirty="0" err="1" smtClean="0">
                <a:solidFill>
                  <a:schemeClr val="tx1"/>
                </a:solidFill>
                <a:latin typeface="Times New Roman" pitchFamily="18" charset="0"/>
                <a:cs typeface="Times New Roman" pitchFamily="18" charset="0"/>
              </a:rPr>
              <a:t>âhirete</a:t>
            </a:r>
            <a:r>
              <a:rPr lang="tr-TR" sz="2400" b="1" i="1" dirty="0" smtClean="0">
                <a:solidFill>
                  <a:schemeClr val="tx1"/>
                </a:solidFill>
                <a:latin typeface="Times New Roman" pitchFamily="18" charset="0"/>
                <a:cs typeface="Times New Roman" pitchFamily="18" charset="0"/>
              </a:rPr>
              <a:t> teşrifinden sonra Hazret-i Ebu Bekir'e müracaat eden </a:t>
            </a:r>
            <a:r>
              <a:rPr lang="tr-TR" sz="2400" b="1" i="1" dirty="0" err="1" smtClean="0">
                <a:solidFill>
                  <a:schemeClr val="tx1"/>
                </a:solidFill>
                <a:latin typeface="Times New Roman" pitchFamily="18" charset="0"/>
                <a:cs typeface="Times New Roman" pitchFamily="18" charset="0"/>
              </a:rPr>
              <a:t>Sâlebe</a:t>
            </a:r>
            <a:r>
              <a:rPr lang="tr-TR" sz="2400" b="1" i="1" dirty="0" smtClean="0">
                <a:solidFill>
                  <a:schemeClr val="tx1"/>
                </a:solidFill>
                <a:latin typeface="Times New Roman" pitchFamily="18" charset="0"/>
                <a:cs typeface="Times New Roman" pitchFamily="18" charset="0"/>
              </a:rPr>
              <a:t> </a:t>
            </a:r>
            <a:r>
              <a:rPr lang="tr-TR" sz="2400" b="1" i="1" dirty="0" err="1" smtClean="0">
                <a:solidFill>
                  <a:schemeClr val="tx1"/>
                </a:solidFill>
                <a:latin typeface="Times New Roman" pitchFamily="18" charset="0"/>
                <a:cs typeface="Times New Roman" pitchFamily="18" charset="0"/>
              </a:rPr>
              <a:t>sırasiyle</a:t>
            </a:r>
            <a:r>
              <a:rPr lang="tr-TR" sz="2400" b="1" i="1" dirty="0" smtClean="0">
                <a:solidFill>
                  <a:schemeClr val="tx1"/>
                </a:solidFill>
                <a:latin typeface="Times New Roman" pitchFamily="18" charset="0"/>
                <a:cs typeface="Times New Roman" pitchFamily="18" charset="0"/>
              </a:rPr>
              <a:t> Hazret-i Ömer ve Osman (R.A.)'a da müracaat ettiyse de:"- </a:t>
            </a:r>
            <a:r>
              <a:rPr lang="tr-TR" sz="2400" b="1" i="1" u="sng" dirty="0" err="1" smtClean="0">
                <a:solidFill>
                  <a:schemeClr val="tx1"/>
                </a:solidFill>
                <a:latin typeface="Times New Roman" pitchFamily="18" charset="0"/>
                <a:cs typeface="Times New Roman" pitchFamily="18" charset="0"/>
              </a:rPr>
              <a:t>Resûlullah'ın</a:t>
            </a:r>
            <a:r>
              <a:rPr lang="tr-TR" sz="2400" b="1" i="1" u="sng" dirty="0" smtClean="0">
                <a:solidFill>
                  <a:schemeClr val="tx1"/>
                </a:solidFill>
                <a:latin typeface="Times New Roman" pitchFamily="18" charset="0"/>
                <a:cs typeface="Times New Roman" pitchFamily="18" charset="0"/>
              </a:rPr>
              <a:t> almadığı yardımı biz nasıl kabul ederiz?</a:t>
            </a:r>
            <a:r>
              <a:rPr lang="tr-TR" sz="2400" b="1" i="1" dirty="0" smtClean="0">
                <a:solidFill>
                  <a:schemeClr val="tx1"/>
                </a:solidFill>
                <a:latin typeface="Times New Roman" pitchFamily="18" charset="0"/>
                <a:cs typeface="Times New Roman" pitchFamily="18" charset="0"/>
              </a:rPr>
              <a:t> diye hepsinin reddi ile karşılaştı.</a:t>
            </a:r>
            <a:r>
              <a:rPr lang="tr-TR" sz="2400" dirty="0" smtClean="0">
                <a:solidFill>
                  <a:schemeClr val="tx1"/>
                </a:solidFill>
                <a:latin typeface="Times New Roman" pitchFamily="18" charset="0"/>
                <a:cs typeface="Times New Roman" pitchFamily="18" charset="0"/>
              </a:rPr>
              <a:t> Hazret-i Osman (</a:t>
            </a:r>
            <a:r>
              <a:rPr lang="tr-TR" sz="2400" dirty="0" err="1" smtClean="0">
                <a:solidFill>
                  <a:schemeClr val="tx1"/>
                </a:solidFill>
                <a:latin typeface="Times New Roman" pitchFamily="18" charset="0"/>
                <a:cs typeface="Times New Roman" pitchFamily="18" charset="0"/>
              </a:rPr>
              <a:t>Radiyallahu</a:t>
            </a:r>
            <a:r>
              <a:rPr lang="tr-TR" sz="2400" dirty="0" smtClean="0">
                <a:solidFill>
                  <a:schemeClr val="tx1"/>
                </a:solidFill>
                <a:latin typeface="Times New Roman" pitchFamily="18" charset="0"/>
                <a:cs typeface="Times New Roman" pitchFamily="18" charset="0"/>
              </a:rPr>
              <a:t> </a:t>
            </a:r>
            <a:r>
              <a:rPr lang="tr-TR" sz="2400" dirty="0" err="1" smtClean="0">
                <a:solidFill>
                  <a:schemeClr val="tx1"/>
                </a:solidFill>
                <a:latin typeface="Times New Roman" pitchFamily="18" charset="0"/>
                <a:cs typeface="Times New Roman" pitchFamily="18" charset="0"/>
              </a:rPr>
              <a:t>anh</a:t>
            </a:r>
            <a:r>
              <a:rPr lang="tr-TR" sz="2400" dirty="0" smtClean="0">
                <a:solidFill>
                  <a:schemeClr val="tx1"/>
                </a:solidFill>
                <a:latin typeface="Times New Roman" pitchFamily="18" charset="0"/>
                <a:cs typeface="Times New Roman" pitchFamily="18" charset="0"/>
              </a:rPr>
              <a:t>) zamanında vefat </a:t>
            </a:r>
          </a:p>
          <a:p>
            <a:pPr algn="just"/>
            <a:r>
              <a:rPr lang="tr-TR" sz="2400" dirty="0" smtClean="0">
                <a:solidFill>
                  <a:schemeClr val="tx1"/>
                </a:solidFill>
                <a:latin typeface="Times New Roman" pitchFamily="18" charset="0"/>
                <a:cs typeface="Times New Roman" pitchFamily="18" charset="0"/>
              </a:rPr>
              <a:t>ederken </a:t>
            </a:r>
            <a:r>
              <a:rPr lang="tr-TR" sz="2400" dirty="0" err="1" smtClean="0">
                <a:solidFill>
                  <a:schemeClr val="tx1"/>
                </a:solidFill>
                <a:latin typeface="Times New Roman" pitchFamily="18" charset="0"/>
                <a:cs typeface="Times New Roman" pitchFamily="18" charset="0"/>
              </a:rPr>
              <a:t>Sâlebe'nin</a:t>
            </a:r>
            <a:r>
              <a:rPr lang="tr-TR" sz="2400" dirty="0" smtClean="0">
                <a:solidFill>
                  <a:schemeClr val="tx1"/>
                </a:solidFill>
                <a:latin typeface="Times New Roman" pitchFamily="18" charset="0"/>
                <a:cs typeface="Times New Roman" pitchFamily="18" charset="0"/>
              </a:rPr>
              <a:t> kulaklarına şu sözler geliyordu:"- </a:t>
            </a:r>
            <a:r>
              <a:rPr lang="tr-TR" sz="2400" dirty="0" err="1" smtClean="0">
                <a:solidFill>
                  <a:schemeClr val="tx1"/>
                </a:solidFill>
                <a:latin typeface="Times New Roman" pitchFamily="18" charset="0"/>
                <a:cs typeface="Times New Roman" pitchFamily="18" charset="0"/>
              </a:rPr>
              <a:t>Yâ</a:t>
            </a:r>
            <a:r>
              <a:rPr lang="tr-TR" sz="2400" dirty="0" smtClean="0">
                <a:solidFill>
                  <a:schemeClr val="tx1"/>
                </a:solidFill>
                <a:latin typeface="Times New Roman" pitchFamily="18" charset="0"/>
                <a:cs typeface="Times New Roman" pitchFamily="18" charset="0"/>
              </a:rPr>
              <a:t> </a:t>
            </a:r>
            <a:r>
              <a:rPr lang="tr-TR" sz="2400" dirty="0" err="1" smtClean="0">
                <a:solidFill>
                  <a:schemeClr val="tx1"/>
                </a:solidFill>
                <a:latin typeface="Times New Roman" pitchFamily="18" charset="0"/>
                <a:cs typeface="Times New Roman" pitchFamily="18" charset="0"/>
              </a:rPr>
              <a:t>Sâ</a:t>
            </a:r>
            <a:r>
              <a:rPr lang="tr-TR" sz="2400" dirty="0" smtClean="0">
                <a:solidFill>
                  <a:schemeClr val="tx1"/>
                </a:solidFill>
                <a:latin typeface="Times New Roman" pitchFamily="18" charset="0"/>
                <a:cs typeface="Times New Roman" pitchFamily="18" charset="0"/>
              </a:rPr>
              <a:t>,lebe! Şükrünü eda ettiğin az mal, </a:t>
            </a:r>
            <a:r>
              <a:rPr lang="tr-TR" sz="2400" dirty="0" err="1" smtClean="0">
                <a:solidFill>
                  <a:schemeClr val="tx1"/>
                </a:solidFill>
                <a:latin typeface="Times New Roman" pitchFamily="18" charset="0"/>
                <a:cs typeface="Times New Roman" pitchFamily="18" charset="0"/>
              </a:rPr>
              <a:t>şükrûnü</a:t>
            </a:r>
            <a:r>
              <a:rPr lang="tr-TR" sz="2400" dirty="0" smtClean="0">
                <a:solidFill>
                  <a:schemeClr val="tx1"/>
                </a:solidFill>
                <a:latin typeface="Times New Roman" pitchFamily="18" charset="0"/>
                <a:cs typeface="Times New Roman" pitchFamily="18" charset="0"/>
              </a:rPr>
              <a:t> ifa edemediğin çok maldan hayırlıdır."Ne yazık ki artık çok geçti. Pişmanlık fayda vermedi. "</a:t>
            </a:r>
            <a:endParaRPr lang="tr-TR"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74955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Çapraz Köşeli Dikdörtgen"/>
          <p:cNvSpPr/>
          <p:nvPr/>
        </p:nvSpPr>
        <p:spPr>
          <a:xfrm>
            <a:off x="357158" y="214290"/>
            <a:ext cx="8501122" cy="635798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smtClean="0">
                <a:solidFill>
                  <a:schemeClr val="tx1"/>
                </a:solidFill>
                <a:latin typeface="Times New Roman" pitchFamily="18" charset="0"/>
                <a:cs typeface="Times New Roman" pitchFamily="18" charset="0"/>
              </a:rPr>
              <a:t>Hz. Muhammed (s.a.s), </a:t>
            </a:r>
            <a:r>
              <a:rPr lang="tr-TR" sz="2000" dirty="0" err="1" smtClean="0">
                <a:solidFill>
                  <a:schemeClr val="tx1"/>
                </a:solidFill>
                <a:latin typeface="Times New Roman" pitchFamily="18" charset="0"/>
                <a:cs typeface="Times New Roman" pitchFamily="18" charset="0"/>
              </a:rPr>
              <a:t>Muaz</a:t>
            </a:r>
            <a:r>
              <a:rPr lang="tr-TR" sz="2000" dirty="0" smtClean="0">
                <a:solidFill>
                  <a:schemeClr val="tx1"/>
                </a:solidFill>
                <a:latin typeface="Times New Roman" pitchFamily="18" charset="0"/>
                <a:cs typeface="Times New Roman" pitchFamily="18" charset="0"/>
              </a:rPr>
              <a:t> b. Cebel (r.a)'i Yemen'e vali olarak gönderirken kendisine şöyle buyurmuştur:</a:t>
            </a:r>
          </a:p>
          <a:p>
            <a:pPr algn="ctr" rtl="1"/>
            <a:r>
              <a:rPr lang="ar-SA" sz="3200" dirty="0" smtClean="0">
                <a:solidFill>
                  <a:schemeClr val="tx1"/>
                </a:solidFill>
                <a:latin typeface="HASENAT4" pitchFamily="2" charset="-78"/>
                <a:cs typeface="HASENAT4" pitchFamily="2" charset="-78"/>
              </a:rPr>
              <a:t>عَنِ ابْنِ عَبَّاسٍ (ر عنهما) أَنَّ النَّبِيَّ (صعلم) بَعَثَ مُعَاذًا (رع) إِلَى الْيَمَنِ فَقَالَ ‏"‏ ادْعُهُمْ إِلَى شَهَادَةِ أَنْ لاَ إِلَهَ إِلاَّ اللَّهُ، وَأَنِّي رَسُولُ اللَّهِ، فَإِنْ هُمْ أَطَاعُوا لِذَلِكَ فَأَعْلِمْهُمْ أَنَّ اللَّهَ قَدِ افْتَرَضَ عَلَيْهِمْ خَمْسَ صَلَوَاتٍ فِي كُلِّ يَوْمٍ وَلَيْلَةٍ، فَإِنْ هُمْ أَطَاعُوا لِذَلِكَ فَأَعْلِمْهُمْ أَنَّ اللَّهَ افْتَرَضَ عَلَيْهِمْ صَدَقَةً فِي أَمْوَالِهِمْ، تُؤْخَذُ مِنْ أَغْنِيَائِهِمْ وَتُرَدُّ عَلَى فُقَرَائِهِمْ </a:t>
            </a:r>
            <a:r>
              <a:rPr lang="ar-SA" sz="2800" dirty="0" smtClean="0">
                <a:solidFill>
                  <a:schemeClr val="tx1"/>
                </a:solidFill>
                <a:latin typeface="Times New Roman" pitchFamily="18" charset="0"/>
                <a:cs typeface="Times New Roman" pitchFamily="18" charset="0"/>
              </a:rPr>
              <a:t>‏"‏‏.</a:t>
            </a:r>
            <a:r>
              <a:rPr lang="ar-SA" sz="2000" dirty="0" smtClean="0">
                <a:solidFill>
                  <a:schemeClr val="tx1"/>
                </a:solidFill>
                <a:latin typeface="Times New Roman" pitchFamily="18" charset="0"/>
                <a:cs typeface="Times New Roman" pitchFamily="18" charset="0"/>
              </a:rPr>
              <a:t>‏</a:t>
            </a:r>
            <a:endParaRPr lang="tr-TR" sz="2000" dirty="0" smtClean="0">
              <a:solidFill>
                <a:schemeClr val="tx1"/>
              </a:solidFill>
              <a:latin typeface="Times New Roman" pitchFamily="18" charset="0"/>
              <a:cs typeface="Times New Roman" pitchFamily="18" charset="0"/>
            </a:endParaRPr>
          </a:p>
          <a:p>
            <a:pPr algn="just"/>
            <a:r>
              <a:rPr lang="tr-TR" sz="3200" dirty="0" smtClean="0">
                <a:solidFill>
                  <a:schemeClr val="tx1"/>
                </a:solidFill>
                <a:latin typeface="Times New Roman" pitchFamily="18" charset="0"/>
                <a:cs typeface="Times New Roman" pitchFamily="18" charset="0"/>
              </a:rPr>
              <a:t>"Onlara bildir ki, Allah Teâlâ kendilerine zekâtı farz kılmıştır. </a:t>
            </a:r>
            <a:r>
              <a:rPr lang="tr-TR" sz="3200" b="1" dirty="0" smtClean="0">
                <a:solidFill>
                  <a:srgbClr val="C00000"/>
                </a:solidFill>
                <a:latin typeface="Times New Roman" pitchFamily="18" charset="0"/>
                <a:cs typeface="Times New Roman" pitchFamily="18" charset="0"/>
              </a:rPr>
              <a:t>Zekatı oranın zenginlerinden al, yoksullarına ver" </a:t>
            </a:r>
          </a:p>
          <a:p>
            <a:pPr algn="just"/>
            <a:r>
              <a:rPr lang="tr-TR" sz="1600" dirty="0" smtClean="0">
                <a:solidFill>
                  <a:schemeClr val="tx1"/>
                </a:solidFill>
                <a:latin typeface="Times New Roman" pitchFamily="18" charset="0"/>
                <a:cs typeface="Times New Roman" pitchFamily="18" charset="0"/>
              </a:rPr>
              <a:t>(</a:t>
            </a:r>
            <a:r>
              <a:rPr lang="tr-TR" sz="1600" dirty="0" err="1" smtClean="0">
                <a:solidFill>
                  <a:schemeClr val="tx1"/>
                </a:solidFill>
                <a:latin typeface="Times New Roman" pitchFamily="18" charset="0"/>
                <a:cs typeface="Times New Roman" pitchFamily="18" charset="0"/>
              </a:rPr>
              <a:t>Buhârî</a:t>
            </a:r>
            <a:r>
              <a:rPr lang="tr-TR" sz="1600" dirty="0" smtClean="0">
                <a:solidFill>
                  <a:schemeClr val="tx1"/>
                </a:solidFill>
                <a:latin typeface="Times New Roman" pitchFamily="18" charset="0"/>
                <a:cs typeface="Times New Roman" pitchFamily="18" charset="0"/>
              </a:rPr>
              <a:t>, Zekât, l; </a:t>
            </a:r>
            <a:r>
              <a:rPr lang="tr-TR" sz="1600" dirty="0" err="1" smtClean="0">
                <a:solidFill>
                  <a:schemeClr val="tx1"/>
                </a:solidFill>
                <a:latin typeface="Times New Roman" pitchFamily="18" charset="0"/>
                <a:cs typeface="Times New Roman" pitchFamily="18" charset="0"/>
              </a:rPr>
              <a:t>Tevhîd</a:t>
            </a:r>
            <a:r>
              <a:rPr lang="tr-TR" sz="1600" dirty="0" smtClean="0">
                <a:solidFill>
                  <a:schemeClr val="tx1"/>
                </a:solidFill>
                <a:latin typeface="Times New Roman" pitchFamily="18" charset="0"/>
                <a:cs typeface="Times New Roman" pitchFamily="18" charset="0"/>
              </a:rPr>
              <a:t>, 1; </a:t>
            </a:r>
            <a:r>
              <a:rPr lang="tr-TR" sz="1600" dirty="0" err="1" smtClean="0">
                <a:solidFill>
                  <a:schemeClr val="tx1"/>
                </a:solidFill>
                <a:latin typeface="Times New Roman" pitchFamily="18" charset="0"/>
                <a:cs typeface="Times New Roman" pitchFamily="18" charset="0"/>
              </a:rPr>
              <a:t>Ebû</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Dâvud</a:t>
            </a:r>
            <a:r>
              <a:rPr lang="tr-TR" sz="1600" dirty="0" smtClean="0">
                <a:solidFill>
                  <a:schemeClr val="tx1"/>
                </a:solidFill>
                <a:latin typeface="Times New Roman" pitchFamily="18" charset="0"/>
                <a:cs typeface="Times New Roman" pitchFamily="18" charset="0"/>
              </a:rPr>
              <a:t>, Zekât, 5; </a:t>
            </a:r>
            <a:r>
              <a:rPr lang="tr-TR" sz="1600" dirty="0" err="1" smtClean="0">
                <a:solidFill>
                  <a:schemeClr val="tx1"/>
                </a:solidFill>
                <a:latin typeface="Times New Roman" pitchFamily="18" charset="0"/>
                <a:cs typeface="Times New Roman" pitchFamily="18" charset="0"/>
              </a:rPr>
              <a:t>Nesâî</a:t>
            </a:r>
            <a:r>
              <a:rPr lang="tr-TR" sz="1600" dirty="0" smtClean="0">
                <a:solidFill>
                  <a:schemeClr val="tx1"/>
                </a:solidFill>
                <a:latin typeface="Times New Roman" pitchFamily="18" charset="0"/>
                <a:cs typeface="Times New Roman" pitchFamily="18" charset="0"/>
              </a:rPr>
              <a:t>, Zekât, 46; </a:t>
            </a:r>
            <a:r>
              <a:rPr lang="tr-TR" sz="1600" dirty="0" err="1" smtClean="0">
                <a:solidFill>
                  <a:schemeClr val="tx1"/>
                </a:solidFill>
                <a:latin typeface="Times New Roman" pitchFamily="18" charset="0"/>
                <a:cs typeface="Times New Roman" pitchFamily="18" charset="0"/>
              </a:rPr>
              <a:t>İbn</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Mâce</a:t>
            </a:r>
            <a:r>
              <a:rPr lang="tr-TR" sz="1600" dirty="0" smtClean="0">
                <a:solidFill>
                  <a:schemeClr val="tx1"/>
                </a:solidFill>
                <a:latin typeface="Times New Roman" pitchFamily="18" charset="0"/>
                <a:cs typeface="Times New Roman" pitchFamily="18" charset="0"/>
              </a:rPr>
              <a:t>, Zekât, 1)</a:t>
            </a: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45941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14282" y="428604"/>
            <a:ext cx="7000924" cy="285752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3"/>
                </a:solidFill>
                <a:latin typeface="Times New Roman" pitchFamily="18" charset="0"/>
                <a:cs typeface="Times New Roman" pitchFamily="18" charset="0"/>
              </a:rPr>
              <a:t>ZEKAT</a:t>
            </a:r>
          </a:p>
          <a:p>
            <a:pPr algn="just"/>
            <a:r>
              <a:rPr lang="tr-TR" sz="2400" dirty="0" smtClean="0">
                <a:solidFill>
                  <a:schemeClr val="tx1"/>
                </a:solidFill>
                <a:latin typeface="Times New Roman" pitchFamily="18" charset="0"/>
                <a:cs typeface="Times New Roman" pitchFamily="18" charset="0"/>
              </a:rPr>
              <a:t>	Sözlükte </a:t>
            </a:r>
            <a:r>
              <a:rPr lang="tr-TR" sz="2800" dirty="0" smtClean="0">
                <a:solidFill>
                  <a:srgbClr val="C00000"/>
                </a:solidFill>
                <a:latin typeface="Times New Roman" pitchFamily="18" charset="0"/>
                <a:cs typeface="Times New Roman" pitchFamily="18" charset="0"/>
              </a:rPr>
              <a:t>artma, çoğalma, temizlik, bereket, iyi hal ve övgü </a:t>
            </a:r>
            <a:r>
              <a:rPr lang="tr-TR" sz="2400" dirty="0" smtClean="0">
                <a:solidFill>
                  <a:schemeClr val="tx1"/>
                </a:solidFill>
                <a:latin typeface="Times New Roman" pitchFamily="18" charset="0"/>
                <a:cs typeface="Times New Roman" pitchFamily="18" charset="0"/>
              </a:rPr>
              <a:t>anlamlarına gelen </a:t>
            </a:r>
            <a:r>
              <a:rPr lang="tr-TR" sz="2400" b="1" i="1" dirty="0" smtClean="0">
                <a:solidFill>
                  <a:schemeClr val="tx1"/>
                </a:solidFill>
                <a:latin typeface="Times New Roman" pitchFamily="18" charset="0"/>
                <a:cs typeface="Times New Roman" pitchFamily="18" charset="0"/>
              </a:rPr>
              <a:t>zekât, dinî bir terim olarak, </a:t>
            </a:r>
            <a:r>
              <a:rPr lang="tr-TR" sz="3200" b="1" i="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belirli bir malın belirli bir kısmının </a:t>
            </a:r>
            <a:r>
              <a:rPr lang="tr-TR" sz="3200" b="1" i="1" u="sng"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Allâh</a:t>
            </a:r>
            <a:r>
              <a:rPr lang="tr-TR" sz="3200" b="1" i="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rızası için belirli kişilere verilmesi</a:t>
            </a:r>
            <a:r>
              <a:rPr lang="tr-TR" sz="2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demektir.</a:t>
            </a:r>
          </a:p>
        </p:txBody>
      </p:sp>
      <p:sp>
        <p:nvSpPr>
          <p:cNvPr id="13" name="12 Yuvarlatılmış Dikdörtgen"/>
          <p:cNvSpPr/>
          <p:nvPr/>
        </p:nvSpPr>
        <p:spPr>
          <a:xfrm>
            <a:off x="2143108" y="4071942"/>
            <a:ext cx="7000892" cy="2786058"/>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smtClean="0">
                <a:solidFill>
                  <a:schemeClr val="tx1"/>
                </a:solidFill>
                <a:latin typeface="Times New Roman" pitchFamily="18" charset="0"/>
                <a:cs typeface="Times New Roman" pitchFamily="18" charset="0"/>
              </a:rPr>
              <a:t>	Malî ibadetlerden biri olan zekât, İslâm'ın beş temel esasından olup, </a:t>
            </a:r>
            <a:r>
              <a:rPr lang="tr-TR" sz="2800" b="1" dirty="0" smtClean="0">
                <a:solidFill>
                  <a:schemeClr val="tx1"/>
                </a:solidFill>
                <a:latin typeface="Times New Roman" pitchFamily="18" charset="0"/>
                <a:cs typeface="Times New Roman" pitchFamily="18" charset="0"/>
              </a:rPr>
              <a:t>hicretin ikinci yılında Medine’de farz kılınmıştır. </a:t>
            </a:r>
            <a:endParaRPr lang="tr-TR"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44738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Çapraz Köşeli Dikdörtgen"/>
          <p:cNvSpPr/>
          <p:nvPr/>
        </p:nvSpPr>
        <p:spPr>
          <a:xfrm>
            <a:off x="214282" y="500042"/>
            <a:ext cx="5643602" cy="2500330"/>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İSLAM’DA YARDIM VASITALARI</a:t>
            </a:r>
          </a:p>
          <a:p>
            <a:pPr>
              <a:lnSpc>
                <a:spcPct val="90000"/>
              </a:lnSpc>
            </a:pPr>
            <a:r>
              <a:rPr lang="tr-TR" sz="2000" dirty="0" smtClean="0">
                <a:solidFill>
                  <a:schemeClr val="tx1"/>
                </a:solidFill>
                <a:latin typeface="Times New Roman" pitchFamily="18" charset="0"/>
                <a:cs typeface="Times New Roman" pitchFamily="18" charset="0"/>
              </a:rPr>
              <a:t>İslam dini yardım ve dayanışma için:</a:t>
            </a:r>
          </a:p>
          <a:p>
            <a:pPr>
              <a:lnSpc>
                <a:spcPct val="90000"/>
              </a:lnSpc>
              <a:buFontTx/>
              <a:buNone/>
            </a:pPr>
            <a:r>
              <a:rPr lang="tr-TR" sz="2000" dirty="0" smtClean="0">
                <a:solidFill>
                  <a:schemeClr val="tx1"/>
                </a:solidFill>
                <a:latin typeface="Times New Roman" pitchFamily="18" charset="0"/>
                <a:cs typeface="Times New Roman" pitchFamily="18" charset="0"/>
              </a:rPr>
              <a:t>1-Zekat      	2-Sadaka</a:t>
            </a:r>
          </a:p>
          <a:p>
            <a:pPr>
              <a:lnSpc>
                <a:spcPct val="90000"/>
              </a:lnSpc>
              <a:buFontTx/>
              <a:buNone/>
            </a:pPr>
            <a:r>
              <a:rPr lang="tr-TR" sz="2000" dirty="0" smtClean="0">
                <a:solidFill>
                  <a:schemeClr val="tx1"/>
                </a:solidFill>
                <a:latin typeface="Times New Roman" pitchFamily="18" charset="0"/>
                <a:cs typeface="Times New Roman" pitchFamily="18" charset="0"/>
              </a:rPr>
              <a:t>3-Fitre       	4-Adak</a:t>
            </a:r>
          </a:p>
          <a:p>
            <a:pPr>
              <a:lnSpc>
                <a:spcPct val="90000"/>
              </a:lnSpc>
              <a:buFontTx/>
              <a:buNone/>
            </a:pPr>
            <a:r>
              <a:rPr lang="tr-TR" sz="2000" dirty="0" smtClean="0">
                <a:solidFill>
                  <a:schemeClr val="tx1"/>
                </a:solidFill>
                <a:latin typeface="Times New Roman" pitchFamily="18" charset="0"/>
                <a:cs typeface="Times New Roman" pitchFamily="18" charset="0"/>
              </a:rPr>
              <a:t>5-Kefaret   	6-Bağış  ve buna benzer emir ve tavsiyelerle toplumda zengin, fakir dengesi kurmuştur.  </a:t>
            </a:r>
          </a:p>
          <a:p>
            <a:pPr algn="ctr"/>
            <a:endParaRPr lang="tr-TR" sz="2000" dirty="0">
              <a:solidFill>
                <a:schemeClr val="tx1"/>
              </a:solidFill>
              <a:latin typeface="Times New Roman" pitchFamily="18" charset="0"/>
              <a:cs typeface="Times New Roman" pitchFamily="18" charset="0"/>
            </a:endParaRPr>
          </a:p>
        </p:txBody>
      </p:sp>
      <p:sp>
        <p:nvSpPr>
          <p:cNvPr id="11" name="10 Yuvarlatılmış Çapraz Köşeli Dikdörtgen"/>
          <p:cNvSpPr/>
          <p:nvPr/>
        </p:nvSpPr>
        <p:spPr>
          <a:xfrm>
            <a:off x="3357554" y="3786190"/>
            <a:ext cx="5643602" cy="2786082"/>
          </a:xfrm>
          <a:prstGeom prst="round2DiagRect">
            <a:avLst/>
          </a:prstGeom>
          <a:solidFill>
            <a:schemeClr val="bg2">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tr-TR" b="1" dirty="0" smtClean="0">
                <a:solidFill>
                  <a:schemeClr val="tx1"/>
                </a:solidFill>
              </a:rPr>
              <a:t>YARDIMLAŞMA KURUMLARIMIZ</a:t>
            </a:r>
            <a:endParaRPr lang="tr-TR" dirty="0" smtClean="0">
              <a:solidFill>
                <a:schemeClr val="tx1"/>
              </a:solidFill>
            </a:endParaRPr>
          </a:p>
          <a:p>
            <a:pPr algn="ctr">
              <a:buFontTx/>
              <a:buNone/>
            </a:pPr>
            <a:r>
              <a:rPr lang="tr-TR" dirty="0" smtClean="0">
                <a:solidFill>
                  <a:schemeClr val="tx1"/>
                </a:solidFill>
              </a:rPr>
              <a:t>1-Huzurevleri</a:t>
            </a:r>
          </a:p>
          <a:p>
            <a:pPr algn="ctr">
              <a:buFontTx/>
              <a:buNone/>
            </a:pPr>
            <a:r>
              <a:rPr lang="tr-TR" dirty="0" smtClean="0">
                <a:solidFill>
                  <a:schemeClr val="tx1"/>
                </a:solidFill>
              </a:rPr>
              <a:t>2-Çocuk esirgeme Kur.</a:t>
            </a:r>
          </a:p>
          <a:p>
            <a:pPr algn="ctr">
              <a:buFontTx/>
              <a:buNone/>
            </a:pPr>
            <a:r>
              <a:rPr lang="tr-TR" dirty="0" smtClean="0">
                <a:solidFill>
                  <a:schemeClr val="tx1"/>
                </a:solidFill>
              </a:rPr>
              <a:t>3-Sosyal yardımlaşma V.</a:t>
            </a:r>
          </a:p>
          <a:p>
            <a:pPr algn="ctr">
              <a:buFontTx/>
              <a:buNone/>
            </a:pPr>
            <a:r>
              <a:rPr lang="tr-TR" dirty="0" smtClean="0">
                <a:solidFill>
                  <a:schemeClr val="tx1"/>
                </a:solidFill>
              </a:rPr>
              <a:t>4-Kızılay , Yeşilay</a:t>
            </a:r>
          </a:p>
          <a:p>
            <a:pPr algn="ctr">
              <a:buFontTx/>
              <a:buNone/>
            </a:pPr>
            <a:r>
              <a:rPr lang="tr-TR" dirty="0" smtClean="0">
                <a:solidFill>
                  <a:schemeClr val="tx1"/>
                </a:solidFill>
              </a:rPr>
              <a:t>5-Yurtlar , Vakıflar</a:t>
            </a:r>
          </a:p>
          <a:p>
            <a:pPr algn="ctr">
              <a:buFontTx/>
              <a:buNone/>
            </a:pPr>
            <a:r>
              <a:rPr lang="tr-TR" dirty="0" smtClean="0">
                <a:solidFill>
                  <a:schemeClr val="tx1"/>
                </a:solidFill>
              </a:rPr>
              <a:t>6-Aşevleri, Yardım Dernekleri</a:t>
            </a:r>
          </a:p>
          <a:p>
            <a:pPr algn="ctr">
              <a:buFontTx/>
              <a:buNone/>
            </a:pPr>
            <a:r>
              <a:rPr lang="tr-TR" dirty="0" smtClean="0">
                <a:solidFill>
                  <a:schemeClr val="tx1"/>
                </a:solidFill>
              </a:rPr>
              <a:t>7-Han,Hastane,Okul,Çeşme,Cami v.b.</a:t>
            </a:r>
            <a:endParaRPr lang="tr-TR" dirty="0">
              <a:solidFill>
                <a:schemeClr val="tx1"/>
              </a:solidFill>
            </a:endParaRPr>
          </a:p>
        </p:txBody>
      </p:sp>
      <p:pic>
        <p:nvPicPr>
          <p:cNvPr id="1026" name="Picture 2" descr="C:\Documents and Settings\alp\Desktop\resimler slyt ve sunular icin\DİĞER\GÜVERCİNLERE YEN VERMEK.png"/>
          <p:cNvPicPr>
            <a:picLocks noChangeAspect="1" noChangeArrowheads="1"/>
          </p:cNvPicPr>
          <p:nvPr/>
        </p:nvPicPr>
        <p:blipFill>
          <a:blip r:embed="rId2" cstate="print"/>
          <a:srcRect/>
          <a:stretch>
            <a:fillRect/>
          </a:stretch>
        </p:blipFill>
        <p:spPr bwMode="auto">
          <a:xfrm>
            <a:off x="76196" y="3857628"/>
            <a:ext cx="3258734" cy="2643206"/>
          </a:xfrm>
          <a:prstGeom prst="rect">
            <a:avLst/>
          </a:prstGeom>
          <a:noFill/>
        </p:spPr>
      </p:pic>
      <p:pic>
        <p:nvPicPr>
          <p:cNvPr id="10" name="Picture 2" descr="C:\Documents and Settings\alp\Desktop\resimler slyt ve sunular icin\DİĞER\GÜVERCİNLERE YEN VERMEK.png"/>
          <p:cNvPicPr>
            <a:picLocks noChangeAspect="1" noChangeArrowheads="1"/>
          </p:cNvPicPr>
          <p:nvPr/>
        </p:nvPicPr>
        <p:blipFill>
          <a:blip r:embed="rId3" cstate="print"/>
          <a:srcRect/>
          <a:stretch>
            <a:fillRect/>
          </a:stretch>
        </p:blipFill>
        <p:spPr bwMode="auto">
          <a:xfrm>
            <a:off x="5978019" y="500042"/>
            <a:ext cx="3165981" cy="2500330"/>
          </a:xfrm>
          <a:prstGeom prst="rect">
            <a:avLst/>
          </a:prstGeom>
          <a:noFill/>
        </p:spPr>
      </p:pic>
    </p:spTree>
    <p:extLst>
      <p:ext uri="{BB962C8B-B14F-4D97-AF65-F5344CB8AC3E}">
        <p14:creationId xmlns:p14="http://schemas.microsoft.com/office/powerpoint/2010/main" val="320154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214282" y="285728"/>
            <a:ext cx="7572428" cy="2928958"/>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2000" dirty="0" smtClean="0">
                <a:solidFill>
                  <a:schemeClr val="tx1"/>
                </a:solidFill>
                <a:latin typeface="Times New Roman" pitchFamily="18" charset="0"/>
                <a:cs typeface="Times New Roman" pitchFamily="18" charset="0"/>
              </a:rPr>
              <a:t> </a:t>
            </a:r>
            <a:endParaRPr lang="tr-TR" sz="2000" dirty="0" smtClean="0">
              <a:solidFill>
                <a:schemeClr val="tx1"/>
              </a:solidFill>
              <a:latin typeface="Times New Roman" pitchFamily="18" charset="0"/>
              <a:cs typeface="Times New Roman" pitchFamily="18" charset="0"/>
            </a:endParaRPr>
          </a:p>
          <a:p>
            <a:pPr algn="ctr"/>
            <a:r>
              <a:rPr lang="ar-SA" sz="3600" dirty="0" smtClean="0">
                <a:solidFill>
                  <a:schemeClr val="tx1"/>
                </a:solidFill>
                <a:latin typeface="HASENAT4" pitchFamily="2" charset="-78"/>
                <a:cs typeface="HASENAT4" pitchFamily="2" charset="-78"/>
              </a:rPr>
              <a:t>قُلْ إِنَّ رَبِّي يَبْسُطُ الرِّزْقَ لِمَنْ يَشَاءُ مِنْ عِبَادِهِ وَيَقْدِرُ لَهُ وَمَا أَنفَقْتُمْ مِنْ شَيْءٍ فَهُوَ يُخْلِفُهُ وَهُوَ خَيْرُ الرَّازِقِينَ</a:t>
            </a:r>
            <a:endParaRPr lang="tr-TR" sz="3600" dirty="0" smtClean="0">
              <a:solidFill>
                <a:schemeClr val="tx1"/>
              </a:solidFill>
              <a:latin typeface="HASENAT4" pitchFamily="2" charset="-78"/>
              <a:cs typeface="HASENAT4" pitchFamily="2" charset="-78"/>
            </a:endParaRPr>
          </a:p>
          <a:p>
            <a:pPr algn="just"/>
            <a:r>
              <a:rPr lang="tr-TR" sz="2000" b="1" dirty="0" smtClean="0">
                <a:solidFill>
                  <a:schemeClr val="tx1"/>
                </a:solidFill>
                <a:latin typeface="Times New Roman" pitchFamily="18" charset="0"/>
                <a:cs typeface="Times New Roman" pitchFamily="18" charset="0"/>
              </a:rPr>
              <a:t>	“De ki: Rabbim, kullarından dilediğine bol rızık verir ve (dilediğinden de) kısar. </a:t>
            </a:r>
            <a:r>
              <a:rPr lang="tr-TR" sz="2800" b="1" u="sng" dirty="0" smtClean="0">
                <a:solidFill>
                  <a:srgbClr val="002060"/>
                </a:solidFill>
                <a:latin typeface="Times New Roman" pitchFamily="18" charset="0"/>
                <a:cs typeface="Times New Roman" pitchFamily="18" charset="0"/>
              </a:rPr>
              <a:t>Siz hayra ne harcarsanız, Allah onun yerine </a:t>
            </a:r>
            <a:r>
              <a:rPr lang="tr-TR" sz="2800" b="1" u="sng" dirty="0" err="1" smtClean="0">
                <a:solidFill>
                  <a:srgbClr val="002060"/>
                </a:solidFill>
                <a:latin typeface="Times New Roman" pitchFamily="18" charset="0"/>
                <a:cs typeface="Times New Roman" pitchFamily="18" charset="0"/>
              </a:rPr>
              <a:t>ba</a:t>
            </a:r>
            <a:r>
              <a:rPr lang="ar-SA" sz="2800" b="1" u="sng" dirty="0" smtClean="0">
                <a:solidFill>
                  <a:srgbClr val="002060"/>
                </a:solidFill>
                <a:latin typeface="Times New Roman" pitchFamily="18" charset="0"/>
                <a:cs typeface="Times New Roman" pitchFamily="18" charset="0"/>
              </a:rPr>
              <a:t>‏</a:t>
            </a:r>
            <a:r>
              <a:rPr lang="tr-TR" sz="2800" b="1" u="sng" dirty="0" err="1" smtClean="0">
                <a:solidFill>
                  <a:srgbClr val="002060"/>
                </a:solidFill>
                <a:latin typeface="Times New Roman" pitchFamily="18" charset="0"/>
                <a:cs typeface="Times New Roman" pitchFamily="18" charset="0"/>
              </a:rPr>
              <a:t>şkasını</a:t>
            </a:r>
            <a:r>
              <a:rPr lang="tr-TR" sz="2800" b="1" u="sng" dirty="0" smtClean="0">
                <a:solidFill>
                  <a:srgbClr val="002060"/>
                </a:solidFill>
                <a:latin typeface="Times New Roman" pitchFamily="18" charset="0"/>
                <a:cs typeface="Times New Roman" pitchFamily="18" charset="0"/>
              </a:rPr>
              <a:t> verir.</a:t>
            </a:r>
            <a:r>
              <a:rPr lang="tr-TR" sz="2800" b="1" dirty="0" smtClean="0">
                <a:solidFill>
                  <a:srgbClr val="002060"/>
                </a:solidFill>
                <a:latin typeface="Times New Roman" pitchFamily="18" charset="0"/>
                <a:cs typeface="Times New Roman" pitchFamily="18" charset="0"/>
              </a:rPr>
              <a:t> </a:t>
            </a:r>
            <a:r>
              <a:rPr lang="tr-TR" sz="2000" b="1" dirty="0" smtClean="0">
                <a:solidFill>
                  <a:schemeClr val="tx1"/>
                </a:solidFill>
                <a:latin typeface="Times New Roman" pitchFamily="18" charset="0"/>
                <a:cs typeface="Times New Roman" pitchFamily="18" charset="0"/>
              </a:rPr>
              <a:t>O, rızık verenlerin en hayırlısıdır</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Sebe</a:t>
            </a:r>
            <a:r>
              <a:rPr lang="tr-TR" sz="2000" dirty="0" smtClean="0">
                <a:solidFill>
                  <a:schemeClr val="tx1"/>
                </a:solidFill>
                <a:latin typeface="Times New Roman" pitchFamily="18" charset="0"/>
                <a:cs typeface="Times New Roman" pitchFamily="18" charset="0"/>
              </a:rPr>
              <a:t>’, 34/39.</a:t>
            </a:r>
          </a:p>
          <a:p>
            <a:pPr algn="just"/>
            <a:endParaRPr lang="tr-TR" sz="2000" dirty="0" smtClean="0">
              <a:solidFill>
                <a:schemeClr val="tx1"/>
              </a:solidFill>
              <a:latin typeface="Times New Roman" pitchFamily="18" charset="0"/>
              <a:cs typeface="Times New Roman" pitchFamily="18" charset="0"/>
            </a:endParaRPr>
          </a:p>
        </p:txBody>
      </p:sp>
      <p:sp>
        <p:nvSpPr>
          <p:cNvPr id="13" name="12 Yuvarlatılmış Dikdörtgen"/>
          <p:cNvSpPr/>
          <p:nvPr/>
        </p:nvSpPr>
        <p:spPr>
          <a:xfrm>
            <a:off x="928662" y="3500438"/>
            <a:ext cx="8072462" cy="3143248"/>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HASENAT4" pitchFamily="2" charset="-78"/>
                <a:cs typeface="HASENAT4" pitchFamily="2" charset="-78"/>
              </a:rPr>
              <a:t>وَمَااتَيْتُمْ مِنْ رِبًا لِيَرْبُوَا فى اَمْوَالِ النَّاسِ فَلَا يَرْبُوا عِنْدَ اللّهِ وَمَا اتَيْتُمْ مِنْ زَكوةٍ تُريدُونَ وَجْهَ اللّهِ فَاُولئِكَ هُمُ الْمُضْعِفُونَ</a:t>
            </a:r>
            <a:endParaRPr lang="tr-TR" sz="3600" dirty="0" smtClean="0">
              <a:solidFill>
                <a:schemeClr val="tx1"/>
              </a:solidFill>
              <a:latin typeface="HASENAT4" pitchFamily="2" charset="-78"/>
              <a:cs typeface="HASENAT4" pitchFamily="2" charset="-78"/>
            </a:endParaRPr>
          </a:p>
          <a:p>
            <a:pPr algn="just"/>
            <a:r>
              <a:rPr lang="tr-TR" sz="2000" dirty="0" smtClean="0">
                <a:solidFill>
                  <a:schemeClr val="tx1"/>
                </a:solidFill>
              </a:rPr>
              <a:t>	</a:t>
            </a:r>
            <a:r>
              <a:rPr lang="tr-TR" sz="2400" dirty="0" smtClean="0">
                <a:solidFill>
                  <a:schemeClr val="tx1"/>
                </a:solidFill>
              </a:rPr>
              <a:t>“İnsanların mallarında artış olsun diye verdiğiniz herhangi bir faiz, Allah katında artmaz. </a:t>
            </a:r>
            <a:r>
              <a:rPr lang="tr-TR" sz="2400" b="1" dirty="0" smtClean="0">
                <a:solidFill>
                  <a:srgbClr val="002060"/>
                </a:solidFill>
              </a:rPr>
              <a:t>Allah'ın rızasını isteyerek verdiğiniz zekâta gelince,</a:t>
            </a:r>
            <a:r>
              <a:rPr lang="tr-TR" sz="2400" dirty="0" smtClean="0">
                <a:solidFill>
                  <a:srgbClr val="FFFF00"/>
                </a:solidFill>
              </a:rPr>
              <a:t> </a:t>
            </a:r>
            <a:r>
              <a:rPr lang="tr-TR" sz="2400" dirty="0" smtClean="0">
                <a:solidFill>
                  <a:srgbClr val="7030A0"/>
                </a:solidFill>
              </a:rPr>
              <a:t>işte </a:t>
            </a:r>
            <a:r>
              <a:rPr lang="tr-TR" sz="2400" b="1" u="sng" dirty="0" smtClean="0">
                <a:solidFill>
                  <a:srgbClr val="7030A0"/>
                </a:solidFill>
              </a:rPr>
              <a:t>zekât veren o kimseler, evet onlar (sevaplarını ve mallarını) kat kat arttıranlardır</a:t>
            </a:r>
            <a:r>
              <a:rPr lang="tr-TR" sz="2400" dirty="0" smtClean="0">
                <a:solidFill>
                  <a:srgbClr val="7030A0"/>
                </a:solidFill>
              </a:rPr>
              <a:t>.</a:t>
            </a:r>
            <a:r>
              <a:rPr lang="tr-TR" sz="2400" dirty="0" smtClean="0">
                <a:solidFill>
                  <a:schemeClr val="tx1"/>
                </a:solidFill>
              </a:rPr>
              <a:t>” </a:t>
            </a:r>
            <a:r>
              <a:rPr lang="tr-TR" sz="2000" dirty="0" smtClean="0">
                <a:solidFill>
                  <a:schemeClr val="tx1"/>
                </a:solidFill>
              </a:rPr>
              <a:t>(Rum / 39.) </a:t>
            </a:r>
            <a:endParaRPr lang="tr-TR" sz="2000" dirty="0">
              <a:solidFill>
                <a:schemeClr val="tx1"/>
              </a:solidFill>
            </a:endParaRPr>
          </a:p>
        </p:txBody>
      </p:sp>
    </p:spTree>
    <p:extLst>
      <p:ext uri="{BB962C8B-B14F-4D97-AF65-F5344CB8AC3E}">
        <p14:creationId xmlns:p14="http://schemas.microsoft.com/office/powerpoint/2010/main" val="190318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71438" y="142852"/>
            <a:ext cx="8286776" cy="285752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latin typeface="HASENAT4" pitchFamily="2" charset="-78"/>
                <a:cs typeface="HASENAT4" pitchFamily="2" charset="-78"/>
              </a:rPr>
              <a:t>وَأَقِيمُواْ الصَّلاَةَ وَآتُواْ الزَّكَاةَ وَارْكَعُواْ مَعَ الرَّاكِعِينَ</a:t>
            </a:r>
            <a:endParaRPr lang="tr-TR" sz="4000" dirty="0" smtClean="0">
              <a:solidFill>
                <a:schemeClr val="tx1"/>
              </a:solidFill>
              <a:latin typeface="HASENAT4" pitchFamily="2" charset="-78"/>
              <a:cs typeface="HASENAT4" pitchFamily="2" charset="-78"/>
            </a:endParaRPr>
          </a:p>
          <a:p>
            <a:pPr algn="just"/>
            <a:r>
              <a:rPr lang="tr-TR" sz="3200" dirty="0" smtClean="0">
                <a:solidFill>
                  <a:schemeClr val="tx1"/>
                </a:solidFill>
                <a:latin typeface="Times New Roman" pitchFamily="18" charset="0"/>
                <a:cs typeface="Times New Roman" pitchFamily="18" charset="0"/>
              </a:rPr>
              <a:t>“Namazı kılın, </a:t>
            </a:r>
            <a:r>
              <a:rPr lang="tr-TR" sz="3200" b="1" u="sng" dirty="0" smtClean="0">
                <a:solidFill>
                  <a:srgbClr val="FFFF00"/>
                </a:solidFill>
                <a:latin typeface="Times New Roman" pitchFamily="18" charset="0"/>
                <a:cs typeface="Times New Roman" pitchFamily="18" charset="0"/>
              </a:rPr>
              <a:t>zekatı verin</a:t>
            </a:r>
            <a:r>
              <a:rPr lang="tr-TR" sz="3200" dirty="0" smtClean="0">
                <a:solidFill>
                  <a:schemeClr val="tx1"/>
                </a:solidFill>
                <a:latin typeface="Times New Roman" pitchFamily="18" charset="0"/>
                <a:cs typeface="Times New Roman" pitchFamily="18" charset="0"/>
              </a:rPr>
              <a:t>.Rüku edenlerle  birlikte siz de rüku edin.”  </a:t>
            </a:r>
            <a:r>
              <a:rPr lang="tr-TR" sz="1400" dirty="0" smtClean="0">
                <a:solidFill>
                  <a:schemeClr val="tx1"/>
                </a:solidFill>
                <a:latin typeface="Times New Roman" pitchFamily="18" charset="0"/>
                <a:cs typeface="Times New Roman" pitchFamily="18" charset="0"/>
              </a:rPr>
              <a:t>(Bakara 43)</a:t>
            </a:r>
          </a:p>
        </p:txBody>
      </p:sp>
      <p:sp>
        <p:nvSpPr>
          <p:cNvPr id="13" name="12 Yuvarlatılmış Dikdörtgen"/>
          <p:cNvSpPr/>
          <p:nvPr/>
        </p:nvSpPr>
        <p:spPr>
          <a:xfrm>
            <a:off x="428596" y="3357562"/>
            <a:ext cx="8572528" cy="3286148"/>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HASENAT4" pitchFamily="2" charset="-78"/>
                <a:cs typeface="HASENAT4" pitchFamily="2" charset="-78"/>
              </a:rPr>
              <a:t>يَا اَيُّهَا الَّذينَ امَنُوا اَنْفِقُوا مِنْ طَيِّبَاتِ مَا كَسَبْتُمْ وَمِمَّا اَخْرَجْنَا لَكُمْ مِنَ الْاَرْضِ وَلَا تَيَمَّمُوا الْخَبيثَ مِنْهُ تُنْفِقُونَ وَلَسْتُمْ بِاخِذيهِ اِلَّا اَنْ تُغْمِضُوا فيهِ وَاعْلَمُوا اَنَّ اللّهَ غَنِىٌّ حَميدٌ</a:t>
            </a:r>
            <a:endParaRPr lang="tr-TR" sz="3200" dirty="0" smtClean="0">
              <a:solidFill>
                <a:schemeClr val="tx1"/>
              </a:solidFill>
              <a:latin typeface="HASENAT4" pitchFamily="2" charset="-78"/>
              <a:cs typeface="HASENAT4" pitchFamily="2" charset="-78"/>
            </a:endParaRPr>
          </a:p>
          <a:p>
            <a:pPr algn="just"/>
            <a:r>
              <a:rPr lang="tr-TR" sz="2400" dirty="0" smtClean="0">
                <a:solidFill>
                  <a:schemeClr val="tx1"/>
                </a:solidFill>
              </a:rPr>
              <a:t>Ey iman edenler! </a:t>
            </a:r>
            <a:r>
              <a:rPr lang="tr-TR" sz="2400" b="1" u="sng" dirty="0" smtClean="0">
                <a:solidFill>
                  <a:schemeClr val="tx1"/>
                </a:solidFill>
              </a:rPr>
              <a:t>Kazandıklarınızın iyilerinden ve rızık olarak yerden size çıkardıklarımızdan hayra harcayın. </a:t>
            </a:r>
            <a:r>
              <a:rPr lang="tr-TR" sz="2400" dirty="0" smtClean="0">
                <a:solidFill>
                  <a:schemeClr val="tx1"/>
                </a:solidFill>
              </a:rPr>
              <a:t>Size verilse, gözünüzü yummadan alamayacağınız kötü malı, hayır diye vermeye kalkışmayın. Biliniz ki Allah zengindir, övgüye lâyıktır. Bakara / 267.</a:t>
            </a:r>
            <a:endParaRPr lang="tr-TR" sz="2400" dirty="0"/>
          </a:p>
        </p:txBody>
      </p:sp>
    </p:spTree>
    <p:extLst>
      <p:ext uri="{BB962C8B-B14F-4D97-AF65-F5344CB8AC3E}">
        <p14:creationId xmlns:p14="http://schemas.microsoft.com/office/powerpoint/2010/main" val="319668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3477</Words>
  <Application>Microsoft Office PowerPoint</Application>
  <PresentationFormat>Ekran Gösterisi (4:3)</PresentationFormat>
  <Paragraphs>307</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idris</dc:creator>
  <cp:lastModifiedBy>idris</cp:lastModifiedBy>
  <cp:revision>2</cp:revision>
  <dcterms:created xsi:type="dcterms:W3CDTF">2011-08-19T08:22:25Z</dcterms:created>
  <dcterms:modified xsi:type="dcterms:W3CDTF">2011-08-19T08:37:25Z</dcterms:modified>
</cp:coreProperties>
</file>