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32"/>
  </p:notesMasterIdLst>
  <p:sldIdLst>
    <p:sldId id="293" r:id="rId2"/>
    <p:sldId id="295" r:id="rId3"/>
    <p:sldId id="297" r:id="rId4"/>
    <p:sldId id="298" r:id="rId5"/>
    <p:sldId id="296" r:id="rId6"/>
    <p:sldId id="294" r:id="rId7"/>
    <p:sldId id="256" r:id="rId8"/>
    <p:sldId id="283" r:id="rId9"/>
    <p:sldId id="292" r:id="rId10"/>
    <p:sldId id="291" r:id="rId11"/>
    <p:sldId id="290" r:id="rId12"/>
    <p:sldId id="289" r:id="rId13"/>
    <p:sldId id="288" r:id="rId14"/>
    <p:sldId id="287" r:id="rId15"/>
    <p:sldId id="286" r:id="rId16"/>
    <p:sldId id="285" r:id="rId17"/>
    <p:sldId id="282" r:id="rId18"/>
    <p:sldId id="281" r:id="rId19"/>
    <p:sldId id="280" r:id="rId20"/>
    <p:sldId id="279" r:id="rId21"/>
    <p:sldId id="278" r:id="rId22"/>
    <p:sldId id="277" r:id="rId23"/>
    <p:sldId id="276" r:id="rId24"/>
    <p:sldId id="275" r:id="rId25"/>
    <p:sldId id="274" r:id="rId26"/>
    <p:sldId id="273" r:id="rId27"/>
    <p:sldId id="272" r:id="rId28"/>
    <p:sldId id="271" r:id="rId29"/>
    <p:sldId id="270" r:id="rId30"/>
    <p:sldId id="269" r:id="rId3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38" autoAdjust="0"/>
    <p:restoredTop sz="94660"/>
  </p:normalViewPr>
  <p:slideViewPr>
    <p:cSldViewPr>
      <p:cViewPr varScale="1">
        <p:scale>
          <a:sx n="66" d="100"/>
          <a:sy n="66" d="100"/>
        </p:scale>
        <p:origin x="-306" y="-108"/>
      </p:cViewPr>
      <p:guideLst>
        <p:guide orient="horz" pos="2160"/>
        <p:guide pos="2880"/>
      </p:guideLst>
    </p:cSldViewPr>
  </p:slideViewPr>
  <p:notesTextViewPr>
    <p:cViewPr>
      <p:scale>
        <a:sx n="1" d="1"/>
        <a:sy n="1" d="1"/>
      </p:scale>
      <p:origin x="0" y="0"/>
    </p:cViewPr>
  </p:notesTextViewPr>
  <p:sorterViewPr>
    <p:cViewPr>
      <p:scale>
        <a:sx n="40" d="100"/>
        <a:sy n="4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425CD7-F44E-49C1-B1A3-36D8A16A168B}" type="datetimeFigureOut">
              <a:rPr lang="tr-TR" smtClean="0"/>
              <a:pPr/>
              <a:t>02.01.2013</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646DA8-AB66-428C-A1D4-326EBB1B0769}" type="slidenum">
              <a:rPr lang="tr-TR" smtClean="0"/>
              <a:pPr/>
              <a:t>‹#›</a:t>
            </a:fld>
            <a:endParaRPr lang="tr-TR"/>
          </a:p>
        </p:txBody>
      </p:sp>
    </p:spTree>
    <p:extLst>
      <p:ext uri="{BB962C8B-B14F-4D97-AF65-F5344CB8AC3E}">
        <p14:creationId xmlns:p14="http://schemas.microsoft.com/office/powerpoint/2010/main" xmlns="" val="2765833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0646DA8-AB66-428C-A1D4-326EBB1B0769}" type="slidenum">
              <a:rPr lang="tr-TR" smtClean="0"/>
              <a:pPr/>
              <a:t>13</a:t>
            </a:fld>
            <a:endParaRPr lang="tr-TR"/>
          </a:p>
        </p:txBody>
      </p:sp>
    </p:spTree>
    <p:extLst>
      <p:ext uri="{BB962C8B-B14F-4D97-AF65-F5344CB8AC3E}">
        <p14:creationId xmlns:p14="http://schemas.microsoft.com/office/powerpoint/2010/main" xmlns="" val="4022581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Düz Bağlayıcı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Başlık 28"/>
          <p:cNvSpPr>
            <a:spLocks noGrp="1"/>
          </p:cNvSpPr>
          <p:nvPr>
            <p:ph type="ctrTitle"/>
          </p:nvPr>
        </p:nvSpPr>
        <p:spPr>
          <a:xfrm>
            <a:off x="381000" y="4853411"/>
            <a:ext cx="8458200" cy="1222375"/>
          </a:xfrm>
        </p:spPr>
        <p:txBody>
          <a:bodyPr anchor="t"/>
          <a:lstStyle/>
          <a:p>
            <a:r>
              <a:rPr kumimoji="0" lang="tr-TR" smtClean="0"/>
              <a:t>Asıl başlık stili için tıklatın</a:t>
            </a:r>
            <a:endParaRPr kumimoji="0" lang="en-US"/>
          </a:p>
        </p:txBody>
      </p:sp>
      <p:sp>
        <p:nvSpPr>
          <p:cNvPr id="9" name="Alt Başlık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16" name="Veri Yer Tutucusu 15"/>
          <p:cNvSpPr>
            <a:spLocks noGrp="1"/>
          </p:cNvSpPr>
          <p:nvPr>
            <p:ph type="dt" sz="half" idx="10"/>
          </p:nvPr>
        </p:nvSpPr>
        <p:spPr/>
        <p:txBody>
          <a:bodyPr/>
          <a:lstStyle/>
          <a:p>
            <a:fld id="{388BC6C1-914E-41AC-93D0-44358FA95EB1}" type="datetime1">
              <a:rPr lang="tr-TR" smtClean="0"/>
              <a:pPr/>
              <a:t>02.01.2013</a:t>
            </a:fld>
            <a:endParaRPr lang="tr-TR"/>
          </a:p>
        </p:txBody>
      </p:sp>
      <p:sp>
        <p:nvSpPr>
          <p:cNvPr id="2" name="Altbilgi Yer Tutucusu 1"/>
          <p:cNvSpPr>
            <a:spLocks noGrp="1"/>
          </p:cNvSpPr>
          <p:nvPr>
            <p:ph type="ftr" sz="quarter" idx="11"/>
          </p:nvPr>
        </p:nvSpPr>
        <p:spPr/>
        <p:txBody>
          <a:bodyPr/>
          <a:lstStyle/>
          <a:p>
            <a:endParaRPr lang="tr-TR"/>
          </a:p>
        </p:txBody>
      </p:sp>
      <p:sp>
        <p:nvSpPr>
          <p:cNvPr id="15" name="Slayt Numarası Yer Tutucusu 14"/>
          <p:cNvSpPr>
            <a:spLocks noGrp="1"/>
          </p:cNvSpPr>
          <p:nvPr>
            <p:ph type="sldNum" sz="quarter" idx="12"/>
          </p:nvPr>
        </p:nvSpPr>
        <p:spPr>
          <a:xfrm>
            <a:off x="8229600" y="6473952"/>
            <a:ext cx="758952" cy="246888"/>
          </a:xfrm>
        </p:spPr>
        <p:txBody>
          <a:bodyPr/>
          <a:lstStyle/>
          <a:p>
            <a:fld id="{FA4881E9-E630-43D2-9C94-39DAC5659378}" type="slidenum">
              <a:rPr lang="tr-TR" smtClean="0"/>
              <a:pPr/>
              <a:t>‹#›</a:t>
            </a:fld>
            <a:endParaRPr lang="tr-T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93CC1476-6B98-4544-BECE-0A532F99073A}" type="datetime1">
              <a:rPr lang="tr-TR" smtClean="0"/>
              <a:pPr/>
              <a:t>02.01.2013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A4881E9-E630-43D2-9C94-39DAC5659378}" type="slidenum">
              <a:rPr lang="tr-TR" smtClean="0"/>
              <a:pPr/>
              <a:t>‹#›</a:t>
            </a:fld>
            <a:endParaRPr lang="tr-T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858000" y="549276"/>
            <a:ext cx="1828800" cy="5851525"/>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549276"/>
            <a:ext cx="62484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53BC3DC2-00A3-4873-9A03-42841F29E188}" type="datetime1">
              <a:rPr lang="tr-TR" smtClean="0"/>
              <a:pPr/>
              <a:t>02.01.2013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A4881E9-E630-43D2-9C94-39DAC5659378}" type="slidenum">
              <a:rPr lang="tr-TR" smtClean="0"/>
              <a:pPr/>
              <a:t>‹#›</a:t>
            </a:fld>
            <a:endParaRPr lang="tr-T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2" name="Başlık 21"/>
          <p:cNvSpPr>
            <a:spLocks noGrp="1"/>
          </p:cNvSpPr>
          <p:nvPr>
            <p:ph type="title"/>
          </p:nvPr>
        </p:nvSpPr>
        <p:spPr/>
        <p:txBody>
          <a:bodyPr/>
          <a:lstStyle/>
          <a:p>
            <a:r>
              <a:rPr kumimoji="0" lang="tr-TR" smtClean="0"/>
              <a:t>Asıl başlık stili için tıklatın</a:t>
            </a:r>
            <a:endParaRPr kumimoji="0" lang="en-US"/>
          </a:p>
        </p:txBody>
      </p:sp>
      <p:sp>
        <p:nvSpPr>
          <p:cNvPr id="27" name="İçerik Yer Tutucusu 26"/>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Veri Yer Tutucusu 24"/>
          <p:cNvSpPr>
            <a:spLocks noGrp="1"/>
          </p:cNvSpPr>
          <p:nvPr>
            <p:ph type="dt" sz="half" idx="10"/>
          </p:nvPr>
        </p:nvSpPr>
        <p:spPr/>
        <p:txBody>
          <a:bodyPr/>
          <a:lstStyle/>
          <a:p>
            <a:fld id="{7C30DF20-EF56-485E-B796-6807B4027CEF}" type="datetime1">
              <a:rPr lang="tr-TR" smtClean="0"/>
              <a:pPr/>
              <a:t>02.01.2013</a:t>
            </a:fld>
            <a:endParaRPr lang="tr-TR"/>
          </a:p>
        </p:txBody>
      </p:sp>
      <p:sp>
        <p:nvSpPr>
          <p:cNvPr id="19" name="Altbilgi Yer Tutucusu 18"/>
          <p:cNvSpPr>
            <a:spLocks noGrp="1"/>
          </p:cNvSpPr>
          <p:nvPr>
            <p:ph type="ftr" sz="quarter" idx="11"/>
          </p:nvPr>
        </p:nvSpPr>
        <p:spPr>
          <a:xfrm>
            <a:off x="3581400" y="76200"/>
            <a:ext cx="2895600" cy="288925"/>
          </a:xfrm>
        </p:spPr>
        <p:txBody>
          <a:bodyPr/>
          <a:lstStyle/>
          <a:p>
            <a:endParaRPr lang="tr-TR"/>
          </a:p>
        </p:txBody>
      </p:sp>
      <p:sp>
        <p:nvSpPr>
          <p:cNvPr id="16" name="Slayt Numarası Yer Tutucusu 15"/>
          <p:cNvSpPr>
            <a:spLocks noGrp="1"/>
          </p:cNvSpPr>
          <p:nvPr>
            <p:ph type="sldNum" sz="quarter" idx="12"/>
          </p:nvPr>
        </p:nvSpPr>
        <p:spPr>
          <a:xfrm>
            <a:off x="8229600" y="6473952"/>
            <a:ext cx="758952" cy="246888"/>
          </a:xfrm>
        </p:spPr>
        <p:txBody>
          <a:bodyPr/>
          <a:lstStyle/>
          <a:p>
            <a:fld id="{FA4881E9-E630-43D2-9C94-39DAC5659378}" type="slidenum">
              <a:rPr lang="tr-TR" smtClean="0"/>
              <a:pPr/>
              <a:t>‹#›</a:t>
            </a:fld>
            <a:endParaRPr lang="tr-T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2"/>
      </p:bgRef>
    </p:bg>
    <p:spTree>
      <p:nvGrpSpPr>
        <p:cNvPr id="1" name=""/>
        <p:cNvGrpSpPr/>
        <p:nvPr/>
      </p:nvGrpSpPr>
      <p:grpSpPr>
        <a:xfrm>
          <a:off x="0" y="0"/>
          <a:ext cx="0" cy="0"/>
          <a:chOff x="0" y="0"/>
          <a:chExt cx="0" cy="0"/>
        </a:xfrm>
      </p:grpSpPr>
      <p:sp>
        <p:nvSpPr>
          <p:cNvPr id="7" name="Düz Bağlayıcı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Metin Yer Tutucusu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19" name="Veri Yer Tutucusu 18"/>
          <p:cNvSpPr>
            <a:spLocks noGrp="1"/>
          </p:cNvSpPr>
          <p:nvPr>
            <p:ph type="dt" sz="half" idx="10"/>
          </p:nvPr>
        </p:nvSpPr>
        <p:spPr/>
        <p:txBody>
          <a:bodyPr/>
          <a:lstStyle/>
          <a:p>
            <a:fld id="{23E6125A-46CE-45A9-9F9E-93DB4D2B5BAC}" type="datetime1">
              <a:rPr lang="tr-TR" smtClean="0"/>
              <a:pPr/>
              <a:t>02.01.2013</a:t>
            </a:fld>
            <a:endParaRPr lang="tr-TR"/>
          </a:p>
        </p:txBody>
      </p:sp>
      <p:sp>
        <p:nvSpPr>
          <p:cNvPr id="11" name="Altbilgi Yer Tutucusu 10"/>
          <p:cNvSpPr>
            <a:spLocks noGrp="1"/>
          </p:cNvSpPr>
          <p:nvPr>
            <p:ph type="ftr" sz="quarter" idx="11"/>
          </p:nvPr>
        </p:nvSpPr>
        <p:spPr/>
        <p:txBody>
          <a:bodyPr/>
          <a:lstStyle/>
          <a:p>
            <a:endParaRPr lang="tr-TR"/>
          </a:p>
        </p:txBody>
      </p:sp>
      <p:sp>
        <p:nvSpPr>
          <p:cNvPr id="16" name="Slayt Numarası Yer Tutucusu 15"/>
          <p:cNvSpPr>
            <a:spLocks noGrp="1"/>
          </p:cNvSpPr>
          <p:nvPr>
            <p:ph type="sldNum" sz="quarter" idx="12"/>
          </p:nvPr>
        </p:nvSpPr>
        <p:spPr/>
        <p:txBody>
          <a:bodyPr/>
          <a:lstStyle/>
          <a:p>
            <a:fld id="{FA4881E9-E630-43D2-9C94-39DAC5659378}" type="slidenum">
              <a:rPr lang="tr-TR" smtClean="0"/>
              <a:pPr/>
              <a:t>‹#›</a:t>
            </a:fld>
            <a:endParaRPr lang="tr-TR"/>
          </a:p>
        </p:txBody>
      </p:sp>
      <p:sp>
        <p:nvSpPr>
          <p:cNvPr id="8" name="Başlık 7"/>
          <p:cNvSpPr>
            <a:spLocks noGrp="1"/>
          </p:cNvSpPr>
          <p:nvPr>
            <p:ph type="title"/>
          </p:nvPr>
        </p:nvSpPr>
        <p:spPr>
          <a:xfrm>
            <a:off x="180475" y="2947085"/>
            <a:ext cx="8686800" cy="1184825"/>
          </a:xfrm>
        </p:spPr>
        <p:txBody>
          <a:bodyPr rtlCol="0" anchor="t"/>
          <a:lstStyle>
            <a:lvl1pPr algn="r">
              <a:defRPr/>
            </a:lvl1pPr>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0" name="Başlık 19"/>
          <p:cNvSpPr>
            <a:spLocks noGrp="1"/>
          </p:cNvSpPr>
          <p:nvPr>
            <p:ph type="title"/>
          </p:nvPr>
        </p:nvSpPr>
        <p:spPr>
          <a:xfrm>
            <a:off x="301752" y="457200"/>
            <a:ext cx="8686800" cy="841248"/>
          </a:xfrm>
        </p:spPr>
        <p:txBody>
          <a:bodyPr/>
          <a:lstStyle/>
          <a:p>
            <a:r>
              <a:rPr kumimoji="0" lang="tr-TR" smtClean="0"/>
              <a:t>Asıl başlık stili için tıklatın</a:t>
            </a:r>
            <a:endParaRPr kumimoji="0" lang="en-US"/>
          </a:p>
        </p:txBody>
      </p:sp>
      <p:sp>
        <p:nvSpPr>
          <p:cNvPr id="14" name="İçerik Yer Tutucusu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İçerik Yer Tutucusu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Veri Yer Tutucusu 20"/>
          <p:cNvSpPr>
            <a:spLocks noGrp="1"/>
          </p:cNvSpPr>
          <p:nvPr>
            <p:ph type="dt" sz="half" idx="10"/>
          </p:nvPr>
        </p:nvSpPr>
        <p:spPr/>
        <p:txBody>
          <a:bodyPr/>
          <a:lstStyle/>
          <a:p>
            <a:fld id="{265A2A21-7073-4D50-8647-AEE098C205D5}" type="datetime1">
              <a:rPr lang="tr-TR" smtClean="0"/>
              <a:pPr/>
              <a:t>02.01.2013</a:t>
            </a:fld>
            <a:endParaRPr lang="tr-TR"/>
          </a:p>
        </p:txBody>
      </p:sp>
      <p:sp>
        <p:nvSpPr>
          <p:cNvPr id="10" name="Altbilgi Yer Tutucusu 9"/>
          <p:cNvSpPr>
            <a:spLocks noGrp="1"/>
          </p:cNvSpPr>
          <p:nvPr>
            <p:ph type="ftr" sz="quarter" idx="11"/>
          </p:nvPr>
        </p:nvSpPr>
        <p:spPr/>
        <p:txBody>
          <a:bodyPr/>
          <a:lstStyle/>
          <a:p>
            <a:endParaRPr lang="tr-TR"/>
          </a:p>
        </p:txBody>
      </p:sp>
      <p:sp>
        <p:nvSpPr>
          <p:cNvPr id="31" name="Slayt Numarası Yer Tutucusu 30"/>
          <p:cNvSpPr>
            <a:spLocks noGrp="1"/>
          </p:cNvSpPr>
          <p:nvPr>
            <p:ph type="sldNum" sz="quarter" idx="12"/>
          </p:nvPr>
        </p:nvSpPr>
        <p:spPr/>
        <p:txBody>
          <a:bodyPr/>
          <a:lstStyle/>
          <a:p>
            <a:fld id="{FA4881E9-E630-43D2-9C94-39DAC5659378}" type="slidenum">
              <a:rPr lang="tr-TR" smtClean="0"/>
              <a:pPr/>
              <a:t>‹#›</a:t>
            </a:fld>
            <a:endParaRPr lang="tr-T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9" name="Başlık 28"/>
          <p:cNvSpPr>
            <a:spLocks noGrp="1"/>
          </p:cNvSpPr>
          <p:nvPr>
            <p:ph type="title"/>
          </p:nvPr>
        </p:nvSpPr>
        <p:spPr>
          <a:xfrm>
            <a:off x="304800" y="5410200"/>
            <a:ext cx="8610600" cy="882650"/>
          </a:xfrm>
        </p:spPr>
        <p:txBody>
          <a:bodyPr anchor="ctr"/>
          <a:lstStyle>
            <a:lvl1pPr>
              <a:defRPr/>
            </a:lvl1p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25" name="Metin Yer Tutucusu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İçerik Yer Tutucusu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8" name="İçerik Yer Tutucusu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0" name="Veri Yer Tutucusu 9"/>
          <p:cNvSpPr>
            <a:spLocks noGrp="1"/>
          </p:cNvSpPr>
          <p:nvPr>
            <p:ph type="dt" sz="half" idx="10"/>
          </p:nvPr>
        </p:nvSpPr>
        <p:spPr/>
        <p:txBody>
          <a:bodyPr/>
          <a:lstStyle/>
          <a:p>
            <a:fld id="{19B2F7D5-7F4D-481E-9885-59B7CB070F3C}" type="datetime1">
              <a:rPr lang="tr-TR" smtClean="0"/>
              <a:pPr/>
              <a:t>02.01.2013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a:xfrm>
            <a:off x="8229600" y="6477000"/>
            <a:ext cx="762000" cy="246888"/>
          </a:xfrm>
        </p:spPr>
        <p:txBody>
          <a:bodyPr/>
          <a:lstStyle/>
          <a:p>
            <a:fld id="{FA4881E9-E630-43D2-9C94-39DAC5659378}" type="slidenum">
              <a:rPr lang="tr-TR" smtClean="0"/>
              <a:pPr/>
              <a:t>‹#›</a:t>
            </a:fld>
            <a:endParaRPr lang="tr-TR"/>
          </a:p>
        </p:txBody>
      </p:sp>
      <p:sp>
        <p:nvSpPr>
          <p:cNvPr id="11" name="Düz Bağlayıcı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0" name="Başlık 29"/>
          <p:cNvSpPr>
            <a:spLocks noGrp="1"/>
          </p:cNvSpPr>
          <p:nvPr>
            <p:ph type="title"/>
          </p:nvPr>
        </p:nvSpPr>
        <p:spPr>
          <a:xfrm>
            <a:off x="301752" y="457200"/>
            <a:ext cx="8686800" cy="841248"/>
          </a:xfrm>
        </p:spPr>
        <p:txBody>
          <a:bodyPr/>
          <a:lstStyle/>
          <a:p>
            <a:r>
              <a:rPr kumimoji="0" lang="tr-TR" smtClean="0"/>
              <a:t>Asıl başlık stili için tıklatın</a:t>
            </a:r>
            <a:endParaRPr kumimoji="0" lang="en-US"/>
          </a:p>
        </p:txBody>
      </p:sp>
      <p:sp>
        <p:nvSpPr>
          <p:cNvPr id="12" name="Veri Yer Tutucusu 11"/>
          <p:cNvSpPr>
            <a:spLocks noGrp="1"/>
          </p:cNvSpPr>
          <p:nvPr>
            <p:ph type="dt" sz="half" idx="10"/>
          </p:nvPr>
        </p:nvSpPr>
        <p:spPr/>
        <p:txBody>
          <a:bodyPr/>
          <a:lstStyle/>
          <a:p>
            <a:fld id="{B90C0FD1-C049-4E47-A329-68B75423B84B}" type="datetime1">
              <a:rPr lang="tr-TR" smtClean="0"/>
              <a:pPr/>
              <a:t>02.01.2013</a:t>
            </a:fld>
            <a:endParaRPr lang="tr-TR"/>
          </a:p>
        </p:txBody>
      </p:sp>
      <p:sp>
        <p:nvSpPr>
          <p:cNvPr id="21" name="Altbilgi Yer Tutucusu 20"/>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A4881E9-E630-43D2-9C94-39DAC5659378}" type="slidenum">
              <a:rPr lang="tr-TR" smtClean="0"/>
              <a:pPr/>
              <a:t>‹#›</a:t>
            </a:fld>
            <a:endParaRPr lang="tr-T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3" name="Veri Yer Tutucusu 2"/>
          <p:cNvSpPr>
            <a:spLocks noGrp="1"/>
          </p:cNvSpPr>
          <p:nvPr>
            <p:ph type="dt" sz="half" idx="10"/>
          </p:nvPr>
        </p:nvSpPr>
        <p:spPr/>
        <p:txBody>
          <a:bodyPr/>
          <a:lstStyle/>
          <a:p>
            <a:fld id="{379BA7C8-62AB-42D5-A08B-9FB184899D5A}" type="datetime1">
              <a:rPr lang="tr-TR" smtClean="0"/>
              <a:pPr/>
              <a:t>02.01.2013</a:t>
            </a:fld>
            <a:endParaRPr lang="tr-TR"/>
          </a:p>
        </p:txBody>
      </p:sp>
      <p:sp>
        <p:nvSpPr>
          <p:cNvPr id="24" name="Altbilgi Yer Tutucusu 23"/>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A4881E9-E630-43D2-9C94-39DAC5659378}" type="slidenum">
              <a:rPr lang="tr-TR" smtClean="0"/>
              <a:pPr/>
              <a:t>‹#›</a:t>
            </a:fld>
            <a:endParaRPr lang="tr-T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Düz Bağlayıcı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Başlık 11"/>
          <p:cNvSpPr>
            <a:spLocks noGrp="1"/>
          </p:cNvSpPr>
          <p:nvPr>
            <p:ph type="title"/>
          </p:nvPr>
        </p:nvSpPr>
        <p:spPr>
          <a:xfrm>
            <a:off x="457200" y="5486400"/>
            <a:ext cx="8458200" cy="520700"/>
          </a:xfrm>
        </p:spPr>
        <p:txBody>
          <a:bodyPr anchor="ctr"/>
          <a:lstStyle>
            <a:lvl1pPr algn="l">
              <a:buNone/>
              <a:defRPr sz="2000" b="1"/>
            </a:lvl1pPr>
          </a:lstStyle>
          <a:p>
            <a:r>
              <a:rPr kumimoji="0" lang="tr-TR" smtClean="0"/>
              <a:t>Asıl başlık stili için tıklatın</a:t>
            </a:r>
            <a:endParaRPr kumimoji="0" lang="en-US"/>
          </a:p>
        </p:txBody>
      </p:sp>
      <p:sp>
        <p:nvSpPr>
          <p:cNvPr id="26" name="Metin Yer Tutucusu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14" name="İçerik Yer Tutucusu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Veri Yer Tutucusu 24"/>
          <p:cNvSpPr>
            <a:spLocks noGrp="1"/>
          </p:cNvSpPr>
          <p:nvPr>
            <p:ph type="dt" sz="half" idx="10"/>
          </p:nvPr>
        </p:nvSpPr>
        <p:spPr/>
        <p:txBody>
          <a:bodyPr/>
          <a:lstStyle/>
          <a:p>
            <a:fld id="{0786D2D3-B904-45B4-8A5C-D30027B4CAC0}" type="datetime1">
              <a:rPr lang="tr-TR" smtClean="0"/>
              <a:pPr/>
              <a:t>02.01.2013</a:t>
            </a:fld>
            <a:endParaRPr lang="tr-TR"/>
          </a:p>
        </p:txBody>
      </p:sp>
      <p:sp>
        <p:nvSpPr>
          <p:cNvPr id="29" name="Altbilgi Yer Tutucusu 28"/>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A4881E9-E630-43D2-9C94-39DAC5659378}" type="slidenum">
              <a:rPr lang="tr-TR" smtClean="0"/>
              <a:pPr/>
              <a:t>‹#›</a:t>
            </a:fld>
            <a:endParaRPr lang="tr-T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3" name="Resim Yer Tutucusu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tr-TR" smtClean="0"/>
              <a:t>Resim eklemek için simgeyi tıklatın</a:t>
            </a:r>
            <a:endParaRPr kumimoji="0" lang="en-US" dirty="0"/>
          </a:p>
        </p:txBody>
      </p:sp>
      <p:sp>
        <p:nvSpPr>
          <p:cNvPr id="7" name="Veri Yer Tutucusu 6"/>
          <p:cNvSpPr>
            <a:spLocks noGrp="1"/>
          </p:cNvSpPr>
          <p:nvPr>
            <p:ph type="dt" sz="half" idx="10"/>
          </p:nvPr>
        </p:nvSpPr>
        <p:spPr/>
        <p:txBody>
          <a:bodyPr/>
          <a:lstStyle/>
          <a:p>
            <a:fld id="{A71BDA96-DA54-4C1B-A298-F4B917D4D45D}" type="datetime1">
              <a:rPr lang="tr-TR" smtClean="0"/>
              <a:pPr/>
              <a:t>02.01.2013</a:t>
            </a:fld>
            <a:endParaRPr lang="tr-TR"/>
          </a:p>
        </p:txBody>
      </p:sp>
      <p:sp>
        <p:nvSpPr>
          <p:cNvPr id="5" name="Altbilgi Yer Tutucusu 4"/>
          <p:cNvSpPr>
            <a:spLocks noGrp="1"/>
          </p:cNvSpPr>
          <p:nvPr>
            <p:ph type="ftr" sz="quarter" idx="11"/>
          </p:nvPr>
        </p:nvSpPr>
        <p:spPr/>
        <p:txBody>
          <a:bodyPr/>
          <a:lstStyle/>
          <a:p>
            <a:endParaRPr lang="tr-TR"/>
          </a:p>
        </p:txBody>
      </p:sp>
      <p:sp>
        <p:nvSpPr>
          <p:cNvPr id="31" name="Slayt Numarası Yer Tutucusu 30"/>
          <p:cNvSpPr>
            <a:spLocks noGrp="1"/>
          </p:cNvSpPr>
          <p:nvPr>
            <p:ph type="sldNum" sz="quarter" idx="12"/>
          </p:nvPr>
        </p:nvSpPr>
        <p:spPr/>
        <p:txBody>
          <a:bodyPr/>
          <a:lstStyle/>
          <a:p>
            <a:fld id="{FA4881E9-E630-43D2-9C94-39DAC5659378}" type="slidenum">
              <a:rPr lang="tr-TR" smtClean="0"/>
              <a:pPr/>
              <a:t>‹#›</a:t>
            </a:fld>
            <a:endParaRPr lang="tr-TR"/>
          </a:p>
        </p:txBody>
      </p:sp>
      <p:sp>
        <p:nvSpPr>
          <p:cNvPr id="17" name="Başlık 16"/>
          <p:cNvSpPr>
            <a:spLocks noGrp="1"/>
          </p:cNvSpPr>
          <p:nvPr>
            <p:ph type="title"/>
          </p:nvPr>
        </p:nvSpPr>
        <p:spPr>
          <a:xfrm>
            <a:off x="381000" y="4993760"/>
            <a:ext cx="5867400" cy="522288"/>
          </a:xfrm>
        </p:spPr>
        <p:txBody>
          <a:bodyPr anchor="ctr"/>
          <a:lstStyle>
            <a:lvl1pPr algn="l">
              <a:buNone/>
              <a:defRPr sz="2000" b="1"/>
            </a:lvl1pPr>
          </a:lstStyle>
          <a:p>
            <a:r>
              <a:rPr kumimoji="0" lang="tr-TR" smtClean="0"/>
              <a:t>Asıl başlık stili için tıklatın</a:t>
            </a:r>
            <a:endParaRPr kumimoji="0" lang="en-US"/>
          </a:p>
        </p:txBody>
      </p:sp>
      <p:sp>
        <p:nvSpPr>
          <p:cNvPr id="26" name="Metin Yer Tutucusu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Düz Bağlayıcı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Metin Yer Tutucusu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1" name="Veri Yer Tutucusu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2331525-F462-46A1-85D2-AE1A615BF790}" type="datetime1">
              <a:rPr lang="tr-TR" smtClean="0"/>
              <a:pPr/>
              <a:t>02.01.2013</a:t>
            </a:fld>
            <a:endParaRPr lang="tr-TR"/>
          </a:p>
        </p:txBody>
      </p:sp>
      <p:sp>
        <p:nvSpPr>
          <p:cNvPr id="28" name="Altbilgi Yer Tutucusu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tr-TR"/>
          </a:p>
        </p:txBody>
      </p:sp>
      <p:sp>
        <p:nvSpPr>
          <p:cNvPr id="5" name="Slayt Numarası Yer Tutucusu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FA4881E9-E630-43D2-9C94-39DAC5659378}" type="slidenum">
              <a:rPr lang="tr-TR" smtClean="0"/>
              <a:pPr/>
              <a:t>‹#›</a:t>
            </a:fld>
            <a:endParaRPr lang="tr-TR"/>
          </a:p>
        </p:txBody>
      </p:sp>
      <p:sp>
        <p:nvSpPr>
          <p:cNvPr id="10" name="Başlık Yer Tutucusu 9"/>
          <p:cNvSpPr>
            <a:spLocks noGrp="1"/>
          </p:cNvSpPr>
          <p:nvPr>
            <p:ph type="title"/>
          </p:nvPr>
        </p:nvSpPr>
        <p:spPr>
          <a:xfrm>
            <a:off x="304800" y="457200"/>
            <a:ext cx="8686800" cy="838200"/>
          </a:xfrm>
          <a:prstGeom prst="rect">
            <a:avLst/>
          </a:prstGeom>
        </p:spPr>
        <p:txBody>
          <a:bodyPr vert="horz" anchor="ctr">
            <a:normAutofit/>
          </a:bodyPr>
          <a:lstStyle/>
          <a:p>
            <a:r>
              <a:rPr kumimoji="0" lang="tr-TR" smtClean="0"/>
              <a:t>Asıl başlık stili için tıklatın</a:t>
            </a:r>
            <a:endParaRPr kumimoji="0" lang="en-US"/>
          </a:p>
        </p:txBody>
      </p:sp>
      <p:sp>
        <p:nvSpPr>
          <p:cNvPr id="9" name="Düz Bağlayıcı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Düz Bağlayıcı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hf hdr="0" ftr="0" dt="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C:\Users\lenovo\Desktop\Bilgi dosyası\73713_453231106532_7186921_n.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3352468"/>
            <a:ext cx="4932040" cy="3485541"/>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32040" y="24079"/>
            <a:ext cx="4200259" cy="33941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Metin kutusu 2"/>
          <p:cNvSpPr txBox="1"/>
          <p:nvPr/>
        </p:nvSpPr>
        <p:spPr>
          <a:xfrm>
            <a:off x="521804" y="1052736"/>
            <a:ext cx="3888432" cy="1077218"/>
          </a:xfrm>
          <a:prstGeom prst="rect">
            <a:avLst/>
          </a:prstGeom>
          <a:noFill/>
        </p:spPr>
        <p:txBody>
          <a:bodyPr wrap="square" rtlCol="0">
            <a:spAutoFit/>
          </a:bodyPr>
          <a:lstStyle/>
          <a:p>
            <a:r>
              <a:rPr lang="tr-TR" sz="3200" b="1" dirty="0" smtClean="0">
                <a:latin typeface="Algerian" pitchFamily="82" charset="0"/>
              </a:rPr>
              <a:t>ALLAHA SELİM BİR KALP SUNABİLMEK</a:t>
            </a:r>
            <a:endParaRPr lang="tr-TR" sz="3200" b="1" dirty="0">
              <a:latin typeface="Algerian" pitchFamily="82" charset="0"/>
            </a:endParaRPr>
          </a:p>
        </p:txBody>
      </p:sp>
      <p:sp>
        <p:nvSpPr>
          <p:cNvPr id="5" name="Dikdörtgen 4"/>
          <p:cNvSpPr/>
          <p:nvPr/>
        </p:nvSpPr>
        <p:spPr>
          <a:xfrm>
            <a:off x="4932041" y="5373215"/>
            <a:ext cx="4211960" cy="1384995"/>
          </a:xfrm>
          <a:prstGeom prst="rect">
            <a:avLst/>
          </a:prstGeom>
        </p:spPr>
        <p:txBody>
          <a:bodyPr wrap="square">
            <a:spAutoFit/>
          </a:bodyPr>
          <a:lstStyle/>
          <a:p>
            <a:pPr algn="ctr"/>
            <a:r>
              <a:rPr lang="tr-TR" sz="2800" b="1" dirty="0">
                <a:solidFill>
                  <a:srgbClr val="0070C0"/>
                </a:solidFill>
                <a:latin typeface="Algerian" pitchFamily="82" charset="0"/>
              </a:rPr>
              <a:t>FARUK KESGİN</a:t>
            </a:r>
          </a:p>
          <a:p>
            <a:pPr algn="ctr"/>
            <a:r>
              <a:rPr lang="tr-TR" sz="2800" b="1" dirty="0">
                <a:solidFill>
                  <a:srgbClr val="0070C0"/>
                </a:solidFill>
                <a:latin typeface="Algerian" pitchFamily="82" charset="0"/>
              </a:rPr>
              <a:t>SARİYER DOĞANEVLER </a:t>
            </a:r>
            <a:endParaRPr lang="tr-TR" sz="2800" b="1" dirty="0" smtClean="0">
              <a:solidFill>
                <a:srgbClr val="0070C0"/>
              </a:solidFill>
              <a:latin typeface="Algerian" pitchFamily="82" charset="0"/>
            </a:endParaRPr>
          </a:p>
          <a:p>
            <a:pPr algn="ctr"/>
            <a:r>
              <a:rPr lang="tr-TR" sz="2800" b="1" dirty="0" smtClean="0">
                <a:solidFill>
                  <a:srgbClr val="0070C0"/>
                </a:solidFill>
                <a:latin typeface="Algerian" pitchFamily="82" charset="0"/>
              </a:rPr>
              <a:t>CAMİİ İMAM- </a:t>
            </a:r>
            <a:r>
              <a:rPr lang="tr-TR" sz="2800" b="1" dirty="0">
                <a:solidFill>
                  <a:srgbClr val="0070C0"/>
                </a:solidFill>
                <a:latin typeface="Algerian" pitchFamily="82" charset="0"/>
              </a:rPr>
              <a:t>HATİBİ</a:t>
            </a:r>
          </a:p>
        </p:txBody>
      </p:sp>
      <p:sp>
        <p:nvSpPr>
          <p:cNvPr id="2" name="Slayt Numarası Yer Tutucusu 1"/>
          <p:cNvSpPr>
            <a:spLocks noGrp="1"/>
          </p:cNvSpPr>
          <p:nvPr>
            <p:ph type="sldNum" sz="quarter" idx="12"/>
          </p:nvPr>
        </p:nvSpPr>
        <p:spPr/>
        <p:txBody>
          <a:bodyPr/>
          <a:lstStyle/>
          <a:p>
            <a:fld id="{FA4881E9-E630-43D2-9C94-39DAC5659378}" type="slidenum">
              <a:rPr lang="tr-TR" smtClean="0"/>
              <a:pPr/>
              <a:t>1</a:t>
            </a:fld>
            <a:endParaRPr lang="tr-TR"/>
          </a:p>
        </p:txBody>
      </p:sp>
    </p:spTree>
    <p:extLst>
      <p:ext uri="{BB962C8B-B14F-4D97-AF65-F5344CB8AC3E}">
        <p14:creationId xmlns:p14="http://schemas.microsoft.com/office/powerpoint/2010/main" xmlns="" val="1957208644"/>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p:cNvSpPr/>
          <p:nvPr/>
        </p:nvSpPr>
        <p:spPr>
          <a:xfrm>
            <a:off x="251520" y="332656"/>
            <a:ext cx="8784976" cy="6001643"/>
          </a:xfrm>
          <a:prstGeom prst="rect">
            <a:avLst/>
          </a:prstGeom>
        </p:spPr>
        <p:txBody>
          <a:bodyPr wrap="square">
            <a:spAutoFit/>
          </a:bodyPr>
          <a:lstStyle/>
          <a:p>
            <a:r>
              <a:rPr lang="tr-TR" sz="2400" dirty="0" smtClean="0">
                <a:latin typeface="Arial" pitchFamily="34" charset="0"/>
                <a:cs typeface="Arial" pitchFamily="34" charset="0"/>
              </a:rPr>
              <a:t>	“-</a:t>
            </a:r>
            <a:r>
              <a:rPr lang="tr-TR" sz="2400" dirty="0">
                <a:latin typeface="Arial" pitchFamily="34" charset="0"/>
                <a:cs typeface="Arial" pitchFamily="34" charset="0"/>
              </a:rPr>
              <a:t>Sana hediye getirmek için, şu </a:t>
            </a:r>
            <a:r>
              <a:rPr lang="tr-TR" sz="2400" dirty="0" err="1">
                <a:latin typeface="Arial" pitchFamily="34" charset="0"/>
                <a:cs typeface="Arial" pitchFamily="34" charset="0"/>
              </a:rPr>
              <a:t>fânî</a:t>
            </a:r>
            <a:r>
              <a:rPr lang="tr-TR" sz="2400" dirty="0">
                <a:latin typeface="Arial" pitchFamily="34" charset="0"/>
                <a:cs typeface="Arial" pitchFamily="34" charset="0"/>
              </a:rPr>
              <a:t> âlemde birçok şeye nazar ettim. Fakat hiçbirini gözüm tutmadı, hiçbirini sana lâyık göremedim. Bir kırıntı büyüklüğündeki altın parçasını bir altın yatağına veya bir damlayı bir denize nasıl hediye olarak götürebilirdim ki? Senin güzelliğine denk olacak hangi tohum vardır ki bu Mısır ülkesinin ambarında bulunmasın? Sana getirilecek hediye ancak senin güzelliğinin bir eşi, bir benzeri olmalıdır. Bu yüzden ben de çaresiz, sana gönül nuru gibi tozsuz, lekesiz, parlak bir ayna getirip sunmayı lâyık gördüm</a:t>
            </a:r>
            <a:r>
              <a:rPr lang="tr-TR" sz="2400" dirty="0" smtClean="0">
                <a:latin typeface="Arial" pitchFamily="34" charset="0"/>
                <a:cs typeface="Arial" pitchFamily="34" charset="0"/>
              </a:rPr>
              <a:t>.</a:t>
            </a:r>
          </a:p>
          <a:p>
            <a:r>
              <a:rPr lang="tr-TR" sz="2400" dirty="0">
                <a:latin typeface="Arial" pitchFamily="34" charset="0"/>
                <a:cs typeface="Arial" pitchFamily="34" charset="0"/>
              </a:rPr>
              <a:t>Ey güneş gibi gökyüzünün nuru olan </a:t>
            </a:r>
            <a:r>
              <a:rPr lang="tr-TR" sz="2400" dirty="0" err="1">
                <a:latin typeface="Arial" pitchFamily="34" charset="0"/>
                <a:cs typeface="Arial" pitchFamily="34" charset="0"/>
              </a:rPr>
              <a:t>Yûsuf</a:t>
            </a:r>
            <a:r>
              <a:rPr lang="tr-TR" sz="2400" dirty="0">
                <a:latin typeface="Arial" pitchFamily="34" charset="0"/>
                <a:cs typeface="Arial" pitchFamily="34" charset="0"/>
              </a:rPr>
              <a:t>! Sana gönül nurundan bir ayna getirdim ki, ona baktıkça kendi güzelliğini görüp hayran olasın. Onda güzel yüzünü gördükçe, Rabbin sendeki </a:t>
            </a:r>
            <a:r>
              <a:rPr lang="tr-TR" sz="2400" dirty="0" err="1">
                <a:latin typeface="Arial" pitchFamily="34" charset="0"/>
                <a:cs typeface="Arial" pitchFamily="34" charset="0"/>
              </a:rPr>
              <a:t>cemâlî</a:t>
            </a:r>
            <a:r>
              <a:rPr lang="tr-TR" sz="2400" dirty="0">
                <a:latin typeface="Arial" pitchFamily="34" charset="0"/>
                <a:cs typeface="Arial" pitchFamily="34" charset="0"/>
              </a:rPr>
              <a:t> </a:t>
            </a:r>
            <a:r>
              <a:rPr lang="tr-TR" sz="2400" dirty="0" err="1">
                <a:latin typeface="Arial" pitchFamily="34" charset="0"/>
                <a:cs typeface="Arial" pitchFamily="34" charset="0"/>
              </a:rPr>
              <a:t>tecellîlerini</a:t>
            </a:r>
            <a:r>
              <a:rPr lang="tr-TR" sz="2400" dirty="0">
                <a:latin typeface="Arial" pitchFamily="34" charset="0"/>
                <a:cs typeface="Arial" pitchFamily="34" charset="0"/>
              </a:rPr>
              <a:t> seyredesin ve beni de hatırlayasın.”</a:t>
            </a:r>
          </a:p>
          <a:p>
            <a:r>
              <a:rPr lang="tr-TR" sz="2400" dirty="0">
                <a:latin typeface="Arial" pitchFamily="34" charset="0"/>
                <a:cs typeface="Arial" pitchFamily="34" charset="0"/>
              </a:rPr>
              <a:t> </a:t>
            </a:r>
          </a:p>
          <a:p>
            <a:r>
              <a:rPr lang="tr-TR" sz="2400" dirty="0" smtClean="0">
                <a:latin typeface="Arial" pitchFamily="34" charset="0"/>
                <a:cs typeface="Arial" pitchFamily="34" charset="0"/>
              </a:rPr>
              <a:t>	Misafir </a:t>
            </a:r>
            <a:r>
              <a:rPr lang="tr-TR" sz="2400" dirty="0">
                <a:latin typeface="Arial" pitchFamily="34" charset="0"/>
                <a:cs typeface="Arial" pitchFamily="34" charset="0"/>
              </a:rPr>
              <a:t>bunları söyledikten sonra koltuğunun altından bir ayna çıkarır ve Hazret-i </a:t>
            </a:r>
            <a:r>
              <a:rPr lang="tr-TR" sz="2400" dirty="0" err="1">
                <a:latin typeface="Arial" pitchFamily="34" charset="0"/>
                <a:cs typeface="Arial" pitchFamily="34" charset="0"/>
              </a:rPr>
              <a:t>Yûsuf’a</a:t>
            </a:r>
            <a:r>
              <a:rPr lang="tr-TR" sz="2400" dirty="0">
                <a:latin typeface="Arial" pitchFamily="34" charset="0"/>
                <a:cs typeface="Arial" pitchFamily="34" charset="0"/>
              </a:rPr>
              <a:t> </a:t>
            </a:r>
            <a:r>
              <a:rPr lang="tr-TR" sz="2400" dirty="0" err="1">
                <a:latin typeface="Arial" pitchFamily="34" charset="0"/>
                <a:cs typeface="Arial" pitchFamily="34" charset="0"/>
              </a:rPr>
              <a:t>takdîm</a:t>
            </a:r>
            <a:r>
              <a:rPr lang="tr-TR" sz="2400" dirty="0">
                <a:latin typeface="Arial" pitchFamily="34" charset="0"/>
                <a:cs typeface="Arial" pitchFamily="34" charset="0"/>
              </a:rPr>
              <a:t> eder</a:t>
            </a:r>
            <a:r>
              <a:rPr lang="tr-TR" sz="2400" dirty="0" smtClean="0">
                <a:latin typeface="Arial" pitchFamily="34" charset="0"/>
                <a:cs typeface="Arial" pitchFamily="34" charset="0"/>
              </a:rPr>
              <a:t>.</a:t>
            </a:r>
            <a:endParaRPr lang="tr-TR" sz="2400" dirty="0">
              <a:latin typeface="Arial" pitchFamily="34" charset="0"/>
              <a:cs typeface="Arial" pitchFamily="34" charset="0"/>
            </a:endParaRPr>
          </a:p>
        </p:txBody>
      </p:sp>
      <p:sp>
        <p:nvSpPr>
          <p:cNvPr id="3" name="Slayt Numarası Yer Tutucusu 2"/>
          <p:cNvSpPr>
            <a:spLocks noGrp="1"/>
          </p:cNvSpPr>
          <p:nvPr>
            <p:ph type="sldNum" sz="quarter" idx="12"/>
          </p:nvPr>
        </p:nvSpPr>
        <p:spPr/>
        <p:txBody>
          <a:bodyPr/>
          <a:lstStyle/>
          <a:p>
            <a:fld id="{FA4881E9-E630-43D2-9C94-39DAC5659378}" type="slidenum">
              <a:rPr lang="tr-TR" smtClean="0"/>
              <a:pPr/>
              <a:t>10</a:t>
            </a:fld>
            <a:endParaRPr lang="tr-TR"/>
          </a:p>
        </p:txBody>
      </p:sp>
    </p:spTree>
    <p:extLst>
      <p:ext uri="{BB962C8B-B14F-4D97-AF65-F5344CB8AC3E}">
        <p14:creationId xmlns:p14="http://schemas.microsoft.com/office/powerpoint/2010/main" xmlns="" val="2357234978"/>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9512" y="112345"/>
            <a:ext cx="8784976" cy="6740307"/>
          </a:xfrm>
          <a:prstGeom prst="rect">
            <a:avLst/>
          </a:prstGeom>
        </p:spPr>
        <p:txBody>
          <a:bodyPr wrap="square">
            <a:spAutoFit/>
          </a:bodyPr>
          <a:lstStyle/>
          <a:p>
            <a:r>
              <a:rPr lang="tr-TR" sz="2400" dirty="0">
                <a:latin typeface="Arial" pitchFamily="34" charset="0"/>
                <a:cs typeface="Arial" pitchFamily="34" charset="0"/>
              </a:rPr>
              <a:t>Hazret-i Mevlânâ buyurur:</a:t>
            </a:r>
          </a:p>
          <a:p>
            <a:r>
              <a:rPr lang="tr-TR" sz="2400" dirty="0">
                <a:latin typeface="Arial" pitchFamily="34" charset="0"/>
                <a:cs typeface="Arial" pitchFamily="34" charset="0"/>
              </a:rPr>
              <a:t> </a:t>
            </a:r>
          </a:p>
          <a:p>
            <a:r>
              <a:rPr lang="tr-TR" sz="2400" dirty="0">
                <a:latin typeface="Arial" pitchFamily="34" charset="0"/>
                <a:cs typeface="Arial" pitchFamily="34" charset="0"/>
              </a:rPr>
              <a:t>“Varlığın aynası nedir? Varlığın aynası yokluktur. (Şunu iyi bil ki, sen çıkınca aradan, kalır seni Yaratan!) Ey Hak âşığı! Eğer ahmak değilsen, Hakk’ın huzuruna yokluk götür.</a:t>
            </a:r>
          </a:p>
          <a:p>
            <a:r>
              <a:rPr lang="tr-TR" sz="2400" dirty="0">
                <a:latin typeface="Arial" pitchFamily="34" charset="0"/>
                <a:cs typeface="Arial" pitchFamily="34" charset="0"/>
              </a:rPr>
              <a:t> </a:t>
            </a:r>
          </a:p>
          <a:p>
            <a:r>
              <a:rPr lang="tr-TR" sz="2400" dirty="0">
                <a:latin typeface="Arial" pitchFamily="34" charset="0"/>
                <a:cs typeface="Arial" pitchFamily="34" charset="0"/>
              </a:rPr>
              <a:t>Marifet, kesretten vahdete </a:t>
            </a:r>
            <a:r>
              <a:rPr lang="tr-TR" sz="2400" dirty="0" err="1">
                <a:latin typeface="Arial" pitchFamily="34" charset="0"/>
                <a:cs typeface="Arial" pitchFamily="34" charset="0"/>
              </a:rPr>
              <a:t>intikâl</a:t>
            </a:r>
            <a:r>
              <a:rPr lang="tr-TR" sz="2400" dirty="0">
                <a:latin typeface="Arial" pitchFamily="34" charset="0"/>
                <a:cs typeface="Arial" pitchFamily="34" charset="0"/>
              </a:rPr>
              <a:t> edebilmek ve Hakk’ın rengine boyanabilmektir. Göklerdeki bulutların, </a:t>
            </a:r>
            <a:r>
              <a:rPr lang="tr-TR" sz="2400" dirty="0" err="1">
                <a:latin typeface="Arial" pitchFamily="34" charset="0"/>
                <a:cs typeface="Arial" pitchFamily="34" charset="0"/>
              </a:rPr>
              <a:t>deryâlardaki</a:t>
            </a:r>
            <a:r>
              <a:rPr lang="tr-TR" sz="2400" dirty="0">
                <a:latin typeface="Arial" pitchFamily="34" charset="0"/>
                <a:cs typeface="Arial" pitchFamily="34" charset="0"/>
              </a:rPr>
              <a:t> suların kendi renkleri yoktur. Onları renkten renge koyan, </a:t>
            </a:r>
            <a:r>
              <a:rPr lang="tr-TR" sz="2400" dirty="0" err="1">
                <a:latin typeface="Arial" pitchFamily="34" charset="0"/>
                <a:cs typeface="Arial" pitchFamily="34" charset="0"/>
              </a:rPr>
              <a:t>semâdaki</a:t>
            </a:r>
            <a:r>
              <a:rPr lang="tr-TR" sz="2400" dirty="0">
                <a:latin typeface="Arial" pitchFamily="34" charset="0"/>
                <a:cs typeface="Arial" pitchFamily="34" charset="0"/>
              </a:rPr>
              <a:t> Güneş’tir.</a:t>
            </a:r>
          </a:p>
          <a:p>
            <a:r>
              <a:rPr lang="tr-TR" sz="2400" dirty="0">
                <a:latin typeface="Arial" pitchFamily="34" charset="0"/>
                <a:cs typeface="Arial" pitchFamily="34" charset="0"/>
              </a:rPr>
              <a:t> </a:t>
            </a:r>
          </a:p>
          <a:p>
            <a:r>
              <a:rPr lang="tr-TR" sz="2400" dirty="0">
                <a:latin typeface="Arial" pitchFamily="34" charset="0"/>
                <a:cs typeface="Arial" pitchFamily="34" charset="0"/>
              </a:rPr>
              <a:t>Sen de </a:t>
            </a:r>
            <a:r>
              <a:rPr lang="tr-TR" sz="2400" dirty="0" err="1">
                <a:latin typeface="Arial" pitchFamily="34" charset="0"/>
                <a:cs typeface="Arial" pitchFamily="34" charset="0"/>
              </a:rPr>
              <a:t>nefsânî</a:t>
            </a:r>
            <a:r>
              <a:rPr lang="tr-TR" sz="2400" dirty="0">
                <a:latin typeface="Arial" pitchFamily="34" charset="0"/>
                <a:cs typeface="Arial" pitchFamily="34" charset="0"/>
              </a:rPr>
              <a:t> arzulardan sıyrıl, yokluğa, yâni hiçliğe er! </a:t>
            </a:r>
            <a:r>
              <a:rPr lang="tr-TR" sz="2400" dirty="0" err="1">
                <a:latin typeface="Arial" pitchFamily="34" charset="0"/>
                <a:cs typeface="Arial" pitchFamily="34" charset="0"/>
              </a:rPr>
              <a:t>Zîrâ</a:t>
            </a:r>
            <a:r>
              <a:rPr lang="tr-TR" sz="2400" dirty="0">
                <a:latin typeface="Arial" pitchFamily="34" charset="0"/>
                <a:cs typeface="Arial" pitchFamily="34" charset="0"/>
              </a:rPr>
              <a:t> her ilâhî </a:t>
            </a:r>
            <a:r>
              <a:rPr lang="tr-TR" sz="2400" dirty="0" err="1">
                <a:latin typeface="Arial" pitchFamily="34" charset="0"/>
                <a:cs typeface="Arial" pitchFamily="34" charset="0"/>
              </a:rPr>
              <a:t>tecellînin</a:t>
            </a:r>
            <a:r>
              <a:rPr lang="tr-TR" sz="2400" dirty="0">
                <a:latin typeface="Arial" pitchFamily="34" charset="0"/>
                <a:cs typeface="Arial" pitchFamily="34" charset="0"/>
              </a:rPr>
              <a:t> kemâli, hiçliğe </a:t>
            </a:r>
            <a:r>
              <a:rPr lang="tr-TR" sz="2400" dirty="0" err="1">
                <a:latin typeface="Arial" pitchFamily="34" charset="0"/>
                <a:cs typeface="Arial" pitchFamily="34" charset="0"/>
              </a:rPr>
              <a:t>vâsıl</a:t>
            </a:r>
            <a:r>
              <a:rPr lang="tr-TR" sz="2400" dirty="0">
                <a:latin typeface="Arial" pitchFamily="34" charset="0"/>
                <a:cs typeface="Arial" pitchFamily="34" charset="0"/>
              </a:rPr>
              <a:t> olduktan sonra başlar…</a:t>
            </a:r>
          </a:p>
          <a:p>
            <a:r>
              <a:rPr lang="tr-TR" sz="2400" dirty="0">
                <a:latin typeface="Arial" pitchFamily="34" charset="0"/>
                <a:cs typeface="Arial" pitchFamily="34" charset="0"/>
              </a:rPr>
              <a:t> </a:t>
            </a:r>
          </a:p>
          <a:p>
            <a:r>
              <a:rPr lang="tr-TR" sz="2400" dirty="0" err="1">
                <a:latin typeface="Arial" pitchFamily="34" charset="0"/>
                <a:cs typeface="Arial" pitchFamily="34" charset="0"/>
              </a:rPr>
              <a:t>Cenâb</a:t>
            </a:r>
            <a:r>
              <a:rPr lang="tr-TR" sz="2400" dirty="0">
                <a:latin typeface="Arial" pitchFamily="34" charset="0"/>
                <a:cs typeface="Arial" pitchFamily="34" charset="0"/>
              </a:rPr>
              <a:t>-ı Hakk’ı dost edinmek istersen, şunu iyi bil ki, dostların yanına eli (ve gönlü) boş gidilmez. Dostların yanına eli boş gitmek, değirmene buğdaysız gitmeye benzer. </a:t>
            </a:r>
            <a:r>
              <a:rPr lang="tr-TR" sz="2400" dirty="0" err="1">
                <a:latin typeface="Arial" pitchFamily="34" charset="0"/>
                <a:cs typeface="Arial" pitchFamily="34" charset="0"/>
              </a:rPr>
              <a:t>Cenâb</a:t>
            </a:r>
            <a:r>
              <a:rPr lang="tr-TR" sz="2400" dirty="0">
                <a:latin typeface="Arial" pitchFamily="34" charset="0"/>
                <a:cs typeface="Arial" pitchFamily="34" charset="0"/>
              </a:rPr>
              <a:t>-ı Hak mahşer gününde kullarına-.</a:t>
            </a:r>
          </a:p>
        </p:txBody>
      </p:sp>
      <p:sp>
        <p:nvSpPr>
          <p:cNvPr id="3" name="Slayt Numarası Yer Tutucusu 2"/>
          <p:cNvSpPr>
            <a:spLocks noGrp="1"/>
          </p:cNvSpPr>
          <p:nvPr>
            <p:ph type="sldNum" sz="quarter" idx="12"/>
          </p:nvPr>
        </p:nvSpPr>
        <p:spPr/>
        <p:txBody>
          <a:bodyPr/>
          <a:lstStyle/>
          <a:p>
            <a:fld id="{FA4881E9-E630-43D2-9C94-39DAC5659378}" type="slidenum">
              <a:rPr lang="tr-TR" smtClean="0"/>
              <a:pPr/>
              <a:t>11</a:t>
            </a:fld>
            <a:endParaRPr lang="tr-TR"/>
          </a:p>
        </p:txBody>
      </p:sp>
    </p:spTree>
    <p:extLst>
      <p:ext uri="{BB962C8B-B14F-4D97-AF65-F5344CB8AC3E}">
        <p14:creationId xmlns:p14="http://schemas.microsoft.com/office/powerpoint/2010/main" xmlns="" val="1400171630"/>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p:cNvSpPr/>
          <p:nvPr/>
        </p:nvSpPr>
        <p:spPr>
          <a:xfrm>
            <a:off x="323528" y="751344"/>
            <a:ext cx="8496944" cy="5632311"/>
          </a:xfrm>
          <a:prstGeom prst="rect">
            <a:avLst/>
          </a:prstGeom>
        </p:spPr>
        <p:txBody>
          <a:bodyPr wrap="square">
            <a:spAutoFit/>
          </a:bodyPr>
          <a:lstStyle/>
          <a:p>
            <a:r>
              <a:rPr lang="tr-TR" sz="2400" dirty="0">
                <a:latin typeface="Arial" pitchFamily="34" charset="0"/>
                <a:cs typeface="Arial" pitchFamily="34" charset="0"/>
              </a:rPr>
              <a:t>«-Kıyamet günü için ne hediye getirdiniz?» diye soracak ve ardından şöyle buyuracak:</a:t>
            </a:r>
          </a:p>
          <a:p>
            <a:r>
              <a:rPr lang="tr-TR" sz="2400" dirty="0">
                <a:latin typeface="Arial" pitchFamily="34" charset="0"/>
                <a:cs typeface="Arial" pitchFamily="34" charset="0"/>
              </a:rPr>
              <a:t> </a:t>
            </a:r>
          </a:p>
          <a:p>
            <a:r>
              <a:rPr lang="tr-TR" sz="2400" dirty="0">
                <a:latin typeface="Arial" pitchFamily="34" charset="0"/>
                <a:cs typeface="Arial" pitchFamily="34" charset="0"/>
              </a:rPr>
              <a:t>»-Sizi ilk yarattığımızda olduğu gibi, eli boş, azıksız olarak, tek başınıza ve muhtaç bir hâlde geldiniz. Haydi söyleyin, kıyamet günü için ne hediye getirdiniz? Yoksa sizde </a:t>
            </a:r>
            <a:r>
              <a:rPr lang="tr-TR" sz="2400" dirty="0" err="1">
                <a:latin typeface="Arial" pitchFamily="34" charset="0"/>
                <a:cs typeface="Arial" pitchFamily="34" charset="0"/>
              </a:rPr>
              <a:t>dünyâdan</a:t>
            </a:r>
            <a:r>
              <a:rPr lang="tr-TR" sz="2400" dirty="0">
                <a:latin typeface="Arial" pitchFamily="34" charset="0"/>
                <a:cs typeface="Arial" pitchFamily="34" charset="0"/>
              </a:rPr>
              <a:t> </a:t>
            </a:r>
            <a:r>
              <a:rPr lang="tr-TR" sz="2400" dirty="0" err="1">
                <a:latin typeface="Arial" pitchFamily="34" charset="0"/>
                <a:cs typeface="Arial" pitchFamily="34" charset="0"/>
              </a:rPr>
              <a:t>âhirete</a:t>
            </a:r>
            <a:r>
              <a:rPr lang="tr-TR" sz="2400" dirty="0">
                <a:latin typeface="Arial" pitchFamily="34" charset="0"/>
                <a:cs typeface="Arial" pitchFamily="34" charset="0"/>
              </a:rPr>
              <a:t> dönmek ve Allah’ın huzuruna çıkmak </a:t>
            </a:r>
            <a:r>
              <a:rPr lang="tr-TR" sz="2400" dirty="0" err="1">
                <a:latin typeface="Arial" pitchFamily="34" charset="0"/>
                <a:cs typeface="Arial" pitchFamily="34" charset="0"/>
              </a:rPr>
              <a:t>ümîdi</a:t>
            </a:r>
            <a:r>
              <a:rPr lang="tr-TR" sz="2400" dirty="0">
                <a:latin typeface="Arial" pitchFamily="34" charset="0"/>
                <a:cs typeface="Arial" pitchFamily="34" charset="0"/>
              </a:rPr>
              <a:t> yok mu idi? </a:t>
            </a:r>
            <a:r>
              <a:rPr lang="tr-TR" sz="2400" dirty="0" err="1">
                <a:latin typeface="Arial" pitchFamily="34" charset="0"/>
                <a:cs typeface="Arial" pitchFamily="34" charset="0"/>
              </a:rPr>
              <a:t>Kur’ân’m</a:t>
            </a:r>
            <a:r>
              <a:rPr lang="tr-TR" sz="2400" dirty="0">
                <a:latin typeface="Arial" pitchFamily="34" charset="0"/>
                <a:cs typeface="Arial" pitchFamily="34" charset="0"/>
              </a:rPr>
              <a:t> kıyamet hakkındaki haberleri, size boş mu görünmüştü?»</a:t>
            </a:r>
          </a:p>
          <a:p>
            <a:r>
              <a:rPr lang="tr-TR" sz="2400" dirty="0">
                <a:latin typeface="Arial" pitchFamily="34" charset="0"/>
                <a:cs typeface="Arial" pitchFamily="34" charset="0"/>
              </a:rPr>
              <a:t> </a:t>
            </a:r>
          </a:p>
          <a:p>
            <a:r>
              <a:rPr lang="tr-TR" sz="2400" dirty="0">
                <a:latin typeface="Arial" pitchFamily="34" charset="0"/>
                <a:cs typeface="Arial" pitchFamily="34" charset="0"/>
              </a:rPr>
              <a:t>Ey </a:t>
            </a:r>
            <a:r>
              <a:rPr lang="tr-TR" sz="2400" dirty="0" err="1">
                <a:latin typeface="Arial" pitchFamily="34" charset="0"/>
                <a:cs typeface="Arial" pitchFamily="34" charset="0"/>
              </a:rPr>
              <a:t>ahsen</a:t>
            </a:r>
            <a:r>
              <a:rPr lang="tr-TR" sz="2400" dirty="0">
                <a:latin typeface="Arial" pitchFamily="34" charset="0"/>
                <a:cs typeface="Arial" pitchFamily="34" charset="0"/>
              </a:rPr>
              <a:t>-i takvim, yâni en güzel vasıfta yaratılan insan! O dostun kapısına böyle boş bir gönülle nasıl ayak atıyorsun?</a:t>
            </a:r>
          </a:p>
          <a:p>
            <a:r>
              <a:rPr lang="tr-TR" sz="2400" dirty="0">
                <a:latin typeface="Arial" pitchFamily="34" charset="0"/>
                <a:cs typeface="Arial" pitchFamily="34" charset="0"/>
              </a:rPr>
              <a:t> </a:t>
            </a:r>
          </a:p>
          <a:p>
            <a:r>
              <a:rPr lang="tr-TR" sz="2400" dirty="0">
                <a:latin typeface="Arial" pitchFamily="34" charset="0"/>
                <a:cs typeface="Arial" pitchFamily="34" charset="0"/>
              </a:rPr>
              <a:t>Bu </a:t>
            </a:r>
            <a:r>
              <a:rPr lang="tr-TR" sz="2400" dirty="0" err="1">
                <a:latin typeface="Arial" pitchFamily="34" charset="0"/>
                <a:cs typeface="Arial" pitchFamily="34" charset="0"/>
              </a:rPr>
              <a:t>fânî</a:t>
            </a:r>
            <a:r>
              <a:rPr lang="tr-TR" sz="2400" dirty="0">
                <a:latin typeface="Arial" pitchFamily="34" charset="0"/>
                <a:cs typeface="Arial" pitchFamily="34" charset="0"/>
              </a:rPr>
              <a:t> âlemde azıcık olsun uykuyu, yemeyi-içmeyi azalt da Hak ile buluşacağın zaman için bir hediye hazırla!”</a:t>
            </a:r>
          </a:p>
        </p:txBody>
      </p:sp>
      <p:sp>
        <p:nvSpPr>
          <p:cNvPr id="3" name="Slayt Numarası Yer Tutucusu 2"/>
          <p:cNvSpPr>
            <a:spLocks noGrp="1"/>
          </p:cNvSpPr>
          <p:nvPr>
            <p:ph type="sldNum" sz="quarter" idx="12"/>
          </p:nvPr>
        </p:nvSpPr>
        <p:spPr/>
        <p:txBody>
          <a:bodyPr/>
          <a:lstStyle/>
          <a:p>
            <a:fld id="{FA4881E9-E630-43D2-9C94-39DAC5659378}" type="slidenum">
              <a:rPr lang="tr-TR" smtClean="0"/>
              <a:pPr/>
              <a:t>12</a:t>
            </a:fld>
            <a:endParaRPr lang="tr-TR"/>
          </a:p>
        </p:txBody>
      </p:sp>
    </p:spTree>
    <p:extLst>
      <p:ext uri="{BB962C8B-B14F-4D97-AF65-F5344CB8AC3E}">
        <p14:creationId xmlns:p14="http://schemas.microsoft.com/office/powerpoint/2010/main" xmlns="" val="442501571"/>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p:cNvSpPr/>
          <p:nvPr/>
        </p:nvSpPr>
        <p:spPr>
          <a:xfrm>
            <a:off x="285318" y="260648"/>
            <a:ext cx="8712968" cy="6370975"/>
          </a:xfrm>
          <a:prstGeom prst="rect">
            <a:avLst/>
          </a:prstGeom>
        </p:spPr>
        <p:txBody>
          <a:bodyPr wrap="square">
            <a:spAutoFit/>
          </a:bodyPr>
          <a:lstStyle/>
          <a:p>
            <a:r>
              <a:rPr lang="tr-TR" sz="2400" dirty="0">
                <a:latin typeface="Arial" pitchFamily="34" charset="0"/>
                <a:cs typeface="Arial" pitchFamily="34" charset="0"/>
              </a:rPr>
              <a:t>Kula düşen, ilâhî azamet ve kudretin sonsuzluğu karşısında hiçlik ve </a:t>
            </a:r>
            <a:r>
              <a:rPr lang="tr-TR" sz="2400" dirty="0" err="1">
                <a:latin typeface="Arial" pitchFamily="34" charset="0"/>
                <a:cs typeface="Arial" pitchFamily="34" charset="0"/>
              </a:rPr>
              <a:t>acziyetini</a:t>
            </a:r>
            <a:r>
              <a:rPr lang="tr-TR" sz="2400" dirty="0">
                <a:latin typeface="Arial" pitchFamily="34" charset="0"/>
                <a:cs typeface="Arial" pitchFamily="34" charset="0"/>
              </a:rPr>
              <a:t> </a:t>
            </a:r>
            <a:r>
              <a:rPr lang="tr-TR" sz="2400" dirty="0" err="1">
                <a:latin typeface="Arial" pitchFamily="34" charset="0"/>
                <a:cs typeface="Arial" pitchFamily="34" charset="0"/>
              </a:rPr>
              <a:t>idrâk</a:t>
            </a:r>
            <a:r>
              <a:rPr lang="tr-TR" sz="2400" dirty="0">
                <a:latin typeface="Arial" pitchFamily="34" charset="0"/>
                <a:cs typeface="Arial" pitchFamily="34" charset="0"/>
              </a:rPr>
              <a:t> edebilmektir. </a:t>
            </a:r>
            <a:r>
              <a:rPr lang="tr-TR" sz="2400" dirty="0" err="1">
                <a:latin typeface="Arial" pitchFamily="34" charset="0"/>
                <a:cs typeface="Arial" pitchFamily="34" charset="0"/>
              </a:rPr>
              <a:t>Zîrâ</a:t>
            </a:r>
            <a:r>
              <a:rPr lang="tr-TR" sz="2400" dirty="0">
                <a:latin typeface="Arial" pitchFamily="34" charset="0"/>
                <a:cs typeface="Arial" pitchFamily="34" charset="0"/>
              </a:rPr>
              <a:t> Rabbimiz, her şeyin yaratıcısı ve sahibidir. Dolayısıyla O, her varlıktan </a:t>
            </a:r>
            <a:r>
              <a:rPr lang="tr-TR" sz="2400" dirty="0" err="1" smtClean="0">
                <a:latin typeface="Arial" pitchFamily="34" charset="0"/>
                <a:cs typeface="Arial" pitchFamily="34" charset="0"/>
              </a:rPr>
              <a:t>müstağnîdir</a:t>
            </a:r>
            <a:r>
              <a:rPr lang="tr-TR" sz="2400" dirty="0">
                <a:latin typeface="Arial" pitchFamily="34" charset="0"/>
                <a:cs typeface="Arial" pitchFamily="34" charset="0"/>
              </a:rPr>
              <a:t>. O’na götürülebilecek hiçbir hediye yoktur ki </a:t>
            </a:r>
            <a:r>
              <a:rPr lang="tr-TR" sz="2400" dirty="0" err="1">
                <a:latin typeface="Arial" pitchFamily="34" charset="0"/>
                <a:cs typeface="Arial" pitchFamily="34" charset="0"/>
              </a:rPr>
              <a:t>O’nün</a:t>
            </a:r>
            <a:r>
              <a:rPr lang="tr-TR" sz="2400" dirty="0">
                <a:latin typeface="Arial" pitchFamily="34" charset="0"/>
                <a:cs typeface="Arial" pitchFamily="34" charset="0"/>
              </a:rPr>
              <a:t> sonsuz </a:t>
            </a:r>
            <a:r>
              <a:rPr lang="tr-TR" sz="2400" dirty="0" err="1">
                <a:latin typeface="Arial" pitchFamily="34" charset="0"/>
                <a:cs typeface="Arial" pitchFamily="34" charset="0"/>
              </a:rPr>
              <a:t>hazînesinde</a:t>
            </a:r>
            <a:r>
              <a:rPr lang="tr-TR" sz="2400" dirty="0">
                <a:latin typeface="Arial" pitchFamily="34" charset="0"/>
                <a:cs typeface="Arial" pitchFamily="34" charset="0"/>
              </a:rPr>
              <a:t> bulunmasın. O, </a:t>
            </a:r>
            <a:r>
              <a:rPr lang="tr-TR" sz="2400" dirty="0" err="1">
                <a:latin typeface="Arial" pitchFamily="34" charset="0"/>
                <a:cs typeface="Arial" pitchFamily="34" charset="0"/>
              </a:rPr>
              <a:t>hüsn</a:t>
            </a:r>
            <a:r>
              <a:rPr lang="tr-TR" sz="2400" dirty="0">
                <a:latin typeface="Arial" pitchFamily="34" charset="0"/>
                <a:cs typeface="Arial" pitchFamily="34" charset="0"/>
              </a:rPr>
              <a:t>-i mutlaktır; bütün güzelliklerin menşeidir. Bu yüzden varlıklar içinde en güzel ve kıymetli şey, Hakk’ın güzelliğine ayna olabilecek kadar saf ve berrak bir “</a:t>
            </a:r>
            <a:r>
              <a:rPr lang="tr-TR" sz="2400" dirty="0" err="1">
                <a:latin typeface="Arial" pitchFamily="34" charset="0"/>
                <a:cs typeface="Arial" pitchFamily="34" charset="0"/>
              </a:rPr>
              <a:t>kalb”dir</a:t>
            </a:r>
            <a:r>
              <a:rPr lang="tr-TR" sz="2400" dirty="0">
                <a:latin typeface="Arial" pitchFamily="34" charset="0"/>
                <a:cs typeface="Arial" pitchFamily="34" charset="0"/>
              </a:rPr>
              <a:t>. </a:t>
            </a:r>
            <a:r>
              <a:rPr lang="tr-TR" sz="2400" dirty="0" err="1">
                <a:latin typeface="Arial" pitchFamily="34" charset="0"/>
                <a:cs typeface="Arial" pitchFamily="34" charset="0"/>
              </a:rPr>
              <a:t>Cenâb</a:t>
            </a:r>
            <a:r>
              <a:rPr lang="tr-TR" sz="2400" dirty="0">
                <a:latin typeface="Arial" pitchFamily="34" charset="0"/>
                <a:cs typeface="Arial" pitchFamily="34" charset="0"/>
              </a:rPr>
              <a:t>-ı Hakk’a götürülmeye en lâyık hediye, Rabbimizin bizden istediği “</a:t>
            </a:r>
            <a:r>
              <a:rPr lang="tr-TR" sz="2400" dirty="0" err="1">
                <a:latin typeface="Arial" pitchFamily="34" charset="0"/>
                <a:cs typeface="Arial" pitchFamily="34" charset="0"/>
              </a:rPr>
              <a:t>kalb</a:t>
            </a:r>
            <a:r>
              <a:rPr lang="tr-TR" sz="2400" dirty="0">
                <a:latin typeface="Arial" pitchFamily="34" charset="0"/>
                <a:cs typeface="Arial" pitchFamily="34" charset="0"/>
              </a:rPr>
              <a:t>-i </a:t>
            </a:r>
            <a:r>
              <a:rPr lang="tr-TR" sz="2400" dirty="0" err="1">
                <a:latin typeface="Arial" pitchFamily="34" charset="0"/>
                <a:cs typeface="Arial" pitchFamily="34" charset="0"/>
              </a:rPr>
              <a:t>selîm”dir</a:t>
            </a:r>
            <a:r>
              <a:rPr lang="tr-TR" sz="2400" dirty="0">
                <a:latin typeface="Arial" pitchFamily="34" charset="0"/>
                <a:cs typeface="Arial" pitchFamily="34" charset="0"/>
              </a:rPr>
              <a:t>. </a:t>
            </a:r>
            <a:r>
              <a:rPr lang="tr-TR" sz="2400" dirty="0" err="1">
                <a:latin typeface="Arial" pitchFamily="34" charset="0"/>
                <a:cs typeface="Arial" pitchFamily="34" charset="0"/>
              </a:rPr>
              <a:t>Şâir</a:t>
            </a:r>
            <a:r>
              <a:rPr lang="tr-TR" sz="2400" dirty="0">
                <a:latin typeface="Arial" pitchFamily="34" charset="0"/>
                <a:cs typeface="Arial" pitchFamily="34" charset="0"/>
              </a:rPr>
              <a:t> ne güzel söyler:</a:t>
            </a:r>
          </a:p>
          <a:p>
            <a:r>
              <a:rPr lang="tr-TR" sz="2400" dirty="0">
                <a:latin typeface="Arial" pitchFamily="34" charset="0"/>
                <a:cs typeface="Arial" pitchFamily="34" charset="0"/>
              </a:rPr>
              <a:t> </a:t>
            </a:r>
          </a:p>
          <a:p>
            <a:r>
              <a:rPr lang="tr-TR" sz="2400" b="1" dirty="0">
                <a:solidFill>
                  <a:srgbClr val="C00000"/>
                </a:solidFill>
                <a:latin typeface="Arial" pitchFamily="34" charset="0"/>
                <a:cs typeface="Arial" pitchFamily="34" charset="0"/>
              </a:rPr>
              <a:t>Sanma ey hâce kim senden zer ü </a:t>
            </a:r>
            <a:r>
              <a:rPr lang="tr-TR" sz="2400" b="1" dirty="0" err="1">
                <a:solidFill>
                  <a:srgbClr val="C00000"/>
                </a:solidFill>
                <a:latin typeface="Arial" pitchFamily="34" charset="0"/>
                <a:cs typeface="Arial" pitchFamily="34" charset="0"/>
              </a:rPr>
              <a:t>sîm</a:t>
            </a:r>
            <a:r>
              <a:rPr lang="tr-TR" sz="2400" b="1" dirty="0">
                <a:solidFill>
                  <a:srgbClr val="C00000"/>
                </a:solidFill>
                <a:latin typeface="Arial" pitchFamily="34" charset="0"/>
                <a:cs typeface="Arial" pitchFamily="34" charset="0"/>
              </a:rPr>
              <a:t> isterler</a:t>
            </a:r>
          </a:p>
          <a:p>
            <a:r>
              <a:rPr lang="tr-TR" sz="2400" b="1" dirty="0" err="1">
                <a:solidFill>
                  <a:srgbClr val="C00000"/>
                </a:solidFill>
                <a:latin typeface="Arial" pitchFamily="34" charset="0"/>
                <a:cs typeface="Arial" pitchFamily="34" charset="0"/>
              </a:rPr>
              <a:t>Yevme</a:t>
            </a:r>
            <a:r>
              <a:rPr lang="tr-TR" sz="2400" b="1" dirty="0">
                <a:solidFill>
                  <a:srgbClr val="C00000"/>
                </a:solidFill>
                <a:latin typeface="Arial" pitchFamily="34" charset="0"/>
                <a:cs typeface="Arial" pitchFamily="34" charset="0"/>
              </a:rPr>
              <a:t> la </a:t>
            </a:r>
            <a:r>
              <a:rPr lang="tr-TR" sz="2400" b="1" dirty="0" err="1">
                <a:solidFill>
                  <a:srgbClr val="C00000"/>
                </a:solidFill>
                <a:latin typeface="Arial" pitchFamily="34" charset="0"/>
                <a:cs typeface="Arial" pitchFamily="34" charset="0"/>
              </a:rPr>
              <a:t>yenfeu’da</a:t>
            </a:r>
            <a:r>
              <a:rPr lang="tr-TR" sz="2400" b="1" dirty="0">
                <a:solidFill>
                  <a:srgbClr val="C00000"/>
                </a:solidFill>
                <a:latin typeface="Arial" pitchFamily="34" charset="0"/>
                <a:cs typeface="Arial" pitchFamily="34" charset="0"/>
              </a:rPr>
              <a:t> </a:t>
            </a:r>
            <a:r>
              <a:rPr lang="tr-TR" sz="2400" b="1" dirty="0" err="1">
                <a:solidFill>
                  <a:srgbClr val="C00000"/>
                </a:solidFill>
                <a:latin typeface="Arial" pitchFamily="34" charset="0"/>
                <a:cs typeface="Arial" pitchFamily="34" charset="0"/>
              </a:rPr>
              <a:t>kalb</a:t>
            </a:r>
            <a:r>
              <a:rPr lang="tr-TR" sz="2400" b="1" dirty="0">
                <a:solidFill>
                  <a:srgbClr val="C00000"/>
                </a:solidFill>
                <a:latin typeface="Arial" pitchFamily="34" charset="0"/>
                <a:cs typeface="Arial" pitchFamily="34" charset="0"/>
              </a:rPr>
              <a:t>-i </a:t>
            </a:r>
            <a:r>
              <a:rPr lang="tr-TR" sz="2400" b="1" dirty="0" err="1">
                <a:solidFill>
                  <a:srgbClr val="C00000"/>
                </a:solidFill>
                <a:latin typeface="Arial" pitchFamily="34" charset="0"/>
                <a:cs typeface="Arial" pitchFamily="34" charset="0"/>
              </a:rPr>
              <a:t>selîm</a:t>
            </a:r>
            <a:r>
              <a:rPr lang="tr-TR" sz="2400" b="1" dirty="0">
                <a:solidFill>
                  <a:srgbClr val="C00000"/>
                </a:solidFill>
                <a:latin typeface="Arial" pitchFamily="34" charset="0"/>
                <a:cs typeface="Arial" pitchFamily="34" charset="0"/>
              </a:rPr>
              <a:t> isterler</a:t>
            </a:r>
          </a:p>
          <a:p>
            <a:r>
              <a:rPr lang="tr-TR" sz="2400" dirty="0">
                <a:latin typeface="Arial" pitchFamily="34" charset="0"/>
                <a:cs typeface="Arial" pitchFamily="34" charset="0"/>
              </a:rPr>
              <a:t> </a:t>
            </a:r>
          </a:p>
          <a:p>
            <a:r>
              <a:rPr lang="tr-TR" sz="2400" dirty="0">
                <a:solidFill>
                  <a:srgbClr val="FF0000"/>
                </a:solidFill>
                <a:latin typeface="Arial" pitchFamily="34" charset="0"/>
                <a:cs typeface="Arial" pitchFamily="34" charset="0"/>
              </a:rPr>
              <a:t>“Ey tacir! Sanma ki senden altın ve gümüş isterler. Mâl ve evlâdın bile fayda vermeyeceği hesap gününde, ancak </a:t>
            </a:r>
            <a:r>
              <a:rPr lang="tr-TR" sz="2400" dirty="0" err="1">
                <a:solidFill>
                  <a:srgbClr val="FF0000"/>
                </a:solidFill>
                <a:latin typeface="Arial" pitchFamily="34" charset="0"/>
                <a:cs typeface="Arial" pitchFamily="34" charset="0"/>
              </a:rPr>
              <a:t>kalb</a:t>
            </a:r>
            <a:r>
              <a:rPr lang="tr-TR" sz="2400" dirty="0">
                <a:solidFill>
                  <a:srgbClr val="FF0000"/>
                </a:solidFill>
                <a:latin typeface="Arial" pitchFamily="34" charset="0"/>
                <a:cs typeface="Arial" pitchFamily="34" charset="0"/>
              </a:rPr>
              <a:t>-i </a:t>
            </a:r>
            <a:r>
              <a:rPr lang="tr-TR" sz="2400" dirty="0" err="1">
                <a:solidFill>
                  <a:srgbClr val="FF0000"/>
                </a:solidFill>
                <a:latin typeface="Arial" pitchFamily="34" charset="0"/>
                <a:cs typeface="Arial" pitchFamily="34" charset="0"/>
              </a:rPr>
              <a:t>selîm</a:t>
            </a:r>
            <a:r>
              <a:rPr lang="tr-TR" sz="2400" dirty="0">
                <a:solidFill>
                  <a:srgbClr val="FF0000"/>
                </a:solidFill>
                <a:latin typeface="Arial" pitchFamily="34" charset="0"/>
                <a:cs typeface="Arial" pitchFamily="34" charset="0"/>
              </a:rPr>
              <a:t> isterler.”</a:t>
            </a:r>
          </a:p>
        </p:txBody>
      </p:sp>
      <p:sp>
        <p:nvSpPr>
          <p:cNvPr id="3" name="Slayt Numarası Yer Tutucusu 2"/>
          <p:cNvSpPr>
            <a:spLocks noGrp="1"/>
          </p:cNvSpPr>
          <p:nvPr>
            <p:ph type="sldNum" sz="quarter" idx="12"/>
          </p:nvPr>
        </p:nvSpPr>
        <p:spPr/>
        <p:txBody>
          <a:bodyPr/>
          <a:lstStyle/>
          <a:p>
            <a:fld id="{FA4881E9-E630-43D2-9C94-39DAC5659378}" type="slidenum">
              <a:rPr lang="tr-TR" smtClean="0"/>
              <a:pPr/>
              <a:t>13</a:t>
            </a:fld>
            <a:endParaRPr lang="tr-TR"/>
          </a:p>
        </p:txBody>
      </p:sp>
    </p:spTree>
    <p:extLst>
      <p:ext uri="{BB962C8B-B14F-4D97-AF65-F5344CB8AC3E}">
        <p14:creationId xmlns:p14="http://schemas.microsoft.com/office/powerpoint/2010/main" xmlns="" val="2720492307"/>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p:cNvSpPr/>
          <p:nvPr/>
        </p:nvSpPr>
        <p:spPr>
          <a:xfrm>
            <a:off x="251520" y="216866"/>
            <a:ext cx="8712968" cy="6678751"/>
          </a:xfrm>
          <a:prstGeom prst="rect">
            <a:avLst/>
          </a:prstGeom>
        </p:spPr>
        <p:txBody>
          <a:bodyPr wrap="square">
            <a:spAutoFit/>
          </a:bodyPr>
          <a:lstStyle/>
          <a:p>
            <a:r>
              <a:rPr lang="tr-TR" sz="2400" dirty="0" err="1">
                <a:latin typeface="Arial" pitchFamily="34" charset="0"/>
                <a:cs typeface="Arial" pitchFamily="34" charset="0"/>
              </a:rPr>
              <a:t>Kalb</a:t>
            </a:r>
            <a:r>
              <a:rPr lang="tr-TR" sz="2400" dirty="0">
                <a:latin typeface="Arial" pitchFamily="34" charset="0"/>
                <a:cs typeface="Arial" pitchFamily="34" charset="0"/>
              </a:rPr>
              <a:t>-i </a:t>
            </a:r>
            <a:r>
              <a:rPr lang="tr-TR" sz="2400" dirty="0" err="1">
                <a:latin typeface="Arial" pitchFamily="34" charset="0"/>
                <a:cs typeface="Arial" pitchFamily="34" charset="0"/>
              </a:rPr>
              <a:t>selîm</a:t>
            </a:r>
            <a:r>
              <a:rPr lang="tr-TR" sz="2400" dirty="0">
                <a:latin typeface="Arial" pitchFamily="34" charset="0"/>
                <a:cs typeface="Arial" pitchFamily="34" charset="0"/>
              </a:rPr>
              <a:t> sahibi </a:t>
            </a:r>
            <a:r>
              <a:rPr lang="tr-TR" sz="2400" dirty="0" err="1">
                <a:latin typeface="Arial" pitchFamily="34" charset="0"/>
                <a:cs typeface="Arial" pitchFamily="34" charset="0"/>
              </a:rPr>
              <a:t>sâlih</a:t>
            </a:r>
            <a:r>
              <a:rPr lang="tr-TR" sz="2400" dirty="0">
                <a:latin typeface="Arial" pitchFamily="34" charset="0"/>
                <a:cs typeface="Arial" pitchFamily="34" charset="0"/>
              </a:rPr>
              <a:t> kul, gizli saklı her şeyin açığa çıktığı hesap gününde </a:t>
            </a:r>
            <a:r>
              <a:rPr lang="tr-TR" sz="2400" dirty="0" err="1">
                <a:latin typeface="Arial" pitchFamily="34" charset="0"/>
                <a:cs typeface="Arial" pitchFamily="34" charset="0"/>
              </a:rPr>
              <a:t>Cenâb</a:t>
            </a:r>
            <a:r>
              <a:rPr lang="tr-TR" sz="2400" dirty="0">
                <a:latin typeface="Arial" pitchFamily="34" charset="0"/>
                <a:cs typeface="Arial" pitchFamily="34" charset="0"/>
              </a:rPr>
              <a:t>-ı Hakk’ın, O’nun </a:t>
            </a:r>
            <a:r>
              <a:rPr lang="tr-TR" sz="2400" dirty="0" err="1">
                <a:latin typeface="Arial" pitchFamily="34" charset="0"/>
                <a:cs typeface="Arial" pitchFamily="34" charset="0"/>
              </a:rPr>
              <a:t>Rasûlü’nün</a:t>
            </a:r>
            <a:r>
              <a:rPr lang="tr-TR" sz="2400" dirty="0">
                <a:latin typeface="Arial" pitchFamily="34" charset="0"/>
                <a:cs typeface="Arial" pitchFamily="34" charset="0"/>
              </a:rPr>
              <a:t> ve bütün âlemlerin huzurunda </a:t>
            </a:r>
            <a:r>
              <a:rPr lang="tr-TR" sz="2400" dirty="0" err="1">
                <a:latin typeface="Arial" pitchFamily="34" charset="0"/>
                <a:cs typeface="Arial" pitchFamily="34" charset="0"/>
              </a:rPr>
              <a:t>mahcûb</a:t>
            </a:r>
            <a:r>
              <a:rPr lang="tr-TR" sz="2400" dirty="0">
                <a:latin typeface="Arial" pitchFamily="34" charset="0"/>
                <a:cs typeface="Arial" pitchFamily="34" charset="0"/>
              </a:rPr>
              <a:t> ve </a:t>
            </a:r>
            <a:r>
              <a:rPr lang="tr-TR" sz="2400" dirty="0" err="1">
                <a:latin typeface="Arial" pitchFamily="34" charset="0"/>
                <a:cs typeface="Arial" pitchFamily="34" charset="0"/>
              </a:rPr>
              <a:t>rezîl</a:t>
            </a:r>
            <a:r>
              <a:rPr lang="tr-TR" sz="2400" dirty="0">
                <a:latin typeface="Arial" pitchFamily="34" charset="0"/>
                <a:cs typeface="Arial" pitchFamily="34" charset="0"/>
              </a:rPr>
              <a:t> olmaktan </a:t>
            </a:r>
            <a:r>
              <a:rPr lang="tr-TR" sz="2400" dirty="0" err="1">
                <a:latin typeface="Arial" pitchFamily="34" charset="0"/>
                <a:cs typeface="Arial" pitchFamily="34" charset="0"/>
              </a:rPr>
              <a:t>emîn</a:t>
            </a:r>
            <a:r>
              <a:rPr lang="tr-TR" sz="2400" dirty="0">
                <a:latin typeface="Arial" pitchFamily="34" charset="0"/>
                <a:cs typeface="Arial" pitchFamily="34" charset="0"/>
              </a:rPr>
              <a:t> olur. O günün sıkıntı, çile ve zorluklarından da selâmete erer.</a:t>
            </a:r>
          </a:p>
          <a:p>
            <a:r>
              <a:rPr lang="tr-TR" sz="2400" dirty="0">
                <a:latin typeface="Arial" pitchFamily="34" charset="0"/>
                <a:cs typeface="Arial" pitchFamily="34" charset="0"/>
              </a:rPr>
              <a:t> </a:t>
            </a:r>
          </a:p>
          <a:p>
            <a:r>
              <a:rPr lang="tr-TR" sz="2400" dirty="0">
                <a:latin typeface="Arial" pitchFamily="34" charset="0"/>
                <a:cs typeface="Arial" pitchFamily="34" charset="0"/>
              </a:rPr>
              <a:t>Nitekim </a:t>
            </a:r>
            <a:r>
              <a:rPr lang="tr-TR" sz="2400" dirty="0" err="1">
                <a:latin typeface="Arial" pitchFamily="34" charset="0"/>
                <a:cs typeface="Arial" pitchFamily="34" charset="0"/>
              </a:rPr>
              <a:t>Rasûlullâh</a:t>
            </a:r>
            <a:r>
              <a:rPr lang="tr-TR" sz="2400" dirty="0">
                <a:latin typeface="Arial" pitchFamily="34" charset="0"/>
                <a:cs typeface="Arial" pitchFamily="34" charset="0"/>
              </a:rPr>
              <a:t> -</a:t>
            </a:r>
            <a:r>
              <a:rPr lang="tr-TR" sz="2400" dirty="0" err="1">
                <a:latin typeface="Arial" pitchFamily="34" charset="0"/>
                <a:cs typeface="Arial" pitchFamily="34" charset="0"/>
              </a:rPr>
              <a:t>sallâllâhu</a:t>
            </a:r>
            <a:r>
              <a:rPr lang="tr-TR" sz="2400" dirty="0">
                <a:latin typeface="Arial" pitchFamily="34" charset="0"/>
                <a:cs typeface="Arial" pitchFamily="34" charset="0"/>
              </a:rPr>
              <a:t> aleyhi ve </a:t>
            </a:r>
            <a:r>
              <a:rPr lang="tr-TR" sz="2400" dirty="0" err="1">
                <a:latin typeface="Arial" pitchFamily="34" charset="0"/>
                <a:cs typeface="Arial" pitchFamily="34" charset="0"/>
              </a:rPr>
              <a:t>sellem</a:t>
            </a:r>
            <a:r>
              <a:rPr lang="tr-TR" sz="2400" dirty="0">
                <a:latin typeface="Arial" pitchFamily="34" charset="0"/>
                <a:cs typeface="Arial" pitchFamily="34" charset="0"/>
              </a:rPr>
              <a:t>- Efendimiz</a:t>
            </a:r>
            <a:r>
              <a:rPr lang="tr-TR" sz="2400" dirty="0" smtClean="0">
                <a:latin typeface="Arial" pitchFamily="34" charset="0"/>
                <a:cs typeface="Arial" pitchFamily="34" charset="0"/>
              </a:rPr>
              <a:t>:</a:t>
            </a:r>
          </a:p>
          <a:p>
            <a:pPr algn="ctr"/>
            <a:endParaRPr lang="tr-TR" sz="2800" b="1" dirty="0">
              <a:solidFill>
                <a:srgbClr val="FF0000"/>
              </a:solidFill>
              <a:latin typeface="Arial" pitchFamily="34" charset="0"/>
              <a:cs typeface="Arial" pitchFamily="34" charset="0"/>
            </a:endParaRPr>
          </a:p>
          <a:p>
            <a:pPr algn="ctr"/>
            <a:r>
              <a:rPr lang="en-US" sz="2800" b="1" dirty="0" err="1">
                <a:solidFill>
                  <a:srgbClr val="FF0000"/>
                </a:solidFill>
                <a:latin typeface="Arial" pitchFamily="34" charset="0"/>
                <a:cs typeface="Arial" pitchFamily="34" charset="0"/>
              </a:rPr>
              <a:t>وعن</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شداد</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بن</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أوس</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رَضِيَ</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اللّهُ</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عَنْهُ</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قال</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كَانَ</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رسُولُ</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اللّهِ</a:t>
            </a:r>
            <a:r>
              <a:rPr lang="en-US" sz="2800" b="1" dirty="0">
                <a:solidFill>
                  <a:srgbClr val="FF0000"/>
                </a:solidFill>
                <a:latin typeface="Arial" pitchFamily="34" charset="0"/>
                <a:cs typeface="Arial" pitchFamily="34" charset="0"/>
              </a:rPr>
              <a:t> . </a:t>
            </a:r>
            <a:r>
              <a:rPr lang="en-US" sz="2800" b="1" dirty="0" err="1">
                <a:solidFill>
                  <a:srgbClr val="FF0000"/>
                </a:solidFill>
                <a:latin typeface="Arial" pitchFamily="34" charset="0"/>
                <a:cs typeface="Arial" pitchFamily="34" charset="0"/>
              </a:rPr>
              <a:t>يُعَلِّمُنَا</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أنْ</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نَقُولَ</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في</a:t>
            </a:r>
            <a:r>
              <a:rPr lang="en-US" sz="2800" b="1" dirty="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الصََّةِ</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اللَّهُمَّ</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إنِّى</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أسْألُكَ</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الثَّبَاتَ</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في</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ا‘مْرِ</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والْعَزِيمَةَ</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عَلى</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الرُّشْدِ</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وَأسْألُكَ</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شُكْرَ</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نِعْمَتِكَ</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وَحُسْنَ</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عِبَادَتِكَ</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وَأسْألُكَ</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لِسَاناً</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صَادِقاً</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وَقَلْباً</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سَلِيماً</a:t>
            </a:r>
            <a:r>
              <a:rPr lang="en-US" sz="2800" b="1" dirty="0">
                <a:solidFill>
                  <a:srgbClr val="FF0000"/>
                </a:solidFill>
                <a:latin typeface="Arial" pitchFamily="34" charset="0"/>
                <a:cs typeface="Arial" pitchFamily="34" charset="0"/>
              </a:rPr>
              <a:t>،</a:t>
            </a:r>
            <a:endParaRPr lang="tr-TR" sz="2800" b="1" dirty="0">
              <a:solidFill>
                <a:srgbClr val="FF0000"/>
              </a:solidFill>
              <a:latin typeface="Arial" pitchFamily="34" charset="0"/>
              <a:cs typeface="Arial" pitchFamily="34" charset="0"/>
            </a:endParaRPr>
          </a:p>
          <a:p>
            <a:pPr algn="ctr"/>
            <a:r>
              <a:rPr lang="tr-TR" sz="2800" b="1" dirty="0">
                <a:latin typeface="Arial" pitchFamily="34" charset="0"/>
                <a:cs typeface="Arial" pitchFamily="34" charset="0"/>
              </a:rPr>
              <a:t> </a:t>
            </a:r>
          </a:p>
          <a:p>
            <a:r>
              <a:rPr lang="tr-TR" sz="2400" dirty="0">
                <a:solidFill>
                  <a:srgbClr val="0070C0"/>
                </a:solidFill>
                <a:latin typeface="Arial" pitchFamily="34" charset="0"/>
                <a:cs typeface="Arial" pitchFamily="34" charset="0"/>
              </a:rPr>
              <a:t>"</a:t>
            </a:r>
            <a:r>
              <a:rPr lang="tr-TR" sz="2400" dirty="0" err="1">
                <a:solidFill>
                  <a:srgbClr val="0070C0"/>
                </a:solidFill>
                <a:latin typeface="Arial" pitchFamily="34" charset="0"/>
                <a:cs typeface="Arial" pitchFamily="34" charset="0"/>
              </a:rPr>
              <a:t>Allahım</a:t>
            </a:r>
            <a:r>
              <a:rPr lang="tr-TR" sz="2400" dirty="0">
                <a:solidFill>
                  <a:srgbClr val="0070C0"/>
                </a:solidFill>
                <a:latin typeface="Arial" pitchFamily="34" charset="0"/>
                <a:cs typeface="Arial" pitchFamily="34" charset="0"/>
              </a:rPr>
              <a:t>! Senden işte (dinde) sebat etmeyi, doğruluğa da azmetmeyi istiyorum. Keza nimetine şükretmeyi, sana güzel ibadette bulunmayı </a:t>
            </a:r>
            <a:r>
              <a:rPr lang="tr-TR" sz="2400" dirty="0" err="1">
                <a:solidFill>
                  <a:srgbClr val="0070C0"/>
                </a:solidFill>
                <a:latin typeface="Arial" pitchFamily="34" charset="0"/>
                <a:cs typeface="Arial" pitchFamily="34" charset="0"/>
              </a:rPr>
              <a:t>taleb</a:t>
            </a:r>
            <a:r>
              <a:rPr lang="tr-TR" sz="2400" dirty="0">
                <a:solidFill>
                  <a:srgbClr val="0070C0"/>
                </a:solidFill>
                <a:latin typeface="Arial" pitchFamily="34" charset="0"/>
                <a:cs typeface="Arial" pitchFamily="34" charset="0"/>
              </a:rPr>
              <a:t> ediyor, doğruyu konuşan bir dil, eğriliklerden uzak bir </a:t>
            </a:r>
            <a:r>
              <a:rPr lang="tr-TR" sz="2400" dirty="0" err="1">
                <a:solidFill>
                  <a:srgbClr val="0070C0"/>
                </a:solidFill>
                <a:latin typeface="Arial" pitchFamily="34" charset="0"/>
                <a:cs typeface="Arial" pitchFamily="34" charset="0"/>
              </a:rPr>
              <a:t>kalb</a:t>
            </a:r>
            <a:r>
              <a:rPr lang="tr-TR" sz="2400" dirty="0">
                <a:solidFill>
                  <a:srgbClr val="0070C0"/>
                </a:solidFill>
                <a:latin typeface="Arial" pitchFamily="34" charset="0"/>
                <a:cs typeface="Arial" pitchFamily="34" charset="0"/>
              </a:rPr>
              <a:t> diliyorum. …” diye Rabbine niyazda bulunurdu</a:t>
            </a:r>
            <a:r>
              <a:rPr lang="tr-TR" sz="2400" dirty="0" smtClean="0">
                <a:solidFill>
                  <a:srgbClr val="0070C0"/>
                </a:solidFill>
                <a:latin typeface="Arial" pitchFamily="34" charset="0"/>
                <a:cs typeface="Arial" pitchFamily="34" charset="0"/>
              </a:rPr>
              <a:t>.	</a:t>
            </a:r>
            <a:r>
              <a:rPr lang="tr-TR" sz="2400" dirty="0" smtClean="0">
                <a:latin typeface="Arial" pitchFamily="34" charset="0"/>
                <a:cs typeface="Arial" pitchFamily="34" charset="0"/>
              </a:rPr>
              <a:t>	</a:t>
            </a:r>
            <a:r>
              <a:rPr lang="tr-TR" sz="2400" dirty="0" err="1">
                <a:latin typeface="Arial" pitchFamily="34" charset="0"/>
                <a:cs typeface="Arial" pitchFamily="34" charset="0"/>
              </a:rPr>
              <a:t>Tirmizî</a:t>
            </a:r>
            <a:r>
              <a:rPr lang="tr-TR" sz="2400" dirty="0">
                <a:latin typeface="Arial" pitchFamily="34" charset="0"/>
                <a:cs typeface="Arial" pitchFamily="34" charset="0"/>
              </a:rPr>
              <a:t>, </a:t>
            </a:r>
            <a:r>
              <a:rPr lang="tr-TR" sz="2400" dirty="0" err="1">
                <a:latin typeface="Arial" pitchFamily="34" charset="0"/>
                <a:cs typeface="Arial" pitchFamily="34" charset="0"/>
              </a:rPr>
              <a:t>Deavât</a:t>
            </a:r>
            <a:r>
              <a:rPr lang="tr-TR" sz="2400" dirty="0">
                <a:latin typeface="Arial" pitchFamily="34" charset="0"/>
                <a:cs typeface="Arial" pitchFamily="34" charset="0"/>
              </a:rPr>
              <a:t>, 23/3407</a:t>
            </a:r>
          </a:p>
          <a:p>
            <a:r>
              <a:rPr lang="tr-TR" sz="2400" dirty="0" smtClean="0">
                <a:latin typeface="Arial" pitchFamily="34" charset="0"/>
                <a:cs typeface="Arial" pitchFamily="34" charset="0"/>
              </a:rPr>
              <a:t>	</a:t>
            </a:r>
            <a:endParaRPr lang="tr-TR" sz="2400" dirty="0">
              <a:latin typeface="Arial" pitchFamily="34" charset="0"/>
              <a:cs typeface="Arial" pitchFamily="34" charset="0"/>
            </a:endParaRPr>
          </a:p>
        </p:txBody>
      </p:sp>
      <p:sp>
        <p:nvSpPr>
          <p:cNvPr id="3" name="Slayt Numarası Yer Tutucusu 2"/>
          <p:cNvSpPr>
            <a:spLocks noGrp="1"/>
          </p:cNvSpPr>
          <p:nvPr>
            <p:ph type="sldNum" sz="quarter" idx="12"/>
          </p:nvPr>
        </p:nvSpPr>
        <p:spPr/>
        <p:txBody>
          <a:bodyPr/>
          <a:lstStyle/>
          <a:p>
            <a:fld id="{FA4881E9-E630-43D2-9C94-39DAC5659378}" type="slidenum">
              <a:rPr lang="tr-TR" smtClean="0"/>
              <a:pPr/>
              <a:t>14</a:t>
            </a:fld>
            <a:endParaRPr lang="tr-TR"/>
          </a:p>
        </p:txBody>
      </p:sp>
    </p:spTree>
    <p:extLst>
      <p:ext uri="{BB962C8B-B14F-4D97-AF65-F5344CB8AC3E}">
        <p14:creationId xmlns:p14="http://schemas.microsoft.com/office/powerpoint/2010/main" xmlns="" val="4134933370"/>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p:cNvSpPr/>
          <p:nvPr/>
        </p:nvSpPr>
        <p:spPr>
          <a:xfrm>
            <a:off x="323528" y="474345"/>
            <a:ext cx="8712968" cy="6001643"/>
          </a:xfrm>
          <a:prstGeom prst="rect">
            <a:avLst/>
          </a:prstGeom>
        </p:spPr>
        <p:txBody>
          <a:bodyPr wrap="square">
            <a:spAutoFit/>
          </a:bodyPr>
          <a:lstStyle/>
          <a:p>
            <a:r>
              <a:rPr lang="tr-TR" sz="2400" dirty="0">
                <a:latin typeface="+mj-lt"/>
              </a:rPr>
              <a:t>İşte böylesine kıymetli olan kalbi, </a:t>
            </a:r>
            <a:r>
              <a:rPr lang="tr-TR" sz="2400" dirty="0" err="1">
                <a:latin typeface="+mj-lt"/>
              </a:rPr>
              <a:t>fânî</a:t>
            </a:r>
            <a:r>
              <a:rPr lang="tr-TR" sz="2400" dirty="0">
                <a:latin typeface="+mj-lt"/>
              </a:rPr>
              <a:t> ve gelgeç sevdalara esîr etmek kadar </a:t>
            </a:r>
            <a:r>
              <a:rPr lang="tr-TR" sz="2400" dirty="0" err="1">
                <a:latin typeface="+mj-lt"/>
              </a:rPr>
              <a:t>fecî</a:t>
            </a:r>
            <a:r>
              <a:rPr lang="tr-TR" sz="2400" dirty="0">
                <a:latin typeface="+mj-lt"/>
              </a:rPr>
              <a:t> bir gaflet düşünülebilir mi? Hakk’ın </a:t>
            </a:r>
            <a:r>
              <a:rPr lang="tr-TR" sz="2400" dirty="0" err="1">
                <a:latin typeface="+mj-lt"/>
              </a:rPr>
              <a:t>rızâsına</a:t>
            </a:r>
            <a:r>
              <a:rPr lang="tr-TR" sz="2400" dirty="0">
                <a:latin typeface="+mj-lt"/>
              </a:rPr>
              <a:t> vuslatın yegâne bedeli olan kalbi, </a:t>
            </a:r>
            <a:r>
              <a:rPr lang="tr-TR" sz="2400" dirty="0" err="1">
                <a:latin typeface="+mj-lt"/>
              </a:rPr>
              <a:t>mâsivâ</a:t>
            </a:r>
            <a:r>
              <a:rPr lang="tr-TR" sz="2400" dirty="0">
                <a:latin typeface="+mj-lt"/>
              </a:rPr>
              <a:t> ile kirletmekten daha büyük bir felâket olabilir mi? </a:t>
            </a:r>
            <a:r>
              <a:rPr lang="tr-TR" sz="2400" dirty="0" err="1">
                <a:latin typeface="+mj-lt"/>
              </a:rPr>
              <a:t>Kalb</a:t>
            </a:r>
            <a:r>
              <a:rPr lang="tr-TR" sz="2400" dirty="0">
                <a:latin typeface="+mj-lt"/>
              </a:rPr>
              <a:t> kirli olduktan sonra da kalıbı yâni bedeni ve dış görünüşü temizlemenin bir anlamı kalır mı?</a:t>
            </a:r>
          </a:p>
          <a:p>
            <a:r>
              <a:rPr lang="tr-TR" sz="2400" dirty="0">
                <a:latin typeface="+mj-lt"/>
              </a:rPr>
              <a:t> </a:t>
            </a:r>
          </a:p>
          <a:p>
            <a:r>
              <a:rPr lang="tr-TR" sz="2400" b="1" dirty="0">
                <a:latin typeface="+mj-lt"/>
              </a:rPr>
              <a:t>Eski bir </a:t>
            </a:r>
            <a:r>
              <a:rPr lang="tr-TR" sz="2400" b="1" dirty="0" err="1">
                <a:latin typeface="+mj-lt"/>
              </a:rPr>
              <a:t>istanbul</a:t>
            </a:r>
            <a:r>
              <a:rPr lang="tr-TR" sz="2400" b="1" dirty="0">
                <a:latin typeface="+mj-lt"/>
              </a:rPr>
              <a:t> hamamı kitabesinde şu manidar </a:t>
            </a:r>
            <a:r>
              <a:rPr lang="tr-TR" sz="2400" b="1" dirty="0" err="1">
                <a:latin typeface="+mj-lt"/>
              </a:rPr>
              <a:t>beyt</a:t>
            </a:r>
            <a:r>
              <a:rPr lang="tr-TR" sz="2400" b="1" dirty="0">
                <a:latin typeface="+mj-lt"/>
              </a:rPr>
              <a:t> yer alırmış:</a:t>
            </a:r>
          </a:p>
          <a:p>
            <a:r>
              <a:rPr lang="tr-TR" sz="2400" dirty="0">
                <a:latin typeface="+mj-lt"/>
              </a:rPr>
              <a:t> </a:t>
            </a:r>
          </a:p>
          <a:p>
            <a:r>
              <a:rPr lang="tr-TR" sz="2400" b="1" dirty="0">
                <a:solidFill>
                  <a:srgbClr val="C00000"/>
                </a:solidFill>
                <a:latin typeface="+mj-lt"/>
              </a:rPr>
              <a:t>Tıynetin </a:t>
            </a:r>
            <a:r>
              <a:rPr lang="tr-TR" sz="2400" b="1" dirty="0" err="1">
                <a:solidFill>
                  <a:srgbClr val="C00000"/>
                </a:solidFill>
                <a:latin typeface="+mj-lt"/>
              </a:rPr>
              <a:t>nâ-pâk</a:t>
            </a:r>
            <a:r>
              <a:rPr lang="tr-TR" sz="2400" b="1" dirty="0">
                <a:solidFill>
                  <a:srgbClr val="C00000"/>
                </a:solidFill>
                <a:latin typeface="+mj-lt"/>
              </a:rPr>
              <a:t> ise, </a:t>
            </a:r>
            <a:r>
              <a:rPr lang="tr-TR" sz="2400" b="1" dirty="0" err="1">
                <a:solidFill>
                  <a:srgbClr val="C00000"/>
                </a:solidFill>
                <a:latin typeface="+mj-lt"/>
              </a:rPr>
              <a:t>hayr</a:t>
            </a:r>
            <a:r>
              <a:rPr lang="tr-TR" sz="2400" b="1" dirty="0">
                <a:solidFill>
                  <a:srgbClr val="C00000"/>
                </a:solidFill>
                <a:latin typeface="+mj-lt"/>
              </a:rPr>
              <a:t> umma sen </a:t>
            </a:r>
            <a:r>
              <a:rPr lang="tr-TR" sz="2400" b="1" dirty="0" err="1">
                <a:solidFill>
                  <a:srgbClr val="C00000"/>
                </a:solidFill>
                <a:latin typeface="+mj-lt"/>
              </a:rPr>
              <a:t>germâbeden</a:t>
            </a:r>
            <a:r>
              <a:rPr lang="tr-TR" sz="2400" b="1" dirty="0">
                <a:solidFill>
                  <a:srgbClr val="C00000"/>
                </a:solidFill>
                <a:latin typeface="+mj-lt"/>
              </a:rPr>
              <a:t>,</a:t>
            </a:r>
          </a:p>
          <a:p>
            <a:r>
              <a:rPr lang="tr-TR" sz="2400" b="1" dirty="0">
                <a:solidFill>
                  <a:srgbClr val="C00000"/>
                </a:solidFill>
                <a:latin typeface="+mj-lt"/>
              </a:rPr>
              <a:t>Önce </a:t>
            </a:r>
            <a:r>
              <a:rPr lang="tr-TR" sz="2400" b="1" dirty="0" err="1">
                <a:solidFill>
                  <a:srgbClr val="C00000"/>
                </a:solidFill>
                <a:latin typeface="+mj-lt"/>
              </a:rPr>
              <a:t>tathîr</a:t>
            </a:r>
            <a:r>
              <a:rPr lang="tr-TR" sz="2400" b="1" dirty="0">
                <a:solidFill>
                  <a:srgbClr val="C00000"/>
                </a:solidFill>
                <a:latin typeface="+mj-lt"/>
              </a:rPr>
              <a:t>-i </a:t>
            </a:r>
            <a:r>
              <a:rPr lang="tr-TR" sz="2400" b="1" dirty="0" err="1">
                <a:solidFill>
                  <a:srgbClr val="C00000"/>
                </a:solidFill>
                <a:latin typeface="+mj-lt"/>
              </a:rPr>
              <a:t>kalb</a:t>
            </a:r>
            <a:r>
              <a:rPr lang="tr-TR" sz="2400" b="1" dirty="0">
                <a:solidFill>
                  <a:srgbClr val="C00000"/>
                </a:solidFill>
                <a:latin typeface="+mj-lt"/>
              </a:rPr>
              <a:t> et, sonra </a:t>
            </a:r>
            <a:r>
              <a:rPr lang="tr-TR" sz="2400" b="1" dirty="0" err="1">
                <a:solidFill>
                  <a:srgbClr val="C00000"/>
                </a:solidFill>
                <a:latin typeface="+mj-lt"/>
              </a:rPr>
              <a:t>tathîr</a:t>
            </a:r>
            <a:r>
              <a:rPr lang="tr-TR" sz="2400" b="1" dirty="0">
                <a:solidFill>
                  <a:srgbClr val="C00000"/>
                </a:solidFill>
                <a:latin typeface="+mj-lt"/>
              </a:rPr>
              <a:t>-i beden!</a:t>
            </a:r>
          </a:p>
          <a:p>
            <a:r>
              <a:rPr lang="tr-TR" sz="2400" dirty="0">
                <a:latin typeface="+mj-lt"/>
              </a:rPr>
              <a:t> </a:t>
            </a:r>
          </a:p>
          <a:p>
            <a:r>
              <a:rPr lang="tr-TR" sz="2400" dirty="0">
                <a:solidFill>
                  <a:srgbClr val="0070C0"/>
                </a:solidFill>
                <a:latin typeface="+mj-lt"/>
              </a:rPr>
              <a:t>Yâni; kötü huylu ve bozuk karakterli bir kimse isen, hamamdan bir hayır bekleme! Temizlik istiyorsan evvelâ kalbini temizle sonra da bedenini…</a:t>
            </a:r>
          </a:p>
          <a:p>
            <a:r>
              <a:rPr lang="tr-TR" sz="2400" dirty="0">
                <a:latin typeface="+mj-lt"/>
              </a:rPr>
              <a:t> </a:t>
            </a:r>
          </a:p>
        </p:txBody>
      </p:sp>
      <p:sp>
        <p:nvSpPr>
          <p:cNvPr id="3" name="Slayt Numarası Yer Tutucusu 2"/>
          <p:cNvSpPr>
            <a:spLocks noGrp="1"/>
          </p:cNvSpPr>
          <p:nvPr>
            <p:ph type="sldNum" sz="quarter" idx="12"/>
          </p:nvPr>
        </p:nvSpPr>
        <p:spPr/>
        <p:txBody>
          <a:bodyPr/>
          <a:lstStyle/>
          <a:p>
            <a:fld id="{FA4881E9-E630-43D2-9C94-39DAC5659378}" type="slidenum">
              <a:rPr lang="tr-TR" smtClean="0"/>
              <a:pPr/>
              <a:t>15</a:t>
            </a:fld>
            <a:endParaRPr lang="tr-TR"/>
          </a:p>
        </p:txBody>
      </p:sp>
    </p:spTree>
    <p:extLst>
      <p:ext uri="{BB962C8B-B14F-4D97-AF65-F5344CB8AC3E}">
        <p14:creationId xmlns:p14="http://schemas.microsoft.com/office/powerpoint/2010/main" xmlns="" val="1756723103"/>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p:cNvSpPr/>
          <p:nvPr/>
        </p:nvSpPr>
        <p:spPr>
          <a:xfrm>
            <a:off x="0" y="0"/>
            <a:ext cx="8784976" cy="7109639"/>
          </a:xfrm>
          <a:prstGeom prst="rect">
            <a:avLst/>
          </a:prstGeom>
        </p:spPr>
        <p:txBody>
          <a:bodyPr wrap="square">
            <a:spAutoFit/>
          </a:bodyPr>
          <a:lstStyle/>
          <a:p>
            <a:r>
              <a:rPr lang="tr-TR" sz="2400" dirty="0" err="1">
                <a:latin typeface="Arial" pitchFamily="34" charset="0"/>
                <a:cs typeface="Arial" pitchFamily="34" charset="0"/>
              </a:rPr>
              <a:t>Kalb</a:t>
            </a:r>
            <a:r>
              <a:rPr lang="tr-TR" sz="2400" dirty="0">
                <a:latin typeface="Arial" pitchFamily="34" charset="0"/>
                <a:cs typeface="Arial" pitchFamily="34" charset="0"/>
              </a:rPr>
              <a:t>-i </a:t>
            </a:r>
            <a:r>
              <a:rPr lang="tr-TR" sz="2400" dirty="0" err="1">
                <a:latin typeface="Arial" pitchFamily="34" charset="0"/>
                <a:cs typeface="Arial" pitchFamily="34" charset="0"/>
              </a:rPr>
              <a:t>selîm</a:t>
            </a:r>
            <a:r>
              <a:rPr lang="tr-TR" sz="2400" dirty="0">
                <a:latin typeface="Arial" pitchFamily="34" charset="0"/>
                <a:cs typeface="Arial" pitchFamily="34" charset="0"/>
              </a:rPr>
              <a:t>, içinde iman nurunun ışıldadığı, berrak ve billur bir fanus gibidir. </a:t>
            </a:r>
            <a:r>
              <a:rPr lang="tr-TR" sz="2400" dirty="0" err="1">
                <a:latin typeface="Arial" pitchFamily="34" charset="0"/>
                <a:cs typeface="Arial" pitchFamily="34" charset="0"/>
              </a:rPr>
              <a:t>Mü’min</a:t>
            </a:r>
            <a:r>
              <a:rPr lang="tr-TR" sz="2400" dirty="0">
                <a:latin typeface="Arial" pitchFamily="34" charset="0"/>
                <a:cs typeface="Arial" pitchFamily="34" charset="0"/>
              </a:rPr>
              <a:t>, kalbindeki bu nur ile, doğruyu eğriden, hayrı serden, hakkı bâtıldan, helâli haramdan ayırt eder. Nitekim rikkat-i kalbiye sahibi, gözü yaşlı ve duygulu bir </a:t>
            </a:r>
            <a:r>
              <a:rPr lang="tr-TR" sz="2400" dirty="0" err="1">
                <a:latin typeface="Arial" pitchFamily="34" charset="0"/>
                <a:cs typeface="Arial" pitchFamily="34" charset="0"/>
              </a:rPr>
              <a:t>sahâbî</a:t>
            </a:r>
            <a:r>
              <a:rPr lang="tr-TR" sz="2400" dirty="0">
                <a:latin typeface="Arial" pitchFamily="34" charset="0"/>
                <a:cs typeface="Arial" pitchFamily="34" charset="0"/>
              </a:rPr>
              <a:t> olan </a:t>
            </a:r>
            <a:r>
              <a:rPr lang="tr-TR" sz="2400" dirty="0" err="1">
                <a:latin typeface="Arial" pitchFamily="34" charset="0"/>
                <a:cs typeface="Arial" pitchFamily="34" charset="0"/>
              </a:rPr>
              <a:t>Vâbisa</a:t>
            </a:r>
            <a:r>
              <a:rPr lang="tr-TR" sz="2400" dirty="0">
                <a:latin typeface="Arial" pitchFamily="34" charset="0"/>
                <a:cs typeface="Arial" pitchFamily="34" charset="0"/>
              </a:rPr>
              <a:t> bin </a:t>
            </a:r>
            <a:r>
              <a:rPr lang="tr-TR" sz="2400" dirty="0" err="1">
                <a:latin typeface="Arial" pitchFamily="34" charset="0"/>
                <a:cs typeface="Arial" pitchFamily="34" charset="0"/>
              </a:rPr>
              <a:t>Ma’bed</a:t>
            </a:r>
            <a:r>
              <a:rPr lang="tr-TR" sz="2400" dirty="0">
                <a:latin typeface="Arial" pitchFamily="34" charset="0"/>
                <a:cs typeface="Arial" pitchFamily="34" charset="0"/>
              </a:rPr>
              <a:t> -</a:t>
            </a:r>
            <a:r>
              <a:rPr lang="tr-TR" sz="2400" dirty="0" err="1">
                <a:latin typeface="Arial" pitchFamily="34" charset="0"/>
                <a:cs typeface="Arial" pitchFamily="34" charset="0"/>
              </a:rPr>
              <a:t>radıyallâhu</a:t>
            </a:r>
            <a:r>
              <a:rPr lang="tr-TR" sz="2400" dirty="0">
                <a:latin typeface="Arial" pitchFamily="34" charset="0"/>
                <a:cs typeface="Arial" pitchFamily="34" charset="0"/>
              </a:rPr>
              <a:t> </a:t>
            </a:r>
            <a:r>
              <a:rPr lang="tr-TR" sz="2400" dirty="0" err="1">
                <a:latin typeface="Arial" pitchFamily="34" charset="0"/>
                <a:cs typeface="Arial" pitchFamily="34" charset="0"/>
              </a:rPr>
              <a:t>anh</a:t>
            </a:r>
            <a:r>
              <a:rPr lang="tr-TR" sz="2400" dirty="0">
                <a:latin typeface="Arial" pitchFamily="34" charset="0"/>
                <a:cs typeface="Arial" pitchFamily="34" charset="0"/>
              </a:rPr>
              <a:t>-, bu hâlin güzel bir </a:t>
            </a:r>
            <a:r>
              <a:rPr lang="tr-TR" sz="2400" dirty="0" err="1">
                <a:latin typeface="Arial" pitchFamily="34" charset="0"/>
                <a:cs typeface="Arial" pitchFamily="34" charset="0"/>
              </a:rPr>
              <a:t>misâlidir</a:t>
            </a:r>
            <a:r>
              <a:rPr lang="tr-TR" sz="2400" dirty="0">
                <a:latin typeface="Arial" pitchFamily="34" charset="0"/>
                <a:cs typeface="Arial" pitchFamily="34" charset="0"/>
              </a:rPr>
              <a:t>. Bu mübarek </a:t>
            </a:r>
            <a:r>
              <a:rPr lang="tr-TR" sz="2400" dirty="0" err="1">
                <a:latin typeface="Arial" pitchFamily="34" charset="0"/>
                <a:cs typeface="Arial" pitchFamily="34" charset="0"/>
              </a:rPr>
              <a:t>sahâbî</a:t>
            </a:r>
            <a:r>
              <a:rPr lang="tr-TR" sz="2400" dirty="0">
                <a:latin typeface="Arial" pitchFamily="34" charset="0"/>
                <a:cs typeface="Arial" pitchFamily="34" charset="0"/>
              </a:rPr>
              <a:t> şöyle anlatıyor:</a:t>
            </a:r>
          </a:p>
          <a:p>
            <a:r>
              <a:rPr lang="tr-TR" sz="2400" dirty="0">
                <a:latin typeface="Arial" pitchFamily="34" charset="0"/>
                <a:cs typeface="Arial" pitchFamily="34" charset="0"/>
              </a:rPr>
              <a:t> </a:t>
            </a:r>
          </a:p>
          <a:p>
            <a:r>
              <a:rPr lang="tr-TR" sz="2400" dirty="0" err="1">
                <a:latin typeface="Arial" pitchFamily="34" charset="0"/>
                <a:cs typeface="Arial" pitchFamily="34" charset="0"/>
              </a:rPr>
              <a:t>Birgün</a:t>
            </a:r>
            <a:r>
              <a:rPr lang="tr-TR" sz="2400" dirty="0">
                <a:latin typeface="Arial" pitchFamily="34" charset="0"/>
                <a:cs typeface="Arial" pitchFamily="34" charset="0"/>
              </a:rPr>
              <a:t> </a:t>
            </a:r>
            <a:r>
              <a:rPr lang="tr-TR" sz="2400" dirty="0" err="1">
                <a:latin typeface="Arial" pitchFamily="34" charset="0"/>
                <a:cs typeface="Arial" pitchFamily="34" charset="0"/>
              </a:rPr>
              <a:t>Rasûlullâh</a:t>
            </a:r>
            <a:r>
              <a:rPr lang="tr-TR" sz="2400" dirty="0">
                <a:latin typeface="Arial" pitchFamily="34" charset="0"/>
                <a:cs typeface="Arial" pitchFamily="34" charset="0"/>
              </a:rPr>
              <a:t> -</a:t>
            </a:r>
            <a:r>
              <a:rPr lang="tr-TR" sz="2400" dirty="0" err="1">
                <a:latin typeface="Arial" pitchFamily="34" charset="0"/>
                <a:cs typeface="Arial" pitchFamily="34" charset="0"/>
              </a:rPr>
              <a:t>sallâllâhu</a:t>
            </a:r>
            <a:r>
              <a:rPr lang="tr-TR" sz="2400" dirty="0">
                <a:latin typeface="Arial" pitchFamily="34" charset="0"/>
                <a:cs typeface="Arial" pitchFamily="34" charset="0"/>
              </a:rPr>
              <a:t> aleyhi ve </a:t>
            </a:r>
            <a:r>
              <a:rPr lang="tr-TR" sz="2400" dirty="0" err="1">
                <a:latin typeface="Arial" pitchFamily="34" charset="0"/>
                <a:cs typeface="Arial" pitchFamily="34" charset="0"/>
              </a:rPr>
              <a:t>sellem</a:t>
            </a:r>
            <a:r>
              <a:rPr lang="tr-TR" sz="2400" dirty="0">
                <a:latin typeface="Arial" pitchFamily="34" charset="0"/>
                <a:cs typeface="Arial" pitchFamily="34" charset="0"/>
              </a:rPr>
              <a:t>-’in huzuruna varmıştım. Bana </a:t>
            </a:r>
            <a:r>
              <a:rPr lang="tr-TR" sz="2400" dirty="0" err="1">
                <a:latin typeface="Arial" pitchFamily="34" charset="0"/>
                <a:cs typeface="Arial" pitchFamily="34" charset="0"/>
              </a:rPr>
              <a:t>hitâb</a:t>
            </a:r>
            <a:r>
              <a:rPr lang="tr-TR" sz="2400" dirty="0">
                <a:latin typeface="Arial" pitchFamily="34" charset="0"/>
                <a:cs typeface="Arial" pitchFamily="34" charset="0"/>
              </a:rPr>
              <a:t> ederek:</a:t>
            </a:r>
          </a:p>
          <a:p>
            <a:r>
              <a:rPr lang="tr-TR" sz="2400" dirty="0">
                <a:latin typeface="Arial" pitchFamily="34" charset="0"/>
                <a:cs typeface="Arial" pitchFamily="34" charset="0"/>
              </a:rPr>
              <a:t> </a:t>
            </a:r>
          </a:p>
          <a:p>
            <a:r>
              <a:rPr lang="tr-TR" sz="2400" dirty="0">
                <a:latin typeface="Arial" pitchFamily="34" charset="0"/>
                <a:cs typeface="Arial" pitchFamily="34" charset="0"/>
              </a:rPr>
              <a:t>“-iyiliğin ne olduğunu sormaya mı geldin?” buyurdu. Ben de:</a:t>
            </a:r>
          </a:p>
          <a:p>
            <a:r>
              <a:rPr lang="tr-TR" sz="2400" dirty="0">
                <a:latin typeface="Arial" pitchFamily="34" charset="0"/>
                <a:cs typeface="Arial" pitchFamily="34" charset="0"/>
              </a:rPr>
              <a:t> </a:t>
            </a:r>
          </a:p>
          <a:p>
            <a:r>
              <a:rPr lang="tr-TR" sz="2400" dirty="0">
                <a:latin typeface="Arial" pitchFamily="34" charset="0"/>
                <a:cs typeface="Arial" pitchFamily="34" charset="0"/>
              </a:rPr>
              <a:t>“-Evet, </a:t>
            </a:r>
            <a:r>
              <a:rPr lang="tr-TR" sz="2400" dirty="0" err="1">
                <a:latin typeface="Arial" pitchFamily="34" charset="0"/>
                <a:cs typeface="Arial" pitchFamily="34" charset="0"/>
              </a:rPr>
              <a:t>yâ</a:t>
            </a:r>
            <a:r>
              <a:rPr lang="tr-TR" sz="2400" dirty="0">
                <a:latin typeface="Arial" pitchFamily="34" charset="0"/>
                <a:cs typeface="Arial" pitchFamily="34" charset="0"/>
              </a:rPr>
              <a:t> </a:t>
            </a:r>
            <a:r>
              <a:rPr lang="tr-TR" sz="2400" dirty="0" err="1">
                <a:latin typeface="Arial" pitchFamily="34" charset="0"/>
                <a:cs typeface="Arial" pitchFamily="34" charset="0"/>
              </a:rPr>
              <a:t>Rasûlallâh</a:t>
            </a:r>
            <a:r>
              <a:rPr lang="tr-TR" sz="2400" dirty="0">
                <a:latin typeface="Arial" pitchFamily="34" charset="0"/>
                <a:cs typeface="Arial" pitchFamily="34" charset="0"/>
              </a:rPr>
              <a:t>!” dedim. O zaman şöyle buyurdu:</a:t>
            </a:r>
          </a:p>
          <a:p>
            <a:r>
              <a:rPr lang="tr-TR" sz="2400" dirty="0">
                <a:latin typeface="Arial" pitchFamily="34" charset="0"/>
                <a:cs typeface="Arial" pitchFamily="34" charset="0"/>
              </a:rPr>
              <a:t> </a:t>
            </a:r>
          </a:p>
          <a:p>
            <a:r>
              <a:rPr lang="tr-TR" sz="2400" b="1" dirty="0">
                <a:solidFill>
                  <a:srgbClr val="0070C0"/>
                </a:solidFill>
                <a:latin typeface="Arial" pitchFamily="34" charset="0"/>
                <a:cs typeface="Arial" pitchFamily="34" charset="0"/>
              </a:rPr>
              <a:t>“-Kalbine danış! iyilik, sana uygun gelen ve yapılmasını kalbinin tasdik ettiği şeydir. Günah ise içini tırmalayan ve başkaları sana yap diye nice defa fetva verse bile içinde şüphe ve tereddüt uyandıran şeydir.”</a:t>
            </a:r>
          </a:p>
          <a:p>
            <a:r>
              <a:rPr lang="tr-TR" sz="2400" b="1" dirty="0">
                <a:solidFill>
                  <a:srgbClr val="0070C0"/>
                </a:solidFill>
                <a:latin typeface="Arial" pitchFamily="34" charset="0"/>
                <a:cs typeface="Arial" pitchFamily="34" charset="0"/>
              </a:rPr>
              <a:t> </a:t>
            </a:r>
          </a:p>
        </p:txBody>
      </p:sp>
      <p:sp>
        <p:nvSpPr>
          <p:cNvPr id="3" name="Slayt Numarası Yer Tutucusu 2"/>
          <p:cNvSpPr>
            <a:spLocks noGrp="1"/>
          </p:cNvSpPr>
          <p:nvPr>
            <p:ph type="sldNum" sz="quarter" idx="12"/>
          </p:nvPr>
        </p:nvSpPr>
        <p:spPr/>
        <p:txBody>
          <a:bodyPr/>
          <a:lstStyle/>
          <a:p>
            <a:fld id="{FA4881E9-E630-43D2-9C94-39DAC5659378}" type="slidenum">
              <a:rPr lang="tr-TR" smtClean="0"/>
              <a:pPr/>
              <a:t>16</a:t>
            </a:fld>
            <a:endParaRPr lang="tr-TR"/>
          </a:p>
        </p:txBody>
      </p:sp>
    </p:spTree>
    <p:extLst>
      <p:ext uri="{BB962C8B-B14F-4D97-AF65-F5344CB8AC3E}">
        <p14:creationId xmlns:p14="http://schemas.microsoft.com/office/powerpoint/2010/main" xmlns="" val="1281112681"/>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p:cNvSpPr/>
          <p:nvPr/>
        </p:nvSpPr>
        <p:spPr>
          <a:xfrm>
            <a:off x="226047" y="116632"/>
            <a:ext cx="6218161" cy="6555641"/>
          </a:xfrm>
          <a:prstGeom prst="rect">
            <a:avLst/>
          </a:prstGeom>
        </p:spPr>
        <p:txBody>
          <a:bodyPr wrap="square">
            <a:spAutoFit/>
          </a:bodyPr>
          <a:lstStyle/>
          <a:p>
            <a:r>
              <a:rPr lang="tr-TR" sz="2800" dirty="0" smtClean="0">
                <a:latin typeface="Arial" pitchFamily="34" charset="0"/>
                <a:cs typeface="Arial" pitchFamily="34" charset="0"/>
              </a:rPr>
              <a:t>	</a:t>
            </a:r>
            <a:r>
              <a:rPr lang="tr-TR" sz="2800" dirty="0" err="1" smtClean="0">
                <a:latin typeface="Arial" pitchFamily="34" charset="0"/>
                <a:cs typeface="Arial" pitchFamily="34" charset="0"/>
              </a:rPr>
              <a:t>Rasûl</a:t>
            </a:r>
            <a:r>
              <a:rPr lang="tr-TR" sz="2800" dirty="0" smtClean="0">
                <a:latin typeface="Arial" pitchFamily="34" charset="0"/>
                <a:cs typeface="Arial" pitchFamily="34" charset="0"/>
              </a:rPr>
              <a:t>-i Ekrem Efendimiz, bu güzîde </a:t>
            </a:r>
            <a:r>
              <a:rPr lang="tr-TR" sz="2800" dirty="0" err="1" smtClean="0">
                <a:latin typeface="Arial" pitchFamily="34" charset="0"/>
                <a:cs typeface="Arial" pitchFamily="34" charset="0"/>
              </a:rPr>
              <a:t>sahâbîsine</a:t>
            </a:r>
            <a:r>
              <a:rPr lang="tr-TR" sz="2800" dirty="0" smtClean="0">
                <a:latin typeface="Arial" pitchFamily="34" charset="0"/>
                <a:cs typeface="Arial" pitchFamily="34" charset="0"/>
              </a:rPr>
              <a:t>, iyinin, güzelin, hak ve hayrın ne olduğunu kalbine danışarak öğrenmesini tavsiye buyuruyor. Dolayısıyla, günah ve ihtiraslarla zedelenmemiş temiz bir kalbin, iyiyi kötüden ayırt edebileceğini </a:t>
            </a:r>
            <a:r>
              <a:rPr lang="tr-TR" sz="2800" dirty="0" err="1" smtClean="0">
                <a:latin typeface="Arial" pitchFamily="34" charset="0"/>
                <a:cs typeface="Arial" pitchFamily="34" charset="0"/>
              </a:rPr>
              <a:t>beyân</a:t>
            </a:r>
            <a:r>
              <a:rPr lang="tr-TR" sz="2800" dirty="0" smtClean="0">
                <a:latin typeface="Arial" pitchFamily="34" charset="0"/>
                <a:cs typeface="Arial" pitchFamily="34" charset="0"/>
              </a:rPr>
              <a:t> ediyor. </a:t>
            </a:r>
            <a:r>
              <a:rPr lang="tr-TR" sz="2800" dirty="0" err="1" smtClean="0">
                <a:solidFill>
                  <a:srgbClr val="0070C0"/>
                </a:solidFill>
                <a:latin typeface="Arial" pitchFamily="34" charset="0"/>
                <a:cs typeface="Arial" pitchFamily="34" charset="0"/>
              </a:rPr>
              <a:t>Zîrâ</a:t>
            </a:r>
            <a:r>
              <a:rPr lang="tr-TR" sz="2800" dirty="0" smtClean="0">
                <a:solidFill>
                  <a:srgbClr val="0070C0"/>
                </a:solidFill>
                <a:latin typeface="Arial" pitchFamily="34" charset="0"/>
                <a:cs typeface="Arial" pitchFamily="34" charset="0"/>
              </a:rPr>
              <a:t> </a:t>
            </a:r>
            <a:r>
              <a:rPr lang="tr-TR" sz="2800" dirty="0" err="1" smtClean="0">
                <a:solidFill>
                  <a:srgbClr val="0070C0"/>
                </a:solidFill>
                <a:latin typeface="Arial" pitchFamily="34" charset="0"/>
                <a:cs typeface="Arial" pitchFamily="34" charset="0"/>
              </a:rPr>
              <a:t>selîm</a:t>
            </a:r>
            <a:r>
              <a:rPr lang="tr-TR" sz="2800" dirty="0" smtClean="0">
                <a:solidFill>
                  <a:srgbClr val="0070C0"/>
                </a:solidFill>
                <a:latin typeface="Arial" pitchFamily="34" charset="0"/>
                <a:cs typeface="Arial" pitchFamily="34" charset="0"/>
              </a:rPr>
              <a:t> bir </a:t>
            </a:r>
            <a:r>
              <a:rPr lang="tr-TR" sz="2800" dirty="0" err="1" smtClean="0">
                <a:solidFill>
                  <a:srgbClr val="0070C0"/>
                </a:solidFill>
                <a:latin typeface="Arial" pitchFamily="34" charset="0"/>
                <a:cs typeface="Arial" pitchFamily="34" charset="0"/>
              </a:rPr>
              <a:t>kalb</a:t>
            </a:r>
            <a:r>
              <a:rPr lang="tr-TR" sz="2800" dirty="0" smtClean="0">
                <a:solidFill>
                  <a:srgbClr val="0070C0"/>
                </a:solidFill>
                <a:latin typeface="Arial" pitchFamily="34" charset="0"/>
                <a:cs typeface="Arial" pitchFamily="34" charset="0"/>
              </a:rPr>
              <a:t>, hakikatin şaşmaz pusulasıdır. </a:t>
            </a:r>
            <a:r>
              <a:rPr lang="tr-TR" sz="2800" dirty="0" smtClean="0">
                <a:latin typeface="Arial" pitchFamily="34" charset="0"/>
                <a:cs typeface="Arial" pitchFamily="34" charset="0"/>
              </a:rPr>
              <a:t>Onun safiyetine halel getirip hastalanmasına sebebiyet veren şeyler ise, gaflet, </a:t>
            </a:r>
            <a:r>
              <a:rPr lang="tr-TR" sz="2800" dirty="0" err="1" smtClean="0">
                <a:latin typeface="Arial" pitchFamily="34" charset="0"/>
                <a:cs typeface="Arial" pitchFamily="34" charset="0"/>
              </a:rPr>
              <a:t>nefsânî</a:t>
            </a:r>
            <a:r>
              <a:rPr lang="tr-TR" sz="2800" dirty="0" smtClean="0">
                <a:latin typeface="Arial" pitchFamily="34" charset="0"/>
                <a:cs typeface="Arial" pitchFamily="34" charset="0"/>
              </a:rPr>
              <a:t> ihtiraslar ve günahlardır. </a:t>
            </a:r>
            <a:r>
              <a:rPr lang="tr-TR" sz="2800" dirty="0" err="1" smtClean="0">
                <a:latin typeface="Arial" pitchFamily="34" charset="0"/>
                <a:cs typeface="Arial" pitchFamily="34" charset="0"/>
              </a:rPr>
              <a:t>Hadîs</a:t>
            </a:r>
            <a:r>
              <a:rPr lang="tr-TR" sz="2800" dirty="0" smtClean="0">
                <a:latin typeface="Arial" pitchFamily="34" charset="0"/>
                <a:cs typeface="Arial" pitchFamily="34" charset="0"/>
              </a:rPr>
              <a:t>-i şerifte -</a:t>
            </a:r>
            <a:r>
              <a:rPr lang="tr-TR" sz="2800" dirty="0" err="1" smtClean="0">
                <a:latin typeface="Arial" pitchFamily="34" charset="0"/>
                <a:cs typeface="Arial" pitchFamily="34" charset="0"/>
              </a:rPr>
              <a:t>aley-hissalâtü</a:t>
            </a:r>
            <a:r>
              <a:rPr lang="tr-TR" sz="2800" dirty="0" smtClean="0">
                <a:latin typeface="Arial" pitchFamily="34" charset="0"/>
                <a:cs typeface="Arial" pitchFamily="34" charset="0"/>
              </a:rPr>
              <a:t> vesselam- Efendimiz şöyle buyuruyor:</a:t>
            </a:r>
          </a:p>
        </p:txBody>
      </p:sp>
      <p:sp>
        <p:nvSpPr>
          <p:cNvPr id="3" name="Slayt Numarası Yer Tutucusu 2"/>
          <p:cNvSpPr>
            <a:spLocks noGrp="1"/>
          </p:cNvSpPr>
          <p:nvPr>
            <p:ph type="sldNum" sz="quarter" idx="12"/>
          </p:nvPr>
        </p:nvSpPr>
        <p:spPr/>
        <p:txBody>
          <a:bodyPr/>
          <a:lstStyle/>
          <a:p>
            <a:fld id="{FA4881E9-E630-43D2-9C94-39DAC5659378}" type="slidenum">
              <a:rPr lang="tr-TR" smtClean="0"/>
              <a:pPr/>
              <a:t>17</a:t>
            </a:fld>
            <a:endParaRPr lang="tr-T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372200" y="0"/>
            <a:ext cx="273895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62062660"/>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p:cNvSpPr/>
          <p:nvPr/>
        </p:nvSpPr>
        <p:spPr>
          <a:xfrm>
            <a:off x="395536" y="332656"/>
            <a:ext cx="8496944" cy="5755422"/>
          </a:xfrm>
          <a:prstGeom prst="rect">
            <a:avLst/>
          </a:prstGeom>
        </p:spPr>
        <p:txBody>
          <a:bodyPr wrap="square">
            <a:spAutoFit/>
          </a:bodyPr>
          <a:lstStyle/>
          <a:p>
            <a:r>
              <a:rPr lang="tr-TR" sz="2800" dirty="0">
                <a:latin typeface="Arial" pitchFamily="34" charset="0"/>
                <a:cs typeface="Arial" pitchFamily="34" charset="0"/>
              </a:rPr>
              <a:t>“</a:t>
            </a:r>
            <a:r>
              <a:rPr lang="tr-TR" sz="2800" dirty="0" err="1">
                <a:latin typeface="Arial" pitchFamily="34" charset="0"/>
                <a:cs typeface="Arial" pitchFamily="34" charset="0"/>
              </a:rPr>
              <a:t>Mü’min</a:t>
            </a:r>
            <a:r>
              <a:rPr lang="tr-TR" sz="2800" dirty="0">
                <a:latin typeface="Arial" pitchFamily="34" charset="0"/>
                <a:cs typeface="Arial" pitchFamily="34" charset="0"/>
              </a:rPr>
              <a:t>, bir günah işlediği zaman kalbinde siyah bir nokta meydana gelir. Eğer o </a:t>
            </a:r>
            <a:r>
              <a:rPr lang="tr-TR" sz="2800" dirty="0" err="1">
                <a:latin typeface="Arial" pitchFamily="34" charset="0"/>
                <a:cs typeface="Arial" pitchFamily="34" charset="0"/>
              </a:rPr>
              <a:t>günâhı</a:t>
            </a:r>
            <a:r>
              <a:rPr lang="tr-TR" sz="2800" dirty="0">
                <a:latin typeface="Arial" pitchFamily="34" charset="0"/>
                <a:cs typeface="Arial" pitchFamily="34" charset="0"/>
              </a:rPr>
              <a:t> hemen terk edip </a:t>
            </a:r>
            <a:r>
              <a:rPr lang="tr-TR" sz="2800" dirty="0" err="1">
                <a:latin typeface="Arial" pitchFamily="34" charset="0"/>
                <a:cs typeface="Arial" pitchFamily="34" charset="0"/>
              </a:rPr>
              <a:t>tevbe</a:t>
            </a:r>
            <a:r>
              <a:rPr lang="tr-TR" sz="2800" dirty="0">
                <a:latin typeface="Arial" pitchFamily="34" charset="0"/>
                <a:cs typeface="Arial" pitchFamily="34" charset="0"/>
              </a:rPr>
              <a:t> ve istiğfar ederse kalbi cilalanır, eski parlaklığına kavuşur. Böyle yapmaz da günah işlemeye devam ederse, siyah noktalar gittikçe çoğalır ve neticede kalbini büsbütün kaplar. İşte Hak </a:t>
            </a:r>
            <a:r>
              <a:rPr lang="tr-TR" sz="2800" dirty="0" err="1">
                <a:latin typeface="Arial" pitchFamily="34" charset="0"/>
                <a:cs typeface="Arial" pitchFamily="34" charset="0"/>
              </a:rPr>
              <a:t>Teâlâ’nm</a:t>
            </a:r>
            <a:r>
              <a:rPr lang="tr-TR" sz="2800" dirty="0">
                <a:latin typeface="Arial" pitchFamily="34" charset="0"/>
                <a:cs typeface="Arial" pitchFamily="34" charset="0"/>
              </a:rPr>
              <a:t>:</a:t>
            </a:r>
          </a:p>
          <a:p>
            <a:r>
              <a:rPr lang="tr-TR" sz="2800" dirty="0">
                <a:latin typeface="Arial" pitchFamily="34" charset="0"/>
                <a:cs typeface="Arial" pitchFamily="34" charset="0"/>
              </a:rPr>
              <a:t> </a:t>
            </a:r>
          </a:p>
          <a:p>
            <a:pPr algn="ctr"/>
            <a:r>
              <a:rPr lang="en-US" sz="3200" b="1" dirty="0" err="1">
                <a:solidFill>
                  <a:srgbClr val="FF0000"/>
                </a:solidFill>
                <a:latin typeface="Arial" pitchFamily="34" charset="0"/>
                <a:cs typeface="Arial" pitchFamily="34" charset="0"/>
              </a:rPr>
              <a:t>كَلاَّ</a:t>
            </a:r>
            <a:r>
              <a:rPr lang="en-US" sz="3200" b="1" dirty="0">
                <a:solidFill>
                  <a:srgbClr val="FF0000"/>
                </a:solidFill>
                <a:latin typeface="Arial" pitchFamily="34" charset="0"/>
                <a:cs typeface="Arial" pitchFamily="34" charset="0"/>
              </a:rPr>
              <a:t> </a:t>
            </a:r>
            <a:r>
              <a:rPr lang="en-US" sz="3200" b="1" dirty="0" err="1">
                <a:solidFill>
                  <a:srgbClr val="FF0000"/>
                </a:solidFill>
                <a:latin typeface="Arial" pitchFamily="34" charset="0"/>
                <a:cs typeface="Arial" pitchFamily="34" charset="0"/>
              </a:rPr>
              <a:t>بَلْ</a:t>
            </a:r>
            <a:r>
              <a:rPr lang="en-US" sz="3200" b="1" dirty="0">
                <a:solidFill>
                  <a:srgbClr val="FF0000"/>
                </a:solidFill>
                <a:latin typeface="Arial" pitchFamily="34" charset="0"/>
                <a:cs typeface="Arial" pitchFamily="34" charset="0"/>
              </a:rPr>
              <a:t> </a:t>
            </a:r>
            <a:r>
              <a:rPr lang="en-US" sz="3200" b="1" dirty="0" err="1">
                <a:solidFill>
                  <a:srgbClr val="FF0000"/>
                </a:solidFill>
                <a:latin typeface="Arial" pitchFamily="34" charset="0"/>
                <a:cs typeface="Arial" pitchFamily="34" charset="0"/>
              </a:rPr>
              <a:t>رَانَ</a:t>
            </a:r>
            <a:r>
              <a:rPr lang="en-US" sz="3200" b="1" dirty="0">
                <a:solidFill>
                  <a:srgbClr val="FF0000"/>
                </a:solidFill>
                <a:latin typeface="Arial" pitchFamily="34" charset="0"/>
                <a:cs typeface="Arial" pitchFamily="34" charset="0"/>
              </a:rPr>
              <a:t> </a:t>
            </a:r>
            <a:r>
              <a:rPr lang="en-US" sz="3200" b="1" dirty="0" err="1">
                <a:solidFill>
                  <a:srgbClr val="FF0000"/>
                </a:solidFill>
                <a:latin typeface="Arial" pitchFamily="34" charset="0"/>
                <a:cs typeface="Arial" pitchFamily="34" charset="0"/>
              </a:rPr>
              <a:t>عَلَى</a:t>
            </a:r>
            <a:r>
              <a:rPr lang="en-US" sz="3200" b="1" dirty="0">
                <a:solidFill>
                  <a:srgbClr val="FF0000"/>
                </a:solidFill>
                <a:latin typeface="Arial" pitchFamily="34" charset="0"/>
                <a:cs typeface="Arial" pitchFamily="34" charset="0"/>
              </a:rPr>
              <a:t> </a:t>
            </a:r>
            <a:r>
              <a:rPr lang="en-US" sz="3200" b="1" dirty="0" err="1">
                <a:solidFill>
                  <a:srgbClr val="FF0000"/>
                </a:solidFill>
                <a:latin typeface="Arial" pitchFamily="34" charset="0"/>
                <a:cs typeface="Arial" pitchFamily="34" charset="0"/>
              </a:rPr>
              <a:t>قُلُوبِهِمْ</a:t>
            </a:r>
            <a:r>
              <a:rPr lang="en-US" sz="3200" b="1" dirty="0">
                <a:solidFill>
                  <a:srgbClr val="FF0000"/>
                </a:solidFill>
                <a:latin typeface="Arial" pitchFamily="34" charset="0"/>
                <a:cs typeface="Arial" pitchFamily="34" charset="0"/>
              </a:rPr>
              <a:t> </a:t>
            </a:r>
            <a:r>
              <a:rPr lang="en-US" sz="3200" b="1" dirty="0" err="1">
                <a:solidFill>
                  <a:srgbClr val="FF0000"/>
                </a:solidFill>
                <a:latin typeface="Arial" pitchFamily="34" charset="0"/>
                <a:cs typeface="Arial" pitchFamily="34" charset="0"/>
              </a:rPr>
              <a:t>مَا</a:t>
            </a:r>
            <a:r>
              <a:rPr lang="en-US" sz="3200" b="1" dirty="0">
                <a:solidFill>
                  <a:srgbClr val="FF0000"/>
                </a:solidFill>
                <a:latin typeface="Arial" pitchFamily="34" charset="0"/>
                <a:cs typeface="Arial" pitchFamily="34" charset="0"/>
              </a:rPr>
              <a:t> </a:t>
            </a:r>
            <a:r>
              <a:rPr lang="en-US" sz="3200" b="1" dirty="0" err="1">
                <a:solidFill>
                  <a:srgbClr val="FF0000"/>
                </a:solidFill>
                <a:latin typeface="Arial" pitchFamily="34" charset="0"/>
                <a:cs typeface="Arial" pitchFamily="34" charset="0"/>
              </a:rPr>
              <a:t>كَانُوا</a:t>
            </a:r>
            <a:r>
              <a:rPr lang="en-US" sz="3200" b="1" dirty="0">
                <a:solidFill>
                  <a:srgbClr val="FF0000"/>
                </a:solidFill>
                <a:latin typeface="Arial" pitchFamily="34" charset="0"/>
                <a:cs typeface="Arial" pitchFamily="34" charset="0"/>
              </a:rPr>
              <a:t> </a:t>
            </a:r>
            <a:r>
              <a:rPr lang="en-US" sz="3200" b="1" dirty="0" err="1">
                <a:solidFill>
                  <a:srgbClr val="FF0000"/>
                </a:solidFill>
                <a:latin typeface="Arial" pitchFamily="34" charset="0"/>
                <a:cs typeface="Arial" pitchFamily="34" charset="0"/>
              </a:rPr>
              <a:t>يَكْسِبُونَ</a:t>
            </a:r>
            <a:endParaRPr lang="tr-TR" sz="3200" b="1" dirty="0">
              <a:solidFill>
                <a:srgbClr val="FF0000"/>
              </a:solidFill>
              <a:latin typeface="Arial" pitchFamily="34" charset="0"/>
              <a:cs typeface="Arial" pitchFamily="34" charset="0"/>
            </a:endParaRPr>
          </a:p>
          <a:p>
            <a:r>
              <a:rPr lang="tr-TR" sz="2800" dirty="0">
                <a:latin typeface="Arial" pitchFamily="34" charset="0"/>
                <a:cs typeface="Arial" pitchFamily="34" charset="0"/>
              </a:rPr>
              <a:t> </a:t>
            </a:r>
          </a:p>
          <a:p>
            <a:r>
              <a:rPr lang="tr-TR" sz="2800" dirty="0">
                <a:solidFill>
                  <a:srgbClr val="00B0F0"/>
                </a:solidFill>
                <a:latin typeface="Arial" pitchFamily="34" charset="0"/>
                <a:cs typeface="Arial" pitchFamily="34" charset="0"/>
              </a:rPr>
              <a:t>«Hayır, doğrusu </a:t>
            </a:r>
            <a:r>
              <a:rPr lang="tr-TR" sz="2800" dirty="0" err="1" smtClean="0">
                <a:solidFill>
                  <a:srgbClr val="00B0F0"/>
                </a:solidFill>
                <a:latin typeface="Arial" pitchFamily="34" charset="0"/>
                <a:cs typeface="Arial" pitchFamily="34" charset="0"/>
              </a:rPr>
              <a:t>onlarn</a:t>
            </a:r>
            <a:r>
              <a:rPr lang="tr-TR" sz="2800" dirty="0" smtClean="0">
                <a:solidFill>
                  <a:srgbClr val="00B0F0"/>
                </a:solidFill>
                <a:latin typeface="Arial" pitchFamily="34" charset="0"/>
                <a:cs typeface="Arial" pitchFamily="34" charset="0"/>
              </a:rPr>
              <a:t> </a:t>
            </a:r>
            <a:r>
              <a:rPr lang="tr-TR" sz="2800" dirty="0">
                <a:solidFill>
                  <a:srgbClr val="00B0F0"/>
                </a:solidFill>
                <a:latin typeface="Arial" pitchFamily="34" charset="0"/>
                <a:cs typeface="Arial" pitchFamily="34" charset="0"/>
              </a:rPr>
              <a:t>işleyip kazandıktan (kötü) şeyler sebebiyle, </a:t>
            </a:r>
            <a:r>
              <a:rPr lang="tr-TR" sz="2800" dirty="0" err="1">
                <a:solidFill>
                  <a:srgbClr val="00B0F0"/>
                </a:solidFill>
                <a:latin typeface="Arial" pitchFamily="34" charset="0"/>
                <a:cs typeface="Arial" pitchFamily="34" charset="0"/>
              </a:rPr>
              <a:t>kalblerinin</a:t>
            </a:r>
            <a:r>
              <a:rPr lang="tr-TR" sz="2800" dirty="0">
                <a:solidFill>
                  <a:srgbClr val="00B0F0"/>
                </a:solidFill>
                <a:latin typeface="Arial" pitchFamily="34" charset="0"/>
                <a:cs typeface="Arial" pitchFamily="34" charset="0"/>
              </a:rPr>
              <a:t> üzeri pas tutmuştur.» diye </a:t>
            </a:r>
            <a:r>
              <a:rPr lang="tr-TR" sz="2800" dirty="0" err="1">
                <a:solidFill>
                  <a:srgbClr val="00B0F0"/>
                </a:solidFill>
                <a:latin typeface="Arial" pitchFamily="34" charset="0"/>
                <a:cs typeface="Arial" pitchFamily="34" charset="0"/>
              </a:rPr>
              <a:t>beyân</a:t>
            </a:r>
            <a:r>
              <a:rPr lang="tr-TR" sz="2800" dirty="0">
                <a:solidFill>
                  <a:srgbClr val="00B0F0"/>
                </a:solidFill>
                <a:latin typeface="Arial" pitchFamily="34" charset="0"/>
                <a:cs typeface="Arial" pitchFamily="34" charset="0"/>
              </a:rPr>
              <a:t> ettiği hâl budur. “ </a:t>
            </a:r>
          </a:p>
        </p:txBody>
      </p:sp>
      <p:sp>
        <p:nvSpPr>
          <p:cNvPr id="3" name="Slayt Numarası Yer Tutucusu 2"/>
          <p:cNvSpPr>
            <a:spLocks noGrp="1"/>
          </p:cNvSpPr>
          <p:nvPr>
            <p:ph type="sldNum" sz="quarter" idx="12"/>
          </p:nvPr>
        </p:nvSpPr>
        <p:spPr/>
        <p:txBody>
          <a:bodyPr/>
          <a:lstStyle/>
          <a:p>
            <a:fld id="{FA4881E9-E630-43D2-9C94-39DAC5659378}" type="slidenum">
              <a:rPr lang="tr-TR" smtClean="0"/>
              <a:pPr/>
              <a:t>18</a:t>
            </a:fld>
            <a:endParaRPr lang="tr-TR"/>
          </a:p>
        </p:txBody>
      </p:sp>
    </p:spTree>
    <p:extLst>
      <p:ext uri="{BB962C8B-B14F-4D97-AF65-F5344CB8AC3E}">
        <p14:creationId xmlns:p14="http://schemas.microsoft.com/office/powerpoint/2010/main" xmlns="" val="1700525218"/>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p:cNvSpPr/>
          <p:nvPr/>
        </p:nvSpPr>
        <p:spPr>
          <a:xfrm>
            <a:off x="179512" y="476672"/>
            <a:ext cx="8964488" cy="5632311"/>
          </a:xfrm>
          <a:prstGeom prst="rect">
            <a:avLst/>
          </a:prstGeom>
        </p:spPr>
        <p:txBody>
          <a:bodyPr wrap="square">
            <a:spAutoFit/>
          </a:bodyPr>
          <a:lstStyle/>
          <a:p>
            <a:r>
              <a:rPr lang="tr-TR" sz="2400" dirty="0">
                <a:latin typeface="Arial" pitchFamily="34" charset="0"/>
                <a:cs typeface="Arial" pitchFamily="34" charset="0"/>
              </a:rPr>
              <a:t>Hasan-ı </a:t>
            </a:r>
            <a:r>
              <a:rPr lang="tr-TR" sz="2400" dirty="0" err="1">
                <a:latin typeface="Arial" pitchFamily="34" charset="0"/>
                <a:cs typeface="Arial" pitchFamily="34" charset="0"/>
              </a:rPr>
              <a:t>Basrî</a:t>
            </a:r>
            <a:r>
              <a:rPr lang="tr-TR" sz="2400" dirty="0">
                <a:latin typeface="Arial" pitchFamily="34" charset="0"/>
                <a:cs typeface="Arial" pitchFamily="34" charset="0"/>
              </a:rPr>
              <a:t> -</a:t>
            </a:r>
            <a:r>
              <a:rPr lang="tr-TR" sz="2400" dirty="0" err="1">
                <a:latin typeface="Arial" pitchFamily="34" charset="0"/>
                <a:cs typeface="Arial" pitchFamily="34" charset="0"/>
              </a:rPr>
              <a:t>rahmetullâhi</a:t>
            </a:r>
            <a:r>
              <a:rPr lang="tr-TR" sz="2400" dirty="0">
                <a:latin typeface="Arial" pitchFamily="34" charset="0"/>
                <a:cs typeface="Arial" pitchFamily="34" charset="0"/>
              </a:rPr>
              <a:t> aleyh- nasihatlerinde şöyle buyurur:</a:t>
            </a:r>
          </a:p>
          <a:p>
            <a:r>
              <a:rPr lang="tr-TR" sz="2400" dirty="0">
                <a:latin typeface="Arial" pitchFamily="34" charset="0"/>
                <a:cs typeface="Arial" pitchFamily="34" charset="0"/>
              </a:rPr>
              <a:t> </a:t>
            </a:r>
          </a:p>
          <a:p>
            <a:r>
              <a:rPr lang="tr-TR" sz="2400" b="1" dirty="0">
                <a:solidFill>
                  <a:srgbClr val="FF0000"/>
                </a:solidFill>
                <a:effectLst>
                  <a:outerShdw blurRad="38100" dist="38100" dir="2700000" algn="tl">
                    <a:srgbClr val="000000">
                      <a:alpha val="43137"/>
                    </a:srgbClr>
                  </a:outerShdw>
                </a:effectLst>
                <a:latin typeface="Arial" pitchFamily="34" charset="0"/>
                <a:cs typeface="Arial" pitchFamily="34" charset="0"/>
              </a:rPr>
              <a:t>“</a:t>
            </a:r>
            <a:r>
              <a:rPr lang="tr-TR" sz="2400" b="1" dirty="0" err="1">
                <a:solidFill>
                  <a:srgbClr val="FF0000"/>
                </a:solidFill>
                <a:effectLst>
                  <a:outerShdw blurRad="38100" dist="38100" dir="2700000" algn="tl">
                    <a:srgbClr val="000000">
                      <a:alpha val="43137"/>
                    </a:srgbClr>
                  </a:outerShdw>
                </a:effectLst>
                <a:latin typeface="Arial" pitchFamily="34" charset="0"/>
                <a:cs typeface="Arial" pitchFamily="34" charset="0"/>
              </a:rPr>
              <a:t>Kalbler</a:t>
            </a:r>
            <a:r>
              <a:rPr lang="tr-TR" sz="2400" b="1" dirty="0">
                <a:solidFill>
                  <a:srgbClr val="FF0000"/>
                </a:solidFill>
                <a:effectLst>
                  <a:outerShdw blurRad="38100" dist="38100" dir="2700000" algn="tl">
                    <a:srgbClr val="000000">
                      <a:alpha val="43137"/>
                    </a:srgbClr>
                  </a:outerShdw>
                </a:effectLst>
                <a:latin typeface="Arial" pitchFamily="34" charset="0"/>
                <a:cs typeface="Arial" pitchFamily="34" charset="0"/>
              </a:rPr>
              <a:t> altı şeyden dolayı çürür ve bozulur:</a:t>
            </a:r>
          </a:p>
          <a:p>
            <a:r>
              <a:rPr lang="tr-TR" sz="2400" dirty="0">
                <a:latin typeface="Arial" pitchFamily="34" charset="0"/>
                <a:cs typeface="Arial" pitchFamily="34" charset="0"/>
              </a:rPr>
              <a:t> </a:t>
            </a:r>
          </a:p>
          <a:p>
            <a:r>
              <a:rPr lang="tr-TR" sz="2400" dirty="0">
                <a:latin typeface="Arial" pitchFamily="34" charset="0"/>
                <a:cs typeface="Arial" pitchFamily="34" charset="0"/>
              </a:rPr>
              <a:t>1- </a:t>
            </a:r>
            <a:r>
              <a:rPr lang="tr-TR" sz="2400" dirty="0" err="1">
                <a:latin typeface="Arial" pitchFamily="34" charset="0"/>
                <a:cs typeface="Arial" pitchFamily="34" charset="0"/>
              </a:rPr>
              <a:t>Tevbe</a:t>
            </a:r>
            <a:r>
              <a:rPr lang="tr-TR" sz="2400" dirty="0">
                <a:latin typeface="Arial" pitchFamily="34" charset="0"/>
                <a:cs typeface="Arial" pitchFamily="34" charset="0"/>
              </a:rPr>
              <a:t> ederim ümidiyle günah işlemek.</a:t>
            </a:r>
          </a:p>
          <a:p>
            <a:r>
              <a:rPr lang="tr-TR" sz="2400" dirty="0">
                <a:latin typeface="Arial" pitchFamily="34" charset="0"/>
                <a:cs typeface="Arial" pitchFamily="34" charset="0"/>
              </a:rPr>
              <a:t> </a:t>
            </a:r>
          </a:p>
          <a:p>
            <a:r>
              <a:rPr lang="tr-TR" sz="2400" dirty="0">
                <a:latin typeface="Arial" pitchFamily="34" charset="0"/>
                <a:cs typeface="Arial" pitchFamily="34" charset="0"/>
              </a:rPr>
              <a:t>2- İlim öğrenip mucibince amel etmemek.</a:t>
            </a:r>
          </a:p>
          <a:p>
            <a:r>
              <a:rPr lang="tr-TR" sz="2400" dirty="0">
                <a:latin typeface="Arial" pitchFamily="34" charset="0"/>
                <a:cs typeface="Arial" pitchFamily="34" charset="0"/>
              </a:rPr>
              <a:t> </a:t>
            </a:r>
          </a:p>
          <a:p>
            <a:r>
              <a:rPr lang="tr-TR" sz="2400" dirty="0">
                <a:latin typeface="Arial" pitchFamily="34" charset="0"/>
                <a:cs typeface="Arial" pitchFamily="34" charset="0"/>
              </a:rPr>
              <a:t>3- Hareket ve davranışlarda içten ve </a:t>
            </a:r>
            <a:r>
              <a:rPr lang="tr-TR" sz="2400" dirty="0" err="1">
                <a:latin typeface="Arial" pitchFamily="34" charset="0"/>
                <a:cs typeface="Arial" pitchFamily="34" charset="0"/>
              </a:rPr>
              <a:t>samîmi</a:t>
            </a:r>
            <a:r>
              <a:rPr lang="tr-TR" sz="2400" dirty="0">
                <a:latin typeface="Arial" pitchFamily="34" charset="0"/>
                <a:cs typeface="Arial" pitchFamily="34" charset="0"/>
              </a:rPr>
              <a:t> (</a:t>
            </a:r>
            <a:r>
              <a:rPr lang="tr-TR" sz="2400" dirty="0" err="1">
                <a:latin typeface="Arial" pitchFamily="34" charset="0"/>
                <a:cs typeface="Arial" pitchFamily="34" charset="0"/>
              </a:rPr>
              <a:t>ihlâslı</a:t>
            </a:r>
            <a:r>
              <a:rPr lang="tr-TR" sz="2400" dirty="0">
                <a:latin typeface="Arial" pitchFamily="34" charset="0"/>
                <a:cs typeface="Arial" pitchFamily="34" charset="0"/>
              </a:rPr>
              <a:t>) olmamak.</a:t>
            </a:r>
          </a:p>
          <a:p>
            <a:r>
              <a:rPr lang="tr-TR" sz="2400" dirty="0">
                <a:latin typeface="Arial" pitchFamily="34" charset="0"/>
                <a:cs typeface="Arial" pitchFamily="34" charset="0"/>
              </a:rPr>
              <a:t> </a:t>
            </a:r>
          </a:p>
          <a:p>
            <a:r>
              <a:rPr lang="tr-TR" sz="2400" dirty="0">
                <a:latin typeface="Arial" pitchFamily="34" charset="0"/>
                <a:cs typeface="Arial" pitchFamily="34" charset="0"/>
              </a:rPr>
              <a:t>4- Allah’ın verdiği nimetlerden faydalanıp şükretmemek.</a:t>
            </a:r>
          </a:p>
          <a:p>
            <a:r>
              <a:rPr lang="tr-TR" sz="2400" dirty="0">
                <a:latin typeface="Arial" pitchFamily="34" charset="0"/>
                <a:cs typeface="Arial" pitchFamily="34" charset="0"/>
              </a:rPr>
              <a:t> </a:t>
            </a:r>
          </a:p>
          <a:p>
            <a:r>
              <a:rPr lang="tr-TR" sz="2400" dirty="0">
                <a:latin typeface="Arial" pitchFamily="34" charset="0"/>
                <a:cs typeface="Arial" pitchFamily="34" charset="0"/>
              </a:rPr>
              <a:t>5- Allah’ın yarattıkları arasında paylaştırdığı rızka </a:t>
            </a:r>
            <a:r>
              <a:rPr lang="tr-TR" sz="2400" dirty="0" smtClean="0">
                <a:latin typeface="Arial" pitchFamily="34" charset="0"/>
                <a:cs typeface="Arial" pitchFamily="34" charset="0"/>
              </a:rPr>
              <a:t>razı olmamak.</a:t>
            </a:r>
            <a:endParaRPr lang="tr-TR" sz="2400" dirty="0">
              <a:latin typeface="Arial" pitchFamily="34" charset="0"/>
              <a:cs typeface="Arial" pitchFamily="34" charset="0"/>
            </a:endParaRPr>
          </a:p>
          <a:p>
            <a:r>
              <a:rPr lang="tr-TR" sz="2400" dirty="0">
                <a:latin typeface="Arial" pitchFamily="34" charset="0"/>
                <a:cs typeface="Arial" pitchFamily="34" charset="0"/>
              </a:rPr>
              <a:t> </a:t>
            </a:r>
          </a:p>
          <a:p>
            <a:r>
              <a:rPr lang="tr-TR" sz="2400" dirty="0">
                <a:latin typeface="Arial" pitchFamily="34" charset="0"/>
                <a:cs typeface="Arial" pitchFamily="34" charset="0"/>
              </a:rPr>
              <a:t>6- Ölüleri defnedip onlardan ibret almamak.”</a:t>
            </a:r>
          </a:p>
        </p:txBody>
      </p:sp>
      <p:sp>
        <p:nvSpPr>
          <p:cNvPr id="3" name="Slayt Numarası Yer Tutucusu 2"/>
          <p:cNvSpPr>
            <a:spLocks noGrp="1"/>
          </p:cNvSpPr>
          <p:nvPr>
            <p:ph type="sldNum" sz="quarter" idx="12"/>
          </p:nvPr>
        </p:nvSpPr>
        <p:spPr/>
        <p:txBody>
          <a:bodyPr/>
          <a:lstStyle/>
          <a:p>
            <a:fld id="{FA4881E9-E630-43D2-9C94-39DAC5659378}" type="slidenum">
              <a:rPr lang="tr-TR" smtClean="0"/>
              <a:pPr/>
              <a:t>19</a:t>
            </a:fld>
            <a:endParaRPr lang="tr-TR"/>
          </a:p>
        </p:txBody>
      </p:sp>
    </p:spTree>
    <p:extLst>
      <p:ext uri="{BB962C8B-B14F-4D97-AF65-F5344CB8AC3E}">
        <p14:creationId xmlns:p14="http://schemas.microsoft.com/office/powerpoint/2010/main" xmlns="" val="3261995851"/>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p:cNvSpPr/>
          <p:nvPr/>
        </p:nvSpPr>
        <p:spPr>
          <a:xfrm>
            <a:off x="60701" y="3240088"/>
            <a:ext cx="8964488" cy="3539430"/>
          </a:xfrm>
          <a:prstGeom prst="rect">
            <a:avLst/>
          </a:prstGeom>
        </p:spPr>
        <p:txBody>
          <a:bodyPr wrap="square">
            <a:spAutoFit/>
          </a:bodyPr>
          <a:lstStyle/>
          <a:p>
            <a:r>
              <a:rPr lang="tr-TR" sz="3200" dirty="0" smtClean="0"/>
              <a:t>	</a:t>
            </a:r>
          </a:p>
          <a:p>
            <a:pPr algn="ctr"/>
            <a:r>
              <a:rPr lang="tr-TR" sz="3200" b="1" dirty="0" smtClean="0">
                <a:solidFill>
                  <a:srgbClr val="FF0000"/>
                </a:solidFill>
                <a:effectLst>
                  <a:outerShdw blurRad="38100" dist="38100" dir="2700000" algn="tl">
                    <a:srgbClr val="000000">
                      <a:alpha val="43137"/>
                    </a:srgbClr>
                  </a:outerShdw>
                </a:effectLst>
              </a:rPr>
              <a:t> </a:t>
            </a:r>
            <a:r>
              <a:rPr lang="tr-TR" sz="3200" b="1" dirty="0">
                <a:solidFill>
                  <a:srgbClr val="FF0000"/>
                </a:solidFill>
                <a:effectLst>
                  <a:outerShdw blurRad="38100" dist="38100" dir="2700000" algn="tl">
                    <a:srgbClr val="000000">
                      <a:alpha val="43137"/>
                    </a:srgbClr>
                  </a:outerShdw>
                </a:effectLst>
                <a:latin typeface="Arial" pitchFamily="34" charset="0"/>
                <a:ea typeface="Calibri"/>
                <a:cs typeface="Arial" pitchFamily="34" charset="0"/>
              </a:rPr>
              <a:t> </a:t>
            </a:r>
            <a:r>
              <a:rPr lang="en-US" sz="3200" b="1" dirty="0" err="1">
                <a:solidFill>
                  <a:srgbClr val="FF0000"/>
                </a:solidFill>
                <a:effectLst>
                  <a:outerShdw blurRad="38100" dist="38100" dir="2700000" algn="tl">
                    <a:srgbClr val="000000">
                      <a:alpha val="43137"/>
                    </a:srgbClr>
                  </a:outerShdw>
                </a:effectLst>
                <a:latin typeface="Arial" pitchFamily="34" charset="0"/>
                <a:ea typeface="Calibri"/>
                <a:cs typeface="Arial" pitchFamily="34" charset="0"/>
              </a:rPr>
              <a:t>اِلاَّ</a:t>
            </a:r>
            <a:r>
              <a:rPr lang="en-US" sz="3200" b="1" dirty="0">
                <a:solidFill>
                  <a:srgbClr val="FF0000"/>
                </a:solidFill>
                <a:effectLst>
                  <a:outerShdw blurRad="38100" dist="38100" dir="2700000" algn="tl">
                    <a:srgbClr val="000000">
                      <a:alpha val="43137"/>
                    </a:srgbClr>
                  </a:outerShdw>
                </a:effectLst>
                <a:latin typeface="Arial" pitchFamily="34" charset="0"/>
                <a:ea typeface="Calibri"/>
                <a:cs typeface="Arial" pitchFamily="34" charset="0"/>
              </a:rPr>
              <a:t> </a:t>
            </a:r>
            <a:r>
              <a:rPr lang="en-US" sz="3200" b="1" dirty="0" err="1">
                <a:solidFill>
                  <a:srgbClr val="FF0000"/>
                </a:solidFill>
                <a:effectLst>
                  <a:outerShdw blurRad="38100" dist="38100" dir="2700000" algn="tl">
                    <a:srgbClr val="000000">
                      <a:alpha val="43137"/>
                    </a:srgbClr>
                  </a:outerShdw>
                </a:effectLst>
                <a:latin typeface="Arial" pitchFamily="34" charset="0"/>
                <a:ea typeface="Calibri"/>
                <a:cs typeface="Arial" pitchFamily="34" charset="0"/>
              </a:rPr>
              <a:t>مَنْ</a:t>
            </a:r>
            <a:r>
              <a:rPr lang="en-US" sz="3200" b="1" dirty="0">
                <a:solidFill>
                  <a:srgbClr val="FF0000"/>
                </a:solidFill>
                <a:effectLst>
                  <a:outerShdw blurRad="38100" dist="38100" dir="2700000" algn="tl">
                    <a:srgbClr val="000000">
                      <a:alpha val="43137"/>
                    </a:srgbClr>
                  </a:outerShdw>
                </a:effectLst>
                <a:latin typeface="Arial" pitchFamily="34" charset="0"/>
                <a:ea typeface="Calibri"/>
                <a:cs typeface="Arial" pitchFamily="34" charset="0"/>
              </a:rPr>
              <a:t> </a:t>
            </a:r>
            <a:r>
              <a:rPr lang="en-US" sz="3200" b="1" dirty="0" err="1">
                <a:solidFill>
                  <a:srgbClr val="FF0000"/>
                </a:solidFill>
                <a:effectLst>
                  <a:outerShdw blurRad="38100" dist="38100" dir="2700000" algn="tl">
                    <a:srgbClr val="000000">
                      <a:alpha val="43137"/>
                    </a:srgbClr>
                  </a:outerShdw>
                </a:effectLst>
                <a:latin typeface="Arial" pitchFamily="34" charset="0"/>
                <a:ea typeface="Calibri"/>
                <a:cs typeface="Arial" pitchFamily="34" charset="0"/>
              </a:rPr>
              <a:t>اَتَى</a:t>
            </a:r>
            <a:r>
              <a:rPr lang="en-US" sz="3200" b="1" dirty="0">
                <a:solidFill>
                  <a:srgbClr val="FF0000"/>
                </a:solidFill>
                <a:effectLst>
                  <a:outerShdw blurRad="38100" dist="38100" dir="2700000" algn="tl">
                    <a:srgbClr val="000000">
                      <a:alpha val="43137"/>
                    </a:srgbClr>
                  </a:outerShdw>
                </a:effectLst>
                <a:latin typeface="Arial" pitchFamily="34" charset="0"/>
                <a:ea typeface="Calibri"/>
                <a:cs typeface="Arial" pitchFamily="34" charset="0"/>
              </a:rPr>
              <a:t> </a:t>
            </a:r>
            <a:r>
              <a:rPr lang="en-US" sz="3200" b="1" dirty="0" err="1">
                <a:solidFill>
                  <a:srgbClr val="FF0000"/>
                </a:solidFill>
                <a:effectLst>
                  <a:outerShdw blurRad="38100" dist="38100" dir="2700000" algn="tl">
                    <a:srgbClr val="000000">
                      <a:alpha val="43137"/>
                    </a:srgbClr>
                  </a:outerShdw>
                </a:effectLst>
                <a:latin typeface="Arial" pitchFamily="34" charset="0"/>
                <a:ea typeface="Calibri"/>
                <a:cs typeface="Arial" pitchFamily="34" charset="0"/>
              </a:rPr>
              <a:t>اللهَ</a:t>
            </a:r>
            <a:r>
              <a:rPr lang="en-US" sz="3200" b="1" dirty="0">
                <a:solidFill>
                  <a:srgbClr val="FF0000"/>
                </a:solidFill>
                <a:effectLst>
                  <a:outerShdw blurRad="38100" dist="38100" dir="2700000" algn="tl">
                    <a:srgbClr val="000000">
                      <a:alpha val="43137"/>
                    </a:srgbClr>
                  </a:outerShdw>
                </a:effectLst>
                <a:latin typeface="Arial" pitchFamily="34" charset="0"/>
                <a:ea typeface="Calibri"/>
                <a:cs typeface="Arial" pitchFamily="34" charset="0"/>
              </a:rPr>
              <a:t> </a:t>
            </a:r>
            <a:r>
              <a:rPr lang="en-US" sz="3200" b="1" dirty="0" err="1">
                <a:solidFill>
                  <a:srgbClr val="FF0000"/>
                </a:solidFill>
                <a:effectLst>
                  <a:outerShdw blurRad="38100" dist="38100" dir="2700000" algn="tl">
                    <a:srgbClr val="000000">
                      <a:alpha val="43137"/>
                    </a:srgbClr>
                  </a:outerShdw>
                </a:effectLst>
                <a:latin typeface="Arial" pitchFamily="34" charset="0"/>
                <a:ea typeface="Calibri"/>
                <a:cs typeface="Arial" pitchFamily="34" charset="0"/>
              </a:rPr>
              <a:t>بِقَلْبٍ</a:t>
            </a:r>
            <a:r>
              <a:rPr lang="en-US" sz="3200" b="1" dirty="0">
                <a:solidFill>
                  <a:srgbClr val="FF0000"/>
                </a:solidFill>
                <a:effectLst>
                  <a:outerShdw blurRad="38100" dist="38100" dir="2700000" algn="tl">
                    <a:srgbClr val="000000">
                      <a:alpha val="43137"/>
                    </a:srgbClr>
                  </a:outerShdw>
                </a:effectLst>
                <a:latin typeface="Arial" pitchFamily="34" charset="0"/>
                <a:ea typeface="Calibri"/>
                <a:cs typeface="Arial" pitchFamily="34" charset="0"/>
              </a:rPr>
              <a:t> </a:t>
            </a:r>
            <a:r>
              <a:rPr lang="en-US" sz="3200" b="1" dirty="0" err="1">
                <a:solidFill>
                  <a:srgbClr val="FF0000"/>
                </a:solidFill>
                <a:effectLst>
                  <a:outerShdw blurRad="38100" dist="38100" dir="2700000" algn="tl">
                    <a:srgbClr val="000000">
                      <a:alpha val="43137"/>
                    </a:srgbClr>
                  </a:outerShdw>
                </a:effectLst>
                <a:latin typeface="Arial" pitchFamily="34" charset="0"/>
                <a:ea typeface="Calibri"/>
                <a:cs typeface="Arial" pitchFamily="34" charset="0"/>
              </a:rPr>
              <a:t>سَلِيمٍ</a:t>
            </a:r>
            <a:r>
              <a:rPr lang="tr-TR" sz="3200" b="1" dirty="0">
                <a:solidFill>
                  <a:srgbClr val="FF0000"/>
                </a:solidFill>
                <a:effectLst>
                  <a:outerShdw blurRad="38100" dist="38100" dir="2700000" algn="tl">
                    <a:srgbClr val="000000">
                      <a:alpha val="43137"/>
                    </a:srgbClr>
                  </a:outerShdw>
                </a:effectLst>
                <a:latin typeface="Arial" pitchFamily="34" charset="0"/>
                <a:ea typeface="Calibri"/>
                <a:cs typeface="Arial" pitchFamily="34" charset="0"/>
              </a:rPr>
              <a:t>*</a:t>
            </a:r>
            <a:r>
              <a:rPr lang="en-US" sz="3200" b="1" dirty="0">
                <a:solidFill>
                  <a:srgbClr val="FF0000"/>
                </a:solidFill>
                <a:effectLst>
                  <a:outerShdw blurRad="38100" dist="38100" dir="2700000" algn="tl">
                    <a:srgbClr val="000000">
                      <a:alpha val="43137"/>
                    </a:srgbClr>
                  </a:outerShdw>
                </a:effectLst>
                <a:latin typeface="Arial" pitchFamily="34" charset="0"/>
                <a:ea typeface="Calibri"/>
                <a:cs typeface="Arial" pitchFamily="34" charset="0"/>
              </a:rPr>
              <a:t> </a:t>
            </a:r>
            <a:r>
              <a:rPr lang="en-US" sz="3200" b="1" dirty="0" err="1">
                <a:solidFill>
                  <a:srgbClr val="FF0000"/>
                </a:solidFill>
                <a:effectLst>
                  <a:outerShdw blurRad="38100" dist="38100" dir="2700000" algn="tl">
                    <a:srgbClr val="000000">
                      <a:alpha val="43137"/>
                    </a:srgbClr>
                  </a:outerShdw>
                </a:effectLst>
                <a:latin typeface="Arial" pitchFamily="34" charset="0"/>
                <a:ea typeface="Calibri"/>
                <a:cs typeface="Arial" pitchFamily="34" charset="0"/>
              </a:rPr>
              <a:t>يَوْمَ</a:t>
            </a:r>
            <a:r>
              <a:rPr lang="en-US" sz="3200" b="1" dirty="0">
                <a:solidFill>
                  <a:srgbClr val="FF0000"/>
                </a:solidFill>
                <a:effectLst>
                  <a:outerShdw blurRad="38100" dist="38100" dir="2700000" algn="tl">
                    <a:srgbClr val="000000">
                      <a:alpha val="43137"/>
                    </a:srgbClr>
                  </a:outerShdw>
                </a:effectLst>
                <a:latin typeface="Arial" pitchFamily="34" charset="0"/>
                <a:ea typeface="Calibri"/>
                <a:cs typeface="Arial" pitchFamily="34" charset="0"/>
              </a:rPr>
              <a:t> </a:t>
            </a:r>
            <a:r>
              <a:rPr lang="en-US" sz="3200" b="1" dirty="0" err="1">
                <a:solidFill>
                  <a:srgbClr val="FF0000"/>
                </a:solidFill>
                <a:effectLst>
                  <a:outerShdw blurRad="38100" dist="38100" dir="2700000" algn="tl">
                    <a:srgbClr val="000000">
                      <a:alpha val="43137"/>
                    </a:srgbClr>
                  </a:outerShdw>
                </a:effectLst>
                <a:latin typeface="Arial" pitchFamily="34" charset="0"/>
                <a:ea typeface="Calibri"/>
                <a:cs typeface="Arial" pitchFamily="34" charset="0"/>
              </a:rPr>
              <a:t>لاَ</a:t>
            </a:r>
            <a:r>
              <a:rPr lang="en-US" sz="3200" b="1" dirty="0">
                <a:solidFill>
                  <a:srgbClr val="FF0000"/>
                </a:solidFill>
                <a:effectLst>
                  <a:outerShdw blurRad="38100" dist="38100" dir="2700000" algn="tl">
                    <a:srgbClr val="000000">
                      <a:alpha val="43137"/>
                    </a:srgbClr>
                  </a:outerShdw>
                </a:effectLst>
                <a:latin typeface="Arial" pitchFamily="34" charset="0"/>
                <a:ea typeface="Calibri"/>
                <a:cs typeface="Arial" pitchFamily="34" charset="0"/>
              </a:rPr>
              <a:t> </a:t>
            </a:r>
            <a:r>
              <a:rPr lang="en-US" sz="3200" b="1" dirty="0" err="1">
                <a:solidFill>
                  <a:srgbClr val="FF0000"/>
                </a:solidFill>
                <a:effectLst>
                  <a:outerShdw blurRad="38100" dist="38100" dir="2700000" algn="tl">
                    <a:srgbClr val="000000">
                      <a:alpha val="43137"/>
                    </a:srgbClr>
                  </a:outerShdw>
                </a:effectLst>
                <a:latin typeface="Arial" pitchFamily="34" charset="0"/>
                <a:ea typeface="Calibri"/>
                <a:cs typeface="Arial" pitchFamily="34" charset="0"/>
              </a:rPr>
              <a:t>يَنْفَعُ</a:t>
            </a:r>
            <a:r>
              <a:rPr lang="en-US" sz="3200" b="1" dirty="0">
                <a:solidFill>
                  <a:srgbClr val="FF0000"/>
                </a:solidFill>
                <a:effectLst>
                  <a:outerShdw blurRad="38100" dist="38100" dir="2700000" algn="tl">
                    <a:srgbClr val="000000">
                      <a:alpha val="43137"/>
                    </a:srgbClr>
                  </a:outerShdw>
                </a:effectLst>
                <a:latin typeface="Arial" pitchFamily="34" charset="0"/>
                <a:ea typeface="Calibri"/>
                <a:cs typeface="Arial" pitchFamily="34" charset="0"/>
              </a:rPr>
              <a:t> </a:t>
            </a:r>
            <a:r>
              <a:rPr lang="en-US" sz="3200" b="1" dirty="0" err="1">
                <a:solidFill>
                  <a:srgbClr val="FF0000"/>
                </a:solidFill>
                <a:effectLst>
                  <a:outerShdw blurRad="38100" dist="38100" dir="2700000" algn="tl">
                    <a:srgbClr val="000000">
                      <a:alpha val="43137"/>
                    </a:srgbClr>
                  </a:outerShdw>
                </a:effectLst>
                <a:latin typeface="Arial" pitchFamily="34" charset="0"/>
                <a:ea typeface="Calibri"/>
                <a:cs typeface="Arial" pitchFamily="34" charset="0"/>
              </a:rPr>
              <a:t>مَالٌ</a:t>
            </a:r>
            <a:r>
              <a:rPr lang="en-US" sz="3200" b="1" dirty="0">
                <a:solidFill>
                  <a:srgbClr val="FF0000"/>
                </a:solidFill>
                <a:effectLst>
                  <a:outerShdw blurRad="38100" dist="38100" dir="2700000" algn="tl">
                    <a:srgbClr val="000000">
                      <a:alpha val="43137"/>
                    </a:srgbClr>
                  </a:outerShdw>
                </a:effectLst>
                <a:latin typeface="Arial" pitchFamily="34" charset="0"/>
                <a:ea typeface="Calibri"/>
                <a:cs typeface="Arial" pitchFamily="34" charset="0"/>
              </a:rPr>
              <a:t> </a:t>
            </a:r>
            <a:r>
              <a:rPr lang="en-US" sz="3200" b="1" dirty="0" err="1">
                <a:solidFill>
                  <a:srgbClr val="FF0000"/>
                </a:solidFill>
                <a:effectLst>
                  <a:outerShdw blurRad="38100" dist="38100" dir="2700000" algn="tl">
                    <a:srgbClr val="000000">
                      <a:alpha val="43137"/>
                    </a:srgbClr>
                  </a:outerShdw>
                </a:effectLst>
                <a:latin typeface="Arial" pitchFamily="34" charset="0"/>
                <a:ea typeface="Calibri"/>
                <a:cs typeface="Arial" pitchFamily="34" charset="0"/>
              </a:rPr>
              <a:t>وَلاَ</a:t>
            </a:r>
            <a:r>
              <a:rPr lang="en-US" sz="3200" b="1" dirty="0">
                <a:solidFill>
                  <a:srgbClr val="FF0000"/>
                </a:solidFill>
                <a:effectLst>
                  <a:outerShdw blurRad="38100" dist="38100" dir="2700000" algn="tl">
                    <a:srgbClr val="000000">
                      <a:alpha val="43137"/>
                    </a:srgbClr>
                  </a:outerShdw>
                </a:effectLst>
                <a:latin typeface="Arial" pitchFamily="34" charset="0"/>
                <a:ea typeface="Calibri"/>
                <a:cs typeface="Arial" pitchFamily="34" charset="0"/>
              </a:rPr>
              <a:t> </a:t>
            </a:r>
            <a:r>
              <a:rPr lang="en-US" sz="3200" b="1" dirty="0" err="1" smtClean="0">
                <a:solidFill>
                  <a:srgbClr val="FF0000"/>
                </a:solidFill>
                <a:effectLst>
                  <a:outerShdw blurRad="38100" dist="38100" dir="2700000" algn="tl">
                    <a:srgbClr val="000000">
                      <a:alpha val="43137"/>
                    </a:srgbClr>
                  </a:outerShdw>
                </a:effectLst>
                <a:latin typeface="Arial" pitchFamily="34" charset="0"/>
                <a:ea typeface="Calibri"/>
                <a:cs typeface="Arial" pitchFamily="34" charset="0"/>
              </a:rPr>
              <a:t>بَنُونَ</a:t>
            </a:r>
            <a:endParaRPr lang="tr-TR" sz="3200" b="1" dirty="0" smtClean="0">
              <a:solidFill>
                <a:srgbClr val="FF0000"/>
              </a:solidFill>
              <a:effectLst>
                <a:outerShdw blurRad="38100" dist="38100" dir="2700000" algn="tl">
                  <a:srgbClr val="000000">
                    <a:alpha val="43137"/>
                  </a:srgbClr>
                </a:outerShdw>
              </a:effectLst>
              <a:latin typeface="Arial" pitchFamily="34" charset="0"/>
              <a:ea typeface="Calibri"/>
              <a:cs typeface="Arial" pitchFamily="34" charset="0"/>
            </a:endParaRPr>
          </a:p>
          <a:p>
            <a:endParaRPr lang="tr-TR" sz="3200" b="1" dirty="0">
              <a:latin typeface="Arial" pitchFamily="34" charset="0"/>
              <a:ea typeface="Calibri"/>
              <a:cs typeface="Arial" pitchFamily="34" charset="0"/>
            </a:endParaRPr>
          </a:p>
          <a:p>
            <a:r>
              <a:rPr lang="tr-TR" sz="3200" dirty="0"/>
              <a:t>	</a:t>
            </a:r>
            <a:r>
              <a:rPr lang="tr-TR" sz="3200" b="1" dirty="0" smtClean="0">
                <a:solidFill>
                  <a:srgbClr val="002060"/>
                </a:solidFill>
              </a:rPr>
              <a:t>O </a:t>
            </a:r>
            <a:r>
              <a:rPr lang="tr-TR" sz="3200" b="1" dirty="0">
                <a:solidFill>
                  <a:srgbClr val="002060"/>
                </a:solidFill>
              </a:rPr>
              <a:t>gün ne mal işe yarar, ne de evlatlar.</a:t>
            </a:r>
          </a:p>
          <a:p>
            <a:r>
              <a:rPr lang="tr-TR" sz="3200" b="1" dirty="0">
                <a:solidFill>
                  <a:srgbClr val="002060"/>
                </a:solidFill>
              </a:rPr>
              <a:t>        </a:t>
            </a:r>
            <a:r>
              <a:rPr lang="tr-TR" sz="3200" b="1" dirty="0" smtClean="0">
                <a:solidFill>
                  <a:srgbClr val="002060"/>
                </a:solidFill>
              </a:rPr>
              <a:t>	O </a:t>
            </a:r>
            <a:r>
              <a:rPr lang="tr-TR" sz="3200" b="1" dirty="0">
                <a:solidFill>
                  <a:srgbClr val="002060"/>
                </a:solidFill>
              </a:rPr>
              <a:t>gün işe yarayacak tek şey, Allah’a teslim </a:t>
            </a:r>
            <a:r>
              <a:rPr lang="tr-TR" sz="3200" b="1" dirty="0" smtClean="0">
                <a:solidFill>
                  <a:srgbClr val="002060"/>
                </a:solidFill>
              </a:rPr>
              <a:t>	edilecek </a:t>
            </a:r>
            <a:r>
              <a:rPr lang="tr-TR" sz="3200" b="1" dirty="0" err="1">
                <a:solidFill>
                  <a:srgbClr val="002060"/>
                </a:solidFill>
              </a:rPr>
              <a:t>kalb</a:t>
            </a:r>
            <a:r>
              <a:rPr lang="tr-TR" sz="3200" b="1" dirty="0">
                <a:solidFill>
                  <a:srgbClr val="002060"/>
                </a:solidFill>
              </a:rPr>
              <a:t>-i selimdir.</a:t>
            </a:r>
            <a:r>
              <a:rPr lang="tr-TR" sz="3200" dirty="0"/>
              <a:t> </a:t>
            </a:r>
            <a:r>
              <a:rPr lang="tr-TR" sz="2000" dirty="0"/>
              <a:t>(Şuara/88-89</a:t>
            </a:r>
            <a:r>
              <a:rPr lang="tr-TR" sz="2000" dirty="0" smtClean="0"/>
              <a:t>)</a:t>
            </a:r>
            <a:r>
              <a:rPr lang="tr-TR" sz="3200" dirty="0"/>
              <a:t/>
            </a:r>
            <a:br>
              <a:rPr lang="tr-TR" sz="3200" dirty="0"/>
            </a:br>
            <a:r>
              <a:rPr lang="tr-TR" sz="3200" b="1" dirty="0"/>
              <a:t>            </a:t>
            </a:r>
            <a:endParaRPr lang="tr-TR" sz="3200" dirty="0"/>
          </a:p>
        </p:txBody>
      </p:sp>
      <p:pic>
        <p:nvPicPr>
          <p:cNvPr id="4098" name="Picture 2"/>
          <p:cNvPicPr>
            <a:picLocks noChangeAspect="1" noChangeArrowheads="1" noCrop="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80720" y="111094"/>
            <a:ext cx="5124450" cy="3095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layt Numarası Yer Tutucusu 2"/>
          <p:cNvSpPr>
            <a:spLocks noGrp="1"/>
          </p:cNvSpPr>
          <p:nvPr>
            <p:ph type="sldNum" sz="quarter" idx="12"/>
          </p:nvPr>
        </p:nvSpPr>
        <p:spPr/>
        <p:txBody>
          <a:bodyPr/>
          <a:lstStyle/>
          <a:p>
            <a:fld id="{FA4881E9-E630-43D2-9C94-39DAC5659378}" type="slidenum">
              <a:rPr lang="tr-TR" smtClean="0"/>
              <a:pPr/>
              <a:t>2</a:t>
            </a:fld>
            <a:endParaRPr lang="tr-TR"/>
          </a:p>
        </p:txBody>
      </p:sp>
    </p:spTree>
    <p:extLst>
      <p:ext uri="{BB962C8B-B14F-4D97-AF65-F5344CB8AC3E}">
        <p14:creationId xmlns:p14="http://schemas.microsoft.com/office/powerpoint/2010/main" xmlns="" val="749811185"/>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p:cNvSpPr/>
          <p:nvPr/>
        </p:nvSpPr>
        <p:spPr>
          <a:xfrm>
            <a:off x="202520" y="89711"/>
            <a:ext cx="8964488" cy="6555641"/>
          </a:xfrm>
          <a:prstGeom prst="rect">
            <a:avLst/>
          </a:prstGeom>
        </p:spPr>
        <p:txBody>
          <a:bodyPr wrap="square">
            <a:spAutoFit/>
          </a:bodyPr>
          <a:lstStyle/>
          <a:p>
            <a:r>
              <a:rPr lang="tr-TR" sz="2400" dirty="0" err="1">
                <a:latin typeface="Arial" pitchFamily="34" charset="0"/>
                <a:cs typeface="Arial" pitchFamily="34" charset="0"/>
              </a:rPr>
              <a:t>Kalb</a:t>
            </a:r>
            <a:r>
              <a:rPr lang="tr-TR" sz="2400" dirty="0">
                <a:latin typeface="Arial" pitchFamily="34" charset="0"/>
                <a:cs typeface="Arial" pitchFamily="34" charset="0"/>
              </a:rPr>
              <a:t>, içinde bulunduğu ortamın tesiri altında kalır. Hayırlara ve güzelliklere muhatap olursa güzel </a:t>
            </a:r>
            <a:r>
              <a:rPr lang="tr-TR" sz="2400" dirty="0" err="1">
                <a:latin typeface="Arial" pitchFamily="34" charset="0"/>
                <a:cs typeface="Arial" pitchFamily="34" charset="0"/>
              </a:rPr>
              <a:t>in’ikâslarla</a:t>
            </a:r>
            <a:r>
              <a:rPr lang="tr-TR" sz="2400" dirty="0">
                <a:latin typeface="Arial" pitchFamily="34" charset="0"/>
                <a:cs typeface="Arial" pitchFamily="34" charset="0"/>
              </a:rPr>
              <a:t> nurlanır. Bunun aksine, kötülük ve çirkinliklere </a:t>
            </a:r>
            <a:r>
              <a:rPr lang="tr-TR" sz="2400" dirty="0" err="1">
                <a:latin typeface="Arial" pitchFamily="34" charset="0"/>
                <a:cs typeface="Arial" pitchFamily="34" charset="0"/>
              </a:rPr>
              <a:t>mâruz</a:t>
            </a:r>
            <a:r>
              <a:rPr lang="tr-TR" sz="2400" dirty="0">
                <a:latin typeface="Arial" pitchFamily="34" charset="0"/>
                <a:cs typeface="Arial" pitchFamily="34" charset="0"/>
              </a:rPr>
              <a:t> kalırsa, kötülükler sirayet edip onu karartır.</a:t>
            </a:r>
          </a:p>
          <a:p>
            <a:r>
              <a:rPr lang="tr-TR" sz="2400" dirty="0" smtClean="0">
                <a:latin typeface="Arial" pitchFamily="34" charset="0"/>
                <a:cs typeface="Arial" pitchFamily="34" charset="0"/>
              </a:rPr>
              <a:t>Rivayete </a:t>
            </a:r>
            <a:r>
              <a:rPr lang="tr-TR" sz="2400" dirty="0">
                <a:latin typeface="Arial" pitchFamily="34" charset="0"/>
                <a:cs typeface="Arial" pitchFamily="34" charset="0"/>
              </a:rPr>
              <a:t>göre cennetten gelen ve </a:t>
            </a:r>
            <a:r>
              <a:rPr lang="tr-TR" sz="2400" dirty="0" err="1">
                <a:latin typeface="Arial" pitchFamily="34" charset="0"/>
                <a:cs typeface="Arial" pitchFamily="34" charset="0"/>
              </a:rPr>
              <a:t>İbrâhîm</a:t>
            </a:r>
            <a:r>
              <a:rPr lang="tr-TR" sz="2400" dirty="0">
                <a:latin typeface="Arial" pitchFamily="34" charset="0"/>
                <a:cs typeface="Arial" pitchFamily="34" charset="0"/>
              </a:rPr>
              <a:t> -</a:t>
            </a:r>
            <a:r>
              <a:rPr lang="tr-TR" sz="2400" dirty="0" err="1">
                <a:latin typeface="Arial" pitchFamily="34" charset="0"/>
                <a:cs typeface="Arial" pitchFamily="34" charset="0"/>
              </a:rPr>
              <a:t>aleyhisselâm</a:t>
            </a:r>
            <a:r>
              <a:rPr lang="tr-TR" sz="2400" dirty="0">
                <a:latin typeface="Arial" pitchFamily="34" charset="0"/>
                <a:cs typeface="Arial" pitchFamily="34" charset="0"/>
              </a:rPr>
              <a:t>-tarafından tavafın başlangıcına alâmet olsun diye Kabe’nin bir köşesine yerleştirilen meşhur “Hacer-i </a:t>
            </a:r>
            <a:r>
              <a:rPr lang="tr-TR" sz="2400" dirty="0" err="1">
                <a:latin typeface="Arial" pitchFamily="34" charset="0"/>
                <a:cs typeface="Arial" pitchFamily="34" charset="0"/>
              </a:rPr>
              <a:t>Esved</a:t>
            </a:r>
            <a:r>
              <a:rPr lang="tr-TR" sz="2400" dirty="0">
                <a:latin typeface="Arial" pitchFamily="34" charset="0"/>
                <a:cs typeface="Arial" pitchFamily="34" charset="0"/>
              </a:rPr>
              <a:t>” Peygamberimizin buyurdular ki</a:t>
            </a:r>
            <a:r>
              <a:rPr lang="tr-TR" sz="2400" dirty="0" smtClean="0">
                <a:latin typeface="Arial" pitchFamily="34" charset="0"/>
                <a:cs typeface="Arial" pitchFamily="34" charset="0"/>
              </a:rPr>
              <a:t>:</a:t>
            </a:r>
            <a:endParaRPr lang="tr-TR" sz="3200" dirty="0" smtClean="0">
              <a:latin typeface="Arial" pitchFamily="34" charset="0"/>
              <a:cs typeface="Arial" pitchFamily="34" charset="0"/>
            </a:endParaRPr>
          </a:p>
          <a:p>
            <a:pPr algn="ctr"/>
            <a:r>
              <a:rPr lang="ar-AE" sz="3200" b="1" dirty="0" smtClean="0">
                <a:solidFill>
                  <a:srgbClr val="00B0F0"/>
                </a:solidFill>
                <a:latin typeface="Arial" pitchFamily="34" charset="0"/>
                <a:cs typeface="Arial" pitchFamily="34" charset="0"/>
              </a:rPr>
              <a:t>نزَلَ </a:t>
            </a:r>
            <a:r>
              <a:rPr lang="ar-AE" sz="3200" b="1" dirty="0">
                <a:solidFill>
                  <a:srgbClr val="00B0F0"/>
                </a:solidFill>
                <a:latin typeface="Arial" pitchFamily="34" charset="0"/>
                <a:cs typeface="Arial" pitchFamily="34" charset="0"/>
              </a:rPr>
              <a:t>الْحَجَرُ ا‘سْوَدُ مِنَ الْجَنَّةِ، وَهُوَ أشَدُّ بَيَاضاً مِنَ اللّبَنِ، وَإنَّمَا سَوَّدَتْهُ خَطَايَا بَنِى آدَمَ</a:t>
            </a:r>
            <a:endParaRPr lang="tr-TR" sz="3200" b="1" dirty="0" smtClean="0">
              <a:solidFill>
                <a:srgbClr val="00B0F0"/>
              </a:solidFill>
              <a:latin typeface="Arial" pitchFamily="34" charset="0"/>
              <a:cs typeface="Arial" pitchFamily="34" charset="0"/>
            </a:endParaRPr>
          </a:p>
          <a:p>
            <a:r>
              <a:rPr lang="tr-TR" sz="2400" b="1" dirty="0" smtClean="0">
                <a:solidFill>
                  <a:srgbClr val="002060"/>
                </a:solidFill>
                <a:latin typeface="Arial" pitchFamily="34" charset="0"/>
                <a:cs typeface="Arial" pitchFamily="34" charset="0"/>
              </a:rPr>
              <a:t>"</a:t>
            </a:r>
            <a:r>
              <a:rPr lang="tr-TR" sz="2400" b="1" dirty="0" err="1">
                <a:solidFill>
                  <a:srgbClr val="002060"/>
                </a:solidFill>
                <a:latin typeface="Arial" pitchFamily="34" charset="0"/>
                <a:cs typeface="Arial" pitchFamily="34" charset="0"/>
              </a:rPr>
              <a:t>Haceru'l-Esved</a:t>
            </a:r>
            <a:r>
              <a:rPr lang="tr-TR" sz="2400" b="1" dirty="0">
                <a:solidFill>
                  <a:srgbClr val="002060"/>
                </a:solidFill>
                <a:latin typeface="Arial" pitchFamily="34" charset="0"/>
                <a:cs typeface="Arial" pitchFamily="34" charset="0"/>
              </a:rPr>
              <a:t>, cennetten indi. İndiği vakit sütten beyazdı. Onu insanların günahları kararttı." </a:t>
            </a:r>
            <a:r>
              <a:rPr lang="tr-TR" sz="2400" dirty="0">
                <a:latin typeface="Arial" pitchFamily="34" charset="0"/>
                <a:cs typeface="Arial" pitchFamily="34" charset="0"/>
              </a:rPr>
              <a:t>Malum olduğu üzere Hacer-i </a:t>
            </a:r>
            <a:r>
              <a:rPr lang="tr-TR" sz="2400" dirty="0" err="1">
                <a:latin typeface="Arial" pitchFamily="34" charset="0"/>
                <a:cs typeface="Arial" pitchFamily="34" charset="0"/>
              </a:rPr>
              <a:t>Esved</a:t>
            </a:r>
            <a:r>
              <a:rPr lang="tr-TR" sz="2400" dirty="0">
                <a:latin typeface="Arial" pitchFamily="34" charset="0"/>
                <a:cs typeface="Arial" pitchFamily="34" charset="0"/>
              </a:rPr>
              <a:t>, “siyah taş” </a:t>
            </a:r>
            <a:r>
              <a:rPr lang="tr-TR" sz="2400" dirty="0" err="1">
                <a:latin typeface="Arial" pitchFamily="34" charset="0"/>
                <a:cs typeface="Arial" pitchFamily="34" charset="0"/>
              </a:rPr>
              <a:t>mânâsına</a:t>
            </a:r>
            <a:r>
              <a:rPr lang="tr-TR" sz="2400" dirty="0">
                <a:latin typeface="Arial" pitchFamily="34" charset="0"/>
                <a:cs typeface="Arial" pitchFamily="34" charset="0"/>
              </a:rPr>
              <a:t> gelir. Nitekim bu siyahlığın sâdece Hacer-i </a:t>
            </a:r>
            <a:r>
              <a:rPr lang="tr-TR" sz="2400" dirty="0" err="1">
                <a:latin typeface="Arial" pitchFamily="34" charset="0"/>
                <a:cs typeface="Arial" pitchFamily="34" charset="0"/>
              </a:rPr>
              <a:t>Esved’in</a:t>
            </a:r>
            <a:r>
              <a:rPr lang="tr-TR" sz="2400" dirty="0">
                <a:latin typeface="Arial" pitchFamily="34" charset="0"/>
                <a:cs typeface="Arial" pitchFamily="34" charset="0"/>
              </a:rPr>
              <a:t> görünen kısmında bulunduğu, Kabe duvarına gömülü kısmının ise hâlâ beyaz olduğuna </a:t>
            </a:r>
            <a:r>
              <a:rPr lang="tr-TR" sz="2400" dirty="0" err="1">
                <a:latin typeface="Arial" pitchFamily="34" charset="0"/>
                <a:cs typeface="Arial" pitchFamily="34" charset="0"/>
              </a:rPr>
              <a:t>dâir</a:t>
            </a:r>
            <a:r>
              <a:rPr lang="tr-TR" sz="2400" dirty="0">
                <a:latin typeface="Arial" pitchFamily="34" charset="0"/>
                <a:cs typeface="Arial" pitchFamily="34" charset="0"/>
              </a:rPr>
              <a:t> </a:t>
            </a:r>
            <a:r>
              <a:rPr lang="tr-TR" sz="2400" dirty="0" smtClean="0">
                <a:latin typeface="Arial" pitchFamily="34" charset="0"/>
                <a:cs typeface="Arial" pitchFamily="34" charset="0"/>
              </a:rPr>
              <a:t>pek çok </a:t>
            </a:r>
            <a:r>
              <a:rPr lang="tr-TR" sz="2400" dirty="0">
                <a:latin typeface="Arial" pitchFamily="34" charset="0"/>
                <a:cs typeface="Arial" pitchFamily="34" charset="0"/>
              </a:rPr>
              <a:t>rivayetler vardır.</a:t>
            </a:r>
          </a:p>
          <a:p>
            <a:r>
              <a:rPr lang="tr-TR" sz="2000" dirty="0">
                <a:latin typeface="Arial" pitchFamily="34" charset="0"/>
                <a:cs typeface="Arial" pitchFamily="34" charset="0"/>
              </a:rPr>
              <a:t>İbrahim Canan, </a:t>
            </a:r>
            <a:r>
              <a:rPr lang="tr-TR" sz="2000" dirty="0" err="1">
                <a:latin typeface="Arial" pitchFamily="34" charset="0"/>
                <a:cs typeface="Arial" pitchFamily="34" charset="0"/>
              </a:rPr>
              <a:t>Kutub</a:t>
            </a:r>
            <a:r>
              <a:rPr lang="tr-TR" sz="2000" dirty="0">
                <a:latin typeface="Arial" pitchFamily="34" charset="0"/>
                <a:cs typeface="Arial" pitchFamily="34" charset="0"/>
              </a:rPr>
              <a:t>-i Sitte Tercüme ve Şerhi, </a:t>
            </a:r>
            <a:r>
              <a:rPr lang="tr-TR" sz="2000" dirty="0" err="1">
                <a:latin typeface="Arial" pitchFamily="34" charset="0"/>
                <a:cs typeface="Arial" pitchFamily="34" charset="0"/>
              </a:rPr>
              <a:t>Akçağ</a:t>
            </a:r>
            <a:r>
              <a:rPr lang="tr-TR" sz="2000" dirty="0">
                <a:latin typeface="Arial" pitchFamily="34" charset="0"/>
                <a:cs typeface="Arial" pitchFamily="34" charset="0"/>
              </a:rPr>
              <a:t> Yayınları: 13/150.</a:t>
            </a:r>
          </a:p>
        </p:txBody>
      </p:sp>
      <p:sp>
        <p:nvSpPr>
          <p:cNvPr id="3" name="Slayt Numarası Yer Tutucusu 2"/>
          <p:cNvSpPr>
            <a:spLocks noGrp="1"/>
          </p:cNvSpPr>
          <p:nvPr>
            <p:ph type="sldNum" sz="quarter" idx="12"/>
          </p:nvPr>
        </p:nvSpPr>
        <p:spPr/>
        <p:txBody>
          <a:bodyPr/>
          <a:lstStyle/>
          <a:p>
            <a:fld id="{FA4881E9-E630-43D2-9C94-39DAC5659378}" type="slidenum">
              <a:rPr lang="tr-TR" smtClean="0"/>
              <a:pPr/>
              <a:t>20</a:t>
            </a:fld>
            <a:endParaRPr lang="tr-TR"/>
          </a:p>
        </p:txBody>
      </p:sp>
    </p:spTree>
    <p:extLst>
      <p:ext uri="{BB962C8B-B14F-4D97-AF65-F5344CB8AC3E}">
        <p14:creationId xmlns:p14="http://schemas.microsoft.com/office/powerpoint/2010/main" xmlns="" val="2347281285"/>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p:cNvSpPr/>
          <p:nvPr/>
        </p:nvSpPr>
        <p:spPr>
          <a:xfrm>
            <a:off x="107504" y="58847"/>
            <a:ext cx="8856984" cy="6370975"/>
          </a:xfrm>
          <a:prstGeom prst="rect">
            <a:avLst/>
          </a:prstGeom>
        </p:spPr>
        <p:txBody>
          <a:bodyPr wrap="square">
            <a:spAutoFit/>
          </a:bodyPr>
          <a:lstStyle/>
          <a:p>
            <a:r>
              <a:rPr lang="tr-TR" sz="2400" dirty="0" smtClean="0"/>
              <a:t>	Düşünmek </a:t>
            </a:r>
            <a:r>
              <a:rPr lang="tr-TR" sz="2400" dirty="0"/>
              <a:t>gerekir ki insanların günahları, bir taşa bile bu derece tesir edip onu siyahlaştırabiliyorsa, tıpkı su gibi, bulunduğu ortamın şekline ve rengine bürünen kalbi ne kadar tesir altında bırakır?! O hâlde kalbin safiyet ve berraklığını muhafaza için günah ve </a:t>
            </a:r>
            <a:r>
              <a:rPr lang="tr-TR" sz="2400" dirty="0" err="1"/>
              <a:t>mâsiyetlerin</a:t>
            </a:r>
            <a:r>
              <a:rPr lang="tr-TR" sz="2400" dirty="0"/>
              <a:t> menfi telkinlerinden son derece sakınmak </a:t>
            </a:r>
            <a:r>
              <a:rPr lang="tr-TR" sz="2400" dirty="0" err="1"/>
              <a:t>îcâb</a:t>
            </a:r>
            <a:r>
              <a:rPr lang="tr-TR" sz="2400" dirty="0"/>
              <a:t> eder.</a:t>
            </a:r>
          </a:p>
          <a:p>
            <a:r>
              <a:rPr lang="tr-TR" sz="2400" dirty="0"/>
              <a:t> </a:t>
            </a:r>
          </a:p>
          <a:p>
            <a:r>
              <a:rPr lang="tr-TR" sz="2400" dirty="0" smtClean="0"/>
              <a:t>	</a:t>
            </a:r>
            <a:r>
              <a:rPr lang="tr-TR" sz="2400" dirty="0" err="1" smtClean="0"/>
              <a:t>Kalb</a:t>
            </a:r>
            <a:r>
              <a:rPr lang="tr-TR" sz="2400" dirty="0"/>
              <a:t>, günah lekeleri tarafından iyice istila edildiğinde gaflet ve kasvet karanlıklarına gömülür. Ayna üzerinde oluşan kirlerin ve lekelerin, zamanla görüntünün netliğini bozması gibi, günah kirleri de </a:t>
            </a:r>
            <a:r>
              <a:rPr lang="tr-TR" sz="2400" dirty="0" err="1"/>
              <a:t>kalb</a:t>
            </a:r>
            <a:r>
              <a:rPr lang="tr-TR" sz="2400" dirty="0"/>
              <a:t> gözünü köreltir; güzel ile çirkini, iyi ile kötüyü ayırt etme vazifesinde kişiyi acze düşürür. Bir zaman gelir ki, kalbe hayat veren iman nuru da söner. Böyle bir sine, artık içinde cenaze bulunan kabir çukurundan farksızdır. </a:t>
            </a:r>
            <a:r>
              <a:rPr lang="tr-TR" sz="2400" dirty="0" err="1"/>
              <a:t>Mehmed</a:t>
            </a:r>
            <a:r>
              <a:rPr lang="tr-TR" sz="2400" dirty="0"/>
              <a:t> Akif’in dediği gibi:</a:t>
            </a:r>
          </a:p>
          <a:p>
            <a:r>
              <a:rPr lang="tr-TR" sz="2400" dirty="0"/>
              <a:t> </a:t>
            </a:r>
          </a:p>
          <a:p>
            <a:pPr algn="ctr"/>
            <a:r>
              <a:rPr lang="tr-TR" sz="2400" b="1" dirty="0" err="1"/>
              <a:t>îmandır</a:t>
            </a:r>
            <a:r>
              <a:rPr lang="tr-TR" sz="2400" b="1" dirty="0"/>
              <a:t> o cevher ki ilâhî ne büyüktür!</a:t>
            </a:r>
            <a:endParaRPr lang="tr-TR" sz="2400" dirty="0"/>
          </a:p>
          <a:p>
            <a:pPr algn="ctr"/>
            <a:r>
              <a:rPr lang="tr-TR" sz="2400" b="1" dirty="0"/>
              <a:t>imansız olan paslı yürek sinede yüktür!..</a:t>
            </a:r>
            <a:endParaRPr lang="tr-TR" sz="2400" dirty="0"/>
          </a:p>
          <a:p>
            <a:pPr algn="ctr"/>
            <a:r>
              <a:rPr lang="tr-TR" sz="2400" dirty="0"/>
              <a:t> </a:t>
            </a:r>
          </a:p>
        </p:txBody>
      </p:sp>
      <p:sp>
        <p:nvSpPr>
          <p:cNvPr id="3" name="Slayt Numarası Yer Tutucusu 2"/>
          <p:cNvSpPr>
            <a:spLocks noGrp="1"/>
          </p:cNvSpPr>
          <p:nvPr>
            <p:ph type="sldNum" sz="quarter" idx="12"/>
          </p:nvPr>
        </p:nvSpPr>
        <p:spPr/>
        <p:txBody>
          <a:bodyPr/>
          <a:lstStyle/>
          <a:p>
            <a:fld id="{FA4881E9-E630-43D2-9C94-39DAC5659378}" type="slidenum">
              <a:rPr lang="tr-TR" smtClean="0"/>
              <a:pPr/>
              <a:t>21</a:t>
            </a:fld>
            <a:endParaRPr lang="tr-TR"/>
          </a:p>
        </p:txBody>
      </p:sp>
    </p:spTree>
    <p:extLst>
      <p:ext uri="{BB962C8B-B14F-4D97-AF65-F5344CB8AC3E}">
        <p14:creationId xmlns:p14="http://schemas.microsoft.com/office/powerpoint/2010/main" xmlns="" val="2808884991"/>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p:cNvSpPr/>
          <p:nvPr/>
        </p:nvSpPr>
        <p:spPr>
          <a:xfrm>
            <a:off x="107504" y="197346"/>
            <a:ext cx="8928992" cy="6370975"/>
          </a:xfrm>
          <a:prstGeom prst="rect">
            <a:avLst/>
          </a:prstGeom>
        </p:spPr>
        <p:txBody>
          <a:bodyPr wrap="square">
            <a:spAutoFit/>
          </a:bodyPr>
          <a:lstStyle/>
          <a:p>
            <a:r>
              <a:rPr lang="tr-TR" sz="2400" dirty="0"/>
              <a:t>Kalbin manen ölümü neticesinde kişi, hayır ve şerri birbirinden tefrik eden en mühim istidadını kaybetmiş olur. Artık ruha zehir saçan en büyük günahlar bile, ağırlığı hissedilmeden işlenebilir hâle gelir. Ömer bin </a:t>
            </a:r>
            <a:r>
              <a:rPr lang="tr-TR" sz="2400" dirty="0" err="1"/>
              <a:t>Abdülazîz</a:t>
            </a:r>
            <a:r>
              <a:rPr lang="tr-TR" sz="2400" dirty="0"/>
              <a:t>  </a:t>
            </a:r>
            <a:r>
              <a:rPr lang="tr-TR" sz="2400" dirty="0" err="1"/>
              <a:t>rahmetullâhi</a:t>
            </a:r>
            <a:r>
              <a:rPr lang="tr-TR" sz="2400" dirty="0"/>
              <a:t> </a:t>
            </a:r>
            <a:r>
              <a:rPr lang="tr-TR" sz="2400" dirty="0" err="1"/>
              <a:t>aleyh’in</a:t>
            </a:r>
            <a:r>
              <a:rPr lang="tr-TR" sz="2400" dirty="0"/>
              <a:t> şu sözleri, bu </a:t>
            </a:r>
            <a:r>
              <a:rPr lang="tr-TR" sz="2400" dirty="0" err="1"/>
              <a:t>hakîkati</a:t>
            </a:r>
            <a:r>
              <a:rPr lang="tr-TR" sz="2400" dirty="0"/>
              <a:t> ne güzel ortaya koymaktadır:</a:t>
            </a:r>
          </a:p>
          <a:p>
            <a:r>
              <a:rPr lang="tr-TR" sz="2400" dirty="0"/>
              <a:t> </a:t>
            </a:r>
          </a:p>
          <a:p>
            <a:r>
              <a:rPr lang="tr-TR" sz="2400" b="1" dirty="0">
                <a:solidFill>
                  <a:srgbClr val="002060"/>
                </a:solidFill>
              </a:rPr>
              <a:t>“Haramlar bir ateştir. Ona ancak (kalbi) ölüler uzanır. Eğer el uzatanlar diri olsalardı, o ateşin acısını duyarlardı.”</a:t>
            </a:r>
          </a:p>
          <a:p>
            <a:r>
              <a:rPr lang="tr-TR" sz="2400" dirty="0"/>
              <a:t> </a:t>
            </a:r>
          </a:p>
          <a:p>
            <a:r>
              <a:rPr lang="tr-TR" sz="2400" dirty="0"/>
              <a:t>İnsanoğlu, maddî ve </a:t>
            </a:r>
            <a:r>
              <a:rPr lang="tr-TR" sz="2400" dirty="0" err="1"/>
              <a:t>fânî</a:t>
            </a:r>
            <a:r>
              <a:rPr lang="tr-TR" sz="2400" dirty="0"/>
              <a:t> kayıplar karşısında gösterdiği teyakkuz ve endişeyi, gafleti sebebiyle manevî ve ebedî kayıplar için gösterememektedir. En </a:t>
            </a:r>
            <a:r>
              <a:rPr lang="tr-TR" sz="2400" dirty="0" err="1"/>
              <a:t>fecî</a:t>
            </a:r>
            <a:r>
              <a:rPr lang="tr-TR" sz="2400" dirty="0"/>
              <a:t> gaflet, kişinin ölü bir kalbe sahip olmasına rağmen bunun </a:t>
            </a:r>
            <a:r>
              <a:rPr lang="tr-TR" sz="2400" dirty="0" err="1"/>
              <a:t>ıztırâbını</a:t>
            </a:r>
            <a:r>
              <a:rPr lang="tr-TR" sz="2400" dirty="0"/>
              <a:t> duymamasıdır. </a:t>
            </a:r>
            <a:r>
              <a:rPr lang="tr-TR" sz="2400" dirty="0" err="1"/>
              <a:t>Vehb</a:t>
            </a:r>
            <a:r>
              <a:rPr lang="tr-TR" sz="2400" dirty="0"/>
              <a:t> bin Münebbih </a:t>
            </a:r>
            <a:r>
              <a:rPr lang="tr-TR" sz="2400" dirty="0" err="1"/>
              <a:t>rahmetullâhi</a:t>
            </a:r>
            <a:r>
              <a:rPr lang="tr-TR" sz="2400" dirty="0"/>
              <a:t> </a:t>
            </a:r>
            <a:r>
              <a:rPr lang="tr-TR" sz="2400" dirty="0" err="1"/>
              <a:t>aleyh’in</a:t>
            </a:r>
            <a:r>
              <a:rPr lang="tr-TR" sz="2400" dirty="0"/>
              <a:t> şu sözü çok manidardır:</a:t>
            </a:r>
          </a:p>
          <a:p>
            <a:r>
              <a:rPr lang="tr-TR" sz="2400" dirty="0"/>
              <a:t> </a:t>
            </a:r>
          </a:p>
          <a:p>
            <a:r>
              <a:rPr lang="tr-TR" sz="2400" b="1" dirty="0">
                <a:solidFill>
                  <a:srgbClr val="FF0000"/>
                </a:solidFill>
              </a:rPr>
              <a:t>“insanlar ne kadar da tuhaf! Bedeni ölenlere ağlıyorlar da gönlü ölenlere ağlamıyorlar. Oysa asıl felâket, gönlün ölmesidir!”</a:t>
            </a:r>
          </a:p>
        </p:txBody>
      </p:sp>
      <p:sp>
        <p:nvSpPr>
          <p:cNvPr id="3" name="Slayt Numarası Yer Tutucusu 2"/>
          <p:cNvSpPr>
            <a:spLocks noGrp="1"/>
          </p:cNvSpPr>
          <p:nvPr>
            <p:ph type="sldNum" sz="quarter" idx="12"/>
          </p:nvPr>
        </p:nvSpPr>
        <p:spPr/>
        <p:txBody>
          <a:bodyPr/>
          <a:lstStyle/>
          <a:p>
            <a:fld id="{FA4881E9-E630-43D2-9C94-39DAC5659378}" type="slidenum">
              <a:rPr lang="tr-TR" smtClean="0"/>
              <a:pPr/>
              <a:t>22</a:t>
            </a:fld>
            <a:endParaRPr lang="tr-TR"/>
          </a:p>
        </p:txBody>
      </p:sp>
    </p:spTree>
    <p:extLst>
      <p:ext uri="{BB962C8B-B14F-4D97-AF65-F5344CB8AC3E}">
        <p14:creationId xmlns:p14="http://schemas.microsoft.com/office/powerpoint/2010/main" xmlns="" val="2786438363"/>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p:cNvSpPr/>
          <p:nvPr/>
        </p:nvSpPr>
        <p:spPr>
          <a:xfrm>
            <a:off x="107504" y="116632"/>
            <a:ext cx="8712968" cy="6370975"/>
          </a:xfrm>
          <a:prstGeom prst="rect">
            <a:avLst/>
          </a:prstGeom>
        </p:spPr>
        <p:txBody>
          <a:bodyPr wrap="square">
            <a:spAutoFit/>
          </a:bodyPr>
          <a:lstStyle/>
          <a:p>
            <a:r>
              <a:rPr lang="tr-TR" sz="2400" dirty="0" smtClean="0">
                <a:latin typeface="Arial" pitchFamily="34" charset="0"/>
                <a:cs typeface="Arial" pitchFamily="34" charset="0"/>
              </a:rPr>
              <a:t>	</a:t>
            </a:r>
          </a:p>
          <a:p>
            <a:r>
              <a:rPr lang="tr-TR" sz="2400" dirty="0">
                <a:latin typeface="Arial" pitchFamily="34" charset="0"/>
                <a:cs typeface="Arial" pitchFamily="34" charset="0"/>
              </a:rPr>
              <a:t>	</a:t>
            </a:r>
            <a:r>
              <a:rPr lang="tr-TR" sz="2400" dirty="0" smtClean="0">
                <a:latin typeface="Arial" pitchFamily="34" charset="0"/>
                <a:cs typeface="Arial" pitchFamily="34" charset="0"/>
              </a:rPr>
              <a:t>Namazı </a:t>
            </a:r>
            <a:r>
              <a:rPr lang="tr-TR" sz="2400" dirty="0">
                <a:latin typeface="Arial" pitchFamily="34" charset="0"/>
                <a:cs typeface="Arial" pitchFamily="34" charset="0"/>
              </a:rPr>
              <a:t>büyük bir </a:t>
            </a:r>
            <a:r>
              <a:rPr lang="tr-TR" sz="2400" dirty="0" err="1">
                <a:latin typeface="Arial" pitchFamily="34" charset="0"/>
                <a:cs typeface="Arial" pitchFamily="34" charset="0"/>
              </a:rPr>
              <a:t>vecd</a:t>
            </a:r>
            <a:r>
              <a:rPr lang="tr-TR" sz="2400" dirty="0">
                <a:latin typeface="Arial" pitchFamily="34" charset="0"/>
                <a:cs typeface="Arial" pitchFamily="34" charset="0"/>
              </a:rPr>
              <a:t> hâlinde </a:t>
            </a:r>
            <a:r>
              <a:rPr lang="tr-TR" sz="2400" dirty="0" err="1">
                <a:latin typeface="Arial" pitchFamily="34" charset="0"/>
                <a:cs typeface="Arial" pitchFamily="34" charset="0"/>
              </a:rPr>
              <a:t>îfâ</a:t>
            </a:r>
            <a:r>
              <a:rPr lang="tr-TR" sz="2400" dirty="0">
                <a:latin typeface="Arial" pitchFamily="34" charset="0"/>
                <a:cs typeface="Arial" pitchFamily="34" charset="0"/>
              </a:rPr>
              <a:t> etmeye gayret eden </a:t>
            </a:r>
            <a:r>
              <a:rPr lang="tr-TR" sz="2400" dirty="0" err="1">
                <a:latin typeface="Arial" pitchFamily="34" charset="0"/>
                <a:cs typeface="Arial" pitchFamily="34" charset="0"/>
              </a:rPr>
              <a:t>Fadl</a:t>
            </a:r>
            <a:r>
              <a:rPr lang="tr-TR" sz="2400" dirty="0">
                <a:latin typeface="Arial" pitchFamily="34" charset="0"/>
                <a:cs typeface="Arial" pitchFamily="34" charset="0"/>
              </a:rPr>
              <a:t> bin Abbâs -</a:t>
            </a:r>
            <a:r>
              <a:rPr lang="tr-TR" sz="2400" dirty="0" err="1">
                <a:latin typeface="Arial" pitchFamily="34" charset="0"/>
                <a:cs typeface="Arial" pitchFamily="34" charset="0"/>
              </a:rPr>
              <a:t>radıyallâhu</a:t>
            </a:r>
            <a:r>
              <a:rPr lang="tr-TR" sz="2400" dirty="0">
                <a:latin typeface="Arial" pitchFamily="34" charset="0"/>
                <a:cs typeface="Arial" pitchFamily="34" charset="0"/>
              </a:rPr>
              <a:t> </a:t>
            </a:r>
            <a:r>
              <a:rPr lang="tr-TR" sz="2400" dirty="0" err="1">
                <a:latin typeface="Arial" pitchFamily="34" charset="0"/>
                <a:cs typeface="Arial" pitchFamily="34" charset="0"/>
              </a:rPr>
              <a:t>anh</a:t>
            </a:r>
            <a:r>
              <a:rPr lang="tr-TR" sz="2400" dirty="0">
                <a:latin typeface="Arial" pitchFamily="34" charset="0"/>
                <a:cs typeface="Arial" pitchFamily="34" charset="0"/>
              </a:rPr>
              <a:t>- de şöyle der:</a:t>
            </a:r>
          </a:p>
          <a:p>
            <a:r>
              <a:rPr lang="tr-TR" sz="2400" dirty="0">
                <a:latin typeface="Arial" pitchFamily="34" charset="0"/>
                <a:cs typeface="Arial" pitchFamily="34" charset="0"/>
              </a:rPr>
              <a:t> </a:t>
            </a:r>
          </a:p>
          <a:p>
            <a:r>
              <a:rPr lang="tr-TR" sz="2400" dirty="0" smtClean="0">
                <a:latin typeface="Arial" pitchFamily="34" charset="0"/>
                <a:cs typeface="Arial" pitchFamily="34" charset="0"/>
              </a:rPr>
              <a:t>	“</a:t>
            </a:r>
            <a:r>
              <a:rPr lang="tr-TR" sz="2400" dirty="0">
                <a:latin typeface="Arial" pitchFamily="34" charset="0"/>
                <a:cs typeface="Arial" pitchFamily="34" charset="0"/>
              </a:rPr>
              <a:t>Doğrusu şu insanlara hayret ediyorum; bir çocuğum öldüğünde binlercesi gelip başsağlığı diliyor da, mesela bir vakit cemaatle namazı kaçırdığım için kimse gelip bana taziyede bulunmuyor, teessürlerini bildirmiyor. Yeminle söylüyorum, bir vakit cemaatte bulunmamam, benim için, yetişmiş, âlim ve </a:t>
            </a:r>
            <a:r>
              <a:rPr lang="tr-TR" sz="2400" dirty="0" err="1">
                <a:latin typeface="Arial" pitchFamily="34" charset="0"/>
                <a:cs typeface="Arial" pitchFamily="34" charset="0"/>
              </a:rPr>
              <a:t>sâlih</a:t>
            </a:r>
            <a:r>
              <a:rPr lang="tr-TR" sz="2400" dirty="0">
                <a:latin typeface="Arial" pitchFamily="34" charset="0"/>
                <a:cs typeface="Arial" pitchFamily="34" charset="0"/>
              </a:rPr>
              <a:t> bir çocuğumun ölümünden çok daha büyük bir musibettir.”</a:t>
            </a:r>
          </a:p>
          <a:p>
            <a:r>
              <a:rPr lang="tr-TR" sz="2400" dirty="0">
                <a:latin typeface="Arial" pitchFamily="34" charset="0"/>
                <a:cs typeface="Arial" pitchFamily="34" charset="0"/>
              </a:rPr>
              <a:t> </a:t>
            </a:r>
          </a:p>
          <a:p>
            <a:r>
              <a:rPr lang="tr-TR" sz="2400" dirty="0" smtClean="0">
                <a:latin typeface="Arial" pitchFamily="34" charset="0"/>
                <a:cs typeface="Arial" pitchFamily="34" charset="0"/>
              </a:rPr>
              <a:t>	İşte </a:t>
            </a:r>
            <a:r>
              <a:rPr lang="tr-TR" sz="2400" dirty="0">
                <a:latin typeface="Arial" pitchFamily="34" charset="0"/>
                <a:cs typeface="Arial" pitchFamily="34" charset="0"/>
              </a:rPr>
              <a:t>bu </a:t>
            </a:r>
            <a:r>
              <a:rPr lang="tr-TR" sz="2400" dirty="0" err="1">
                <a:latin typeface="Arial" pitchFamily="34" charset="0"/>
                <a:cs typeface="Arial" pitchFamily="34" charset="0"/>
              </a:rPr>
              <a:t>hakîkati</a:t>
            </a:r>
            <a:r>
              <a:rPr lang="tr-TR" sz="2400" dirty="0">
                <a:latin typeface="Arial" pitchFamily="34" charset="0"/>
                <a:cs typeface="Arial" pitchFamily="34" charset="0"/>
              </a:rPr>
              <a:t> en zirve seviyede </a:t>
            </a:r>
            <a:r>
              <a:rPr lang="tr-TR" sz="2400" dirty="0" err="1">
                <a:latin typeface="Arial" pitchFamily="34" charset="0"/>
                <a:cs typeface="Arial" pitchFamily="34" charset="0"/>
              </a:rPr>
              <a:t>idrâk</a:t>
            </a:r>
            <a:r>
              <a:rPr lang="tr-TR" sz="2400" dirty="0">
                <a:latin typeface="Arial" pitchFamily="34" charset="0"/>
                <a:cs typeface="Arial" pitchFamily="34" charset="0"/>
              </a:rPr>
              <a:t> hâlinde olan Hak dostları, dünyevî ve </a:t>
            </a:r>
            <a:r>
              <a:rPr lang="tr-TR" sz="2400" dirty="0" err="1">
                <a:latin typeface="Arial" pitchFamily="34" charset="0"/>
                <a:cs typeface="Arial" pitchFamily="34" charset="0"/>
              </a:rPr>
              <a:t>fânî</a:t>
            </a:r>
            <a:r>
              <a:rPr lang="tr-TR" sz="2400" dirty="0">
                <a:latin typeface="Arial" pitchFamily="34" charset="0"/>
                <a:cs typeface="Arial" pitchFamily="34" charset="0"/>
              </a:rPr>
              <a:t> kayıplardan </a:t>
            </a:r>
            <a:r>
              <a:rPr lang="tr-TR" sz="2400" dirty="0" err="1">
                <a:latin typeface="Arial" pitchFamily="34" charset="0"/>
                <a:cs typeface="Arial" pitchFamily="34" charset="0"/>
              </a:rPr>
              <a:t>ziyâde</a:t>
            </a:r>
            <a:r>
              <a:rPr lang="tr-TR" sz="2400" dirty="0">
                <a:latin typeface="Arial" pitchFamily="34" charset="0"/>
                <a:cs typeface="Arial" pitchFamily="34" charset="0"/>
              </a:rPr>
              <a:t>, </a:t>
            </a:r>
            <a:r>
              <a:rPr lang="tr-TR" sz="2400" dirty="0" err="1">
                <a:latin typeface="Arial" pitchFamily="34" charset="0"/>
                <a:cs typeface="Arial" pitchFamily="34" charset="0"/>
              </a:rPr>
              <a:t>dâima</a:t>
            </a:r>
            <a:r>
              <a:rPr lang="tr-TR" sz="2400" dirty="0">
                <a:latin typeface="Arial" pitchFamily="34" charset="0"/>
                <a:cs typeface="Arial" pitchFamily="34" charset="0"/>
              </a:rPr>
              <a:t> uhrevî ve ebedî hayatı ilgilendiren manevî kayıplara karşı teyakkuz hâlinde olmayı telkin etmişlerdir.</a:t>
            </a:r>
            <a:br>
              <a:rPr lang="tr-TR" sz="2400" dirty="0">
                <a:latin typeface="Arial" pitchFamily="34" charset="0"/>
                <a:cs typeface="Arial" pitchFamily="34" charset="0"/>
              </a:rPr>
            </a:br>
            <a:endParaRPr lang="tr-TR" sz="2400" dirty="0">
              <a:latin typeface="Arial" pitchFamily="34" charset="0"/>
              <a:cs typeface="Arial" pitchFamily="34" charset="0"/>
            </a:endParaRPr>
          </a:p>
        </p:txBody>
      </p:sp>
      <p:sp>
        <p:nvSpPr>
          <p:cNvPr id="3" name="Slayt Numarası Yer Tutucusu 2"/>
          <p:cNvSpPr>
            <a:spLocks noGrp="1"/>
          </p:cNvSpPr>
          <p:nvPr>
            <p:ph type="sldNum" sz="quarter" idx="12"/>
          </p:nvPr>
        </p:nvSpPr>
        <p:spPr/>
        <p:txBody>
          <a:bodyPr/>
          <a:lstStyle/>
          <a:p>
            <a:fld id="{FA4881E9-E630-43D2-9C94-39DAC5659378}" type="slidenum">
              <a:rPr lang="tr-TR" smtClean="0"/>
              <a:pPr/>
              <a:t>23</a:t>
            </a:fld>
            <a:endParaRPr lang="tr-TR"/>
          </a:p>
        </p:txBody>
      </p:sp>
    </p:spTree>
    <p:extLst>
      <p:ext uri="{BB962C8B-B14F-4D97-AF65-F5344CB8AC3E}">
        <p14:creationId xmlns:p14="http://schemas.microsoft.com/office/powerpoint/2010/main" xmlns="" val="3995617793"/>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p:cNvSpPr/>
          <p:nvPr/>
        </p:nvSpPr>
        <p:spPr>
          <a:xfrm>
            <a:off x="179512" y="12648"/>
            <a:ext cx="8964488" cy="6647974"/>
          </a:xfrm>
          <a:prstGeom prst="rect">
            <a:avLst/>
          </a:prstGeom>
        </p:spPr>
        <p:txBody>
          <a:bodyPr wrap="square">
            <a:spAutoFit/>
          </a:bodyPr>
          <a:lstStyle/>
          <a:p>
            <a:r>
              <a:rPr lang="tr-TR" sz="2400" dirty="0" smtClean="0"/>
              <a:t>	</a:t>
            </a:r>
            <a:r>
              <a:rPr lang="tr-TR" sz="2400" dirty="0" err="1" smtClean="0"/>
              <a:t>Ebû</a:t>
            </a:r>
            <a:r>
              <a:rPr lang="tr-TR" sz="2400" dirty="0" smtClean="0"/>
              <a:t> </a:t>
            </a:r>
            <a:r>
              <a:rPr lang="tr-TR" sz="2400" dirty="0" err="1" smtClean="0"/>
              <a:t>Turâb</a:t>
            </a:r>
            <a:r>
              <a:rPr lang="tr-TR" sz="2400" dirty="0" smtClean="0"/>
              <a:t> en-</a:t>
            </a:r>
            <a:r>
              <a:rPr lang="tr-TR" sz="2400" dirty="0" err="1" smtClean="0"/>
              <a:t>Nahşebî</a:t>
            </a:r>
            <a:r>
              <a:rPr lang="tr-TR" sz="2400" dirty="0" smtClean="0"/>
              <a:t> -</a:t>
            </a:r>
            <a:r>
              <a:rPr lang="tr-TR" sz="2400" dirty="0" err="1" smtClean="0"/>
              <a:t>rahmetullâhi</a:t>
            </a:r>
            <a:r>
              <a:rPr lang="tr-TR" sz="2400" dirty="0" smtClean="0"/>
              <a:t> aleyh- şöyle buyuruyor</a:t>
            </a:r>
          </a:p>
          <a:p>
            <a:r>
              <a:rPr lang="tr-TR" sz="2400" dirty="0" smtClean="0"/>
              <a:t> </a:t>
            </a:r>
          </a:p>
          <a:p>
            <a:r>
              <a:rPr lang="tr-TR" sz="2400" b="1" dirty="0" smtClean="0">
                <a:solidFill>
                  <a:srgbClr val="C00000"/>
                </a:solidFill>
              </a:rPr>
              <a:t>”Kararmış bir kalbin üç alâmeti vardır:</a:t>
            </a:r>
            <a:endParaRPr lang="tr-TR" sz="2400" dirty="0" smtClean="0">
              <a:solidFill>
                <a:srgbClr val="C00000"/>
              </a:solidFill>
            </a:endParaRPr>
          </a:p>
          <a:p>
            <a:r>
              <a:rPr lang="tr-TR" sz="2400" dirty="0" smtClean="0">
                <a:solidFill>
                  <a:srgbClr val="C00000"/>
                </a:solidFill>
              </a:rPr>
              <a:t> </a:t>
            </a:r>
          </a:p>
          <a:p>
            <a:r>
              <a:rPr lang="tr-TR" sz="2400" b="1" dirty="0" smtClean="0">
                <a:solidFill>
                  <a:srgbClr val="C00000"/>
                </a:solidFill>
              </a:rPr>
              <a:t>1- Kişinin günahlardan ürperti duymaması.</a:t>
            </a:r>
          </a:p>
          <a:p>
            <a:r>
              <a:rPr lang="tr-TR" sz="2400" b="1" dirty="0" smtClean="0">
                <a:solidFill>
                  <a:srgbClr val="C00000"/>
                </a:solidFill>
              </a:rPr>
              <a:t> </a:t>
            </a:r>
          </a:p>
          <a:p>
            <a:r>
              <a:rPr lang="tr-TR" sz="2400" b="1" dirty="0" smtClean="0">
                <a:solidFill>
                  <a:srgbClr val="C00000"/>
                </a:solidFill>
              </a:rPr>
              <a:t>2- itaat ve </a:t>
            </a:r>
            <a:r>
              <a:rPr lang="tr-TR" sz="2400" b="1" dirty="0" err="1" smtClean="0">
                <a:solidFill>
                  <a:srgbClr val="C00000"/>
                </a:solidFill>
              </a:rPr>
              <a:t>ibâdetlerin</a:t>
            </a:r>
            <a:r>
              <a:rPr lang="tr-TR" sz="2400" b="1" dirty="0" smtClean="0">
                <a:solidFill>
                  <a:srgbClr val="C00000"/>
                </a:solidFill>
              </a:rPr>
              <a:t> gönle lezzet vermemesi.</a:t>
            </a:r>
          </a:p>
          <a:p>
            <a:r>
              <a:rPr lang="tr-TR" sz="2400" b="1" dirty="0" smtClean="0">
                <a:solidFill>
                  <a:srgbClr val="C00000"/>
                </a:solidFill>
              </a:rPr>
              <a:t> </a:t>
            </a:r>
          </a:p>
          <a:p>
            <a:r>
              <a:rPr lang="tr-TR" sz="2400" b="1" dirty="0" smtClean="0">
                <a:solidFill>
                  <a:srgbClr val="C00000"/>
                </a:solidFill>
              </a:rPr>
              <a:t>3- Nasihatlerin tesir etmemesi.”</a:t>
            </a:r>
          </a:p>
          <a:p>
            <a:endParaRPr lang="tr-TR" sz="2400" dirty="0" smtClean="0"/>
          </a:p>
          <a:p>
            <a:r>
              <a:rPr lang="tr-TR" sz="2300" dirty="0" smtClean="0"/>
              <a:t>Gönül </a:t>
            </a:r>
            <a:r>
              <a:rPr lang="tr-TR" sz="2300" dirty="0" err="1"/>
              <a:t>dünyâmızın</a:t>
            </a:r>
            <a:r>
              <a:rPr lang="tr-TR" sz="2300" dirty="0"/>
              <a:t> bu duruma düşmemesi için, Rabbimizin lütfettiği </a:t>
            </a:r>
            <a:r>
              <a:rPr lang="tr-TR" sz="2300" dirty="0" err="1" smtClean="0"/>
              <a:t>hidâ</a:t>
            </a:r>
            <a:r>
              <a:rPr lang="tr-TR" sz="2300" dirty="0" smtClean="0"/>
              <a:t>-yet </a:t>
            </a:r>
            <a:r>
              <a:rPr lang="tr-TR" sz="2300" dirty="0"/>
              <a:t>rehberleri olan ilâhî kitapları, peygamberleri ve peygamber vârisi </a:t>
            </a:r>
            <a:r>
              <a:rPr lang="tr-TR" sz="2200" dirty="0"/>
              <a:t>Hak </a:t>
            </a:r>
            <a:r>
              <a:rPr lang="tr-TR" sz="2300" dirty="0"/>
              <a:t>dostlarının </a:t>
            </a:r>
            <a:r>
              <a:rPr lang="tr-TR" sz="2300" dirty="0" err="1"/>
              <a:t>kalbleri</a:t>
            </a:r>
            <a:r>
              <a:rPr lang="tr-TR" sz="2300" dirty="0"/>
              <a:t> ihya eden feyizli </a:t>
            </a:r>
            <a:r>
              <a:rPr lang="tr-TR" sz="2300" dirty="0" err="1" smtClean="0"/>
              <a:t>irşadlarını</a:t>
            </a:r>
            <a:r>
              <a:rPr lang="tr-TR" sz="2300" dirty="0" smtClean="0"/>
              <a:t> </a:t>
            </a:r>
            <a:r>
              <a:rPr lang="tr-TR" sz="2300" dirty="0"/>
              <a:t>baş tacı etmemiz </a:t>
            </a:r>
            <a:r>
              <a:rPr lang="tr-TR" sz="2300" dirty="0" err="1" smtClean="0"/>
              <a:t>îcâbeder</a:t>
            </a:r>
            <a:r>
              <a:rPr lang="tr-TR" sz="2300" dirty="0"/>
              <a:t>.</a:t>
            </a:r>
          </a:p>
          <a:p>
            <a:r>
              <a:rPr lang="tr-TR" sz="2300" dirty="0"/>
              <a:t> </a:t>
            </a:r>
            <a:endParaRPr lang="tr-TR" sz="2300" dirty="0" smtClean="0"/>
          </a:p>
          <a:p>
            <a:r>
              <a:rPr lang="tr-TR" sz="2300" dirty="0" smtClean="0"/>
              <a:t>Hazret-i </a:t>
            </a:r>
            <a:r>
              <a:rPr lang="tr-TR" sz="2300" dirty="0"/>
              <a:t>Mevlânâ -</a:t>
            </a:r>
            <a:r>
              <a:rPr lang="tr-TR" sz="2300" dirty="0" err="1"/>
              <a:t>kuddise</a:t>
            </a:r>
            <a:r>
              <a:rPr lang="tr-TR" sz="2300" dirty="0"/>
              <a:t> </a:t>
            </a:r>
            <a:r>
              <a:rPr lang="tr-TR" sz="2300" dirty="0" err="1"/>
              <a:t>sirruh</a:t>
            </a:r>
            <a:r>
              <a:rPr lang="tr-TR" sz="2300" dirty="0"/>
              <a:t>- buyurur:</a:t>
            </a:r>
          </a:p>
          <a:p>
            <a:r>
              <a:rPr lang="tr-TR" sz="2400" dirty="0"/>
              <a:t> </a:t>
            </a:r>
            <a:r>
              <a:rPr lang="tr-TR" sz="2400" b="1" dirty="0" smtClean="0">
                <a:solidFill>
                  <a:srgbClr val="002060"/>
                </a:solidFill>
              </a:rPr>
              <a:t>“</a:t>
            </a:r>
            <a:r>
              <a:rPr lang="tr-TR" sz="2400" b="1" dirty="0">
                <a:solidFill>
                  <a:srgbClr val="002060"/>
                </a:solidFill>
              </a:rPr>
              <a:t>Salih ve </a:t>
            </a:r>
            <a:r>
              <a:rPr lang="tr-TR" sz="2400" b="1" dirty="0" err="1">
                <a:solidFill>
                  <a:srgbClr val="002060"/>
                </a:solidFill>
              </a:rPr>
              <a:t>sâdıklardan</a:t>
            </a:r>
            <a:r>
              <a:rPr lang="tr-TR" sz="2400" b="1" dirty="0">
                <a:solidFill>
                  <a:srgbClr val="002060"/>
                </a:solidFill>
              </a:rPr>
              <a:t> uzakta kalıp dünyaya bağlanan ve nefsine ram olan kişi, âleme sultan da olsa, hakikatte ölüdür</a:t>
            </a:r>
            <a:r>
              <a:rPr lang="tr-TR" sz="2400" b="1" dirty="0" smtClean="0">
                <a:solidFill>
                  <a:srgbClr val="002060"/>
                </a:solidFill>
              </a:rPr>
              <a:t>.”</a:t>
            </a:r>
            <a:endParaRPr lang="tr-TR" sz="2400" b="1" dirty="0">
              <a:solidFill>
                <a:srgbClr val="002060"/>
              </a:solidFill>
            </a:endParaRPr>
          </a:p>
        </p:txBody>
      </p:sp>
      <p:sp>
        <p:nvSpPr>
          <p:cNvPr id="3" name="Slayt Numarası Yer Tutucusu 2"/>
          <p:cNvSpPr>
            <a:spLocks noGrp="1"/>
          </p:cNvSpPr>
          <p:nvPr>
            <p:ph type="sldNum" sz="quarter" idx="12"/>
          </p:nvPr>
        </p:nvSpPr>
        <p:spPr/>
        <p:txBody>
          <a:bodyPr/>
          <a:lstStyle/>
          <a:p>
            <a:fld id="{FA4881E9-E630-43D2-9C94-39DAC5659378}" type="slidenum">
              <a:rPr lang="tr-TR" smtClean="0"/>
              <a:pPr/>
              <a:t>24</a:t>
            </a:fld>
            <a:endParaRPr lang="tr-TR"/>
          </a:p>
        </p:txBody>
      </p:sp>
    </p:spTree>
    <p:extLst>
      <p:ext uri="{BB962C8B-B14F-4D97-AF65-F5344CB8AC3E}">
        <p14:creationId xmlns:p14="http://schemas.microsoft.com/office/powerpoint/2010/main" xmlns="" val="2728865148"/>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7894" y="0"/>
            <a:ext cx="8928992" cy="6370975"/>
          </a:xfrm>
          <a:prstGeom prst="rect">
            <a:avLst/>
          </a:prstGeom>
        </p:spPr>
        <p:txBody>
          <a:bodyPr wrap="square">
            <a:spAutoFit/>
          </a:bodyPr>
          <a:lstStyle/>
          <a:p>
            <a:pPr algn="ctr"/>
            <a:r>
              <a:rPr lang="tr-TR" sz="2200" b="1" dirty="0" err="1" smtClean="0"/>
              <a:t>Ebû</a:t>
            </a:r>
            <a:r>
              <a:rPr lang="tr-TR" sz="2200" b="1" dirty="0" smtClean="0"/>
              <a:t> </a:t>
            </a:r>
            <a:r>
              <a:rPr lang="tr-TR" sz="2200" b="1" dirty="0" err="1"/>
              <a:t>Ümâme</a:t>
            </a:r>
            <a:r>
              <a:rPr lang="tr-TR" sz="2200" b="1" dirty="0"/>
              <a:t> -</a:t>
            </a:r>
            <a:r>
              <a:rPr lang="tr-TR" sz="2200" b="1" dirty="0" err="1"/>
              <a:t>radıyallâhu</a:t>
            </a:r>
            <a:r>
              <a:rPr lang="tr-TR" sz="2200" b="1" dirty="0"/>
              <a:t> </a:t>
            </a:r>
            <a:r>
              <a:rPr lang="tr-TR" sz="2200" b="1" dirty="0" err="1"/>
              <a:t>anh</a:t>
            </a:r>
            <a:r>
              <a:rPr lang="tr-TR" sz="2200" b="1" dirty="0"/>
              <a:t>-’</a:t>
            </a:r>
            <a:r>
              <a:rPr lang="tr-TR" sz="2200" b="1" dirty="0" err="1"/>
              <a:t>ın</a:t>
            </a:r>
            <a:r>
              <a:rPr lang="tr-TR" sz="2200" b="1" dirty="0"/>
              <a:t> rivayetine göre </a:t>
            </a:r>
            <a:r>
              <a:rPr lang="tr-TR" sz="2200" b="1" dirty="0" err="1"/>
              <a:t>Rasûlul-lâh</a:t>
            </a:r>
            <a:r>
              <a:rPr lang="tr-TR" sz="2200" b="1" dirty="0"/>
              <a:t> -</a:t>
            </a:r>
            <a:r>
              <a:rPr lang="tr-TR" sz="2200" b="1" dirty="0" err="1"/>
              <a:t>sallâllâhu</a:t>
            </a:r>
            <a:r>
              <a:rPr lang="tr-TR" sz="2200" b="1" dirty="0"/>
              <a:t> aleyhi ve </a:t>
            </a:r>
            <a:r>
              <a:rPr lang="tr-TR" sz="2200" b="1" dirty="0" err="1"/>
              <a:t>sellem</a:t>
            </a:r>
            <a:r>
              <a:rPr lang="tr-TR" sz="2200" b="1" dirty="0"/>
              <a:t>- şöyle buyurmuştur:</a:t>
            </a:r>
          </a:p>
          <a:p>
            <a:r>
              <a:rPr lang="tr-TR" sz="2200" dirty="0"/>
              <a:t> </a:t>
            </a:r>
            <a:r>
              <a:rPr lang="tr-TR" sz="2300" dirty="0" smtClean="0"/>
              <a:t>	“</a:t>
            </a:r>
            <a:r>
              <a:rPr lang="tr-TR" sz="2300" dirty="0"/>
              <a:t>Lokman Hakîm, oğluna dedi ki: «Âlimlerin (ve ariflerin) meclislerinde bulun! Hikmet ehlinin sözlerini dinle! Çünkü Allah Teâlâ, ölü toprağı yağdırdığı bol yağmurla dirilttiği gibi, ölü kalbi de hikmet nuruyla diriltir</a:t>
            </a:r>
            <a:r>
              <a:rPr lang="tr-TR" sz="2300" dirty="0" smtClean="0"/>
              <a:t>.»”	</a:t>
            </a:r>
            <a:r>
              <a:rPr lang="tr-TR" dirty="0" err="1" smtClean="0"/>
              <a:t>Heyse-mî</a:t>
            </a:r>
            <a:r>
              <a:rPr lang="tr-TR" dirty="0" smtClean="0"/>
              <a:t>, I, 125</a:t>
            </a:r>
          </a:p>
          <a:p>
            <a:r>
              <a:rPr lang="tr-TR" sz="2400" dirty="0"/>
              <a:t> </a:t>
            </a:r>
            <a:r>
              <a:rPr lang="tr-TR" sz="2400" dirty="0" smtClean="0"/>
              <a:t>	Kalbin </a:t>
            </a:r>
            <a:r>
              <a:rPr lang="tr-TR" sz="2400" dirty="0"/>
              <a:t>manevî sıhhatini muhafaza etmek veya hasta bir kalbi iyileştirmek için yapılması gereken faaliyeti, kalbi yaratan Mevlâ’mız şöyle bildirmiştir:</a:t>
            </a:r>
          </a:p>
          <a:p>
            <a:r>
              <a:rPr lang="tr-TR" sz="2400" dirty="0"/>
              <a:t> </a:t>
            </a:r>
          </a:p>
          <a:p>
            <a:pPr algn="ctr"/>
            <a:r>
              <a:rPr lang="en-US" sz="3200" b="1" dirty="0" err="1"/>
              <a:t>اَلَّذِينَ</a:t>
            </a:r>
            <a:r>
              <a:rPr lang="en-US" sz="3200" b="1" dirty="0"/>
              <a:t> </a:t>
            </a:r>
            <a:r>
              <a:rPr lang="en-US" sz="3200" b="1" dirty="0" err="1"/>
              <a:t>اَمَنُوا</a:t>
            </a:r>
            <a:r>
              <a:rPr lang="en-US" sz="3200" b="1" dirty="0"/>
              <a:t> </a:t>
            </a:r>
            <a:r>
              <a:rPr lang="en-US" sz="3200" b="1" dirty="0" err="1"/>
              <a:t>وَتَطْمَئِنُّ</a:t>
            </a:r>
            <a:r>
              <a:rPr lang="en-US" sz="3200" b="1" dirty="0"/>
              <a:t> </a:t>
            </a:r>
            <a:r>
              <a:rPr lang="en-US" sz="3200" b="1" dirty="0" err="1"/>
              <a:t>قُلُوبُهُمْ</a:t>
            </a:r>
            <a:r>
              <a:rPr lang="en-US" sz="3200" b="1" dirty="0"/>
              <a:t> </a:t>
            </a:r>
            <a:r>
              <a:rPr lang="en-US" sz="3200" b="1" dirty="0" err="1"/>
              <a:t>بِذِكْرِ</a:t>
            </a:r>
            <a:r>
              <a:rPr lang="en-US" sz="3200" b="1" dirty="0"/>
              <a:t> </a:t>
            </a:r>
            <a:r>
              <a:rPr lang="en-US" sz="3200" b="1" dirty="0" err="1"/>
              <a:t>اللهِ</a:t>
            </a:r>
            <a:r>
              <a:rPr lang="en-US" sz="3200" b="1" dirty="0"/>
              <a:t> </a:t>
            </a:r>
            <a:r>
              <a:rPr lang="en-US" sz="3200" b="1" dirty="0" err="1"/>
              <a:t>اَلاَ</a:t>
            </a:r>
            <a:r>
              <a:rPr lang="en-US" sz="3200" b="1" dirty="0"/>
              <a:t> </a:t>
            </a:r>
            <a:r>
              <a:rPr lang="en-US" sz="3200" b="1" dirty="0" err="1"/>
              <a:t>بِذِكْرِ</a:t>
            </a:r>
            <a:r>
              <a:rPr lang="en-US" sz="3200" b="1" dirty="0"/>
              <a:t> </a:t>
            </a:r>
            <a:r>
              <a:rPr lang="en-US" sz="3200" b="1" dirty="0" err="1"/>
              <a:t>اللهِ</a:t>
            </a:r>
            <a:r>
              <a:rPr lang="en-US" sz="3200" b="1" dirty="0"/>
              <a:t> </a:t>
            </a:r>
            <a:r>
              <a:rPr lang="en-US" sz="3200" b="1" dirty="0" err="1"/>
              <a:t>تَطْمَئِنُّ</a:t>
            </a:r>
            <a:r>
              <a:rPr lang="en-US" sz="3200" b="1" dirty="0"/>
              <a:t> </a:t>
            </a:r>
            <a:r>
              <a:rPr lang="en-US" sz="3200" b="1" dirty="0" err="1"/>
              <a:t>الْقُلُوبُ</a:t>
            </a:r>
            <a:endParaRPr lang="tr-TR" sz="3200" b="1" dirty="0"/>
          </a:p>
          <a:p>
            <a:r>
              <a:rPr lang="tr-TR" sz="2400" dirty="0"/>
              <a:t/>
            </a:r>
            <a:br>
              <a:rPr lang="tr-TR" sz="2400" dirty="0"/>
            </a:br>
            <a:r>
              <a:rPr lang="tr-TR" sz="2400" dirty="0"/>
              <a:t> 	”…Bilesiniz ki, </a:t>
            </a:r>
            <a:r>
              <a:rPr lang="tr-TR" sz="2400" dirty="0" err="1"/>
              <a:t>kalbler</a:t>
            </a:r>
            <a:r>
              <a:rPr lang="tr-TR" sz="2400" dirty="0"/>
              <a:t> ancak Allah’ı zikretmekle huzur bulur.” Vücut mülkünün </a:t>
            </a:r>
            <a:r>
              <a:rPr lang="tr-TR" sz="2400" dirty="0" err="1"/>
              <a:t>sultânı</a:t>
            </a:r>
            <a:r>
              <a:rPr lang="tr-TR" sz="2400" dirty="0"/>
              <a:t> mevkiinde olan </a:t>
            </a:r>
            <a:r>
              <a:rPr lang="tr-TR" sz="2400" dirty="0" err="1"/>
              <a:t>kalb</a:t>
            </a:r>
            <a:r>
              <a:rPr lang="tr-TR" sz="2400" dirty="0"/>
              <a:t>, </a:t>
            </a:r>
            <a:r>
              <a:rPr lang="tr-TR" sz="2400" dirty="0" err="1"/>
              <a:t>zikrullâh</a:t>
            </a:r>
            <a:r>
              <a:rPr lang="tr-TR" sz="2400" dirty="0"/>
              <a:t> ile ihya olup hakkı bâtıldan ayırt edebilecek bir nura kavuştuğunda, emri altındaki bütün uzuvlara isabetli emirler verir. </a:t>
            </a:r>
            <a:r>
              <a:rPr lang="tr-TR" sz="2400" dirty="0" err="1"/>
              <a:t>Netîcede</a:t>
            </a:r>
            <a:r>
              <a:rPr lang="tr-TR" sz="2400" dirty="0"/>
              <a:t> Hakk’ın razı olduğu bir kulluk kıvamına erişilir</a:t>
            </a:r>
            <a:r>
              <a:rPr lang="tr-TR" sz="2400" dirty="0" smtClean="0"/>
              <a:t>.	</a:t>
            </a:r>
            <a:r>
              <a:rPr lang="tr-TR" dirty="0" smtClean="0"/>
              <a:t>er-</a:t>
            </a:r>
            <a:r>
              <a:rPr lang="tr-TR" dirty="0" err="1" smtClean="0"/>
              <a:t>Ra’d</a:t>
            </a:r>
            <a:r>
              <a:rPr lang="tr-TR" dirty="0" smtClean="0"/>
              <a:t>, 28	</a:t>
            </a:r>
            <a:r>
              <a:rPr lang="tr-TR" sz="2400" dirty="0"/>
              <a:t> </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610" y="2132856"/>
            <a:ext cx="9143999" cy="47251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Dikdörtgen 2"/>
          <p:cNvSpPr/>
          <p:nvPr/>
        </p:nvSpPr>
        <p:spPr>
          <a:xfrm>
            <a:off x="67616" y="2421771"/>
            <a:ext cx="9171545" cy="523220"/>
          </a:xfrm>
          <a:prstGeom prst="rect">
            <a:avLst/>
          </a:prstGeom>
          <a:solidFill>
            <a:srgbClr val="00B050"/>
          </a:solidFill>
        </p:spPr>
        <p:txBody>
          <a:bodyPr wrap="square">
            <a:spAutoFit/>
          </a:bodyPr>
          <a:lstStyle/>
          <a:p>
            <a:pPr algn="ctr"/>
            <a:r>
              <a:rPr lang="en-US" sz="2800" b="1" dirty="0" err="1">
                <a:solidFill>
                  <a:schemeClr val="bg1"/>
                </a:solidFill>
              </a:rPr>
              <a:t>اَلَّذِينَ</a:t>
            </a:r>
            <a:r>
              <a:rPr lang="en-US" sz="2800" b="1" dirty="0">
                <a:solidFill>
                  <a:schemeClr val="bg1"/>
                </a:solidFill>
              </a:rPr>
              <a:t> </a:t>
            </a:r>
            <a:r>
              <a:rPr lang="en-US" sz="2800" b="1" dirty="0" err="1">
                <a:solidFill>
                  <a:schemeClr val="bg1"/>
                </a:solidFill>
              </a:rPr>
              <a:t>اَمَنُوا</a:t>
            </a:r>
            <a:r>
              <a:rPr lang="en-US" sz="2800" b="1" dirty="0">
                <a:solidFill>
                  <a:schemeClr val="bg1"/>
                </a:solidFill>
              </a:rPr>
              <a:t> </a:t>
            </a:r>
            <a:r>
              <a:rPr lang="en-US" sz="2800" b="1" dirty="0" err="1">
                <a:solidFill>
                  <a:schemeClr val="bg1"/>
                </a:solidFill>
              </a:rPr>
              <a:t>وَتَطْمَئِنُّ</a:t>
            </a:r>
            <a:r>
              <a:rPr lang="en-US" sz="2800" b="1" dirty="0">
                <a:solidFill>
                  <a:schemeClr val="bg1"/>
                </a:solidFill>
              </a:rPr>
              <a:t> </a:t>
            </a:r>
            <a:r>
              <a:rPr lang="en-US" sz="2800" b="1" dirty="0" err="1">
                <a:solidFill>
                  <a:schemeClr val="bg1"/>
                </a:solidFill>
              </a:rPr>
              <a:t>قُلُوبُهُمْ</a:t>
            </a:r>
            <a:r>
              <a:rPr lang="en-US" sz="2800" b="1" dirty="0">
                <a:solidFill>
                  <a:schemeClr val="bg1"/>
                </a:solidFill>
              </a:rPr>
              <a:t> </a:t>
            </a:r>
            <a:r>
              <a:rPr lang="en-US" sz="2800" b="1" dirty="0" err="1">
                <a:solidFill>
                  <a:schemeClr val="bg1"/>
                </a:solidFill>
              </a:rPr>
              <a:t>بِذِكْرِ</a:t>
            </a:r>
            <a:r>
              <a:rPr lang="en-US" sz="2800" b="1" dirty="0">
                <a:solidFill>
                  <a:schemeClr val="bg1"/>
                </a:solidFill>
              </a:rPr>
              <a:t> </a:t>
            </a:r>
            <a:r>
              <a:rPr lang="en-US" sz="2800" b="1" dirty="0" err="1">
                <a:solidFill>
                  <a:schemeClr val="bg1"/>
                </a:solidFill>
              </a:rPr>
              <a:t>اللهِ</a:t>
            </a:r>
            <a:r>
              <a:rPr lang="en-US" sz="2800" b="1" dirty="0">
                <a:solidFill>
                  <a:schemeClr val="bg1"/>
                </a:solidFill>
              </a:rPr>
              <a:t> </a:t>
            </a:r>
            <a:r>
              <a:rPr lang="en-US" sz="2800" b="1" dirty="0" err="1">
                <a:solidFill>
                  <a:schemeClr val="bg1"/>
                </a:solidFill>
              </a:rPr>
              <a:t>اَلاَ</a:t>
            </a:r>
            <a:r>
              <a:rPr lang="en-US" sz="2800" b="1" dirty="0">
                <a:solidFill>
                  <a:schemeClr val="bg1"/>
                </a:solidFill>
              </a:rPr>
              <a:t> </a:t>
            </a:r>
            <a:r>
              <a:rPr lang="en-US" sz="2800" b="1" dirty="0" err="1">
                <a:solidFill>
                  <a:schemeClr val="bg1"/>
                </a:solidFill>
              </a:rPr>
              <a:t>بِذِكْرِ</a:t>
            </a:r>
            <a:r>
              <a:rPr lang="en-US" sz="2800" b="1" dirty="0">
                <a:solidFill>
                  <a:schemeClr val="bg1"/>
                </a:solidFill>
              </a:rPr>
              <a:t> </a:t>
            </a:r>
            <a:r>
              <a:rPr lang="en-US" sz="2800" b="1" dirty="0" err="1">
                <a:solidFill>
                  <a:schemeClr val="bg1"/>
                </a:solidFill>
              </a:rPr>
              <a:t>اللهِ</a:t>
            </a:r>
            <a:r>
              <a:rPr lang="en-US" sz="2800" b="1" dirty="0">
                <a:solidFill>
                  <a:schemeClr val="bg1"/>
                </a:solidFill>
              </a:rPr>
              <a:t> </a:t>
            </a:r>
            <a:r>
              <a:rPr lang="en-US" sz="2800" b="1" dirty="0" err="1">
                <a:solidFill>
                  <a:schemeClr val="bg1"/>
                </a:solidFill>
              </a:rPr>
              <a:t>تَطْمَئِنُّ</a:t>
            </a:r>
            <a:r>
              <a:rPr lang="en-US" sz="2800" b="1" dirty="0">
                <a:solidFill>
                  <a:schemeClr val="bg1"/>
                </a:solidFill>
              </a:rPr>
              <a:t> </a:t>
            </a:r>
            <a:r>
              <a:rPr lang="en-US" sz="2800" b="1" dirty="0" err="1">
                <a:solidFill>
                  <a:schemeClr val="bg1"/>
                </a:solidFill>
              </a:rPr>
              <a:t>الْقُلُوبُ</a:t>
            </a:r>
            <a:endParaRPr lang="tr-TR" sz="2800" b="1" dirty="0">
              <a:solidFill>
                <a:schemeClr val="bg1"/>
              </a:solidFill>
            </a:endParaRPr>
          </a:p>
        </p:txBody>
      </p:sp>
      <p:sp>
        <p:nvSpPr>
          <p:cNvPr id="4" name="Slayt Numarası Yer Tutucusu 3"/>
          <p:cNvSpPr>
            <a:spLocks noGrp="1"/>
          </p:cNvSpPr>
          <p:nvPr>
            <p:ph type="sldNum" sz="quarter" idx="12"/>
          </p:nvPr>
        </p:nvSpPr>
        <p:spPr/>
        <p:txBody>
          <a:bodyPr/>
          <a:lstStyle/>
          <a:p>
            <a:fld id="{FA4881E9-E630-43D2-9C94-39DAC5659378}" type="slidenum">
              <a:rPr lang="tr-TR" smtClean="0"/>
              <a:pPr/>
              <a:t>25</a:t>
            </a:fld>
            <a:endParaRPr lang="tr-TR"/>
          </a:p>
        </p:txBody>
      </p:sp>
    </p:spTree>
    <p:extLst>
      <p:ext uri="{BB962C8B-B14F-4D97-AF65-F5344CB8AC3E}">
        <p14:creationId xmlns:p14="http://schemas.microsoft.com/office/powerpoint/2010/main" xmlns="" val="4032497601"/>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p:cNvSpPr/>
          <p:nvPr/>
        </p:nvSpPr>
        <p:spPr>
          <a:xfrm>
            <a:off x="179512" y="260648"/>
            <a:ext cx="8856984" cy="6124754"/>
          </a:xfrm>
          <a:prstGeom prst="rect">
            <a:avLst/>
          </a:prstGeom>
        </p:spPr>
        <p:txBody>
          <a:bodyPr wrap="square">
            <a:spAutoFit/>
          </a:bodyPr>
          <a:lstStyle/>
          <a:p>
            <a:r>
              <a:rPr lang="tr-TR" sz="2800" b="1" dirty="0"/>
              <a:t>Yahya bin </a:t>
            </a:r>
            <a:r>
              <a:rPr lang="tr-TR" sz="2800" b="1" dirty="0" err="1"/>
              <a:t>Muâz</a:t>
            </a:r>
            <a:r>
              <a:rPr lang="tr-TR" sz="2800" b="1" dirty="0"/>
              <a:t> -</a:t>
            </a:r>
            <a:r>
              <a:rPr lang="tr-TR" sz="2800" b="1" dirty="0" err="1"/>
              <a:t>rahmetullâhi</a:t>
            </a:r>
            <a:r>
              <a:rPr lang="tr-TR" sz="2800" b="1" dirty="0"/>
              <a:t> aleyh- şöyle buyurur:</a:t>
            </a:r>
            <a:endParaRPr lang="tr-TR" sz="2800" dirty="0"/>
          </a:p>
          <a:p>
            <a:r>
              <a:rPr lang="tr-TR" sz="2800" dirty="0"/>
              <a:t> </a:t>
            </a:r>
          </a:p>
          <a:p>
            <a:r>
              <a:rPr lang="tr-TR" sz="2800" dirty="0"/>
              <a:t>“Allah’ın zikriyle gönüllerinizi yenileyiniz, çünkü gönüller çabuk gaflete düşerler.”</a:t>
            </a:r>
          </a:p>
          <a:p>
            <a:r>
              <a:rPr lang="tr-TR" sz="2800" dirty="0"/>
              <a:t> </a:t>
            </a:r>
          </a:p>
          <a:p>
            <a:r>
              <a:rPr lang="tr-TR" sz="2800" dirty="0" err="1"/>
              <a:t>Hakîkaten</a:t>
            </a:r>
            <a:r>
              <a:rPr lang="tr-TR" sz="2800" dirty="0"/>
              <a:t>, kalben Hakk’a vuslatın en kestirme yolu olan </a:t>
            </a:r>
            <a:r>
              <a:rPr lang="tr-TR" sz="2800" dirty="0" err="1"/>
              <a:t>aşkullâh</a:t>
            </a:r>
            <a:r>
              <a:rPr lang="tr-TR" sz="2800" dirty="0"/>
              <a:t> ve </a:t>
            </a:r>
            <a:r>
              <a:rPr lang="tr-TR" sz="2800" dirty="0" err="1"/>
              <a:t>muhabbetullâha</a:t>
            </a:r>
            <a:r>
              <a:rPr lang="tr-TR" sz="2800" dirty="0"/>
              <a:t> erişebilmek için evvelâ gönlün </a:t>
            </a:r>
            <a:r>
              <a:rPr lang="tr-TR" sz="2800" dirty="0" err="1"/>
              <a:t>mâsivâdan</a:t>
            </a:r>
            <a:r>
              <a:rPr lang="tr-TR" sz="2800" dirty="0"/>
              <a:t> arınıp Allah’ın zikriyle mücellâ hâle getirilmesi </a:t>
            </a:r>
            <a:r>
              <a:rPr lang="tr-TR" sz="2800" dirty="0" err="1"/>
              <a:t>îcâb</a:t>
            </a:r>
            <a:r>
              <a:rPr lang="tr-TR" sz="2800" dirty="0"/>
              <a:t> eder ki o gönül, </a:t>
            </a:r>
            <a:r>
              <a:rPr lang="tr-TR" sz="2800" dirty="0" err="1"/>
              <a:t>hakîkatin</a:t>
            </a:r>
            <a:r>
              <a:rPr lang="tr-TR" sz="2800" dirty="0"/>
              <a:t> ve sırların aynası olabilsin.</a:t>
            </a:r>
          </a:p>
          <a:p>
            <a:r>
              <a:rPr lang="tr-TR" sz="2800" dirty="0"/>
              <a:t> </a:t>
            </a:r>
          </a:p>
          <a:p>
            <a:r>
              <a:rPr lang="tr-TR" sz="2800" dirty="0"/>
              <a:t>İhlâs, samimiyet, aşk ve </a:t>
            </a:r>
            <a:r>
              <a:rPr lang="tr-TR" sz="2800" dirty="0" err="1"/>
              <a:t>vecd</a:t>
            </a:r>
            <a:r>
              <a:rPr lang="tr-TR" sz="2800" dirty="0"/>
              <a:t> içinde bir kulluk </a:t>
            </a:r>
            <a:r>
              <a:rPr lang="tr-TR" sz="2800" dirty="0" err="1"/>
              <a:t>hayâtı</a:t>
            </a:r>
            <a:r>
              <a:rPr lang="tr-TR" sz="2800" dirty="0"/>
              <a:t> yaşayabilmek için gecelerin feyzinden </a:t>
            </a:r>
            <a:r>
              <a:rPr lang="tr-TR" sz="2800" dirty="0" err="1"/>
              <a:t>istifâde</a:t>
            </a:r>
            <a:r>
              <a:rPr lang="tr-TR" sz="2800" dirty="0"/>
              <a:t> edebilmek şarttır</a:t>
            </a:r>
            <a:r>
              <a:rPr lang="tr-TR" sz="2800" dirty="0" smtClean="0"/>
              <a:t>.</a:t>
            </a:r>
          </a:p>
          <a:p>
            <a:endParaRPr lang="tr-TR" sz="2800" dirty="0"/>
          </a:p>
        </p:txBody>
      </p:sp>
      <p:sp>
        <p:nvSpPr>
          <p:cNvPr id="3" name="Slayt Numarası Yer Tutucusu 2"/>
          <p:cNvSpPr>
            <a:spLocks noGrp="1"/>
          </p:cNvSpPr>
          <p:nvPr>
            <p:ph type="sldNum" sz="quarter" idx="12"/>
          </p:nvPr>
        </p:nvSpPr>
        <p:spPr/>
        <p:txBody>
          <a:bodyPr/>
          <a:lstStyle/>
          <a:p>
            <a:fld id="{FA4881E9-E630-43D2-9C94-39DAC5659378}" type="slidenum">
              <a:rPr lang="tr-TR" smtClean="0"/>
              <a:pPr/>
              <a:t>26</a:t>
            </a:fld>
            <a:endParaRPr lang="tr-TR"/>
          </a:p>
        </p:txBody>
      </p:sp>
    </p:spTree>
    <p:extLst>
      <p:ext uri="{BB962C8B-B14F-4D97-AF65-F5344CB8AC3E}">
        <p14:creationId xmlns:p14="http://schemas.microsoft.com/office/powerpoint/2010/main" xmlns="" val="1172536286"/>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p:cNvSpPr/>
          <p:nvPr/>
        </p:nvSpPr>
        <p:spPr>
          <a:xfrm>
            <a:off x="431032" y="188640"/>
            <a:ext cx="8389440" cy="6124754"/>
          </a:xfrm>
          <a:prstGeom prst="rect">
            <a:avLst/>
          </a:prstGeom>
        </p:spPr>
        <p:txBody>
          <a:bodyPr wrap="square">
            <a:spAutoFit/>
          </a:bodyPr>
          <a:lstStyle/>
          <a:p>
            <a:pPr algn="ctr"/>
            <a:endParaRPr lang="tr-TR" sz="2800" b="1" dirty="0" smtClean="0"/>
          </a:p>
          <a:p>
            <a:pPr algn="ctr"/>
            <a:r>
              <a:rPr lang="tr-TR" sz="2800" b="1" dirty="0" smtClean="0"/>
              <a:t>Geceleri sabahlara kadar </a:t>
            </a:r>
            <a:r>
              <a:rPr lang="tr-TR" sz="2800" b="1" dirty="0" err="1" smtClean="0"/>
              <a:t>ibâdetle</a:t>
            </a:r>
            <a:r>
              <a:rPr lang="tr-TR" sz="2800" b="1" dirty="0" smtClean="0"/>
              <a:t> meşgul olan </a:t>
            </a:r>
            <a:r>
              <a:rPr lang="tr-TR" sz="2800" b="1" dirty="0" err="1" smtClean="0"/>
              <a:t>Bişr</a:t>
            </a:r>
            <a:r>
              <a:rPr lang="tr-TR" sz="2800" b="1" dirty="0" smtClean="0"/>
              <a:t>-i </a:t>
            </a:r>
            <a:r>
              <a:rPr lang="tr-TR" sz="2800" b="1" dirty="0" err="1" smtClean="0"/>
              <a:t>Hafî</a:t>
            </a:r>
            <a:r>
              <a:rPr lang="tr-TR" sz="2800" b="1" dirty="0" smtClean="0"/>
              <a:t> Hazretlerine:</a:t>
            </a:r>
            <a:endParaRPr lang="tr-TR" sz="2800" dirty="0" smtClean="0"/>
          </a:p>
          <a:p>
            <a:pPr algn="ctr"/>
            <a:r>
              <a:rPr lang="tr-TR" sz="2800" dirty="0" smtClean="0"/>
              <a:t> </a:t>
            </a:r>
          </a:p>
          <a:p>
            <a:r>
              <a:rPr lang="tr-TR" sz="2800" dirty="0" smtClean="0"/>
              <a:t>	“-Geceleyin belli bir süre istirahat edemez misin?” dediklerinde o Hak âşığı büyük </a:t>
            </a:r>
            <a:r>
              <a:rPr lang="tr-TR" sz="2800" dirty="0" err="1" smtClean="0"/>
              <a:t>velî</a:t>
            </a:r>
            <a:r>
              <a:rPr lang="tr-TR" sz="2800" dirty="0" smtClean="0"/>
              <a:t>, şu hikmetli mukabelede bulunur:</a:t>
            </a:r>
          </a:p>
          <a:p>
            <a:endParaRPr lang="tr-TR" sz="2800" dirty="0" smtClean="0"/>
          </a:p>
          <a:p>
            <a:r>
              <a:rPr lang="tr-TR" sz="2800" dirty="0" smtClean="0"/>
              <a:t>	“-Hak Teâlâ, geçmiş ve gelecek bütün günahlarını bağışladığı hâlde Allah </a:t>
            </a:r>
            <a:r>
              <a:rPr lang="tr-TR" sz="2800" dirty="0" err="1" smtClean="0"/>
              <a:t>Rasûlü</a:t>
            </a:r>
            <a:r>
              <a:rPr lang="tr-TR" sz="2800" dirty="0" smtClean="0"/>
              <a:t> -</a:t>
            </a:r>
            <a:r>
              <a:rPr lang="tr-TR" sz="2800" dirty="0" err="1" smtClean="0"/>
              <a:t>sallâllâhu</a:t>
            </a:r>
            <a:r>
              <a:rPr lang="tr-TR" sz="2800" dirty="0" smtClean="0"/>
              <a:t> aleyhi ve </a:t>
            </a:r>
            <a:r>
              <a:rPr lang="tr-TR" sz="2800" dirty="0" err="1" smtClean="0"/>
              <a:t>sellem</a:t>
            </a:r>
            <a:r>
              <a:rPr lang="tr-TR" sz="2800" dirty="0" smtClean="0"/>
              <a:t>- geceleri mübarek ayaklan şişinceye kadar namaz kılmışken; Hak Teâlâ’nın bir tek </a:t>
            </a:r>
            <a:r>
              <a:rPr lang="tr-TR" sz="2800" dirty="0" err="1" smtClean="0"/>
              <a:t>günâhımı</a:t>
            </a:r>
            <a:r>
              <a:rPr lang="tr-TR" sz="2800" dirty="0" smtClean="0"/>
              <a:t> </a:t>
            </a:r>
            <a:r>
              <a:rPr lang="tr-TR" sz="2800" dirty="0" err="1" smtClean="0"/>
              <a:t>dahî</a:t>
            </a:r>
            <a:r>
              <a:rPr lang="tr-TR" sz="2800" dirty="0" smtClean="0"/>
              <a:t> bağışladığını bilmeyen ben, nasıl uyuyabilirim?!”</a:t>
            </a:r>
          </a:p>
          <a:p>
            <a:endParaRPr lang="tr-TR" sz="2800" dirty="0"/>
          </a:p>
        </p:txBody>
      </p:sp>
      <p:sp>
        <p:nvSpPr>
          <p:cNvPr id="3" name="Slayt Numarası Yer Tutucusu 2"/>
          <p:cNvSpPr>
            <a:spLocks noGrp="1"/>
          </p:cNvSpPr>
          <p:nvPr>
            <p:ph type="sldNum" sz="quarter" idx="12"/>
          </p:nvPr>
        </p:nvSpPr>
        <p:spPr/>
        <p:txBody>
          <a:bodyPr/>
          <a:lstStyle/>
          <a:p>
            <a:fld id="{FA4881E9-E630-43D2-9C94-39DAC5659378}" type="slidenum">
              <a:rPr lang="tr-TR" smtClean="0"/>
              <a:pPr/>
              <a:t>27</a:t>
            </a:fld>
            <a:endParaRPr lang="tr-TR"/>
          </a:p>
        </p:txBody>
      </p:sp>
    </p:spTree>
    <p:extLst>
      <p:ext uri="{BB962C8B-B14F-4D97-AF65-F5344CB8AC3E}">
        <p14:creationId xmlns:p14="http://schemas.microsoft.com/office/powerpoint/2010/main" xmlns="" val="765013732"/>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p:cNvSpPr/>
          <p:nvPr/>
        </p:nvSpPr>
        <p:spPr>
          <a:xfrm>
            <a:off x="179387" y="40749"/>
            <a:ext cx="8856984" cy="6817251"/>
          </a:xfrm>
          <a:prstGeom prst="rect">
            <a:avLst/>
          </a:prstGeom>
        </p:spPr>
        <p:txBody>
          <a:bodyPr wrap="square">
            <a:spAutoFit/>
          </a:bodyPr>
          <a:lstStyle/>
          <a:p>
            <a:r>
              <a:rPr lang="tr-TR" sz="2300" dirty="0"/>
              <a:t>Nitekim, adamın biri </a:t>
            </a:r>
            <a:r>
              <a:rPr lang="tr-TR" sz="2300" dirty="0" err="1"/>
              <a:t>İbrâhîm</a:t>
            </a:r>
            <a:r>
              <a:rPr lang="tr-TR" sz="2300" dirty="0"/>
              <a:t> bin </a:t>
            </a:r>
            <a:r>
              <a:rPr lang="tr-TR" sz="2300" dirty="0" err="1"/>
              <a:t>Edhem</a:t>
            </a:r>
            <a:r>
              <a:rPr lang="tr-TR" sz="2300" dirty="0"/>
              <a:t> Hazretlerine:</a:t>
            </a:r>
          </a:p>
          <a:p>
            <a:r>
              <a:rPr lang="tr-TR" sz="2300" dirty="0"/>
              <a:t> </a:t>
            </a:r>
          </a:p>
          <a:p>
            <a:r>
              <a:rPr lang="tr-TR" sz="2300" dirty="0"/>
              <a:t>“-Gece </a:t>
            </a:r>
            <a:r>
              <a:rPr lang="tr-TR" sz="2300" dirty="0" err="1"/>
              <a:t>ibâdetine</a:t>
            </a:r>
            <a:r>
              <a:rPr lang="tr-TR" sz="2300" dirty="0"/>
              <a:t> kalkamıyorum, bana bir </a:t>
            </a:r>
            <a:r>
              <a:rPr lang="tr-TR" sz="2300" dirty="0" err="1"/>
              <a:t>çâre</a:t>
            </a:r>
            <a:r>
              <a:rPr lang="tr-TR" sz="2300" dirty="0"/>
              <a:t> öğret!” deyince </a:t>
            </a:r>
            <a:r>
              <a:rPr lang="tr-TR" sz="2300" dirty="0" err="1"/>
              <a:t>İbrâhîm</a:t>
            </a:r>
            <a:r>
              <a:rPr lang="tr-TR" sz="2300" dirty="0"/>
              <a:t> bin </a:t>
            </a:r>
            <a:r>
              <a:rPr lang="tr-TR" sz="2300" dirty="0" err="1"/>
              <a:t>Edhem</a:t>
            </a:r>
            <a:r>
              <a:rPr lang="tr-TR" sz="2300" dirty="0"/>
              <a:t> Hazretleri, ona şu </a:t>
            </a:r>
            <a:r>
              <a:rPr lang="tr-TR" sz="2300" dirty="0" err="1"/>
              <a:t>cevâbı</a:t>
            </a:r>
            <a:r>
              <a:rPr lang="tr-TR" sz="2300" dirty="0"/>
              <a:t> verir:</a:t>
            </a:r>
          </a:p>
          <a:p>
            <a:r>
              <a:rPr lang="tr-TR" sz="2300" dirty="0"/>
              <a:t> </a:t>
            </a:r>
          </a:p>
          <a:p>
            <a:r>
              <a:rPr lang="tr-TR" sz="2300" dirty="0"/>
              <a:t>“-</a:t>
            </a:r>
            <a:r>
              <a:rPr lang="tr-TR" sz="2300" dirty="0" err="1"/>
              <a:t>Gündüzleyin</a:t>
            </a:r>
            <a:r>
              <a:rPr lang="tr-TR" sz="2300" dirty="0"/>
              <a:t> Allah’a isyan etme; geceleri O seni huzurunda durdurur, geceleyin O’nun huzurunda bulunmak en yüce bir şereftir. Günahkârlar bu şerefi hak edemezler!”</a:t>
            </a:r>
          </a:p>
          <a:p>
            <a:r>
              <a:rPr lang="tr-TR" sz="2300" dirty="0"/>
              <a:t> </a:t>
            </a:r>
          </a:p>
          <a:p>
            <a:r>
              <a:rPr lang="tr-TR" sz="2300" dirty="0"/>
              <a:t>Gece ve gündüzlerin </a:t>
            </a:r>
            <a:r>
              <a:rPr lang="tr-TR" sz="2300" dirty="0" err="1"/>
              <a:t>ibâdetlerle</a:t>
            </a:r>
            <a:r>
              <a:rPr lang="tr-TR" sz="2300" dirty="0"/>
              <a:t> ihya edilmesinin </a:t>
            </a:r>
            <a:r>
              <a:rPr lang="tr-TR" sz="2300" dirty="0" err="1"/>
              <a:t>yanısıra</a:t>
            </a:r>
            <a:r>
              <a:rPr lang="tr-TR" sz="2300" dirty="0"/>
              <a:t>, bu </a:t>
            </a:r>
            <a:r>
              <a:rPr lang="tr-TR" sz="2300" dirty="0" err="1"/>
              <a:t>ibâdetlerin</a:t>
            </a:r>
            <a:r>
              <a:rPr lang="tr-TR" sz="2300" dirty="0"/>
              <a:t> kalbî bir rikkat ve hassasiyet ile </a:t>
            </a:r>
            <a:r>
              <a:rPr lang="tr-TR" sz="2300" dirty="0" err="1"/>
              <a:t>îfâ</a:t>
            </a:r>
            <a:r>
              <a:rPr lang="tr-TR" sz="2300" dirty="0"/>
              <a:t> edilmesi de son derece mühimdir. </a:t>
            </a:r>
            <a:r>
              <a:rPr lang="tr-TR" sz="2300" b="1" dirty="0" err="1"/>
              <a:t>İbn</a:t>
            </a:r>
            <a:r>
              <a:rPr lang="tr-TR" sz="2300" b="1" dirty="0"/>
              <a:t>-i Abbâs -</a:t>
            </a:r>
            <a:r>
              <a:rPr lang="tr-TR" sz="2300" b="1" dirty="0" err="1"/>
              <a:t>radıyallâhu</a:t>
            </a:r>
            <a:r>
              <a:rPr lang="tr-TR" sz="2300" b="1" dirty="0"/>
              <a:t> </a:t>
            </a:r>
            <a:r>
              <a:rPr lang="tr-TR" sz="2300" b="1" dirty="0" err="1"/>
              <a:t>anh</a:t>
            </a:r>
            <a:r>
              <a:rPr lang="tr-TR" sz="2300" b="1" dirty="0"/>
              <a:t>- buyurur:</a:t>
            </a:r>
            <a:endParaRPr lang="tr-TR" sz="2300" dirty="0"/>
          </a:p>
          <a:p>
            <a:r>
              <a:rPr lang="tr-TR" sz="2300" dirty="0"/>
              <a:t> </a:t>
            </a:r>
          </a:p>
          <a:p>
            <a:r>
              <a:rPr lang="tr-TR" sz="2300" dirty="0"/>
              <a:t>“Tefekkür ile kılman iki rekât namaz, Rabbinden gaflete düşmüş bir gönülle bütün bir geceyi </a:t>
            </a:r>
            <a:r>
              <a:rPr lang="tr-TR" sz="2300" dirty="0" err="1"/>
              <a:t>ibâdetle</a:t>
            </a:r>
            <a:r>
              <a:rPr lang="tr-TR" sz="2300" dirty="0"/>
              <a:t> geçirmekten daha hayırlıdır</a:t>
            </a:r>
            <a:r>
              <a:rPr lang="tr-TR" sz="2300" dirty="0" smtClean="0"/>
              <a:t>.”</a:t>
            </a:r>
          </a:p>
          <a:p>
            <a:endParaRPr lang="tr-TR" sz="2300" dirty="0"/>
          </a:p>
          <a:p>
            <a:r>
              <a:rPr lang="tr-TR" sz="2300" dirty="0" err="1" smtClean="0"/>
              <a:t>Ebu’d-Derdâ</a:t>
            </a:r>
            <a:r>
              <a:rPr lang="tr-TR" sz="2300" dirty="0" smtClean="0"/>
              <a:t> -</a:t>
            </a:r>
            <a:r>
              <a:rPr lang="tr-TR" sz="2300" dirty="0" err="1" smtClean="0"/>
              <a:t>radıyallâhu</a:t>
            </a:r>
            <a:r>
              <a:rPr lang="tr-TR" sz="2300" dirty="0" smtClean="0"/>
              <a:t> </a:t>
            </a:r>
            <a:r>
              <a:rPr lang="tr-TR" sz="2300" dirty="0" err="1" smtClean="0"/>
              <a:t>anh</a:t>
            </a:r>
            <a:r>
              <a:rPr lang="tr-TR" sz="2300" dirty="0" smtClean="0"/>
              <a:t>- da şöyle buyuruyor:</a:t>
            </a:r>
          </a:p>
          <a:p>
            <a:r>
              <a:rPr lang="tr-TR" sz="2300" dirty="0" smtClean="0"/>
              <a:t> </a:t>
            </a:r>
          </a:p>
          <a:p>
            <a:r>
              <a:rPr lang="tr-TR" sz="2300" dirty="0" smtClean="0"/>
              <a:t>“Bir saat tefekkür; kırk gece nafile </a:t>
            </a:r>
            <a:r>
              <a:rPr lang="tr-TR" sz="2300" dirty="0" err="1" smtClean="0"/>
              <a:t>ibâdetten</a:t>
            </a:r>
            <a:r>
              <a:rPr lang="tr-TR" sz="2300" dirty="0" smtClean="0"/>
              <a:t> üstündür.”</a:t>
            </a:r>
          </a:p>
        </p:txBody>
      </p:sp>
      <p:sp>
        <p:nvSpPr>
          <p:cNvPr id="3" name="Slayt Numarası Yer Tutucusu 2"/>
          <p:cNvSpPr>
            <a:spLocks noGrp="1"/>
          </p:cNvSpPr>
          <p:nvPr>
            <p:ph type="sldNum" sz="quarter" idx="12"/>
          </p:nvPr>
        </p:nvSpPr>
        <p:spPr/>
        <p:txBody>
          <a:bodyPr/>
          <a:lstStyle/>
          <a:p>
            <a:fld id="{FA4881E9-E630-43D2-9C94-39DAC5659378}" type="slidenum">
              <a:rPr lang="tr-TR" smtClean="0"/>
              <a:pPr/>
              <a:t>28</a:t>
            </a:fld>
            <a:endParaRPr lang="tr-TR"/>
          </a:p>
        </p:txBody>
      </p:sp>
    </p:spTree>
    <p:extLst>
      <p:ext uri="{BB962C8B-B14F-4D97-AF65-F5344CB8AC3E}">
        <p14:creationId xmlns:p14="http://schemas.microsoft.com/office/powerpoint/2010/main" xmlns="" val="1656143029"/>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p:cNvSpPr/>
          <p:nvPr/>
        </p:nvSpPr>
        <p:spPr>
          <a:xfrm>
            <a:off x="0" y="0"/>
            <a:ext cx="9036496" cy="6370975"/>
          </a:xfrm>
          <a:prstGeom prst="rect">
            <a:avLst/>
          </a:prstGeom>
        </p:spPr>
        <p:txBody>
          <a:bodyPr wrap="square">
            <a:spAutoFit/>
          </a:bodyPr>
          <a:lstStyle/>
          <a:p>
            <a:r>
              <a:rPr lang="tr-TR" sz="2400" dirty="0">
                <a:latin typeface="Arial" pitchFamily="34" charset="0"/>
                <a:cs typeface="Arial" pitchFamily="34" charset="0"/>
              </a:rPr>
              <a:t> </a:t>
            </a:r>
          </a:p>
          <a:p>
            <a:r>
              <a:rPr lang="tr-TR" sz="2400" dirty="0" smtClean="0">
                <a:latin typeface="Arial" pitchFamily="34" charset="0"/>
                <a:cs typeface="Arial" pitchFamily="34" charset="0"/>
              </a:rPr>
              <a:t>	</a:t>
            </a:r>
          </a:p>
          <a:p>
            <a:r>
              <a:rPr lang="tr-TR" sz="2400" dirty="0" smtClean="0">
                <a:latin typeface="Arial" pitchFamily="34" charset="0"/>
                <a:cs typeface="Arial" pitchFamily="34" charset="0"/>
              </a:rPr>
              <a:t>	Görüldüğü </a:t>
            </a:r>
            <a:r>
              <a:rPr lang="tr-TR" sz="2400" dirty="0">
                <a:latin typeface="Arial" pitchFamily="34" charset="0"/>
                <a:cs typeface="Arial" pitchFamily="34" charset="0"/>
              </a:rPr>
              <a:t>üzere, </a:t>
            </a:r>
            <a:r>
              <a:rPr lang="tr-TR" sz="2400" dirty="0" err="1">
                <a:latin typeface="Arial" pitchFamily="34" charset="0"/>
                <a:cs typeface="Arial" pitchFamily="34" charset="0"/>
              </a:rPr>
              <a:t>ibâdetler</a:t>
            </a:r>
            <a:r>
              <a:rPr lang="tr-TR" sz="2400" dirty="0">
                <a:latin typeface="Arial" pitchFamily="34" charset="0"/>
                <a:cs typeface="Arial" pitchFamily="34" charset="0"/>
              </a:rPr>
              <a:t> ancak manevî teyakkuz, huşu ve tefekkür ile </a:t>
            </a:r>
            <a:r>
              <a:rPr lang="tr-TR" sz="2400" dirty="0" err="1">
                <a:latin typeface="Arial" pitchFamily="34" charset="0"/>
                <a:cs typeface="Arial" pitchFamily="34" charset="0"/>
              </a:rPr>
              <a:t>îfâ</a:t>
            </a:r>
            <a:r>
              <a:rPr lang="tr-TR" sz="2400" dirty="0">
                <a:latin typeface="Arial" pitchFamily="34" charset="0"/>
                <a:cs typeface="Arial" pitchFamily="34" charset="0"/>
              </a:rPr>
              <a:t> edildiğinde kıymet kazanır. </a:t>
            </a:r>
            <a:r>
              <a:rPr lang="tr-TR" sz="2400" dirty="0" err="1">
                <a:latin typeface="Arial" pitchFamily="34" charset="0"/>
                <a:cs typeface="Arial" pitchFamily="34" charset="0"/>
              </a:rPr>
              <a:t>Ashâb</a:t>
            </a:r>
            <a:r>
              <a:rPr lang="tr-TR" sz="2400" dirty="0">
                <a:latin typeface="Arial" pitchFamily="34" charset="0"/>
                <a:cs typeface="Arial" pitchFamily="34" charset="0"/>
              </a:rPr>
              <a:t>-ı kiramın ve onları güzelce </a:t>
            </a:r>
            <a:r>
              <a:rPr lang="tr-TR" sz="2400" dirty="0" err="1">
                <a:latin typeface="Arial" pitchFamily="34" charset="0"/>
                <a:cs typeface="Arial" pitchFamily="34" charset="0"/>
              </a:rPr>
              <a:t>tâkib</a:t>
            </a:r>
            <a:r>
              <a:rPr lang="tr-TR" sz="2400" dirty="0">
                <a:latin typeface="Arial" pitchFamily="34" charset="0"/>
                <a:cs typeface="Arial" pitchFamily="34" charset="0"/>
              </a:rPr>
              <a:t> eden </a:t>
            </a:r>
            <a:r>
              <a:rPr lang="tr-TR" sz="2400" dirty="0" err="1">
                <a:latin typeface="Arial" pitchFamily="34" charset="0"/>
                <a:cs typeface="Arial" pitchFamily="34" charset="0"/>
              </a:rPr>
              <a:t>sâlih</a:t>
            </a:r>
            <a:r>
              <a:rPr lang="tr-TR" sz="2400" dirty="0">
                <a:latin typeface="Arial" pitchFamily="34" charset="0"/>
                <a:cs typeface="Arial" pitchFamily="34" charset="0"/>
              </a:rPr>
              <a:t> </a:t>
            </a:r>
            <a:r>
              <a:rPr lang="tr-TR" sz="2400" dirty="0" err="1">
                <a:latin typeface="Arial" pitchFamily="34" charset="0"/>
                <a:cs typeface="Arial" pitchFamily="34" charset="0"/>
              </a:rPr>
              <a:t>mü’minlerin</a:t>
            </a:r>
            <a:r>
              <a:rPr lang="tr-TR" sz="2400" dirty="0">
                <a:latin typeface="Arial" pitchFamily="34" charset="0"/>
                <a:cs typeface="Arial" pitchFamily="34" charset="0"/>
              </a:rPr>
              <a:t> en mühim hasleti de bu kalbî kıvama sahip olmalarıdır. Nitekim </a:t>
            </a:r>
            <a:r>
              <a:rPr lang="tr-TR" sz="2400" b="1" dirty="0">
                <a:latin typeface="Arial" pitchFamily="34" charset="0"/>
                <a:cs typeface="Arial" pitchFamily="34" charset="0"/>
              </a:rPr>
              <a:t>Abdullah bin </a:t>
            </a:r>
            <a:r>
              <a:rPr lang="tr-TR" sz="2400" b="1" dirty="0" err="1">
                <a:latin typeface="Arial" pitchFamily="34" charset="0"/>
                <a:cs typeface="Arial" pitchFamily="34" charset="0"/>
              </a:rPr>
              <a:t>Mes’ûd</a:t>
            </a:r>
            <a:r>
              <a:rPr lang="tr-TR" sz="2400" b="1" dirty="0">
                <a:latin typeface="Arial" pitchFamily="34" charset="0"/>
                <a:cs typeface="Arial" pitchFamily="34" charset="0"/>
              </a:rPr>
              <a:t> -</a:t>
            </a:r>
            <a:r>
              <a:rPr lang="tr-TR" sz="2400" b="1" dirty="0" err="1">
                <a:latin typeface="Arial" pitchFamily="34" charset="0"/>
                <a:cs typeface="Arial" pitchFamily="34" charset="0"/>
              </a:rPr>
              <a:t>radıyallâhu</a:t>
            </a:r>
            <a:r>
              <a:rPr lang="tr-TR" sz="2400" b="1" dirty="0">
                <a:latin typeface="Arial" pitchFamily="34" charset="0"/>
                <a:cs typeface="Arial" pitchFamily="34" charset="0"/>
              </a:rPr>
              <a:t> </a:t>
            </a:r>
            <a:r>
              <a:rPr lang="tr-TR" sz="2400" b="1" dirty="0" err="1">
                <a:latin typeface="Arial" pitchFamily="34" charset="0"/>
                <a:cs typeface="Arial" pitchFamily="34" charset="0"/>
              </a:rPr>
              <a:t>anh</a:t>
            </a:r>
            <a:r>
              <a:rPr lang="tr-TR" sz="2400" b="1" dirty="0">
                <a:latin typeface="Arial" pitchFamily="34" charset="0"/>
                <a:cs typeface="Arial" pitchFamily="34" charset="0"/>
              </a:rPr>
              <a:t>-, dostlarına şöyle derdi</a:t>
            </a:r>
            <a:r>
              <a:rPr lang="tr-TR" sz="2400" dirty="0">
                <a:latin typeface="Arial" pitchFamily="34" charset="0"/>
                <a:cs typeface="Arial" pitchFamily="34" charset="0"/>
              </a:rPr>
              <a:t>:</a:t>
            </a:r>
          </a:p>
          <a:p>
            <a:r>
              <a:rPr lang="tr-TR" sz="2400" dirty="0">
                <a:latin typeface="Arial" pitchFamily="34" charset="0"/>
                <a:cs typeface="Arial" pitchFamily="34" charset="0"/>
              </a:rPr>
              <a:t> </a:t>
            </a:r>
          </a:p>
          <a:p>
            <a:r>
              <a:rPr lang="tr-TR" sz="2400" dirty="0" smtClean="0">
                <a:latin typeface="Arial" pitchFamily="34" charset="0"/>
                <a:cs typeface="Arial" pitchFamily="34" charset="0"/>
              </a:rPr>
              <a:t>	“</a:t>
            </a:r>
            <a:r>
              <a:rPr lang="tr-TR" sz="2400" dirty="0">
                <a:latin typeface="Arial" pitchFamily="34" charset="0"/>
                <a:cs typeface="Arial" pitchFamily="34" charset="0"/>
              </a:rPr>
              <a:t>Siz, </a:t>
            </a:r>
            <a:r>
              <a:rPr lang="tr-TR" sz="2400" dirty="0" err="1">
                <a:latin typeface="Arial" pitchFamily="34" charset="0"/>
                <a:cs typeface="Arial" pitchFamily="34" charset="0"/>
              </a:rPr>
              <a:t>ashâbdan</a:t>
            </a:r>
            <a:r>
              <a:rPr lang="tr-TR" sz="2400" dirty="0">
                <a:latin typeface="Arial" pitchFamily="34" charset="0"/>
                <a:cs typeface="Arial" pitchFamily="34" charset="0"/>
              </a:rPr>
              <a:t> daha çok namaz kılıyor ve </a:t>
            </a:r>
            <a:r>
              <a:rPr lang="tr-TR" sz="2400" dirty="0" err="1">
                <a:latin typeface="Arial" pitchFamily="34" charset="0"/>
                <a:cs typeface="Arial" pitchFamily="34" charset="0"/>
              </a:rPr>
              <a:t>ictihad</a:t>
            </a:r>
            <a:r>
              <a:rPr lang="tr-TR" sz="2400" dirty="0">
                <a:latin typeface="Arial" pitchFamily="34" charset="0"/>
                <a:cs typeface="Arial" pitchFamily="34" charset="0"/>
              </a:rPr>
              <a:t> yapıyorsunuz. Ama onlar </a:t>
            </a:r>
            <a:r>
              <a:rPr lang="tr-TR" sz="2400" dirty="0" err="1">
                <a:latin typeface="Arial" pitchFamily="34" charset="0"/>
                <a:cs typeface="Arial" pitchFamily="34" charset="0"/>
              </a:rPr>
              <a:t>dünyâya</a:t>
            </a:r>
            <a:r>
              <a:rPr lang="tr-TR" sz="2400" dirty="0">
                <a:latin typeface="Arial" pitchFamily="34" charset="0"/>
                <a:cs typeface="Arial" pitchFamily="34" charset="0"/>
              </a:rPr>
              <a:t> karşı sizden daha </a:t>
            </a:r>
            <a:r>
              <a:rPr lang="tr-TR" sz="2400" dirty="0" err="1">
                <a:latin typeface="Arial" pitchFamily="34" charset="0"/>
                <a:cs typeface="Arial" pitchFamily="34" charset="0"/>
              </a:rPr>
              <a:t>zâhid</a:t>
            </a:r>
            <a:r>
              <a:rPr lang="tr-TR" sz="2400" dirty="0">
                <a:latin typeface="Arial" pitchFamily="34" charset="0"/>
                <a:cs typeface="Arial" pitchFamily="34" charset="0"/>
              </a:rPr>
              <a:t>, </a:t>
            </a:r>
            <a:r>
              <a:rPr lang="tr-TR" sz="2400" dirty="0" err="1">
                <a:latin typeface="Arial" pitchFamily="34" charset="0"/>
                <a:cs typeface="Arial" pitchFamily="34" charset="0"/>
              </a:rPr>
              <a:t>âhirete</a:t>
            </a:r>
            <a:r>
              <a:rPr lang="tr-TR" sz="2400" dirty="0">
                <a:latin typeface="Arial" pitchFamily="34" charset="0"/>
                <a:cs typeface="Arial" pitchFamily="34" charset="0"/>
              </a:rPr>
              <a:t> karşı sizden daha </a:t>
            </a:r>
            <a:r>
              <a:rPr lang="tr-TR" sz="2400" dirty="0" err="1">
                <a:latin typeface="Arial" pitchFamily="34" charset="0"/>
                <a:cs typeface="Arial" pitchFamily="34" charset="0"/>
              </a:rPr>
              <a:t>rağbetli</a:t>
            </a:r>
            <a:r>
              <a:rPr lang="tr-TR" sz="2400" dirty="0">
                <a:latin typeface="Arial" pitchFamily="34" charset="0"/>
                <a:cs typeface="Arial" pitchFamily="34" charset="0"/>
              </a:rPr>
              <a:t> idi.”</a:t>
            </a:r>
          </a:p>
          <a:p>
            <a:r>
              <a:rPr lang="tr-TR" sz="2400" dirty="0">
                <a:latin typeface="Arial" pitchFamily="34" charset="0"/>
                <a:cs typeface="Arial" pitchFamily="34" charset="0"/>
              </a:rPr>
              <a:t> </a:t>
            </a:r>
          </a:p>
          <a:p>
            <a:r>
              <a:rPr lang="tr-TR" sz="2400" dirty="0" smtClean="0">
                <a:latin typeface="Arial" pitchFamily="34" charset="0"/>
                <a:cs typeface="Arial" pitchFamily="34" charset="0"/>
              </a:rPr>
              <a:t>	</a:t>
            </a:r>
            <a:r>
              <a:rPr lang="tr-TR" sz="2400" dirty="0" err="1" smtClean="0">
                <a:latin typeface="Arial" pitchFamily="34" charset="0"/>
                <a:cs typeface="Arial" pitchFamily="34" charset="0"/>
              </a:rPr>
              <a:t>İbâdetleri</a:t>
            </a:r>
            <a:r>
              <a:rPr lang="tr-TR" sz="2400" dirty="0" smtClean="0">
                <a:latin typeface="Arial" pitchFamily="34" charset="0"/>
                <a:cs typeface="Arial" pitchFamily="34" charset="0"/>
              </a:rPr>
              <a:t> </a:t>
            </a:r>
            <a:r>
              <a:rPr lang="tr-TR" sz="2400" dirty="0">
                <a:latin typeface="Arial" pitchFamily="34" charset="0"/>
                <a:cs typeface="Arial" pitchFamily="34" charset="0"/>
              </a:rPr>
              <a:t>Hak katında </a:t>
            </a:r>
            <a:r>
              <a:rPr lang="tr-TR" sz="2400" dirty="0" err="1">
                <a:latin typeface="Arial" pitchFamily="34" charset="0"/>
                <a:cs typeface="Arial" pitchFamily="34" charset="0"/>
              </a:rPr>
              <a:t>makbûl</a:t>
            </a:r>
            <a:r>
              <a:rPr lang="tr-TR" sz="2400" dirty="0">
                <a:latin typeface="Arial" pitchFamily="34" charset="0"/>
                <a:cs typeface="Arial" pitchFamily="34" charset="0"/>
              </a:rPr>
              <a:t> kılan da ihlâs ve </a:t>
            </a:r>
            <a:r>
              <a:rPr lang="tr-TR" sz="2400" dirty="0" err="1">
                <a:latin typeface="Arial" pitchFamily="34" charset="0"/>
                <a:cs typeface="Arial" pitchFamily="34" charset="0"/>
              </a:rPr>
              <a:t>takvâdır</a:t>
            </a:r>
            <a:r>
              <a:rPr lang="tr-TR" sz="2400" dirty="0">
                <a:latin typeface="Arial" pitchFamily="34" charset="0"/>
                <a:cs typeface="Arial" pitchFamily="34" charset="0"/>
              </a:rPr>
              <a:t>. Yâni </a:t>
            </a:r>
            <a:r>
              <a:rPr lang="tr-TR" sz="2400" dirty="0" err="1">
                <a:latin typeface="Arial" pitchFamily="34" charset="0"/>
                <a:cs typeface="Arial" pitchFamily="34" charset="0"/>
              </a:rPr>
              <a:t>Allâh’ın</a:t>
            </a:r>
            <a:r>
              <a:rPr lang="tr-TR" sz="2400" dirty="0">
                <a:latin typeface="Arial" pitchFamily="34" charset="0"/>
                <a:cs typeface="Arial" pitchFamily="34" charset="0"/>
              </a:rPr>
              <a:t> emir ve nehiylerine karşı büyük bir </a:t>
            </a:r>
            <a:r>
              <a:rPr lang="tr-TR" sz="2400" dirty="0" err="1">
                <a:latin typeface="Arial" pitchFamily="34" charset="0"/>
                <a:cs typeface="Arial" pitchFamily="34" charset="0"/>
              </a:rPr>
              <a:t>samîmiyet</a:t>
            </a:r>
            <a:r>
              <a:rPr lang="tr-TR" sz="2400" dirty="0">
                <a:latin typeface="Arial" pitchFamily="34" charset="0"/>
                <a:cs typeface="Arial" pitchFamily="34" charset="0"/>
              </a:rPr>
              <a:t>, hürmet ve </a:t>
            </a:r>
            <a:r>
              <a:rPr lang="tr-TR" sz="2400" dirty="0" err="1">
                <a:latin typeface="Arial" pitchFamily="34" charset="0"/>
                <a:cs typeface="Arial" pitchFamily="34" charset="0"/>
              </a:rPr>
              <a:t>hassâsiyet</a:t>
            </a:r>
            <a:r>
              <a:rPr lang="tr-TR" sz="2400" dirty="0">
                <a:latin typeface="Arial" pitchFamily="34" charset="0"/>
                <a:cs typeface="Arial" pitchFamily="34" charset="0"/>
              </a:rPr>
              <a:t> ile boyun bükerek </a:t>
            </a:r>
            <a:r>
              <a:rPr lang="tr-TR" sz="2400" dirty="0" err="1">
                <a:latin typeface="Arial" pitchFamily="34" charset="0"/>
                <a:cs typeface="Arial" pitchFamily="34" charset="0"/>
              </a:rPr>
              <a:t>rızâ-yı</a:t>
            </a:r>
            <a:r>
              <a:rPr lang="tr-TR" sz="2400" dirty="0">
                <a:latin typeface="Arial" pitchFamily="34" charset="0"/>
                <a:cs typeface="Arial" pitchFamily="34" charset="0"/>
              </a:rPr>
              <a:t> ilâhî istikâmetinde dosdoğru yürümektir.</a:t>
            </a:r>
          </a:p>
          <a:p>
            <a:r>
              <a:rPr lang="tr-TR" sz="2400" dirty="0">
                <a:latin typeface="Arial" pitchFamily="34" charset="0"/>
                <a:cs typeface="Arial" pitchFamily="34" charset="0"/>
              </a:rPr>
              <a:t> </a:t>
            </a:r>
          </a:p>
        </p:txBody>
      </p:sp>
      <p:sp>
        <p:nvSpPr>
          <p:cNvPr id="3" name="Slayt Numarası Yer Tutucusu 2"/>
          <p:cNvSpPr>
            <a:spLocks noGrp="1"/>
          </p:cNvSpPr>
          <p:nvPr>
            <p:ph type="sldNum" sz="quarter" idx="12"/>
          </p:nvPr>
        </p:nvSpPr>
        <p:spPr/>
        <p:txBody>
          <a:bodyPr/>
          <a:lstStyle/>
          <a:p>
            <a:fld id="{FA4881E9-E630-43D2-9C94-39DAC5659378}" type="slidenum">
              <a:rPr lang="tr-TR" smtClean="0"/>
              <a:pPr/>
              <a:t>29</a:t>
            </a:fld>
            <a:endParaRPr lang="tr-TR"/>
          </a:p>
        </p:txBody>
      </p:sp>
    </p:spTree>
    <p:extLst>
      <p:ext uri="{BB962C8B-B14F-4D97-AF65-F5344CB8AC3E}">
        <p14:creationId xmlns:p14="http://schemas.microsoft.com/office/powerpoint/2010/main" xmlns="" val="3798673968"/>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p:cNvSpPr/>
          <p:nvPr/>
        </p:nvSpPr>
        <p:spPr>
          <a:xfrm>
            <a:off x="251521" y="3140968"/>
            <a:ext cx="8640960" cy="2677656"/>
          </a:xfrm>
          <a:prstGeom prst="rect">
            <a:avLst/>
          </a:prstGeom>
        </p:spPr>
        <p:txBody>
          <a:bodyPr wrap="square">
            <a:spAutoFit/>
          </a:bodyPr>
          <a:lstStyle/>
          <a:p>
            <a:r>
              <a:rPr lang="tr-TR" sz="2400" b="1" dirty="0"/>
              <a:t>      İnsanoğlunun ve kainatın en kıymetli cevheri kalptir. Çünkü </a:t>
            </a:r>
            <a:r>
              <a:rPr lang="tr-TR" sz="2400" b="1" dirty="0" err="1"/>
              <a:t>Allahu</a:t>
            </a:r>
            <a:r>
              <a:rPr lang="tr-TR" sz="2400" b="1" dirty="0"/>
              <a:t> </a:t>
            </a:r>
            <a:r>
              <a:rPr lang="tr-TR" sz="2400" b="1" dirty="0" err="1"/>
              <a:t>Tealâ'nın</a:t>
            </a:r>
            <a:r>
              <a:rPr lang="tr-TR" sz="2400" b="1" dirty="0"/>
              <a:t> kendisi için seçtiği </a:t>
            </a:r>
            <a:r>
              <a:rPr lang="tr-TR" sz="2400" b="1" dirty="0" err="1"/>
              <a:t>ilâhi</a:t>
            </a:r>
            <a:r>
              <a:rPr lang="tr-TR" sz="2400" b="1" dirty="0"/>
              <a:t> nazar yeridir. İnsanın aslı ve hakikati de kalpte gizlidir. İnsanı kalbi temsil eder ve bütün değeri kalbe bağlıdır. Bizden istenen bu cevheri kirletmemek, kirlenmiş ise temizlemek, kısaca kalbi “selim” hale getirmektir.</a:t>
            </a:r>
            <a:br>
              <a:rPr lang="tr-TR" sz="2400" b="1" dirty="0"/>
            </a:br>
            <a:r>
              <a:rPr lang="tr-TR" sz="2400" b="1" dirty="0"/>
              <a:t>                </a:t>
            </a:r>
            <a:r>
              <a:rPr lang="tr-TR" sz="2400" b="1" dirty="0" smtClean="0"/>
              <a:t>	</a:t>
            </a:r>
          </a:p>
          <a:p>
            <a:r>
              <a:rPr lang="tr-TR" sz="2400" b="1" dirty="0"/>
              <a:t>	</a:t>
            </a:r>
            <a:r>
              <a:rPr lang="tr-TR" sz="2400" b="1" dirty="0" smtClean="0"/>
              <a:t>		</a:t>
            </a:r>
            <a:endParaRPr lang="tr-TR" sz="2400"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1268760"/>
            <a:ext cx="2088232" cy="17686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Slayt Numarası Yer Tutucusu 2"/>
          <p:cNvSpPr>
            <a:spLocks noGrp="1"/>
          </p:cNvSpPr>
          <p:nvPr>
            <p:ph type="sldNum" sz="quarter" idx="12"/>
          </p:nvPr>
        </p:nvSpPr>
        <p:spPr/>
        <p:txBody>
          <a:bodyPr/>
          <a:lstStyle/>
          <a:p>
            <a:fld id="{FA4881E9-E630-43D2-9C94-39DAC5659378}" type="slidenum">
              <a:rPr lang="tr-TR" smtClean="0"/>
              <a:pPr/>
              <a:t>3</a:t>
            </a:fld>
            <a:endParaRPr lang="tr-TR"/>
          </a:p>
        </p:txBody>
      </p:sp>
    </p:spTree>
    <p:extLst>
      <p:ext uri="{BB962C8B-B14F-4D97-AF65-F5344CB8AC3E}">
        <p14:creationId xmlns:p14="http://schemas.microsoft.com/office/powerpoint/2010/main" xmlns="" val="538939256"/>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p:cNvSpPr/>
          <p:nvPr/>
        </p:nvSpPr>
        <p:spPr>
          <a:xfrm>
            <a:off x="3707904" y="43713"/>
            <a:ext cx="5436096" cy="6617196"/>
          </a:xfrm>
          <a:prstGeom prst="rect">
            <a:avLst/>
          </a:prstGeom>
        </p:spPr>
        <p:txBody>
          <a:bodyPr wrap="square">
            <a:spAutoFit/>
          </a:bodyPr>
          <a:lstStyle/>
          <a:p>
            <a:endParaRPr lang="tr-TR" sz="2800" dirty="0">
              <a:latin typeface="Arial" pitchFamily="34" charset="0"/>
              <a:cs typeface="Arial" pitchFamily="34" charset="0"/>
            </a:endParaRPr>
          </a:p>
          <a:p>
            <a:r>
              <a:rPr lang="tr-TR" sz="2800" dirty="0">
                <a:latin typeface="Arial" pitchFamily="34" charset="0"/>
                <a:cs typeface="Arial" pitchFamily="34" charset="0"/>
              </a:rPr>
              <a:t>Bu </a:t>
            </a:r>
            <a:r>
              <a:rPr lang="tr-TR" sz="2800" dirty="0" err="1">
                <a:latin typeface="Arial" pitchFamily="34" charset="0"/>
                <a:cs typeface="Arial" pitchFamily="34" charset="0"/>
              </a:rPr>
              <a:t>vesîleyle</a:t>
            </a:r>
            <a:r>
              <a:rPr lang="tr-TR" sz="2800" dirty="0">
                <a:latin typeface="Arial" pitchFamily="34" charset="0"/>
                <a:cs typeface="Arial" pitchFamily="34" charset="0"/>
              </a:rPr>
              <a:t>, ömrü </a:t>
            </a:r>
            <a:r>
              <a:rPr lang="tr-TR" sz="2800" dirty="0" smtClean="0">
                <a:latin typeface="Arial" pitchFamily="34" charset="0"/>
                <a:cs typeface="Arial" pitchFamily="34" charset="0"/>
              </a:rPr>
              <a:t>boyunca</a:t>
            </a:r>
          </a:p>
          <a:p>
            <a:r>
              <a:rPr lang="tr-TR" sz="2800" dirty="0" smtClean="0">
                <a:latin typeface="Arial" pitchFamily="34" charset="0"/>
                <a:cs typeface="Arial" pitchFamily="34" charset="0"/>
              </a:rPr>
              <a:t> </a:t>
            </a:r>
            <a:r>
              <a:rPr lang="tr-TR" sz="2800" dirty="0">
                <a:latin typeface="Arial" pitchFamily="34" charset="0"/>
                <a:cs typeface="Arial" pitchFamily="34" charset="0"/>
              </a:rPr>
              <a:t>		</a:t>
            </a:r>
            <a:endParaRPr lang="tr-TR" sz="2800" dirty="0" smtClean="0">
              <a:latin typeface="Arial" pitchFamily="34" charset="0"/>
              <a:cs typeface="Arial" pitchFamily="34" charset="0"/>
            </a:endParaRPr>
          </a:p>
          <a:p>
            <a:pPr algn="ctr"/>
            <a:r>
              <a:rPr lang="en-US" sz="3200" b="1" dirty="0" err="1" smtClean="0">
                <a:solidFill>
                  <a:srgbClr val="FF0000"/>
                </a:solidFill>
                <a:latin typeface="Arial" pitchFamily="34" charset="0"/>
                <a:cs typeface="Arial" pitchFamily="34" charset="0"/>
              </a:rPr>
              <a:t>فَاسْتَقِمْ</a:t>
            </a:r>
            <a:r>
              <a:rPr lang="en-US" sz="3200" b="1" dirty="0" smtClean="0">
                <a:solidFill>
                  <a:srgbClr val="FF0000"/>
                </a:solidFill>
                <a:latin typeface="Arial" pitchFamily="34" charset="0"/>
                <a:cs typeface="Arial" pitchFamily="34" charset="0"/>
              </a:rPr>
              <a:t> </a:t>
            </a:r>
            <a:r>
              <a:rPr lang="en-US" sz="3200" b="1" dirty="0" err="1">
                <a:solidFill>
                  <a:srgbClr val="FF0000"/>
                </a:solidFill>
                <a:latin typeface="Arial" pitchFamily="34" charset="0"/>
                <a:cs typeface="Arial" pitchFamily="34" charset="0"/>
              </a:rPr>
              <a:t>كَمَا</a:t>
            </a:r>
            <a:r>
              <a:rPr lang="en-US" sz="3200" b="1" dirty="0">
                <a:solidFill>
                  <a:srgbClr val="FF0000"/>
                </a:solidFill>
                <a:latin typeface="Arial" pitchFamily="34" charset="0"/>
                <a:cs typeface="Arial" pitchFamily="34" charset="0"/>
              </a:rPr>
              <a:t> </a:t>
            </a:r>
            <a:r>
              <a:rPr lang="en-US" sz="3200" b="1" dirty="0" err="1">
                <a:solidFill>
                  <a:srgbClr val="FF0000"/>
                </a:solidFill>
                <a:latin typeface="Arial" pitchFamily="34" charset="0"/>
                <a:cs typeface="Arial" pitchFamily="34" charset="0"/>
              </a:rPr>
              <a:t>اُمِرْتَ</a:t>
            </a:r>
            <a:endParaRPr lang="tr-TR" sz="3200" b="1" dirty="0">
              <a:solidFill>
                <a:srgbClr val="FF0000"/>
              </a:solidFill>
              <a:latin typeface="Arial" pitchFamily="34" charset="0"/>
              <a:cs typeface="Arial" pitchFamily="34" charset="0"/>
            </a:endParaRPr>
          </a:p>
          <a:p>
            <a:r>
              <a:rPr lang="tr-TR" sz="2800" dirty="0">
                <a:solidFill>
                  <a:srgbClr val="FF0000"/>
                </a:solidFill>
                <a:latin typeface="Arial" pitchFamily="34" charset="0"/>
                <a:cs typeface="Arial" pitchFamily="34" charset="0"/>
              </a:rPr>
              <a:t/>
            </a:r>
            <a:br>
              <a:rPr lang="tr-TR" sz="2800" dirty="0">
                <a:solidFill>
                  <a:srgbClr val="FF0000"/>
                </a:solidFill>
                <a:latin typeface="Arial" pitchFamily="34" charset="0"/>
                <a:cs typeface="Arial" pitchFamily="34" charset="0"/>
              </a:rPr>
            </a:br>
            <a:r>
              <a:rPr lang="tr-TR" sz="2800" dirty="0">
                <a:solidFill>
                  <a:srgbClr val="FF0000"/>
                </a:solidFill>
                <a:latin typeface="Arial" pitchFamily="34" charset="0"/>
                <a:cs typeface="Arial" pitchFamily="34" charset="0"/>
              </a:rPr>
              <a:t>“</a:t>
            </a:r>
            <a:r>
              <a:rPr lang="tr-TR" sz="2800" dirty="0" err="1">
                <a:solidFill>
                  <a:srgbClr val="FF0000"/>
                </a:solidFill>
                <a:latin typeface="Arial" pitchFamily="34" charset="0"/>
                <a:cs typeface="Arial" pitchFamily="34" charset="0"/>
              </a:rPr>
              <a:t>Emrolunduğun</a:t>
            </a:r>
            <a:r>
              <a:rPr lang="tr-TR" sz="2800" dirty="0">
                <a:solidFill>
                  <a:srgbClr val="FF0000"/>
                </a:solidFill>
                <a:latin typeface="Arial" pitchFamily="34" charset="0"/>
                <a:cs typeface="Arial" pitchFamily="34" charset="0"/>
              </a:rPr>
              <a:t> gibi dosdoğru ol…” </a:t>
            </a:r>
            <a:r>
              <a:rPr lang="tr-TR" sz="2800" dirty="0" err="1">
                <a:latin typeface="Arial" pitchFamily="34" charset="0"/>
                <a:cs typeface="Arial" pitchFamily="34" charset="0"/>
              </a:rPr>
              <a:t>âyetinin</a:t>
            </a:r>
            <a:r>
              <a:rPr lang="tr-TR" sz="2800" dirty="0">
                <a:latin typeface="Arial" pitchFamily="34" charset="0"/>
                <a:cs typeface="Arial" pitchFamily="34" charset="0"/>
              </a:rPr>
              <a:t> </a:t>
            </a:r>
            <a:r>
              <a:rPr lang="tr-TR" sz="2800" dirty="0" err="1">
                <a:latin typeface="Arial" pitchFamily="34" charset="0"/>
                <a:cs typeface="Arial" pitchFamily="34" charset="0"/>
              </a:rPr>
              <a:t>şümûlüne</a:t>
            </a:r>
            <a:r>
              <a:rPr lang="tr-TR" sz="2800" dirty="0">
                <a:latin typeface="Arial" pitchFamily="34" charset="0"/>
                <a:cs typeface="Arial" pitchFamily="34" charset="0"/>
              </a:rPr>
              <a:t> girme gayretiyle yaşayıp, Hazret-i Peygamber -</a:t>
            </a:r>
            <a:r>
              <a:rPr lang="tr-TR" sz="2800" dirty="0" err="1">
                <a:latin typeface="Arial" pitchFamily="34" charset="0"/>
                <a:cs typeface="Arial" pitchFamily="34" charset="0"/>
              </a:rPr>
              <a:t>sallâllâhu</a:t>
            </a:r>
            <a:r>
              <a:rPr lang="tr-TR" sz="2800" dirty="0">
                <a:latin typeface="Arial" pitchFamily="34" charset="0"/>
                <a:cs typeface="Arial" pitchFamily="34" charset="0"/>
              </a:rPr>
              <a:t> aleyhi ve </a:t>
            </a:r>
            <a:r>
              <a:rPr lang="tr-TR" sz="2800" dirty="0" err="1">
                <a:latin typeface="Arial" pitchFamily="34" charset="0"/>
                <a:cs typeface="Arial" pitchFamily="34" charset="0"/>
              </a:rPr>
              <a:t>sellem</a:t>
            </a:r>
            <a:r>
              <a:rPr lang="tr-TR" sz="2800" dirty="0">
                <a:latin typeface="Arial" pitchFamily="34" charset="0"/>
                <a:cs typeface="Arial" pitchFamily="34" charset="0"/>
              </a:rPr>
              <a:t>- ve O’nun vârisleri olan Hak dostlarının </a:t>
            </a:r>
            <a:r>
              <a:rPr lang="tr-TR" sz="2800" dirty="0" err="1">
                <a:latin typeface="Arial" pitchFamily="34" charset="0"/>
                <a:cs typeface="Arial" pitchFamily="34" charset="0"/>
              </a:rPr>
              <a:t>rûhâniyet</a:t>
            </a:r>
            <a:r>
              <a:rPr lang="tr-TR" sz="2800" dirty="0">
                <a:latin typeface="Arial" pitchFamily="34" charset="0"/>
                <a:cs typeface="Arial" pitchFamily="34" charset="0"/>
              </a:rPr>
              <a:t> </a:t>
            </a:r>
            <a:r>
              <a:rPr lang="tr-TR" sz="2800" dirty="0" err="1">
                <a:latin typeface="Arial" pitchFamily="34" charset="0"/>
                <a:cs typeface="Arial" pitchFamily="34" charset="0"/>
              </a:rPr>
              <a:t>iklîminden</a:t>
            </a:r>
            <a:r>
              <a:rPr lang="tr-TR" sz="2800" dirty="0">
                <a:latin typeface="Arial" pitchFamily="34" charset="0"/>
                <a:cs typeface="Arial" pitchFamily="34" charset="0"/>
              </a:rPr>
              <a:t> ve örnek şahsiyetlerinden feyiz alarak </a:t>
            </a:r>
            <a:r>
              <a:rPr lang="tr-TR" sz="2800" dirty="0" err="1">
                <a:latin typeface="Arial" pitchFamily="34" charset="0"/>
                <a:cs typeface="Arial" pitchFamily="34" charset="0"/>
              </a:rPr>
              <a:t>rızâyı</a:t>
            </a:r>
            <a:r>
              <a:rPr lang="tr-TR" sz="2800" dirty="0">
                <a:latin typeface="Arial" pitchFamily="34" charset="0"/>
                <a:cs typeface="Arial" pitchFamily="34" charset="0"/>
              </a:rPr>
              <a:t> ilâhîsine erdirdiği </a:t>
            </a:r>
            <a:r>
              <a:rPr lang="tr-TR" sz="2800" dirty="0" err="1">
                <a:latin typeface="Arial" pitchFamily="34" charset="0"/>
                <a:cs typeface="Arial" pitchFamily="34" charset="0"/>
              </a:rPr>
              <a:t>sâlih</a:t>
            </a:r>
            <a:r>
              <a:rPr lang="tr-TR" sz="2800" dirty="0">
                <a:latin typeface="Arial" pitchFamily="34" charset="0"/>
                <a:cs typeface="Arial" pitchFamily="34" charset="0"/>
              </a:rPr>
              <a:t> kullarından eylesin</a:t>
            </a:r>
            <a:r>
              <a:rPr lang="tr-TR" dirty="0">
                <a:latin typeface="Arial" pitchFamily="34" charset="0"/>
                <a:cs typeface="Arial" pitchFamily="34" charset="0"/>
              </a:rPr>
              <a:t>!     Hûd, 112</a:t>
            </a:r>
          </a:p>
        </p:txBody>
      </p:sp>
      <p:pic>
        <p:nvPicPr>
          <p:cNvPr id="6146" name="Picture 2" descr="http://img2.blogcu.com/images/e/k/a/ekabir/86.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0528" y="1"/>
            <a:ext cx="3888432"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Slayt Numarası Yer Tutucusu 2"/>
          <p:cNvSpPr>
            <a:spLocks noGrp="1"/>
          </p:cNvSpPr>
          <p:nvPr>
            <p:ph type="sldNum" sz="quarter" idx="12"/>
          </p:nvPr>
        </p:nvSpPr>
        <p:spPr/>
        <p:txBody>
          <a:bodyPr/>
          <a:lstStyle/>
          <a:p>
            <a:fld id="{FA4881E9-E630-43D2-9C94-39DAC5659378}" type="slidenum">
              <a:rPr lang="tr-TR" smtClean="0"/>
              <a:pPr/>
              <a:t>30</a:t>
            </a:fld>
            <a:endParaRPr lang="tr-TR"/>
          </a:p>
        </p:txBody>
      </p:sp>
    </p:spTree>
    <p:extLst>
      <p:ext uri="{BB962C8B-B14F-4D97-AF65-F5344CB8AC3E}">
        <p14:creationId xmlns:p14="http://schemas.microsoft.com/office/powerpoint/2010/main" xmlns="" val="3375283988"/>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3100" b="1" dirty="0" smtClean="0"/>
              <a:t>Acaba selim kalp nedir ve nasıl elde edilir?</a:t>
            </a:r>
            <a:endParaRPr lang="tr-TR" dirty="0"/>
          </a:p>
        </p:txBody>
      </p:sp>
      <p:sp>
        <p:nvSpPr>
          <p:cNvPr id="3" name="2 İçerik Yer Tutucusu"/>
          <p:cNvSpPr>
            <a:spLocks noGrp="1"/>
          </p:cNvSpPr>
          <p:nvPr>
            <p:ph idx="1"/>
          </p:nvPr>
        </p:nvSpPr>
        <p:spPr/>
        <p:txBody>
          <a:bodyPr>
            <a:normAutofit fontScale="85000" lnSpcReduction="20000"/>
          </a:bodyPr>
          <a:lstStyle/>
          <a:p>
            <a:r>
              <a:rPr lang="tr-TR" b="1" dirty="0" smtClean="0"/>
              <a:t/>
            </a:r>
            <a:br>
              <a:rPr lang="tr-TR" b="1" dirty="0" smtClean="0"/>
            </a:br>
            <a:r>
              <a:rPr lang="tr-TR" b="1" dirty="0" smtClean="0"/>
              <a:t>İslâm </a:t>
            </a:r>
            <a:r>
              <a:rPr lang="tr-TR" b="1" dirty="0" smtClean="0"/>
              <a:t>alimleri </a:t>
            </a:r>
            <a:r>
              <a:rPr lang="tr-TR" b="1" dirty="0" err="1" smtClean="0"/>
              <a:t>kalb</a:t>
            </a:r>
            <a:r>
              <a:rPr lang="tr-TR" b="1" dirty="0" smtClean="0"/>
              <a:t>-i selimi şöyle tarif ederler:</a:t>
            </a:r>
            <a:br>
              <a:rPr lang="tr-TR" b="1" dirty="0" smtClean="0"/>
            </a:br>
            <a:r>
              <a:rPr lang="tr-TR" b="1" dirty="0" smtClean="0"/>
              <a:t/>
            </a:r>
            <a:br>
              <a:rPr lang="tr-TR" b="1" dirty="0" smtClean="0"/>
            </a:br>
            <a:r>
              <a:rPr lang="tr-TR" b="1" dirty="0" smtClean="0"/>
              <a:t>Yaratılışındaki </a:t>
            </a:r>
            <a:r>
              <a:rPr lang="tr-TR" b="1" dirty="0" smtClean="0"/>
              <a:t>temiz halini kaybetmemiş veya kaybettiği değerlerini yeniden elde etmiş, </a:t>
            </a:r>
            <a:r>
              <a:rPr lang="tr-TR" b="1" dirty="0" err="1" smtClean="0"/>
              <a:t>tevbe</a:t>
            </a:r>
            <a:r>
              <a:rPr lang="tr-TR" b="1" dirty="0" smtClean="0"/>
              <a:t> ile temizlenmiş, Allah’ın zikrinin nuruyla aydınlanmış, güzel ahlâkla süslenmiş kalbe </a:t>
            </a:r>
            <a:r>
              <a:rPr lang="tr-TR" b="1" dirty="0" err="1" smtClean="0"/>
              <a:t>kalb</a:t>
            </a:r>
            <a:r>
              <a:rPr lang="tr-TR" b="1" dirty="0" smtClean="0"/>
              <a:t>-i selim denir.</a:t>
            </a:r>
          </a:p>
          <a:p>
            <a:r>
              <a:rPr lang="tr-TR" b="1" dirty="0" smtClean="0"/>
              <a:t>Selim kalp, inkâr ve isyan kirlerinden tertemiz, Allah ve </a:t>
            </a:r>
            <a:r>
              <a:rPr lang="tr-TR" b="1" dirty="0" err="1" smtClean="0"/>
              <a:t>Rasulü’nün</a:t>
            </a:r>
            <a:r>
              <a:rPr lang="tr-TR" b="1" dirty="0" smtClean="0"/>
              <a:t> bildirdiği </a:t>
            </a:r>
            <a:r>
              <a:rPr lang="tr-TR" b="1" dirty="0" err="1" smtClean="0"/>
              <a:t>hakikatlara</a:t>
            </a:r>
            <a:r>
              <a:rPr lang="tr-TR" b="1" dirty="0" smtClean="0"/>
              <a:t> şüpheden uzak, içi ilâhi sevgi ve huzur ile dolu, Allah rızasından başka bir derdi olmayan kalptir. Selim bir kalp Yüce Allah'ın nuru ve aşkıyla dirilmiştir. Temizdir, sıhhatlidir, kuvvetlidir, huzurludur.              </a:t>
            </a:r>
            <a:endParaRPr lang="tr-TR" dirty="0"/>
          </a:p>
        </p:txBody>
      </p:sp>
      <p:sp>
        <p:nvSpPr>
          <p:cNvPr id="4" name="3 Slayt Numarası Yer Tutucusu"/>
          <p:cNvSpPr>
            <a:spLocks noGrp="1"/>
          </p:cNvSpPr>
          <p:nvPr>
            <p:ph type="sldNum" sz="quarter" idx="12"/>
          </p:nvPr>
        </p:nvSpPr>
        <p:spPr/>
        <p:txBody>
          <a:bodyPr/>
          <a:lstStyle/>
          <a:p>
            <a:fld id="{FA4881E9-E630-43D2-9C94-39DAC5659378}" type="slidenum">
              <a:rPr lang="tr-TR" smtClean="0"/>
              <a:pPr/>
              <a:t>4</a:t>
            </a:fld>
            <a:endParaRPr lang="tr-T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Dikdörtgen 2"/>
          <p:cNvSpPr/>
          <p:nvPr/>
        </p:nvSpPr>
        <p:spPr>
          <a:xfrm>
            <a:off x="0" y="24867"/>
            <a:ext cx="9036495" cy="6863417"/>
          </a:xfrm>
          <a:prstGeom prst="rect">
            <a:avLst/>
          </a:prstGeom>
        </p:spPr>
        <p:txBody>
          <a:bodyPr wrap="square">
            <a:spAutoFit/>
          </a:bodyPr>
          <a:lstStyle/>
          <a:p>
            <a:r>
              <a:rPr lang="tr-TR" sz="2200" dirty="0">
                <a:latin typeface="Arial" pitchFamily="34" charset="0"/>
                <a:cs typeface="Arial" pitchFamily="34" charset="0"/>
              </a:rPr>
              <a:t> </a:t>
            </a:r>
            <a:r>
              <a:rPr lang="tr-TR" sz="2200" dirty="0">
                <a:solidFill>
                  <a:srgbClr val="FF0000"/>
                </a:solidFill>
                <a:latin typeface="Arial" pitchFamily="34" charset="0"/>
                <a:cs typeface="Arial" pitchFamily="34" charset="0"/>
              </a:rPr>
              <a:t>Dostun Düşmanın Gözü </a:t>
            </a:r>
            <a:r>
              <a:rPr lang="tr-TR" sz="2200" dirty="0" smtClean="0">
                <a:solidFill>
                  <a:srgbClr val="FF0000"/>
                </a:solidFill>
                <a:latin typeface="Arial" pitchFamily="34" charset="0"/>
                <a:cs typeface="Arial" pitchFamily="34" charset="0"/>
              </a:rPr>
              <a:t>Onda</a:t>
            </a:r>
            <a:endParaRPr lang="tr-TR" sz="2200" dirty="0">
              <a:latin typeface="Arial" pitchFamily="34" charset="0"/>
              <a:cs typeface="Arial" pitchFamily="34" charset="0"/>
            </a:endParaRPr>
          </a:p>
          <a:p>
            <a:r>
              <a:rPr lang="tr-TR" sz="2200" dirty="0" smtClean="0">
                <a:latin typeface="Arial" pitchFamily="34" charset="0"/>
                <a:cs typeface="Arial" pitchFamily="34" charset="0"/>
              </a:rPr>
              <a:t> </a:t>
            </a:r>
            <a:r>
              <a:rPr lang="tr-TR" sz="2200" dirty="0">
                <a:latin typeface="Arial" pitchFamily="34" charset="0"/>
                <a:cs typeface="Arial" pitchFamily="34" charset="0"/>
              </a:rPr>
              <a:t>İnsanın merkezi kalp olduğu için, dostun da düşmanın da gözü ondadır. </a:t>
            </a:r>
            <a:r>
              <a:rPr lang="tr-TR" sz="2200" dirty="0">
                <a:solidFill>
                  <a:srgbClr val="C00000"/>
                </a:solidFill>
                <a:latin typeface="Arial" pitchFamily="34" charset="0"/>
                <a:cs typeface="Arial" pitchFamily="34" charset="0"/>
              </a:rPr>
              <a:t>İnsanın gerçek dostu </a:t>
            </a:r>
            <a:r>
              <a:rPr lang="tr-TR" sz="2200" dirty="0" err="1">
                <a:solidFill>
                  <a:srgbClr val="C00000"/>
                </a:solidFill>
                <a:latin typeface="Arial" pitchFamily="34" charset="0"/>
                <a:cs typeface="Arial" pitchFamily="34" charset="0"/>
              </a:rPr>
              <a:t>Allahu</a:t>
            </a:r>
            <a:r>
              <a:rPr lang="tr-TR" sz="2200" dirty="0">
                <a:solidFill>
                  <a:srgbClr val="C00000"/>
                </a:solidFill>
                <a:latin typeface="Arial" pitchFamily="34" charset="0"/>
                <a:cs typeface="Arial" pitchFamily="34" charset="0"/>
              </a:rPr>
              <a:t> </a:t>
            </a:r>
            <a:r>
              <a:rPr lang="tr-TR" sz="2200" dirty="0" err="1">
                <a:solidFill>
                  <a:srgbClr val="C00000"/>
                </a:solidFill>
                <a:latin typeface="Arial" pitchFamily="34" charset="0"/>
                <a:cs typeface="Arial" pitchFamily="34" charset="0"/>
              </a:rPr>
              <a:t>Tealâ</a:t>
            </a:r>
            <a:r>
              <a:rPr lang="tr-TR" sz="2200" dirty="0">
                <a:solidFill>
                  <a:srgbClr val="C00000"/>
                </a:solidFill>
                <a:latin typeface="Arial" pitchFamily="34" charset="0"/>
                <a:cs typeface="Arial" pitchFamily="34" charset="0"/>
              </a:rPr>
              <a:t>, melekler ve müminlerdir. </a:t>
            </a:r>
            <a:r>
              <a:rPr lang="tr-TR" sz="2200" dirty="0">
                <a:solidFill>
                  <a:srgbClr val="00B0F0"/>
                </a:solidFill>
                <a:latin typeface="Arial" pitchFamily="34" charset="0"/>
                <a:cs typeface="Arial" pitchFamily="34" charset="0"/>
              </a:rPr>
              <a:t>Düşmanı ise şeytan ve ona tabi olan nefislerdir. </a:t>
            </a:r>
            <a:r>
              <a:rPr lang="tr-TR" sz="2200" dirty="0">
                <a:latin typeface="Arial" pitchFamily="34" charset="0"/>
                <a:cs typeface="Arial" pitchFamily="34" charset="0"/>
              </a:rPr>
              <a:t>Onu ele geçiren taraf, insanın bütün vücudunu kendisine bağlar. Kalbini kime teslim edeceğini de insanın kendisi belirler.</a:t>
            </a:r>
            <a:br>
              <a:rPr lang="tr-TR" sz="2200" dirty="0">
                <a:latin typeface="Arial" pitchFamily="34" charset="0"/>
                <a:cs typeface="Arial" pitchFamily="34" charset="0"/>
              </a:rPr>
            </a:br>
            <a:r>
              <a:rPr lang="tr-TR" sz="2200" dirty="0">
                <a:latin typeface="Arial" pitchFamily="34" charset="0"/>
                <a:cs typeface="Arial" pitchFamily="34" charset="0"/>
              </a:rPr>
              <a:t>            Kalp melekler aleminin damgasını taşır. Arş'a aittir ve Yüce Allah'a tahsis edilmiştir. Dolayısıyla, onu inkâr ve isyan ile kirletmek, bir insanın başına gelebilecek en büyük felakettir. Çünkü Alemlerin Rabbi bu kalp ile tanınıp sevilecek. İman, irfan, ilim, idrak, fikir, zikir hep kalple mümkün. </a:t>
            </a:r>
            <a:r>
              <a:rPr lang="tr-TR" sz="2200" dirty="0" err="1">
                <a:latin typeface="Arial" pitchFamily="34" charset="0"/>
                <a:cs typeface="Arial" pitchFamily="34" charset="0"/>
              </a:rPr>
              <a:t>İlâhi</a:t>
            </a:r>
            <a:r>
              <a:rPr lang="tr-TR" sz="2200" dirty="0">
                <a:latin typeface="Arial" pitchFamily="34" charset="0"/>
                <a:cs typeface="Arial" pitchFamily="34" charset="0"/>
              </a:rPr>
              <a:t> emirler ve yaratılış sırrı ancak onunla anlaşılır. Sevgi, saygı ve merhametin merkezi odur. Güzel ahlâk da onunla elde edilir. Yani bütün insani özellikler onda gizlidir.</a:t>
            </a:r>
            <a:br>
              <a:rPr lang="tr-TR" sz="2200" dirty="0">
                <a:latin typeface="Arial" pitchFamily="34" charset="0"/>
                <a:cs typeface="Arial" pitchFamily="34" charset="0"/>
              </a:rPr>
            </a:br>
            <a:r>
              <a:rPr lang="tr-TR" sz="2200" dirty="0">
                <a:latin typeface="Arial" pitchFamily="34" charset="0"/>
                <a:cs typeface="Arial" pitchFamily="34" charset="0"/>
              </a:rPr>
              <a:t/>
            </a:r>
            <a:br>
              <a:rPr lang="tr-TR" sz="2200" dirty="0">
                <a:latin typeface="Arial" pitchFamily="34" charset="0"/>
                <a:cs typeface="Arial" pitchFamily="34" charset="0"/>
              </a:rPr>
            </a:br>
            <a:r>
              <a:rPr lang="tr-TR" sz="2200" dirty="0">
                <a:latin typeface="Arial" pitchFamily="34" charset="0"/>
                <a:cs typeface="Arial" pitchFamily="34" charset="0"/>
              </a:rPr>
              <a:t>            Kalbi selim hale getirmek insan için en büyük hedeftir. Bu herkese gerekli bir vazifedir. Kalbi inkâr ve isyan kirlerinden temizlemek farzdır. Allah’ın dostluğu için kalbin gafletten uyanması ve zikir ile yıkanıp huzur bulması şarttır. </a:t>
            </a:r>
            <a:r>
              <a:rPr lang="tr-TR" sz="2200" dirty="0" err="1">
                <a:latin typeface="Arial" pitchFamily="34" charset="0"/>
                <a:cs typeface="Arial" pitchFamily="34" charset="0"/>
              </a:rPr>
              <a:t>Allahu</a:t>
            </a:r>
            <a:r>
              <a:rPr lang="tr-TR" sz="2200" dirty="0">
                <a:latin typeface="Arial" pitchFamily="34" charset="0"/>
                <a:cs typeface="Arial" pitchFamily="34" charset="0"/>
              </a:rPr>
              <a:t> </a:t>
            </a:r>
            <a:r>
              <a:rPr lang="tr-TR" sz="2200" dirty="0" err="1">
                <a:latin typeface="Arial" pitchFamily="34" charset="0"/>
                <a:cs typeface="Arial" pitchFamily="34" charset="0"/>
              </a:rPr>
              <a:t>Tealâ</a:t>
            </a:r>
            <a:r>
              <a:rPr lang="tr-TR" sz="2200" dirty="0">
                <a:latin typeface="Arial" pitchFamily="34" charset="0"/>
                <a:cs typeface="Arial" pitchFamily="34" charset="0"/>
              </a:rPr>
              <a:t> insanın ebedi kurtuluşunu kalbin temizliğine bağlamıştır. (</a:t>
            </a:r>
            <a:r>
              <a:rPr lang="tr-TR" sz="2200" dirty="0" err="1">
                <a:latin typeface="Arial" pitchFamily="34" charset="0"/>
                <a:cs typeface="Arial" pitchFamily="34" charset="0"/>
              </a:rPr>
              <a:t>A'lâ</a:t>
            </a:r>
            <a:r>
              <a:rPr lang="tr-TR" sz="2200" dirty="0">
                <a:latin typeface="Arial" pitchFamily="34" charset="0"/>
                <a:cs typeface="Arial" pitchFamily="34" charset="0"/>
              </a:rPr>
              <a:t>/14-15, Şems/9) Allah </a:t>
            </a:r>
            <a:r>
              <a:rPr lang="tr-TR" sz="2200" dirty="0" err="1">
                <a:latin typeface="Arial" pitchFamily="34" charset="0"/>
                <a:cs typeface="Arial" pitchFamily="34" charset="0"/>
              </a:rPr>
              <a:t>Rasulü</a:t>
            </a:r>
            <a:r>
              <a:rPr lang="tr-TR" sz="2200" dirty="0">
                <a:latin typeface="Arial" pitchFamily="34" charset="0"/>
                <a:cs typeface="Arial" pitchFamily="34" charset="0"/>
              </a:rPr>
              <a:t> A.S. da kalbi gafil insanı ölüye benzetir. (</a:t>
            </a:r>
            <a:r>
              <a:rPr lang="tr-TR" sz="2200" dirty="0" err="1">
                <a:latin typeface="Arial" pitchFamily="34" charset="0"/>
                <a:cs typeface="Arial" pitchFamily="34" charset="0"/>
              </a:rPr>
              <a:t>Buharî</a:t>
            </a:r>
            <a:r>
              <a:rPr lang="tr-TR" sz="2200" dirty="0">
                <a:latin typeface="Arial" pitchFamily="34" charset="0"/>
                <a:cs typeface="Arial" pitchFamily="34" charset="0"/>
              </a:rPr>
              <a:t>)</a:t>
            </a:r>
          </a:p>
        </p:txBody>
      </p:sp>
      <p:sp>
        <p:nvSpPr>
          <p:cNvPr id="2" name="Slayt Numarası Yer Tutucusu 1"/>
          <p:cNvSpPr>
            <a:spLocks noGrp="1"/>
          </p:cNvSpPr>
          <p:nvPr>
            <p:ph type="sldNum" sz="quarter" idx="12"/>
          </p:nvPr>
        </p:nvSpPr>
        <p:spPr/>
        <p:txBody>
          <a:bodyPr/>
          <a:lstStyle/>
          <a:p>
            <a:fld id="{FA4881E9-E630-43D2-9C94-39DAC5659378}" type="slidenum">
              <a:rPr lang="tr-TR" smtClean="0"/>
              <a:pPr/>
              <a:t>5</a:t>
            </a:fld>
            <a:endParaRPr lang="tr-TR"/>
          </a:p>
        </p:txBody>
      </p:sp>
    </p:spTree>
    <p:extLst>
      <p:ext uri="{BB962C8B-B14F-4D97-AF65-F5344CB8AC3E}">
        <p14:creationId xmlns:p14="http://schemas.microsoft.com/office/powerpoint/2010/main" xmlns="" val="2232566118"/>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p:cNvSpPr/>
          <p:nvPr/>
        </p:nvSpPr>
        <p:spPr>
          <a:xfrm>
            <a:off x="251520" y="116632"/>
            <a:ext cx="8712968" cy="6247864"/>
          </a:xfrm>
          <a:prstGeom prst="rect">
            <a:avLst/>
          </a:prstGeom>
        </p:spPr>
        <p:txBody>
          <a:bodyPr wrap="square">
            <a:spAutoFit/>
          </a:bodyPr>
          <a:lstStyle/>
          <a:p>
            <a:endParaRPr lang="tr-TR" sz="2500" dirty="0">
              <a:latin typeface="Arial" pitchFamily="34" charset="0"/>
              <a:cs typeface="Arial" pitchFamily="34" charset="0"/>
            </a:endParaRPr>
          </a:p>
          <a:p>
            <a:r>
              <a:rPr lang="tr-TR" sz="2500" dirty="0">
                <a:latin typeface="Arial" pitchFamily="34" charset="0"/>
                <a:cs typeface="Arial" pitchFamily="34" charset="0"/>
              </a:rPr>
              <a:t>Kalben Hakk’a vuslatın en kestirme yolu olan ilâhî aşk ve muhabbete erişebilmek için evvelâ gönlün, Hak’tan uzaklaştıran </a:t>
            </a:r>
            <a:r>
              <a:rPr lang="tr-TR" sz="2500" dirty="0" err="1">
                <a:latin typeface="Arial" pitchFamily="34" charset="0"/>
                <a:cs typeface="Arial" pitchFamily="34" charset="0"/>
              </a:rPr>
              <a:t>nefsânî</a:t>
            </a:r>
            <a:r>
              <a:rPr lang="tr-TR" sz="2500" dirty="0">
                <a:latin typeface="Arial" pitchFamily="34" charset="0"/>
                <a:cs typeface="Arial" pitchFamily="34" charset="0"/>
              </a:rPr>
              <a:t> arzulardan arındırılarak Allah’ın zikriyle </a:t>
            </a:r>
            <a:r>
              <a:rPr lang="tr-TR" sz="2500" dirty="0" err="1">
                <a:latin typeface="Arial" pitchFamily="34" charset="0"/>
                <a:cs typeface="Arial" pitchFamily="34" charset="0"/>
              </a:rPr>
              <a:t>şeffâf</a:t>
            </a:r>
            <a:r>
              <a:rPr lang="tr-TR" sz="2500" dirty="0">
                <a:latin typeface="Arial" pitchFamily="34" charset="0"/>
                <a:cs typeface="Arial" pitchFamily="34" charset="0"/>
              </a:rPr>
              <a:t> hâle getirilmesi </a:t>
            </a:r>
            <a:r>
              <a:rPr lang="tr-TR" sz="2500" dirty="0" err="1">
                <a:latin typeface="Arial" pitchFamily="34" charset="0"/>
                <a:cs typeface="Arial" pitchFamily="34" charset="0"/>
              </a:rPr>
              <a:t>icâb</a:t>
            </a:r>
            <a:r>
              <a:rPr lang="tr-TR" sz="2500" dirty="0">
                <a:latin typeface="Arial" pitchFamily="34" charset="0"/>
                <a:cs typeface="Arial" pitchFamily="34" charset="0"/>
              </a:rPr>
              <a:t> eder ki o gönül, </a:t>
            </a:r>
            <a:r>
              <a:rPr lang="tr-TR" sz="2500" dirty="0" err="1">
                <a:latin typeface="Arial" pitchFamily="34" charset="0"/>
                <a:cs typeface="Arial" pitchFamily="34" charset="0"/>
              </a:rPr>
              <a:t>hakkîkatin</a:t>
            </a:r>
            <a:r>
              <a:rPr lang="tr-TR" sz="2500" dirty="0">
                <a:latin typeface="Arial" pitchFamily="34" charset="0"/>
                <a:cs typeface="Arial" pitchFamily="34" charset="0"/>
              </a:rPr>
              <a:t> ve sırların aynası olsun. Hakk’ın güzelliğine ayna olabilecek kadar saf ve berrak bir </a:t>
            </a:r>
            <a:r>
              <a:rPr lang="tr-TR" sz="2500" dirty="0" err="1">
                <a:latin typeface="Arial" pitchFamily="34" charset="0"/>
                <a:cs typeface="Arial" pitchFamily="34" charset="0"/>
              </a:rPr>
              <a:t>kalb</a:t>
            </a:r>
            <a:r>
              <a:rPr lang="tr-TR" sz="2500" dirty="0">
                <a:latin typeface="Arial" pitchFamily="34" charset="0"/>
                <a:cs typeface="Arial" pitchFamily="34" charset="0"/>
              </a:rPr>
              <a:t> ise, </a:t>
            </a:r>
            <a:r>
              <a:rPr lang="tr-TR" sz="2500" dirty="0" err="1">
                <a:latin typeface="Arial" pitchFamily="34" charset="0"/>
                <a:cs typeface="Arial" pitchFamily="34" charset="0"/>
              </a:rPr>
              <a:t>Cenâb</a:t>
            </a:r>
            <a:r>
              <a:rPr lang="tr-TR" sz="2500" dirty="0">
                <a:latin typeface="Arial" pitchFamily="34" charset="0"/>
                <a:cs typeface="Arial" pitchFamily="34" charset="0"/>
              </a:rPr>
              <a:t>-ı Hakk’a götürülmeye en lâyık hediyedir. </a:t>
            </a:r>
            <a:r>
              <a:rPr lang="tr-TR" sz="2500" dirty="0" err="1">
                <a:latin typeface="Arial" pitchFamily="34" charset="0"/>
                <a:cs typeface="Arial" pitchFamily="34" charset="0"/>
              </a:rPr>
              <a:t>Zâten</a:t>
            </a:r>
            <a:r>
              <a:rPr lang="tr-TR" sz="2500" dirty="0">
                <a:latin typeface="Arial" pitchFamily="34" charset="0"/>
                <a:cs typeface="Arial" pitchFamily="34" charset="0"/>
              </a:rPr>
              <a:t> </a:t>
            </a:r>
            <a:r>
              <a:rPr lang="tr-TR" sz="2500" dirty="0" err="1">
                <a:latin typeface="Arial" pitchFamily="34" charset="0"/>
                <a:cs typeface="Arial" pitchFamily="34" charset="0"/>
              </a:rPr>
              <a:t>Rabbbimizin</a:t>
            </a:r>
            <a:r>
              <a:rPr lang="tr-TR" sz="2500" dirty="0">
                <a:latin typeface="Arial" pitchFamily="34" charset="0"/>
                <a:cs typeface="Arial" pitchFamily="34" charset="0"/>
              </a:rPr>
              <a:t> bizleri </a:t>
            </a:r>
            <a:r>
              <a:rPr lang="tr-TR" sz="2500" dirty="0" err="1">
                <a:latin typeface="Arial" pitchFamily="34" charset="0"/>
                <a:cs typeface="Arial" pitchFamily="34" charset="0"/>
              </a:rPr>
              <a:t>huzûr</a:t>
            </a:r>
            <a:r>
              <a:rPr lang="tr-TR" sz="2500" dirty="0">
                <a:latin typeface="Arial" pitchFamily="34" charset="0"/>
                <a:cs typeface="Arial" pitchFamily="34" charset="0"/>
              </a:rPr>
              <a:t>-i </a:t>
            </a:r>
            <a:r>
              <a:rPr lang="tr-TR" sz="2500" dirty="0" err="1">
                <a:latin typeface="Arial" pitchFamily="34" charset="0"/>
                <a:cs typeface="Arial" pitchFamily="34" charset="0"/>
              </a:rPr>
              <a:t>ilâhisine</a:t>
            </a:r>
            <a:r>
              <a:rPr lang="tr-TR" sz="2500" dirty="0">
                <a:latin typeface="Arial" pitchFamily="34" charset="0"/>
                <a:cs typeface="Arial" pitchFamily="34" charset="0"/>
              </a:rPr>
              <a:t> </a:t>
            </a:r>
            <a:r>
              <a:rPr lang="tr-TR" sz="2500" dirty="0" err="1">
                <a:latin typeface="Arial" pitchFamily="34" charset="0"/>
                <a:cs typeface="Arial" pitchFamily="34" charset="0"/>
              </a:rPr>
              <a:t>kabûl</a:t>
            </a:r>
            <a:r>
              <a:rPr lang="tr-TR" sz="2500" dirty="0">
                <a:latin typeface="Arial" pitchFamily="34" charset="0"/>
                <a:cs typeface="Arial" pitchFamily="34" charset="0"/>
              </a:rPr>
              <a:t> buyurması da ancak “</a:t>
            </a:r>
            <a:r>
              <a:rPr lang="tr-TR" sz="2500" dirty="0" err="1">
                <a:latin typeface="Arial" pitchFamily="34" charset="0"/>
                <a:cs typeface="Arial" pitchFamily="34" charset="0"/>
              </a:rPr>
              <a:t>kalb</a:t>
            </a:r>
            <a:r>
              <a:rPr lang="tr-TR" sz="2500" dirty="0">
                <a:latin typeface="Arial" pitchFamily="34" charset="0"/>
                <a:cs typeface="Arial" pitchFamily="34" charset="0"/>
              </a:rPr>
              <a:t>-i </a:t>
            </a:r>
            <a:r>
              <a:rPr lang="tr-TR" sz="2500" dirty="0" err="1">
                <a:latin typeface="Arial" pitchFamily="34" charset="0"/>
                <a:cs typeface="Arial" pitchFamily="34" charset="0"/>
              </a:rPr>
              <a:t>selîm</a:t>
            </a:r>
            <a:r>
              <a:rPr lang="tr-TR" sz="2500" dirty="0">
                <a:latin typeface="Arial" pitchFamily="34" charset="0"/>
                <a:cs typeface="Arial" pitchFamily="34" charset="0"/>
              </a:rPr>
              <a:t>” ile mümkündür.</a:t>
            </a:r>
          </a:p>
          <a:p>
            <a:r>
              <a:rPr lang="tr-TR" sz="2500" dirty="0">
                <a:latin typeface="Arial" pitchFamily="34" charset="0"/>
                <a:cs typeface="Arial" pitchFamily="34" charset="0"/>
              </a:rPr>
              <a:t> </a:t>
            </a:r>
          </a:p>
          <a:p>
            <a:r>
              <a:rPr lang="tr-TR" sz="2500" dirty="0">
                <a:latin typeface="Arial" pitchFamily="34" charset="0"/>
                <a:cs typeface="Arial" pitchFamily="34" charset="0"/>
              </a:rPr>
              <a:t>İlâhî hikmetler dershanesi olan şu imtihan âleminde, Rabbimiz, biz kullarını </a:t>
            </a:r>
            <a:r>
              <a:rPr lang="tr-TR" sz="2500" dirty="0" err="1">
                <a:latin typeface="Arial" pitchFamily="34" charset="0"/>
                <a:cs typeface="Arial" pitchFamily="34" charset="0"/>
              </a:rPr>
              <a:t>hakîkate</a:t>
            </a:r>
            <a:r>
              <a:rPr lang="tr-TR" sz="2500" dirty="0">
                <a:latin typeface="Arial" pitchFamily="34" charset="0"/>
                <a:cs typeface="Arial" pitchFamily="34" charset="0"/>
              </a:rPr>
              <a:t> ulaştıracak birçok </a:t>
            </a:r>
            <a:r>
              <a:rPr lang="tr-TR" sz="2500" dirty="0" err="1">
                <a:latin typeface="Arial" pitchFamily="34" charset="0"/>
                <a:cs typeface="Arial" pitchFamily="34" charset="0"/>
              </a:rPr>
              <a:t>vesîleler</a:t>
            </a:r>
            <a:r>
              <a:rPr lang="tr-TR" sz="2500" dirty="0">
                <a:latin typeface="Arial" pitchFamily="34" charset="0"/>
                <a:cs typeface="Arial" pitchFamily="34" charset="0"/>
              </a:rPr>
              <a:t> lütfetmiştir. Birer </a:t>
            </a:r>
            <a:r>
              <a:rPr lang="tr-TR" sz="2500" dirty="0" err="1">
                <a:latin typeface="Arial" pitchFamily="34" charset="0"/>
                <a:cs typeface="Arial" pitchFamily="34" charset="0"/>
              </a:rPr>
              <a:t>hidâyet</a:t>
            </a:r>
            <a:r>
              <a:rPr lang="tr-TR" sz="2500" dirty="0">
                <a:latin typeface="Arial" pitchFamily="34" charset="0"/>
                <a:cs typeface="Arial" pitchFamily="34" charset="0"/>
              </a:rPr>
              <a:t> rehberi olan ilâhî kitaplar, peygamberler ve </a:t>
            </a:r>
            <a:r>
              <a:rPr lang="tr-TR" sz="2500" dirty="0" err="1">
                <a:latin typeface="Arial" pitchFamily="34" charset="0"/>
                <a:cs typeface="Arial" pitchFamily="34" charset="0"/>
              </a:rPr>
              <a:t>evliyâullâh</a:t>
            </a:r>
            <a:r>
              <a:rPr lang="tr-TR" sz="2500" dirty="0">
                <a:latin typeface="Arial" pitchFamily="34" charset="0"/>
                <a:cs typeface="Arial" pitchFamily="34" charset="0"/>
              </a:rPr>
              <a:t>, </a:t>
            </a:r>
            <a:r>
              <a:rPr lang="tr-TR" sz="2500" dirty="0" err="1">
                <a:latin typeface="Arial" pitchFamily="34" charset="0"/>
                <a:cs typeface="Arial" pitchFamily="34" charset="0"/>
              </a:rPr>
              <a:t>dâima</a:t>
            </a:r>
            <a:r>
              <a:rPr lang="tr-TR" sz="2500" dirty="0">
                <a:latin typeface="Arial" pitchFamily="34" charset="0"/>
                <a:cs typeface="Arial" pitchFamily="34" charset="0"/>
              </a:rPr>
              <a:t> insanlığı hak ve </a:t>
            </a:r>
            <a:r>
              <a:rPr lang="tr-TR" sz="2500" dirty="0" err="1">
                <a:latin typeface="Arial" pitchFamily="34" charset="0"/>
                <a:cs typeface="Arial" pitchFamily="34" charset="0"/>
              </a:rPr>
              <a:t>hakîkate</a:t>
            </a:r>
            <a:r>
              <a:rPr lang="tr-TR" sz="2500" dirty="0">
                <a:latin typeface="Arial" pitchFamily="34" charset="0"/>
                <a:cs typeface="Arial" pitchFamily="34" charset="0"/>
              </a:rPr>
              <a:t> sevk ederek </a:t>
            </a:r>
            <a:r>
              <a:rPr lang="tr-TR" sz="2500" dirty="0" err="1">
                <a:latin typeface="Arial" pitchFamily="34" charset="0"/>
                <a:cs typeface="Arial" pitchFamily="34" charset="0"/>
              </a:rPr>
              <a:t>Cenâb</a:t>
            </a:r>
            <a:r>
              <a:rPr lang="tr-TR" sz="2500" dirty="0">
                <a:latin typeface="Arial" pitchFamily="34" charset="0"/>
                <a:cs typeface="Arial" pitchFamily="34" charset="0"/>
              </a:rPr>
              <a:t>-ı Hakk’ın “cennet dâvetine” elçilik yapmaktadırlar. </a:t>
            </a:r>
            <a:r>
              <a:rPr lang="tr-TR" sz="2500" dirty="0" err="1">
                <a:latin typeface="Arial" pitchFamily="34" charset="0"/>
                <a:cs typeface="Arial" pitchFamily="34" charset="0"/>
              </a:rPr>
              <a:t>Zîrâ</a:t>
            </a:r>
            <a:r>
              <a:rPr lang="tr-TR" sz="2500" dirty="0">
                <a:latin typeface="Arial" pitchFamily="34" charset="0"/>
                <a:cs typeface="Arial" pitchFamily="34" charset="0"/>
              </a:rPr>
              <a:t> Rabbimiz</a:t>
            </a:r>
            <a:r>
              <a:rPr lang="tr-TR" sz="2500" dirty="0" smtClean="0">
                <a:latin typeface="Arial" pitchFamily="34" charset="0"/>
                <a:cs typeface="Arial" pitchFamily="34" charset="0"/>
              </a:rPr>
              <a:t>:</a:t>
            </a:r>
            <a:endParaRPr lang="tr-TR" sz="2500" dirty="0">
              <a:latin typeface="Arial" pitchFamily="34" charset="0"/>
              <a:cs typeface="Arial" pitchFamily="34" charset="0"/>
            </a:endParaRPr>
          </a:p>
        </p:txBody>
      </p:sp>
      <p:sp>
        <p:nvSpPr>
          <p:cNvPr id="3" name="Slayt Numarası Yer Tutucusu 2"/>
          <p:cNvSpPr>
            <a:spLocks noGrp="1"/>
          </p:cNvSpPr>
          <p:nvPr>
            <p:ph type="sldNum" sz="quarter" idx="12"/>
          </p:nvPr>
        </p:nvSpPr>
        <p:spPr/>
        <p:txBody>
          <a:bodyPr/>
          <a:lstStyle/>
          <a:p>
            <a:fld id="{FA4881E9-E630-43D2-9C94-39DAC5659378}" type="slidenum">
              <a:rPr lang="tr-TR" smtClean="0"/>
              <a:pPr/>
              <a:t>6</a:t>
            </a:fld>
            <a:endParaRPr lang="tr-TR"/>
          </a:p>
        </p:txBody>
      </p:sp>
    </p:spTree>
    <p:extLst>
      <p:ext uri="{BB962C8B-B14F-4D97-AF65-F5344CB8AC3E}">
        <p14:creationId xmlns:p14="http://schemas.microsoft.com/office/powerpoint/2010/main" xmlns="" val="2635783546"/>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p:cNvSpPr/>
          <p:nvPr/>
        </p:nvSpPr>
        <p:spPr>
          <a:xfrm>
            <a:off x="25349" y="-12593"/>
            <a:ext cx="9118651" cy="7263527"/>
          </a:xfrm>
          <a:prstGeom prst="rect">
            <a:avLst/>
          </a:prstGeom>
        </p:spPr>
        <p:txBody>
          <a:bodyPr wrap="square">
            <a:spAutoFit/>
          </a:bodyPr>
          <a:lstStyle/>
          <a:p>
            <a:pPr>
              <a:spcAft>
                <a:spcPts val="0"/>
              </a:spcAft>
            </a:pPr>
            <a:r>
              <a:rPr lang="tr-TR" sz="2800" dirty="0">
                <a:latin typeface="Arial" pitchFamily="34" charset="0"/>
                <a:ea typeface="Calibri"/>
                <a:cs typeface="Arial" pitchFamily="34" charset="0"/>
              </a:rPr>
              <a:t> </a:t>
            </a:r>
            <a:endParaRPr lang="tr-TR" sz="2800" dirty="0">
              <a:solidFill>
                <a:srgbClr val="FF0000"/>
              </a:solidFill>
              <a:latin typeface="Arial" pitchFamily="34" charset="0"/>
              <a:ea typeface="Calibri"/>
              <a:cs typeface="Arial" pitchFamily="34" charset="0"/>
            </a:endParaRPr>
          </a:p>
          <a:p>
            <a:pPr algn="ctr">
              <a:spcAft>
                <a:spcPts val="0"/>
              </a:spcAft>
            </a:pPr>
            <a:r>
              <a:rPr lang="en-US" sz="2800" b="1" dirty="0" err="1" smtClean="0">
                <a:solidFill>
                  <a:srgbClr val="FF0000"/>
                </a:solidFill>
                <a:effectLst/>
                <a:latin typeface="Arial" pitchFamily="34" charset="0"/>
                <a:ea typeface="Calibri"/>
                <a:cs typeface="Arial" pitchFamily="34" charset="0"/>
              </a:rPr>
              <a:t>و</a:t>
            </a:r>
            <a:r>
              <a:rPr lang="en-US" sz="3200" b="1" dirty="0" err="1" smtClean="0">
                <a:solidFill>
                  <a:srgbClr val="FF0000"/>
                </a:solidFill>
                <a:effectLst/>
                <a:latin typeface="Arial" pitchFamily="34" charset="0"/>
                <a:ea typeface="Calibri"/>
                <a:cs typeface="Arial" pitchFamily="34" charset="0"/>
              </a:rPr>
              <a:t>اللهُ</a:t>
            </a:r>
            <a:r>
              <a:rPr lang="en-US" sz="3200" b="1" dirty="0" smtClean="0">
                <a:solidFill>
                  <a:srgbClr val="FF0000"/>
                </a:solidFill>
                <a:effectLst/>
                <a:latin typeface="Arial" pitchFamily="34" charset="0"/>
                <a:ea typeface="Calibri"/>
                <a:cs typeface="Arial" pitchFamily="34" charset="0"/>
              </a:rPr>
              <a:t> </a:t>
            </a:r>
            <a:r>
              <a:rPr lang="en-US" sz="3200" b="1" dirty="0" err="1" smtClean="0">
                <a:solidFill>
                  <a:srgbClr val="FF0000"/>
                </a:solidFill>
                <a:effectLst/>
                <a:latin typeface="Arial" pitchFamily="34" charset="0"/>
                <a:ea typeface="Calibri"/>
                <a:cs typeface="Arial" pitchFamily="34" charset="0"/>
              </a:rPr>
              <a:t>يَدْعُو</a:t>
            </a:r>
            <a:r>
              <a:rPr lang="en-US" sz="3200" b="1" dirty="0" smtClean="0">
                <a:solidFill>
                  <a:srgbClr val="FF0000"/>
                </a:solidFill>
                <a:effectLst/>
                <a:latin typeface="Arial" pitchFamily="34" charset="0"/>
                <a:ea typeface="Calibri"/>
                <a:cs typeface="Arial" pitchFamily="34" charset="0"/>
              </a:rPr>
              <a:t> </a:t>
            </a:r>
            <a:r>
              <a:rPr lang="en-US" sz="3200" b="1" dirty="0" err="1" smtClean="0">
                <a:solidFill>
                  <a:srgbClr val="FF0000"/>
                </a:solidFill>
                <a:effectLst/>
                <a:latin typeface="Arial" pitchFamily="34" charset="0"/>
                <a:ea typeface="Calibri"/>
                <a:cs typeface="Arial" pitchFamily="34" charset="0"/>
              </a:rPr>
              <a:t>اِلَى</a:t>
            </a:r>
            <a:r>
              <a:rPr lang="en-US" sz="3200" b="1" dirty="0" smtClean="0">
                <a:solidFill>
                  <a:srgbClr val="FF0000"/>
                </a:solidFill>
                <a:effectLst/>
                <a:latin typeface="Arial" pitchFamily="34" charset="0"/>
                <a:ea typeface="Calibri"/>
                <a:cs typeface="Arial" pitchFamily="34" charset="0"/>
              </a:rPr>
              <a:t> </a:t>
            </a:r>
            <a:r>
              <a:rPr lang="en-US" sz="3200" b="1" dirty="0" err="1" smtClean="0">
                <a:solidFill>
                  <a:srgbClr val="FF0000"/>
                </a:solidFill>
                <a:effectLst/>
                <a:latin typeface="Arial" pitchFamily="34" charset="0"/>
                <a:ea typeface="Calibri"/>
                <a:cs typeface="Arial" pitchFamily="34" charset="0"/>
              </a:rPr>
              <a:t>دَارِ</a:t>
            </a:r>
            <a:r>
              <a:rPr lang="en-US" sz="3200" b="1" dirty="0" smtClean="0">
                <a:solidFill>
                  <a:srgbClr val="FF0000"/>
                </a:solidFill>
                <a:effectLst/>
                <a:latin typeface="Arial" pitchFamily="34" charset="0"/>
                <a:ea typeface="Calibri"/>
                <a:cs typeface="Arial" pitchFamily="34" charset="0"/>
              </a:rPr>
              <a:t> </a:t>
            </a:r>
            <a:r>
              <a:rPr lang="en-US" sz="3200" b="1" dirty="0" err="1" smtClean="0">
                <a:solidFill>
                  <a:srgbClr val="FF0000"/>
                </a:solidFill>
                <a:effectLst/>
                <a:latin typeface="Arial" pitchFamily="34" charset="0"/>
                <a:ea typeface="Calibri"/>
                <a:cs typeface="Arial" pitchFamily="34" charset="0"/>
              </a:rPr>
              <a:t>السَّلاَمِ</a:t>
            </a:r>
            <a:r>
              <a:rPr lang="en-US" sz="3200" b="1" dirty="0" smtClean="0">
                <a:solidFill>
                  <a:srgbClr val="FF0000"/>
                </a:solidFill>
                <a:effectLst/>
                <a:latin typeface="Arial" pitchFamily="34" charset="0"/>
                <a:ea typeface="Calibri"/>
                <a:cs typeface="Arial" pitchFamily="34" charset="0"/>
              </a:rPr>
              <a:t> </a:t>
            </a:r>
            <a:r>
              <a:rPr lang="en-US" sz="3200" b="1" dirty="0" err="1" smtClean="0">
                <a:solidFill>
                  <a:srgbClr val="FF0000"/>
                </a:solidFill>
                <a:effectLst/>
                <a:latin typeface="Arial" pitchFamily="34" charset="0"/>
                <a:ea typeface="Calibri"/>
                <a:cs typeface="Arial" pitchFamily="34" charset="0"/>
              </a:rPr>
              <a:t>وَيَهْدِى</a:t>
            </a:r>
            <a:r>
              <a:rPr lang="en-US" sz="3200" b="1" dirty="0" smtClean="0">
                <a:solidFill>
                  <a:srgbClr val="FF0000"/>
                </a:solidFill>
                <a:effectLst/>
                <a:latin typeface="Arial" pitchFamily="34" charset="0"/>
                <a:ea typeface="Calibri"/>
                <a:cs typeface="Arial" pitchFamily="34" charset="0"/>
              </a:rPr>
              <a:t> </a:t>
            </a:r>
            <a:r>
              <a:rPr lang="en-US" sz="3200" b="1" dirty="0" err="1" smtClean="0">
                <a:solidFill>
                  <a:srgbClr val="FF0000"/>
                </a:solidFill>
                <a:effectLst/>
                <a:latin typeface="Arial" pitchFamily="34" charset="0"/>
                <a:ea typeface="Calibri"/>
                <a:cs typeface="Arial" pitchFamily="34" charset="0"/>
              </a:rPr>
              <a:t>مَنْ</a:t>
            </a:r>
            <a:r>
              <a:rPr lang="en-US" sz="3200" b="1" dirty="0" smtClean="0">
                <a:solidFill>
                  <a:srgbClr val="FF0000"/>
                </a:solidFill>
                <a:effectLst/>
                <a:latin typeface="Arial" pitchFamily="34" charset="0"/>
                <a:ea typeface="Calibri"/>
                <a:cs typeface="Arial" pitchFamily="34" charset="0"/>
              </a:rPr>
              <a:t> </a:t>
            </a:r>
            <a:r>
              <a:rPr lang="en-US" sz="3200" b="1" dirty="0" err="1" smtClean="0">
                <a:solidFill>
                  <a:srgbClr val="FF0000"/>
                </a:solidFill>
                <a:effectLst/>
                <a:latin typeface="Arial" pitchFamily="34" charset="0"/>
                <a:ea typeface="Calibri"/>
                <a:cs typeface="Arial" pitchFamily="34" charset="0"/>
              </a:rPr>
              <a:t>يَشَاءُ</a:t>
            </a:r>
            <a:r>
              <a:rPr lang="en-US" sz="3200" b="1" dirty="0" smtClean="0">
                <a:solidFill>
                  <a:srgbClr val="FF0000"/>
                </a:solidFill>
                <a:effectLst/>
                <a:latin typeface="Arial" pitchFamily="34" charset="0"/>
                <a:ea typeface="Calibri"/>
                <a:cs typeface="Arial" pitchFamily="34" charset="0"/>
              </a:rPr>
              <a:t> </a:t>
            </a:r>
            <a:r>
              <a:rPr lang="en-US" sz="3200" b="1" dirty="0" err="1" smtClean="0">
                <a:solidFill>
                  <a:srgbClr val="FF0000"/>
                </a:solidFill>
                <a:effectLst/>
                <a:latin typeface="Arial" pitchFamily="34" charset="0"/>
                <a:ea typeface="Calibri"/>
                <a:cs typeface="Arial" pitchFamily="34" charset="0"/>
              </a:rPr>
              <a:t>اِلَى</a:t>
            </a:r>
            <a:r>
              <a:rPr lang="en-US" sz="3200" b="1" dirty="0" smtClean="0">
                <a:solidFill>
                  <a:srgbClr val="FF0000"/>
                </a:solidFill>
                <a:effectLst/>
                <a:latin typeface="Arial" pitchFamily="34" charset="0"/>
                <a:ea typeface="Calibri"/>
                <a:cs typeface="Arial" pitchFamily="34" charset="0"/>
              </a:rPr>
              <a:t> </a:t>
            </a:r>
            <a:r>
              <a:rPr lang="en-US" sz="3200" b="1" dirty="0" err="1" smtClean="0">
                <a:solidFill>
                  <a:srgbClr val="FF0000"/>
                </a:solidFill>
                <a:effectLst/>
                <a:latin typeface="Arial" pitchFamily="34" charset="0"/>
                <a:ea typeface="Calibri"/>
                <a:cs typeface="Arial" pitchFamily="34" charset="0"/>
              </a:rPr>
              <a:t>صِرَاطٍ</a:t>
            </a:r>
            <a:r>
              <a:rPr lang="en-US" sz="3200" b="1" dirty="0" smtClean="0">
                <a:solidFill>
                  <a:srgbClr val="FF0000"/>
                </a:solidFill>
                <a:effectLst/>
                <a:latin typeface="Arial" pitchFamily="34" charset="0"/>
                <a:ea typeface="Calibri"/>
                <a:cs typeface="Arial" pitchFamily="34" charset="0"/>
              </a:rPr>
              <a:t> </a:t>
            </a:r>
            <a:r>
              <a:rPr lang="en-US" sz="3200" b="1" dirty="0" err="1" smtClean="0">
                <a:solidFill>
                  <a:srgbClr val="FF0000"/>
                </a:solidFill>
                <a:effectLst/>
                <a:latin typeface="Arial" pitchFamily="34" charset="0"/>
                <a:ea typeface="Calibri"/>
                <a:cs typeface="Arial" pitchFamily="34" charset="0"/>
              </a:rPr>
              <a:t>مُسْتَقِيمٍ</a:t>
            </a:r>
            <a:endParaRPr lang="tr-TR" sz="3200" b="1" dirty="0">
              <a:solidFill>
                <a:srgbClr val="FF0000"/>
              </a:solidFill>
              <a:latin typeface="Arial" pitchFamily="34" charset="0"/>
              <a:ea typeface="Calibri"/>
              <a:cs typeface="Arial" pitchFamily="34" charset="0"/>
            </a:endParaRPr>
          </a:p>
          <a:p>
            <a:pPr indent="449580"/>
            <a:endParaRPr lang="tr-TR" sz="2800" dirty="0" smtClean="0">
              <a:solidFill>
                <a:srgbClr val="FF0000"/>
              </a:solidFill>
              <a:latin typeface="Arial" pitchFamily="34" charset="0"/>
              <a:ea typeface="Calibri"/>
              <a:cs typeface="Arial" pitchFamily="34" charset="0"/>
            </a:endParaRPr>
          </a:p>
          <a:p>
            <a:pPr indent="449580"/>
            <a:r>
              <a:rPr lang="tr-TR" sz="2700" dirty="0" smtClean="0">
                <a:solidFill>
                  <a:srgbClr val="FF0000"/>
                </a:solidFill>
                <a:latin typeface="Arial" pitchFamily="34" charset="0"/>
                <a:ea typeface="Calibri"/>
                <a:cs typeface="Arial" pitchFamily="34" charset="0"/>
              </a:rPr>
              <a:t>“</a:t>
            </a:r>
            <a:r>
              <a:rPr lang="tr-TR" sz="2700" dirty="0">
                <a:solidFill>
                  <a:srgbClr val="FF0000"/>
                </a:solidFill>
                <a:latin typeface="Arial" pitchFamily="34" charset="0"/>
                <a:ea typeface="Calibri"/>
                <a:cs typeface="Arial" pitchFamily="34" charset="0"/>
              </a:rPr>
              <a:t>Allah, kullarını </a:t>
            </a:r>
            <a:r>
              <a:rPr lang="tr-TR" sz="2700" dirty="0" err="1">
                <a:solidFill>
                  <a:srgbClr val="FF0000"/>
                </a:solidFill>
                <a:latin typeface="Arial" pitchFamily="34" charset="0"/>
                <a:ea typeface="Calibri"/>
                <a:cs typeface="Arial" pitchFamily="34" charset="0"/>
              </a:rPr>
              <a:t>Dâru’s</a:t>
            </a:r>
            <a:r>
              <a:rPr lang="tr-TR" sz="2700" dirty="0">
                <a:solidFill>
                  <a:srgbClr val="FF0000"/>
                </a:solidFill>
                <a:latin typeface="Arial" pitchFamily="34" charset="0"/>
                <a:ea typeface="Calibri"/>
                <a:cs typeface="Arial" pitchFamily="34" charset="0"/>
              </a:rPr>
              <a:t>-Selâm’a (saadet yurdu cennete) davet ediyor…” </a:t>
            </a:r>
            <a:r>
              <a:rPr lang="tr-TR" sz="2700" dirty="0">
                <a:latin typeface="Arial" pitchFamily="34" charset="0"/>
                <a:ea typeface="Calibri"/>
                <a:cs typeface="Arial" pitchFamily="34" charset="0"/>
              </a:rPr>
              <a:t>buyurmaktadır. Tabiî ki her davetin bir kabul şartı, her </a:t>
            </a:r>
            <a:r>
              <a:rPr lang="tr-TR" sz="2700" dirty="0" err="1">
                <a:latin typeface="Arial" pitchFamily="34" charset="0"/>
                <a:ea typeface="Calibri"/>
                <a:cs typeface="Arial" pitchFamily="34" charset="0"/>
              </a:rPr>
              <a:t>nîmetin</a:t>
            </a:r>
            <a:r>
              <a:rPr lang="tr-TR" sz="2700" dirty="0">
                <a:latin typeface="Arial" pitchFamily="34" charset="0"/>
                <a:ea typeface="Calibri"/>
                <a:cs typeface="Arial" pitchFamily="34" charset="0"/>
              </a:rPr>
              <a:t> de bir bedeli vardır. Rabbimiz bu bedelin ne olduğunu, diğer bir </a:t>
            </a:r>
            <a:r>
              <a:rPr lang="tr-TR" sz="2700" dirty="0" err="1">
                <a:latin typeface="Arial" pitchFamily="34" charset="0"/>
                <a:ea typeface="Calibri"/>
                <a:cs typeface="Arial" pitchFamily="34" charset="0"/>
              </a:rPr>
              <a:t>âyet</a:t>
            </a:r>
            <a:r>
              <a:rPr lang="tr-TR" sz="2700" dirty="0">
                <a:latin typeface="Arial" pitchFamily="34" charset="0"/>
                <a:ea typeface="Calibri"/>
                <a:cs typeface="Arial" pitchFamily="34" charset="0"/>
              </a:rPr>
              <a:t>-i </a:t>
            </a:r>
            <a:r>
              <a:rPr lang="tr-TR" sz="2700" dirty="0" err="1">
                <a:latin typeface="Arial" pitchFamily="34" charset="0"/>
                <a:ea typeface="Calibri"/>
                <a:cs typeface="Arial" pitchFamily="34" charset="0"/>
              </a:rPr>
              <a:t>kerîmede</a:t>
            </a:r>
            <a:r>
              <a:rPr lang="tr-TR" sz="2700" dirty="0">
                <a:latin typeface="Arial" pitchFamily="34" charset="0"/>
                <a:ea typeface="Calibri"/>
                <a:cs typeface="Arial" pitchFamily="34" charset="0"/>
              </a:rPr>
              <a:t> şöyle </a:t>
            </a:r>
            <a:r>
              <a:rPr lang="tr-TR" sz="2700" dirty="0" err="1">
                <a:latin typeface="Arial" pitchFamily="34" charset="0"/>
                <a:ea typeface="Calibri"/>
                <a:cs typeface="Arial" pitchFamily="34" charset="0"/>
              </a:rPr>
              <a:t>beyân</a:t>
            </a:r>
            <a:r>
              <a:rPr lang="tr-TR" sz="2700" dirty="0">
                <a:latin typeface="Arial" pitchFamily="34" charset="0"/>
                <a:ea typeface="Calibri"/>
                <a:cs typeface="Arial" pitchFamily="34" charset="0"/>
              </a:rPr>
              <a:t> </a:t>
            </a:r>
            <a:r>
              <a:rPr lang="tr-TR" sz="2700" dirty="0" smtClean="0">
                <a:latin typeface="Arial" pitchFamily="34" charset="0"/>
                <a:ea typeface="Calibri"/>
                <a:cs typeface="Arial" pitchFamily="34" charset="0"/>
              </a:rPr>
              <a:t>buyurmaktadır:</a:t>
            </a:r>
            <a:r>
              <a:rPr lang="de-CH" sz="2800" dirty="0" smtClean="0">
                <a:latin typeface="Arial" pitchFamily="34" charset="0"/>
                <a:ea typeface="Calibri"/>
                <a:cs typeface="Arial" pitchFamily="34" charset="0"/>
              </a:rPr>
              <a:t> </a:t>
            </a:r>
            <a:r>
              <a:rPr lang="tr-TR" dirty="0" err="1" smtClean="0">
                <a:latin typeface="Arial" pitchFamily="34" charset="0"/>
                <a:ea typeface="Calibri"/>
                <a:cs typeface="Arial" pitchFamily="34" charset="0"/>
              </a:rPr>
              <a:t>Yûnus</a:t>
            </a:r>
            <a:r>
              <a:rPr lang="tr-TR" dirty="0" smtClean="0">
                <a:latin typeface="Arial" pitchFamily="34" charset="0"/>
                <a:ea typeface="Calibri"/>
                <a:cs typeface="Arial" pitchFamily="34" charset="0"/>
              </a:rPr>
              <a:t>, 25</a:t>
            </a:r>
          </a:p>
          <a:p>
            <a:pPr indent="449580">
              <a:spcAft>
                <a:spcPts val="0"/>
              </a:spcAft>
            </a:pPr>
            <a:r>
              <a:rPr lang="tr-TR" sz="2800" dirty="0" smtClean="0">
                <a:latin typeface="Arial" pitchFamily="34" charset="0"/>
                <a:ea typeface="Calibri"/>
                <a:cs typeface="Arial" pitchFamily="34" charset="0"/>
              </a:rPr>
              <a:t>									</a:t>
            </a:r>
            <a:endParaRPr lang="tr-TR" sz="2800" dirty="0">
              <a:latin typeface="Arial" pitchFamily="34" charset="0"/>
              <a:ea typeface="Calibri"/>
              <a:cs typeface="Arial" pitchFamily="34" charset="0"/>
            </a:endParaRPr>
          </a:p>
          <a:p>
            <a:pPr algn="r">
              <a:spcAft>
                <a:spcPts val="0"/>
              </a:spcAft>
            </a:pPr>
            <a:r>
              <a:rPr lang="tr-TR" sz="2800" dirty="0">
                <a:solidFill>
                  <a:srgbClr val="0070C0"/>
                </a:solidFill>
                <a:latin typeface="Arial" pitchFamily="34" charset="0"/>
                <a:ea typeface="Calibri"/>
                <a:cs typeface="Arial" pitchFamily="34" charset="0"/>
              </a:rPr>
              <a:t> </a:t>
            </a:r>
            <a:r>
              <a:rPr lang="en-US" sz="2800" dirty="0" err="1" smtClean="0">
                <a:solidFill>
                  <a:srgbClr val="0070C0"/>
                </a:solidFill>
                <a:effectLst/>
                <a:latin typeface="Arial" pitchFamily="34" charset="0"/>
                <a:ea typeface="Calibri"/>
                <a:cs typeface="Arial" pitchFamily="34" charset="0"/>
              </a:rPr>
              <a:t>اِ</a:t>
            </a:r>
            <a:r>
              <a:rPr lang="en-US" sz="2800" b="1" dirty="0" err="1" smtClean="0">
                <a:solidFill>
                  <a:srgbClr val="0070C0"/>
                </a:solidFill>
                <a:effectLst/>
                <a:latin typeface="Arial" pitchFamily="34" charset="0"/>
                <a:ea typeface="Calibri"/>
                <a:cs typeface="Arial" pitchFamily="34" charset="0"/>
              </a:rPr>
              <a:t>لاَّ</a:t>
            </a:r>
            <a:r>
              <a:rPr lang="en-US" sz="2800" b="1" dirty="0" smtClean="0">
                <a:solidFill>
                  <a:srgbClr val="0070C0"/>
                </a:solidFill>
                <a:effectLst/>
                <a:latin typeface="Arial" pitchFamily="34" charset="0"/>
                <a:ea typeface="Calibri"/>
                <a:cs typeface="Arial" pitchFamily="34" charset="0"/>
              </a:rPr>
              <a:t> </a:t>
            </a:r>
            <a:r>
              <a:rPr lang="en-US" sz="2800" b="1" dirty="0" err="1" smtClean="0">
                <a:solidFill>
                  <a:srgbClr val="0070C0"/>
                </a:solidFill>
                <a:effectLst/>
                <a:latin typeface="Arial" pitchFamily="34" charset="0"/>
                <a:ea typeface="Calibri"/>
                <a:cs typeface="Arial" pitchFamily="34" charset="0"/>
              </a:rPr>
              <a:t>مَنْ</a:t>
            </a:r>
            <a:r>
              <a:rPr lang="en-US" sz="2800" b="1" dirty="0" smtClean="0">
                <a:solidFill>
                  <a:srgbClr val="0070C0"/>
                </a:solidFill>
                <a:effectLst/>
                <a:latin typeface="Arial" pitchFamily="34" charset="0"/>
                <a:ea typeface="Calibri"/>
                <a:cs typeface="Arial" pitchFamily="34" charset="0"/>
              </a:rPr>
              <a:t> </a:t>
            </a:r>
            <a:r>
              <a:rPr lang="en-US" sz="2800" b="1" dirty="0" err="1" smtClean="0">
                <a:solidFill>
                  <a:srgbClr val="0070C0"/>
                </a:solidFill>
                <a:effectLst/>
                <a:latin typeface="Arial" pitchFamily="34" charset="0"/>
                <a:ea typeface="Calibri"/>
                <a:cs typeface="Arial" pitchFamily="34" charset="0"/>
              </a:rPr>
              <a:t>اَتَى</a:t>
            </a:r>
            <a:r>
              <a:rPr lang="en-US" sz="2800" b="1" dirty="0" smtClean="0">
                <a:solidFill>
                  <a:srgbClr val="0070C0"/>
                </a:solidFill>
                <a:effectLst/>
                <a:latin typeface="Arial" pitchFamily="34" charset="0"/>
                <a:ea typeface="Calibri"/>
                <a:cs typeface="Arial" pitchFamily="34" charset="0"/>
              </a:rPr>
              <a:t> </a:t>
            </a:r>
            <a:r>
              <a:rPr lang="en-US" sz="2800" b="1" dirty="0" err="1" smtClean="0">
                <a:solidFill>
                  <a:srgbClr val="0070C0"/>
                </a:solidFill>
                <a:effectLst/>
                <a:latin typeface="Arial" pitchFamily="34" charset="0"/>
                <a:ea typeface="Calibri"/>
                <a:cs typeface="Arial" pitchFamily="34" charset="0"/>
              </a:rPr>
              <a:t>اللهَ</a:t>
            </a:r>
            <a:r>
              <a:rPr lang="en-US" sz="2800" b="1" dirty="0" smtClean="0">
                <a:solidFill>
                  <a:srgbClr val="0070C0"/>
                </a:solidFill>
                <a:effectLst/>
                <a:latin typeface="Arial" pitchFamily="34" charset="0"/>
                <a:ea typeface="Calibri"/>
                <a:cs typeface="Arial" pitchFamily="34" charset="0"/>
              </a:rPr>
              <a:t> </a:t>
            </a:r>
            <a:r>
              <a:rPr lang="en-US" sz="2800" b="1" dirty="0" err="1" smtClean="0">
                <a:solidFill>
                  <a:srgbClr val="0070C0"/>
                </a:solidFill>
                <a:effectLst/>
                <a:latin typeface="Arial" pitchFamily="34" charset="0"/>
                <a:ea typeface="Calibri"/>
                <a:cs typeface="Arial" pitchFamily="34" charset="0"/>
              </a:rPr>
              <a:t>بِقَلْبٍ</a:t>
            </a:r>
            <a:r>
              <a:rPr lang="en-US" sz="2800" b="1" dirty="0" smtClean="0">
                <a:solidFill>
                  <a:srgbClr val="0070C0"/>
                </a:solidFill>
                <a:effectLst/>
                <a:latin typeface="Arial" pitchFamily="34" charset="0"/>
                <a:ea typeface="Calibri"/>
                <a:cs typeface="Arial" pitchFamily="34" charset="0"/>
              </a:rPr>
              <a:t> </a:t>
            </a:r>
            <a:r>
              <a:rPr lang="en-US" sz="2800" b="1" dirty="0" err="1" smtClean="0">
                <a:solidFill>
                  <a:srgbClr val="0070C0"/>
                </a:solidFill>
                <a:effectLst/>
                <a:latin typeface="Arial" pitchFamily="34" charset="0"/>
                <a:ea typeface="Calibri"/>
                <a:cs typeface="Arial" pitchFamily="34" charset="0"/>
              </a:rPr>
              <a:t>سَلِيمٍ</a:t>
            </a:r>
            <a:r>
              <a:rPr lang="tr-TR" sz="3200" b="1" dirty="0" smtClean="0">
                <a:solidFill>
                  <a:srgbClr val="0070C0"/>
                </a:solidFill>
                <a:latin typeface="Arial" pitchFamily="34" charset="0"/>
                <a:ea typeface="Calibri"/>
                <a:cs typeface="Arial" pitchFamily="34" charset="0"/>
              </a:rPr>
              <a:t>*</a:t>
            </a:r>
          </a:p>
          <a:p>
            <a:pPr algn="r">
              <a:spcAft>
                <a:spcPts val="0"/>
              </a:spcAft>
            </a:pPr>
            <a:r>
              <a:rPr lang="en-US" sz="3200" b="1" dirty="0" smtClean="0">
                <a:solidFill>
                  <a:srgbClr val="0070C0"/>
                </a:solidFill>
                <a:effectLst/>
                <a:latin typeface="Arial" pitchFamily="34" charset="0"/>
                <a:ea typeface="Calibri"/>
                <a:cs typeface="Arial" pitchFamily="34" charset="0"/>
              </a:rPr>
              <a:t> </a:t>
            </a:r>
            <a:r>
              <a:rPr lang="tr-TR" sz="2800" dirty="0">
                <a:solidFill>
                  <a:srgbClr val="0070C0"/>
                </a:solidFill>
                <a:latin typeface="Arial" pitchFamily="34" charset="0"/>
                <a:ea typeface="Calibri"/>
                <a:cs typeface="Arial" pitchFamily="34" charset="0"/>
              </a:rPr>
              <a:t> </a:t>
            </a:r>
          </a:p>
          <a:p>
            <a:pPr indent="449580"/>
            <a:r>
              <a:rPr lang="tr-TR" sz="2800" dirty="0" smtClean="0">
                <a:solidFill>
                  <a:srgbClr val="0070C0"/>
                </a:solidFill>
                <a:latin typeface="Arial" pitchFamily="34" charset="0"/>
                <a:ea typeface="Calibri"/>
                <a:cs typeface="Arial" pitchFamily="34" charset="0"/>
              </a:rPr>
              <a:t>			      </a:t>
            </a:r>
            <a:r>
              <a:rPr lang="tr-TR" sz="2400" dirty="0" smtClean="0">
                <a:solidFill>
                  <a:srgbClr val="0070C0"/>
                </a:solidFill>
                <a:latin typeface="Arial" pitchFamily="34" charset="0"/>
                <a:ea typeface="Calibri"/>
                <a:cs typeface="Arial" pitchFamily="34" charset="0"/>
              </a:rPr>
              <a:t>          </a:t>
            </a:r>
            <a:r>
              <a:rPr lang="de-CH" sz="2400" dirty="0" smtClean="0">
                <a:solidFill>
                  <a:srgbClr val="0070C0"/>
                </a:solidFill>
                <a:latin typeface="Arial" pitchFamily="34" charset="0"/>
                <a:ea typeface="Calibri"/>
                <a:cs typeface="Arial" pitchFamily="34" charset="0"/>
              </a:rPr>
              <a:t> </a:t>
            </a:r>
            <a:r>
              <a:rPr lang="tr-TR" sz="2400" dirty="0" smtClean="0">
                <a:solidFill>
                  <a:srgbClr val="0070C0"/>
                </a:solidFill>
                <a:latin typeface="Arial" pitchFamily="34" charset="0"/>
                <a:ea typeface="Calibri"/>
                <a:cs typeface="Arial" pitchFamily="34" charset="0"/>
              </a:rPr>
              <a:t>O </a:t>
            </a:r>
            <a:r>
              <a:rPr lang="tr-TR" sz="2400" dirty="0" smtClean="0">
                <a:solidFill>
                  <a:srgbClr val="0070C0"/>
                </a:solidFill>
                <a:latin typeface="Arial" pitchFamily="34" charset="0"/>
                <a:ea typeface="Calibri"/>
                <a:cs typeface="Arial" pitchFamily="34" charset="0"/>
              </a:rPr>
              <a:t>gün, ne mal fayda verir ne de evlât. 				      </a:t>
            </a:r>
            <a:r>
              <a:rPr lang="tr-TR" sz="2400" dirty="0" smtClean="0">
                <a:solidFill>
                  <a:srgbClr val="0070C0"/>
                </a:solidFill>
                <a:latin typeface="Arial" pitchFamily="34" charset="0"/>
                <a:ea typeface="Calibri"/>
                <a:cs typeface="Arial" pitchFamily="34" charset="0"/>
              </a:rPr>
              <a:t>Ancak </a:t>
            </a:r>
            <a:r>
              <a:rPr lang="tr-TR" sz="2400" dirty="0" smtClean="0">
                <a:solidFill>
                  <a:srgbClr val="0070C0"/>
                </a:solidFill>
                <a:latin typeface="Arial" pitchFamily="34" charset="0"/>
                <a:ea typeface="Calibri"/>
                <a:cs typeface="Arial" pitchFamily="34" charset="0"/>
              </a:rPr>
              <a:t>Allah’a </a:t>
            </a:r>
            <a:r>
              <a:rPr lang="tr-TR" sz="2400" dirty="0" err="1" smtClean="0">
                <a:solidFill>
                  <a:srgbClr val="0070C0"/>
                </a:solidFill>
                <a:latin typeface="Arial" pitchFamily="34" charset="0"/>
                <a:ea typeface="Calibri"/>
                <a:cs typeface="Arial" pitchFamily="34" charset="0"/>
              </a:rPr>
              <a:t>kalb</a:t>
            </a:r>
            <a:r>
              <a:rPr lang="tr-TR" sz="2400" dirty="0" smtClean="0">
                <a:solidFill>
                  <a:srgbClr val="0070C0"/>
                </a:solidFill>
                <a:latin typeface="Arial" pitchFamily="34" charset="0"/>
                <a:ea typeface="Calibri"/>
                <a:cs typeface="Arial" pitchFamily="34" charset="0"/>
              </a:rPr>
              <a:t>-i </a:t>
            </a:r>
            <a:r>
              <a:rPr lang="tr-TR" sz="2400" dirty="0" err="1" smtClean="0">
                <a:solidFill>
                  <a:srgbClr val="0070C0"/>
                </a:solidFill>
                <a:latin typeface="Arial" pitchFamily="34" charset="0"/>
                <a:ea typeface="Calibri"/>
                <a:cs typeface="Arial" pitchFamily="34" charset="0"/>
              </a:rPr>
              <a:t>selîm</a:t>
            </a:r>
            <a:r>
              <a:rPr lang="tr-TR" sz="2400" dirty="0" smtClean="0">
                <a:solidFill>
                  <a:srgbClr val="0070C0"/>
                </a:solidFill>
                <a:latin typeface="Arial" pitchFamily="34" charset="0"/>
                <a:ea typeface="Calibri"/>
                <a:cs typeface="Arial" pitchFamily="34" charset="0"/>
              </a:rPr>
              <a:t> (temiz bir </a:t>
            </a:r>
            <a:r>
              <a:rPr lang="tr-TR" sz="2400" dirty="0" err="1" smtClean="0">
                <a:solidFill>
                  <a:srgbClr val="0070C0"/>
                </a:solidFill>
                <a:latin typeface="Arial" pitchFamily="34" charset="0"/>
                <a:ea typeface="Calibri"/>
                <a:cs typeface="Arial" pitchFamily="34" charset="0"/>
              </a:rPr>
              <a:t>kalb</a:t>
            </a:r>
            <a:r>
              <a:rPr lang="tr-TR" sz="2400" dirty="0" smtClean="0">
                <a:solidFill>
                  <a:srgbClr val="0070C0"/>
                </a:solidFill>
                <a:latin typeface="Arial" pitchFamily="34" charset="0"/>
                <a:ea typeface="Calibri"/>
                <a:cs typeface="Arial" pitchFamily="34" charset="0"/>
              </a:rPr>
              <a:t>) 			                 ile gelenler (o günde fayda bulur)</a:t>
            </a:r>
            <a:r>
              <a:rPr lang="tr-TR" sz="2800" dirty="0" smtClean="0">
                <a:solidFill>
                  <a:srgbClr val="0070C0"/>
                </a:solidFill>
                <a:latin typeface="Arial" pitchFamily="34" charset="0"/>
                <a:ea typeface="Calibri"/>
                <a:cs typeface="Arial" pitchFamily="34" charset="0"/>
              </a:rPr>
              <a:t>.</a:t>
            </a:r>
          </a:p>
          <a:p>
            <a:pPr indent="449580"/>
            <a:r>
              <a:rPr lang="tr-TR" sz="2800" dirty="0">
                <a:solidFill>
                  <a:srgbClr val="0070C0"/>
                </a:solidFill>
                <a:latin typeface="Arial" pitchFamily="34" charset="0"/>
                <a:ea typeface="Calibri"/>
                <a:cs typeface="Arial" pitchFamily="34" charset="0"/>
              </a:rPr>
              <a:t>	</a:t>
            </a:r>
            <a:r>
              <a:rPr lang="tr-TR" sz="2800" dirty="0" smtClean="0">
                <a:solidFill>
                  <a:srgbClr val="0070C0"/>
                </a:solidFill>
                <a:latin typeface="Arial" pitchFamily="34" charset="0"/>
                <a:ea typeface="Calibri"/>
                <a:cs typeface="Arial" pitchFamily="34" charset="0"/>
              </a:rPr>
              <a:t>					</a:t>
            </a:r>
            <a:r>
              <a:rPr lang="tr-TR" sz="2800" dirty="0" smtClean="0">
                <a:latin typeface="Arial" pitchFamily="34" charset="0"/>
                <a:ea typeface="Calibri"/>
                <a:cs typeface="Arial" pitchFamily="34" charset="0"/>
              </a:rPr>
              <a:t>	</a:t>
            </a:r>
            <a:r>
              <a:rPr lang="tr-TR" sz="1600" dirty="0" smtClean="0">
                <a:latin typeface="Arial" pitchFamily="34" charset="0"/>
                <a:ea typeface="Calibri"/>
                <a:cs typeface="Arial" pitchFamily="34" charset="0"/>
              </a:rPr>
              <a:t>eş-</a:t>
            </a:r>
            <a:r>
              <a:rPr lang="tr-TR" sz="1600" dirty="0" err="1" smtClean="0">
                <a:latin typeface="Arial" pitchFamily="34" charset="0"/>
                <a:ea typeface="Calibri"/>
                <a:cs typeface="Arial" pitchFamily="34" charset="0"/>
              </a:rPr>
              <a:t>Şuarâ</a:t>
            </a:r>
            <a:r>
              <a:rPr lang="tr-TR" sz="1600" dirty="0" smtClean="0">
                <a:latin typeface="Arial" pitchFamily="34" charset="0"/>
                <a:ea typeface="Calibri"/>
                <a:cs typeface="Arial" pitchFamily="34" charset="0"/>
              </a:rPr>
              <a:t>, 88-89</a:t>
            </a:r>
            <a:r>
              <a:rPr lang="tr-TR" dirty="0" smtClean="0">
                <a:latin typeface="Arial" pitchFamily="34" charset="0"/>
                <a:ea typeface="Calibri"/>
                <a:cs typeface="Arial" pitchFamily="34" charset="0"/>
              </a:rPr>
              <a:t>	</a:t>
            </a:r>
          </a:p>
          <a:p>
            <a:pPr indent="449580"/>
            <a:endParaRPr lang="tr-TR" dirty="0">
              <a:latin typeface="Arial" pitchFamily="34" charset="0"/>
              <a:ea typeface="Calibri"/>
              <a:cs typeface="Arial" pitchFamily="34" charset="0"/>
            </a:endParaRPr>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3544274"/>
            <a:ext cx="4139952" cy="33137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937688" y="3140968"/>
            <a:ext cx="3225800" cy="744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Slayt Numarası Yer Tutucusu 1"/>
          <p:cNvSpPr>
            <a:spLocks noGrp="1"/>
          </p:cNvSpPr>
          <p:nvPr>
            <p:ph type="sldNum" sz="quarter" idx="12"/>
          </p:nvPr>
        </p:nvSpPr>
        <p:spPr/>
        <p:txBody>
          <a:bodyPr/>
          <a:lstStyle/>
          <a:p>
            <a:fld id="{FA4881E9-E630-43D2-9C94-39DAC5659378}" type="slidenum">
              <a:rPr lang="tr-TR" smtClean="0"/>
              <a:pPr/>
              <a:t>7</a:t>
            </a:fld>
            <a:endParaRPr lang="tr-TR"/>
          </a:p>
        </p:txBody>
      </p:sp>
    </p:spTree>
    <p:extLst>
      <p:ext uri="{BB962C8B-B14F-4D97-AF65-F5344CB8AC3E}">
        <p14:creationId xmlns:p14="http://schemas.microsoft.com/office/powerpoint/2010/main" xmlns="" val="2600463511"/>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p:cNvSpPr/>
          <p:nvPr/>
        </p:nvSpPr>
        <p:spPr>
          <a:xfrm>
            <a:off x="395536" y="404664"/>
            <a:ext cx="8064896" cy="5262979"/>
          </a:xfrm>
          <a:prstGeom prst="rect">
            <a:avLst/>
          </a:prstGeom>
        </p:spPr>
        <p:txBody>
          <a:bodyPr wrap="square">
            <a:spAutoFit/>
          </a:bodyPr>
          <a:lstStyle/>
          <a:p>
            <a:r>
              <a:rPr lang="tr-TR" sz="2800" dirty="0" smtClean="0">
                <a:latin typeface="Arial" pitchFamily="34" charset="0"/>
                <a:cs typeface="Arial" pitchFamily="34" charset="0"/>
              </a:rPr>
              <a:t>	</a:t>
            </a:r>
            <a:r>
              <a:rPr lang="tr-TR" sz="2800" dirty="0" err="1" smtClean="0">
                <a:latin typeface="Arial" pitchFamily="34" charset="0"/>
                <a:cs typeface="Arial" pitchFamily="34" charset="0"/>
              </a:rPr>
              <a:t>Kalb</a:t>
            </a:r>
            <a:r>
              <a:rPr lang="tr-TR" sz="2800" dirty="0" smtClean="0">
                <a:latin typeface="Arial" pitchFamily="34" charset="0"/>
                <a:cs typeface="Arial" pitchFamily="34" charset="0"/>
              </a:rPr>
              <a:t>-i </a:t>
            </a:r>
            <a:r>
              <a:rPr lang="tr-TR" sz="2800" dirty="0" err="1">
                <a:latin typeface="Arial" pitchFamily="34" charset="0"/>
                <a:cs typeface="Arial" pitchFamily="34" charset="0"/>
              </a:rPr>
              <a:t>selîm</a:t>
            </a:r>
            <a:r>
              <a:rPr lang="tr-TR" sz="2800" dirty="0">
                <a:latin typeface="Arial" pitchFamily="34" charset="0"/>
                <a:cs typeface="Arial" pitchFamily="34" charset="0"/>
              </a:rPr>
              <a:t>, </a:t>
            </a:r>
            <a:r>
              <a:rPr lang="tr-TR" sz="2800" dirty="0" err="1">
                <a:latin typeface="Arial" pitchFamily="34" charset="0"/>
                <a:cs typeface="Arial" pitchFamily="34" charset="0"/>
              </a:rPr>
              <a:t>mâsivâdan</a:t>
            </a:r>
            <a:r>
              <a:rPr lang="tr-TR" sz="2800" dirty="0">
                <a:latin typeface="Arial" pitchFamily="34" charset="0"/>
                <a:cs typeface="Arial" pitchFamily="34" charset="0"/>
              </a:rPr>
              <a:t> arınmış ve mücellâ bir ayna gibi Hakk’ın </a:t>
            </a:r>
            <a:r>
              <a:rPr lang="tr-TR" sz="2800" dirty="0" err="1">
                <a:latin typeface="Arial" pitchFamily="34" charset="0"/>
                <a:cs typeface="Arial" pitchFamily="34" charset="0"/>
              </a:rPr>
              <a:t>cemâlî</a:t>
            </a:r>
            <a:r>
              <a:rPr lang="tr-TR" sz="2800" dirty="0">
                <a:latin typeface="Arial" pitchFamily="34" charset="0"/>
                <a:cs typeface="Arial" pitchFamily="34" charset="0"/>
              </a:rPr>
              <a:t> sıfatlarının </a:t>
            </a:r>
            <a:r>
              <a:rPr lang="tr-TR" sz="2800" dirty="0" err="1">
                <a:latin typeface="Arial" pitchFamily="34" charset="0"/>
                <a:cs typeface="Arial" pitchFamily="34" charset="0"/>
              </a:rPr>
              <a:t>tecellîgâhı</a:t>
            </a:r>
            <a:r>
              <a:rPr lang="tr-TR" sz="2800" dirty="0">
                <a:latin typeface="Arial" pitchFamily="34" charset="0"/>
                <a:cs typeface="Arial" pitchFamily="34" charset="0"/>
              </a:rPr>
              <a:t> hâline gelmiş bir </a:t>
            </a:r>
            <a:r>
              <a:rPr lang="tr-TR" sz="2800" dirty="0" err="1">
                <a:latin typeface="Arial" pitchFamily="34" charset="0"/>
                <a:cs typeface="Arial" pitchFamily="34" charset="0"/>
              </a:rPr>
              <a:t>kalbdir</a:t>
            </a:r>
            <a:r>
              <a:rPr lang="tr-TR" sz="2800" dirty="0">
                <a:latin typeface="Arial" pitchFamily="34" charset="0"/>
                <a:cs typeface="Arial" pitchFamily="34" charset="0"/>
              </a:rPr>
              <a:t>. Hak Teâlâ, kulunun kalbinde </a:t>
            </a:r>
            <a:r>
              <a:rPr lang="tr-TR" sz="2800" dirty="0" err="1">
                <a:latin typeface="Arial" pitchFamily="34" charset="0"/>
                <a:cs typeface="Arial" pitchFamily="34" charset="0"/>
              </a:rPr>
              <a:t>cemâlî</a:t>
            </a:r>
            <a:r>
              <a:rPr lang="tr-TR" sz="2800" dirty="0">
                <a:latin typeface="Arial" pitchFamily="34" charset="0"/>
                <a:cs typeface="Arial" pitchFamily="34" charset="0"/>
              </a:rPr>
              <a:t> sıfatlarının </a:t>
            </a:r>
            <a:r>
              <a:rPr lang="tr-TR" sz="2800" dirty="0" err="1">
                <a:latin typeface="Arial" pitchFamily="34" charset="0"/>
                <a:cs typeface="Arial" pitchFamily="34" charset="0"/>
              </a:rPr>
              <a:t>tecellîlerini</a:t>
            </a:r>
            <a:r>
              <a:rPr lang="tr-TR" sz="2800" dirty="0">
                <a:latin typeface="Arial" pitchFamily="34" charset="0"/>
                <a:cs typeface="Arial" pitchFamily="34" charset="0"/>
              </a:rPr>
              <a:t> görünce onu sever ve ondan razı olur.</a:t>
            </a:r>
          </a:p>
          <a:p>
            <a:r>
              <a:rPr lang="tr-TR" sz="2800" dirty="0">
                <a:latin typeface="Arial" pitchFamily="34" charset="0"/>
                <a:cs typeface="Arial" pitchFamily="34" charset="0"/>
              </a:rPr>
              <a:t> </a:t>
            </a:r>
            <a:endParaRPr lang="tr-TR" sz="2800" dirty="0" smtClean="0">
              <a:latin typeface="Arial" pitchFamily="34" charset="0"/>
              <a:cs typeface="Arial" pitchFamily="34" charset="0"/>
            </a:endParaRPr>
          </a:p>
          <a:p>
            <a:endParaRPr lang="tr-TR" sz="2800" dirty="0">
              <a:latin typeface="Arial" pitchFamily="34" charset="0"/>
              <a:cs typeface="Arial" pitchFamily="34" charset="0"/>
            </a:endParaRPr>
          </a:p>
          <a:p>
            <a:r>
              <a:rPr lang="tr-TR" sz="2800" dirty="0" smtClean="0">
                <a:latin typeface="Arial" pitchFamily="34" charset="0"/>
                <a:cs typeface="Arial" pitchFamily="34" charset="0"/>
              </a:rPr>
              <a:t>	Rabbimizin </a:t>
            </a:r>
            <a:r>
              <a:rPr lang="tr-TR" sz="2800" dirty="0">
                <a:latin typeface="Arial" pitchFamily="34" charset="0"/>
                <a:cs typeface="Arial" pitchFamily="34" charset="0"/>
              </a:rPr>
              <a:t>cennet dâvetine ve ihsan edeceği sonsuz mükâfatlara lâyık olabilmek için </a:t>
            </a:r>
            <a:r>
              <a:rPr lang="tr-TR" sz="2800" dirty="0" err="1">
                <a:latin typeface="Arial" pitchFamily="34" charset="0"/>
                <a:cs typeface="Arial" pitchFamily="34" charset="0"/>
              </a:rPr>
              <a:t>mâsivâdan</a:t>
            </a:r>
            <a:r>
              <a:rPr lang="tr-TR" sz="2800" dirty="0">
                <a:latin typeface="Arial" pitchFamily="34" charset="0"/>
                <a:cs typeface="Arial" pitchFamily="34" charset="0"/>
              </a:rPr>
              <a:t> uzaklaşıp kalben Hakk’a yönelmek şarttır. </a:t>
            </a:r>
            <a:r>
              <a:rPr lang="tr-TR" sz="2800" dirty="0" err="1">
                <a:latin typeface="Arial" pitchFamily="34" charset="0"/>
                <a:cs typeface="Arial" pitchFamily="34" charset="0"/>
              </a:rPr>
              <a:t>Zîrâ</a:t>
            </a:r>
            <a:r>
              <a:rPr lang="tr-TR" sz="2800" dirty="0">
                <a:latin typeface="Arial" pitchFamily="34" charset="0"/>
                <a:cs typeface="Arial" pitchFamily="34" charset="0"/>
              </a:rPr>
              <a:t> Rabbimiz, bizden ilâhî </a:t>
            </a:r>
            <a:r>
              <a:rPr lang="tr-TR" sz="2800" dirty="0" err="1">
                <a:latin typeface="Arial" pitchFamily="34" charset="0"/>
                <a:cs typeface="Arial" pitchFamily="34" charset="0"/>
              </a:rPr>
              <a:t>tecellîgâh</a:t>
            </a:r>
            <a:r>
              <a:rPr lang="tr-TR" sz="2800" dirty="0">
                <a:latin typeface="Arial" pitchFamily="34" charset="0"/>
                <a:cs typeface="Arial" pitchFamily="34" charset="0"/>
              </a:rPr>
              <a:t> olan bir gönül, yâni </a:t>
            </a:r>
            <a:r>
              <a:rPr lang="tr-TR" sz="2800" dirty="0" err="1">
                <a:latin typeface="Arial" pitchFamily="34" charset="0"/>
                <a:cs typeface="Arial" pitchFamily="34" charset="0"/>
              </a:rPr>
              <a:t>kalb</a:t>
            </a:r>
            <a:r>
              <a:rPr lang="tr-TR" sz="2800" dirty="0">
                <a:latin typeface="Arial" pitchFamily="34" charset="0"/>
                <a:cs typeface="Arial" pitchFamily="34" charset="0"/>
              </a:rPr>
              <a:t>-i </a:t>
            </a:r>
            <a:r>
              <a:rPr lang="tr-TR" sz="2800" dirty="0" err="1">
                <a:latin typeface="Arial" pitchFamily="34" charset="0"/>
                <a:cs typeface="Arial" pitchFamily="34" charset="0"/>
              </a:rPr>
              <a:t>selîm</a:t>
            </a:r>
            <a:r>
              <a:rPr lang="tr-TR" sz="2800" dirty="0">
                <a:latin typeface="Arial" pitchFamily="34" charset="0"/>
                <a:cs typeface="Arial" pitchFamily="34" charset="0"/>
              </a:rPr>
              <a:t> istemektedir.</a:t>
            </a:r>
          </a:p>
        </p:txBody>
      </p:sp>
      <p:sp>
        <p:nvSpPr>
          <p:cNvPr id="3" name="Slayt Numarası Yer Tutucusu 2"/>
          <p:cNvSpPr>
            <a:spLocks noGrp="1"/>
          </p:cNvSpPr>
          <p:nvPr>
            <p:ph type="sldNum" sz="quarter" idx="12"/>
          </p:nvPr>
        </p:nvSpPr>
        <p:spPr/>
        <p:txBody>
          <a:bodyPr/>
          <a:lstStyle/>
          <a:p>
            <a:fld id="{FA4881E9-E630-43D2-9C94-39DAC5659378}" type="slidenum">
              <a:rPr lang="tr-TR" smtClean="0"/>
              <a:pPr/>
              <a:t>8</a:t>
            </a:fld>
            <a:endParaRPr lang="tr-TR"/>
          </a:p>
        </p:txBody>
      </p:sp>
    </p:spTree>
    <p:extLst>
      <p:ext uri="{BB962C8B-B14F-4D97-AF65-F5344CB8AC3E}">
        <p14:creationId xmlns:p14="http://schemas.microsoft.com/office/powerpoint/2010/main" xmlns="" val="376607781"/>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p:cNvSpPr/>
          <p:nvPr/>
        </p:nvSpPr>
        <p:spPr>
          <a:xfrm>
            <a:off x="395536" y="188640"/>
            <a:ext cx="8568952" cy="6555641"/>
          </a:xfrm>
          <a:prstGeom prst="rect">
            <a:avLst/>
          </a:prstGeom>
        </p:spPr>
        <p:txBody>
          <a:bodyPr wrap="square">
            <a:spAutoFit/>
          </a:bodyPr>
          <a:lstStyle/>
          <a:p>
            <a:r>
              <a:rPr lang="tr-TR" sz="2800" dirty="0">
                <a:solidFill>
                  <a:srgbClr val="C00000"/>
                </a:solidFill>
                <a:latin typeface="Arial" pitchFamily="34" charset="0"/>
                <a:cs typeface="Arial" pitchFamily="34" charset="0"/>
              </a:rPr>
              <a:t>Hazret-i Mevlânâ’nın </a:t>
            </a:r>
            <a:r>
              <a:rPr lang="tr-TR" sz="2800" dirty="0" err="1" smtClean="0">
                <a:solidFill>
                  <a:srgbClr val="C00000"/>
                </a:solidFill>
                <a:latin typeface="Arial" pitchFamily="34" charset="0"/>
                <a:cs typeface="Arial" pitchFamily="34" charset="0"/>
              </a:rPr>
              <a:t>Mesnevî’sinde</a:t>
            </a:r>
            <a:r>
              <a:rPr lang="tr-TR" sz="2800" dirty="0" smtClean="0">
                <a:solidFill>
                  <a:srgbClr val="C00000"/>
                </a:solidFill>
                <a:latin typeface="Arial" pitchFamily="34" charset="0"/>
                <a:cs typeface="Arial" pitchFamily="34" charset="0"/>
              </a:rPr>
              <a:t> </a:t>
            </a:r>
            <a:r>
              <a:rPr lang="tr-TR" sz="2800" dirty="0">
                <a:solidFill>
                  <a:srgbClr val="C00000"/>
                </a:solidFill>
                <a:latin typeface="Arial" pitchFamily="34" charset="0"/>
                <a:cs typeface="Arial" pitchFamily="34" charset="0"/>
              </a:rPr>
              <a:t>bir kıssa vardır:</a:t>
            </a:r>
          </a:p>
          <a:p>
            <a:r>
              <a:rPr lang="tr-TR" sz="2800" dirty="0">
                <a:latin typeface="Arial" pitchFamily="34" charset="0"/>
                <a:cs typeface="Arial" pitchFamily="34" charset="0"/>
              </a:rPr>
              <a:t> </a:t>
            </a:r>
          </a:p>
          <a:p>
            <a:r>
              <a:rPr lang="tr-TR" sz="2800" dirty="0">
                <a:latin typeface="Arial" pitchFamily="34" charset="0"/>
                <a:cs typeface="Arial" pitchFamily="34" charset="0"/>
              </a:rPr>
              <a:t>Hazret-i </a:t>
            </a:r>
            <a:r>
              <a:rPr lang="tr-TR" sz="2800" dirty="0" err="1">
                <a:latin typeface="Arial" pitchFamily="34" charset="0"/>
                <a:cs typeface="Arial" pitchFamily="34" charset="0"/>
              </a:rPr>
              <a:t>Yûsuf’a</a:t>
            </a:r>
            <a:r>
              <a:rPr lang="tr-TR" sz="2800" dirty="0">
                <a:latin typeface="Arial" pitchFamily="34" charset="0"/>
                <a:cs typeface="Arial" pitchFamily="34" charset="0"/>
              </a:rPr>
              <a:t> çok uzak diyarlardan, yüreği muhabbetle dolu bir dostu gelip misafir olur. Onlar, çocukluktan beri </a:t>
            </a:r>
            <a:r>
              <a:rPr lang="tr-TR" sz="2800" dirty="0" err="1">
                <a:latin typeface="Arial" pitchFamily="34" charset="0"/>
                <a:cs typeface="Arial" pitchFamily="34" charset="0"/>
              </a:rPr>
              <a:t>samîmî</a:t>
            </a:r>
            <a:r>
              <a:rPr lang="tr-TR" sz="2800" dirty="0">
                <a:latin typeface="Arial" pitchFamily="34" charset="0"/>
                <a:cs typeface="Arial" pitchFamily="34" charset="0"/>
              </a:rPr>
              <a:t> birer dostturlar. Ahbaplık ve dostluk yastığına beraberce yaslanmışlardır. Hazret-i </a:t>
            </a:r>
            <a:r>
              <a:rPr lang="tr-TR" sz="2800" dirty="0" err="1">
                <a:latin typeface="Arial" pitchFamily="34" charset="0"/>
                <a:cs typeface="Arial" pitchFamily="34" charset="0"/>
              </a:rPr>
              <a:t>Yûsuf</a:t>
            </a:r>
            <a:r>
              <a:rPr lang="tr-TR" sz="2800" dirty="0">
                <a:latin typeface="Arial" pitchFamily="34" charset="0"/>
                <a:cs typeface="Arial" pitchFamily="34" charset="0"/>
              </a:rPr>
              <a:t>, bir müddet onunla sohbet ettikten sonra nükteli bir tarzda:</a:t>
            </a:r>
          </a:p>
          <a:p>
            <a:r>
              <a:rPr lang="tr-TR" sz="2800" dirty="0">
                <a:latin typeface="Arial" pitchFamily="34" charset="0"/>
                <a:cs typeface="Arial" pitchFamily="34" charset="0"/>
              </a:rPr>
              <a:t> </a:t>
            </a:r>
          </a:p>
          <a:p>
            <a:r>
              <a:rPr lang="tr-TR" sz="2800" dirty="0">
                <a:latin typeface="Arial" pitchFamily="34" charset="0"/>
                <a:cs typeface="Arial" pitchFamily="34" charset="0"/>
              </a:rPr>
              <a:t>“-Söyle bakalım dostum, bize gittiğin yerlerden ne hediye getirdin?” der.</a:t>
            </a:r>
          </a:p>
          <a:p>
            <a:r>
              <a:rPr lang="tr-TR" sz="2800" dirty="0">
                <a:latin typeface="Arial" pitchFamily="34" charset="0"/>
                <a:cs typeface="Arial" pitchFamily="34" charset="0"/>
              </a:rPr>
              <a:t> </a:t>
            </a:r>
          </a:p>
          <a:p>
            <a:r>
              <a:rPr lang="tr-TR" sz="2800" dirty="0">
                <a:latin typeface="Arial" pitchFamily="34" charset="0"/>
                <a:cs typeface="Arial" pitchFamily="34" charset="0"/>
              </a:rPr>
              <a:t>Misafiri, bu istek karşısında çok </a:t>
            </a:r>
            <a:r>
              <a:rPr lang="tr-TR" sz="2800" dirty="0" err="1">
                <a:latin typeface="Arial" pitchFamily="34" charset="0"/>
                <a:cs typeface="Arial" pitchFamily="34" charset="0"/>
              </a:rPr>
              <a:t>mahcûb</a:t>
            </a:r>
            <a:r>
              <a:rPr lang="tr-TR" sz="2800" dirty="0">
                <a:latin typeface="Arial" pitchFamily="34" charset="0"/>
                <a:cs typeface="Arial" pitchFamily="34" charset="0"/>
              </a:rPr>
              <a:t> olur ve ne diyeceğini bilemez. Ardından, hissiyatını şu </a:t>
            </a:r>
            <a:r>
              <a:rPr lang="tr-TR" sz="2800" dirty="0" err="1">
                <a:latin typeface="Arial" pitchFamily="34" charset="0"/>
                <a:cs typeface="Arial" pitchFamily="34" charset="0"/>
              </a:rPr>
              <a:t>samîmî</a:t>
            </a:r>
            <a:r>
              <a:rPr lang="tr-TR" sz="2800" dirty="0">
                <a:latin typeface="Arial" pitchFamily="34" charset="0"/>
                <a:cs typeface="Arial" pitchFamily="34" charset="0"/>
              </a:rPr>
              <a:t> </a:t>
            </a:r>
            <a:r>
              <a:rPr lang="tr-TR" sz="2800" dirty="0" err="1">
                <a:latin typeface="Arial" pitchFamily="34" charset="0"/>
                <a:cs typeface="Arial" pitchFamily="34" charset="0"/>
              </a:rPr>
              <a:t>ifâdelerle</a:t>
            </a:r>
            <a:r>
              <a:rPr lang="tr-TR" sz="2800" dirty="0">
                <a:latin typeface="Arial" pitchFamily="34" charset="0"/>
                <a:cs typeface="Arial" pitchFamily="34" charset="0"/>
              </a:rPr>
              <a:t> dile getirir</a:t>
            </a:r>
            <a:r>
              <a:rPr lang="tr-TR" sz="2800" dirty="0" smtClean="0">
                <a:latin typeface="Arial" pitchFamily="34" charset="0"/>
                <a:cs typeface="Arial" pitchFamily="34" charset="0"/>
              </a:rPr>
              <a:t>:</a:t>
            </a:r>
            <a:r>
              <a:rPr lang="tr-TR" sz="2800" dirty="0">
                <a:latin typeface="Arial" pitchFamily="34" charset="0"/>
                <a:cs typeface="Arial" pitchFamily="34" charset="0"/>
              </a:rPr>
              <a:t> </a:t>
            </a:r>
          </a:p>
        </p:txBody>
      </p:sp>
      <p:sp>
        <p:nvSpPr>
          <p:cNvPr id="3" name="Slayt Numarası Yer Tutucusu 2"/>
          <p:cNvSpPr>
            <a:spLocks noGrp="1"/>
          </p:cNvSpPr>
          <p:nvPr>
            <p:ph type="sldNum" sz="quarter" idx="12"/>
          </p:nvPr>
        </p:nvSpPr>
        <p:spPr/>
        <p:txBody>
          <a:bodyPr/>
          <a:lstStyle/>
          <a:p>
            <a:fld id="{FA4881E9-E630-43D2-9C94-39DAC5659378}" type="slidenum">
              <a:rPr lang="tr-TR" smtClean="0"/>
              <a:pPr/>
              <a:t>9</a:t>
            </a:fld>
            <a:endParaRPr lang="tr-TR"/>
          </a:p>
        </p:txBody>
      </p:sp>
    </p:spTree>
    <p:extLst>
      <p:ext uri="{BB962C8B-B14F-4D97-AF65-F5344CB8AC3E}">
        <p14:creationId xmlns:p14="http://schemas.microsoft.com/office/powerpoint/2010/main" xmlns="" val="158622914"/>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ezinti">
  <a:themeElements>
    <a:clrScheme name="Kağıt">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Gezinti">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Gezinti">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www.sunumvaaz.com2</Template>
  <TotalTime>270</TotalTime>
  <Words>777</Words>
  <Application>Microsoft Office PowerPoint</Application>
  <PresentationFormat>Ekran Gösterisi (4:3)</PresentationFormat>
  <Paragraphs>230</Paragraphs>
  <Slides>30</Slides>
  <Notes>1</Notes>
  <HiddenSlides>0</HiddenSlides>
  <MMClips>0</MMClips>
  <ScaleCrop>false</ScaleCrop>
  <HeadingPairs>
    <vt:vector size="4" baseType="variant">
      <vt:variant>
        <vt:lpstr>Tema</vt:lpstr>
      </vt:variant>
      <vt:variant>
        <vt:i4>1</vt:i4>
      </vt:variant>
      <vt:variant>
        <vt:lpstr>Slayt Başlıkları</vt:lpstr>
      </vt:variant>
      <vt:variant>
        <vt:i4>30</vt:i4>
      </vt:variant>
    </vt:vector>
  </HeadingPairs>
  <TitlesOfParts>
    <vt:vector size="31" baseType="lpstr">
      <vt:lpstr>Gezinti</vt:lpstr>
      <vt:lpstr>Slayt 1</vt:lpstr>
      <vt:lpstr>Slayt 2</vt:lpstr>
      <vt:lpstr>Slayt 3</vt:lpstr>
      <vt:lpstr>Acaba selim kalp nedir ve nasıl elde edilir?</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lenovo</dc:creator>
  <cp:lastModifiedBy>9336597624</cp:lastModifiedBy>
  <cp:revision>24</cp:revision>
  <dcterms:created xsi:type="dcterms:W3CDTF">2012-12-06T18:56:36Z</dcterms:created>
  <dcterms:modified xsi:type="dcterms:W3CDTF">2013-01-02T21:09:46Z</dcterms:modified>
</cp:coreProperties>
</file>