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8" r:id="rId2"/>
    <p:sldId id="298" r:id="rId3"/>
    <p:sldId id="264" r:id="rId4"/>
    <p:sldId id="265" r:id="rId5"/>
    <p:sldId id="261" r:id="rId6"/>
    <p:sldId id="262" r:id="rId7"/>
    <p:sldId id="266" r:id="rId8"/>
    <p:sldId id="260" r:id="rId9"/>
    <p:sldId id="296" r:id="rId10"/>
    <p:sldId id="267" r:id="rId11"/>
    <p:sldId id="268" r:id="rId12"/>
    <p:sldId id="270" r:id="rId13"/>
    <p:sldId id="269" r:id="rId14"/>
    <p:sldId id="271" r:id="rId15"/>
    <p:sldId id="275" r:id="rId16"/>
    <p:sldId id="276" r:id="rId17"/>
    <p:sldId id="272" r:id="rId18"/>
    <p:sldId id="273" r:id="rId19"/>
    <p:sldId id="277" r:id="rId20"/>
    <p:sldId id="274" r:id="rId21"/>
    <p:sldId id="278" r:id="rId22"/>
    <p:sldId id="279" r:id="rId23"/>
    <p:sldId id="280" r:id="rId24"/>
    <p:sldId id="281" r:id="rId25"/>
    <p:sldId id="283" r:id="rId26"/>
    <p:sldId id="284" r:id="rId27"/>
    <p:sldId id="285" r:id="rId28"/>
    <p:sldId id="286" r:id="rId29"/>
    <p:sldId id="287" r:id="rId30"/>
    <p:sldId id="293" r:id="rId31"/>
    <p:sldId id="295" r:id="rId32"/>
    <p:sldId id="288" r:id="rId33"/>
    <p:sldId id="289" r:id="rId34"/>
    <p:sldId id="294" r:id="rId35"/>
    <p:sldId id="290" r:id="rId36"/>
    <p:sldId id="297" r:id="rId37"/>
    <p:sldId id="292" r:id="rId38"/>
    <p:sldId id="291" r:id="rId39"/>
    <p:sldId id="300" r:id="rId40"/>
  </p:sldIdLst>
  <p:sldSz cx="9144000" cy="6858000" type="screen4x3"/>
  <p:notesSz cx="4583113" cy="680878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1986016" cy="340439"/>
          </a:xfrm>
          <a:prstGeom prst="rect">
            <a:avLst/>
          </a:prstGeom>
        </p:spPr>
        <p:txBody>
          <a:bodyPr vert="horz" lIns="65096" tIns="32548" rIns="65096" bIns="32548" rtlCol="0"/>
          <a:lstStyle>
            <a:lvl1pPr algn="l">
              <a:defRPr sz="900"/>
            </a:lvl1pPr>
          </a:lstStyle>
          <a:p>
            <a:endParaRPr lang="tr-TR"/>
          </a:p>
        </p:txBody>
      </p:sp>
      <p:sp>
        <p:nvSpPr>
          <p:cNvPr id="3" name="2 Veri Yer Tutucusu"/>
          <p:cNvSpPr>
            <a:spLocks noGrp="1"/>
          </p:cNvSpPr>
          <p:nvPr>
            <p:ph type="dt" idx="1"/>
          </p:nvPr>
        </p:nvSpPr>
        <p:spPr>
          <a:xfrm>
            <a:off x="2596037" y="0"/>
            <a:ext cx="1986016" cy="340439"/>
          </a:xfrm>
          <a:prstGeom prst="rect">
            <a:avLst/>
          </a:prstGeom>
        </p:spPr>
        <p:txBody>
          <a:bodyPr vert="horz" lIns="65096" tIns="32548" rIns="65096" bIns="32548" rtlCol="0"/>
          <a:lstStyle>
            <a:lvl1pPr algn="r">
              <a:defRPr sz="900"/>
            </a:lvl1pPr>
          </a:lstStyle>
          <a:p>
            <a:fld id="{D0AA2819-92C1-41D3-87B9-3C04A881726C}" type="datetimeFigureOut">
              <a:rPr lang="tr-TR" smtClean="0"/>
              <a:pPr/>
              <a:t>29.07.2011</a:t>
            </a:fld>
            <a:endParaRPr lang="tr-TR"/>
          </a:p>
        </p:txBody>
      </p:sp>
      <p:sp>
        <p:nvSpPr>
          <p:cNvPr id="4" name="3 Slayt Görüntüsü Yer Tutucusu"/>
          <p:cNvSpPr>
            <a:spLocks noGrp="1" noRot="1" noChangeAspect="1"/>
          </p:cNvSpPr>
          <p:nvPr>
            <p:ph type="sldImg" idx="2"/>
          </p:nvPr>
        </p:nvSpPr>
        <p:spPr>
          <a:xfrm>
            <a:off x="590550" y="511175"/>
            <a:ext cx="3402013" cy="2552700"/>
          </a:xfrm>
          <a:prstGeom prst="rect">
            <a:avLst/>
          </a:prstGeom>
          <a:noFill/>
          <a:ln w="12700">
            <a:solidFill>
              <a:prstClr val="black"/>
            </a:solidFill>
          </a:ln>
        </p:spPr>
        <p:txBody>
          <a:bodyPr vert="horz" lIns="65096" tIns="32548" rIns="65096" bIns="32548" rtlCol="0" anchor="ctr"/>
          <a:lstStyle/>
          <a:p>
            <a:endParaRPr lang="tr-TR"/>
          </a:p>
        </p:txBody>
      </p:sp>
      <p:sp>
        <p:nvSpPr>
          <p:cNvPr id="5" name="4 Not Yer Tutucusu"/>
          <p:cNvSpPr>
            <a:spLocks noGrp="1"/>
          </p:cNvSpPr>
          <p:nvPr>
            <p:ph type="body" sz="quarter" idx="3"/>
          </p:nvPr>
        </p:nvSpPr>
        <p:spPr>
          <a:xfrm>
            <a:off x="458312" y="3234174"/>
            <a:ext cx="3666490" cy="3063955"/>
          </a:xfrm>
          <a:prstGeom prst="rect">
            <a:avLst/>
          </a:prstGeom>
        </p:spPr>
        <p:txBody>
          <a:bodyPr vert="horz" lIns="65096" tIns="32548" rIns="65096" bIns="32548"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6467167"/>
            <a:ext cx="1986016" cy="340439"/>
          </a:xfrm>
          <a:prstGeom prst="rect">
            <a:avLst/>
          </a:prstGeom>
        </p:spPr>
        <p:txBody>
          <a:bodyPr vert="horz" lIns="65096" tIns="32548" rIns="65096" bIns="32548" rtlCol="0" anchor="b"/>
          <a:lstStyle>
            <a:lvl1pPr algn="l">
              <a:defRPr sz="900"/>
            </a:lvl1pPr>
          </a:lstStyle>
          <a:p>
            <a:endParaRPr lang="tr-TR"/>
          </a:p>
        </p:txBody>
      </p:sp>
      <p:sp>
        <p:nvSpPr>
          <p:cNvPr id="7" name="6 Slayt Numarası Yer Tutucusu"/>
          <p:cNvSpPr>
            <a:spLocks noGrp="1"/>
          </p:cNvSpPr>
          <p:nvPr>
            <p:ph type="sldNum" sz="quarter" idx="5"/>
          </p:nvPr>
        </p:nvSpPr>
        <p:spPr>
          <a:xfrm>
            <a:off x="2596037" y="6467167"/>
            <a:ext cx="1986016" cy="340439"/>
          </a:xfrm>
          <a:prstGeom prst="rect">
            <a:avLst/>
          </a:prstGeom>
        </p:spPr>
        <p:txBody>
          <a:bodyPr vert="horz" lIns="65096" tIns="32548" rIns="65096" bIns="32548" rtlCol="0" anchor="b"/>
          <a:lstStyle>
            <a:lvl1pPr algn="r">
              <a:defRPr sz="900"/>
            </a:lvl1pPr>
          </a:lstStyle>
          <a:p>
            <a:fld id="{3C58A24F-671E-46FF-A422-DD99D7CC24F8}"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F9C2BE2-7739-4B9C-AA29-5A6B783BA923}" type="datetimeFigureOut">
              <a:rPr lang="tr-TR" smtClean="0"/>
              <a:pPr/>
              <a:t>29.07.2011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6B6AD5-642C-4C57-95DE-55E34E94FC0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C2BE2-7739-4B9C-AA29-5A6B783BA923}" type="datetimeFigureOut">
              <a:rPr lang="tr-TR" smtClean="0"/>
              <a:pPr/>
              <a:t>29.07.2011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B6AD5-642C-4C57-95DE-55E34E94FC0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857232"/>
            <a:ext cx="9144000" cy="6000768"/>
          </a:xfrm>
          <a:prstGeom prst="rect">
            <a:avLst/>
          </a:prstGeom>
          <a:noFill/>
        </p:spPr>
      </p:pic>
      <p:pic>
        <p:nvPicPr>
          <p:cNvPr id="5" name="4 Resim" descr="tepedin.png"/>
          <p:cNvPicPr>
            <a:picLocks noChangeAspect="1"/>
          </p:cNvPicPr>
          <p:nvPr/>
        </p:nvPicPr>
        <p:blipFill>
          <a:blip r:embed="rId3"/>
          <a:srcRect l="1587" t="21276" r="392" b="11596"/>
          <a:stretch>
            <a:fillRect/>
          </a:stretch>
        </p:blipFill>
        <p:spPr>
          <a:xfrm>
            <a:off x="0" y="-23"/>
            <a:ext cx="9144000" cy="918136"/>
          </a:xfrm>
          <a:prstGeom prst="rect">
            <a:avLst/>
          </a:prstGeom>
        </p:spPr>
      </p:pic>
      <p:sp>
        <p:nvSpPr>
          <p:cNvPr id="6" name="Text Box 3"/>
          <p:cNvSpPr txBox="1">
            <a:spLocks noChangeArrowheads="1"/>
          </p:cNvSpPr>
          <p:nvPr/>
        </p:nvSpPr>
        <p:spPr bwMode="auto">
          <a:xfrm>
            <a:off x="1571604" y="-23"/>
            <a:ext cx="6357982" cy="984885"/>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F0"/>
                </a:solidFill>
                <a:latin typeface="Times New Roman" pitchFamily="18" charset="0"/>
                <a:cs typeface="Times New Roman" pitchFamily="18" charset="0"/>
              </a:rPr>
              <a:t>DADAŞKENT MERKEZ CAMİİ</a:t>
            </a:r>
            <a:endParaRPr lang="tr-TR" sz="2000" b="1" dirty="0">
              <a:solidFill>
                <a:srgbClr val="00B0F0"/>
              </a:solidFill>
              <a:latin typeface="Times New Roman" pitchFamily="18" charset="0"/>
              <a:cs typeface="Times New Roman" pitchFamily="18" charset="0"/>
            </a:endParaRPr>
          </a:p>
        </p:txBody>
      </p:sp>
      <p:sp>
        <p:nvSpPr>
          <p:cNvPr id="7" name="6 Dikdörtgen"/>
          <p:cNvSpPr/>
          <p:nvPr/>
        </p:nvSpPr>
        <p:spPr>
          <a:xfrm>
            <a:off x="1500166" y="4659823"/>
            <a:ext cx="6143668" cy="769441"/>
          </a:xfrm>
          <a:prstGeom prst="rect">
            <a:avLst/>
          </a:prstGeom>
        </p:spPr>
        <p:txBody>
          <a:bodyPr wrap="square">
            <a:spAutoFit/>
          </a:bodyPr>
          <a:lstStyle/>
          <a:p>
            <a:pPr algn="ctr"/>
            <a:r>
              <a:rPr lang="tr-TR" sz="4400" b="1" dirty="0" smtClean="0">
                <a:solidFill>
                  <a:srgbClr val="002060"/>
                </a:solidFill>
                <a:latin typeface="Times New Roman" pitchFamily="18" charset="0"/>
                <a:cs typeface="Times New Roman" pitchFamily="18" charset="0"/>
              </a:rPr>
              <a:t>İdris YAVUZYİĞİT</a:t>
            </a:r>
          </a:p>
        </p:txBody>
      </p:sp>
      <p:sp>
        <p:nvSpPr>
          <p:cNvPr id="8" name="7 Dikdörtgen"/>
          <p:cNvSpPr/>
          <p:nvPr/>
        </p:nvSpPr>
        <p:spPr>
          <a:xfrm>
            <a:off x="785786" y="5120358"/>
            <a:ext cx="7358114" cy="646331"/>
          </a:xfrm>
          <a:prstGeom prst="rect">
            <a:avLst/>
          </a:prstGeom>
        </p:spPr>
        <p:txBody>
          <a:bodyPr wrap="square">
            <a:spAutoFit/>
          </a:bodyPr>
          <a:lstStyle/>
          <a:p>
            <a:pPr algn="ctr"/>
            <a:r>
              <a:rPr lang="tr-TR" sz="3600" dirty="0" smtClean="0">
                <a:solidFill>
                  <a:srgbClr val="002060"/>
                </a:solidFill>
                <a:latin typeface="Vivaldi" pitchFamily="66" charset="0"/>
                <a:cs typeface="Times New Roman" pitchFamily="18" charset="0"/>
              </a:rPr>
              <a:t>Dadaşkent Merkez Camii </a:t>
            </a:r>
            <a:r>
              <a:rPr lang="tr-TR" sz="3600" dirty="0" err="1" smtClean="0">
                <a:solidFill>
                  <a:srgbClr val="002060"/>
                </a:solidFill>
                <a:latin typeface="Vivaldi" pitchFamily="66" charset="0"/>
                <a:cs typeface="Times New Roman" pitchFamily="18" charset="0"/>
              </a:rPr>
              <a:t>Imam</a:t>
            </a:r>
            <a:r>
              <a:rPr lang="tr-TR" sz="3600" dirty="0" smtClean="0">
                <a:solidFill>
                  <a:srgbClr val="002060"/>
                </a:solidFill>
                <a:latin typeface="Vivaldi" pitchFamily="66" charset="0"/>
                <a:cs typeface="Times New Roman" pitchFamily="18" charset="0"/>
              </a:rPr>
              <a:t> Hatibi</a:t>
            </a:r>
          </a:p>
        </p:txBody>
      </p:sp>
      <p:sp>
        <p:nvSpPr>
          <p:cNvPr id="9" name="8 Dikdörtgen"/>
          <p:cNvSpPr/>
          <p:nvPr/>
        </p:nvSpPr>
        <p:spPr>
          <a:xfrm>
            <a:off x="6000760" y="6429396"/>
            <a:ext cx="3071834" cy="369332"/>
          </a:xfrm>
          <a:prstGeom prst="rect">
            <a:avLst/>
          </a:prstGeom>
          <a:noFill/>
        </p:spPr>
        <p:txBody>
          <a:bodyPr wrap="square">
            <a:spAutoFit/>
          </a:bodyPr>
          <a:lstStyle/>
          <a:p>
            <a:pPr algn="ctr"/>
            <a:r>
              <a:rPr lang="tr-TR" b="1" dirty="0" smtClean="0">
                <a:solidFill>
                  <a:srgbClr val="002060"/>
                </a:solidFill>
                <a:latin typeface="Times New Roman" pitchFamily="18" charset="0"/>
                <a:cs typeface="Times New Roman" pitchFamily="18" charset="0"/>
              </a:rPr>
              <a:t>www.</a:t>
            </a:r>
            <a:r>
              <a:rPr lang="tr-TR" b="1" dirty="0" err="1" smtClean="0">
                <a:solidFill>
                  <a:srgbClr val="002060"/>
                </a:solidFill>
                <a:latin typeface="Times New Roman" pitchFamily="18" charset="0"/>
                <a:cs typeface="Times New Roman" pitchFamily="18" charset="0"/>
              </a:rPr>
              <a:t>aziziyemuftulugu</a:t>
            </a:r>
            <a:r>
              <a:rPr lang="tr-TR" b="1" dirty="0" smtClean="0">
                <a:solidFill>
                  <a:srgbClr val="002060"/>
                </a:solidFill>
                <a:latin typeface="Times New Roman" pitchFamily="18" charset="0"/>
                <a:cs typeface="Times New Roman" pitchFamily="18" charset="0"/>
              </a:rPr>
              <a:t>.gov.tr</a:t>
            </a:r>
          </a:p>
        </p:txBody>
      </p:sp>
      <p:sp>
        <p:nvSpPr>
          <p:cNvPr id="10" name="9 Yuvarlatılmış Dikdörtgen"/>
          <p:cNvSpPr/>
          <p:nvPr/>
        </p:nvSpPr>
        <p:spPr>
          <a:xfrm>
            <a:off x="-71470" y="1857364"/>
            <a:ext cx="9144000" cy="221457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800" dirty="0" err="1" smtClean="0">
                <a:solidFill>
                  <a:srgbClr val="FF0000"/>
                </a:solidFill>
                <a:latin typeface="Vivaldi" pitchFamily="66" charset="0"/>
              </a:rPr>
              <a:t>Ramazn</a:t>
            </a:r>
            <a:r>
              <a:rPr lang="tr-TR" sz="8800" dirty="0" smtClean="0">
                <a:solidFill>
                  <a:srgbClr val="FF0000"/>
                </a:solidFill>
                <a:latin typeface="Vivaldi" pitchFamily="66" charset="0"/>
              </a:rPr>
              <a:t>-ı </a:t>
            </a:r>
            <a:r>
              <a:rPr lang="tr-TR" sz="8800" dirty="0" err="1" smtClean="0">
                <a:solidFill>
                  <a:srgbClr val="FF0000"/>
                </a:solidFill>
                <a:latin typeface="Vivaldi" pitchFamily="66" charset="0"/>
              </a:rPr>
              <a:t>Serif</a:t>
            </a:r>
            <a:endParaRPr lang="tr-TR" sz="8800" dirty="0" smtClean="0">
              <a:solidFill>
                <a:srgbClr val="FF0000"/>
              </a:solidFill>
              <a:latin typeface="Vivaldi" pitchFamily="66" charset="0"/>
            </a:endParaRPr>
          </a:p>
        </p:txBody>
      </p:sp>
      <p:sp>
        <p:nvSpPr>
          <p:cNvPr id="11" name="10 Dikdörtgen"/>
          <p:cNvSpPr/>
          <p:nvPr/>
        </p:nvSpPr>
        <p:spPr>
          <a:xfrm>
            <a:off x="71406" y="6488692"/>
            <a:ext cx="3071834" cy="369332"/>
          </a:xfrm>
          <a:prstGeom prst="rect">
            <a:avLst/>
          </a:prstGeom>
          <a:noFill/>
        </p:spPr>
        <p:txBody>
          <a:bodyPr wrap="square">
            <a:spAutoFit/>
          </a:bodyPr>
          <a:lstStyle/>
          <a:p>
            <a:r>
              <a:rPr lang="tr-TR" b="1" dirty="0" smtClean="0">
                <a:solidFill>
                  <a:srgbClr val="002060"/>
                </a:solidFill>
                <a:latin typeface="Times New Roman" pitchFamily="18" charset="0"/>
                <a:cs typeface="Times New Roman" pitchFamily="18" charset="0"/>
              </a:rPr>
              <a:t>www.</a:t>
            </a:r>
            <a:r>
              <a:rPr lang="tr-TR" b="1" dirty="0" err="1" smtClean="0">
                <a:solidFill>
                  <a:srgbClr val="002060"/>
                </a:solidFill>
                <a:latin typeface="Times New Roman" pitchFamily="18" charset="0"/>
                <a:cs typeface="Times New Roman" pitchFamily="18" charset="0"/>
              </a:rPr>
              <a:t>vaazsitesi</a:t>
            </a:r>
            <a:r>
              <a:rPr lang="tr-TR" b="1" dirty="0" smtClean="0">
                <a:solidFill>
                  <a:srgbClr val="002060"/>
                </a:solidFill>
                <a:latin typeface="Times New Roman" pitchFamily="18" charset="0"/>
                <a:cs typeface="Times New Roman" pitchFamily="18" charset="0"/>
              </a:rPr>
              <a:t>.com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600" dirty="0" smtClean="0">
                <a:solidFill>
                  <a:schemeClr val="tx1"/>
                </a:solidFill>
                <a:latin typeface="HASENAT4" pitchFamily="2" charset="-78"/>
                <a:cs typeface="HASENAT4" pitchFamily="2" charset="-78"/>
              </a:rPr>
              <a:t>شَهْرُ رَمَضَانَ الَّذٖى اُنْزِلَ فٖيهِ الْقُرْاٰنُ </a:t>
            </a:r>
            <a:r>
              <a:rPr lang="tr-TR" sz="900" b="1" dirty="0" smtClean="0">
                <a:solidFill>
                  <a:srgbClr val="002060"/>
                </a:solidFill>
              </a:rPr>
              <a:t>	</a:t>
            </a:r>
          </a:p>
          <a:p>
            <a:pPr algn="just"/>
            <a:r>
              <a:rPr lang="tr-TR" sz="2000" b="1" dirty="0" smtClean="0">
                <a:solidFill>
                  <a:srgbClr val="002060"/>
                </a:solidFill>
              </a:rPr>
              <a:t>	</a:t>
            </a:r>
            <a:r>
              <a:rPr lang="tr-TR" sz="2000" dirty="0" smtClean="0">
                <a:solidFill>
                  <a:schemeClr val="tx1"/>
                </a:solidFill>
              </a:rPr>
              <a:t> “</a:t>
            </a:r>
            <a:r>
              <a:rPr lang="tr-TR" sz="2400" dirty="0" smtClean="0">
                <a:solidFill>
                  <a:schemeClr val="tx1"/>
                </a:solidFill>
              </a:rPr>
              <a:t>Ramazan ayı, insanlara yol gösterici, doğrunun ve doğruyu eğriden ayırmanın açık delilleri olarak </a:t>
            </a:r>
            <a:r>
              <a:rPr lang="tr-TR" sz="2400" b="1" u="sng" dirty="0" err="1" smtClean="0">
                <a:solidFill>
                  <a:srgbClr val="0070C0"/>
                </a:solidFill>
              </a:rPr>
              <a:t>Kur'an'ın</a:t>
            </a:r>
            <a:r>
              <a:rPr lang="tr-TR" sz="2400" b="1" u="sng" dirty="0" smtClean="0">
                <a:solidFill>
                  <a:srgbClr val="0070C0"/>
                </a:solidFill>
              </a:rPr>
              <a:t> indirildiği aydır</a:t>
            </a:r>
            <a:r>
              <a:rPr lang="tr-TR" sz="2000" dirty="0" smtClean="0">
                <a:solidFill>
                  <a:schemeClr val="tx1"/>
                </a:solidFill>
              </a:rPr>
              <a:t>…” </a:t>
            </a:r>
            <a:r>
              <a:rPr lang="tr-TR" sz="1200" dirty="0" smtClean="0">
                <a:solidFill>
                  <a:schemeClr val="tx1"/>
                </a:solidFill>
              </a:rPr>
              <a:t>(Bakara, </a:t>
            </a:r>
            <a:r>
              <a:rPr lang="ar-SA" sz="1200" dirty="0" smtClean="0">
                <a:solidFill>
                  <a:schemeClr val="tx1"/>
                </a:solidFill>
              </a:rPr>
              <a:t>2</a:t>
            </a:r>
            <a:r>
              <a:rPr lang="tr-TR" sz="1200" dirty="0" smtClean="0">
                <a:solidFill>
                  <a:schemeClr val="tx1"/>
                </a:solidFill>
              </a:rPr>
              <a:t>/185)</a:t>
            </a:r>
          </a:p>
          <a:p>
            <a:pPr algn="just"/>
            <a:endParaRPr lang="tr-TR" sz="1200" dirty="0" smtClean="0">
              <a:solidFill>
                <a:schemeClr val="tx1"/>
              </a:solidFill>
            </a:endParaRPr>
          </a:p>
          <a:p>
            <a:pPr algn="ctr"/>
            <a:r>
              <a:rPr lang="ar-AE" sz="3200" dirty="0" smtClean="0">
                <a:solidFill>
                  <a:schemeClr val="tx1"/>
                </a:solidFill>
                <a:latin typeface="HASENAT4" pitchFamily="2" charset="-78"/>
                <a:cs typeface="HASENAT4" pitchFamily="2" charset="-78"/>
              </a:rPr>
              <a:t>حم ﴿١﴾ وَالْكِتَابِ الْمُبٖينِ ﴿٢﴾ اِنَّا اَنْزَلْنَاهُ فٖى لَيْلَةٍ مُبَارَكَةٍ اِنَّا كُنَّا مُنْذِرٖينَ ﴿٣﴾</a:t>
            </a:r>
            <a:endParaRPr lang="tr-TR" sz="3200" dirty="0" smtClean="0">
              <a:solidFill>
                <a:schemeClr val="tx1"/>
              </a:solidFill>
              <a:latin typeface="HASENAT4" pitchFamily="2" charset="-78"/>
              <a:cs typeface="HASENAT4" pitchFamily="2" charset="-78"/>
            </a:endParaRPr>
          </a:p>
          <a:p>
            <a:pPr algn="just"/>
            <a:r>
              <a:rPr lang="tr-TR" sz="2400" dirty="0" smtClean="0">
                <a:solidFill>
                  <a:schemeClr val="tx1"/>
                </a:solidFill>
              </a:rPr>
              <a:t>“Ha mim. </a:t>
            </a:r>
            <a:r>
              <a:rPr lang="tr-TR" sz="2400" dirty="0" smtClean="0">
                <a:solidFill>
                  <a:srgbClr val="FF0000"/>
                </a:solidFill>
                <a:latin typeface="Times New Roman" pitchFamily="18" charset="0"/>
                <a:cs typeface="Times New Roman" pitchFamily="18" charset="0"/>
              </a:rPr>
              <a:t>Apaçık olan </a:t>
            </a:r>
            <a:r>
              <a:rPr lang="tr-TR" sz="2400" dirty="0" err="1" smtClean="0">
                <a:solidFill>
                  <a:srgbClr val="FF0000"/>
                </a:solidFill>
                <a:latin typeface="Times New Roman" pitchFamily="18" charset="0"/>
                <a:cs typeface="Times New Roman" pitchFamily="18" charset="0"/>
              </a:rPr>
              <a:t>Kitab'a</a:t>
            </a:r>
            <a:r>
              <a:rPr lang="tr-TR" sz="2400" dirty="0" smtClean="0">
                <a:solidFill>
                  <a:srgbClr val="FF0000"/>
                </a:solidFill>
                <a:latin typeface="Times New Roman" pitchFamily="18" charset="0"/>
                <a:cs typeface="Times New Roman" pitchFamily="18" charset="0"/>
              </a:rPr>
              <a:t> </a:t>
            </a:r>
            <a:r>
              <a:rPr lang="tr-TR" sz="2400" dirty="0" err="1" smtClean="0">
                <a:solidFill>
                  <a:srgbClr val="FF0000"/>
                </a:solidFill>
                <a:latin typeface="Times New Roman" pitchFamily="18" charset="0"/>
                <a:cs typeface="Times New Roman" pitchFamily="18" charset="0"/>
              </a:rPr>
              <a:t>andolsun</a:t>
            </a:r>
            <a:r>
              <a:rPr lang="tr-TR" sz="2400" dirty="0" smtClean="0">
                <a:solidFill>
                  <a:srgbClr val="FF0000"/>
                </a:solidFill>
                <a:latin typeface="Times New Roman" pitchFamily="18" charset="0"/>
                <a:cs typeface="Times New Roman" pitchFamily="18" charset="0"/>
              </a:rPr>
              <a:t> ki, biz onu </a:t>
            </a:r>
            <a:r>
              <a:rPr lang="tr-TR" sz="2400" b="1" dirty="0" smtClean="0">
                <a:solidFill>
                  <a:srgbClr val="FF0000"/>
                </a:solidFill>
                <a:latin typeface="Times New Roman" pitchFamily="18" charset="0"/>
                <a:cs typeface="Times New Roman" pitchFamily="18" charset="0"/>
              </a:rPr>
              <a:t>(</a:t>
            </a:r>
            <a:r>
              <a:rPr lang="tr-TR" sz="2400" b="1" dirty="0" err="1" smtClean="0">
                <a:solidFill>
                  <a:srgbClr val="FF0000"/>
                </a:solidFill>
                <a:latin typeface="Times New Roman" pitchFamily="18" charset="0"/>
                <a:cs typeface="Times New Roman" pitchFamily="18" charset="0"/>
              </a:rPr>
              <a:t>Kur'an'ı</a:t>
            </a:r>
            <a:r>
              <a:rPr lang="tr-TR" sz="2400" b="1" dirty="0" smtClean="0">
                <a:solidFill>
                  <a:srgbClr val="FF0000"/>
                </a:solidFill>
                <a:latin typeface="Times New Roman" pitchFamily="18" charset="0"/>
                <a:cs typeface="Times New Roman" pitchFamily="18" charset="0"/>
              </a:rPr>
              <a:t>) mübarek bir gecede </a:t>
            </a:r>
            <a:r>
              <a:rPr lang="tr-TR" sz="2400" dirty="0" smtClean="0">
                <a:solidFill>
                  <a:srgbClr val="FF0000"/>
                </a:solidFill>
                <a:latin typeface="Times New Roman" pitchFamily="18" charset="0"/>
                <a:cs typeface="Times New Roman" pitchFamily="18" charset="0"/>
              </a:rPr>
              <a:t>indirdik.” </a:t>
            </a:r>
            <a:r>
              <a:rPr lang="tr-TR" sz="1400" dirty="0" smtClean="0">
                <a:solidFill>
                  <a:schemeClr val="tx1"/>
                </a:solidFill>
                <a:latin typeface="Times New Roman" pitchFamily="18" charset="0"/>
                <a:cs typeface="Times New Roman" pitchFamily="18" charset="0"/>
              </a:rPr>
              <a:t>(</a:t>
            </a:r>
            <a:r>
              <a:rPr lang="tr-TR" sz="1400" dirty="0" err="1" smtClean="0">
                <a:solidFill>
                  <a:schemeClr val="tx1"/>
                </a:solidFill>
                <a:latin typeface="Times New Roman" pitchFamily="18" charset="0"/>
                <a:cs typeface="Times New Roman" pitchFamily="18" charset="0"/>
              </a:rPr>
              <a:t>Duhan</a:t>
            </a:r>
            <a:r>
              <a:rPr lang="tr-TR" sz="1400" dirty="0" smtClean="0">
                <a:solidFill>
                  <a:schemeClr val="tx1"/>
                </a:solidFill>
                <a:latin typeface="Times New Roman" pitchFamily="18" charset="0"/>
                <a:cs typeface="Times New Roman" pitchFamily="18" charset="0"/>
              </a:rPr>
              <a:t> 1-3)</a:t>
            </a:r>
          </a:p>
          <a:p>
            <a:pPr algn="just"/>
            <a:endParaRPr lang="tr-TR" sz="1400" dirty="0" smtClean="0">
              <a:solidFill>
                <a:schemeClr val="tx1"/>
              </a:solidFill>
              <a:latin typeface="Times New Roman" pitchFamily="18" charset="0"/>
              <a:cs typeface="Times New Roman" pitchFamily="18" charset="0"/>
            </a:endParaRPr>
          </a:p>
          <a:p>
            <a:pPr algn="ctr"/>
            <a:r>
              <a:rPr lang="ar-AE" sz="3600" dirty="0" smtClean="0">
                <a:solidFill>
                  <a:schemeClr val="tx1"/>
                </a:solidFill>
                <a:latin typeface="HASENAT4" pitchFamily="2" charset="-78"/>
                <a:cs typeface="HASENAT4" pitchFamily="2" charset="-78"/>
              </a:rPr>
              <a:t>اِنَّا اَنْزَلْنَاهُ فٖى لَيْلَةِ الْقَدْرِ </a:t>
            </a:r>
          </a:p>
          <a:p>
            <a:r>
              <a:rPr lang="tr-TR" sz="1400" dirty="0" smtClean="0">
                <a:solidFill>
                  <a:schemeClr val="tx1"/>
                </a:solidFill>
              </a:rPr>
              <a:t>“</a:t>
            </a:r>
            <a:r>
              <a:rPr lang="tr-TR" sz="2400" dirty="0" smtClean="0">
                <a:solidFill>
                  <a:schemeClr val="tx1"/>
                </a:solidFill>
              </a:rPr>
              <a:t>Biz onu (</a:t>
            </a:r>
            <a:r>
              <a:rPr lang="tr-TR" sz="2400" dirty="0" err="1" smtClean="0">
                <a:solidFill>
                  <a:schemeClr val="tx1"/>
                </a:solidFill>
              </a:rPr>
              <a:t>Kur'an'ı</a:t>
            </a:r>
            <a:r>
              <a:rPr lang="tr-TR" sz="2400" dirty="0" smtClean="0">
                <a:solidFill>
                  <a:schemeClr val="tx1"/>
                </a:solidFill>
              </a:rPr>
              <a:t>) </a:t>
            </a:r>
            <a:r>
              <a:rPr lang="tr-TR" sz="2400" b="1" dirty="0" smtClean="0">
                <a:solidFill>
                  <a:srgbClr val="00B050"/>
                </a:solidFill>
              </a:rPr>
              <a:t>Kadir gecesinde </a:t>
            </a:r>
            <a:r>
              <a:rPr lang="tr-TR" sz="2400" dirty="0" smtClean="0">
                <a:solidFill>
                  <a:schemeClr val="tx1"/>
                </a:solidFill>
              </a:rPr>
              <a:t>indirdik. </a:t>
            </a:r>
            <a:r>
              <a:rPr lang="tr-TR" sz="1400" dirty="0" smtClean="0">
                <a:solidFill>
                  <a:schemeClr val="tx1"/>
                </a:solidFill>
              </a:rPr>
              <a:t>“ (Kadir 1)</a:t>
            </a:r>
            <a:endParaRPr lang="tr-TR" sz="1400" dirty="0" smtClean="0">
              <a:solidFill>
                <a:srgbClr val="00B050"/>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 KUR’AN RAMAZAN AYI’NDA İNMEYE BAŞLAMIŞTIR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dirty="0" smtClean="0">
                <a:solidFill>
                  <a:schemeClr val="tx1"/>
                </a:solidFill>
                <a:latin typeface="HASENAT4" pitchFamily="2" charset="-78"/>
                <a:cs typeface="HASENAT4" pitchFamily="2" charset="-78"/>
              </a:rPr>
              <a:t>وَقُرْاٰنًا فَرَقْنَاهُ لِتَقْرَاَهُ عَلَى النَّاسِ عَلٰى مُكْثٍ وَنَزَّلْنَاهُ تَنْزٖيلًا </a:t>
            </a:r>
            <a:endParaRPr lang="tr-TR" sz="3200" b="1" dirty="0" smtClean="0">
              <a:solidFill>
                <a:schemeClr val="tx1"/>
              </a:solidFill>
              <a:latin typeface="HASENAT4" pitchFamily="2" charset="-78"/>
              <a:cs typeface="HASENAT4" pitchFamily="2" charset="-78"/>
            </a:endParaRPr>
          </a:p>
          <a:p>
            <a:r>
              <a:rPr lang="tr-TR" sz="2000" b="1" dirty="0" smtClean="0">
                <a:solidFill>
                  <a:schemeClr val="tx1"/>
                </a:solidFill>
              </a:rPr>
              <a:t>	</a:t>
            </a:r>
            <a:r>
              <a:rPr lang="tr-TR" sz="2000" dirty="0" smtClean="0">
                <a:solidFill>
                  <a:schemeClr val="tx1"/>
                </a:solidFill>
              </a:rPr>
              <a:t> “</a:t>
            </a:r>
            <a:r>
              <a:rPr lang="tr-TR" sz="2400" dirty="0" smtClean="0">
                <a:solidFill>
                  <a:schemeClr val="tx1"/>
                </a:solidFill>
              </a:rPr>
              <a:t>Biz onu, </a:t>
            </a:r>
            <a:r>
              <a:rPr lang="tr-TR" sz="2400" dirty="0" err="1" smtClean="0">
                <a:solidFill>
                  <a:schemeClr val="tx1"/>
                </a:solidFill>
              </a:rPr>
              <a:t>Kur'an</a:t>
            </a:r>
            <a:r>
              <a:rPr lang="tr-TR" sz="2400" dirty="0" smtClean="0">
                <a:solidFill>
                  <a:schemeClr val="tx1"/>
                </a:solidFill>
              </a:rPr>
              <a:t> olarak, insanlara dura dura okuyasın diye (</a:t>
            </a:r>
            <a:r>
              <a:rPr lang="tr-TR" sz="2400" dirty="0" err="1" smtClean="0">
                <a:solidFill>
                  <a:schemeClr val="tx1"/>
                </a:solidFill>
              </a:rPr>
              <a:t>âyet</a:t>
            </a:r>
            <a:r>
              <a:rPr lang="tr-TR" sz="2400" dirty="0" smtClean="0">
                <a:solidFill>
                  <a:schemeClr val="tx1"/>
                </a:solidFill>
              </a:rPr>
              <a:t>  </a:t>
            </a:r>
            <a:r>
              <a:rPr lang="tr-TR" sz="2400" dirty="0" err="1" smtClean="0">
                <a:solidFill>
                  <a:schemeClr val="tx1"/>
                </a:solidFill>
              </a:rPr>
              <a:t>âyet</a:t>
            </a:r>
            <a:r>
              <a:rPr lang="tr-TR" sz="2400" dirty="0" smtClean="0">
                <a:solidFill>
                  <a:schemeClr val="tx1"/>
                </a:solidFill>
              </a:rPr>
              <a:t>, </a:t>
            </a:r>
            <a:r>
              <a:rPr lang="tr-TR" sz="2400" dirty="0" err="1" smtClean="0">
                <a:solidFill>
                  <a:schemeClr val="tx1"/>
                </a:solidFill>
              </a:rPr>
              <a:t>sûre</a:t>
            </a:r>
            <a:r>
              <a:rPr lang="tr-TR" sz="2400" dirty="0" smtClean="0">
                <a:solidFill>
                  <a:schemeClr val="tx1"/>
                </a:solidFill>
              </a:rPr>
              <a:t> </a:t>
            </a:r>
            <a:r>
              <a:rPr lang="tr-TR" sz="2400" dirty="0" err="1" smtClean="0">
                <a:solidFill>
                  <a:schemeClr val="tx1"/>
                </a:solidFill>
              </a:rPr>
              <a:t>sûre</a:t>
            </a:r>
            <a:r>
              <a:rPr lang="tr-TR" sz="2400" dirty="0" smtClean="0">
                <a:solidFill>
                  <a:schemeClr val="tx1"/>
                </a:solidFill>
              </a:rPr>
              <a:t>) ayırdık; ve onu peyderpey indirdik.</a:t>
            </a:r>
            <a:r>
              <a:rPr lang="tr-TR" sz="2000" dirty="0" smtClean="0">
                <a:solidFill>
                  <a:schemeClr val="tx1"/>
                </a:solidFill>
              </a:rPr>
              <a:t>” </a:t>
            </a:r>
            <a:r>
              <a:rPr lang="tr-TR" sz="1200" dirty="0" smtClean="0">
                <a:solidFill>
                  <a:schemeClr val="tx1"/>
                </a:solidFill>
              </a:rPr>
              <a:t>(</a:t>
            </a:r>
            <a:r>
              <a:rPr lang="tr-TR" sz="1200" dirty="0" err="1" smtClean="0">
                <a:solidFill>
                  <a:schemeClr val="tx1"/>
                </a:solidFill>
              </a:rPr>
              <a:t>İsra</a:t>
            </a:r>
            <a:r>
              <a:rPr lang="tr-TR" sz="1200" dirty="0" smtClean="0">
                <a:solidFill>
                  <a:schemeClr val="tx1"/>
                </a:solidFill>
              </a:rPr>
              <a:t>  106)</a:t>
            </a:r>
          </a:p>
          <a:p>
            <a:pPr algn="just"/>
            <a:endParaRPr lang="tr-TR" sz="1200" dirty="0" smtClean="0">
              <a:solidFill>
                <a:schemeClr val="tx1"/>
              </a:solidFill>
            </a:endParaRPr>
          </a:p>
          <a:p>
            <a:pPr algn="ctr"/>
            <a:r>
              <a:rPr lang="ar-AE" sz="3600" dirty="0" smtClean="0">
                <a:solidFill>
                  <a:schemeClr val="tx1"/>
                </a:solidFill>
                <a:latin typeface="HASENAT4" pitchFamily="2" charset="-78"/>
                <a:cs typeface="HASENAT4" pitchFamily="2" charset="-78"/>
              </a:rPr>
              <a:t>نَوِّرُوا مَناَزِلَكُمْ بِالصّلَاة وَقِرَاءةَ الْقُرْأَنِ</a:t>
            </a:r>
            <a:endParaRPr lang="tr-TR" sz="3600" dirty="0" smtClean="0">
              <a:solidFill>
                <a:schemeClr val="tx1"/>
              </a:solidFill>
              <a:latin typeface="HASENAT4" pitchFamily="2" charset="-78"/>
              <a:cs typeface="HASENAT4" pitchFamily="2" charset="-78"/>
            </a:endParaRPr>
          </a:p>
          <a:p>
            <a:pPr algn="ctr"/>
            <a:r>
              <a:rPr lang="tr-TR" sz="2400" dirty="0" smtClean="0">
                <a:solidFill>
                  <a:schemeClr val="tx1"/>
                </a:solidFill>
              </a:rPr>
              <a:t>“</a:t>
            </a:r>
            <a:r>
              <a:rPr lang="tr-TR" sz="2400" b="1" dirty="0" smtClean="0">
                <a:solidFill>
                  <a:srgbClr val="0070C0"/>
                </a:solidFill>
                <a:effectLst>
                  <a:outerShdw blurRad="38100" dist="38100" dir="2700000" algn="tl">
                    <a:srgbClr val="000000">
                      <a:alpha val="43137"/>
                    </a:srgbClr>
                  </a:outerShdw>
                </a:effectLst>
              </a:rPr>
              <a:t>Evlerinizi namaz ve </a:t>
            </a:r>
            <a:r>
              <a:rPr lang="tr-TR" sz="2400" b="1" dirty="0" err="1" smtClean="0">
                <a:solidFill>
                  <a:srgbClr val="0070C0"/>
                </a:solidFill>
                <a:effectLst>
                  <a:outerShdw blurRad="38100" dist="38100" dir="2700000" algn="tl">
                    <a:srgbClr val="000000">
                      <a:alpha val="43137"/>
                    </a:srgbClr>
                  </a:outerShdw>
                </a:effectLst>
              </a:rPr>
              <a:t>kur’an</a:t>
            </a:r>
            <a:r>
              <a:rPr lang="tr-TR" sz="2400" b="1" dirty="0" smtClean="0">
                <a:solidFill>
                  <a:srgbClr val="0070C0"/>
                </a:solidFill>
                <a:effectLst>
                  <a:outerShdw blurRad="38100" dist="38100" dir="2700000" algn="tl">
                    <a:srgbClr val="000000">
                      <a:alpha val="43137"/>
                    </a:srgbClr>
                  </a:outerShdw>
                </a:effectLst>
              </a:rPr>
              <a:t> okuma ile aydınlatın</a:t>
            </a:r>
            <a:r>
              <a:rPr lang="tr-TR" sz="2400" dirty="0" smtClean="0">
                <a:solidFill>
                  <a:schemeClr val="tx1"/>
                </a:solidFill>
                <a:latin typeface="Times New Roman" pitchFamily="18" charset="0"/>
                <a:cs typeface="Times New Roman" pitchFamily="18" charset="0"/>
              </a:rPr>
              <a:t>.”</a:t>
            </a:r>
          </a:p>
          <a:p>
            <a:pPr algn="r"/>
            <a:r>
              <a:rPr lang="tr-TR" sz="1200" dirty="0" smtClean="0">
                <a:solidFill>
                  <a:schemeClr val="tx1"/>
                </a:solidFill>
                <a:latin typeface="Times New Roman" pitchFamily="18" charset="0"/>
                <a:cs typeface="Times New Roman" pitchFamily="18" charset="0"/>
              </a:rPr>
              <a:t> (</a:t>
            </a:r>
            <a:r>
              <a:rPr lang="tr-TR" sz="1200" dirty="0" err="1" smtClean="0">
                <a:solidFill>
                  <a:schemeClr val="tx1"/>
                </a:solidFill>
                <a:latin typeface="Times New Roman" pitchFamily="18" charset="0"/>
                <a:cs typeface="Times New Roman" pitchFamily="18" charset="0"/>
              </a:rPr>
              <a:t>Suyuti</a:t>
            </a:r>
            <a:r>
              <a:rPr lang="tr-TR" sz="1200" dirty="0" smtClean="0">
                <a:solidFill>
                  <a:schemeClr val="tx1"/>
                </a:solidFill>
                <a:latin typeface="Times New Roman" pitchFamily="18" charset="0"/>
                <a:cs typeface="Times New Roman" pitchFamily="18" charset="0"/>
              </a:rPr>
              <a:t>, </a:t>
            </a:r>
            <a:r>
              <a:rPr lang="tr-TR" sz="1200" dirty="0" err="1" smtClean="0">
                <a:solidFill>
                  <a:schemeClr val="tx1"/>
                </a:solidFill>
                <a:latin typeface="Times New Roman" pitchFamily="18" charset="0"/>
                <a:cs typeface="Times New Roman" pitchFamily="18" charset="0"/>
              </a:rPr>
              <a:t>cami’u’s</a:t>
            </a:r>
            <a:r>
              <a:rPr lang="tr-TR" sz="1200" dirty="0" smtClean="0">
                <a:solidFill>
                  <a:schemeClr val="tx1"/>
                </a:solidFill>
                <a:latin typeface="Times New Roman" pitchFamily="18" charset="0"/>
                <a:cs typeface="Times New Roman" pitchFamily="18" charset="0"/>
              </a:rPr>
              <a:t> </a:t>
            </a:r>
            <a:r>
              <a:rPr lang="tr-TR" sz="1200" dirty="0" err="1" smtClean="0">
                <a:solidFill>
                  <a:schemeClr val="tx1"/>
                </a:solidFill>
                <a:latin typeface="Times New Roman" pitchFamily="18" charset="0"/>
                <a:cs typeface="Times New Roman" pitchFamily="18" charset="0"/>
              </a:rPr>
              <a:t>Sağir</a:t>
            </a:r>
            <a:r>
              <a:rPr lang="tr-TR" sz="1200" dirty="0" smtClean="0">
                <a:solidFill>
                  <a:schemeClr val="tx1"/>
                </a:solidFill>
                <a:latin typeface="Times New Roman" pitchFamily="18" charset="0"/>
                <a:cs typeface="Times New Roman" pitchFamily="18" charset="0"/>
              </a:rPr>
              <a:t>, no:9291)</a:t>
            </a:r>
          </a:p>
          <a:p>
            <a:pPr algn="just"/>
            <a:endParaRPr lang="tr-TR" sz="1400" dirty="0" smtClean="0">
              <a:solidFill>
                <a:schemeClr val="tx1"/>
              </a:solidFill>
              <a:latin typeface="Times New Roman" pitchFamily="18" charset="0"/>
              <a:cs typeface="Times New Roman" pitchFamily="18" charset="0"/>
            </a:endParaRPr>
          </a:p>
          <a:p>
            <a:pPr algn="ctr"/>
            <a:r>
              <a:rPr lang="tr-TR" sz="3600" dirty="0" smtClean="0">
                <a:solidFill>
                  <a:schemeClr val="tx1"/>
                </a:solidFill>
                <a:latin typeface="Times New Roman" pitchFamily="18" charset="0"/>
                <a:cs typeface="Times New Roman" pitchFamily="18" charset="0"/>
              </a:rPr>
              <a:t>	</a:t>
            </a:r>
            <a:r>
              <a:rPr lang="ar-SA" sz="3600" dirty="0" smtClean="0">
                <a:solidFill>
                  <a:schemeClr val="tx1"/>
                </a:solidFill>
                <a:latin typeface="HASENAT4" pitchFamily="2" charset="-78"/>
                <a:cs typeface="HASENAT4" pitchFamily="2" charset="-78"/>
              </a:rPr>
              <a:t> خَيركُم مَنْ تَعَلَّمَ القُرْآنَ وَعلَّمهُ</a:t>
            </a:r>
            <a:endParaRPr lang="tr-TR" sz="3600" dirty="0" smtClean="0">
              <a:solidFill>
                <a:schemeClr val="tx1"/>
              </a:solidFill>
              <a:latin typeface="HASENAT4" pitchFamily="2" charset="-78"/>
              <a:cs typeface="HASENAT4" pitchFamily="2" charset="-78"/>
            </a:endParaRPr>
          </a:p>
          <a:p>
            <a:pPr algn="ctr"/>
            <a:r>
              <a:rPr lang="tr-TR" sz="2000" dirty="0" smtClean="0">
                <a:solidFill>
                  <a:srgbClr val="00B050"/>
                </a:solidFill>
                <a:latin typeface="Times New Roman" pitchFamily="18" charset="0"/>
                <a:cs typeface="Times New Roman" pitchFamily="18" charset="0"/>
              </a:rPr>
              <a:t>“</a:t>
            </a:r>
            <a:r>
              <a:rPr lang="tr-TR" sz="2000" b="1" dirty="0" smtClean="0">
                <a:solidFill>
                  <a:srgbClr val="00B050"/>
                </a:solidFill>
                <a:latin typeface="Times New Roman" pitchFamily="18" charset="0"/>
                <a:cs typeface="Times New Roman" pitchFamily="18" charset="0"/>
              </a:rPr>
              <a:t>Sizin en hayırlılarınız, </a:t>
            </a:r>
            <a:r>
              <a:rPr lang="tr-TR" sz="2000" b="1" dirty="0" err="1" smtClean="0">
                <a:solidFill>
                  <a:srgbClr val="00B050"/>
                </a:solidFill>
                <a:latin typeface="Times New Roman" pitchFamily="18" charset="0"/>
                <a:cs typeface="Times New Roman" pitchFamily="18" charset="0"/>
              </a:rPr>
              <a:t>Kur’an’ı</a:t>
            </a:r>
            <a:r>
              <a:rPr lang="tr-TR" sz="2000" b="1" dirty="0" smtClean="0">
                <a:solidFill>
                  <a:srgbClr val="00B050"/>
                </a:solidFill>
                <a:latin typeface="Times New Roman" pitchFamily="18" charset="0"/>
                <a:cs typeface="Times New Roman" pitchFamily="18" charset="0"/>
              </a:rPr>
              <a:t> öğrenen ve öğretenlerinizdir</a:t>
            </a:r>
            <a:r>
              <a:rPr lang="tr-TR" sz="2000" dirty="0" smtClean="0">
                <a:solidFill>
                  <a:srgbClr val="00B050"/>
                </a:solidFill>
                <a:latin typeface="Times New Roman" pitchFamily="18" charset="0"/>
                <a:cs typeface="Times New Roman" pitchFamily="18" charset="0"/>
              </a:rPr>
              <a:t>.”</a:t>
            </a:r>
            <a:endParaRPr lang="tr-TR" sz="2000" dirty="0">
              <a:solidFill>
                <a:srgbClr val="00B050"/>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 KUR’AN RAMAZAN AYI’NDA İNMEYE BAŞLAMIŞTIR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dirty="0" smtClean="0">
                <a:solidFill>
                  <a:schemeClr val="tx1"/>
                </a:solidFill>
                <a:latin typeface="Times New Roman" pitchFamily="18" charset="0"/>
                <a:cs typeface="Times New Roman" pitchFamily="18" charset="0"/>
              </a:rPr>
              <a:t>	Ramazan ayı, </a:t>
            </a:r>
            <a:r>
              <a:rPr lang="tr-TR" sz="2000" dirty="0" err="1" smtClean="0">
                <a:solidFill>
                  <a:schemeClr val="tx1"/>
                </a:solidFill>
                <a:latin typeface="Times New Roman" pitchFamily="18" charset="0"/>
                <a:cs typeface="Times New Roman" pitchFamily="18" charset="0"/>
              </a:rPr>
              <a:t>Kur’an</a:t>
            </a:r>
            <a:r>
              <a:rPr lang="tr-TR" sz="2000" dirty="0" smtClean="0">
                <a:solidFill>
                  <a:schemeClr val="tx1"/>
                </a:solidFill>
                <a:latin typeface="Times New Roman" pitchFamily="18" charset="0"/>
                <a:cs typeface="Times New Roman" pitchFamily="18" charset="0"/>
              </a:rPr>
              <a:t>-ı Kerim ayıdır. Kalplere nur, gönüllere şifa, müminlere rahmet ve bütün insanlığa hidayet olan </a:t>
            </a:r>
            <a:r>
              <a:rPr lang="tr-TR" sz="2000" dirty="0" err="1" smtClean="0">
                <a:solidFill>
                  <a:schemeClr val="tx1"/>
                </a:solidFill>
                <a:latin typeface="Times New Roman" pitchFamily="18" charset="0"/>
                <a:cs typeface="Times New Roman" pitchFamily="18" charset="0"/>
              </a:rPr>
              <a:t>Kur’an</a:t>
            </a:r>
            <a:r>
              <a:rPr lang="tr-TR" sz="2000" dirty="0" smtClean="0">
                <a:solidFill>
                  <a:schemeClr val="tx1"/>
                </a:solidFill>
                <a:latin typeface="Times New Roman" pitchFamily="18" charset="0"/>
                <a:cs typeface="Times New Roman" pitchFamily="18" charset="0"/>
              </a:rPr>
              <a:t>-ı Kerim bu ay içerisinde bulunan Kadir Gecesinde indirilmiştir. </a:t>
            </a:r>
          </a:p>
          <a:p>
            <a:pPr algn="just"/>
            <a:endParaRPr lang="tr-TR" sz="1100" u="sng" dirty="0" smtClean="0">
              <a:solidFill>
                <a:schemeClr val="tx1"/>
              </a:solidFill>
              <a:latin typeface="Times New Roman" pitchFamily="18" charset="0"/>
              <a:cs typeface="Times New Roman" pitchFamily="18" charset="0"/>
            </a:endParaRPr>
          </a:p>
          <a:p>
            <a:pPr algn="just"/>
            <a:r>
              <a:rPr lang="tr-TR" sz="2400" dirty="0" smtClean="0">
                <a:solidFill>
                  <a:schemeClr val="tx1"/>
                </a:solidFill>
                <a:latin typeface="Times New Roman" pitchFamily="18" charset="0"/>
                <a:cs typeface="Times New Roman" pitchFamily="18" charset="0"/>
              </a:rPr>
              <a:t>	</a:t>
            </a:r>
            <a:r>
              <a:rPr lang="tr-TR" sz="2400" u="sng" dirty="0" smtClean="0">
                <a:solidFill>
                  <a:srgbClr val="FF0000"/>
                </a:solidFill>
                <a:latin typeface="Times New Roman" pitchFamily="18" charset="0"/>
                <a:cs typeface="Times New Roman" pitchFamily="18" charset="0"/>
              </a:rPr>
              <a:t>İçinde inmiş olan ayı on bir ayın sultanı yapan, içinde inmiş olduğu günü bin aydan hayırlı yapan </a:t>
            </a:r>
            <a:r>
              <a:rPr lang="tr-TR" sz="2400" u="sng" dirty="0" err="1" smtClean="0">
                <a:solidFill>
                  <a:srgbClr val="FF0000"/>
                </a:solidFill>
                <a:latin typeface="Times New Roman" pitchFamily="18" charset="0"/>
                <a:cs typeface="Times New Roman" pitchFamily="18" charset="0"/>
              </a:rPr>
              <a:t>Kur’an</a:t>
            </a:r>
            <a:r>
              <a:rPr lang="tr-TR" sz="2400" u="sng" dirty="0" smtClean="0">
                <a:solidFill>
                  <a:srgbClr val="FF0000"/>
                </a:solidFill>
                <a:latin typeface="Times New Roman" pitchFamily="18" charset="0"/>
                <a:cs typeface="Times New Roman" pitchFamily="18" charset="0"/>
              </a:rPr>
              <a:t>-ı Kerim içinde, yaşamında ve hayatında olduğu insanı ise insanlar içinde kıymetli yapar, hayırlı yapar. </a:t>
            </a:r>
          </a:p>
          <a:p>
            <a:pPr algn="just"/>
            <a:endParaRPr lang="tr-TR" sz="1400" u="sng"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a:t>
            </a:r>
            <a:r>
              <a:rPr lang="tr-TR" sz="2000" u="sng" dirty="0" smtClean="0">
                <a:solidFill>
                  <a:schemeClr val="tx1"/>
                </a:solidFill>
                <a:latin typeface="Times New Roman" pitchFamily="18" charset="0"/>
                <a:cs typeface="Times New Roman" pitchFamily="18" charset="0"/>
              </a:rPr>
              <a:t>Bir aya, bir güne nur katan, aydınlık veren Kuran insana nur katar aydınlığıyla ışıldatır. Hayıtımıza anlam katar, gönlümüze neşe verir. Dünya ve </a:t>
            </a:r>
            <a:r>
              <a:rPr lang="tr-TR" sz="2000" u="sng" dirty="0" err="1" smtClean="0">
                <a:solidFill>
                  <a:schemeClr val="tx1"/>
                </a:solidFill>
                <a:latin typeface="Times New Roman" pitchFamily="18" charset="0"/>
                <a:cs typeface="Times New Roman" pitchFamily="18" charset="0"/>
              </a:rPr>
              <a:t>ahiret</a:t>
            </a:r>
            <a:r>
              <a:rPr lang="tr-TR" sz="2000" u="sng" dirty="0" smtClean="0">
                <a:solidFill>
                  <a:schemeClr val="tx1"/>
                </a:solidFill>
                <a:latin typeface="Times New Roman" pitchFamily="18" charset="0"/>
                <a:cs typeface="Times New Roman" pitchFamily="18" charset="0"/>
              </a:rPr>
              <a:t> mutluluğu kendisinde saklıdır. Hayata hayat katan Kuran’dır.</a:t>
            </a:r>
            <a:endParaRPr lang="tr-TR" sz="2000" dirty="0">
              <a:solidFill>
                <a:schemeClr val="tx1"/>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 KUR’AN RAMAZAN AYI’NDA İNMEYE BAŞLAMIŞTIR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3200" b="1" dirty="0" smtClean="0">
                <a:solidFill>
                  <a:schemeClr val="tx1"/>
                </a:solidFill>
              </a:rPr>
              <a:t>	</a:t>
            </a:r>
            <a:r>
              <a:rPr lang="tr-TR" sz="3200" b="1" u="sng" dirty="0" smtClean="0">
                <a:solidFill>
                  <a:schemeClr val="tx1"/>
                </a:solidFill>
              </a:rPr>
              <a:t>Oruç, tutmaya ehil kimselerin niyet ederek fecrin doğuşundan güneşin batışına kadar orucu bozan şeylerden korunmalarıdır. </a:t>
            </a:r>
            <a:r>
              <a:rPr lang="tr-TR" sz="3200" dirty="0" smtClean="0">
                <a:solidFill>
                  <a:schemeClr val="tx1"/>
                </a:solidFill>
              </a:rPr>
              <a:t>	</a:t>
            </a:r>
          </a:p>
          <a:p>
            <a:pPr algn="just"/>
            <a:endParaRPr lang="tr-TR" sz="1400" dirty="0" smtClean="0">
              <a:solidFill>
                <a:schemeClr val="tx1"/>
              </a:solidFill>
            </a:endParaRPr>
          </a:p>
          <a:p>
            <a:pPr algn="just"/>
            <a:r>
              <a:rPr lang="tr-TR" sz="3200" dirty="0" smtClean="0">
                <a:solidFill>
                  <a:schemeClr val="tx1"/>
                </a:solidFill>
              </a:rPr>
              <a:t>	İnsan hem ruh hem beden dengesini sağlayan “</a:t>
            </a:r>
            <a:r>
              <a:rPr lang="tr-TR" sz="3200" b="1" dirty="0" smtClean="0">
                <a:solidFill>
                  <a:schemeClr val="tx1"/>
                </a:solidFill>
              </a:rPr>
              <a:t>Oruç</a:t>
            </a:r>
            <a:r>
              <a:rPr lang="tr-TR" sz="3200" dirty="0" smtClean="0">
                <a:solidFill>
                  <a:schemeClr val="tx1"/>
                </a:solidFill>
              </a:rPr>
              <a:t>” ibadeti biz Müslümanlara </a:t>
            </a:r>
            <a:r>
              <a:rPr lang="tr-TR" sz="3200" b="1" u="sng" dirty="0" smtClean="0">
                <a:solidFill>
                  <a:srgbClr val="FF0000"/>
                </a:solidFill>
              </a:rPr>
              <a:t>hicretin 2. yılında</a:t>
            </a:r>
            <a:r>
              <a:rPr lang="tr-TR" sz="3200" dirty="0" smtClean="0">
                <a:solidFill>
                  <a:srgbClr val="FF0000"/>
                </a:solidFill>
              </a:rPr>
              <a:t> </a:t>
            </a:r>
            <a:r>
              <a:rPr lang="tr-TR" sz="3200" dirty="0" smtClean="0">
                <a:solidFill>
                  <a:schemeClr val="tx1"/>
                </a:solidFill>
              </a:rPr>
              <a:t>İslam’ın beş erkanından biri olarak </a:t>
            </a:r>
            <a:r>
              <a:rPr lang="tr-TR" sz="3200" b="1" u="sng" dirty="0" smtClean="0">
                <a:solidFill>
                  <a:srgbClr val="FF0000"/>
                </a:solidFill>
              </a:rPr>
              <a:t>farz</a:t>
            </a:r>
            <a:r>
              <a:rPr lang="tr-TR" sz="3200" b="1" dirty="0" smtClean="0">
                <a:solidFill>
                  <a:srgbClr val="FF0000"/>
                </a:solidFill>
              </a:rPr>
              <a:t> kılınmıştır. </a:t>
            </a:r>
            <a:endParaRPr lang="tr-TR" sz="2000" b="1" dirty="0">
              <a:solidFill>
                <a:srgbClr val="FF0000"/>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2. FARZ OLAN ORUÇ RAMAZAN AYI’NDA TUTULUR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tx1"/>
                </a:solidFill>
                <a:latin typeface="HASENAT4" pitchFamily="2" charset="-78"/>
                <a:cs typeface="HASENAT4" pitchFamily="2" charset="-78"/>
              </a:rPr>
              <a:t>فَمَنْ شَهِدَ مِنْكُمُ الشَّهْرَ فَلْيَصُمْهُ </a:t>
            </a:r>
            <a:r>
              <a:rPr lang="tr-TR" sz="2000" b="1" dirty="0" smtClean="0">
                <a:solidFill>
                  <a:schemeClr val="tx1"/>
                </a:solidFill>
              </a:rPr>
              <a:t>	</a:t>
            </a:r>
            <a:r>
              <a:rPr lang="tr-TR" sz="2000" dirty="0" smtClean="0">
                <a:solidFill>
                  <a:schemeClr val="tx1"/>
                </a:solidFill>
              </a:rPr>
              <a:t> </a:t>
            </a:r>
          </a:p>
          <a:p>
            <a:pPr algn="ctr"/>
            <a:r>
              <a:rPr lang="tr-TR" sz="2000" dirty="0" smtClean="0">
                <a:solidFill>
                  <a:schemeClr val="tx1"/>
                </a:solidFill>
              </a:rPr>
              <a:t>“</a:t>
            </a:r>
            <a:r>
              <a:rPr lang="tr-TR" sz="2400" dirty="0" smtClean="0">
                <a:solidFill>
                  <a:schemeClr val="tx1"/>
                </a:solidFill>
              </a:rPr>
              <a:t>Öyle ise sizden ramazan ayını idrak edenler onda oruç tutsun. </a:t>
            </a:r>
            <a:r>
              <a:rPr lang="tr-TR" sz="2000" smtClean="0">
                <a:solidFill>
                  <a:schemeClr val="tx1"/>
                </a:solidFill>
              </a:rPr>
              <a:t>” </a:t>
            </a:r>
            <a:r>
              <a:rPr lang="tr-TR" sz="1200" smtClean="0">
                <a:solidFill>
                  <a:schemeClr val="tx1"/>
                </a:solidFill>
              </a:rPr>
              <a:t>(Bakara 185)</a:t>
            </a:r>
            <a:endParaRPr lang="tr-TR" sz="1200" dirty="0" smtClean="0">
              <a:solidFill>
                <a:schemeClr val="tx1"/>
              </a:solidFill>
            </a:endParaRPr>
          </a:p>
          <a:p>
            <a:pPr algn="just"/>
            <a:endParaRPr lang="tr-TR" sz="1200" dirty="0" smtClean="0">
              <a:solidFill>
                <a:schemeClr val="tx1"/>
              </a:solidFill>
            </a:endParaRPr>
          </a:p>
          <a:p>
            <a:pPr algn="ctr"/>
            <a:r>
              <a:rPr lang="tr-TR" sz="3200" dirty="0" smtClean="0"/>
              <a:t> </a:t>
            </a:r>
            <a:r>
              <a:rPr lang="ar-SA" sz="3200" dirty="0" smtClean="0">
                <a:solidFill>
                  <a:schemeClr val="tx1"/>
                </a:solidFill>
                <a:latin typeface="HASENAT4" pitchFamily="2" charset="-78"/>
                <a:cs typeface="HASENAT4" pitchFamily="2" charset="-78"/>
              </a:rPr>
              <a:t>يَا أَيُّهَا الَّذِينَ آمَنُواْ كُتِبَ عَلَيْكُمُ الصِّيَامُ كَمَا كُتِبَ عَلَى الَّذِينَ مِن قَبْلِكُمْ لَعَلَّكُمْ تَتَّقُونَ</a:t>
            </a:r>
            <a:endParaRPr lang="tr-TR" sz="3200" dirty="0" smtClean="0">
              <a:solidFill>
                <a:schemeClr val="tx1"/>
              </a:solidFill>
              <a:latin typeface="HASENAT4" pitchFamily="2" charset="-78"/>
              <a:cs typeface="HASENAT4" pitchFamily="2" charset="-78"/>
            </a:endParaRPr>
          </a:p>
          <a:p>
            <a:pPr algn="ctr"/>
            <a:r>
              <a:rPr lang="tr-TR" sz="2400" b="1" dirty="0" smtClean="0">
                <a:solidFill>
                  <a:schemeClr val="tx1"/>
                </a:solidFill>
              </a:rPr>
              <a:t>“Ey iman edenler! Oruç sizden önce gelip geçmiş ümmetlere farz kılındığı gibi size de farz kılındı. Umulur ki korunursunuz..”</a:t>
            </a:r>
            <a:r>
              <a:rPr lang="tr-TR" sz="2400" dirty="0" smtClean="0">
                <a:solidFill>
                  <a:schemeClr val="tx1"/>
                </a:solidFill>
              </a:rPr>
              <a:t> </a:t>
            </a:r>
            <a:r>
              <a:rPr lang="tr-TR" sz="1400" dirty="0" smtClean="0">
                <a:solidFill>
                  <a:schemeClr val="tx1"/>
                </a:solidFill>
              </a:rPr>
              <a:t>(Bakara, 2/183)</a:t>
            </a:r>
            <a:endParaRPr lang="tr-TR" sz="2000" dirty="0">
              <a:solidFill>
                <a:srgbClr val="00B050"/>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2. FARZ OLAN ORUÇ RAMAZAN AYI’NDA TUTULUR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5400" dirty="0">
                <a:solidFill>
                  <a:schemeClr val="tx1"/>
                </a:solidFill>
                <a:latin typeface="HASENAT4" pitchFamily="2" charset="-78"/>
                <a:cs typeface="HASENAT4" pitchFamily="2" charset="-78"/>
              </a:rPr>
              <a:t>« مَنْ صَامَ رَمَضَانَ إِيمَاناً واحْتِساباً ، غُفِرَ لَهُ ما تَقَدَّمَ مِنْ ذنْبِهِ </a:t>
            </a:r>
            <a:r>
              <a:rPr lang="ar-SA" sz="5400" dirty="0" smtClean="0">
                <a:solidFill>
                  <a:schemeClr val="tx1"/>
                </a:solidFill>
                <a:latin typeface="HASENAT4" pitchFamily="2" charset="-78"/>
                <a:cs typeface="HASENAT4" pitchFamily="2" charset="-78"/>
              </a:rPr>
              <a:t>»</a:t>
            </a:r>
            <a:endParaRPr lang="tr-TR" sz="5400" dirty="0">
              <a:solidFill>
                <a:schemeClr val="tx1"/>
              </a:solidFill>
              <a:latin typeface="HASENAT4" pitchFamily="2" charset="-78"/>
              <a:cs typeface="HASENAT4" pitchFamily="2" charset="-78"/>
            </a:endParaRPr>
          </a:p>
          <a:p>
            <a:pPr algn="ctr"/>
            <a:endParaRPr lang="tr-TR" sz="1600" dirty="0" smtClean="0">
              <a:solidFill>
                <a:schemeClr val="tx1"/>
              </a:solidFill>
            </a:endParaRPr>
          </a:p>
          <a:p>
            <a:pPr algn="ctr"/>
            <a:r>
              <a:rPr lang="tr-TR" sz="2800" dirty="0" smtClean="0">
                <a:solidFill>
                  <a:schemeClr val="tx1"/>
                </a:solidFill>
              </a:rPr>
              <a:t>"</a:t>
            </a:r>
            <a:r>
              <a:rPr lang="tr-TR" sz="3200" dirty="0">
                <a:solidFill>
                  <a:srgbClr val="FF0000"/>
                </a:solidFill>
              </a:rPr>
              <a:t>Kim, faziletine inanarak ve karşılığını Allah'tan bekleyerek </a:t>
            </a:r>
            <a:r>
              <a:rPr lang="tr-TR" sz="3200" b="1" u="sng" dirty="0">
                <a:solidFill>
                  <a:srgbClr val="00B050"/>
                </a:solidFill>
              </a:rPr>
              <a:t>ramazan orucunu </a:t>
            </a:r>
            <a:r>
              <a:rPr lang="tr-TR" sz="3200" dirty="0">
                <a:solidFill>
                  <a:srgbClr val="FF0000"/>
                </a:solidFill>
              </a:rPr>
              <a:t>tutarsa, </a:t>
            </a:r>
            <a:r>
              <a:rPr lang="tr-TR" sz="3200" b="1" dirty="0">
                <a:solidFill>
                  <a:srgbClr val="00B0F0"/>
                </a:solidFill>
              </a:rPr>
              <a:t>geçmiş günahları bağışlanır</a:t>
            </a:r>
            <a:r>
              <a:rPr lang="tr-TR" sz="2800" dirty="0">
                <a:solidFill>
                  <a:schemeClr val="tx1"/>
                </a:solidFill>
              </a:rPr>
              <a:t>. "</a:t>
            </a:r>
          </a:p>
          <a:p>
            <a:pPr algn="ctr"/>
            <a:endParaRPr lang="tr-TR" sz="1200" dirty="0" smtClean="0">
              <a:solidFill>
                <a:schemeClr val="tx1"/>
              </a:solidFill>
            </a:endParaRPr>
          </a:p>
          <a:p>
            <a:pPr algn="ctr"/>
            <a:r>
              <a:rPr lang="tr-TR" sz="1200" dirty="0" err="1" smtClean="0">
                <a:solidFill>
                  <a:schemeClr val="tx1"/>
                </a:solidFill>
              </a:rPr>
              <a:t>Buhârî</a:t>
            </a:r>
            <a:r>
              <a:rPr lang="tr-TR" sz="1200" dirty="0">
                <a:solidFill>
                  <a:schemeClr val="tx1"/>
                </a:solidFill>
              </a:rPr>
              <a:t>, </a:t>
            </a:r>
            <a:r>
              <a:rPr lang="tr-TR" sz="1200" dirty="0" err="1">
                <a:solidFill>
                  <a:schemeClr val="tx1"/>
                </a:solidFill>
              </a:rPr>
              <a:t>Îmân</a:t>
            </a:r>
            <a:r>
              <a:rPr lang="tr-TR" sz="1200" dirty="0">
                <a:solidFill>
                  <a:schemeClr val="tx1"/>
                </a:solidFill>
              </a:rPr>
              <a:t> 28, </a:t>
            </a:r>
            <a:r>
              <a:rPr lang="tr-TR" sz="1200" dirty="0" err="1">
                <a:solidFill>
                  <a:schemeClr val="tx1"/>
                </a:solidFill>
              </a:rPr>
              <a:t>Savm</a:t>
            </a:r>
            <a:r>
              <a:rPr lang="tr-TR" sz="1200" dirty="0">
                <a:solidFill>
                  <a:schemeClr val="tx1"/>
                </a:solidFill>
              </a:rPr>
              <a:t> 6; Müslim, </a:t>
            </a:r>
            <a:r>
              <a:rPr lang="tr-TR" sz="1200" dirty="0" err="1">
                <a:solidFill>
                  <a:schemeClr val="tx1"/>
                </a:solidFill>
              </a:rPr>
              <a:t>Sıyâm</a:t>
            </a:r>
            <a:r>
              <a:rPr lang="tr-TR" sz="1200" dirty="0">
                <a:solidFill>
                  <a:schemeClr val="tx1"/>
                </a:solidFill>
              </a:rPr>
              <a:t> 203, </a:t>
            </a:r>
            <a:r>
              <a:rPr lang="tr-TR" sz="1200" dirty="0" err="1">
                <a:solidFill>
                  <a:schemeClr val="tx1"/>
                </a:solidFill>
              </a:rPr>
              <a:t>Müsâfirîn</a:t>
            </a:r>
            <a:r>
              <a:rPr lang="tr-TR" sz="1200" dirty="0">
                <a:solidFill>
                  <a:schemeClr val="tx1"/>
                </a:solidFill>
              </a:rPr>
              <a:t> 175. </a:t>
            </a:r>
            <a:endParaRPr lang="tr-TR" sz="16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tx1"/>
                </a:solidFill>
                <a:latin typeface="HASENAT4" pitchFamily="2" charset="-78"/>
                <a:cs typeface="HASENAT4" pitchFamily="2" charset="-78"/>
              </a:rPr>
              <a:t>مَنْ اَفْطَرَ يَوْمَا مِنْ رَمَضَانَ مِنْ غَيرِ رُخْصَةٍ وَ لاَ مَرَضٍ لمْ يَقْضِ عَنْهُ صَوْمُ الدَّهْرِ كُلِّهِ وَ اِنْ صَامَهُ</a:t>
            </a:r>
            <a:endParaRPr lang="tr-TR" sz="2000" dirty="0" smtClean="0">
              <a:solidFill>
                <a:schemeClr val="tx1"/>
              </a:solidFill>
            </a:endParaRPr>
          </a:p>
          <a:p>
            <a:pPr algn="just"/>
            <a:r>
              <a:rPr lang="tr-TR" sz="1600" dirty="0" smtClean="0">
                <a:solidFill>
                  <a:schemeClr val="tx1"/>
                </a:solidFill>
              </a:rPr>
              <a:t>	</a:t>
            </a:r>
          </a:p>
          <a:p>
            <a:pPr algn="just"/>
            <a:r>
              <a:rPr lang="tr-TR" sz="3600" dirty="0" smtClean="0">
                <a:solidFill>
                  <a:schemeClr val="tx1"/>
                </a:solidFill>
              </a:rPr>
              <a:t>	</a:t>
            </a:r>
            <a:r>
              <a:rPr lang="tr-TR" sz="3200" dirty="0" smtClean="0">
                <a:solidFill>
                  <a:schemeClr val="tx1"/>
                </a:solidFill>
              </a:rPr>
              <a:t>“</a:t>
            </a:r>
            <a:r>
              <a:rPr lang="tr-TR" sz="3200" dirty="0" smtClean="0">
                <a:solidFill>
                  <a:srgbClr val="FF0000"/>
                </a:solidFill>
              </a:rPr>
              <a:t>Kim hastalığı ve bir ruhsatı olmaksızın Ramazan ayından  bir gün oruç tutmasa </a:t>
            </a:r>
            <a:r>
              <a:rPr lang="tr-TR" sz="3200" dirty="0" smtClean="0">
                <a:solidFill>
                  <a:schemeClr val="tx1"/>
                </a:solidFill>
              </a:rPr>
              <a:t> </a:t>
            </a:r>
            <a:r>
              <a:rPr lang="tr-TR" sz="3200" b="1" dirty="0" smtClean="0">
                <a:solidFill>
                  <a:srgbClr val="0070C0"/>
                </a:solidFill>
              </a:rPr>
              <a:t>bütün günleri oruç tutsa yine bu orucu yerine getiremez</a:t>
            </a:r>
            <a:r>
              <a:rPr lang="tr-TR" sz="3200" dirty="0" smtClean="0">
                <a:solidFill>
                  <a:schemeClr val="tx1"/>
                </a:solidFill>
              </a:rPr>
              <a:t>” </a:t>
            </a:r>
            <a:endParaRPr lang="tr-TR" sz="3600" dirty="0" smtClean="0">
              <a:solidFill>
                <a:schemeClr val="tx1"/>
              </a:solidFill>
            </a:endParaRPr>
          </a:p>
          <a:p>
            <a:r>
              <a:rPr lang="tr-TR" sz="1400" dirty="0" smtClean="0">
                <a:solidFill>
                  <a:schemeClr val="tx1"/>
                </a:solidFill>
              </a:rPr>
              <a:t>(</a:t>
            </a:r>
            <a:r>
              <a:rPr lang="tr-TR" sz="1400" dirty="0" err="1" smtClean="0">
                <a:solidFill>
                  <a:schemeClr val="tx1"/>
                </a:solidFill>
              </a:rPr>
              <a:t>Ebû</a:t>
            </a:r>
            <a:r>
              <a:rPr lang="tr-TR" sz="1400" dirty="0" smtClean="0">
                <a:solidFill>
                  <a:schemeClr val="tx1"/>
                </a:solidFill>
              </a:rPr>
              <a:t> </a:t>
            </a:r>
            <a:r>
              <a:rPr lang="tr-TR" sz="1400" dirty="0" err="1" smtClean="0">
                <a:solidFill>
                  <a:schemeClr val="tx1"/>
                </a:solidFill>
              </a:rPr>
              <a:t>Dâvûd</a:t>
            </a:r>
            <a:r>
              <a:rPr lang="tr-TR" sz="1400" dirty="0" smtClean="0">
                <a:solidFill>
                  <a:schemeClr val="tx1"/>
                </a:solidFill>
              </a:rPr>
              <a:t>, </a:t>
            </a:r>
            <a:r>
              <a:rPr lang="tr-TR" sz="1400" dirty="0" err="1" smtClean="0">
                <a:solidFill>
                  <a:schemeClr val="tx1"/>
                </a:solidFill>
              </a:rPr>
              <a:t>Savm</a:t>
            </a:r>
            <a:r>
              <a:rPr lang="tr-TR" sz="1400" dirty="0" smtClean="0">
                <a:solidFill>
                  <a:schemeClr val="tx1"/>
                </a:solidFill>
              </a:rPr>
              <a:t>, 38. I, 789. </a:t>
            </a:r>
            <a:r>
              <a:rPr lang="tr-TR" sz="1400" dirty="0" err="1" smtClean="0">
                <a:solidFill>
                  <a:schemeClr val="tx1"/>
                </a:solidFill>
              </a:rPr>
              <a:t>Tirmizî</a:t>
            </a:r>
            <a:r>
              <a:rPr lang="tr-TR" sz="1400" dirty="0" smtClean="0">
                <a:solidFill>
                  <a:schemeClr val="tx1"/>
                </a:solidFill>
              </a:rPr>
              <a:t>, </a:t>
            </a:r>
            <a:r>
              <a:rPr lang="tr-TR" sz="1400" dirty="0" err="1" smtClean="0">
                <a:solidFill>
                  <a:schemeClr val="tx1"/>
                </a:solidFill>
              </a:rPr>
              <a:t>Savm</a:t>
            </a:r>
            <a:r>
              <a:rPr lang="tr-TR" sz="1400" dirty="0" smtClean="0">
                <a:solidFill>
                  <a:schemeClr val="tx1"/>
                </a:solidFill>
              </a:rPr>
              <a:t>, 27. III, 101. </a:t>
            </a:r>
            <a:r>
              <a:rPr lang="tr-TR" sz="1400" dirty="0" err="1" smtClean="0">
                <a:solidFill>
                  <a:schemeClr val="tx1"/>
                </a:solidFill>
              </a:rPr>
              <a:t>İbn</a:t>
            </a:r>
            <a:r>
              <a:rPr lang="tr-TR" sz="1400" dirty="0" smtClean="0">
                <a:solidFill>
                  <a:schemeClr val="tx1"/>
                </a:solidFill>
              </a:rPr>
              <a:t> </a:t>
            </a:r>
            <a:r>
              <a:rPr lang="tr-TR" sz="1400" dirty="0" err="1" smtClean="0">
                <a:solidFill>
                  <a:schemeClr val="tx1"/>
                </a:solidFill>
              </a:rPr>
              <a:t>Mâce</a:t>
            </a:r>
            <a:r>
              <a:rPr lang="tr-TR" sz="1400" dirty="0" smtClean="0">
                <a:solidFill>
                  <a:schemeClr val="tx1"/>
                </a:solidFill>
              </a:rPr>
              <a:t>, </a:t>
            </a:r>
            <a:r>
              <a:rPr lang="tr-TR" sz="1400" dirty="0" err="1" smtClean="0">
                <a:solidFill>
                  <a:schemeClr val="tx1"/>
                </a:solidFill>
              </a:rPr>
              <a:t>Savm</a:t>
            </a:r>
            <a:r>
              <a:rPr lang="tr-TR" sz="1400" dirty="0" smtClean="0">
                <a:solidFill>
                  <a:schemeClr val="tx1"/>
                </a:solidFill>
              </a:rPr>
              <a:t>, 14. I, 535)</a:t>
            </a:r>
            <a:endParaRPr lang="tr-TR" sz="1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4400" dirty="0" smtClean="0">
                <a:solidFill>
                  <a:schemeClr val="tx1"/>
                </a:solidFill>
                <a:latin typeface="HASENAT4" pitchFamily="2" charset="-78"/>
                <a:cs typeface="HASENAT4" pitchFamily="2" charset="-78"/>
              </a:rPr>
              <a:t>بُنِيَ الْإِسْلَامُ عَلَى خَمْسٍ شَهَادَةِ أَنْ لَا إِلَهَ إِلَّا اللَّهُ وَأَنَّ مُحَمَّدًا رَسُولُ اللَّهِ وَإِقَامِ الصَّلَاةِ وَإِيتَاءِ الزَّكَاةِ وَالْحَجِّ وَصَوْمِ رَمَضَانَ</a:t>
            </a:r>
            <a:endParaRPr lang="tr-TR" sz="4400" dirty="0" smtClean="0">
              <a:solidFill>
                <a:schemeClr val="tx1"/>
              </a:solidFill>
              <a:latin typeface="HASENAT4" pitchFamily="2" charset="-78"/>
              <a:cs typeface="HASENAT4" pitchFamily="2" charset="-78"/>
            </a:endParaRPr>
          </a:p>
          <a:p>
            <a:pPr algn="just"/>
            <a:r>
              <a:rPr lang="tr-TR" sz="2800" dirty="0" smtClean="0">
                <a:solidFill>
                  <a:schemeClr val="tx1"/>
                </a:solidFill>
              </a:rPr>
              <a:t>	“</a:t>
            </a:r>
            <a:r>
              <a:rPr lang="tr-TR" sz="2800" b="1" dirty="0" smtClean="0">
                <a:solidFill>
                  <a:srgbClr val="FF0000"/>
                </a:solidFill>
              </a:rPr>
              <a:t>İslam beş temel üzerine kurulmuştur. </a:t>
            </a:r>
            <a:r>
              <a:rPr lang="tr-TR" sz="2800" dirty="0" smtClean="0">
                <a:solidFill>
                  <a:schemeClr val="tx1"/>
                </a:solidFill>
              </a:rPr>
              <a:t>Allah’tan başka ilah olmadığına ve kendisinin O’nun kulu ve elçisi olduğuna tanıklık etmek, namaz kılmak, zekat vermek, </a:t>
            </a:r>
            <a:r>
              <a:rPr lang="tr-TR" sz="3600" b="1" dirty="0" smtClean="0">
                <a:solidFill>
                  <a:srgbClr val="FF0000"/>
                </a:solidFill>
              </a:rPr>
              <a:t>ramazan orucunu tutmak</a:t>
            </a:r>
            <a:r>
              <a:rPr lang="tr-TR" sz="2800" b="1" dirty="0" smtClean="0">
                <a:solidFill>
                  <a:srgbClr val="FF0000"/>
                </a:solidFill>
              </a:rPr>
              <a:t> </a:t>
            </a:r>
            <a:r>
              <a:rPr lang="tr-TR" sz="2800" dirty="0" smtClean="0">
                <a:solidFill>
                  <a:schemeClr val="tx1"/>
                </a:solidFill>
              </a:rPr>
              <a:t>ve gücü yetenler için hacca gitmektir.” </a:t>
            </a:r>
          </a:p>
          <a:p>
            <a:pPr algn="r"/>
            <a:r>
              <a:rPr lang="tr-TR" sz="1200" dirty="0" smtClean="0">
                <a:solidFill>
                  <a:schemeClr val="tx1"/>
                </a:solidFill>
              </a:rPr>
              <a:t>(</a:t>
            </a:r>
            <a:r>
              <a:rPr lang="tr-TR" sz="1200" dirty="0" err="1" smtClean="0">
                <a:solidFill>
                  <a:schemeClr val="tx1"/>
                </a:solidFill>
              </a:rPr>
              <a:t>Buhari</a:t>
            </a:r>
            <a:r>
              <a:rPr lang="tr-TR" sz="1200" dirty="0" smtClean="0">
                <a:solidFill>
                  <a:schemeClr val="tx1"/>
                </a:solidFill>
              </a:rPr>
              <a:t>, İman, 34-40; İlim, 25)</a:t>
            </a:r>
            <a:endParaRPr lang="tr-TR" sz="1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2. FARZ OLAN ORUÇ RAMAZAN AYI’NDA TUTULUR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a:t>
            </a:r>
          </a:p>
          <a:p>
            <a:pPr algn="ctr" rtl="1"/>
            <a:r>
              <a:rPr lang="ar-SA" sz="2400" dirty="0" smtClean="0">
                <a:solidFill>
                  <a:schemeClr val="tx1"/>
                </a:solidFill>
              </a:rPr>
              <a:t> </a:t>
            </a:r>
            <a:r>
              <a:rPr lang="ar-SA" sz="3200" dirty="0" smtClean="0">
                <a:solidFill>
                  <a:schemeClr val="tx1"/>
                </a:solidFill>
                <a:latin typeface="HASENAT4" pitchFamily="2" charset="-78"/>
                <a:cs typeface="HASENAT4" pitchFamily="2" charset="-78"/>
              </a:rPr>
              <a:t>الصِّيَامُ جُنَّةٌ فَلَا يَرْفُثْ وَلَا يَجْهَلْ وَإِنْ امْرُؤٌ قَاتَلَهُ أَوْ شَاتَمَهُ فَلْيَقُلْ إِنِّي صَائِمٌ مَرَّتَيْنِ وَالَّذِي نَفْسِي بِيَدِهِ لَخُلُوفُ فَمِ الصَّائِمِ أَطْيَبُ عِنْدَ اللَّهِ تَعَالَى مِنْ رِيحِ الْمِسْكِ يَتْرُكُ طَعَامَهُ وَشَرَابَهُ وَشَهْوَتَهُ مِنْ أَجْلِي الصِّيَامُ لِي وَأَنَا أَجْزِي بِهِ</a:t>
            </a:r>
            <a:endParaRPr lang="tr-TR" sz="2400" dirty="0" smtClean="0">
              <a:solidFill>
                <a:schemeClr val="tx1"/>
              </a:solidFill>
              <a:latin typeface="HASENAT4" pitchFamily="2" charset="-78"/>
              <a:cs typeface="HASENAT4" pitchFamily="2" charset="-78"/>
            </a:endParaRPr>
          </a:p>
          <a:p>
            <a:pPr algn="just" rtl="1"/>
            <a:r>
              <a:rPr lang="ar-SA" sz="2400" dirty="0" smtClean="0">
                <a:solidFill>
                  <a:schemeClr val="tx1"/>
                </a:solidFill>
              </a:rPr>
              <a:t> </a:t>
            </a:r>
            <a:r>
              <a:rPr lang="tr-TR" sz="2400" dirty="0" smtClean="0">
                <a:solidFill>
                  <a:schemeClr val="tx1"/>
                </a:solidFill>
              </a:rPr>
              <a:t>“</a:t>
            </a:r>
            <a:r>
              <a:rPr lang="tr-TR" sz="2400" b="1" dirty="0" smtClean="0">
                <a:solidFill>
                  <a:srgbClr val="FF0000"/>
                </a:solidFill>
              </a:rPr>
              <a:t>Oruç kötülüklere karşı kalkandır. </a:t>
            </a:r>
            <a:r>
              <a:rPr lang="tr-TR" sz="2400" b="1" dirty="0" smtClean="0">
                <a:solidFill>
                  <a:srgbClr val="00B0F0"/>
                </a:solidFill>
              </a:rPr>
              <a:t>Sizden biriniz oruçlu iken cahillik yapmasın, hanımına yaklaşmasın, biri onunla dövüşür ve ona söverse iki kez ben oruçluyum desin. </a:t>
            </a:r>
            <a:r>
              <a:rPr lang="tr-TR" sz="2400" b="1" dirty="0" smtClean="0">
                <a:solidFill>
                  <a:srgbClr val="00B050"/>
                </a:solidFill>
              </a:rPr>
              <a:t>Nefsimi yed-i kudretinde bulundurana yemin ederim ki oruçlunun ağız kokusu Allah’ın indinde misk kokusundan daha hayırlıdır. </a:t>
            </a:r>
            <a:r>
              <a:rPr lang="tr-TR" sz="2400" b="1" dirty="0" smtClean="0">
                <a:solidFill>
                  <a:srgbClr val="7030A0"/>
                </a:solidFill>
              </a:rPr>
              <a:t>O benim için yemeği, içmeği ve şehvetini terk ediyor. </a:t>
            </a:r>
            <a:r>
              <a:rPr lang="tr-TR" sz="2400" b="1" dirty="0" smtClean="0">
                <a:solidFill>
                  <a:srgbClr val="FFC000"/>
                </a:solidFill>
              </a:rPr>
              <a:t>Oruç benim içindir ve onu ancak ben mükafatlandırırım</a:t>
            </a:r>
            <a:r>
              <a:rPr lang="tr-TR" sz="2400" b="1" dirty="0" smtClean="0">
                <a:solidFill>
                  <a:schemeClr val="tx1"/>
                </a:solidFill>
              </a:rPr>
              <a:t>.”</a:t>
            </a:r>
          </a:p>
          <a:p>
            <a:pPr algn="just" rtl="1"/>
            <a:r>
              <a:rPr lang="tr-TR" sz="2400" dirty="0" smtClean="0">
                <a:solidFill>
                  <a:schemeClr val="tx1"/>
                </a:solidFill>
              </a:rPr>
              <a:t>(</a:t>
            </a:r>
            <a:r>
              <a:rPr lang="tr-TR" sz="2400" dirty="0" err="1" smtClean="0">
                <a:solidFill>
                  <a:schemeClr val="tx1"/>
                </a:solidFill>
              </a:rPr>
              <a:t>Buhari</a:t>
            </a:r>
            <a:r>
              <a:rPr lang="tr-TR" sz="2400" dirty="0" smtClean="0">
                <a:solidFill>
                  <a:schemeClr val="tx1"/>
                </a:solidFill>
              </a:rPr>
              <a:t>, </a:t>
            </a:r>
            <a:r>
              <a:rPr lang="tr-TR" sz="2400" dirty="0" err="1" smtClean="0">
                <a:solidFill>
                  <a:schemeClr val="tx1"/>
                </a:solidFill>
              </a:rPr>
              <a:t>Savm</a:t>
            </a:r>
            <a:r>
              <a:rPr lang="tr-TR" sz="2400" dirty="0" smtClean="0">
                <a:solidFill>
                  <a:schemeClr val="tx1"/>
                </a:solidFill>
              </a:rPr>
              <a:t>, 2)</a:t>
            </a:r>
            <a:endParaRPr lang="tr-TR" sz="24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2. FARZ OLAN ORUÇ RAMAZAN AYI’NDA TUTULUR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200" dirty="0" smtClean="0">
                <a:solidFill>
                  <a:schemeClr val="tx1"/>
                </a:solidFill>
                <a:latin typeface="HASENAT4" pitchFamily="2" charset="-78"/>
                <a:cs typeface="HASENAT4" pitchFamily="2" charset="-78"/>
              </a:rPr>
              <a:t>إِنَّ فِي الْجَنَّةِ بَابًا يُقَالُ لَهُ الرَّيَّانُ يَدْخُلُ مِنْهُ الصَّائِمُونَ يَوْمَ الْقِيَامَةِ لَا يَدْخُلُ مِنْهُ أَحَدٌ غَيْرُهُمْ يُقَالُ أَيْنَ الصَّائِمُونَ فَيَقُومُونَ لَا يَدْخُلُ مِنْهُ أَحَدٌ غَيْرُهُمْ فَإِذَا دَخَلُوا أُغْلِقَ فَلَمْ يَدْخُلْ مِنْهُ أَحَدٌ</a:t>
            </a:r>
            <a:endParaRPr lang="tr-TR" sz="3200" dirty="0" smtClean="0">
              <a:solidFill>
                <a:schemeClr val="tx1"/>
              </a:solidFill>
              <a:latin typeface="HASENAT4" pitchFamily="2" charset="-78"/>
              <a:cs typeface="HASENAT4" pitchFamily="2" charset="-78"/>
            </a:endParaRPr>
          </a:p>
          <a:p>
            <a:endParaRPr lang="tr-TR" sz="2000" b="1" dirty="0" smtClean="0">
              <a:solidFill>
                <a:schemeClr val="tx1"/>
              </a:solidFill>
            </a:endParaRPr>
          </a:p>
          <a:p>
            <a:pPr algn="ctr"/>
            <a:r>
              <a:rPr lang="tr-TR" sz="2000" b="1" dirty="0" err="1" smtClean="0">
                <a:solidFill>
                  <a:schemeClr val="tx1"/>
                </a:solidFill>
                <a:latin typeface="Times New Roman" pitchFamily="18" charset="0"/>
                <a:cs typeface="Times New Roman" pitchFamily="18" charset="0"/>
              </a:rPr>
              <a:t>Resulullah</a:t>
            </a:r>
            <a:r>
              <a:rPr lang="tr-TR" sz="2000" b="1" dirty="0" smtClean="0">
                <a:solidFill>
                  <a:schemeClr val="tx1"/>
                </a:solidFill>
                <a:latin typeface="Times New Roman" pitchFamily="18" charset="0"/>
                <a:cs typeface="Times New Roman" pitchFamily="18" charset="0"/>
              </a:rPr>
              <a:t> (</a:t>
            </a:r>
            <a:r>
              <a:rPr lang="tr-TR" sz="2000" b="1" dirty="0" err="1" smtClean="0">
                <a:solidFill>
                  <a:schemeClr val="tx1"/>
                </a:solidFill>
                <a:latin typeface="Times New Roman" pitchFamily="18" charset="0"/>
                <a:cs typeface="Times New Roman" pitchFamily="18" charset="0"/>
              </a:rPr>
              <a:t>aleyhissalâtu</a:t>
            </a:r>
            <a:r>
              <a:rPr lang="tr-TR" sz="2000" b="1" dirty="0" smtClean="0">
                <a:solidFill>
                  <a:schemeClr val="tx1"/>
                </a:solidFill>
                <a:latin typeface="Times New Roman" pitchFamily="18" charset="0"/>
                <a:cs typeface="Times New Roman" pitchFamily="18" charset="0"/>
              </a:rPr>
              <a:t> vesselâm) buyurdular ki:</a:t>
            </a:r>
          </a:p>
          <a:p>
            <a:pPr algn="just"/>
            <a:r>
              <a:rPr lang="tr-TR" sz="1600" b="1" dirty="0" smtClean="0">
                <a:solidFill>
                  <a:schemeClr val="tx1"/>
                </a:solidFill>
                <a:latin typeface="Times New Roman" pitchFamily="18" charset="0"/>
                <a:cs typeface="Times New Roman" pitchFamily="18" charset="0"/>
              </a:rPr>
              <a:t> </a:t>
            </a:r>
          </a:p>
          <a:p>
            <a:pPr algn="ctr"/>
            <a:r>
              <a:rPr lang="tr-TR" sz="2400" b="1" dirty="0" smtClean="0">
                <a:solidFill>
                  <a:schemeClr val="tx1"/>
                </a:solidFill>
                <a:latin typeface="Times New Roman" pitchFamily="18" charset="0"/>
                <a:cs typeface="Times New Roman" pitchFamily="18" charset="0"/>
              </a:rPr>
              <a:t>"</a:t>
            </a:r>
            <a:r>
              <a:rPr lang="tr-TR" sz="2400" b="1" dirty="0" smtClean="0">
                <a:solidFill>
                  <a:srgbClr val="FF0000"/>
                </a:solidFill>
                <a:latin typeface="Times New Roman" pitchFamily="18" charset="0"/>
                <a:cs typeface="Times New Roman" pitchFamily="18" charset="0"/>
              </a:rPr>
              <a:t>Cennette </a:t>
            </a:r>
            <a:r>
              <a:rPr lang="tr-TR" sz="2400" b="1" dirty="0" err="1" smtClean="0">
                <a:solidFill>
                  <a:srgbClr val="FF0000"/>
                </a:solidFill>
                <a:latin typeface="Times New Roman" pitchFamily="18" charset="0"/>
                <a:cs typeface="Times New Roman" pitchFamily="18" charset="0"/>
              </a:rPr>
              <a:t>Reyyân</a:t>
            </a:r>
            <a:r>
              <a:rPr lang="tr-TR" sz="2400" b="1" dirty="0" smtClean="0">
                <a:solidFill>
                  <a:srgbClr val="FF0000"/>
                </a:solidFill>
                <a:latin typeface="Times New Roman" pitchFamily="18" charset="0"/>
                <a:cs typeface="Times New Roman" pitchFamily="18" charset="0"/>
              </a:rPr>
              <a:t> denilen bir kapı vardır. </a:t>
            </a:r>
            <a:r>
              <a:rPr lang="tr-TR" sz="2400" b="1" dirty="0" smtClean="0">
                <a:solidFill>
                  <a:srgbClr val="00B0F0"/>
                </a:solidFill>
                <a:latin typeface="Times New Roman" pitchFamily="18" charset="0"/>
                <a:cs typeface="Times New Roman" pitchFamily="18" charset="0"/>
              </a:rPr>
              <a:t>Oradan sadece oruçlular girer. </a:t>
            </a:r>
            <a:r>
              <a:rPr lang="tr-TR" sz="2400" b="1" dirty="0" smtClean="0">
                <a:solidFill>
                  <a:schemeClr val="tx1"/>
                </a:solidFill>
                <a:latin typeface="Times New Roman" pitchFamily="18" charset="0"/>
                <a:cs typeface="Times New Roman" pitchFamily="18" charset="0"/>
              </a:rPr>
              <a:t>Oruçlular girdiler mi artık kapanır, kimse oradan giremez</a:t>
            </a:r>
            <a:r>
              <a:rPr lang="tr-TR" sz="2000" b="1" dirty="0" smtClean="0">
                <a:solidFill>
                  <a:schemeClr val="tx1"/>
                </a:solidFill>
              </a:rPr>
              <a:t>.”</a:t>
            </a:r>
          </a:p>
          <a:p>
            <a:pPr algn="r"/>
            <a:r>
              <a:rPr lang="tr-TR" sz="1400" dirty="0" smtClean="0">
                <a:solidFill>
                  <a:schemeClr val="tx1"/>
                </a:solidFill>
              </a:rPr>
              <a:t>(</a:t>
            </a:r>
            <a:r>
              <a:rPr lang="tr-TR" sz="1400" dirty="0" err="1" smtClean="0">
                <a:solidFill>
                  <a:schemeClr val="tx1"/>
                </a:solidFill>
              </a:rPr>
              <a:t>Buhari</a:t>
            </a:r>
            <a:r>
              <a:rPr lang="tr-TR" sz="1400" dirty="0" smtClean="0">
                <a:solidFill>
                  <a:schemeClr val="tx1"/>
                </a:solidFill>
              </a:rPr>
              <a:t>, </a:t>
            </a:r>
            <a:r>
              <a:rPr lang="tr-TR" sz="1400" dirty="0" err="1" smtClean="0">
                <a:solidFill>
                  <a:schemeClr val="tx1"/>
                </a:solidFill>
              </a:rPr>
              <a:t>Savm</a:t>
            </a:r>
            <a:r>
              <a:rPr lang="tr-TR" sz="1400" dirty="0" smtClean="0">
                <a:solidFill>
                  <a:schemeClr val="tx1"/>
                </a:solidFill>
              </a:rPr>
              <a:t>, 4); </a:t>
            </a:r>
            <a:r>
              <a:rPr lang="tr-TR" sz="1400" dirty="0" err="1" smtClean="0">
                <a:solidFill>
                  <a:schemeClr val="tx1"/>
                </a:solidFill>
              </a:rPr>
              <a:t>Tirmizi</a:t>
            </a:r>
            <a:r>
              <a:rPr lang="tr-TR" sz="1400" dirty="0" smtClean="0">
                <a:solidFill>
                  <a:schemeClr val="tx1"/>
                </a:solidFill>
              </a:rPr>
              <a:t>, </a:t>
            </a:r>
            <a:r>
              <a:rPr lang="tr-TR" sz="1400" dirty="0" err="1" smtClean="0">
                <a:solidFill>
                  <a:schemeClr val="tx1"/>
                </a:solidFill>
              </a:rPr>
              <a:t>Savm</a:t>
            </a:r>
            <a:r>
              <a:rPr lang="tr-TR" sz="1400" dirty="0" smtClean="0">
                <a:solidFill>
                  <a:schemeClr val="tx1"/>
                </a:solidFill>
              </a:rPr>
              <a:t>, 55.)</a:t>
            </a:r>
            <a:endParaRPr lang="tr-TR" sz="1000" dirty="0" smtClean="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2. FARZ OLAN ORUÇ RAMAZAN AYI’NDA TUTULUR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smtClean="0">
                <a:solidFill>
                  <a:schemeClr val="tx1"/>
                </a:solidFill>
                <a:latin typeface="HASENAT4" pitchFamily="2" charset="-78"/>
                <a:cs typeface="HASENAT4" pitchFamily="2" charset="-78"/>
              </a:rPr>
              <a:t>شَهْرُ رَمَضَانَ الَّذٖى اُنْزِلَ فٖيهِ الْقُرْاٰنُ هُدًى لِلنَّاسِ وَبَيِّنَاتٍ مِنَ الْهُدٰى وَالْفُرْقَانِ فَمَنْ شَهِدَ مِنْكُمُ الشَّهْرَ فَلْيَصُمْهُ وَمَنْ كَانَ مَرٖيضًا اَوْ عَلٰى سَفَرٍ فَعِدَّةٌ مِنْ اَيَّامٍ اُخَرَ يُرٖيدُ اللّٰهُ بِكُمُ الْيُسْرَ وَلَا يُرٖيدُ بِكُمُ الْعُسْرَ وَلِتُكْمِلُوا الْعِدَّةَ وَلِتُكَبِّرُوا اللّٰهَ عَلٰى مَا هَدٰيكُمْ وَلَعَلَّكُمْ تَشْكُرُونَ</a:t>
            </a:r>
            <a:endParaRPr lang="tr-TR" sz="2800" dirty="0" smtClean="0">
              <a:solidFill>
                <a:schemeClr val="tx1"/>
              </a:solidFill>
              <a:latin typeface="HASENAT4" pitchFamily="2" charset="-78"/>
              <a:cs typeface="HASENAT4" pitchFamily="2" charset="-78"/>
            </a:endParaRPr>
          </a:p>
          <a:p>
            <a:pPr algn="just"/>
            <a:r>
              <a:rPr lang="tr-TR" sz="2000" dirty="0" smtClean="0">
                <a:solidFill>
                  <a:schemeClr val="tx1"/>
                </a:solidFill>
              </a:rPr>
              <a:t>	</a:t>
            </a:r>
          </a:p>
          <a:p>
            <a:pPr algn="just"/>
            <a:r>
              <a:rPr lang="tr-TR" sz="2000" dirty="0" smtClean="0">
                <a:solidFill>
                  <a:schemeClr val="tx1"/>
                </a:solidFill>
              </a:rPr>
              <a:t>	“Ramazan ayı, insanlara yol gösterici, doğrunun ve doğruyu eğriden ayırmanın açık delilleri olarak </a:t>
            </a:r>
            <a:r>
              <a:rPr lang="tr-TR" sz="2000" dirty="0" err="1" smtClean="0">
                <a:solidFill>
                  <a:schemeClr val="tx1"/>
                </a:solidFill>
              </a:rPr>
              <a:t>Kur'an'ın</a:t>
            </a:r>
            <a:r>
              <a:rPr lang="tr-TR" sz="2000" dirty="0" smtClean="0">
                <a:solidFill>
                  <a:schemeClr val="tx1"/>
                </a:solidFill>
              </a:rPr>
              <a:t> indirildiği aydır. Öyle ise sizden ramazan ayını idrak edenler onda oruç tutsun. Kim o anda hasta veya yolcu olursa (tutamadığı günler sayısınca) başka günlerde kaza etsin. Allah sizin için kolaylık ister, zorluk istemez. Bütün bunlar, sayıyı tamamlamanız ve size doğru yolu göstermesine karşılık, Allah'ı tazim etmeniz, şükretmeniz içindir.” (Bakara, </a:t>
            </a:r>
            <a:r>
              <a:rPr lang="ar-SA" sz="2000" dirty="0" smtClean="0">
                <a:solidFill>
                  <a:schemeClr val="tx1"/>
                </a:solidFill>
              </a:rPr>
              <a:t>2</a:t>
            </a:r>
            <a:r>
              <a:rPr lang="tr-TR" sz="2000" dirty="0" smtClean="0">
                <a:solidFill>
                  <a:schemeClr val="tx1"/>
                </a:solidFill>
              </a:rPr>
              <a:t>/185).</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smtClean="0">
                <a:solidFill>
                  <a:srgbClr val="002060"/>
                </a:solidFill>
                <a:latin typeface="HASENAT4" pitchFamily="2" charset="-78"/>
                <a:cs typeface="HASENAT4" pitchFamily="2" charset="-78"/>
              </a:rPr>
              <a:t>اِنَّا اَنْزَلْنَاهُ فٖى لَيْلَةِ الْقَدْرِ ﴿١﴾ وَمَا اَدْرٰیكَ مَا لَيْلَةُ الْقَدْرِ ﴿٢﴾ لَيْلَةُ الْقَدْرِ خَيْرٌ مِنْ اَلْفِ شَهْرٍ ﴿٣﴾</a:t>
            </a:r>
            <a:endParaRPr lang="tr-TR" sz="2400" dirty="0" smtClean="0">
              <a:solidFill>
                <a:srgbClr val="002060"/>
              </a:solidFill>
              <a:latin typeface="HASENAT4" pitchFamily="2" charset="-78"/>
              <a:cs typeface="HASENAT4" pitchFamily="2" charset="-78"/>
            </a:endParaRPr>
          </a:p>
          <a:p>
            <a:pPr algn="ctr"/>
            <a:r>
              <a:rPr lang="ar-SA" sz="2400" dirty="0" smtClean="0">
                <a:solidFill>
                  <a:srgbClr val="002060"/>
                </a:solidFill>
                <a:latin typeface="HASENAT4" pitchFamily="2" charset="-78"/>
                <a:cs typeface="HASENAT4" pitchFamily="2" charset="-78"/>
              </a:rPr>
              <a:t>تَنَزَّلُ الْمَلٰئِكَةُ وَالرُّوحُ فٖيهَا بِاِذْنِ رَبِّهِمْ مِنْ كُلِّ اَمْرٍ ﴿٤﴾ سَلَامٌ هِىَ حَتّٰى مَطْلَعِ الْفَجْرِ ﴿٥﴾</a:t>
            </a:r>
            <a:endParaRPr lang="tr-TR" sz="2400" dirty="0" smtClean="0">
              <a:solidFill>
                <a:srgbClr val="002060"/>
              </a:solidFill>
              <a:latin typeface="HASENAT4" pitchFamily="2" charset="-78"/>
              <a:cs typeface="HASENAT4" pitchFamily="2" charset="-78"/>
            </a:endParaRPr>
          </a:p>
          <a:p>
            <a:endParaRPr lang="tr-TR" sz="1400" b="1" dirty="0" smtClean="0">
              <a:solidFill>
                <a:srgbClr val="002060"/>
              </a:solidFill>
            </a:endParaRPr>
          </a:p>
          <a:p>
            <a:pPr algn="just"/>
            <a:r>
              <a:rPr lang="tr-TR" sz="2400" b="1" dirty="0" smtClean="0">
                <a:solidFill>
                  <a:srgbClr val="002060"/>
                </a:solidFill>
              </a:rPr>
              <a:t>	“Gerçek şu ki, Biz onu </a:t>
            </a:r>
            <a:r>
              <a:rPr lang="tr-TR" sz="2400" b="1" dirty="0" smtClean="0">
                <a:solidFill>
                  <a:srgbClr val="FF0000"/>
                </a:solidFill>
              </a:rPr>
              <a:t>“</a:t>
            </a:r>
            <a:r>
              <a:rPr lang="tr-TR" sz="2400" b="1" dirty="0" err="1" smtClean="0">
                <a:solidFill>
                  <a:srgbClr val="FF0000"/>
                </a:solidFill>
              </a:rPr>
              <a:t>Kur’ân’ı</a:t>
            </a:r>
            <a:r>
              <a:rPr lang="tr-TR" sz="2400" b="1" dirty="0" smtClean="0">
                <a:solidFill>
                  <a:srgbClr val="FF0000"/>
                </a:solidFill>
              </a:rPr>
              <a:t>” kadir </a:t>
            </a:r>
            <a:r>
              <a:rPr lang="tr-TR" sz="2400" b="1" dirty="0" err="1" smtClean="0">
                <a:solidFill>
                  <a:srgbClr val="FF0000"/>
                </a:solidFill>
              </a:rPr>
              <a:t>gecesi’nde</a:t>
            </a:r>
            <a:r>
              <a:rPr lang="tr-TR" sz="2400" b="1" dirty="0" smtClean="0">
                <a:solidFill>
                  <a:srgbClr val="FF0000"/>
                </a:solidFill>
              </a:rPr>
              <a:t> indirdik</a:t>
            </a:r>
            <a:r>
              <a:rPr lang="tr-TR" sz="2400" b="1" dirty="0" smtClean="0">
                <a:solidFill>
                  <a:srgbClr val="002060"/>
                </a:solidFill>
              </a:rPr>
              <a:t>. </a:t>
            </a:r>
            <a:r>
              <a:rPr lang="tr-TR" sz="2400" b="1" i="1" dirty="0" smtClean="0">
                <a:solidFill>
                  <a:srgbClr val="002060"/>
                </a:solidFill>
              </a:rPr>
              <a:t>Kadir </a:t>
            </a:r>
            <a:r>
              <a:rPr lang="tr-TR" sz="2400" b="1" i="1" dirty="0" err="1" smtClean="0">
                <a:solidFill>
                  <a:srgbClr val="002060"/>
                </a:solidFill>
              </a:rPr>
              <a:t>gecesi’nin</a:t>
            </a:r>
            <a:r>
              <a:rPr lang="tr-TR" sz="2400" b="1" i="1" dirty="0" smtClean="0">
                <a:solidFill>
                  <a:srgbClr val="002060"/>
                </a:solidFill>
              </a:rPr>
              <a:t> ne olduğunu sana bildiren nedir</a:t>
            </a:r>
            <a:r>
              <a:rPr lang="tr-TR" sz="2800" b="1" i="1" dirty="0" smtClean="0">
                <a:solidFill>
                  <a:srgbClr val="00B050"/>
                </a:solidFill>
              </a:rPr>
              <a:t>?</a:t>
            </a:r>
            <a:r>
              <a:rPr lang="tr-TR" sz="2800" b="1" dirty="0" smtClean="0">
                <a:solidFill>
                  <a:srgbClr val="00B050"/>
                </a:solidFill>
              </a:rPr>
              <a:t> </a:t>
            </a:r>
            <a:r>
              <a:rPr lang="tr-TR" sz="2800" b="1" u="sng" dirty="0" smtClean="0">
                <a:solidFill>
                  <a:srgbClr val="00B050"/>
                </a:solidFill>
              </a:rPr>
              <a:t>Kadir Gecesi, bin aydan daha hayırlıdır.</a:t>
            </a:r>
            <a:r>
              <a:rPr lang="tr-TR" sz="2800" b="1" dirty="0" smtClean="0">
                <a:solidFill>
                  <a:srgbClr val="00B050"/>
                </a:solidFill>
              </a:rPr>
              <a:t> </a:t>
            </a:r>
            <a:r>
              <a:rPr lang="tr-TR" sz="2400" b="1" dirty="0" smtClean="0">
                <a:solidFill>
                  <a:srgbClr val="002060"/>
                </a:solidFill>
              </a:rPr>
              <a:t> Melekler ve ruh, onda Rablerinin izniyle her bir iş için inerler. Fecrin çıkışına kadar bir esenliktir “selâmdır” o.”</a:t>
            </a:r>
            <a:r>
              <a:rPr lang="tr-TR" sz="2400" dirty="0" smtClean="0">
                <a:solidFill>
                  <a:srgbClr val="002060"/>
                </a:solidFill>
              </a:rPr>
              <a:t> </a:t>
            </a:r>
            <a:r>
              <a:rPr lang="tr-TR" sz="1200" dirty="0" smtClean="0">
                <a:solidFill>
                  <a:srgbClr val="002060"/>
                </a:solidFill>
              </a:rPr>
              <a:t>(</a:t>
            </a:r>
            <a:r>
              <a:rPr lang="tr-TR" sz="1200" i="1" dirty="0" smtClean="0">
                <a:solidFill>
                  <a:srgbClr val="002060"/>
                </a:solidFill>
              </a:rPr>
              <a:t>Kadir Suresi-1-5 )</a:t>
            </a:r>
            <a:r>
              <a:rPr lang="tr-TR" sz="1200" dirty="0" smtClean="0">
                <a:solidFill>
                  <a:srgbClr val="002060"/>
                </a:solidFill>
              </a:rPr>
              <a:t> </a:t>
            </a:r>
            <a:endParaRPr lang="tr-TR" sz="2400" dirty="0" smtClean="0">
              <a:solidFill>
                <a:srgbClr val="002060"/>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3. BİN AYDAN KIYMETLİOLAN KADİR GECESİ RAMAZAN’DADIR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rgbClr val="002060"/>
                </a:solidFill>
                <a:latin typeface="HASENAT4" pitchFamily="2" charset="-78"/>
                <a:cs typeface="HASENAT4" pitchFamily="2" charset="-78"/>
              </a:rPr>
              <a:t>« مَنْ قام لَيْلَةَ القَدْرِ إِيماناً واحْتِسَاباً ، غُفِر لَهُ ما تقدَّم مِنْ ذنْبِهِ »</a:t>
            </a:r>
            <a:endParaRPr lang="tr-TR" sz="4000" dirty="0" smtClean="0">
              <a:solidFill>
                <a:srgbClr val="002060"/>
              </a:solidFill>
              <a:latin typeface="HASENAT4" pitchFamily="2" charset="-78"/>
              <a:cs typeface="HASENAT4" pitchFamily="2" charset="-78"/>
            </a:endParaRPr>
          </a:p>
          <a:p>
            <a:pPr algn="just"/>
            <a:r>
              <a:rPr lang="tr-TR" sz="1600" dirty="0" smtClean="0">
                <a:solidFill>
                  <a:srgbClr val="002060"/>
                </a:solidFill>
              </a:rPr>
              <a:t>	</a:t>
            </a:r>
          </a:p>
          <a:p>
            <a:pPr algn="just"/>
            <a:r>
              <a:rPr lang="tr-TR" sz="1600" dirty="0" smtClean="0">
                <a:solidFill>
                  <a:srgbClr val="002060"/>
                </a:solidFill>
              </a:rPr>
              <a:t>	Ebu </a:t>
            </a:r>
            <a:r>
              <a:rPr lang="tr-TR" sz="1600" dirty="0" err="1" smtClean="0">
                <a:solidFill>
                  <a:srgbClr val="002060"/>
                </a:solidFill>
              </a:rPr>
              <a:t>Hüreyre’ın</a:t>
            </a:r>
            <a:r>
              <a:rPr lang="tr-TR" sz="1600" dirty="0" smtClean="0">
                <a:solidFill>
                  <a:srgbClr val="002060"/>
                </a:solidFill>
              </a:rPr>
              <a:t> (r.a.) rivayetiyle </a:t>
            </a:r>
            <a:r>
              <a:rPr lang="tr-TR" sz="1600" dirty="0" err="1" smtClean="0">
                <a:solidFill>
                  <a:srgbClr val="002060"/>
                </a:solidFill>
              </a:rPr>
              <a:t>Rasülüllah</a:t>
            </a:r>
            <a:r>
              <a:rPr lang="tr-TR" sz="1600" dirty="0" smtClean="0">
                <a:solidFill>
                  <a:srgbClr val="002060"/>
                </a:solidFill>
              </a:rPr>
              <a:t> (s.a.s.) şöyle buyurur</a:t>
            </a:r>
            <a:r>
              <a:rPr lang="tr-TR" sz="1600" b="1" dirty="0" smtClean="0">
                <a:solidFill>
                  <a:srgbClr val="002060"/>
                </a:solidFill>
              </a:rPr>
              <a:t>: </a:t>
            </a:r>
          </a:p>
          <a:p>
            <a:pPr algn="just"/>
            <a:r>
              <a:rPr lang="tr-TR" sz="2800" b="1" dirty="0" smtClean="0">
                <a:solidFill>
                  <a:srgbClr val="002060"/>
                </a:solidFill>
              </a:rPr>
              <a:t>	“</a:t>
            </a:r>
            <a:r>
              <a:rPr lang="tr-TR" sz="2800" b="1" u="sng" dirty="0" smtClean="0">
                <a:solidFill>
                  <a:srgbClr val="0070C0"/>
                </a:solidFill>
              </a:rPr>
              <a:t>Her kim imanından dolayı </a:t>
            </a:r>
            <a:r>
              <a:rPr lang="tr-TR" sz="2800" dirty="0" smtClean="0">
                <a:solidFill>
                  <a:srgbClr val="0070C0"/>
                </a:solidFill>
              </a:rPr>
              <a:t>Faziletine inanarak ve karşılığını Allah'tan bekleyerek</a:t>
            </a:r>
            <a:r>
              <a:rPr lang="tr-TR" sz="2800" dirty="0" smtClean="0">
                <a:solidFill>
                  <a:srgbClr val="002060"/>
                </a:solidFill>
              </a:rPr>
              <a:t> </a:t>
            </a:r>
            <a:r>
              <a:rPr lang="tr-TR" sz="2800" b="1" u="sng" dirty="0" smtClean="0">
                <a:solidFill>
                  <a:srgbClr val="C00000"/>
                </a:solidFill>
              </a:rPr>
              <a:t>Kadir Gecesi’ni </a:t>
            </a:r>
            <a:r>
              <a:rPr lang="tr-TR" sz="2800" b="1" u="sng" dirty="0" err="1" smtClean="0">
                <a:solidFill>
                  <a:srgbClr val="C00000"/>
                </a:solidFill>
              </a:rPr>
              <a:t>taatle</a:t>
            </a:r>
            <a:r>
              <a:rPr lang="tr-TR" sz="2800" b="1" u="sng" dirty="0" smtClean="0">
                <a:solidFill>
                  <a:srgbClr val="C00000"/>
                </a:solidFill>
              </a:rPr>
              <a:t> geçirirse, onun lehine, geçmiş günahları mağfiret olunur/</a:t>
            </a:r>
            <a:r>
              <a:rPr lang="tr-TR" sz="2800" dirty="0" smtClean="0">
                <a:solidFill>
                  <a:srgbClr val="C00000"/>
                </a:solidFill>
              </a:rPr>
              <a:t> geçmiş günahları bağışlanır</a:t>
            </a:r>
            <a:r>
              <a:rPr lang="tr-TR" sz="2800" b="1" u="sng" dirty="0" smtClean="0">
                <a:solidFill>
                  <a:srgbClr val="C00000"/>
                </a:solidFill>
              </a:rPr>
              <a:t>.</a:t>
            </a:r>
            <a:r>
              <a:rPr lang="tr-TR" sz="2800" b="1" dirty="0" smtClean="0">
                <a:solidFill>
                  <a:srgbClr val="002060"/>
                </a:solidFill>
              </a:rPr>
              <a:t>”</a:t>
            </a:r>
            <a:r>
              <a:rPr lang="tr-TR" sz="2800" dirty="0" smtClean="0">
                <a:solidFill>
                  <a:srgbClr val="002060"/>
                </a:solidFill>
              </a:rPr>
              <a:t> </a:t>
            </a:r>
            <a:r>
              <a:rPr lang="tr-TR" sz="1200" dirty="0" smtClean="0">
                <a:solidFill>
                  <a:srgbClr val="002060"/>
                </a:solidFill>
              </a:rPr>
              <a:t>(</a:t>
            </a:r>
            <a:r>
              <a:rPr lang="tr-TR" sz="1200" i="1" dirty="0" err="1" smtClean="0">
                <a:solidFill>
                  <a:srgbClr val="002060"/>
                </a:solidFill>
              </a:rPr>
              <a:t>Buhârî</a:t>
            </a:r>
            <a:r>
              <a:rPr lang="tr-TR" sz="1200" i="1" dirty="0" smtClean="0">
                <a:solidFill>
                  <a:srgbClr val="002060"/>
                </a:solidFill>
              </a:rPr>
              <a:t>, iman, 28</a:t>
            </a:r>
            <a:r>
              <a:rPr lang="tr-TR" sz="1200" dirty="0" smtClean="0">
                <a:solidFill>
                  <a:srgbClr val="002060"/>
                </a:solidFill>
              </a:rPr>
              <a:t>) </a:t>
            </a:r>
            <a:endParaRPr lang="tr-TR" sz="2800" dirty="0">
              <a:solidFill>
                <a:srgbClr val="002060"/>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3. BİN AYDAN KIYMETLİOLAN KADİR GECESİ RAMAZAN’DADIR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u="sng" dirty="0" smtClean="0">
                <a:solidFill>
                  <a:srgbClr val="FF0000"/>
                </a:solidFill>
                <a:latin typeface="Times New Roman" pitchFamily="18" charset="0"/>
                <a:cs typeface="Times New Roman" pitchFamily="18" charset="0"/>
              </a:rPr>
              <a:t>ZAMANI KIYMETLENDİREN MUHATABINIDA KIYMETLENDİRİR</a:t>
            </a:r>
          </a:p>
          <a:p>
            <a:pPr algn="ctr"/>
            <a:endParaRPr lang="tr-TR" sz="1000" b="1" u="sng" dirty="0" smtClean="0">
              <a:solidFill>
                <a:srgbClr val="FF0000"/>
              </a:solidFill>
              <a:latin typeface="Times New Roman" pitchFamily="18" charset="0"/>
              <a:cs typeface="Times New Roman" pitchFamily="18" charset="0"/>
            </a:endParaRPr>
          </a:p>
          <a:p>
            <a:pPr algn="just"/>
            <a:r>
              <a:rPr lang="tr-TR" sz="2000" dirty="0" smtClean="0">
                <a:solidFill>
                  <a:srgbClr val="0070C0"/>
                </a:solidFill>
                <a:latin typeface="Times New Roman" pitchFamily="18" charset="0"/>
                <a:cs typeface="Times New Roman" pitchFamily="18" charset="0"/>
              </a:rPr>
              <a:t>	Ramazan ayı için on bir ayın sultanı dememizdeki asıl hikmet </a:t>
            </a:r>
            <a:r>
              <a:rPr lang="tr-TR" sz="2000" dirty="0" err="1" smtClean="0">
                <a:solidFill>
                  <a:srgbClr val="0070C0"/>
                </a:solidFill>
                <a:latin typeface="Times New Roman" pitchFamily="18" charset="0"/>
                <a:cs typeface="Times New Roman" pitchFamily="18" charset="0"/>
              </a:rPr>
              <a:t>Kur’an</a:t>
            </a:r>
            <a:r>
              <a:rPr lang="tr-TR" sz="2000" dirty="0" smtClean="0">
                <a:solidFill>
                  <a:srgbClr val="0070C0"/>
                </a:solidFill>
                <a:latin typeface="Times New Roman" pitchFamily="18" charset="0"/>
                <a:cs typeface="Times New Roman" pitchFamily="18" charset="0"/>
              </a:rPr>
              <a:t>-ı Kerimin içinde indirildiği ay olmasıdır. </a:t>
            </a:r>
            <a:r>
              <a:rPr lang="tr-TR" sz="2000" dirty="0" smtClean="0">
                <a:solidFill>
                  <a:schemeClr val="tx1"/>
                </a:solidFill>
                <a:latin typeface="Times New Roman" pitchFamily="18" charset="0"/>
                <a:cs typeface="Times New Roman" pitchFamily="18" charset="0"/>
              </a:rPr>
              <a:t>Bu ayda indirilmeye başlamasıyla bu aya verilen kıymet artmış ve bu ayda müminler için oruç emredilmiştir. </a:t>
            </a:r>
          </a:p>
          <a:p>
            <a:pPr algn="just"/>
            <a:r>
              <a:rPr lang="tr-TR" sz="2000" dirty="0" smtClean="0">
                <a:solidFill>
                  <a:schemeClr val="tx1"/>
                </a:solidFill>
                <a:latin typeface="Times New Roman" pitchFamily="18" charset="0"/>
                <a:cs typeface="Times New Roman" pitchFamily="18" charset="0"/>
              </a:rPr>
              <a:t>	Bu ayda </a:t>
            </a:r>
            <a:r>
              <a:rPr lang="tr-TR" sz="2000" b="1" dirty="0" smtClean="0">
                <a:solidFill>
                  <a:srgbClr val="C00000"/>
                </a:solidFill>
                <a:latin typeface="Times New Roman" pitchFamily="18" charset="0"/>
                <a:cs typeface="Times New Roman" pitchFamily="18" charset="0"/>
              </a:rPr>
              <a:t>Sevgili Peygamberimiz (s.a.s.), Cebrail (a.s.) ile </a:t>
            </a:r>
            <a:r>
              <a:rPr lang="tr-TR" sz="2000" b="1" dirty="0" err="1" smtClean="0">
                <a:solidFill>
                  <a:srgbClr val="C00000"/>
                </a:solidFill>
                <a:latin typeface="Times New Roman" pitchFamily="18" charset="0"/>
                <a:cs typeface="Times New Roman" pitchFamily="18" charset="0"/>
              </a:rPr>
              <a:t>Kur’an</a:t>
            </a:r>
            <a:r>
              <a:rPr lang="tr-TR" sz="2000" b="1" dirty="0" smtClean="0">
                <a:solidFill>
                  <a:srgbClr val="C00000"/>
                </a:solidFill>
                <a:latin typeface="Times New Roman" pitchFamily="18" charset="0"/>
                <a:cs typeface="Times New Roman" pitchFamily="18" charset="0"/>
              </a:rPr>
              <a:t>-ı Kerimi okumuş, mukabelede bulunmuşlardır.</a:t>
            </a:r>
            <a:r>
              <a:rPr lang="tr-TR" sz="2000" dirty="0" smtClean="0">
                <a:solidFill>
                  <a:schemeClr val="tx1"/>
                </a:solidFill>
                <a:latin typeface="Times New Roman" pitchFamily="18" charset="0"/>
                <a:cs typeface="Times New Roman" pitchFamily="18" charset="0"/>
              </a:rPr>
              <a:t> Bizlerde bugün bu sünneti mukabele okumak suretiyle gerçekleştirmekteyiz. </a:t>
            </a:r>
          </a:p>
          <a:p>
            <a:pPr algn="just"/>
            <a:r>
              <a:rPr lang="tr-TR" sz="2000" b="1" dirty="0" smtClean="0">
                <a:solidFill>
                  <a:srgbClr val="7030A0"/>
                </a:solidFill>
                <a:latin typeface="Times New Roman" pitchFamily="18" charset="0"/>
                <a:cs typeface="Times New Roman" pitchFamily="18" charset="0"/>
              </a:rPr>
              <a:t>	</a:t>
            </a:r>
            <a:r>
              <a:rPr lang="tr-TR" sz="2000" b="1" u="sng" dirty="0" smtClean="0">
                <a:solidFill>
                  <a:srgbClr val="7030A0"/>
                </a:solidFill>
                <a:latin typeface="Times New Roman" pitchFamily="18" charset="0"/>
                <a:cs typeface="Times New Roman" pitchFamily="18" charset="0"/>
              </a:rPr>
              <a:t>Nasıl ki, </a:t>
            </a:r>
            <a:r>
              <a:rPr lang="tr-TR" sz="2000" b="1" u="sng" dirty="0" err="1" smtClean="0">
                <a:solidFill>
                  <a:srgbClr val="7030A0"/>
                </a:solidFill>
                <a:latin typeface="Times New Roman" pitchFamily="18" charset="0"/>
                <a:cs typeface="Times New Roman" pitchFamily="18" charset="0"/>
              </a:rPr>
              <a:t>Kur’an</a:t>
            </a:r>
            <a:r>
              <a:rPr lang="tr-TR" sz="2000" b="1" u="sng" dirty="0" smtClean="0">
                <a:solidFill>
                  <a:srgbClr val="7030A0"/>
                </a:solidFill>
                <a:latin typeface="Times New Roman" pitchFamily="18" charset="0"/>
                <a:cs typeface="Times New Roman" pitchFamily="18" charset="0"/>
              </a:rPr>
              <a:t> bir ayı </a:t>
            </a:r>
            <a:r>
              <a:rPr lang="tr-TR" sz="2000" b="1" u="sng" dirty="0" err="1" smtClean="0">
                <a:solidFill>
                  <a:srgbClr val="7030A0"/>
                </a:solidFill>
                <a:latin typeface="Times New Roman" pitchFamily="18" charset="0"/>
                <a:cs typeface="Times New Roman" pitchFamily="18" charset="0"/>
              </a:rPr>
              <a:t>onbir</a:t>
            </a:r>
            <a:r>
              <a:rPr lang="tr-TR" sz="2000" b="1" u="sng" dirty="0" smtClean="0">
                <a:solidFill>
                  <a:srgbClr val="7030A0"/>
                </a:solidFill>
                <a:latin typeface="Times New Roman" pitchFamily="18" charset="0"/>
                <a:cs typeface="Times New Roman" pitchFamily="18" charset="0"/>
              </a:rPr>
              <a:t> ayın sultanı yapıyor ise, nasıl ki </a:t>
            </a:r>
            <a:r>
              <a:rPr lang="tr-TR" sz="2000" b="1" u="sng" dirty="0" err="1" smtClean="0">
                <a:solidFill>
                  <a:srgbClr val="7030A0"/>
                </a:solidFill>
                <a:latin typeface="Times New Roman" pitchFamily="18" charset="0"/>
                <a:cs typeface="Times New Roman" pitchFamily="18" charset="0"/>
              </a:rPr>
              <a:t>Kur’an</a:t>
            </a:r>
            <a:r>
              <a:rPr lang="tr-TR" sz="2000" b="1" u="sng" dirty="0" smtClean="0">
                <a:solidFill>
                  <a:srgbClr val="7030A0"/>
                </a:solidFill>
                <a:latin typeface="Times New Roman" pitchFamily="18" charset="0"/>
                <a:cs typeface="Times New Roman" pitchFamily="18" charset="0"/>
              </a:rPr>
              <a:t> bir geceyi Kadir gecesi olarak bin aydan daha hayırlı yapıyor ise, gönlümüze, benliğimize aktardığımız </a:t>
            </a:r>
            <a:r>
              <a:rPr lang="tr-TR" sz="2000" b="1" u="sng" dirty="0" err="1" smtClean="0">
                <a:solidFill>
                  <a:srgbClr val="7030A0"/>
                </a:solidFill>
                <a:latin typeface="Times New Roman" pitchFamily="18" charset="0"/>
                <a:cs typeface="Times New Roman" pitchFamily="18" charset="0"/>
              </a:rPr>
              <a:t>Kur’an</a:t>
            </a:r>
            <a:r>
              <a:rPr lang="tr-TR" sz="2000" b="1" u="sng" dirty="0" smtClean="0">
                <a:solidFill>
                  <a:srgbClr val="7030A0"/>
                </a:solidFill>
                <a:latin typeface="Times New Roman" pitchFamily="18" charset="0"/>
                <a:cs typeface="Times New Roman" pitchFamily="18" charset="0"/>
              </a:rPr>
              <a:t> bizleri öyle bir ulvi mertebeye ulaştıracaktır.</a:t>
            </a:r>
            <a:endParaRPr lang="tr-TR" sz="3200" b="1" dirty="0">
              <a:solidFill>
                <a:srgbClr val="7030A0"/>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3. BİN AYDAN KIYMETLİOLAN KADİR GECESİ RAMAZAN’DADIR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dirty="0" smtClean="0">
                <a:solidFill>
                  <a:schemeClr val="tx1"/>
                </a:solidFill>
              </a:rPr>
              <a:t>	</a:t>
            </a:r>
            <a:r>
              <a:rPr lang="tr-TR" sz="2000" b="1" dirty="0" smtClean="0">
                <a:solidFill>
                  <a:srgbClr val="00B050"/>
                </a:solidFill>
                <a:effectLst>
                  <a:outerShdw blurRad="38100" dist="38100" dir="2700000" algn="tl">
                    <a:srgbClr val="000000">
                      <a:alpha val="43137"/>
                    </a:srgbClr>
                  </a:outerShdw>
                </a:effectLst>
              </a:rPr>
              <a:t>Ramazan ayında yatsı namazından sonra kılınan 20 </a:t>
            </a:r>
            <a:r>
              <a:rPr lang="tr-TR" sz="2000" b="1" dirty="0" err="1" smtClean="0">
                <a:solidFill>
                  <a:srgbClr val="00B050"/>
                </a:solidFill>
                <a:effectLst>
                  <a:outerShdw blurRad="38100" dist="38100" dir="2700000" algn="tl">
                    <a:srgbClr val="000000">
                      <a:alpha val="43137"/>
                    </a:srgbClr>
                  </a:outerShdw>
                </a:effectLst>
              </a:rPr>
              <a:t>rekaatlik</a:t>
            </a:r>
            <a:r>
              <a:rPr lang="tr-TR" sz="2000" b="1" dirty="0" smtClean="0">
                <a:solidFill>
                  <a:srgbClr val="00B050"/>
                </a:solidFill>
                <a:effectLst>
                  <a:outerShdw blurRad="38100" dist="38100" dir="2700000" algn="tl">
                    <a:srgbClr val="000000">
                      <a:alpha val="43137"/>
                    </a:srgbClr>
                  </a:outerShdw>
                </a:effectLst>
              </a:rPr>
              <a:t> namazdır. </a:t>
            </a:r>
          </a:p>
          <a:p>
            <a:pPr algn="just"/>
            <a:r>
              <a:rPr lang="tr-TR" sz="2000" dirty="0" smtClean="0">
                <a:solidFill>
                  <a:schemeClr val="tx1"/>
                </a:solidFill>
              </a:rPr>
              <a:t>	</a:t>
            </a:r>
          </a:p>
          <a:p>
            <a:pPr algn="just"/>
            <a:r>
              <a:rPr lang="tr-TR" sz="2000" dirty="0" smtClean="0">
                <a:solidFill>
                  <a:schemeClr val="tx1"/>
                </a:solidFill>
              </a:rPr>
              <a:t>	"Teravih" kelimesi Arapça, "</a:t>
            </a:r>
            <a:r>
              <a:rPr lang="tr-TR" sz="2000" dirty="0" err="1" smtClean="0">
                <a:solidFill>
                  <a:schemeClr val="tx1"/>
                </a:solidFill>
              </a:rPr>
              <a:t>Terviha”nın</a:t>
            </a:r>
            <a:r>
              <a:rPr lang="tr-TR" sz="2000" dirty="0" smtClean="0">
                <a:solidFill>
                  <a:schemeClr val="tx1"/>
                </a:solidFill>
              </a:rPr>
              <a:t> çoğuludur ve "</a:t>
            </a:r>
            <a:r>
              <a:rPr lang="tr-TR" sz="2000" b="1" dirty="0" smtClean="0">
                <a:solidFill>
                  <a:schemeClr val="tx1"/>
                </a:solidFill>
              </a:rPr>
              <a:t>oturmak, istirahat etmek</a:t>
            </a:r>
            <a:r>
              <a:rPr lang="tr-TR" sz="2000" dirty="0" smtClean="0">
                <a:solidFill>
                  <a:schemeClr val="tx1"/>
                </a:solidFill>
              </a:rPr>
              <a:t>'" anlamına gelmektedir. Teravih namazı her iki veya dört rekatın sonunda oturulup biraz dinlenildiği için, bu adı almıştır</a:t>
            </a:r>
            <a:r>
              <a:rPr lang="tr-TR" sz="1200" dirty="0" smtClean="0">
                <a:solidFill>
                  <a:schemeClr val="tx1"/>
                </a:solidFill>
              </a:rPr>
              <a:t> (el-Meydanı, el-</a:t>
            </a:r>
            <a:r>
              <a:rPr lang="tr-TR" sz="1200" dirty="0" err="1" smtClean="0">
                <a:solidFill>
                  <a:schemeClr val="tx1"/>
                </a:solidFill>
              </a:rPr>
              <a:t>Lubab</a:t>
            </a:r>
            <a:r>
              <a:rPr lang="tr-TR" sz="1200" dirty="0" smtClean="0">
                <a:solidFill>
                  <a:schemeClr val="tx1"/>
                </a:solidFill>
              </a:rPr>
              <a:t>, İstanbul, (t.y) I, 123).</a:t>
            </a:r>
            <a:endParaRPr lang="tr-TR" sz="2000" dirty="0" smtClean="0">
              <a:solidFill>
                <a:schemeClr val="tx1"/>
              </a:solidFill>
            </a:endParaRPr>
          </a:p>
          <a:p>
            <a:pPr algn="just"/>
            <a:r>
              <a:rPr lang="tr-TR" sz="2000" dirty="0" smtClean="0">
                <a:solidFill>
                  <a:schemeClr val="tx1"/>
                </a:solidFill>
              </a:rPr>
              <a:t/>
            </a:r>
            <a:br>
              <a:rPr lang="tr-TR" sz="2000" dirty="0" smtClean="0">
                <a:solidFill>
                  <a:schemeClr val="tx1"/>
                </a:solidFill>
              </a:rPr>
            </a:br>
            <a:r>
              <a:rPr lang="tr-TR" sz="2000" dirty="0" smtClean="0">
                <a:solidFill>
                  <a:schemeClr val="tx1"/>
                </a:solidFill>
              </a:rPr>
              <a:t>	</a:t>
            </a:r>
            <a:r>
              <a:rPr lang="tr-TR" sz="2000" b="1" dirty="0" smtClean="0">
                <a:solidFill>
                  <a:srgbClr val="FF0000"/>
                </a:solidFill>
              </a:rPr>
              <a:t>Teravih namazı, kadın erkek her </a:t>
            </a:r>
            <a:r>
              <a:rPr lang="tr-TR" sz="2000" b="1" dirty="0" err="1" smtClean="0">
                <a:solidFill>
                  <a:srgbClr val="FF0000"/>
                </a:solidFill>
              </a:rPr>
              <a:t>müslüman</a:t>
            </a:r>
            <a:r>
              <a:rPr lang="tr-TR" sz="2000" b="1" dirty="0" smtClean="0">
                <a:solidFill>
                  <a:srgbClr val="FF0000"/>
                </a:solidFill>
              </a:rPr>
              <a:t> için sünnet-i </a:t>
            </a:r>
            <a:r>
              <a:rPr lang="tr-TR" sz="2000" b="1" dirty="0" err="1" smtClean="0">
                <a:solidFill>
                  <a:srgbClr val="FF0000"/>
                </a:solidFill>
              </a:rPr>
              <a:t>müekkededir</a:t>
            </a:r>
            <a:r>
              <a:rPr lang="tr-TR" sz="2000" b="1" dirty="0" smtClean="0">
                <a:solidFill>
                  <a:srgbClr val="FF0000"/>
                </a:solidFill>
              </a:rPr>
              <a:t>.</a:t>
            </a:r>
            <a:r>
              <a:rPr lang="tr-TR" sz="2000" dirty="0" smtClean="0">
                <a:solidFill>
                  <a:schemeClr val="tx1"/>
                </a:solidFill>
              </a:rPr>
              <a:t> </a:t>
            </a:r>
            <a:r>
              <a:rPr lang="tr-TR" sz="2000" b="1" dirty="0" smtClean="0">
                <a:solidFill>
                  <a:srgbClr val="0070C0"/>
                </a:solidFill>
              </a:rPr>
              <a:t>Teravih, orucun sünneti değil, vaktin sünnetidir. </a:t>
            </a:r>
            <a:r>
              <a:rPr lang="tr-TR" sz="2000" dirty="0" smtClean="0">
                <a:solidFill>
                  <a:schemeClr val="tx1"/>
                </a:solidFill>
              </a:rPr>
              <a:t>Bir mazereti dolayısıyla oruç tutamayanlar da teravih namazı kılarlar.</a:t>
            </a:r>
            <a:endParaRPr lang="tr-TR" sz="4400" b="1" dirty="0">
              <a:solidFill>
                <a:schemeClr val="tx1"/>
              </a:solidFill>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4. TERAVİH NAMAZI RAMAZAN AYINDA KILINIR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a:solidFill>
                  <a:schemeClr val="tx1"/>
                </a:solidFill>
                <a:latin typeface="HASENAT4" pitchFamily="2" charset="-78"/>
                <a:cs typeface="HASENAT4" pitchFamily="2" charset="-78"/>
              </a:rPr>
              <a:t>مَنْ قَامَ رَمَضَانَ إِيمَانًا وَاحْتِسَابًا غُفِرَ لَهُ مَا تَقَدَّمَ مِنْ ذَنْبِهِ</a:t>
            </a:r>
            <a:endParaRPr lang="tr-TR" sz="3600" dirty="0">
              <a:solidFill>
                <a:schemeClr val="tx1"/>
              </a:solidFill>
              <a:latin typeface="HASENAT4" pitchFamily="2" charset="-78"/>
              <a:cs typeface="HASENAT4" pitchFamily="2" charset="-78"/>
            </a:endParaRPr>
          </a:p>
          <a:p>
            <a:pPr algn="ctr"/>
            <a:endParaRPr lang="tr-TR" dirty="0" smtClean="0">
              <a:solidFill>
                <a:schemeClr val="tx1"/>
              </a:solidFill>
            </a:endParaRPr>
          </a:p>
          <a:p>
            <a:pPr algn="just"/>
            <a:r>
              <a:rPr lang="tr-TR" sz="3200" dirty="0" smtClean="0">
                <a:solidFill>
                  <a:schemeClr val="tx1"/>
                </a:solidFill>
              </a:rPr>
              <a:t>“</a:t>
            </a:r>
            <a:r>
              <a:rPr lang="tr-TR" sz="3200" i="1" dirty="0">
                <a:solidFill>
                  <a:schemeClr val="tx1"/>
                </a:solidFill>
              </a:rPr>
              <a:t>Kim Ramazan ayının faziletine inanarak ve karşılığını Allah’tan bekleyerek, Ramazanı ibadetle ihya ederse, geçmiş günahları bağışlanır</a:t>
            </a:r>
            <a:r>
              <a:rPr lang="tr-TR" sz="3200" dirty="0" smtClean="0">
                <a:solidFill>
                  <a:schemeClr val="tx1"/>
                </a:solidFill>
              </a:rPr>
              <a:t>”.</a:t>
            </a:r>
          </a:p>
          <a:p>
            <a:pPr algn="ctr"/>
            <a:r>
              <a:rPr lang="tr-TR" dirty="0" smtClean="0">
                <a:solidFill>
                  <a:schemeClr val="tx1"/>
                </a:solidFill>
              </a:rPr>
              <a:t> </a:t>
            </a:r>
            <a:endParaRPr lang="tr-TR" sz="1100" dirty="0">
              <a:solidFill>
                <a:schemeClr val="tx1"/>
              </a:solidFill>
            </a:endParaRPr>
          </a:p>
          <a:p>
            <a:pPr algn="ctr"/>
            <a:r>
              <a:rPr lang="tr-TR" sz="1200" dirty="0" smtClean="0">
                <a:solidFill>
                  <a:schemeClr val="tx1"/>
                </a:solidFill>
              </a:rPr>
              <a:t>(</a:t>
            </a:r>
            <a:r>
              <a:rPr lang="tr-TR" sz="1200" dirty="0" err="1" smtClean="0">
                <a:solidFill>
                  <a:schemeClr val="tx1"/>
                </a:solidFill>
              </a:rPr>
              <a:t>Buharî</a:t>
            </a:r>
            <a:r>
              <a:rPr lang="tr-TR" sz="1200" dirty="0">
                <a:solidFill>
                  <a:schemeClr val="tx1"/>
                </a:solidFill>
              </a:rPr>
              <a:t>, İman,37, I,14; Müslim, </a:t>
            </a:r>
            <a:r>
              <a:rPr lang="tr-TR" sz="1200" dirty="0" err="1">
                <a:solidFill>
                  <a:schemeClr val="tx1"/>
                </a:solidFill>
              </a:rPr>
              <a:t>Salâtü’l</a:t>
            </a:r>
            <a:r>
              <a:rPr lang="tr-TR" sz="1200" dirty="0">
                <a:solidFill>
                  <a:schemeClr val="tx1"/>
                </a:solidFill>
              </a:rPr>
              <a:t>-</a:t>
            </a:r>
            <a:r>
              <a:rPr lang="tr-TR" sz="1200" dirty="0" err="1">
                <a:solidFill>
                  <a:schemeClr val="tx1"/>
                </a:solidFill>
              </a:rPr>
              <a:t>Müsafirîn</a:t>
            </a:r>
            <a:r>
              <a:rPr lang="tr-TR" sz="1200" dirty="0">
                <a:solidFill>
                  <a:schemeClr val="tx1"/>
                </a:solidFill>
              </a:rPr>
              <a:t>, 13. II,523; </a:t>
            </a:r>
            <a:r>
              <a:rPr lang="tr-TR" sz="1200" dirty="0" err="1">
                <a:solidFill>
                  <a:schemeClr val="tx1"/>
                </a:solidFill>
              </a:rPr>
              <a:t>Nesâi</a:t>
            </a:r>
            <a:r>
              <a:rPr lang="tr-TR" sz="1200" dirty="0">
                <a:solidFill>
                  <a:schemeClr val="tx1"/>
                </a:solidFill>
              </a:rPr>
              <a:t>, </a:t>
            </a:r>
            <a:r>
              <a:rPr lang="tr-TR" sz="1200" dirty="0" err="1">
                <a:solidFill>
                  <a:schemeClr val="tx1"/>
                </a:solidFill>
              </a:rPr>
              <a:t>Kıyamu’l</a:t>
            </a:r>
            <a:r>
              <a:rPr lang="tr-TR" sz="1200" dirty="0">
                <a:solidFill>
                  <a:schemeClr val="tx1"/>
                </a:solidFill>
              </a:rPr>
              <a:t>-</a:t>
            </a:r>
            <a:r>
              <a:rPr lang="tr-TR" sz="1200" dirty="0" err="1">
                <a:solidFill>
                  <a:schemeClr val="tx1"/>
                </a:solidFill>
              </a:rPr>
              <a:t>Leyl</a:t>
            </a:r>
            <a:r>
              <a:rPr lang="tr-TR" sz="1200" dirty="0">
                <a:solidFill>
                  <a:schemeClr val="tx1"/>
                </a:solidFill>
              </a:rPr>
              <a:t>,3, III,201</a:t>
            </a:r>
            <a:r>
              <a:rPr lang="tr-TR" sz="1200" dirty="0" smtClean="0">
                <a:solidFill>
                  <a:schemeClr val="tx1"/>
                </a:solidFill>
              </a:rPr>
              <a:t>.)</a:t>
            </a:r>
            <a:endParaRPr lang="tr-TR" sz="1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4. TERAVİH NAMAZI RAMAZAN AYINDA KILINIR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a:solidFill>
                  <a:schemeClr val="tx1"/>
                </a:solidFill>
              </a:rPr>
              <a:t> </a:t>
            </a:r>
            <a:r>
              <a:rPr lang="ar-SA" sz="4400" dirty="0" smtClean="0">
                <a:solidFill>
                  <a:schemeClr val="tx1"/>
                </a:solidFill>
                <a:latin typeface="HASENAT4" pitchFamily="2" charset="-78"/>
                <a:cs typeface="HASENAT4" pitchFamily="2" charset="-78"/>
              </a:rPr>
              <a:t>إِذَا </a:t>
            </a:r>
            <a:r>
              <a:rPr lang="ar-SA" sz="4400" dirty="0">
                <a:solidFill>
                  <a:schemeClr val="tx1"/>
                </a:solidFill>
                <a:latin typeface="HASENAT4" pitchFamily="2" charset="-78"/>
                <a:cs typeface="HASENAT4" pitchFamily="2" charset="-78"/>
              </a:rPr>
              <a:t>جَاءَ رَمَضَانُ فُتِّحَتْ أَبْوَابُ الْجَنَّةِ وَغُلِّقَتْ أَبْوَابُ النَّارِ وَصُفِّدَتْ الشَّيَاطِينُ</a:t>
            </a:r>
            <a:endParaRPr lang="tr-TR" sz="4000" dirty="0">
              <a:solidFill>
                <a:schemeClr val="tx1"/>
              </a:solidFill>
              <a:latin typeface="HASENAT4" pitchFamily="2" charset="-78"/>
              <a:cs typeface="HASENAT4" pitchFamily="2" charset="-78"/>
            </a:endParaRPr>
          </a:p>
          <a:p>
            <a:pPr algn="ctr"/>
            <a:r>
              <a:rPr lang="tr-TR" sz="4000" dirty="0">
                <a:solidFill>
                  <a:schemeClr val="tx1"/>
                </a:solidFill>
              </a:rPr>
              <a:t> </a:t>
            </a:r>
            <a:r>
              <a:rPr lang="tr-TR" sz="3200" b="1" dirty="0">
                <a:solidFill>
                  <a:schemeClr val="tx1"/>
                </a:solidFill>
              </a:rPr>
              <a:t>“Ramazan ayı girince </a:t>
            </a:r>
            <a:r>
              <a:rPr lang="tr-TR" sz="3200" b="1" dirty="0">
                <a:solidFill>
                  <a:srgbClr val="00B050"/>
                </a:solidFill>
              </a:rPr>
              <a:t>cennet kapıları açılır,</a:t>
            </a:r>
            <a:r>
              <a:rPr lang="tr-TR" sz="3200" b="1" dirty="0">
                <a:solidFill>
                  <a:schemeClr val="tx1"/>
                </a:solidFill>
              </a:rPr>
              <a:t> </a:t>
            </a:r>
            <a:r>
              <a:rPr lang="tr-TR" sz="3200" b="1" dirty="0">
                <a:solidFill>
                  <a:srgbClr val="FF0000"/>
                </a:solidFill>
              </a:rPr>
              <a:t>cehennem kapıları kapanır </a:t>
            </a:r>
            <a:r>
              <a:rPr lang="tr-TR" sz="3200" b="1" dirty="0">
                <a:solidFill>
                  <a:schemeClr val="tx1"/>
                </a:solidFill>
              </a:rPr>
              <a:t>ve </a:t>
            </a:r>
            <a:r>
              <a:rPr lang="tr-TR" sz="3200" b="1" dirty="0">
                <a:solidFill>
                  <a:srgbClr val="7030A0"/>
                </a:solidFill>
              </a:rPr>
              <a:t>şeytanlar zincirlere vurulur</a:t>
            </a:r>
            <a:r>
              <a:rPr lang="tr-TR" sz="3200" b="1" dirty="0">
                <a:solidFill>
                  <a:schemeClr val="tx1"/>
                </a:solidFill>
              </a:rPr>
              <a:t>.” </a:t>
            </a:r>
            <a:endParaRPr lang="tr-TR" sz="3200" b="1" dirty="0" smtClean="0">
              <a:solidFill>
                <a:schemeClr val="tx1"/>
              </a:solidFill>
            </a:endParaRPr>
          </a:p>
          <a:p>
            <a:pPr algn="ctr"/>
            <a:r>
              <a:rPr lang="tr-TR" sz="1200" dirty="0" smtClean="0">
                <a:solidFill>
                  <a:schemeClr val="tx1"/>
                </a:solidFill>
              </a:rPr>
              <a:t>(</a:t>
            </a:r>
            <a:r>
              <a:rPr lang="tr-TR" sz="1200" dirty="0" err="1">
                <a:solidFill>
                  <a:schemeClr val="tx1"/>
                </a:solidFill>
              </a:rPr>
              <a:t>Buhari</a:t>
            </a:r>
            <a:r>
              <a:rPr lang="tr-TR" sz="1200" dirty="0">
                <a:solidFill>
                  <a:schemeClr val="tx1"/>
                </a:solidFill>
              </a:rPr>
              <a:t>, </a:t>
            </a:r>
            <a:r>
              <a:rPr lang="tr-TR" sz="1200" dirty="0" err="1" smtClean="0">
                <a:solidFill>
                  <a:schemeClr val="tx1"/>
                </a:solidFill>
              </a:rPr>
              <a:t>Savm</a:t>
            </a:r>
            <a:r>
              <a:rPr lang="tr-TR" sz="1200" dirty="0" smtClean="0">
                <a:solidFill>
                  <a:schemeClr val="tx1"/>
                </a:solidFill>
              </a:rPr>
              <a:t>,5)</a:t>
            </a:r>
            <a:endParaRPr lang="tr-TR" sz="1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5. </a:t>
            </a:r>
            <a:r>
              <a:rPr lang="tr-TR" sz="2000" b="1" smtClean="0">
                <a:effectLst>
                  <a:outerShdw blurRad="38100" dist="38100" dir="2700000" algn="tl">
                    <a:srgbClr val="000000">
                      <a:alpha val="43137"/>
                    </a:srgbClr>
                  </a:outerShdw>
                </a:effectLst>
                <a:latin typeface="Times New Roman" pitchFamily="18" charset="0"/>
                <a:cs typeface="Times New Roman" pitchFamily="18" charset="0"/>
              </a:rPr>
              <a:t>RAMAZAN AYINDA CENNET KAPILARI AÇILIR, CEHENNEM KAPILARI KAPANIR, ŞEYTANLAR ZİNCİRE VURULUR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latin typeface="HASENAT4" pitchFamily="2" charset="-78"/>
                <a:cs typeface="HASENAT4" pitchFamily="2" charset="-78"/>
              </a:rPr>
              <a:t>الصَّلَوَاتُ الخَمْسُ وَالجُمُعَةُ إلى الجُمُعَةِ،</a:t>
            </a:r>
            <a:endParaRPr lang="tr-TR" sz="3600" dirty="0" smtClean="0">
              <a:solidFill>
                <a:schemeClr val="tx1"/>
              </a:solidFill>
              <a:latin typeface="HASENAT4" pitchFamily="2" charset="-78"/>
              <a:cs typeface="HASENAT4" pitchFamily="2" charset="-78"/>
            </a:endParaRPr>
          </a:p>
          <a:p>
            <a:pPr algn="ctr"/>
            <a:r>
              <a:rPr lang="ar-SA" sz="3600" dirty="0" smtClean="0">
                <a:solidFill>
                  <a:srgbClr val="FF0000"/>
                </a:solidFill>
                <a:latin typeface="HASENAT4" pitchFamily="2" charset="-78"/>
                <a:cs typeface="HASENAT4" pitchFamily="2" charset="-78"/>
              </a:rPr>
              <a:t> وَرَمَضَانُ إلى رَمَضَانَ</a:t>
            </a:r>
            <a:r>
              <a:rPr lang="ar-SA" sz="3600" dirty="0" smtClean="0">
                <a:solidFill>
                  <a:schemeClr val="tx1"/>
                </a:solidFill>
                <a:latin typeface="HASENAT4" pitchFamily="2" charset="-78"/>
                <a:cs typeface="HASENAT4" pitchFamily="2" charset="-78"/>
              </a:rPr>
              <a:t>، مُكَفِّرَاتٌ ما بَيْنَهُنَّ إذا اجْتُنِبَتِ الكَبَائِرُ.</a:t>
            </a:r>
            <a:endParaRPr lang="tr-TR" sz="3600" dirty="0" smtClean="0">
              <a:solidFill>
                <a:schemeClr val="tx1"/>
              </a:solidFill>
              <a:latin typeface="HASENAT4" pitchFamily="2" charset="-78"/>
              <a:cs typeface="HASENAT4" pitchFamily="2" charset="-78"/>
            </a:endParaRPr>
          </a:p>
          <a:p>
            <a:pPr algn="just"/>
            <a:endParaRPr lang="tr-TR" sz="1050" dirty="0" smtClean="0">
              <a:solidFill>
                <a:schemeClr val="tx1"/>
              </a:solidFill>
            </a:endParaRPr>
          </a:p>
          <a:p>
            <a:pPr algn="just"/>
            <a:r>
              <a:rPr lang="tr-TR" sz="2000" dirty="0" err="1" smtClean="0">
                <a:solidFill>
                  <a:schemeClr val="tx1"/>
                </a:solidFill>
              </a:rPr>
              <a:t>Ebû</a:t>
            </a:r>
            <a:r>
              <a:rPr lang="tr-TR" sz="2000" dirty="0" smtClean="0">
                <a:solidFill>
                  <a:schemeClr val="tx1"/>
                </a:solidFill>
              </a:rPr>
              <a:t> </a:t>
            </a:r>
            <a:r>
              <a:rPr lang="tr-TR" sz="2000" dirty="0" err="1" smtClean="0">
                <a:solidFill>
                  <a:schemeClr val="tx1"/>
                </a:solidFill>
              </a:rPr>
              <a:t>Hüreyre</a:t>
            </a:r>
            <a:r>
              <a:rPr lang="tr-TR" sz="2000" dirty="0" smtClean="0">
                <a:solidFill>
                  <a:schemeClr val="tx1"/>
                </a:solidFill>
              </a:rPr>
              <a:t> (r.a)’den rivayetle Peygamber (s.a.v) şöyle buyurdu: </a:t>
            </a:r>
          </a:p>
          <a:p>
            <a:pPr algn="just"/>
            <a:endParaRPr lang="tr-TR" sz="1600" b="1" dirty="0" smtClean="0">
              <a:solidFill>
                <a:schemeClr val="tx1"/>
              </a:solidFill>
            </a:endParaRPr>
          </a:p>
          <a:p>
            <a:pPr algn="just"/>
            <a:r>
              <a:rPr lang="tr-TR" sz="2800" b="1" dirty="0" smtClean="0">
                <a:solidFill>
                  <a:schemeClr val="tx1"/>
                </a:solidFill>
              </a:rPr>
              <a:t>“</a:t>
            </a:r>
            <a:r>
              <a:rPr lang="tr-TR" sz="2800" b="1" dirty="0" smtClean="0">
                <a:solidFill>
                  <a:srgbClr val="0070C0"/>
                </a:solidFill>
              </a:rPr>
              <a:t>Büyük günahlardan kaçınıldığı sürece</a:t>
            </a:r>
            <a:r>
              <a:rPr lang="tr-TR" sz="2800" b="1" dirty="0" smtClean="0">
                <a:solidFill>
                  <a:schemeClr val="tx1"/>
                </a:solidFill>
              </a:rPr>
              <a:t>, </a:t>
            </a:r>
            <a:r>
              <a:rPr lang="tr-TR" sz="2800" b="1" dirty="0" smtClean="0">
                <a:solidFill>
                  <a:srgbClr val="00B050"/>
                </a:solidFill>
              </a:rPr>
              <a:t>beş vakit namaz</a:t>
            </a:r>
            <a:r>
              <a:rPr lang="tr-TR" sz="2800" b="1" dirty="0" smtClean="0">
                <a:solidFill>
                  <a:schemeClr val="tx1"/>
                </a:solidFill>
              </a:rPr>
              <a:t> ile </a:t>
            </a:r>
            <a:r>
              <a:rPr lang="tr-TR" sz="2800" b="1" dirty="0" smtClean="0">
                <a:solidFill>
                  <a:srgbClr val="7030A0"/>
                </a:solidFill>
              </a:rPr>
              <a:t>iki cuma </a:t>
            </a:r>
            <a:r>
              <a:rPr lang="tr-TR" sz="2800" b="1" dirty="0" smtClean="0">
                <a:solidFill>
                  <a:schemeClr val="tx1"/>
                </a:solidFill>
              </a:rPr>
              <a:t>ve </a:t>
            </a:r>
            <a:r>
              <a:rPr lang="tr-TR" sz="3200" b="1" dirty="0" smtClean="0">
                <a:solidFill>
                  <a:srgbClr val="FF0000"/>
                </a:solidFill>
              </a:rPr>
              <a:t>iki ramazan, </a:t>
            </a:r>
            <a:r>
              <a:rPr lang="tr-TR" sz="3200" b="1" dirty="0" smtClean="0">
                <a:solidFill>
                  <a:schemeClr val="accent6">
                    <a:lumMod val="50000"/>
                  </a:schemeClr>
                </a:solidFill>
              </a:rPr>
              <a:t>aralarında geçen günahlara </a:t>
            </a:r>
            <a:r>
              <a:rPr lang="tr-TR" sz="3200" b="1" dirty="0" err="1" smtClean="0">
                <a:solidFill>
                  <a:schemeClr val="accent6">
                    <a:lumMod val="50000"/>
                  </a:schemeClr>
                </a:solidFill>
              </a:rPr>
              <a:t>keffaret</a:t>
            </a:r>
            <a:r>
              <a:rPr lang="tr-TR" sz="3200" b="1" dirty="0" smtClean="0">
                <a:solidFill>
                  <a:schemeClr val="accent6">
                    <a:lumMod val="50000"/>
                  </a:schemeClr>
                </a:solidFill>
              </a:rPr>
              <a:t> olur.</a:t>
            </a:r>
            <a:r>
              <a:rPr lang="tr-TR" sz="2800" b="1" dirty="0" smtClean="0">
                <a:solidFill>
                  <a:schemeClr val="accent6">
                    <a:lumMod val="50000"/>
                  </a:schemeClr>
                </a:solidFill>
              </a:rPr>
              <a:t> </a:t>
            </a:r>
            <a:r>
              <a:rPr lang="tr-TR" sz="2800" b="1" dirty="0" smtClean="0">
                <a:solidFill>
                  <a:schemeClr val="tx1"/>
                </a:solidFill>
              </a:rPr>
              <a:t>”</a:t>
            </a:r>
            <a:r>
              <a:rPr lang="tr-TR" sz="3200" b="1" dirty="0" smtClean="0">
                <a:solidFill>
                  <a:schemeClr val="tx1"/>
                </a:solidFill>
              </a:rPr>
              <a:t> </a:t>
            </a:r>
          </a:p>
          <a:p>
            <a:pPr algn="r"/>
            <a:r>
              <a:rPr lang="tr-TR" sz="1200" b="1" dirty="0" smtClean="0">
                <a:solidFill>
                  <a:schemeClr val="tx1"/>
                </a:solidFill>
              </a:rPr>
              <a:t>(</a:t>
            </a:r>
            <a:r>
              <a:rPr lang="tr-TR" sz="1200" dirty="0" smtClean="0">
                <a:solidFill>
                  <a:schemeClr val="tx1"/>
                </a:solidFill>
              </a:rPr>
              <a:t>Müslim, </a:t>
            </a:r>
            <a:r>
              <a:rPr lang="tr-TR" sz="1200" dirty="0" err="1" smtClean="0">
                <a:solidFill>
                  <a:schemeClr val="tx1"/>
                </a:solidFill>
              </a:rPr>
              <a:t>Tahâret</a:t>
            </a:r>
            <a:r>
              <a:rPr lang="tr-TR" sz="1200" dirty="0" smtClean="0">
                <a:solidFill>
                  <a:schemeClr val="tx1"/>
                </a:solidFill>
              </a:rPr>
              <a:t> 16., (I,209); Müslim, </a:t>
            </a:r>
            <a:r>
              <a:rPr lang="tr-TR" sz="1200" dirty="0" err="1" smtClean="0">
                <a:solidFill>
                  <a:schemeClr val="tx1"/>
                </a:solidFill>
              </a:rPr>
              <a:t>Tahâret</a:t>
            </a:r>
            <a:r>
              <a:rPr lang="tr-TR" sz="1200" dirty="0" smtClean="0">
                <a:solidFill>
                  <a:schemeClr val="tx1"/>
                </a:solidFill>
              </a:rPr>
              <a:t> 14, 15, (I,209)</a:t>
            </a:r>
            <a:r>
              <a:rPr lang="tr-TR" sz="1200" b="1" dirty="0" smtClean="0">
                <a:solidFill>
                  <a:schemeClr val="tx1"/>
                </a:solidFill>
              </a:rPr>
              <a:t>)</a:t>
            </a:r>
            <a:endParaRPr lang="tr-TR" sz="1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6. RAMAZAN’I İHYA EDENLERİN GÜNAHLARI BAĞIŞLANIR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u="sng" dirty="0" err="1" smtClean="0">
                <a:solidFill>
                  <a:schemeClr val="tx1"/>
                </a:solidFill>
              </a:rPr>
              <a:t>İbn</a:t>
            </a:r>
            <a:r>
              <a:rPr lang="tr-TR" sz="1600" b="1" u="sng" dirty="0" smtClean="0">
                <a:solidFill>
                  <a:schemeClr val="tx1"/>
                </a:solidFill>
              </a:rPr>
              <a:t> </a:t>
            </a:r>
            <a:r>
              <a:rPr lang="tr-TR" sz="1600" b="1" u="sng" dirty="0" err="1" smtClean="0">
                <a:solidFill>
                  <a:schemeClr val="tx1"/>
                </a:solidFill>
              </a:rPr>
              <a:t>Hüzeyme'nin</a:t>
            </a:r>
            <a:r>
              <a:rPr lang="tr-TR" sz="1600" b="1" u="sng" dirty="0" smtClean="0">
                <a:solidFill>
                  <a:schemeClr val="tx1"/>
                </a:solidFill>
              </a:rPr>
              <a:t> naklettiğine göre Selman (r.a) şöyle anlatmıştır; </a:t>
            </a:r>
          </a:p>
          <a:p>
            <a:pPr algn="ctr"/>
            <a:r>
              <a:rPr lang="tr-TR" sz="1600" b="1" u="sng" dirty="0" err="1" smtClean="0">
                <a:solidFill>
                  <a:schemeClr val="tx1"/>
                </a:solidFill>
              </a:rPr>
              <a:t>Rasulullah</a:t>
            </a:r>
            <a:r>
              <a:rPr lang="tr-TR" sz="1600" b="1" u="sng" dirty="0" smtClean="0">
                <a:solidFill>
                  <a:schemeClr val="tx1"/>
                </a:solidFill>
              </a:rPr>
              <a:t> (s.a.s) bir Şaban ayının son gününde bize şöyle </a:t>
            </a:r>
            <a:r>
              <a:rPr lang="tr-TR" sz="1600" b="1" u="sng" dirty="0" err="1" smtClean="0">
                <a:solidFill>
                  <a:schemeClr val="tx1"/>
                </a:solidFill>
              </a:rPr>
              <a:t>hitab</a:t>
            </a:r>
            <a:r>
              <a:rPr lang="tr-TR" sz="1600" b="1" u="sng" dirty="0" smtClean="0">
                <a:solidFill>
                  <a:schemeClr val="tx1"/>
                </a:solidFill>
              </a:rPr>
              <a:t> etti:</a:t>
            </a:r>
            <a:endParaRPr lang="tr-TR" sz="1600" dirty="0" smtClean="0">
              <a:solidFill>
                <a:schemeClr val="tx1"/>
              </a:solidFill>
            </a:endParaRPr>
          </a:p>
          <a:p>
            <a:pPr algn="just"/>
            <a:r>
              <a:rPr lang="tr-TR" sz="1600" dirty="0" smtClean="0">
                <a:solidFill>
                  <a:schemeClr val="tx1"/>
                </a:solidFill>
              </a:rPr>
              <a:t>	"Ey insanlar! Yüce ve mübarek bir ay'ın gölgesi üzerinize bastı. O ayda bir gece vardır ki bin aydan daha hayırlıdır. Allah o ayda oruç tutmayı farz kıldı. </a:t>
            </a:r>
          </a:p>
          <a:p>
            <a:pPr algn="just"/>
            <a:r>
              <a:rPr lang="tr-TR" sz="1600" dirty="0" smtClean="0">
                <a:solidFill>
                  <a:schemeClr val="tx1"/>
                </a:solidFill>
              </a:rPr>
              <a:t>Geceleyin ibadet yapmayı (teravih) kılmayı nafile kıldı. </a:t>
            </a:r>
          </a:p>
          <a:p>
            <a:pPr algn="just"/>
            <a:r>
              <a:rPr lang="tr-TR" sz="1600" b="1" dirty="0" smtClean="0">
                <a:solidFill>
                  <a:srgbClr val="FF0000"/>
                </a:solidFill>
              </a:rPr>
              <a:t>O ayda bir hayır işleyen kimse diğer aylarda bir farz işlemiş gibi olur. </a:t>
            </a:r>
          </a:p>
          <a:p>
            <a:pPr algn="just"/>
            <a:r>
              <a:rPr lang="tr-TR" sz="1600" b="1" dirty="0" smtClean="0">
                <a:solidFill>
                  <a:srgbClr val="0070C0"/>
                </a:solidFill>
              </a:rPr>
              <a:t>O ayda bir farz işleyen ise diğer aylarda yetmiş farz işleyen gibidir. </a:t>
            </a:r>
          </a:p>
          <a:p>
            <a:pPr algn="just"/>
            <a:r>
              <a:rPr lang="tr-TR" sz="1600" b="1" dirty="0" smtClean="0">
                <a:solidFill>
                  <a:srgbClr val="7030A0"/>
                </a:solidFill>
              </a:rPr>
              <a:t>O, sabır ay'ıdır, sabrın karşılığı ise Cennettir. </a:t>
            </a:r>
          </a:p>
          <a:p>
            <a:pPr algn="just"/>
            <a:r>
              <a:rPr lang="tr-TR" sz="1600" b="1" dirty="0" smtClean="0">
                <a:solidFill>
                  <a:srgbClr val="00B050"/>
                </a:solidFill>
              </a:rPr>
              <a:t>O, yardımlaşma ay'ıdır. O ayda müminin rızkı bollaştırılır. </a:t>
            </a:r>
          </a:p>
          <a:p>
            <a:pPr algn="just"/>
            <a:r>
              <a:rPr lang="tr-TR" sz="1600" b="1" dirty="0" smtClean="0">
                <a:solidFill>
                  <a:srgbClr val="00B0F0"/>
                </a:solidFill>
              </a:rPr>
              <a:t>O ayda kim bir oruçluyu iftar ettirirse bu, günahlarının bağışlanmasına ve Cehennemden kurtulmasına sebep olur. Aynı zamanda oruçlunun sevabı kadar sevap verilir. Oruçlunun sevabından da </a:t>
            </a:r>
            <a:r>
              <a:rPr lang="tr-TR" sz="1600" b="1" dirty="0" err="1" smtClean="0">
                <a:solidFill>
                  <a:srgbClr val="00B0F0"/>
                </a:solidFill>
              </a:rPr>
              <a:t>birşey</a:t>
            </a:r>
            <a:r>
              <a:rPr lang="tr-TR" sz="1600" b="1" dirty="0" smtClean="0">
                <a:solidFill>
                  <a:srgbClr val="00B0F0"/>
                </a:solidFill>
              </a:rPr>
              <a:t> noksanlaşmaz. " </a:t>
            </a:r>
          </a:p>
          <a:p>
            <a:pPr algn="just"/>
            <a:r>
              <a:rPr lang="tr-TR" sz="1600" dirty="0" err="1" smtClean="0">
                <a:solidFill>
                  <a:schemeClr val="tx1"/>
                </a:solidFill>
              </a:rPr>
              <a:t>Ashab</a:t>
            </a:r>
            <a:r>
              <a:rPr lang="tr-TR" sz="1600" dirty="0" smtClean="0">
                <a:solidFill>
                  <a:schemeClr val="tx1"/>
                </a:solidFill>
              </a:rPr>
              <a:t>; "</a:t>
            </a:r>
            <a:r>
              <a:rPr lang="tr-TR" sz="1600" dirty="0" smtClean="0">
                <a:solidFill>
                  <a:srgbClr val="C00000"/>
                </a:solidFill>
              </a:rPr>
              <a:t>Ya </a:t>
            </a:r>
            <a:r>
              <a:rPr lang="tr-TR" sz="1600" dirty="0" err="1" smtClean="0">
                <a:solidFill>
                  <a:srgbClr val="C00000"/>
                </a:solidFill>
              </a:rPr>
              <a:t>Rasulullah</a:t>
            </a:r>
            <a:r>
              <a:rPr lang="tr-TR" sz="1600" dirty="0" smtClean="0">
                <a:solidFill>
                  <a:srgbClr val="C00000"/>
                </a:solidFill>
              </a:rPr>
              <a:t>! Hepimiz oruçluyu iftar ettirecek bir şey bulamıyoruz</a:t>
            </a:r>
            <a:r>
              <a:rPr lang="tr-TR" sz="1600" dirty="0" smtClean="0">
                <a:solidFill>
                  <a:schemeClr val="tx1"/>
                </a:solidFill>
              </a:rPr>
              <a:t>" deyince </a:t>
            </a:r>
            <a:r>
              <a:rPr lang="tr-TR" sz="1600" dirty="0" err="1" smtClean="0">
                <a:solidFill>
                  <a:schemeClr val="tx1"/>
                </a:solidFill>
              </a:rPr>
              <a:t>Rasulullah</a:t>
            </a:r>
            <a:r>
              <a:rPr lang="tr-TR" sz="1600" dirty="0" smtClean="0">
                <a:solidFill>
                  <a:schemeClr val="tx1"/>
                </a:solidFill>
              </a:rPr>
              <a:t> (s.a.s):</a:t>
            </a:r>
          </a:p>
          <a:p>
            <a:pPr algn="just"/>
            <a:r>
              <a:rPr lang="tr-TR" b="1" dirty="0" smtClean="0">
                <a:solidFill>
                  <a:srgbClr val="FF0000"/>
                </a:solidFill>
                <a:effectLst>
                  <a:outerShdw blurRad="38100" dist="38100" dir="2700000" algn="tl">
                    <a:srgbClr val="000000">
                      <a:alpha val="43137"/>
                    </a:srgbClr>
                  </a:outerShdw>
                </a:effectLst>
              </a:rPr>
              <a:t>Allah bu sevabı oruçluyu kuru bir hurma ile veya bir yudum su ile ya da bir yudum süt karışığı ile iftar ettirene de verir.</a:t>
            </a:r>
          </a:p>
          <a:p>
            <a:pPr algn="just"/>
            <a:r>
              <a:rPr lang="tr-TR" sz="1600" b="1" dirty="0" smtClean="0">
                <a:solidFill>
                  <a:srgbClr val="92D050"/>
                </a:solidFill>
              </a:rPr>
              <a:t>O öyle bir aydır ki; evveli rahmet, ortası mağfiret ve sonu da Cehennem ateşinden kurtuluştur. </a:t>
            </a:r>
          </a:p>
          <a:p>
            <a:pPr algn="just"/>
            <a:r>
              <a:rPr lang="tr-TR" sz="1600" dirty="0" smtClean="0">
                <a:solidFill>
                  <a:schemeClr val="tx1"/>
                </a:solidFill>
              </a:rPr>
              <a:t>O ayda köle ve hizmetçilerinin yükünü hafifleten kimseyi Allah bağışlar ve Cehennem ateşinden kurtarır" (et-</a:t>
            </a:r>
            <a:r>
              <a:rPr lang="tr-TR" sz="1600" dirty="0" err="1" smtClean="0">
                <a:solidFill>
                  <a:schemeClr val="tx1"/>
                </a:solidFill>
              </a:rPr>
              <a:t>Tergîb</a:t>
            </a:r>
            <a:r>
              <a:rPr lang="tr-TR" sz="1600" dirty="0" smtClean="0">
                <a:solidFill>
                  <a:schemeClr val="tx1"/>
                </a:solidFill>
              </a:rPr>
              <a:t>, II, 94-95). </a:t>
            </a:r>
            <a:endParaRPr lang="tr-TR" sz="16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7. RAMAZAN’DA SEVAPLAR İKİ KAT YAZILMAKTADIR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a:t>
            </a:r>
            <a:r>
              <a:rPr lang="tr-TR" sz="2400" dirty="0" err="1" smtClean="0">
                <a:solidFill>
                  <a:schemeClr val="tx1"/>
                </a:solidFill>
              </a:rPr>
              <a:t>Kur'an'ın</a:t>
            </a:r>
            <a:r>
              <a:rPr lang="tr-TR" sz="2400" dirty="0" smtClean="0">
                <a:solidFill>
                  <a:schemeClr val="tx1"/>
                </a:solidFill>
              </a:rPr>
              <a:t> Allah tarafından indirildiği şekilde muhafazası, </a:t>
            </a:r>
            <a:r>
              <a:rPr lang="tr-TR" sz="2400" dirty="0" err="1" smtClean="0">
                <a:solidFill>
                  <a:schemeClr val="tx1"/>
                </a:solidFill>
              </a:rPr>
              <a:t>âyet</a:t>
            </a:r>
            <a:r>
              <a:rPr lang="tr-TR" sz="2400" dirty="0" smtClean="0">
                <a:solidFill>
                  <a:schemeClr val="tx1"/>
                </a:solidFill>
              </a:rPr>
              <a:t> ve </a:t>
            </a:r>
            <a:r>
              <a:rPr lang="tr-TR" sz="2400" dirty="0" err="1" smtClean="0">
                <a:solidFill>
                  <a:schemeClr val="tx1"/>
                </a:solidFill>
              </a:rPr>
              <a:t>sûrelerin</a:t>
            </a:r>
            <a:r>
              <a:rPr lang="tr-TR" sz="2400" dirty="0" smtClean="0">
                <a:solidFill>
                  <a:schemeClr val="tx1"/>
                </a:solidFill>
              </a:rPr>
              <a:t> tertibinin doğru olarak </a:t>
            </a:r>
            <a:r>
              <a:rPr lang="tr-TR" sz="2400" dirty="0" err="1" smtClean="0">
                <a:solidFill>
                  <a:schemeClr val="tx1"/>
                </a:solidFill>
              </a:rPr>
              <a:t>tesbiti</a:t>
            </a:r>
            <a:r>
              <a:rPr lang="tr-TR" sz="2400" dirty="0" smtClean="0">
                <a:solidFill>
                  <a:schemeClr val="tx1"/>
                </a:solidFill>
              </a:rPr>
              <a:t> ve bunun kontrolü için Cibril (a.s) her sene Ramazan ayında, bir rivayete göre Ramazan ayının her gecesinde, Hz. Peygamber (s.a.s)'a gelirdi. </a:t>
            </a:r>
          </a:p>
          <a:p>
            <a:pPr algn="just"/>
            <a:r>
              <a:rPr lang="tr-TR" sz="2400" dirty="0" smtClean="0">
                <a:solidFill>
                  <a:schemeClr val="tx1"/>
                </a:solidFill>
              </a:rPr>
              <a:t>	Hz. Peygamber (s.a.s.) </a:t>
            </a:r>
            <a:r>
              <a:rPr lang="tr-TR" sz="2400" dirty="0" err="1" smtClean="0">
                <a:solidFill>
                  <a:schemeClr val="tx1"/>
                </a:solidFill>
              </a:rPr>
              <a:t>Kur'an</a:t>
            </a:r>
            <a:r>
              <a:rPr lang="tr-TR" sz="2400" dirty="0" smtClean="0">
                <a:solidFill>
                  <a:schemeClr val="tx1"/>
                </a:solidFill>
              </a:rPr>
              <a:t> </a:t>
            </a:r>
            <a:r>
              <a:rPr lang="tr-TR" sz="2400" dirty="0" err="1" smtClean="0">
                <a:solidFill>
                  <a:schemeClr val="tx1"/>
                </a:solidFill>
              </a:rPr>
              <a:t>âyetlerini</a:t>
            </a:r>
            <a:r>
              <a:rPr lang="tr-TR" sz="2400" dirty="0" smtClean="0">
                <a:solidFill>
                  <a:schemeClr val="tx1"/>
                </a:solidFill>
              </a:rPr>
              <a:t> Cibril'e okurdu. Buna "</a:t>
            </a:r>
            <a:r>
              <a:rPr lang="tr-TR" sz="2400" b="1" dirty="0" smtClean="0">
                <a:solidFill>
                  <a:schemeClr val="tx1"/>
                </a:solidFill>
              </a:rPr>
              <a:t>arz"</a:t>
            </a:r>
            <a:r>
              <a:rPr lang="tr-TR" sz="2400" dirty="0" smtClean="0">
                <a:solidFill>
                  <a:schemeClr val="tx1"/>
                </a:solidFill>
              </a:rPr>
              <a:t> denir. Aynı </a:t>
            </a:r>
            <a:r>
              <a:rPr lang="tr-TR" sz="2400" dirty="0" err="1" smtClean="0">
                <a:solidFill>
                  <a:schemeClr val="tx1"/>
                </a:solidFill>
              </a:rPr>
              <a:t>âyetleri</a:t>
            </a:r>
            <a:r>
              <a:rPr lang="tr-TR" sz="2400" dirty="0" smtClean="0">
                <a:solidFill>
                  <a:schemeClr val="tx1"/>
                </a:solidFill>
              </a:rPr>
              <a:t>, mukayese için, bir de </a:t>
            </a:r>
            <a:r>
              <a:rPr lang="tr-TR" sz="2400" dirty="0" err="1" smtClean="0">
                <a:solidFill>
                  <a:schemeClr val="tx1"/>
                </a:solidFill>
              </a:rPr>
              <a:t>Cibrîl</a:t>
            </a:r>
            <a:r>
              <a:rPr lang="tr-TR" sz="2400" dirty="0" smtClean="0">
                <a:solidFill>
                  <a:schemeClr val="tx1"/>
                </a:solidFill>
              </a:rPr>
              <a:t> (a.s) okurdu ki buna da "</a:t>
            </a:r>
            <a:r>
              <a:rPr lang="tr-TR" sz="2400" b="1" dirty="0" smtClean="0">
                <a:solidFill>
                  <a:schemeClr val="tx1"/>
                </a:solidFill>
              </a:rPr>
              <a:t>mukabele</a:t>
            </a:r>
            <a:r>
              <a:rPr lang="tr-TR" sz="2400" dirty="0" smtClean="0">
                <a:solidFill>
                  <a:schemeClr val="tx1"/>
                </a:solidFill>
              </a:rPr>
              <a:t>" denir.</a:t>
            </a:r>
          </a:p>
          <a:p>
            <a:pPr algn="ctr"/>
            <a:r>
              <a:rPr lang="tr-TR" sz="1600" dirty="0" smtClean="0">
                <a:solidFill>
                  <a:schemeClr val="tx1"/>
                </a:solidFill>
              </a:rPr>
              <a:t/>
            </a:r>
            <a:br>
              <a:rPr lang="tr-TR" sz="1600" dirty="0" smtClean="0">
                <a:solidFill>
                  <a:schemeClr val="tx1"/>
                </a:solidFill>
              </a:rPr>
            </a:br>
            <a:r>
              <a:rPr lang="ar-SA" sz="4400" dirty="0" smtClean="0">
                <a:solidFill>
                  <a:schemeClr val="tx1"/>
                </a:solidFill>
                <a:latin typeface="HASENAT4" pitchFamily="2" charset="-78"/>
                <a:cs typeface="HASENAT4" pitchFamily="2" charset="-78"/>
              </a:rPr>
              <a:t>اِنَّا نَحْنُ نَزَّلْنَا الذِّكْرَ وَاِنَّا لَهُ لَحَافِظُونَ</a:t>
            </a:r>
            <a:endParaRPr lang="tr-TR" sz="2400" dirty="0" smtClean="0">
              <a:solidFill>
                <a:schemeClr val="tx1"/>
              </a:solidFill>
              <a:latin typeface="HASENAT4" pitchFamily="2" charset="-78"/>
              <a:cs typeface="HASENAT4" pitchFamily="2" charset="-78"/>
            </a:endParaRPr>
          </a:p>
          <a:p>
            <a:pPr algn="ctr"/>
            <a:r>
              <a:rPr lang="tr-TR" sz="2400" dirty="0" smtClean="0">
                <a:solidFill>
                  <a:schemeClr val="tx1"/>
                </a:solidFill>
              </a:rPr>
              <a:t>“</a:t>
            </a:r>
            <a:r>
              <a:rPr lang="tr-TR" sz="2800" b="1" dirty="0" smtClean="0">
                <a:solidFill>
                  <a:srgbClr val="FF0000"/>
                </a:solidFill>
              </a:rPr>
              <a:t>Bu Zikri (</a:t>
            </a:r>
            <a:r>
              <a:rPr lang="tr-TR" sz="2800" b="1" dirty="0" err="1" smtClean="0">
                <a:solidFill>
                  <a:srgbClr val="FF0000"/>
                </a:solidFill>
              </a:rPr>
              <a:t>Kur'ân'ı</a:t>
            </a:r>
            <a:r>
              <a:rPr lang="tr-TR" sz="2800" b="1" dirty="0" smtClean="0">
                <a:solidFill>
                  <a:srgbClr val="FF0000"/>
                </a:solidFill>
              </a:rPr>
              <a:t>) biz indirdik, O'nun koruyucusu da elbette biziz</a:t>
            </a:r>
            <a:r>
              <a:rPr lang="tr-TR" sz="2400" dirty="0" smtClean="0">
                <a:solidFill>
                  <a:schemeClr val="tx1"/>
                </a:solidFill>
              </a:rPr>
              <a:t>" </a:t>
            </a:r>
            <a:r>
              <a:rPr lang="tr-TR" sz="1200" dirty="0" smtClean="0">
                <a:solidFill>
                  <a:schemeClr val="tx1"/>
                </a:solidFill>
              </a:rPr>
              <a:t>(</a:t>
            </a:r>
            <a:r>
              <a:rPr lang="tr-TR" sz="1200" dirty="0" err="1" smtClean="0">
                <a:solidFill>
                  <a:schemeClr val="tx1"/>
                </a:solidFill>
              </a:rPr>
              <a:t>Hicr</a:t>
            </a:r>
            <a:r>
              <a:rPr lang="tr-TR" sz="1200" dirty="0" smtClean="0">
                <a:solidFill>
                  <a:schemeClr val="tx1"/>
                </a:solidFill>
              </a:rPr>
              <a:t>, 15/9) </a:t>
            </a:r>
            <a:endParaRPr lang="tr-TR" sz="1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8. RAMAZAN MUKABELE AYIDIR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İtikaf lügatte bir şeyden ayrılmak, ister hayır olsun, ister kötülük olsun, bir şey üzerinde devam etmek demektir. </a:t>
            </a:r>
          </a:p>
          <a:p>
            <a:pPr algn="just"/>
            <a:r>
              <a:rPr lang="tr-TR" sz="2400" dirty="0" smtClean="0">
                <a:solidFill>
                  <a:schemeClr val="tx1"/>
                </a:solidFill>
              </a:rPr>
              <a:t>	Dini literatürde: Cemaatle namaz kılınan bir mescitte oruçlu olarak ve itikâfa niyet ederek beklemektir. Mescitte beklemek itikâfın rüknüdür. İtikâf </a:t>
            </a:r>
            <a:r>
              <a:rPr lang="tr-TR" sz="2400" dirty="0" err="1" smtClean="0">
                <a:solidFill>
                  <a:schemeClr val="tx1"/>
                </a:solidFill>
              </a:rPr>
              <a:t>Kur'an</a:t>
            </a:r>
            <a:r>
              <a:rPr lang="tr-TR" sz="2400" dirty="0" smtClean="0">
                <a:solidFill>
                  <a:schemeClr val="tx1"/>
                </a:solidFill>
              </a:rPr>
              <a:t> ve sünnetle sabittir. </a:t>
            </a:r>
          </a:p>
          <a:p>
            <a:pPr algn="ctr"/>
            <a:r>
              <a:rPr lang="ar-SA" sz="3200" dirty="0" smtClean="0">
                <a:solidFill>
                  <a:schemeClr val="tx1"/>
                </a:solidFill>
                <a:latin typeface="HASENAT4" pitchFamily="2" charset="-78"/>
                <a:cs typeface="HASENAT4" pitchFamily="2" charset="-78"/>
              </a:rPr>
              <a:t>وَلاَ تُبَاشِرُوهُنَّ وَاَنْتُمْ عَاكِفُونَ فِى الْمَسَاجِدِ</a:t>
            </a:r>
            <a:endParaRPr lang="tr-TR" sz="3200" dirty="0" smtClean="0">
              <a:solidFill>
                <a:schemeClr val="tx1"/>
              </a:solidFill>
              <a:latin typeface="HASENAT4" pitchFamily="2" charset="-78"/>
              <a:cs typeface="HASENAT4" pitchFamily="2" charset="-78"/>
            </a:endParaRPr>
          </a:p>
          <a:p>
            <a:pPr algn="just"/>
            <a:r>
              <a:rPr lang="tr-TR" sz="2000" dirty="0" smtClean="0">
                <a:solidFill>
                  <a:schemeClr val="tx1"/>
                </a:solidFill>
              </a:rPr>
              <a:t>	</a:t>
            </a:r>
            <a:r>
              <a:rPr lang="tr-TR" sz="2400" dirty="0" smtClean="0">
                <a:solidFill>
                  <a:schemeClr val="tx1"/>
                </a:solidFill>
              </a:rPr>
              <a:t>"...Bununla beraber </a:t>
            </a:r>
            <a:r>
              <a:rPr lang="tr-TR" sz="2400" b="1" dirty="0" smtClean="0">
                <a:solidFill>
                  <a:srgbClr val="FF0000"/>
                </a:solidFill>
                <a:effectLst>
                  <a:outerShdw blurRad="38100" dist="38100" dir="2700000" algn="tl">
                    <a:srgbClr val="000000">
                      <a:alpha val="43137"/>
                    </a:srgbClr>
                  </a:outerShdw>
                </a:effectLst>
              </a:rPr>
              <a:t>siz mescitlerinizde itikaf halinde iken</a:t>
            </a:r>
            <a:r>
              <a:rPr lang="tr-TR" sz="2400" dirty="0" smtClean="0">
                <a:solidFill>
                  <a:schemeClr val="tx1"/>
                </a:solidFill>
              </a:rPr>
              <a:t> onlara (kadınlarınıza) yaklaşmayın...“ </a:t>
            </a:r>
            <a:endParaRPr lang="tr-TR" sz="1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9. İ’TİKAF İBADETİ RAMAZAN AYINDA GERÇEKLEŞTİRİLİR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600" dirty="0" smtClean="0">
                <a:solidFill>
                  <a:srgbClr val="002060"/>
                </a:solidFill>
                <a:latin typeface="HASENAT4" pitchFamily="2" charset="-78"/>
                <a:cs typeface="HASENAT4" pitchFamily="2" charset="-78"/>
              </a:rPr>
              <a:t>اللهُمَّ بَارِكْ لَنَا فِي رَجَبٍ، وَشَعْبَانَ، وَبَلِّغْنَا رَمَضَانَ</a:t>
            </a:r>
            <a:endParaRPr lang="tr-TR" sz="2000" dirty="0" smtClean="0">
              <a:solidFill>
                <a:srgbClr val="002060"/>
              </a:solidFill>
              <a:latin typeface="HASENAT4" pitchFamily="2" charset="-78"/>
              <a:cs typeface="HASENAT4" pitchFamily="2" charset="-78"/>
            </a:endParaRPr>
          </a:p>
          <a:p>
            <a:pPr algn="just"/>
            <a:r>
              <a:rPr lang="tr-TR" sz="900" b="1" dirty="0" smtClean="0">
                <a:solidFill>
                  <a:srgbClr val="002060"/>
                </a:solidFill>
              </a:rPr>
              <a:t>	</a:t>
            </a:r>
          </a:p>
          <a:p>
            <a:pPr algn="just"/>
            <a:r>
              <a:rPr lang="tr-TR" sz="2000" b="1" dirty="0" smtClean="0">
                <a:solidFill>
                  <a:srgbClr val="002060"/>
                </a:solidFill>
              </a:rPr>
              <a:t>	Enes b. </a:t>
            </a:r>
            <a:r>
              <a:rPr lang="tr-TR" sz="2000" b="1" dirty="0" err="1" smtClean="0">
                <a:solidFill>
                  <a:srgbClr val="002060"/>
                </a:solidFill>
              </a:rPr>
              <a:t>Mâlik</a:t>
            </a:r>
            <a:r>
              <a:rPr lang="tr-TR" sz="2000" dirty="0" smtClean="0">
                <a:solidFill>
                  <a:srgbClr val="002060"/>
                </a:solidFill>
              </a:rPr>
              <a:t> (r.a)'den şöyle rivayet edilmiştir: "</a:t>
            </a:r>
            <a:r>
              <a:rPr lang="tr-TR" sz="2000" dirty="0" err="1" smtClean="0">
                <a:solidFill>
                  <a:srgbClr val="002060"/>
                </a:solidFill>
              </a:rPr>
              <a:t>Receb</a:t>
            </a:r>
            <a:r>
              <a:rPr lang="tr-TR" sz="2000" dirty="0" smtClean="0">
                <a:solidFill>
                  <a:srgbClr val="002060"/>
                </a:solidFill>
              </a:rPr>
              <a:t> ayı girdiğinde Hz. Peygamber (s.a.v) şöyle derdi:  </a:t>
            </a:r>
          </a:p>
          <a:p>
            <a:pPr algn="ctr"/>
            <a:endParaRPr lang="tr-TR" sz="1200" b="1" u="sng" dirty="0" smtClean="0">
              <a:solidFill>
                <a:srgbClr val="002060"/>
              </a:solidFill>
            </a:endParaRPr>
          </a:p>
          <a:p>
            <a:pPr algn="ctr"/>
            <a:r>
              <a:rPr lang="tr-TR" sz="2800" b="1" u="sng" dirty="0" smtClean="0">
                <a:solidFill>
                  <a:srgbClr val="002060"/>
                </a:solidFill>
              </a:rPr>
              <a:t>"Ey Allah'ım! </a:t>
            </a:r>
            <a:r>
              <a:rPr lang="tr-TR" sz="2800" b="1" u="sng" dirty="0" smtClean="0">
                <a:solidFill>
                  <a:srgbClr val="C00000"/>
                </a:solidFill>
              </a:rPr>
              <a:t>Recep ve Şaban'ı bize </a:t>
            </a:r>
            <a:r>
              <a:rPr lang="tr-TR" sz="2800" b="1" u="sng" dirty="0" err="1" smtClean="0">
                <a:solidFill>
                  <a:srgbClr val="C00000"/>
                </a:solidFill>
              </a:rPr>
              <a:t>mübaret</a:t>
            </a:r>
            <a:r>
              <a:rPr lang="tr-TR" sz="2800" b="1" u="sng" dirty="0" smtClean="0">
                <a:solidFill>
                  <a:srgbClr val="C00000"/>
                </a:solidFill>
              </a:rPr>
              <a:t> kıl</a:t>
            </a:r>
            <a:r>
              <a:rPr lang="tr-TR" sz="2800" b="1" u="sng" dirty="0" smtClean="0">
                <a:solidFill>
                  <a:srgbClr val="002060"/>
                </a:solidFill>
              </a:rPr>
              <a:t>, </a:t>
            </a:r>
            <a:r>
              <a:rPr lang="tr-TR" sz="2800" b="1" u="sng" dirty="0" smtClean="0">
                <a:solidFill>
                  <a:srgbClr val="0070C0"/>
                </a:solidFill>
              </a:rPr>
              <a:t>bizi Ramazan'a kavuştur.“</a:t>
            </a:r>
            <a:r>
              <a:rPr lang="tr-TR" sz="2800" b="1" dirty="0" smtClean="0">
                <a:solidFill>
                  <a:srgbClr val="0070C0"/>
                </a:solidFill>
              </a:rPr>
              <a:t> </a:t>
            </a:r>
            <a:endParaRPr lang="tr-TR" sz="2800" b="1" dirty="0" smtClean="0">
              <a:solidFill>
                <a:srgbClr val="0070C0"/>
              </a:solidFill>
              <a:latin typeface="Times New Roman" pitchFamily="18" charset="0"/>
              <a:cs typeface="Times New Roman" pitchFamily="18" charset="0"/>
            </a:endParaRPr>
          </a:p>
          <a:p>
            <a:pPr algn="ctr"/>
            <a:endParaRPr lang="tr-TR" sz="1600" dirty="0" smtClean="0">
              <a:solidFill>
                <a:srgbClr val="002060"/>
              </a:solidFill>
              <a:latin typeface="HASENAT4" pitchFamily="2" charset="-78"/>
              <a:cs typeface="HASENAT4" pitchFamily="2" charset="-78"/>
            </a:endParaRPr>
          </a:p>
          <a:p>
            <a:pPr algn="ctr"/>
            <a:r>
              <a:rPr lang="ar-AE" sz="3500" dirty="0" smtClean="0">
                <a:solidFill>
                  <a:srgbClr val="002060"/>
                </a:solidFill>
                <a:latin typeface="HASENAT4" pitchFamily="2" charset="-78"/>
                <a:cs typeface="HASENAT4" pitchFamily="2" charset="-78"/>
              </a:rPr>
              <a:t>رَجَبُ شَهْرُ اللَّهِ وَشَعْبَانُ شَهرِي وَرَمَضَانُ شَهرُ اُمَّتِي</a:t>
            </a:r>
            <a:endParaRPr lang="tr-TR" sz="3500" dirty="0" smtClean="0">
              <a:solidFill>
                <a:srgbClr val="002060"/>
              </a:solidFill>
              <a:latin typeface="HASENAT4" pitchFamily="2" charset="-78"/>
              <a:cs typeface="HASENAT4" pitchFamily="2" charset="-78"/>
            </a:endParaRPr>
          </a:p>
          <a:p>
            <a:pPr algn="ctr"/>
            <a:endParaRPr lang="tr-TR" sz="1600" dirty="0" smtClean="0">
              <a:solidFill>
                <a:srgbClr val="002060"/>
              </a:solidFill>
            </a:endParaRPr>
          </a:p>
          <a:p>
            <a:pPr algn="ctr"/>
            <a:r>
              <a:rPr lang="tr-TR" sz="2800" dirty="0" smtClean="0">
                <a:solidFill>
                  <a:srgbClr val="002060"/>
                </a:solidFill>
              </a:rPr>
              <a:t>"</a:t>
            </a:r>
            <a:r>
              <a:rPr lang="tr-TR" sz="2800" b="1" u="sng" dirty="0" smtClean="0">
                <a:solidFill>
                  <a:srgbClr val="002060"/>
                </a:solidFill>
              </a:rPr>
              <a:t>Recep Allah'ın ayı, </a:t>
            </a:r>
            <a:r>
              <a:rPr lang="tr-TR" sz="2800" b="1" u="sng" dirty="0" smtClean="0">
                <a:solidFill>
                  <a:srgbClr val="FF0000"/>
                </a:solidFill>
              </a:rPr>
              <a:t>Şaban benim ayım</a:t>
            </a:r>
            <a:r>
              <a:rPr lang="tr-TR" sz="2800" b="1" u="sng" dirty="0" smtClean="0">
                <a:solidFill>
                  <a:srgbClr val="002060"/>
                </a:solidFill>
              </a:rPr>
              <a:t>, </a:t>
            </a:r>
            <a:r>
              <a:rPr lang="tr-TR" sz="2800" b="1" u="sng" dirty="0" smtClean="0">
                <a:solidFill>
                  <a:srgbClr val="00B050"/>
                </a:solidFill>
              </a:rPr>
              <a:t>Ramazan da ümmetimin ayıdır</a:t>
            </a:r>
            <a:r>
              <a:rPr lang="tr-TR" sz="2800" dirty="0" smtClean="0">
                <a:solidFill>
                  <a:srgbClr val="00B050"/>
                </a:solidFill>
              </a:rPr>
              <a:t>.“ </a:t>
            </a:r>
            <a:endParaRPr lang="tr-TR" sz="2800" dirty="0" smtClean="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600" dirty="0" smtClean="0">
                <a:solidFill>
                  <a:schemeClr val="tx1"/>
                </a:solidFill>
                <a:latin typeface="HASENAT4" pitchFamily="2" charset="-78"/>
                <a:cs typeface="HASENAT4" pitchFamily="2" charset="-78"/>
              </a:rPr>
              <a:t>« كَانَ رَسُولُ اللهِ ، صَلَّى اللهُ عَلَيْهِ وَسَلَّم ، إِذَا دَخَلَ العَشْرُ أَحْيَى اللَّيْلَ ، وَأَيْقَظَ أَهْلَهُ ، وَشَدَّ المِئْزَرَ »</a:t>
            </a:r>
            <a:endParaRPr lang="tr-TR" sz="3600" dirty="0" smtClean="0">
              <a:solidFill>
                <a:schemeClr val="tx1"/>
              </a:solidFill>
              <a:latin typeface="HASENAT4" pitchFamily="2" charset="-78"/>
              <a:cs typeface="HASENAT4" pitchFamily="2" charset="-78"/>
            </a:endParaRPr>
          </a:p>
          <a:p>
            <a:pPr algn="just"/>
            <a:endParaRPr lang="tr-TR" sz="2400" dirty="0" smtClean="0">
              <a:solidFill>
                <a:schemeClr val="tx1"/>
              </a:solidFill>
            </a:endParaRPr>
          </a:p>
          <a:p>
            <a:pPr algn="just"/>
            <a:r>
              <a:rPr lang="tr-TR" sz="2400" dirty="0" smtClean="0">
                <a:solidFill>
                  <a:schemeClr val="tx1"/>
                </a:solidFill>
              </a:rPr>
              <a:t>	</a:t>
            </a:r>
            <a:r>
              <a:rPr lang="tr-TR" sz="2400" dirty="0" err="1" smtClean="0">
                <a:solidFill>
                  <a:schemeClr val="tx1"/>
                </a:solidFill>
              </a:rPr>
              <a:t>Âişe</a:t>
            </a:r>
            <a:r>
              <a:rPr lang="tr-TR" sz="2400" dirty="0" smtClean="0">
                <a:solidFill>
                  <a:schemeClr val="tx1"/>
                </a:solidFill>
              </a:rPr>
              <a:t> </a:t>
            </a:r>
            <a:r>
              <a:rPr lang="tr-TR" sz="2400" i="1" dirty="0" err="1" smtClean="0">
                <a:solidFill>
                  <a:schemeClr val="tx1"/>
                </a:solidFill>
              </a:rPr>
              <a:t>radıyallahu</a:t>
            </a:r>
            <a:r>
              <a:rPr lang="tr-TR" sz="2400" i="1" dirty="0" smtClean="0">
                <a:solidFill>
                  <a:schemeClr val="tx1"/>
                </a:solidFill>
              </a:rPr>
              <a:t> </a:t>
            </a:r>
            <a:r>
              <a:rPr lang="tr-TR" sz="2400" i="1" dirty="0" err="1" smtClean="0">
                <a:solidFill>
                  <a:schemeClr val="tx1"/>
                </a:solidFill>
              </a:rPr>
              <a:t>anhâ</a:t>
            </a:r>
            <a:r>
              <a:rPr lang="tr-TR" sz="2400" dirty="0" smtClean="0">
                <a:solidFill>
                  <a:schemeClr val="tx1"/>
                </a:solidFill>
              </a:rPr>
              <a:t> şöyle dedi: </a:t>
            </a:r>
          </a:p>
          <a:p>
            <a:pPr algn="just"/>
            <a:endParaRPr lang="tr-TR" sz="2400" dirty="0" smtClean="0">
              <a:solidFill>
                <a:schemeClr val="tx1"/>
              </a:solidFill>
            </a:endParaRPr>
          </a:p>
          <a:p>
            <a:pPr algn="just"/>
            <a:r>
              <a:rPr lang="tr-TR" sz="2400" dirty="0" smtClean="0">
                <a:solidFill>
                  <a:schemeClr val="tx1"/>
                </a:solidFill>
              </a:rPr>
              <a:t>	“</a:t>
            </a:r>
            <a:r>
              <a:rPr lang="tr-TR" sz="2800" dirty="0" smtClean="0">
                <a:solidFill>
                  <a:srgbClr val="FF0000"/>
                </a:solidFill>
              </a:rPr>
              <a:t>Ramazan ayının son on günü girdiğinde </a:t>
            </a:r>
            <a:r>
              <a:rPr lang="tr-TR" sz="2800" dirty="0" err="1" smtClean="0">
                <a:solidFill>
                  <a:srgbClr val="FF0000"/>
                </a:solidFill>
              </a:rPr>
              <a:t>Resûlullah</a:t>
            </a:r>
            <a:r>
              <a:rPr lang="tr-TR" sz="2800" dirty="0" smtClean="0">
                <a:solidFill>
                  <a:srgbClr val="FF0000"/>
                </a:solidFill>
              </a:rPr>
              <a:t> (sav) geceleri </a:t>
            </a:r>
            <a:r>
              <a:rPr lang="tr-TR" sz="2800" dirty="0" err="1" smtClean="0">
                <a:solidFill>
                  <a:srgbClr val="FF0000"/>
                </a:solidFill>
              </a:rPr>
              <a:t>ihyâ</a:t>
            </a:r>
            <a:r>
              <a:rPr lang="tr-TR" sz="2800" dirty="0" smtClean="0">
                <a:solidFill>
                  <a:srgbClr val="FF0000"/>
                </a:solidFill>
              </a:rPr>
              <a:t> eder, ev halkını uyandırır, ibadete soyunarak eşleriyle ilişkiyi keserdi</a:t>
            </a:r>
            <a:r>
              <a:rPr lang="tr-TR" sz="2400" dirty="0" smtClean="0">
                <a:solidFill>
                  <a:schemeClr val="tx1"/>
                </a:solidFill>
              </a:rPr>
              <a:t>”. </a:t>
            </a:r>
          </a:p>
          <a:p>
            <a:pPr algn="r"/>
            <a:r>
              <a:rPr lang="tr-TR" sz="1200" dirty="0" smtClean="0">
                <a:solidFill>
                  <a:schemeClr val="tx1"/>
                </a:solidFill>
              </a:rPr>
              <a:t>(</a:t>
            </a:r>
            <a:r>
              <a:rPr lang="tr-TR" sz="1200" dirty="0" err="1" smtClean="0">
                <a:solidFill>
                  <a:schemeClr val="tx1"/>
                </a:solidFill>
              </a:rPr>
              <a:t>Buhârî</a:t>
            </a:r>
            <a:r>
              <a:rPr lang="tr-TR" sz="1200" dirty="0" smtClean="0">
                <a:solidFill>
                  <a:schemeClr val="tx1"/>
                </a:solidFill>
              </a:rPr>
              <a:t>, </a:t>
            </a:r>
            <a:r>
              <a:rPr lang="tr-TR" sz="1200" dirty="0" err="1" smtClean="0">
                <a:solidFill>
                  <a:schemeClr val="tx1"/>
                </a:solidFill>
              </a:rPr>
              <a:t>Leyletül</a:t>
            </a:r>
            <a:r>
              <a:rPr lang="tr-TR" sz="1200" dirty="0" smtClean="0">
                <a:solidFill>
                  <a:schemeClr val="tx1"/>
                </a:solidFill>
              </a:rPr>
              <a:t>–</a:t>
            </a:r>
            <a:r>
              <a:rPr lang="tr-TR" sz="1200" dirty="0" err="1" smtClean="0">
                <a:solidFill>
                  <a:schemeClr val="tx1"/>
                </a:solidFill>
              </a:rPr>
              <a:t>kadr</a:t>
            </a:r>
            <a:r>
              <a:rPr lang="tr-TR" sz="1200" dirty="0" smtClean="0">
                <a:solidFill>
                  <a:schemeClr val="tx1"/>
                </a:solidFill>
              </a:rPr>
              <a:t> 5; Müslim, </a:t>
            </a:r>
            <a:r>
              <a:rPr lang="tr-TR" sz="1200" dirty="0" err="1" smtClean="0">
                <a:solidFill>
                  <a:schemeClr val="tx1"/>
                </a:solidFill>
              </a:rPr>
              <a:t>İ'tikaf</a:t>
            </a:r>
            <a:r>
              <a:rPr lang="tr-TR" sz="1200" dirty="0" smtClean="0">
                <a:solidFill>
                  <a:schemeClr val="tx1"/>
                </a:solidFill>
              </a:rPr>
              <a:t> 7)</a:t>
            </a:r>
            <a:endParaRPr lang="tr-TR" sz="1200" dirty="0">
              <a:solidFill>
                <a:schemeClr val="tx1"/>
              </a:solidFill>
            </a:endParaRPr>
          </a:p>
        </p:txBody>
      </p:sp>
      <p:sp>
        <p:nvSpPr>
          <p:cNvPr id="6" name="5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9. İ’TİKAF İBADETİ RAMAZAN AYINDA GERÇEKLEŞTİRİLİR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Peygamber efendimiz Medine de hicretin ikinci yılında ramazan orucunun farz kılınmasından itibaren ömrünün sonuna kadar her ramazan ayının son on gününde itikafa girmiştir. </a:t>
            </a:r>
          </a:p>
          <a:p>
            <a:pPr algn="just"/>
            <a:r>
              <a:rPr lang="tr-TR" sz="2400" dirty="0" smtClean="0">
                <a:solidFill>
                  <a:schemeClr val="tx1"/>
                </a:solidFill>
              </a:rPr>
              <a:t>	</a:t>
            </a:r>
          </a:p>
          <a:p>
            <a:pPr algn="just"/>
            <a:r>
              <a:rPr lang="tr-TR" sz="2400" dirty="0" smtClean="0">
                <a:solidFill>
                  <a:schemeClr val="tx1"/>
                </a:solidFill>
              </a:rPr>
              <a:t>	</a:t>
            </a:r>
            <a:r>
              <a:rPr lang="tr-TR" sz="2000" dirty="0" smtClean="0">
                <a:solidFill>
                  <a:schemeClr val="tx1"/>
                </a:solidFill>
              </a:rPr>
              <a:t>Hz. </a:t>
            </a:r>
            <a:r>
              <a:rPr lang="tr-TR" sz="2000" dirty="0" err="1" smtClean="0">
                <a:solidFill>
                  <a:schemeClr val="tx1"/>
                </a:solidFill>
              </a:rPr>
              <a:t>Aişe</a:t>
            </a:r>
            <a:r>
              <a:rPr lang="tr-TR" sz="2000" dirty="0" smtClean="0">
                <a:solidFill>
                  <a:schemeClr val="tx1"/>
                </a:solidFill>
              </a:rPr>
              <a:t> validemiz Peygamber Efendimizin itikafa girmesiyle ilgili şöyle demiştir: </a:t>
            </a:r>
            <a:endParaRPr lang="tr-TR" sz="2400" dirty="0" smtClean="0">
              <a:solidFill>
                <a:schemeClr val="tx1"/>
              </a:solidFill>
            </a:endParaRPr>
          </a:p>
          <a:p>
            <a:pPr algn="ctr"/>
            <a:endParaRPr lang="tr-TR" sz="2400" dirty="0" smtClean="0">
              <a:solidFill>
                <a:schemeClr val="tx1"/>
              </a:solidFill>
            </a:endParaRPr>
          </a:p>
          <a:p>
            <a:pPr algn="ctr"/>
            <a:r>
              <a:rPr lang="tr-TR" sz="2400" dirty="0" smtClean="0">
                <a:solidFill>
                  <a:schemeClr val="tx1"/>
                </a:solidFill>
              </a:rPr>
              <a:t>"</a:t>
            </a:r>
            <a:r>
              <a:rPr lang="tr-TR" sz="2400" b="1" dirty="0" smtClean="0">
                <a:solidFill>
                  <a:srgbClr val="FF0000"/>
                </a:solidFill>
              </a:rPr>
              <a:t>Hz. Peygamber vefat edinceye kadar itikafa girer ve derdi ki: "Kadir gecesini ramazanın son on gününde arayın.</a:t>
            </a:r>
            <a:r>
              <a:rPr lang="tr-TR" sz="2400" dirty="0" smtClean="0">
                <a:solidFill>
                  <a:schemeClr val="tx1"/>
                </a:solidFill>
              </a:rPr>
              <a:t>” Hz. Peygamberden sonra zevceleri de itikafa girdi.” </a:t>
            </a:r>
          </a:p>
          <a:p>
            <a:pPr algn="r"/>
            <a:r>
              <a:rPr lang="tr-TR" sz="1200" dirty="0" smtClean="0">
                <a:solidFill>
                  <a:schemeClr val="tx1"/>
                </a:solidFill>
              </a:rPr>
              <a:t>(Müslim, İtikaf, 5. ) </a:t>
            </a:r>
            <a:endParaRPr lang="tr-TR" sz="1200" dirty="0">
              <a:solidFill>
                <a:schemeClr val="tx1"/>
              </a:solidFill>
            </a:endParaRPr>
          </a:p>
        </p:txBody>
      </p:sp>
      <p:sp>
        <p:nvSpPr>
          <p:cNvPr id="6" name="5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9. İ’TİKAF İBADETİ RAMAZAN AYINDA GERÇEKLEŞTİRİLİR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effectLst>
                  <a:outerShdw blurRad="38100" dist="38100" dir="2700000" algn="tl">
                    <a:srgbClr val="000000">
                      <a:alpha val="43137"/>
                    </a:srgbClr>
                  </a:outerShdw>
                </a:effectLst>
              </a:rPr>
              <a:t>İTİKÂFIN ŞARTLARI</a:t>
            </a:r>
          </a:p>
          <a:p>
            <a:pPr marL="457200" indent="-457200">
              <a:buFont typeface="Wingdings" pitchFamily="2" charset="2"/>
              <a:buChar char="q"/>
            </a:pPr>
            <a:r>
              <a:rPr lang="tr-TR" sz="2400" b="1" dirty="0" smtClean="0">
                <a:solidFill>
                  <a:srgbClr val="FF0000"/>
                </a:solidFill>
              </a:rPr>
              <a:t>Niyet:</a:t>
            </a:r>
            <a:r>
              <a:rPr lang="tr-TR" sz="2400" dirty="0" smtClean="0">
                <a:solidFill>
                  <a:srgbClr val="FF0000"/>
                </a:solidFill>
              </a:rPr>
              <a:t> Niyetsiz itikaf olmaz, </a:t>
            </a:r>
            <a:r>
              <a:rPr lang="tr-TR" sz="2400" dirty="0" err="1" smtClean="0">
                <a:solidFill>
                  <a:srgbClr val="FF0000"/>
                </a:solidFill>
              </a:rPr>
              <a:t>nezr</a:t>
            </a:r>
            <a:r>
              <a:rPr lang="tr-TR" sz="2400" dirty="0" smtClean="0">
                <a:solidFill>
                  <a:srgbClr val="FF0000"/>
                </a:solidFill>
              </a:rPr>
              <a:t>	edilen itikafta niyetin ayrıca dil ile ifade edilmesi gerekir.</a:t>
            </a:r>
          </a:p>
          <a:p>
            <a:pPr marL="457200" indent="-457200">
              <a:buFont typeface="Wingdings" pitchFamily="2" charset="2"/>
              <a:buChar char="q"/>
            </a:pPr>
            <a:r>
              <a:rPr lang="tr-TR" sz="2400" b="1" dirty="0" err="1" smtClean="0">
                <a:solidFill>
                  <a:srgbClr val="0070C0"/>
                </a:solidFill>
              </a:rPr>
              <a:t>Mescid</a:t>
            </a:r>
            <a:r>
              <a:rPr lang="tr-TR" sz="2400" b="1" dirty="0" smtClean="0">
                <a:solidFill>
                  <a:srgbClr val="0070C0"/>
                </a:solidFill>
              </a:rPr>
              <a:t>:</a:t>
            </a:r>
            <a:r>
              <a:rPr lang="tr-TR" sz="2400" dirty="0" smtClean="0">
                <a:solidFill>
                  <a:srgbClr val="0070C0"/>
                </a:solidFill>
              </a:rPr>
              <a:t> Erkeğin, itikafı cemaatle beş vakit namaz kılınan </a:t>
            </a:r>
            <a:r>
              <a:rPr lang="tr-TR" sz="2400" dirty="0" err="1" smtClean="0">
                <a:solidFill>
                  <a:srgbClr val="0070C0"/>
                </a:solidFill>
              </a:rPr>
              <a:t>Mescid</a:t>
            </a:r>
            <a:r>
              <a:rPr lang="tr-TR" sz="2400" dirty="0" smtClean="0">
                <a:solidFill>
                  <a:srgbClr val="0070C0"/>
                </a:solidFill>
              </a:rPr>
              <a:t> de olmalıdır. </a:t>
            </a:r>
          </a:p>
          <a:p>
            <a:pPr marL="457200" indent="-457200">
              <a:buFont typeface="Wingdings" pitchFamily="2" charset="2"/>
              <a:buChar char="q"/>
            </a:pPr>
            <a:r>
              <a:rPr lang="tr-TR" sz="2400" b="1" dirty="0" smtClean="0">
                <a:solidFill>
                  <a:srgbClr val="00B050"/>
                </a:solidFill>
              </a:rPr>
              <a:t>Oruç:</a:t>
            </a:r>
            <a:r>
              <a:rPr lang="tr-TR" sz="2400" dirty="0" smtClean="0">
                <a:solidFill>
                  <a:srgbClr val="00B050"/>
                </a:solidFill>
              </a:rPr>
              <a:t> Vacip olan itikaf için oruç şarttır. Sünnet itikâf Ramazan ayında olduğu için zaten oruçlu bulunma şartı vardır.</a:t>
            </a:r>
          </a:p>
          <a:p>
            <a:pPr marL="457200" indent="-457200">
              <a:buFont typeface="Wingdings" pitchFamily="2" charset="2"/>
              <a:buChar char="q"/>
            </a:pPr>
            <a:r>
              <a:rPr lang="tr-TR" sz="2400" b="1" dirty="0" smtClean="0">
                <a:solidFill>
                  <a:srgbClr val="7030A0"/>
                </a:solidFill>
              </a:rPr>
              <a:t>Temizlik:</a:t>
            </a:r>
            <a:r>
              <a:rPr lang="tr-TR" sz="2400" dirty="0" smtClean="0">
                <a:solidFill>
                  <a:srgbClr val="7030A0"/>
                </a:solidFill>
              </a:rPr>
              <a:t> İtikâfa giren cami içinde iken ihtilam olursa, dışarı çıkarak gusül abdesti alır ve yeniden itikafa devam eder. Kadınların hayız ve </a:t>
            </a:r>
            <a:r>
              <a:rPr lang="tr-TR" sz="2400" dirty="0" err="1" smtClean="0">
                <a:solidFill>
                  <a:srgbClr val="7030A0"/>
                </a:solidFill>
              </a:rPr>
              <a:t>nifastan</a:t>
            </a:r>
            <a:r>
              <a:rPr lang="tr-TR" sz="2400" dirty="0" smtClean="0">
                <a:solidFill>
                  <a:srgbClr val="7030A0"/>
                </a:solidFill>
              </a:rPr>
              <a:t> temiz olmaları gerekir. </a:t>
            </a:r>
            <a:endParaRPr lang="tr-TR" sz="2400" dirty="0">
              <a:solidFill>
                <a:srgbClr val="7030A0"/>
              </a:solidFill>
            </a:endParaRPr>
          </a:p>
        </p:txBody>
      </p:sp>
      <p:sp>
        <p:nvSpPr>
          <p:cNvPr id="6" name="5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9. İ’TİKAF İBADETİ RAMAZAN AYINDA GERÇEKLEŞTİRİLİR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Ramazan bayramı sadakası. Yaratılış şükrümüzün ifadesi olmak üzere sevap kazanmak maksadıyla verilir. </a:t>
            </a:r>
          </a:p>
          <a:p>
            <a:pPr algn="just"/>
            <a:r>
              <a:rPr lang="tr-TR" sz="2400" dirty="0" smtClean="0">
                <a:solidFill>
                  <a:schemeClr val="tx1"/>
                </a:solidFill>
              </a:rPr>
              <a:t>	</a:t>
            </a:r>
            <a:r>
              <a:rPr lang="tr-TR" sz="2400" b="1" dirty="0" smtClean="0">
                <a:solidFill>
                  <a:srgbClr val="7030A0"/>
                </a:solidFill>
              </a:rPr>
              <a:t>Hicret'in ikinci senesinde zekat farz olmadan önce </a:t>
            </a:r>
            <a:r>
              <a:rPr lang="tr-TR" sz="2400" b="1" dirty="0" err="1" smtClean="0">
                <a:solidFill>
                  <a:srgbClr val="7030A0"/>
                </a:solidFill>
              </a:rPr>
              <a:t>vacib</a:t>
            </a:r>
            <a:r>
              <a:rPr lang="tr-TR" sz="2400" b="1" dirty="0" smtClean="0">
                <a:solidFill>
                  <a:srgbClr val="7030A0"/>
                </a:solidFill>
              </a:rPr>
              <a:t> olmuştur</a:t>
            </a:r>
            <a:r>
              <a:rPr lang="tr-TR" sz="2400" dirty="0" smtClean="0">
                <a:solidFill>
                  <a:srgbClr val="7030A0"/>
                </a:solidFill>
              </a:rPr>
              <a:t>. </a:t>
            </a:r>
          </a:p>
          <a:p>
            <a:pPr algn="just"/>
            <a:r>
              <a:rPr lang="tr-TR" sz="2400" dirty="0" smtClean="0">
                <a:solidFill>
                  <a:schemeClr val="tx1"/>
                </a:solidFill>
              </a:rPr>
              <a:t>	</a:t>
            </a:r>
            <a:r>
              <a:rPr lang="tr-TR" sz="2400" b="1" dirty="0" smtClean="0">
                <a:solidFill>
                  <a:schemeClr val="accent6">
                    <a:lumMod val="50000"/>
                  </a:schemeClr>
                </a:solidFill>
              </a:rPr>
              <a:t>Hür, </a:t>
            </a:r>
            <a:r>
              <a:rPr lang="tr-TR" sz="2400" b="1" dirty="0" err="1" smtClean="0">
                <a:solidFill>
                  <a:schemeClr val="accent6">
                    <a:lumMod val="50000"/>
                  </a:schemeClr>
                </a:solidFill>
              </a:rPr>
              <a:t>müslüman</a:t>
            </a:r>
            <a:r>
              <a:rPr lang="tr-TR" sz="2400" b="1" dirty="0" smtClean="0">
                <a:solidFill>
                  <a:schemeClr val="accent6">
                    <a:lumMod val="50000"/>
                  </a:schemeClr>
                </a:solidFill>
              </a:rPr>
              <a:t> ve asıl ihtiyacından fazla nisap miktarı bir mala sahip olan kişilerin vermesi gerekir. </a:t>
            </a:r>
            <a:r>
              <a:rPr lang="tr-TR" sz="2400" dirty="0" smtClean="0">
                <a:solidFill>
                  <a:schemeClr val="tx1"/>
                </a:solidFill>
              </a:rPr>
              <a:t>	</a:t>
            </a:r>
          </a:p>
          <a:p>
            <a:pPr algn="just"/>
            <a:r>
              <a:rPr lang="tr-TR" sz="2400" b="1" dirty="0" smtClean="0">
                <a:solidFill>
                  <a:schemeClr val="tx1"/>
                </a:solidFill>
                <a:effectLst>
                  <a:outerShdw blurRad="38100" dist="38100" dir="2700000" algn="tl">
                    <a:srgbClr val="000000">
                      <a:alpha val="43137"/>
                    </a:srgbClr>
                  </a:outerShdw>
                </a:effectLst>
              </a:rPr>
              <a:t>	</a:t>
            </a:r>
            <a:r>
              <a:rPr lang="tr-TR" sz="2400" b="1" dirty="0" smtClean="0">
                <a:solidFill>
                  <a:srgbClr val="FF0000"/>
                </a:solidFill>
                <a:effectLst>
                  <a:outerShdw blurRad="38100" dist="38100" dir="2700000" algn="tl">
                    <a:srgbClr val="000000">
                      <a:alpha val="43137"/>
                    </a:srgbClr>
                  </a:outerShdw>
                </a:effectLst>
              </a:rPr>
              <a:t>Akıl ve </a:t>
            </a:r>
            <a:r>
              <a:rPr lang="tr-TR" sz="2400" b="1" dirty="0" err="1" smtClean="0">
                <a:solidFill>
                  <a:srgbClr val="FF0000"/>
                </a:solidFill>
                <a:effectLst>
                  <a:outerShdw blurRad="38100" dist="38100" dir="2700000" algn="tl">
                    <a:srgbClr val="000000">
                      <a:alpha val="43137"/>
                    </a:srgbClr>
                  </a:outerShdw>
                </a:effectLst>
              </a:rPr>
              <a:t>büluğ</a:t>
            </a:r>
            <a:r>
              <a:rPr lang="tr-TR" sz="2400" b="1" dirty="0" smtClean="0">
                <a:solidFill>
                  <a:srgbClr val="FF0000"/>
                </a:solidFill>
                <a:effectLst>
                  <a:outerShdw blurRad="38100" dist="38100" dir="2700000" algn="tl">
                    <a:srgbClr val="000000">
                      <a:alpha val="43137"/>
                    </a:srgbClr>
                  </a:outerShdw>
                </a:effectLst>
              </a:rPr>
              <a:t> şart değildir. </a:t>
            </a:r>
            <a:r>
              <a:rPr lang="tr-TR" sz="2400" dirty="0" smtClean="0">
                <a:solidFill>
                  <a:schemeClr val="tx1"/>
                </a:solidFill>
              </a:rPr>
              <a:t>Akıl hastalarının ve delilerin velileri onların mallarından </a:t>
            </a:r>
            <a:r>
              <a:rPr lang="tr-TR" sz="2400" dirty="0" err="1" smtClean="0">
                <a:solidFill>
                  <a:schemeClr val="tx1"/>
                </a:solidFill>
              </a:rPr>
              <a:t>fıtır</a:t>
            </a:r>
            <a:r>
              <a:rPr lang="tr-TR" sz="2400" dirty="0" smtClean="0">
                <a:solidFill>
                  <a:schemeClr val="tx1"/>
                </a:solidFill>
              </a:rPr>
              <a:t> sadakası verirler. </a:t>
            </a:r>
          </a:p>
          <a:p>
            <a:pPr algn="just"/>
            <a:r>
              <a:rPr lang="tr-TR" sz="2400" dirty="0" smtClean="0">
                <a:solidFill>
                  <a:schemeClr val="tx1"/>
                </a:solidFill>
              </a:rPr>
              <a:t>	Ramazanda oruç tutmamış olanlar da </a:t>
            </a:r>
            <a:r>
              <a:rPr lang="tr-TR" sz="2400" dirty="0" err="1" smtClean="0">
                <a:solidFill>
                  <a:schemeClr val="tx1"/>
                </a:solidFill>
              </a:rPr>
              <a:t>fıtır</a:t>
            </a:r>
            <a:r>
              <a:rPr lang="tr-TR" sz="2400" dirty="0" smtClean="0">
                <a:solidFill>
                  <a:schemeClr val="tx1"/>
                </a:solidFill>
              </a:rPr>
              <a:t> sadakası verirler.</a:t>
            </a:r>
          </a:p>
          <a:p>
            <a:pPr algn="ctr"/>
            <a:r>
              <a:rPr lang="tr-TR" sz="2400" b="1" dirty="0" smtClean="0">
                <a:solidFill>
                  <a:srgbClr val="0070C0"/>
                </a:solidFill>
                <a:effectLst>
                  <a:outerShdw blurRad="38100" dist="38100" dir="2700000" algn="tl">
                    <a:srgbClr val="000000">
                      <a:alpha val="43137"/>
                    </a:srgbClr>
                  </a:outerShdw>
                </a:effectLst>
              </a:rPr>
              <a:t>Sadaka-i </a:t>
            </a:r>
            <a:r>
              <a:rPr lang="tr-TR" sz="2400" b="1" dirty="0" err="1" smtClean="0">
                <a:solidFill>
                  <a:srgbClr val="0070C0"/>
                </a:solidFill>
                <a:effectLst>
                  <a:outerShdw blurRad="38100" dist="38100" dir="2700000" algn="tl">
                    <a:srgbClr val="000000">
                      <a:alpha val="43137"/>
                    </a:srgbClr>
                  </a:outerShdw>
                </a:effectLst>
              </a:rPr>
              <a:t>fıtır</a:t>
            </a:r>
            <a:r>
              <a:rPr lang="tr-TR" sz="2400" b="1" dirty="0" smtClean="0">
                <a:solidFill>
                  <a:srgbClr val="0070C0"/>
                </a:solidFill>
                <a:effectLst>
                  <a:outerShdw blurRad="38100" dist="38100" dir="2700000" algn="tl">
                    <a:srgbClr val="000000">
                      <a:alpha val="43137"/>
                    </a:srgbClr>
                  </a:outerShdw>
                </a:effectLst>
              </a:rPr>
              <a:t>, zekat gibi malın değil, başın zekâtıdır. </a:t>
            </a: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10. FİTRE (SADAKA-İ FITR) RAMAZAN AYINA MAHSUSTUR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dirty="0" smtClean="0">
                <a:solidFill>
                  <a:schemeClr val="tx1"/>
                </a:solidFill>
                <a:latin typeface="HASENAT4" pitchFamily="2" charset="-78"/>
                <a:cs typeface="HASENAT4" pitchFamily="2" charset="-78"/>
              </a:rPr>
              <a:t>كَانَ رَسُولُ اللهِ ، صَلَّى اللهُ عَلَيْهِ وَسَلَّم ، أَجْوَدَ النَّاسِ ، وَكَانَ أَجْوَدُ مَا يَكُونُ في رَمَضَانَ حِينَ يَلْقَاهُ جِبْرِيلُ ، وَكَانَ جِبْرِيلُ يَلْقَاهُ في كُلِّ لَيْلَةٍ مِنْ رَمَضَانَ فَيُدَارِسُهُ القُرْآنَ ، فَلَرَسُولُ اللهِ ، صَلَّى اللهُ عَلَيْهِ وَسَلَّم ، حِينَ يَلْقَاهُ جِبْرِيلُ أَجْوَدُ بِالخَيْرِ مِنَ الرِّيحِ المُرْسَلَةِ »</a:t>
            </a:r>
            <a:endParaRPr lang="tr-TR" sz="2800" dirty="0" smtClean="0">
              <a:solidFill>
                <a:schemeClr val="tx1"/>
              </a:solidFill>
              <a:latin typeface="HASENAT4" pitchFamily="2" charset="-78"/>
              <a:cs typeface="HASENAT4" pitchFamily="2" charset="-78"/>
            </a:endParaRPr>
          </a:p>
          <a:p>
            <a:r>
              <a:rPr lang="tr-TR" sz="1200" dirty="0" smtClean="0">
                <a:solidFill>
                  <a:schemeClr val="tx1"/>
                </a:solidFill>
              </a:rPr>
              <a:t> </a:t>
            </a:r>
          </a:p>
          <a:p>
            <a:r>
              <a:rPr lang="tr-TR" dirty="0" smtClean="0">
                <a:solidFill>
                  <a:schemeClr val="tx1"/>
                </a:solidFill>
              </a:rPr>
              <a:t>	</a:t>
            </a:r>
            <a:r>
              <a:rPr lang="tr-TR" dirty="0" err="1" smtClean="0">
                <a:solidFill>
                  <a:schemeClr val="tx1"/>
                </a:solidFill>
              </a:rPr>
              <a:t>İbni</a:t>
            </a:r>
            <a:r>
              <a:rPr lang="tr-TR" dirty="0" smtClean="0">
                <a:solidFill>
                  <a:schemeClr val="tx1"/>
                </a:solidFill>
              </a:rPr>
              <a:t> </a:t>
            </a:r>
            <a:r>
              <a:rPr lang="tr-TR" dirty="0" err="1" smtClean="0">
                <a:solidFill>
                  <a:schemeClr val="tx1"/>
                </a:solidFill>
              </a:rPr>
              <a:t>Abbâs</a:t>
            </a:r>
            <a:r>
              <a:rPr lang="tr-TR" dirty="0" smtClean="0">
                <a:solidFill>
                  <a:schemeClr val="tx1"/>
                </a:solidFill>
              </a:rPr>
              <a:t> </a:t>
            </a:r>
            <a:r>
              <a:rPr lang="tr-TR" i="1" dirty="0" err="1" smtClean="0">
                <a:solidFill>
                  <a:schemeClr val="tx1"/>
                </a:solidFill>
              </a:rPr>
              <a:t>radıyallahu</a:t>
            </a:r>
            <a:r>
              <a:rPr lang="tr-TR" i="1" dirty="0" smtClean="0">
                <a:solidFill>
                  <a:schemeClr val="tx1"/>
                </a:solidFill>
              </a:rPr>
              <a:t> </a:t>
            </a:r>
            <a:r>
              <a:rPr lang="tr-TR" i="1" dirty="0" err="1" smtClean="0">
                <a:solidFill>
                  <a:schemeClr val="tx1"/>
                </a:solidFill>
              </a:rPr>
              <a:t>anhümâ</a:t>
            </a:r>
            <a:r>
              <a:rPr lang="tr-TR" dirty="0" smtClean="0">
                <a:solidFill>
                  <a:schemeClr val="tx1"/>
                </a:solidFill>
              </a:rPr>
              <a:t> şöyle dedi:</a:t>
            </a:r>
          </a:p>
          <a:p>
            <a:endParaRPr lang="tr-TR" sz="1200" dirty="0" smtClean="0">
              <a:solidFill>
                <a:schemeClr val="tx1"/>
              </a:solidFill>
            </a:endParaRPr>
          </a:p>
          <a:p>
            <a:pPr algn="just"/>
            <a:r>
              <a:rPr lang="tr-TR" sz="2000" dirty="0" smtClean="0">
                <a:solidFill>
                  <a:schemeClr val="tx1"/>
                </a:solidFill>
              </a:rPr>
              <a:t>	“</a:t>
            </a:r>
            <a:r>
              <a:rPr lang="tr-TR" sz="2000" dirty="0" err="1" smtClean="0">
                <a:solidFill>
                  <a:srgbClr val="FF0000"/>
                </a:solidFill>
              </a:rPr>
              <a:t>Resûllullah</a:t>
            </a:r>
            <a:r>
              <a:rPr lang="tr-TR" sz="2000" dirty="0" smtClean="0">
                <a:solidFill>
                  <a:srgbClr val="FF0000"/>
                </a:solidFill>
              </a:rPr>
              <a:t> </a:t>
            </a:r>
            <a:r>
              <a:rPr lang="tr-TR" sz="2000" i="1" dirty="0" err="1" smtClean="0">
                <a:solidFill>
                  <a:srgbClr val="FF0000"/>
                </a:solidFill>
              </a:rPr>
              <a:t>sallallahu</a:t>
            </a:r>
            <a:r>
              <a:rPr lang="tr-TR" sz="2000" i="1" dirty="0" smtClean="0">
                <a:solidFill>
                  <a:srgbClr val="FF0000"/>
                </a:solidFill>
              </a:rPr>
              <a:t> aleyhi ve </a:t>
            </a:r>
            <a:r>
              <a:rPr lang="tr-TR" sz="2000" i="1" dirty="0" err="1" smtClean="0">
                <a:solidFill>
                  <a:srgbClr val="FF0000"/>
                </a:solidFill>
              </a:rPr>
              <a:t>sellem</a:t>
            </a:r>
            <a:r>
              <a:rPr lang="tr-TR" sz="2000" dirty="0" smtClean="0">
                <a:solidFill>
                  <a:srgbClr val="FF0000"/>
                </a:solidFill>
              </a:rPr>
              <a:t> insanların en cömerdi idi. </a:t>
            </a:r>
            <a:r>
              <a:rPr lang="tr-TR" sz="2000" dirty="0" smtClean="0">
                <a:solidFill>
                  <a:srgbClr val="0070C0"/>
                </a:solidFill>
              </a:rPr>
              <a:t>Onun en cömert olduğu anlar da ramazanda </a:t>
            </a:r>
            <a:r>
              <a:rPr lang="tr-TR" sz="2000" dirty="0" err="1" smtClean="0">
                <a:solidFill>
                  <a:srgbClr val="0070C0"/>
                </a:solidFill>
              </a:rPr>
              <a:t>Cebrâil'in</a:t>
            </a:r>
            <a:r>
              <a:rPr lang="tr-TR" sz="2000" dirty="0" smtClean="0">
                <a:solidFill>
                  <a:srgbClr val="0070C0"/>
                </a:solidFill>
              </a:rPr>
              <a:t>, kendisi ile buluştuğu zamanlardı. </a:t>
            </a:r>
            <a:r>
              <a:rPr lang="tr-TR" sz="2000" dirty="0" err="1" smtClean="0">
                <a:solidFill>
                  <a:srgbClr val="00B050"/>
                </a:solidFill>
              </a:rPr>
              <a:t>Cebrâil</a:t>
            </a:r>
            <a:r>
              <a:rPr lang="tr-TR" sz="2000" dirty="0" smtClean="0">
                <a:solidFill>
                  <a:srgbClr val="00B050"/>
                </a:solidFill>
              </a:rPr>
              <a:t> </a:t>
            </a:r>
            <a:r>
              <a:rPr lang="tr-TR" sz="2000" i="1" dirty="0" err="1" smtClean="0">
                <a:solidFill>
                  <a:srgbClr val="00B050"/>
                </a:solidFill>
              </a:rPr>
              <a:t>aleyhisselâm</a:t>
            </a:r>
            <a:r>
              <a:rPr lang="tr-TR" sz="2000" dirty="0" smtClean="0">
                <a:solidFill>
                  <a:srgbClr val="00B050"/>
                </a:solidFill>
              </a:rPr>
              <a:t>, ramazanın her gecesinde Hz. Peygamber ile buluşur, (karşılıklı) </a:t>
            </a:r>
            <a:r>
              <a:rPr lang="tr-TR" sz="2000" dirty="0" err="1" smtClean="0">
                <a:solidFill>
                  <a:srgbClr val="00B050"/>
                </a:solidFill>
              </a:rPr>
              <a:t>Kur'an</a:t>
            </a:r>
            <a:r>
              <a:rPr lang="tr-TR" sz="2000" dirty="0" smtClean="0">
                <a:solidFill>
                  <a:srgbClr val="00B050"/>
                </a:solidFill>
              </a:rPr>
              <a:t> okurlardı. </a:t>
            </a:r>
            <a:r>
              <a:rPr lang="tr-TR" sz="2000" dirty="0" smtClean="0">
                <a:solidFill>
                  <a:schemeClr val="tx1"/>
                </a:solidFill>
              </a:rPr>
              <a:t>Bundan dolayı </a:t>
            </a:r>
            <a:r>
              <a:rPr lang="tr-TR" sz="2000" dirty="0" err="1" smtClean="0">
                <a:solidFill>
                  <a:schemeClr val="tx1"/>
                </a:solidFill>
              </a:rPr>
              <a:t>Resûlullah</a:t>
            </a:r>
            <a:r>
              <a:rPr lang="tr-TR" sz="2000" dirty="0" smtClean="0">
                <a:solidFill>
                  <a:schemeClr val="tx1"/>
                </a:solidFill>
              </a:rPr>
              <a:t> </a:t>
            </a:r>
            <a:r>
              <a:rPr lang="tr-TR" sz="2000" i="1" dirty="0" err="1" smtClean="0">
                <a:solidFill>
                  <a:schemeClr val="tx1"/>
                </a:solidFill>
              </a:rPr>
              <a:t>sallallahu</a:t>
            </a:r>
            <a:r>
              <a:rPr lang="tr-TR" sz="2000" i="1" dirty="0" smtClean="0">
                <a:solidFill>
                  <a:schemeClr val="tx1"/>
                </a:solidFill>
              </a:rPr>
              <a:t> aleyhi ve </a:t>
            </a:r>
            <a:r>
              <a:rPr lang="tr-TR" sz="2000" i="1" dirty="0" err="1" smtClean="0">
                <a:solidFill>
                  <a:schemeClr val="tx1"/>
                </a:solidFill>
              </a:rPr>
              <a:t>sellem</a:t>
            </a:r>
            <a:r>
              <a:rPr lang="tr-TR" sz="2000" dirty="0" smtClean="0">
                <a:solidFill>
                  <a:schemeClr val="tx1"/>
                </a:solidFill>
              </a:rPr>
              <a:t> </a:t>
            </a:r>
            <a:r>
              <a:rPr lang="tr-TR" sz="2000" dirty="0" err="1" smtClean="0">
                <a:solidFill>
                  <a:schemeClr val="tx1"/>
                </a:solidFill>
              </a:rPr>
              <a:t>Cebrâil</a:t>
            </a:r>
            <a:r>
              <a:rPr lang="tr-TR" sz="2000" dirty="0" smtClean="0">
                <a:solidFill>
                  <a:schemeClr val="tx1"/>
                </a:solidFill>
              </a:rPr>
              <a:t> ile buluştuğunda, </a:t>
            </a:r>
            <a:r>
              <a:rPr lang="tr-TR" sz="2000" b="1" dirty="0" smtClean="0">
                <a:solidFill>
                  <a:srgbClr val="7030A0"/>
                </a:solidFill>
              </a:rPr>
              <a:t>esmek için engel tanımayan bereketli rüzgârdan daha cömert davranırdı</a:t>
            </a:r>
            <a:r>
              <a:rPr lang="tr-TR" sz="2000" dirty="0" smtClean="0">
                <a:solidFill>
                  <a:schemeClr val="tx1"/>
                </a:solidFill>
              </a:rPr>
              <a:t>."</a:t>
            </a:r>
          </a:p>
          <a:p>
            <a:pPr algn="r"/>
            <a:r>
              <a:rPr lang="tr-TR" sz="1050" dirty="0" smtClean="0">
                <a:solidFill>
                  <a:schemeClr val="tx1"/>
                </a:solidFill>
              </a:rPr>
              <a:t>(</a:t>
            </a:r>
            <a:r>
              <a:rPr lang="tr-TR" sz="1050" dirty="0" err="1" smtClean="0">
                <a:solidFill>
                  <a:schemeClr val="tx1"/>
                </a:solidFill>
              </a:rPr>
              <a:t>Buhârî</a:t>
            </a:r>
            <a:r>
              <a:rPr lang="tr-TR" sz="1050" dirty="0" smtClean="0">
                <a:solidFill>
                  <a:schemeClr val="tx1"/>
                </a:solidFill>
              </a:rPr>
              <a:t>, </a:t>
            </a:r>
            <a:r>
              <a:rPr lang="tr-TR" sz="1050" dirty="0" err="1" smtClean="0">
                <a:solidFill>
                  <a:schemeClr val="tx1"/>
                </a:solidFill>
              </a:rPr>
              <a:t>Bedü'l</a:t>
            </a:r>
            <a:r>
              <a:rPr lang="tr-TR" sz="1050" dirty="0" smtClean="0">
                <a:solidFill>
                  <a:schemeClr val="tx1"/>
                </a:solidFill>
              </a:rPr>
              <a:t>–</a:t>
            </a:r>
            <a:r>
              <a:rPr lang="tr-TR" sz="1050" dirty="0" err="1" smtClean="0">
                <a:solidFill>
                  <a:schemeClr val="tx1"/>
                </a:solidFill>
              </a:rPr>
              <a:t>vahy</a:t>
            </a:r>
            <a:r>
              <a:rPr lang="tr-TR" sz="1050" dirty="0" smtClean="0">
                <a:solidFill>
                  <a:schemeClr val="tx1"/>
                </a:solidFill>
              </a:rPr>
              <a:t> 5, 6, </a:t>
            </a:r>
            <a:r>
              <a:rPr lang="tr-TR" sz="1050" dirty="0" err="1" smtClean="0">
                <a:solidFill>
                  <a:schemeClr val="tx1"/>
                </a:solidFill>
              </a:rPr>
              <a:t>Savm</a:t>
            </a:r>
            <a:r>
              <a:rPr lang="tr-TR" sz="1050" dirty="0" smtClean="0">
                <a:solidFill>
                  <a:schemeClr val="tx1"/>
                </a:solidFill>
              </a:rPr>
              <a:t> 7; Müslim, </a:t>
            </a:r>
            <a:r>
              <a:rPr lang="tr-TR" sz="1050" dirty="0" err="1" smtClean="0">
                <a:solidFill>
                  <a:schemeClr val="tx1"/>
                </a:solidFill>
              </a:rPr>
              <a:t>Fezâil</a:t>
            </a:r>
            <a:r>
              <a:rPr lang="tr-TR" sz="1050" dirty="0" smtClean="0">
                <a:solidFill>
                  <a:schemeClr val="tx1"/>
                </a:solidFill>
              </a:rPr>
              <a:t> 48, 50)</a:t>
            </a:r>
            <a:endParaRPr lang="tr-TR" sz="105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10. FİTRE (SADAKA-İ FITR) RAMAZAN AYINA MAHSUSTUR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dirty="0" smtClean="0">
                <a:solidFill>
                  <a:schemeClr val="tx1"/>
                </a:solidFill>
                <a:latin typeface="Times New Roman" pitchFamily="18" charset="0"/>
                <a:cs typeface="Times New Roman" pitchFamily="18" charset="0"/>
              </a:rPr>
              <a:t>	Sadaka-i </a:t>
            </a:r>
            <a:r>
              <a:rPr lang="tr-TR" sz="2000" dirty="0" err="1" smtClean="0">
                <a:solidFill>
                  <a:schemeClr val="tx1"/>
                </a:solidFill>
                <a:latin typeface="Times New Roman" pitchFamily="18" charset="0"/>
                <a:cs typeface="Times New Roman" pitchFamily="18" charset="0"/>
              </a:rPr>
              <a:t>fıtrın</a:t>
            </a:r>
            <a:r>
              <a:rPr lang="tr-TR" sz="2000" dirty="0" smtClean="0">
                <a:solidFill>
                  <a:schemeClr val="tx1"/>
                </a:solidFill>
                <a:latin typeface="Times New Roman" pitchFamily="18" charset="0"/>
                <a:cs typeface="Times New Roman" pitchFamily="18" charset="0"/>
              </a:rPr>
              <a:t> edasının vakti, bayram sabahıdır. Fakat </a:t>
            </a:r>
            <a:r>
              <a:rPr lang="tr-TR" sz="2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müstehap</a:t>
            </a:r>
            <a:r>
              <a:rPr lang="tr-TR" sz="20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olan </a:t>
            </a:r>
            <a:r>
              <a:rPr lang="tr-TR" sz="2000" b="1" dirty="0" smtClean="0">
                <a:solidFill>
                  <a:schemeClr val="tx1"/>
                </a:solidFill>
                <a:latin typeface="Times New Roman" pitchFamily="18" charset="0"/>
                <a:cs typeface="Times New Roman" pitchFamily="18" charset="0"/>
              </a:rPr>
              <a:t>sabah namazı ile bayram namazı arasında veya birkaç gün önce vermektir.</a:t>
            </a:r>
            <a:r>
              <a:rPr lang="tr-TR" sz="2000" dirty="0" smtClean="0">
                <a:solidFill>
                  <a:schemeClr val="tx1"/>
                </a:solidFill>
                <a:latin typeface="Times New Roman" pitchFamily="18" charset="0"/>
                <a:cs typeface="Times New Roman" pitchFamily="18" charset="0"/>
              </a:rPr>
              <a:t> </a:t>
            </a:r>
          </a:p>
          <a:p>
            <a:pPr algn="just"/>
            <a:r>
              <a:rPr lang="tr-TR" sz="2000" dirty="0" smtClean="0">
                <a:solidFill>
                  <a:schemeClr val="tx1"/>
                </a:solidFill>
                <a:latin typeface="Times New Roman" pitchFamily="18" charset="0"/>
                <a:cs typeface="Times New Roman" pitchFamily="18" charset="0"/>
              </a:rPr>
              <a:t>	</a:t>
            </a:r>
          </a:p>
          <a:p>
            <a:pPr algn="just"/>
            <a:r>
              <a:rPr lang="tr-T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Fitre sadakasında dört yiyecek esas alınmıştır:</a:t>
            </a:r>
            <a:endParaRPr lang="tr-TR"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tr-TR" sz="2000" b="1" dirty="0" smtClean="0">
                <a:solidFill>
                  <a:srgbClr val="0070C0"/>
                </a:solidFill>
                <a:latin typeface="Times New Roman" pitchFamily="18" charset="0"/>
                <a:cs typeface="Times New Roman" pitchFamily="18" charset="0"/>
              </a:rPr>
              <a:t>1- Buğday ve Buğday Unu. Miktarı bir kilo </a:t>
            </a:r>
            <a:r>
              <a:rPr lang="tr-TR" sz="2000" b="1" dirty="0" err="1" smtClean="0">
                <a:solidFill>
                  <a:srgbClr val="0070C0"/>
                </a:solidFill>
                <a:latin typeface="Times New Roman" pitchFamily="18" charset="0"/>
                <a:cs typeface="Times New Roman" pitchFamily="18" charset="0"/>
              </a:rPr>
              <a:t>dörtyüz</a:t>
            </a:r>
            <a:r>
              <a:rPr lang="tr-TR" sz="2000" b="1" dirty="0" smtClean="0">
                <a:solidFill>
                  <a:srgbClr val="0070C0"/>
                </a:solidFill>
                <a:latin typeface="Times New Roman" pitchFamily="18" charset="0"/>
                <a:cs typeface="Times New Roman" pitchFamily="18" charset="0"/>
              </a:rPr>
              <a:t> elli sekiz gramdır</a:t>
            </a:r>
            <a:r>
              <a:rPr lang="tr-TR" sz="2000" dirty="0" smtClean="0">
                <a:solidFill>
                  <a:srgbClr val="0070C0"/>
                </a:solidFill>
                <a:latin typeface="Times New Roman" pitchFamily="18" charset="0"/>
                <a:cs typeface="Times New Roman" pitchFamily="18" charset="0"/>
              </a:rPr>
              <a:t>.</a:t>
            </a:r>
          </a:p>
          <a:p>
            <a:pPr algn="just"/>
            <a:r>
              <a:rPr lang="tr-TR" sz="2000" b="1" dirty="0" smtClean="0">
                <a:solidFill>
                  <a:srgbClr val="00B050"/>
                </a:solidFill>
                <a:latin typeface="Times New Roman" pitchFamily="18" charset="0"/>
                <a:cs typeface="Times New Roman" pitchFamily="18" charset="0"/>
              </a:rPr>
              <a:t>2- Arpa: İki kilo dokuz yüz on yedi gramdan verilir.</a:t>
            </a:r>
            <a:endParaRPr lang="tr-TR" sz="2000" dirty="0" smtClean="0">
              <a:solidFill>
                <a:srgbClr val="00B050"/>
              </a:solidFill>
              <a:latin typeface="Times New Roman" pitchFamily="18" charset="0"/>
              <a:cs typeface="Times New Roman" pitchFamily="18" charset="0"/>
            </a:endParaRPr>
          </a:p>
          <a:p>
            <a:pPr algn="just"/>
            <a:r>
              <a:rPr lang="tr-TR" sz="2000" b="1" dirty="0" smtClean="0">
                <a:solidFill>
                  <a:srgbClr val="7030A0"/>
                </a:solidFill>
                <a:latin typeface="Times New Roman" pitchFamily="18" charset="0"/>
                <a:cs typeface="Times New Roman" pitchFamily="18" charset="0"/>
              </a:rPr>
              <a:t>3- Kuru Üzüm: İki kilo dokuz yüz on yedi gramdan verilir.</a:t>
            </a:r>
            <a:endParaRPr lang="tr-TR" sz="2000" dirty="0" smtClean="0">
              <a:solidFill>
                <a:srgbClr val="7030A0"/>
              </a:solidFill>
              <a:latin typeface="Times New Roman" pitchFamily="18" charset="0"/>
              <a:cs typeface="Times New Roman" pitchFamily="18" charset="0"/>
            </a:endParaRPr>
          </a:p>
          <a:p>
            <a:pPr algn="just"/>
            <a:r>
              <a:rPr lang="tr-TR" sz="2000" b="1" dirty="0" smtClean="0">
                <a:solidFill>
                  <a:schemeClr val="tx1"/>
                </a:solidFill>
                <a:latin typeface="Times New Roman" pitchFamily="18" charset="0"/>
                <a:cs typeface="Times New Roman" pitchFamily="18" charset="0"/>
              </a:rPr>
              <a:t>4- Kuru Hurma: İki kilo dokuz yüz on yedi gramdan verilir.</a:t>
            </a:r>
            <a:endParaRPr lang="tr-TR" sz="2000" dirty="0" smtClean="0">
              <a:solidFill>
                <a:schemeClr val="tx1"/>
              </a:solidFill>
              <a:latin typeface="Times New Roman" pitchFamily="18" charset="0"/>
              <a:cs typeface="Times New Roman" pitchFamily="18" charset="0"/>
            </a:endParaRPr>
          </a:p>
          <a:p>
            <a:pPr algn="just"/>
            <a:r>
              <a:rPr lang="tr-TR" sz="2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p>
          <a:p>
            <a:pPr algn="just"/>
            <a:r>
              <a:rPr lang="tr-TR" sz="2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tr-TR"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Fakirin menfaatine uygun olanı vermek daha faziletlidir. Sadaka-i </a:t>
            </a:r>
            <a:r>
              <a:rPr lang="tr-TR" sz="2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fıtrın</a:t>
            </a:r>
            <a:r>
              <a:rPr lang="tr-TR"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rüknü, onu ehline vermektir. Zekat kimlere verilirse sadaka-i </a:t>
            </a:r>
            <a:r>
              <a:rPr lang="tr-TR" sz="2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fıtırda</a:t>
            </a:r>
            <a:r>
              <a:rPr lang="tr-TR"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onlara verilir. </a:t>
            </a:r>
            <a:endParaRPr lang="tr-TR" sz="2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10. FİTRE (SADAKA-İ FITR) RAMAZAN AYINA MAHSUSTUR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smtClean="0">
                <a:solidFill>
                  <a:srgbClr val="00B050"/>
                </a:solidFill>
              </a:rPr>
              <a:t>	Allah’ın alemlere rahmet olarak gönderdiği, </a:t>
            </a:r>
            <a:r>
              <a:rPr lang="tr-TR" sz="2800" dirty="0" smtClean="0">
                <a:solidFill>
                  <a:srgbClr val="FF0000"/>
                </a:solidFill>
              </a:rPr>
              <a:t>yaratılmışların en şereflisi, </a:t>
            </a:r>
            <a:r>
              <a:rPr lang="tr-TR" sz="2800" dirty="0" smtClean="0">
                <a:solidFill>
                  <a:srgbClr val="0070C0"/>
                </a:solidFill>
              </a:rPr>
              <a:t>Allah’ın en sevgili kulu,</a:t>
            </a:r>
            <a:r>
              <a:rPr lang="tr-TR" sz="2800" dirty="0" smtClean="0">
                <a:solidFill>
                  <a:schemeClr val="tx1"/>
                </a:solidFill>
              </a:rPr>
              <a:t> </a:t>
            </a:r>
            <a:r>
              <a:rPr lang="tr-TR" sz="2800" dirty="0" smtClean="0">
                <a:solidFill>
                  <a:srgbClr val="7030A0"/>
                </a:solidFill>
              </a:rPr>
              <a:t>insanlığın yüksek ve en mükemmel ahlak örneği, </a:t>
            </a:r>
            <a:r>
              <a:rPr lang="tr-TR" sz="2800" dirty="0" smtClean="0">
                <a:solidFill>
                  <a:schemeClr val="accent6">
                    <a:lumMod val="50000"/>
                  </a:schemeClr>
                </a:solidFill>
              </a:rPr>
              <a:t>peygamberlerin sonuncusu </a:t>
            </a:r>
            <a:r>
              <a:rPr lang="tr-TR" sz="2800" dirty="0" smtClean="0">
                <a:solidFill>
                  <a:schemeClr val="tx1"/>
                </a:solidFill>
              </a:rPr>
              <a:t>olan Hz. Muhammed’e peygamberlik görevi bu mübarek ayda verilmiştir.</a:t>
            </a:r>
            <a:endParaRPr lang="tr-TR" sz="28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11. PEYGAMBERLİK RAMAZAN AYINDA VERİLMİŞTİR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7200" dirty="0" smtClean="0">
                <a:solidFill>
                  <a:schemeClr val="tx1"/>
                </a:solidFill>
                <a:latin typeface="HASENAT4" pitchFamily="2" charset="-78"/>
                <a:cs typeface="HASENAT4" pitchFamily="2" charset="-78"/>
              </a:rPr>
              <a:t>اَلصِّيَامُ نِصْفُ الصَّبْرِ</a:t>
            </a:r>
            <a:r>
              <a:rPr lang="tr-TR" sz="7200" dirty="0" smtClean="0">
                <a:solidFill>
                  <a:schemeClr val="tx1"/>
                </a:solidFill>
                <a:latin typeface="HASENAT4" pitchFamily="2" charset="-78"/>
                <a:cs typeface="HASENAT4" pitchFamily="2" charset="-78"/>
              </a:rPr>
              <a:t> </a:t>
            </a:r>
            <a:r>
              <a:rPr lang="tr-TR" sz="6600" dirty="0" smtClean="0">
                <a:solidFill>
                  <a:schemeClr val="tx1"/>
                </a:solidFill>
                <a:latin typeface="HASENAT4" pitchFamily="2" charset="-78"/>
                <a:cs typeface="HASENAT4" pitchFamily="2" charset="-78"/>
              </a:rPr>
              <a:t> </a:t>
            </a:r>
          </a:p>
          <a:p>
            <a:pPr algn="ctr"/>
            <a:r>
              <a:rPr lang="tr-TR" sz="5400" b="1" i="1" dirty="0" smtClean="0">
                <a:solidFill>
                  <a:schemeClr val="tx1"/>
                </a:solidFill>
              </a:rPr>
              <a:t>"Oruç sabrın yarısıdır."</a:t>
            </a:r>
            <a:r>
              <a:rPr lang="tr-TR" sz="5400" dirty="0" smtClean="0">
                <a:solidFill>
                  <a:schemeClr val="tx1"/>
                </a:solidFill>
              </a:rPr>
              <a:t> </a:t>
            </a:r>
          </a:p>
          <a:p>
            <a:pPr algn="ctr"/>
            <a:r>
              <a:rPr lang="tr-TR" sz="1400" dirty="0" smtClean="0">
                <a:solidFill>
                  <a:schemeClr val="tx1"/>
                </a:solidFill>
              </a:rPr>
              <a:t>(</a:t>
            </a:r>
            <a:r>
              <a:rPr lang="tr-TR" sz="1400" dirty="0" err="1" smtClean="0">
                <a:solidFill>
                  <a:schemeClr val="tx1"/>
                </a:solidFill>
              </a:rPr>
              <a:t>İbn</a:t>
            </a:r>
            <a:r>
              <a:rPr lang="tr-TR" sz="1400" dirty="0" smtClean="0">
                <a:solidFill>
                  <a:schemeClr val="tx1"/>
                </a:solidFill>
              </a:rPr>
              <a:t> </a:t>
            </a:r>
            <a:r>
              <a:rPr lang="tr-TR" sz="1400" dirty="0" err="1" smtClean="0">
                <a:solidFill>
                  <a:schemeClr val="tx1"/>
                </a:solidFill>
              </a:rPr>
              <a:t>Mâce</a:t>
            </a:r>
            <a:r>
              <a:rPr lang="tr-TR" sz="1400" dirty="0" smtClean="0">
                <a:solidFill>
                  <a:schemeClr val="tx1"/>
                </a:solidFill>
              </a:rPr>
              <a:t>, </a:t>
            </a:r>
            <a:r>
              <a:rPr lang="tr-TR" sz="1400" dirty="0" err="1" smtClean="0">
                <a:solidFill>
                  <a:schemeClr val="tx1"/>
                </a:solidFill>
              </a:rPr>
              <a:t>Sıyâm</a:t>
            </a:r>
            <a:r>
              <a:rPr lang="tr-TR" sz="1400" dirty="0" smtClean="0">
                <a:solidFill>
                  <a:schemeClr val="tx1"/>
                </a:solidFill>
              </a:rPr>
              <a:t> 44)</a:t>
            </a:r>
            <a:endParaRPr lang="tr-TR" sz="14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12. RAMAZAN SABIR AYIDIR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457200">
              <a:buFont typeface="Wingdings" pitchFamily="2" charset="2"/>
              <a:buChar char="q"/>
            </a:pPr>
            <a:r>
              <a:rPr lang="tr-TR" sz="3200" b="1" dirty="0" smtClean="0">
                <a:solidFill>
                  <a:schemeClr val="tx1"/>
                </a:solidFill>
              </a:rPr>
              <a:t>İbadeti paylaşmak</a:t>
            </a:r>
            <a:endParaRPr lang="tr-TR" sz="3200" dirty="0" smtClean="0">
              <a:solidFill>
                <a:schemeClr val="tx1"/>
              </a:solidFill>
            </a:endParaRPr>
          </a:p>
          <a:p>
            <a:pPr marL="914400" lvl="1" indent="-457200">
              <a:buFont typeface="Wingdings" pitchFamily="2" charset="2"/>
              <a:buChar char="q"/>
            </a:pPr>
            <a:r>
              <a:rPr lang="tr-TR" sz="3200" b="1" dirty="0" smtClean="0">
                <a:solidFill>
                  <a:srgbClr val="C00000"/>
                </a:solidFill>
              </a:rPr>
              <a:t>Bilgiyi paylaşmak</a:t>
            </a:r>
            <a:endParaRPr lang="tr-TR" sz="3200" dirty="0" smtClean="0">
              <a:solidFill>
                <a:srgbClr val="C00000"/>
              </a:solidFill>
            </a:endParaRPr>
          </a:p>
          <a:p>
            <a:pPr marL="914400" lvl="1" indent="-457200">
              <a:buFont typeface="Wingdings" pitchFamily="2" charset="2"/>
              <a:buChar char="q"/>
            </a:pPr>
            <a:r>
              <a:rPr lang="tr-TR" sz="3200" b="1" dirty="0" smtClean="0">
                <a:solidFill>
                  <a:srgbClr val="FFC000"/>
                </a:solidFill>
              </a:rPr>
              <a:t>Şefkati paylaşmak</a:t>
            </a:r>
            <a:endParaRPr lang="tr-TR" sz="3200" dirty="0" smtClean="0">
              <a:solidFill>
                <a:srgbClr val="FFC000"/>
              </a:solidFill>
            </a:endParaRPr>
          </a:p>
          <a:p>
            <a:pPr marL="914400" lvl="1" indent="-457200">
              <a:buFont typeface="Wingdings" pitchFamily="2" charset="2"/>
              <a:buChar char="q"/>
            </a:pPr>
            <a:r>
              <a:rPr lang="tr-TR" sz="3200" b="1" dirty="0" smtClean="0">
                <a:solidFill>
                  <a:srgbClr val="00B0F0"/>
                </a:solidFill>
              </a:rPr>
              <a:t>Sevgiyi paylaşmak</a:t>
            </a:r>
            <a:endParaRPr lang="tr-TR" sz="3200" dirty="0" smtClean="0">
              <a:solidFill>
                <a:srgbClr val="00B0F0"/>
              </a:solidFill>
            </a:endParaRPr>
          </a:p>
          <a:p>
            <a:pPr marL="914400" lvl="1" indent="-457200">
              <a:buFont typeface="Wingdings" pitchFamily="2" charset="2"/>
              <a:buChar char="q"/>
            </a:pPr>
            <a:r>
              <a:rPr lang="tr-TR" sz="3200" b="1" dirty="0" smtClean="0">
                <a:solidFill>
                  <a:srgbClr val="00B050"/>
                </a:solidFill>
              </a:rPr>
              <a:t>Hüznü paylaşmak</a:t>
            </a:r>
            <a:endParaRPr lang="tr-TR" sz="3200" dirty="0" smtClean="0">
              <a:solidFill>
                <a:srgbClr val="00B050"/>
              </a:solidFill>
            </a:endParaRPr>
          </a:p>
          <a:p>
            <a:pPr marL="914400" lvl="1" indent="-457200">
              <a:buFont typeface="Wingdings" pitchFamily="2" charset="2"/>
              <a:buChar char="q"/>
            </a:pPr>
            <a:r>
              <a:rPr lang="tr-TR" sz="3200" b="1" dirty="0" smtClean="0">
                <a:solidFill>
                  <a:srgbClr val="7030A0"/>
                </a:solidFill>
              </a:rPr>
              <a:t>Emeği paylaşmak</a:t>
            </a:r>
            <a:endParaRPr lang="tr-TR" sz="3200" dirty="0" smtClean="0">
              <a:solidFill>
                <a:srgbClr val="7030A0"/>
              </a:solidFill>
            </a:endParaRPr>
          </a:p>
          <a:p>
            <a:pPr marL="914400" lvl="1" indent="-457200">
              <a:buFont typeface="Wingdings" pitchFamily="2" charset="2"/>
              <a:buChar char="q"/>
            </a:pPr>
            <a:r>
              <a:rPr lang="tr-TR" sz="3200" b="1" dirty="0" smtClean="0">
                <a:solidFill>
                  <a:schemeClr val="accent6">
                    <a:lumMod val="50000"/>
                  </a:schemeClr>
                </a:solidFill>
              </a:rPr>
              <a:t>Yemeği paylaşmak</a:t>
            </a:r>
            <a:endParaRPr lang="tr-TR" sz="3200" dirty="0" smtClean="0">
              <a:solidFill>
                <a:schemeClr val="accent6">
                  <a:lumMod val="50000"/>
                </a:schemeClr>
              </a:solidFill>
            </a:endParaRPr>
          </a:p>
          <a:p>
            <a:pPr marL="914400" lvl="1" indent="-457200">
              <a:buFont typeface="Wingdings" pitchFamily="2" charset="2"/>
              <a:buChar char="q"/>
            </a:pPr>
            <a:r>
              <a:rPr lang="tr-TR" sz="3200" b="1" dirty="0" smtClean="0">
                <a:solidFill>
                  <a:schemeClr val="accent6">
                    <a:lumMod val="75000"/>
                  </a:schemeClr>
                </a:solidFill>
              </a:rPr>
              <a:t>Hizmeti paylaşmak</a:t>
            </a:r>
            <a:r>
              <a:rPr lang="tr-TR" sz="3200" dirty="0" smtClean="0">
                <a:solidFill>
                  <a:schemeClr val="accent6">
                    <a:lumMod val="75000"/>
                  </a:schemeClr>
                </a:solidFill>
              </a:rPr>
              <a:t>,</a:t>
            </a:r>
          </a:p>
          <a:p>
            <a:pPr marL="914400" lvl="1" indent="-457200">
              <a:buFont typeface="Wingdings" pitchFamily="2" charset="2"/>
              <a:buChar char="q"/>
            </a:pPr>
            <a:r>
              <a:rPr lang="tr-TR" sz="3200" b="1" dirty="0" smtClean="0">
                <a:solidFill>
                  <a:srgbClr val="FF0000"/>
                </a:solidFill>
              </a:rPr>
              <a:t>Huzuru paylaşmak</a:t>
            </a:r>
            <a:endParaRPr lang="tr-TR" sz="3200" dirty="0" smtClean="0">
              <a:solidFill>
                <a:srgbClr val="FF0000"/>
              </a:solidFill>
            </a:endParaRPr>
          </a:p>
          <a:p>
            <a:pPr marL="914400" lvl="1" indent="-457200">
              <a:buFont typeface="Wingdings" pitchFamily="2" charset="2"/>
              <a:buChar char="q"/>
            </a:pPr>
            <a:r>
              <a:rPr lang="tr-TR" sz="3200" b="1" dirty="0" smtClean="0">
                <a:solidFill>
                  <a:schemeClr val="tx1"/>
                </a:solidFill>
              </a:rPr>
              <a:t>Bayramı paylaşmak</a:t>
            </a:r>
            <a:endParaRPr lang="tr-TR" sz="3200" dirty="0">
              <a:solidFill>
                <a:schemeClr val="tx1"/>
              </a:solidFill>
            </a:endParaRPr>
          </a:p>
        </p:txBody>
      </p:sp>
      <p:sp>
        <p:nvSpPr>
          <p:cNvPr id="5" name="4 Yuvarlatılmış Dikdörtgen"/>
          <p:cNvSpPr/>
          <p:nvPr/>
        </p:nvSpPr>
        <p:spPr>
          <a:xfrm>
            <a:off x="357158" y="71414"/>
            <a:ext cx="842968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13. RAMAZAN HER ŞEYİ PAYLAŞMA AYIDIR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5400" dirty="0" smtClean="0">
                <a:solidFill>
                  <a:schemeClr val="tx1"/>
                </a:solidFill>
                <a:latin typeface="Times New Roman" pitchFamily="18" charset="0"/>
                <a:cs typeface="Times New Roman" pitchFamily="18" charset="0"/>
              </a:rPr>
              <a:t>DADAŞKENT MERKEZ CAMİİNDE </a:t>
            </a:r>
            <a:r>
              <a:rPr lang="tr-TR" sz="5400" dirty="0" smtClean="0">
                <a:solidFill>
                  <a:srgbClr val="FF0000"/>
                </a:solidFill>
                <a:latin typeface="Times New Roman" pitchFamily="18" charset="0"/>
                <a:cs typeface="Times New Roman" pitchFamily="18" charset="0"/>
              </a:rPr>
              <a:t>HATİMLE TERAVİH NAMAZI </a:t>
            </a:r>
            <a:r>
              <a:rPr lang="tr-TR" sz="5400" dirty="0" smtClean="0">
                <a:solidFill>
                  <a:schemeClr val="tx1"/>
                </a:solidFill>
                <a:latin typeface="Times New Roman" pitchFamily="18" charset="0"/>
                <a:cs typeface="Times New Roman" pitchFamily="18" charset="0"/>
              </a:rPr>
              <a:t>KILINACAKTIR</a:t>
            </a:r>
            <a:endParaRPr lang="tr-TR" sz="105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a:solidFill>
                  <a:schemeClr val="tx1"/>
                </a:solidFill>
              </a:rPr>
              <a:t> </a:t>
            </a:r>
            <a:r>
              <a:rPr lang="ar-SA" sz="5400" cap="all" dirty="0" smtClean="0">
                <a:solidFill>
                  <a:schemeClr val="tx1"/>
                </a:solidFill>
                <a:latin typeface="HASENAT4" pitchFamily="2" charset="-78"/>
                <a:cs typeface="HASENAT4" pitchFamily="2" charset="-78"/>
              </a:rPr>
              <a:t> أَوَّلُ رَمَضَانَ رَحْمَةٌ وَأَوْسَطُهُ مَغْفِرَةٌ وَآخِرُهُ عِتْقٌ مِنَ النَّارِ</a:t>
            </a:r>
            <a:endParaRPr lang="tr-TR" sz="4000" b="1" cap="all" dirty="0">
              <a:solidFill>
                <a:schemeClr val="tx1"/>
              </a:solidFill>
              <a:latin typeface="HASENAT4" pitchFamily="2" charset="-78"/>
              <a:cs typeface="HASENAT4" pitchFamily="2" charset="-78"/>
            </a:endParaRPr>
          </a:p>
          <a:p>
            <a:pPr algn="ctr"/>
            <a:endParaRPr lang="tr-TR" dirty="0" smtClean="0">
              <a:solidFill>
                <a:schemeClr val="tx1"/>
              </a:solidFill>
            </a:endParaRPr>
          </a:p>
          <a:p>
            <a:pPr algn="ctr"/>
            <a:r>
              <a:rPr lang="tr-TR" sz="4000" b="1" dirty="0" smtClean="0">
                <a:solidFill>
                  <a:schemeClr val="tx1"/>
                </a:solidFill>
                <a:latin typeface="Times New Roman" pitchFamily="18" charset="0"/>
                <a:cs typeface="Times New Roman" pitchFamily="18" charset="0"/>
              </a:rPr>
              <a:t>“Ramazan’ın Evveli</a:t>
            </a:r>
            <a:r>
              <a:rPr lang="tr-TR" sz="4000" b="1" dirty="0" smtClean="0">
                <a:solidFill>
                  <a:srgbClr val="FF0000"/>
                </a:solidFill>
                <a:latin typeface="Times New Roman" pitchFamily="18" charset="0"/>
                <a:cs typeface="Times New Roman" pitchFamily="18" charset="0"/>
              </a:rPr>
              <a:t> rahmet</a:t>
            </a:r>
            <a:r>
              <a:rPr lang="tr-TR" sz="4000" b="1" dirty="0">
                <a:solidFill>
                  <a:schemeClr val="tx1"/>
                </a:solidFill>
                <a:latin typeface="Times New Roman" pitchFamily="18" charset="0"/>
                <a:cs typeface="Times New Roman" pitchFamily="18" charset="0"/>
              </a:rPr>
              <a:t>, ortası</a:t>
            </a:r>
            <a:r>
              <a:rPr lang="tr-TR" sz="4000" b="1" dirty="0">
                <a:solidFill>
                  <a:srgbClr val="0070C0"/>
                </a:solidFill>
                <a:latin typeface="Times New Roman" pitchFamily="18" charset="0"/>
                <a:cs typeface="Times New Roman" pitchFamily="18" charset="0"/>
              </a:rPr>
              <a:t> mağfiret, </a:t>
            </a:r>
            <a:r>
              <a:rPr lang="tr-TR" sz="4000" b="1" dirty="0" smtClean="0">
                <a:solidFill>
                  <a:schemeClr val="tx1"/>
                </a:solidFill>
                <a:latin typeface="Times New Roman" pitchFamily="18" charset="0"/>
                <a:cs typeface="Times New Roman" pitchFamily="18" charset="0"/>
              </a:rPr>
              <a:t>sonu</a:t>
            </a:r>
            <a:r>
              <a:rPr lang="tr-TR" sz="4000" b="1" dirty="0" smtClean="0">
                <a:solidFill>
                  <a:srgbClr val="00B050"/>
                </a:solidFill>
                <a:latin typeface="Times New Roman" pitchFamily="18" charset="0"/>
                <a:cs typeface="Times New Roman" pitchFamily="18" charset="0"/>
              </a:rPr>
              <a:t> cehennemden </a:t>
            </a:r>
            <a:r>
              <a:rPr lang="tr-TR" sz="4000" b="1" dirty="0" err="1" smtClean="0">
                <a:solidFill>
                  <a:srgbClr val="00B050"/>
                </a:solidFill>
                <a:latin typeface="Times New Roman" pitchFamily="18" charset="0"/>
                <a:cs typeface="Times New Roman" pitchFamily="18" charset="0"/>
              </a:rPr>
              <a:t>kurtuluş’</a:t>
            </a:r>
            <a:r>
              <a:rPr lang="tr-TR" sz="4000" b="1" dirty="0" err="1" smtClean="0">
                <a:solidFill>
                  <a:schemeClr val="tx1"/>
                </a:solidFill>
                <a:latin typeface="Times New Roman" pitchFamily="18" charset="0"/>
                <a:cs typeface="Times New Roman" pitchFamily="18" charset="0"/>
              </a:rPr>
              <a:t>tur</a:t>
            </a:r>
            <a:r>
              <a:rPr lang="tr-TR" sz="4000" b="1" dirty="0" smtClean="0">
                <a:solidFill>
                  <a:schemeClr val="tx1"/>
                </a:solidFill>
                <a:latin typeface="Times New Roman" pitchFamily="18" charset="0"/>
                <a:cs typeface="Times New Roman" pitchFamily="18" charset="0"/>
              </a:rPr>
              <a:t>” </a:t>
            </a:r>
          </a:p>
          <a:p>
            <a:pPr algn="ctr"/>
            <a:r>
              <a:rPr lang="tr-TR" sz="1400" dirty="0" smtClean="0">
                <a:solidFill>
                  <a:schemeClr val="tx1"/>
                </a:solidFill>
              </a:rPr>
              <a:t>(</a:t>
            </a:r>
            <a:r>
              <a:rPr lang="tr-TR" sz="1400" dirty="0" err="1" smtClean="0">
                <a:solidFill>
                  <a:schemeClr val="tx1"/>
                </a:solidFill>
              </a:rPr>
              <a:t>Beyhaki</a:t>
            </a:r>
            <a:r>
              <a:rPr lang="tr-TR" sz="1400" dirty="0" smtClean="0">
                <a:solidFill>
                  <a:schemeClr val="tx1"/>
                </a:solidFill>
              </a:rPr>
              <a:t> , </a:t>
            </a:r>
            <a:r>
              <a:rPr lang="tr-TR" sz="1400" dirty="0" err="1" smtClean="0">
                <a:solidFill>
                  <a:schemeClr val="tx1"/>
                </a:solidFill>
              </a:rPr>
              <a:t>Şuab</a:t>
            </a:r>
            <a:r>
              <a:rPr lang="tr-TR" sz="1400" dirty="0" smtClean="0">
                <a:solidFill>
                  <a:schemeClr val="tx1"/>
                </a:solidFill>
              </a:rPr>
              <a:t>, 3/306)</a:t>
            </a:r>
            <a:endParaRPr lang="tr-TR" sz="36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solidFill>
              </a:rPr>
              <a:t>Ramazan Kelimesinin Anlamı</a:t>
            </a:r>
            <a:endParaRPr lang="tr-TR" sz="1600" dirty="0" smtClean="0">
              <a:solidFill>
                <a:schemeClr val="tx1"/>
              </a:solidFill>
            </a:endParaRPr>
          </a:p>
          <a:p>
            <a:pPr algn="just"/>
            <a:r>
              <a:rPr lang="tr-TR" sz="1600" dirty="0" smtClean="0">
                <a:solidFill>
                  <a:schemeClr val="tx1"/>
                </a:solidFill>
              </a:rPr>
              <a:t>	Ramazan kelimesinin manası ve bu mü­barek aya Ramazan isminin verilmesindeki hikmet şöyle belirtilmiştir:</a:t>
            </a:r>
          </a:p>
          <a:p>
            <a:pPr algn="just"/>
            <a:r>
              <a:rPr lang="tr-TR" sz="1600" dirty="0" smtClean="0">
                <a:solidFill>
                  <a:schemeClr val="tx1"/>
                </a:solidFill>
              </a:rPr>
              <a:t>	a- Ramazan, yaz sonunda güz mevsiminin evvelinde yağıp yeryüzünü tozdan temizleyen yağmur manasına </a:t>
            </a:r>
            <a:r>
              <a:rPr lang="tr-TR" sz="1600" b="1" dirty="0" smtClean="0">
                <a:solidFill>
                  <a:schemeClr val="tx1"/>
                </a:solidFill>
              </a:rPr>
              <a:t>"ramda" </a:t>
            </a:r>
            <a:r>
              <a:rPr lang="tr-TR" sz="1600" dirty="0" smtClean="0">
                <a:solidFill>
                  <a:schemeClr val="tx1"/>
                </a:solidFill>
              </a:rPr>
              <a:t>kelimesinden alınmıştır. Bu yağmur genellikle yeryüzünü temizler. Bunun gibi ramazan da müminleri günah kirlerinden temizler, kalplerini pak eder.</a:t>
            </a:r>
          </a:p>
          <a:p>
            <a:pPr algn="just"/>
            <a:r>
              <a:rPr lang="tr-TR" sz="1600" dirty="0" smtClean="0">
                <a:solidFill>
                  <a:schemeClr val="tx1"/>
                </a:solidFill>
              </a:rPr>
              <a:t>	b- Bir izaha göre güneşin şiddetli hararetinden taşların yanıp kızması anlamına olan </a:t>
            </a:r>
            <a:r>
              <a:rPr lang="tr-TR" sz="1600" b="1" dirty="0" smtClean="0">
                <a:solidFill>
                  <a:schemeClr val="tx1"/>
                </a:solidFill>
              </a:rPr>
              <a:t>"</a:t>
            </a:r>
            <a:r>
              <a:rPr lang="tr-TR" sz="1600" b="1" dirty="0" err="1" smtClean="0">
                <a:solidFill>
                  <a:schemeClr val="tx1"/>
                </a:solidFill>
              </a:rPr>
              <a:t>ramad</a:t>
            </a:r>
            <a:r>
              <a:rPr lang="tr-TR" sz="1600" b="1" dirty="0" smtClean="0">
                <a:solidFill>
                  <a:schemeClr val="tx1"/>
                </a:solidFill>
              </a:rPr>
              <a:t>" </a:t>
            </a:r>
            <a:r>
              <a:rPr lang="tr-TR" sz="1600" dirty="0" smtClean="0">
                <a:solidFill>
                  <a:schemeClr val="tx1"/>
                </a:solidFill>
              </a:rPr>
              <a:t>kelimesinden alınmıştır. Böyle kızgın yerde yürüyen kimsenin ayakları yanar, zahmet ve meşakkat çeker. Bunun gibi oruç tutan kimse de açlık ve susuzluğun hararetine katlanır, zahmet ve meşakkat çeker, içi yanar. Yahut Ramazan da müminlerin günahlarını yakar, yok eder. </a:t>
            </a:r>
          </a:p>
          <a:p>
            <a:pPr algn="just"/>
            <a:r>
              <a:rPr lang="tr-TR" sz="1600" dirty="0" smtClean="0">
                <a:solidFill>
                  <a:schemeClr val="tx1"/>
                </a:solidFill>
              </a:rPr>
              <a:t>	Nitekim Enes b. </a:t>
            </a:r>
            <a:r>
              <a:rPr lang="tr-TR" sz="1600" dirty="0" err="1" smtClean="0">
                <a:solidFill>
                  <a:schemeClr val="tx1"/>
                </a:solidFill>
              </a:rPr>
              <a:t>Mâlik</a:t>
            </a:r>
            <a:r>
              <a:rPr lang="tr-TR" sz="1600" dirty="0" smtClean="0">
                <a:solidFill>
                  <a:schemeClr val="tx1"/>
                </a:solidFill>
              </a:rPr>
              <a:t> (r.a.)'dan rivayet edilen bir hadis-i şerifte Hz. Peygamber: </a:t>
            </a:r>
            <a:r>
              <a:rPr lang="tr-TR" sz="1600" b="1" dirty="0" smtClean="0">
                <a:solidFill>
                  <a:schemeClr val="tx1"/>
                </a:solidFill>
              </a:rPr>
              <a:t>"Bu aya ramazan isminin verilmesi günahları yaktığı içindir.” </a:t>
            </a:r>
            <a:r>
              <a:rPr lang="tr-TR" sz="1600" dirty="0" smtClean="0">
                <a:solidFill>
                  <a:schemeClr val="tx1"/>
                </a:solidFill>
              </a:rPr>
              <a:t>buyurmuştur.</a:t>
            </a:r>
          </a:p>
          <a:p>
            <a:pPr algn="just"/>
            <a:r>
              <a:rPr lang="tr-TR" sz="1600" dirty="0" smtClean="0">
                <a:solidFill>
                  <a:schemeClr val="tx1"/>
                </a:solidFill>
              </a:rPr>
              <a:t>	c- Kılıcın namlusunu veya okun ucundaki demiri inceltip keskinleştirmek için kaygan iki taşın arasına koyup </a:t>
            </a:r>
            <a:r>
              <a:rPr lang="tr-TR" sz="1600" dirty="0" err="1" smtClean="0">
                <a:solidFill>
                  <a:schemeClr val="tx1"/>
                </a:solidFill>
              </a:rPr>
              <a:t>döğmek</a:t>
            </a:r>
            <a:r>
              <a:rPr lang="tr-TR" sz="1600" dirty="0" smtClean="0">
                <a:solidFill>
                  <a:schemeClr val="tx1"/>
                </a:solidFill>
              </a:rPr>
              <a:t> anlamına olan </a:t>
            </a:r>
            <a:r>
              <a:rPr lang="tr-TR" sz="1600" b="1" dirty="0" smtClean="0">
                <a:solidFill>
                  <a:schemeClr val="tx1"/>
                </a:solidFill>
              </a:rPr>
              <a:t>"</a:t>
            </a:r>
            <a:r>
              <a:rPr lang="tr-TR" sz="1600" b="1" dirty="0" err="1" smtClean="0">
                <a:solidFill>
                  <a:schemeClr val="tx1"/>
                </a:solidFill>
              </a:rPr>
              <a:t>ramd</a:t>
            </a:r>
            <a:r>
              <a:rPr lang="tr-TR" sz="1600" b="1" dirty="0" smtClean="0">
                <a:solidFill>
                  <a:schemeClr val="tx1"/>
                </a:solidFill>
              </a:rPr>
              <a:t>" </a:t>
            </a:r>
            <a:r>
              <a:rPr lang="tr-TR" sz="1600" dirty="0" smtClean="0">
                <a:solidFill>
                  <a:schemeClr val="tx1"/>
                </a:solidFill>
              </a:rPr>
              <a:t>kökünden alınmıştır. Bu aya Ramazan isminin verilmesi de Arapların bu ayda silahla­rını bileyip hazırladıklarından dolayıdır.</a:t>
            </a:r>
          </a:p>
          <a:p>
            <a:pPr algn="just"/>
            <a:r>
              <a:rPr lang="tr-TR" sz="1600" dirty="0" smtClean="0">
                <a:solidFill>
                  <a:schemeClr val="tx1"/>
                </a:solidFill>
              </a:rPr>
              <a:t>	ç- Bir hadis-i şerifte </a:t>
            </a:r>
            <a:r>
              <a:rPr lang="tr-TR" sz="1600" b="1" dirty="0" smtClean="0">
                <a:solidFill>
                  <a:schemeClr val="tx1"/>
                </a:solidFill>
              </a:rPr>
              <a:t>"Ramazan</a:t>
            </a:r>
            <a:r>
              <a:rPr lang="tr-TR" sz="1600" dirty="0" smtClean="0">
                <a:solidFill>
                  <a:schemeClr val="tx1"/>
                </a:solidFill>
              </a:rPr>
              <a:t>"ın Allah'ın isimlerinden olduğu belirtilmiştir. Bu, Ramazan'da rahmet-i </a:t>
            </a:r>
            <a:r>
              <a:rPr lang="tr-TR" sz="1600" dirty="0" err="1" smtClean="0">
                <a:solidFill>
                  <a:schemeClr val="tx1"/>
                </a:solidFill>
              </a:rPr>
              <a:t>ilâhiyye</a:t>
            </a:r>
            <a:r>
              <a:rPr lang="tr-TR" sz="1600" dirty="0" smtClean="0">
                <a:solidFill>
                  <a:schemeClr val="tx1"/>
                </a:solidFill>
              </a:rPr>
              <a:t> ile günahların yok olacağını ifade eder.</a:t>
            </a:r>
            <a:endParaRPr lang="tr-TR" sz="16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600" dirty="0" smtClean="0">
                <a:solidFill>
                  <a:schemeClr val="tx1"/>
                </a:solidFill>
              </a:rPr>
              <a:t>Peygamber Efendimiz bir hadis-i şerifle­rinde ümmetine verilen beş şeyden bahsederek söyle buyurmuştur:</a:t>
            </a:r>
            <a:r>
              <a:rPr lang="tr-TR" sz="1600" b="1" dirty="0" smtClean="0">
                <a:solidFill>
                  <a:schemeClr val="tx1"/>
                </a:solidFill>
              </a:rPr>
              <a:t> </a:t>
            </a:r>
            <a:endParaRPr lang="tr-TR" sz="1600" dirty="0" smtClean="0">
              <a:solidFill>
                <a:schemeClr val="tx1"/>
              </a:solidFill>
            </a:endParaRPr>
          </a:p>
          <a:p>
            <a:r>
              <a:rPr lang="tr-TR" sz="1600" b="1" dirty="0" smtClean="0">
                <a:solidFill>
                  <a:schemeClr val="tx1"/>
                </a:solidFill>
              </a:rPr>
              <a:t>"- Ümmetime ramazanda beş şey verilmiştir ki bunlar ben­den önceki hiç bir peygambere verilmemiştir:</a:t>
            </a:r>
            <a:endParaRPr lang="tr-TR" sz="1600" dirty="0" smtClean="0">
              <a:solidFill>
                <a:schemeClr val="tx1"/>
              </a:solidFill>
            </a:endParaRPr>
          </a:p>
          <a:p>
            <a:r>
              <a:rPr lang="tr-TR" sz="1600" b="1" dirty="0" smtClean="0">
                <a:solidFill>
                  <a:schemeClr val="tx1"/>
                </a:solidFill>
              </a:rPr>
              <a:t>1-</a:t>
            </a:r>
            <a:r>
              <a:rPr lang="tr-TR" sz="1600" dirty="0" smtClean="0">
                <a:solidFill>
                  <a:schemeClr val="tx1"/>
                </a:solidFill>
              </a:rPr>
              <a:t>   </a:t>
            </a:r>
            <a:r>
              <a:rPr lang="tr-TR" sz="1600" b="1" dirty="0" smtClean="0">
                <a:solidFill>
                  <a:schemeClr val="tx1"/>
                </a:solidFill>
              </a:rPr>
              <a:t>Ramazan ayının ilk gecesi olunca Allah </a:t>
            </a:r>
            <a:r>
              <a:rPr lang="tr-TR" sz="1600" b="1" dirty="0" err="1" smtClean="0">
                <a:solidFill>
                  <a:schemeClr val="tx1"/>
                </a:solidFill>
              </a:rPr>
              <a:t>teâlâ</a:t>
            </a:r>
            <a:r>
              <a:rPr lang="tr-TR" sz="1600" b="1" dirty="0" smtClean="0">
                <a:solidFill>
                  <a:schemeClr val="tx1"/>
                </a:solidFill>
              </a:rPr>
              <a:t> ümmetime (rah­met bakışıyla) bakar. Allah her kime (rah­met bakışıyla) bakar­sa, una ebedî olarak azap etmez.</a:t>
            </a:r>
            <a:endParaRPr lang="tr-TR" sz="1600" dirty="0" smtClean="0">
              <a:solidFill>
                <a:schemeClr val="tx1"/>
              </a:solidFill>
            </a:endParaRPr>
          </a:p>
          <a:p>
            <a:r>
              <a:rPr lang="tr-TR" sz="1600" b="1" dirty="0" smtClean="0">
                <a:solidFill>
                  <a:schemeClr val="tx1"/>
                </a:solidFill>
              </a:rPr>
              <a:t>2-</a:t>
            </a:r>
            <a:r>
              <a:rPr lang="tr-TR" sz="1600" dirty="0" smtClean="0">
                <a:solidFill>
                  <a:schemeClr val="tx1"/>
                </a:solidFill>
              </a:rPr>
              <a:t> </a:t>
            </a:r>
            <a:r>
              <a:rPr lang="tr-TR" sz="1600" b="1" dirty="0" smtClean="0">
                <a:solidFill>
                  <a:schemeClr val="tx1"/>
                </a:solidFill>
              </a:rPr>
              <a:t>Akşamladıkların­da ağızlarının kokusu Allah katında misk koku­sundan daha güzel olur.</a:t>
            </a:r>
            <a:endParaRPr lang="tr-TR" sz="1600" dirty="0" smtClean="0">
              <a:solidFill>
                <a:schemeClr val="tx1"/>
              </a:solidFill>
            </a:endParaRPr>
          </a:p>
          <a:p>
            <a:r>
              <a:rPr lang="tr-TR" sz="1600" b="1" dirty="0" smtClean="0">
                <a:solidFill>
                  <a:schemeClr val="tx1"/>
                </a:solidFill>
              </a:rPr>
              <a:t>3-</a:t>
            </a:r>
            <a:r>
              <a:rPr lang="tr-TR" sz="1600" dirty="0" smtClean="0">
                <a:solidFill>
                  <a:schemeClr val="tx1"/>
                </a:solidFill>
              </a:rPr>
              <a:t>  </a:t>
            </a:r>
            <a:r>
              <a:rPr lang="tr-TR" sz="1600" b="1" dirty="0" smtClean="0">
                <a:solidFill>
                  <a:schemeClr val="tx1"/>
                </a:solidFill>
              </a:rPr>
              <a:t>Melekler her gün ve ge­ce onlara istiğfar ederler, Al­lah'tan bağışlanmalarını dilerler.</a:t>
            </a:r>
            <a:endParaRPr lang="tr-TR" sz="1600" dirty="0" smtClean="0">
              <a:solidFill>
                <a:schemeClr val="tx1"/>
              </a:solidFill>
            </a:endParaRPr>
          </a:p>
          <a:p>
            <a:r>
              <a:rPr lang="tr-TR" sz="1600" b="1" dirty="0" smtClean="0">
                <a:solidFill>
                  <a:schemeClr val="tx1"/>
                </a:solidFill>
              </a:rPr>
              <a:t>4-</a:t>
            </a:r>
            <a:r>
              <a:rPr lang="tr-TR" sz="1600" dirty="0" smtClean="0">
                <a:solidFill>
                  <a:schemeClr val="tx1"/>
                </a:solidFill>
              </a:rPr>
              <a:t> </a:t>
            </a:r>
            <a:r>
              <a:rPr lang="tr-TR" sz="1600" b="1" dirty="0" smtClean="0">
                <a:solidFill>
                  <a:schemeClr val="tx1"/>
                </a:solidFill>
              </a:rPr>
              <a:t>Allah </a:t>
            </a:r>
            <a:r>
              <a:rPr lang="tr-TR" sz="1600" b="1" dirty="0" err="1" smtClean="0">
                <a:solidFill>
                  <a:schemeClr val="tx1"/>
                </a:solidFill>
              </a:rPr>
              <a:t>teâlâ</a:t>
            </a:r>
            <a:r>
              <a:rPr lang="tr-TR" sz="1600" b="1" dirty="0" smtClean="0">
                <a:solidFill>
                  <a:schemeClr val="tx1"/>
                </a:solidFill>
              </a:rPr>
              <a:t> cennetine emredip: "Kulla­rım için hazırlanıp süslen. Onların dünya meşakkatlerinden kurtulup, benim </a:t>
            </a:r>
            <a:r>
              <a:rPr lang="tr-TR" sz="1600" b="1" dirty="0" err="1" smtClean="0">
                <a:solidFill>
                  <a:schemeClr val="tx1"/>
                </a:solidFill>
              </a:rPr>
              <a:t>yurdumave</a:t>
            </a:r>
            <a:r>
              <a:rPr lang="tr-TR" sz="1600" b="1" dirty="0" smtClean="0">
                <a:solidFill>
                  <a:schemeClr val="tx1"/>
                </a:solidFill>
              </a:rPr>
              <a:t> ihsanıma istirahat için gelmeleri yaklaştı.'</a:t>
            </a:r>
            <a:r>
              <a:rPr lang="tr-TR" sz="1600" b="1" baseline="30000" dirty="0" smtClean="0">
                <a:solidFill>
                  <a:schemeClr val="tx1"/>
                </a:solidFill>
              </a:rPr>
              <a:t>1 </a:t>
            </a:r>
            <a:r>
              <a:rPr lang="tr-TR" sz="1600" dirty="0" smtClean="0">
                <a:solidFill>
                  <a:schemeClr val="tx1"/>
                </a:solidFill>
              </a:rPr>
              <a:t>buyurur.</a:t>
            </a:r>
          </a:p>
          <a:p>
            <a:r>
              <a:rPr lang="tr-TR" sz="1600" b="1" dirty="0" smtClean="0">
                <a:solidFill>
                  <a:schemeClr val="tx1"/>
                </a:solidFill>
              </a:rPr>
              <a:t>5- Gecenin sonu olunca, Allah (c.c.) hepsi­ni bağışlar. </a:t>
            </a:r>
            <a:r>
              <a:rPr lang="tr-TR" sz="1600" dirty="0" smtClean="0">
                <a:solidFill>
                  <a:schemeClr val="tx1"/>
                </a:solidFill>
              </a:rPr>
              <a:t>Orada bulunanlardan biri:</a:t>
            </a:r>
          </a:p>
          <a:p>
            <a:r>
              <a:rPr lang="tr-TR" sz="1600" b="1" dirty="0" smtClean="0">
                <a:solidFill>
                  <a:schemeClr val="tx1"/>
                </a:solidFill>
              </a:rPr>
              <a:t>"</a:t>
            </a:r>
            <a:r>
              <a:rPr lang="tr-TR" sz="1600" dirty="0" smtClean="0">
                <a:solidFill>
                  <a:schemeClr val="tx1"/>
                </a:solidFill>
              </a:rPr>
              <a:t>- </a:t>
            </a:r>
            <a:r>
              <a:rPr lang="tr-TR" sz="1600" b="1" dirty="0" smtClean="0">
                <a:solidFill>
                  <a:schemeClr val="tx1"/>
                </a:solidFill>
              </a:rPr>
              <a:t>O gece Kadir gecesi midir?" </a:t>
            </a:r>
            <a:r>
              <a:rPr lang="tr-TR" sz="1600" dirty="0" smtClean="0">
                <a:solidFill>
                  <a:schemeClr val="tx1"/>
                </a:solidFill>
              </a:rPr>
              <a:t>deyince: </a:t>
            </a:r>
            <a:r>
              <a:rPr lang="tr-TR" sz="1600" b="1" dirty="0" smtClean="0">
                <a:solidFill>
                  <a:schemeClr val="tx1"/>
                </a:solidFill>
              </a:rPr>
              <a:t>Hayır, çalışanları görmüyor musun? On­lar çalışıp işlerini bitirince kendilerine ücret­leri tam olarak ödenir.“</a:t>
            </a:r>
          </a:p>
          <a:p>
            <a:r>
              <a:rPr lang="tr-TR" sz="1600" b="1" dirty="0" smtClean="0">
                <a:solidFill>
                  <a:schemeClr val="tx1"/>
                </a:solidFill>
              </a:rPr>
              <a:t>(</a:t>
            </a:r>
            <a:r>
              <a:rPr lang="tr-TR" sz="1600" b="1" i="1" dirty="0" smtClean="0">
                <a:solidFill>
                  <a:schemeClr val="tx1"/>
                </a:solidFill>
              </a:rPr>
              <a:t>Hadisi </a:t>
            </a:r>
            <a:r>
              <a:rPr lang="tr-TR" sz="1600" b="1" i="1" dirty="0" err="1" smtClean="0">
                <a:solidFill>
                  <a:schemeClr val="tx1"/>
                </a:solidFill>
              </a:rPr>
              <a:t>Beyhaki</a:t>
            </a:r>
            <a:r>
              <a:rPr lang="tr-TR" sz="1600" b="1" i="1" dirty="0" smtClean="0">
                <a:solidFill>
                  <a:schemeClr val="tx1"/>
                </a:solidFill>
              </a:rPr>
              <a:t> rivayet etmiştir, bk. et-</a:t>
            </a:r>
            <a:r>
              <a:rPr lang="tr-TR" sz="1600" b="1" i="1" dirty="0" err="1" smtClean="0">
                <a:solidFill>
                  <a:schemeClr val="tx1"/>
                </a:solidFill>
              </a:rPr>
              <a:t>Tergîb</a:t>
            </a:r>
            <a:r>
              <a:rPr lang="tr-TR" sz="1600" b="1" i="1" dirty="0" smtClean="0">
                <a:solidFill>
                  <a:schemeClr val="tx1"/>
                </a:solidFill>
              </a:rPr>
              <a:t> (</a:t>
            </a:r>
            <a:r>
              <a:rPr lang="tr-TR" sz="1600" b="1" i="1" dirty="0" err="1" smtClean="0">
                <a:solidFill>
                  <a:schemeClr val="tx1"/>
                </a:solidFill>
              </a:rPr>
              <a:t>terceme</a:t>
            </a:r>
            <a:r>
              <a:rPr lang="tr-TR" sz="1600" b="1" i="1" dirty="0" smtClean="0">
                <a:solidFill>
                  <a:schemeClr val="tx1"/>
                </a:solidFill>
              </a:rPr>
              <a:t>). II, 425)</a:t>
            </a:r>
            <a:endParaRPr lang="tr-TR"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rPr>
              <a:t>Ramazan Ayının Değeri Ve Önemi</a:t>
            </a:r>
            <a:endParaRPr lang="tr-TR" sz="36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17 Yuvarlatılmış Dikdörtgen"/>
          <p:cNvSpPr/>
          <p:nvPr/>
        </p:nvSpPr>
        <p:spPr>
          <a:xfrm>
            <a:off x="357158" y="142852"/>
            <a:ext cx="8072494" cy="392933"/>
          </a:xfrm>
          <a:prstGeom prst="roundRect">
            <a:avLst/>
          </a:prstGeom>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 KUR’AN RAMAZAN AYI’NDA İNMEYE BAŞLAMIŞTIR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9" name="18 Yuvarlatılmış Dikdörtgen"/>
          <p:cNvSpPr/>
          <p:nvPr/>
        </p:nvSpPr>
        <p:spPr>
          <a:xfrm>
            <a:off x="357158" y="642918"/>
            <a:ext cx="8072494" cy="392933"/>
          </a:xfrm>
          <a:prstGeom prst="roundRect">
            <a:avLst/>
          </a:prstGeom>
          <a:solidFill>
            <a:srgbClr val="FF0000"/>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2. FARZ OLAN ORUÇ RAMAZAN AYI’NDA TUTULUR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19 Yuvarlatılmış Dikdörtgen"/>
          <p:cNvSpPr/>
          <p:nvPr/>
        </p:nvSpPr>
        <p:spPr>
          <a:xfrm>
            <a:off x="357158" y="1142984"/>
            <a:ext cx="8072494" cy="392933"/>
          </a:xfrm>
          <a:prstGeom prst="roundRect">
            <a:avLst/>
          </a:prstGeom>
          <a:solidFill>
            <a:srgbClr val="FFC000"/>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effectLst>
                  <a:outerShdw blurRad="38100" dist="38100" dir="2700000" algn="tl">
                    <a:srgbClr val="000000">
                      <a:alpha val="43137"/>
                    </a:srgbClr>
                  </a:outerShdw>
                </a:effectLst>
                <a:latin typeface="Times New Roman" pitchFamily="18" charset="0"/>
                <a:cs typeface="Times New Roman" pitchFamily="18" charset="0"/>
              </a:rPr>
              <a:t>3. BİN AYDAN KIYMETLİOLAN KADİR GECESİ RAMAZAN’DADIR</a:t>
            </a:r>
            <a:endParaRPr lang="tr-TR"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20 Yuvarlatılmış Dikdörtgen"/>
          <p:cNvSpPr/>
          <p:nvPr/>
        </p:nvSpPr>
        <p:spPr>
          <a:xfrm>
            <a:off x="357158" y="1678745"/>
            <a:ext cx="8072494" cy="392933"/>
          </a:xfrm>
          <a:prstGeom prst="roundRect">
            <a:avLst/>
          </a:prstGeom>
          <a:solidFill>
            <a:srgbClr val="92D050"/>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4. TERAVİH NAMAZI RAMAZAN AYINDA KILINIR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2" name="21 Yuvarlatılmış Dikdörtgen"/>
          <p:cNvSpPr/>
          <p:nvPr/>
        </p:nvSpPr>
        <p:spPr>
          <a:xfrm>
            <a:off x="357158" y="2214554"/>
            <a:ext cx="8072494" cy="535809"/>
          </a:xfrm>
          <a:prstGeom prst="roundRect">
            <a:avLst/>
          </a:prstGeom>
          <a:solidFill>
            <a:srgbClr val="00B0F0"/>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5. RAMAZAN AYINDA CENNET KAPILARI AÇILIR, CEHENNEM KAPILARI KAPANIR, ŞEYTANLAR ZİNCİRE VURULUR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 name="23 Yuvarlatılmış Dikdörtgen"/>
          <p:cNvSpPr/>
          <p:nvPr/>
        </p:nvSpPr>
        <p:spPr>
          <a:xfrm>
            <a:off x="357158" y="2893191"/>
            <a:ext cx="8072494" cy="392933"/>
          </a:xfrm>
          <a:prstGeom prst="roundRect">
            <a:avLst/>
          </a:prstGeom>
          <a:solidFill>
            <a:srgbClr val="7030A0"/>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6. RAMAZAN’I İHYA EDENLERİN GÜNAHLARI BAĞIŞLANIR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5" name="24 Yuvarlatılmış Dikdörtgen"/>
          <p:cNvSpPr/>
          <p:nvPr/>
        </p:nvSpPr>
        <p:spPr>
          <a:xfrm>
            <a:off x="357158" y="3393257"/>
            <a:ext cx="8072494" cy="392933"/>
          </a:xfrm>
          <a:prstGeom prst="roundRect">
            <a:avLst/>
          </a:prstGeom>
          <a:solidFill>
            <a:schemeClr val="accent6">
              <a:lumMod val="50000"/>
            </a:schemeClr>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7. RAMAZAN’DA SEVAPLAR İKİ KAT YAZILMAKTADIR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6" name="25 Yuvarlatılmış Dikdörtgen"/>
          <p:cNvSpPr/>
          <p:nvPr/>
        </p:nvSpPr>
        <p:spPr>
          <a:xfrm>
            <a:off x="357158" y="3857628"/>
            <a:ext cx="8072494" cy="392933"/>
          </a:xfrm>
          <a:prstGeom prst="roundRect">
            <a:avLst/>
          </a:prstGeom>
          <a:solidFill>
            <a:schemeClr val="accent6">
              <a:lumMod val="75000"/>
            </a:schemeClr>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8. RAMAZAN MUKABELE AYIDIR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7" name="26 Yuvarlatılmış Dikdörtgen"/>
          <p:cNvSpPr/>
          <p:nvPr/>
        </p:nvSpPr>
        <p:spPr>
          <a:xfrm>
            <a:off x="357158" y="4357694"/>
            <a:ext cx="8072494" cy="392933"/>
          </a:xfrm>
          <a:prstGeom prst="roundRect">
            <a:avLst/>
          </a:prstGeom>
          <a:solidFill>
            <a:schemeClr val="accent3">
              <a:lumMod val="60000"/>
              <a:lumOff val="40000"/>
            </a:schemeClr>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9. İ’TİKAF İBADETİ RAMAZAN AYINDA GERÇEKLEŞTİRİLİR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8" name="27 Yuvarlatılmış Dikdörtgen"/>
          <p:cNvSpPr/>
          <p:nvPr/>
        </p:nvSpPr>
        <p:spPr>
          <a:xfrm>
            <a:off x="357158" y="4857760"/>
            <a:ext cx="8072494" cy="392933"/>
          </a:xfrm>
          <a:prstGeom prst="roundRect">
            <a:avLst/>
          </a:prstGeom>
          <a:solidFill>
            <a:srgbClr val="C00000"/>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10. FİTRE (SADAKA-İ FITR) RAMAZAN AYINA MAHSUSTUR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 name="28 Yuvarlatılmış Dikdörtgen"/>
          <p:cNvSpPr/>
          <p:nvPr/>
        </p:nvSpPr>
        <p:spPr>
          <a:xfrm>
            <a:off x="357158" y="5357826"/>
            <a:ext cx="8072494" cy="392933"/>
          </a:xfrm>
          <a:prstGeom prst="roundRect">
            <a:avLst/>
          </a:prstGeom>
          <a:solidFill>
            <a:schemeClr val="bg1">
              <a:lumMod val="75000"/>
            </a:schemeClr>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11. PEYGAMBERLİK RAMAZAN AYINDA VERİLMİŞTİR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0" name="29 Yuvarlatılmış Dikdörtgen"/>
          <p:cNvSpPr/>
          <p:nvPr/>
        </p:nvSpPr>
        <p:spPr>
          <a:xfrm>
            <a:off x="357158" y="5857892"/>
            <a:ext cx="8072494" cy="392933"/>
          </a:xfrm>
          <a:prstGeom prst="roundRect">
            <a:avLst/>
          </a:prstGeom>
          <a:solidFill>
            <a:schemeClr val="accent2">
              <a:lumMod val="60000"/>
              <a:lumOff val="40000"/>
            </a:schemeClr>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12. RAMAZAN SABIR AYIDIR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1" name="30 Yuvarlatılmış Dikdörtgen"/>
          <p:cNvSpPr/>
          <p:nvPr/>
        </p:nvSpPr>
        <p:spPr>
          <a:xfrm>
            <a:off x="357158" y="6357958"/>
            <a:ext cx="8072494" cy="357190"/>
          </a:xfrm>
          <a:prstGeom prst="roundRect">
            <a:avLst/>
          </a:prstGeom>
          <a:solidFill>
            <a:schemeClr val="accent4">
              <a:lumMod val="60000"/>
              <a:lumOff val="40000"/>
            </a:schemeClr>
          </a:solidFill>
          <a:ln>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effectLst>
                  <a:outerShdw blurRad="38100" dist="38100" dir="2700000" algn="tl">
                    <a:srgbClr val="000000">
                      <a:alpha val="43137"/>
                    </a:srgbClr>
                  </a:outerShdw>
                </a:effectLst>
                <a:latin typeface="Times New Roman" pitchFamily="18" charset="0"/>
                <a:cs typeface="Times New Roman" pitchFamily="18" charset="0"/>
              </a:rPr>
              <a:t>13. RAMAZAN HER ŞEYİ PAYLAŞMA AYIDIR</a:t>
            </a:r>
            <a:endParaRPr lang="tr-T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ppt_x"/>
                                          </p:val>
                                        </p:tav>
                                        <p:tav tm="100000">
                                          <p:val>
                                            <p:strVal val="#ppt_x"/>
                                          </p:val>
                                        </p:tav>
                                      </p:tavLst>
                                    </p:anim>
                                    <p:anim calcmode="lin" valueType="num">
                                      <p:cBhvr additive="base">
                                        <p:cTn id="4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500" fill="hold"/>
                                        <p:tgtEl>
                                          <p:spTgt spid="31"/>
                                        </p:tgtEl>
                                        <p:attrNameLst>
                                          <p:attrName>ppt_x</p:attrName>
                                        </p:attrNameLst>
                                      </p:cBhvr>
                                      <p:tavLst>
                                        <p:tav tm="0">
                                          <p:val>
                                            <p:strVal val="#ppt_x"/>
                                          </p:val>
                                        </p:tav>
                                        <p:tav tm="100000">
                                          <p:val>
                                            <p:strVal val="#ppt_x"/>
                                          </p:val>
                                        </p:tav>
                                      </p:tavLst>
                                    </p:anim>
                                    <p:anim calcmode="lin" valueType="num">
                                      <p:cBhvr additive="base">
                                        <p:cTn id="8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4" grpId="0" animBg="1"/>
      <p:bldP spid="25" grpId="0" animBg="1"/>
      <p:bldP spid="26" grpId="0" animBg="1"/>
      <p:bldP spid="27" grpId="0" animBg="1"/>
      <p:bldP spid="28" grpId="0" animBg="1"/>
      <p:bldP spid="29" grpId="0" animBg="1"/>
      <p:bldP spid="30"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YUSUFCUK\Desktop\resimlerden secim\515_C.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Yuvarlatılmış Çapraz Köşeli Dikdörtgen"/>
          <p:cNvSpPr/>
          <p:nvPr/>
        </p:nvSpPr>
        <p:spPr>
          <a:xfrm>
            <a:off x="928662" y="857232"/>
            <a:ext cx="7286676" cy="5072098"/>
          </a:xfrm>
          <a:prstGeom prst="round2DiagRect">
            <a:avLst/>
          </a:prstGeom>
          <a:solidFill>
            <a:schemeClr val="accent6">
              <a:lumMod val="60000"/>
              <a:lumOff val="4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rPr>
              <a:t>	Yaşamış olduğumuz bu hayatın her bir devresi için nice hazırlıklar yapmışızdır. Sünnet olmuşuz, </a:t>
            </a:r>
            <a:r>
              <a:rPr lang="tr-TR" sz="2400" b="1" dirty="0" smtClean="0">
                <a:solidFill>
                  <a:schemeClr val="tx1"/>
                </a:solidFill>
              </a:rPr>
              <a:t>Askere gitmişizdir</a:t>
            </a:r>
            <a:r>
              <a:rPr lang="tr-TR" sz="2400" dirty="0" smtClean="0">
                <a:solidFill>
                  <a:schemeClr val="tx1"/>
                </a:solidFill>
              </a:rPr>
              <a:t>. Bizim için hazırlık yapmışlardır.  </a:t>
            </a:r>
          </a:p>
          <a:p>
            <a:pPr algn="just"/>
            <a:r>
              <a:rPr lang="tr-TR" sz="2400" dirty="0" smtClean="0">
                <a:solidFill>
                  <a:schemeClr val="tx1"/>
                </a:solidFill>
              </a:rPr>
              <a:t>	Düğün hazırlığımız bizler için bir başka dönüm noktasıdır. Gelinlik kızlar bu gün için nice çeyizler düzmüşlerdir. </a:t>
            </a:r>
          </a:p>
          <a:p>
            <a:pPr algn="just"/>
            <a:r>
              <a:rPr lang="tr-TR" sz="2400" b="1" dirty="0" smtClean="0">
                <a:solidFill>
                  <a:schemeClr val="tx1"/>
                </a:solidFill>
              </a:rPr>
              <a:t>	Çocuğumuz olmasına yakın onun için hazırlıklar yapmışızdır.</a:t>
            </a:r>
            <a:r>
              <a:rPr lang="tr-TR" sz="2400" dirty="0" smtClean="0">
                <a:solidFill>
                  <a:schemeClr val="tx1"/>
                </a:solidFill>
              </a:rPr>
              <a:t> Okula giden evlatlarımız için okul hazırlığı yapmaktayız. </a:t>
            </a:r>
          </a:p>
          <a:p>
            <a:pPr algn="just"/>
            <a:r>
              <a:rPr lang="tr-TR" sz="2400" b="1" dirty="0" smtClean="0">
                <a:solidFill>
                  <a:schemeClr val="tx1"/>
                </a:solidFill>
              </a:rPr>
              <a:t>	</a:t>
            </a:r>
            <a:r>
              <a:rPr lang="tr-TR" sz="2400" b="1" u="sng" dirty="0" smtClean="0">
                <a:solidFill>
                  <a:schemeClr val="tx1"/>
                </a:solidFill>
              </a:rPr>
              <a:t>Hazırlık yapılan şeyin değeri anlaşıldığı müddetçe ona yapılan hazırlıkta daha güzel olacaktır.</a:t>
            </a:r>
            <a:r>
              <a:rPr lang="tr-TR" sz="2400" dirty="0" smtClean="0">
                <a:solidFill>
                  <a:schemeClr val="tx1"/>
                </a:solidFill>
              </a:rPr>
              <a:t> İşte bir ramazan ayına daha kavuşmak üzereyiz. Bu aya hazırlık yapmak gerek. </a:t>
            </a:r>
            <a:endParaRPr lang="tr-TR"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965</Words>
  <Application>Microsoft Office PowerPoint</Application>
  <PresentationFormat>Ekran Gösterisi (4:3)</PresentationFormat>
  <Paragraphs>243</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YUSUFCUK</dc:creator>
  <cp:lastModifiedBy>YUSUFCUK</cp:lastModifiedBy>
  <cp:revision>39</cp:revision>
  <dcterms:created xsi:type="dcterms:W3CDTF">2011-07-27T08:58:36Z</dcterms:created>
  <dcterms:modified xsi:type="dcterms:W3CDTF">2011-07-29T08:50:27Z</dcterms:modified>
</cp:coreProperties>
</file>