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0"/>
  </p:handoutMasterIdLst>
  <p:sldIdLst>
    <p:sldId id="256" r:id="rId2"/>
    <p:sldId id="266" r:id="rId3"/>
    <p:sldId id="278" r:id="rId4"/>
    <p:sldId id="280" r:id="rId5"/>
    <p:sldId id="258" r:id="rId6"/>
    <p:sldId id="281" r:id="rId7"/>
    <p:sldId id="279" r:id="rId8"/>
    <p:sldId id="263" r:id="rId9"/>
    <p:sldId id="290" r:id="rId10"/>
    <p:sldId id="261" r:id="rId11"/>
    <p:sldId id="268" r:id="rId12"/>
    <p:sldId id="269" r:id="rId13"/>
    <p:sldId id="270" r:id="rId14"/>
    <p:sldId id="271" r:id="rId15"/>
    <p:sldId id="272" r:id="rId16"/>
    <p:sldId id="276" r:id="rId17"/>
    <p:sldId id="277" r:id="rId18"/>
    <p:sldId id="287" r:id="rId19"/>
    <p:sldId id="285" r:id="rId20"/>
    <p:sldId id="282" r:id="rId21"/>
    <p:sldId id="284" r:id="rId22"/>
    <p:sldId id="273" r:id="rId23"/>
    <p:sldId id="283" r:id="rId24"/>
    <p:sldId id="289" r:id="rId25"/>
    <p:sldId id="262" r:id="rId26"/>
    <p:sldId id="292" r:id="rId27"/>
    <p:sldId id="291" r:id="rId28"/>
    <p:sldId id="259" r:id="rId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7DD504-CE95-4C43-AD81-6ACD5CC42264}" type="datetimeFigureOut">
              <a:rPr lang="tr-TR" smtClean="0"/>
              <a:t>15.07.2013</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486C37-A0BB-4383-ADBE-D505E524B1C2}" type="slidenum">
              <a:rPr lang="tr-TR" smtClean="0"/>
              <a:t>‹#›</a:t>
            </a:fld>
            <a:endParaRPr lang="tr-TR"/>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716E1C84-CA1F-41F7-BDA9-ABFBC6098101}" type="datetimeFigureOut">
              <a:rPr lang="tr-TR" smtClean="0"/>
              <a:pPr/>
              <a:t>15.07.2013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B5DD37F-5732-4818-9C22-8A4EACD0F187}"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16E1C84-CA1F-41F7-BDA9-ABFBC6098101}" type="datetimeFigureOut">
              <a:rPr lang="tr-TR" smtClean="0"/>
              <a:pPr/>
              <a:t>15.07.2013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B5DD37F-5732-4818-9C22-8A4EACD0F187}"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16E1C84-CA1F-41F7-BDA9-ABFBC6098101}" type="datetimeFigureOut">
              <a:rPr lang="tr-TR" smtClean="0"/>
              <a:pPr/>
              <a:t>15.07.2013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B5DD37F-5732-4818-9C22-8A4EACD0F187}"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16E1C84-CA1F-41F7-BDA9-ABFBC6098101}" type="datetimeFigureOut">
              <a:rPr lang="tr-TR" smtClean="0"/>
              <a:pPr/>
              <a:t>15.07.2013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B5DD37F-5732-4818-9C22-8A4EACD0F187}"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716E1C84-CA1F-41F7-BDA9-ABFBC6098101}" type="datetimeFigureOut">
              <a:rPr lang="tr-TR" smtClean="0"/>
              <a:pPr/>
              <a:t>15.07.2013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B5DD37F-5732-4818-9C22-8A4EACD0F187}"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716E1C84-CA1F-41F7-BDA9-ABFBC6098101}" type="datetimeFigureOut">
              <a:rPr lang="tr-TR" smtClean="0"/>
              <a:pPr/>
              <a:t>15.07.2013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B5DD37F-5732-4818-9C22-8A4EACD0F187}"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716E1C84-CA1F-41F7-BDA9-ABFBC6098101}" type="datetimeFigureOut">
              <a:rPr lang="tr-TR" smtClean="0"/>
              <a:pPr/>
              <a:t>15.07.2013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B5DD37F-5732-4818-9C22-8A4EACD0F187}"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716E1C84-CA1F-41F7-BDA9-ABFBC6098101}" type="datetimeFigureOut">
              <a:rPr lang="tr-TR" smtClean="0"/>
              <a:pPr/>
              <a:t>15.07.2013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B5DD37F-5732-4818-9C22-8A4EACD0F187}"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16E1C84-CA1F-41F7-BDA9-ABFBC6098101}" type="datetimeFigureOut">
              <a:rPr lang="tr-TR" smtClean="0"/>
              <a:pPr/>
              <a:t>15.07.2013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B5DD37F-5732-4818-9C22-8A4EACD0F187}"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16E1C84-CA1F-41F7-BDA9-ABFBC6098101}" type="datetimeFigureOut">
              <a:rPr lang="tr-TR" smtClean="0"/>
              <a:pPr/>
              <a:t>15.07.2013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B5DD37F-5732-4818-9C22-8A4EACD0F187}"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16E1C84-CA1F-41F7-BDA9-ABFBC6098101}" type="datetimeFigureOut">
              <a:rPr lang="tr-TR" smtClean="0"/>
              <a:pPr/>
              <a:t>15.07.2013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B5DD37F-5732-4818-9C22-8A4EACD0F187}"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6E1C84-CA1F-41F7-BDA9-ABFBC6098101}" type="datetimeFigureOut">
              <a:rPr lang="tr-TR" smtClean="0"/>
              <a:pPr/>
              <a:t>15.07.2013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5DD37F-5732-4818-9C22-8A4EACD0F187}"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3000"/>
          </a:stretch>
        </a:blip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xfrm>
            <a:off x="2214546" y="2857496"/>
            <a:ext cx="4643470" cy="1470025"/>
          </a:xfrm>
          <a:solidFill>
            <a:schemeClr val="tx2">
              <a:lumMod val="40000"/>
              <a:lumOff val="60000"/>
            </a:schemeClr>
          </a:solidFill>
        </p:spPr>
        <p:txBody>
          <a:bodyPr/>
          <a:lstStyle/>
          <a:p>
            <a:r>
              <a:rPr lang="tr-TR" dirty="0" smtClean="0"/>
              <a:t>Ramazan ve Dua</a:t>
            </a:r>
            <a:endParaRPr lang="tr-TR" dirty="0"/>
          </a:p>
        </p:txBody>
      </p:sp>
      <p:sp>
        <p:nvSpPr>
          <p:cNvPr id="3" name="2 Alt Başlık"/>
          <p:cNvSpPr>
            <a:spLocks noGrp="1"/>
          </p:cNvSpPr>
          <p:nvPr>
            <p:ph type="subTitle" idx="1"/>
          </p:nvPr>
        </p:nvSpPr>
        <p:spPr>
          <a:xfrm>
            <a:off x="2214546" y="4357694"/>
            <a:ext cx="4643470" cy="1214446"/>
          </a:xfrm>
          <a:solidFill>
            <a:schemeClr val="tx2">
              <a:lumMod val="40000"/>
              <a:lumOff val="60000"/>
            </a:schemeClr>
          </a:solidFill>
        </p:spPr>
        <p:txBody>
          <a:bodyPr>
            <a:normAutofit fontScale="85000" lnSpcReduction="10000"/>
          </a:bodyPr>
          <a:lstStyle/>
          <a:p>
            <a:pPr>
              <a:defRPr/>
            </a:pPr>
            <a:r>
              <a:rPr lang="tr-TR" b="1" i="1" dirty="0">
                <a:solidFill>
                  <a:schemeClr val="bg1"/>
                </a:solidFill>
              </a:rPr>
              <a:t>Salim SELVİ</a:t>
            </a:r>
          </a:p>
          <a:p>
            <a:pPr>
              <a:defRPr/>
            </a:pPr>
            <a:r>
              <a:rPr lang="tr-TR" b="1" i="1" dirty="0" err="1">
                <a:solidFill>
                  <a:schemeClr val="bg1"/>
                </a:solidFill>
              </a:rPr>
              <a:t>Zürich</a:t>
            </a:r>
            <a:r>
              <a:rPr lang="tr-TR" b="1" i="1" dirty="0">
                <a:solidFill>
                  <a:schemeClr val="bg1"/>
                </a:solidFill>
              </a:rPr>
              <a:t> </a:t>
            </a:r>
            <a:r>
              <a:rPr lang="tr-TR" b="1" i="1" dirty="0" err="1">
                <a:solidFill>
                  <a:schemeClr val="bg1"/>
                </a:solidFill>
              </a:rPr>
              <a:t>Nord</a:t>
            </a:r>
            <a:r>
              <a:rPr lang="tr-TR" b="1" i="1" dirty="0">
                <a:solidFill>
                  <a:schemeClr val="bg1"/>
                </a:solidFill>
              </a:rPr>
              <a:t> Mimar Sinan Camii</a:t>
            </a:r>
          </a:p>
          <a:p>
            <a:endParaRPr lang="tr-TR"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5400" b="1" i="1" dirty="0" smtClean="0">
                <a:solidFill>
                  <a:schemeClr val="bg1"/>
                </a:solidFill>
              </a:rPr>
              <a:t>Dua Nasıl Olmalı ?</a:t>
            </a:r>
            <a:endParaRPr lang="tr-TR" sz="5400" b="1" i="1" dirty="0">
              <a:solidFill>
                <a:schemeClr val="bg1"/>
              </a:solidFill>
            </a:endParaRPr>
          </a:p>
        </p:txBody>
      </p:sp>
      <p:sp>
        <p:nvSpPr>
          <p:cNvPr id="3" name="2 İçerik Yer Tutucusu"/>
          <p:cNvSpPr>
            <a:spLocks noGrp="1"/>
          </p:cNvSpPr>
          <p:nvPr>
            <p:ph idx="1"/>
          </p:nvPr>
        </p:nvSpPr>
        <p:spPr>
          <a:xfrm>
            <a:off x="457200" y="1428736"/>
            <a:ext cx="8229600" cy="5214974"/>
          </a:xfrm>
        </p:spPr>
        <p:txBody>
          <a:bodyPr>
            <a:normAutofit fontScale="92500" lnSpcReduction="10000"/>
          </a:bodyPr>
          <a:lstStyle/>
          <a:p>
            <a:r>
              <a:rPr lang="tr-TR" sz="3600" dirty="0" smtClean="0">
                <a:solidFill>
                  <a:schemeClr val="bg1"/>
                </a:solidFill>
              </a:rPr>
              <a:t>Kerimde Yüce Allah (c.c.) bize şöyle bir emir vermektedir.</a:t>
            </a:r>
            <a:endParaRPr lang="tr-TR" sz="4300" dirty="0" smtClean="0">
              <a:solidFill>
                <a:schemeClr val="bg1"/>
              </a:solidFill>
            </a:endParaRPr>
          </a:p>
          <a:p>
            <a:pPr rtl="1"/>
            <a:r>
              <a:rPr lang="ar-AE" sz="4300" dirty="0" smtClean="0">
                <a:solidFill>
                  <a:schemeClr val="bg1"/>
                </a:solidFill>
              </a:rPr>
              <a:t>فَاعْلَمْ أَنَّهُ لَا إِلَهَ إِلَّا اللَّهُ وَاسْتَغْفِرْ لِذَنبِكَ وَلِلْمُؤْمِنِينَ وَالْمُؤْمِنَاتِ وَاللَّهُ يَعْلَمُ مُتَقَلَّبَكُمْ وَمَثْوَاكُمْ </a:t>
            </a:r>
          </a:p>
          <a:p>
            <a:r>
              <a:rPr lang="ar-AE" sz="3600" dirty="0" smtClean="0">
                <a:solidFill>
                  <a:schemeClr val="bg1"/>
                </a:solidFill>
              </a:rPr>
              <a:t>“</a:t>
            </a:r>
            <a:r>
              <a:rPr lang="tr-TR" sz="3600" dirty="0" smtClean="0">
                <a:solidFill>
                  <a:schemeClr val="bg1"/>
                </a:solidFill>
              </a:rPr>
              <a:t>Bil ki Allah’tan başka hiçbir ilâh yoktur. Hem kendinin, hem de inanmış erkek ve kadınların günahlarının bağışlanmasını dile! Allah gezip dolaştığınız yeri de, içinde kalacağınız yeri de bilir.” </a:t>
            </a:r>
          </a:p>
          <a:p>
            <a:r>
              <a:rPr lang="tr-TR" dirty="0" smtClean="0"/>
              <a:t>Muhammed </a:t>
            </a:r>
            <a:r>
              <a:rPr lang="tr-TR" dirty="0" err="1" smtClean="0"/>
              <a:t>sûresi</a:t>
            </a:r>
            <a:r>
              <a:rPr lang="tr-TR" dirty="0" smtClean="0"/>
              <a:t> (47), 19</a:t>
            </a: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5400" b="1" i="1" dirty="0" smtClean="0">
                <a:solidFill>
                  <a:schemeClr val="bg1"/>
                </a:solidFill>
              </a:rPr>
              <a:t>Nasıl Dua Etmeli ?</a:t>
            </a:r>
            <a:endParaRPr lang="tr-TR" sz="5400" b="1" i="1" dirty="0">
              <a:solidFill>
                <a:schemeClr val="bg1"/>
              </a:solidFill>
            </a:endParaRPr>
          </a:p>
        </p:txBody>
      </p:sp>
      <p:sp>
        <p:nvSpPr>
          <p:cNvPr id="3" name="2 İçerik Yer Tutucusu"/>
          <p:cNvSpPr>
            <a:spLocks noGrp="1"/>
          </p:cNvSpPr>
          <p:nvPr>
            <p:ph idx="1"/>
          </p:nvPr>
        </p:nvSpPr>
        <p:spPr/>
        <p:txBody>
          <a:bodyPr>
            <a:normAutofit fontScale="85000" lnSpcReduction="20000"/>
          </a:bodyPr>
          <a:lstStyle/>
          <a:p>
            <a:r>
              <a:rPr lang="tr-TR" dirty="0" smtClean="0">
                <a:solidFill>
                  <a:schemeClr val="bg1"/>
                </a:solidFill>
              </a:rPr>
              <a:t>Duanın kabul edilmesinin vesileleri olarak, diğer inanan kardeşlerimizi de duaya dâhil etmek olduğunu hadislerden şöyle öğreniyoruz.</a:t>
            </a:r>
            <a:endParaRPr lang="tr-TR" sz="4200" dirty="0" smtClean="0">
              <a:solidFill>
                <a:schemeClr val="bg1"/>
              </a:solidFill>
            </a:endParaRPr>
          </a:p>
          <a:p>
            <a:pPr rtl="1"/>
            <a:r>
              <a:rPr lang="ar-AE" sz="4200" dirty="0" smtClean="0">
                <a:solidFill>
                  <a:schemeClr val="bg1"/>
                </a:solidFill>
              </a:rPr>
              <a:t>دَعْوةُ المرءِ المُسْلِمِ لأَخيهِ بِظَهْرِ الغَيْبِ مُسْتَجَابةٌ ، عِنْد رأْسِهِ ملَكٌ مُوكَّلٌ كلَّمَا دعا لأَخِيهِ بخيرٍ قَال المَلَكُ المُوكَّلُ بِهِ : آمِينَ ، ولَكَ بمِثْلٍ » رواه مسلم </a:t>
            </a:r>
            <a:r>
              <a:rPr lang="ar-AE" dirty="0" smtClean="0">
                <a:solidFill>
                  <a:schemeClr val="bg1"/>
                </a:solidFill>
              </a:rPr>
              <a:t>.</a:t>
            </a:r>
          </a:p>
          <a:p>
            <a:r>
              <a:rPr lang="ar-AE" dirty="0" smtClean="0">
                <a:solidFill>
                  <a:schemeClr val="bg1"/>
                </a:solidFill>
              </a:rPr>
              <a:t> “</a:t>
            </a:r>
            <a:r>
              <a:rPr lang="tr-TR" dirty="0" smtClean="0">
                <a:solidFill>
                  <a:schemeClr val="bg1"/>
                </a:solidFill>
              </a:rPr>
              <a:t>Bir </a:t>
            </a:r>
            <a:r>
              <a:rPr lang="tr-TR" dirty="0" err="1" smtClean="0">
                <a:solidFill>
                  <a:schemeClr val="bg1"/>
                </a:solidFill>
              </a:rPr>
              <a:t>müslümanın</a:t>
            </a:r>
            <a:r>
              <a:rPr lang="tr-TR" dirty="0" smtClean="0">
                <a:solidFill>
                  <a:schemeClr val="bg1"/>
                </a:solidFill>
              </a:rPr>
              <a:t>, yanında bulunmayan din kardeşine yapacağı dua kabul olunur. Bir kimse din kardeşine hayır dua ettikçe, yanında bulunan görevli bir melek ona, ‘duan kabul olsun, aynı şeyler sana da verilsin’ diye dua eder.”(</a:t>
            </a:r>
            <a:r>
              <a:rPr lang="tr-TR" dirty="0" err="1" smtClean="0"/>
              <a:t>Riyazü’s</a:t>
            </a:r>
            <a:r>
              <a:rPr lang="tr-TR" dirty="0" smtClean="0"/>
              <a:t>-</a:t>
            </a:r>
            <a:r>
              <a:rPr lang="tr-TR" dirty="0" err="1" smtClean="0"/>
              <a:t>Salihin</a:t>
            </a:r>
            <a:r>
              <a:rPr lang="tr-TR" dirty="0" smtClean="0"/>
              <a:t>, Hadis No: 1498</a:t>
            </a:r>
            <a:r>
              <a:rPr lang="tr-TR" dirty="0" smtClean="0">
                <a:solidFill>
                  <a:schemeClr val="bg1"/>
                </a:solidFill>
              </a:rPr>
              <a:t>)</a:t>
            </a:r>
          </a:p>
          <a:p>
            <a:endParaRPr lang="tr-TR"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1600200"/>
            <a:ext cx="8401080" cy="4900634"/>
          </a:xfrm>
        </p:spPr>
        <p:txBody>
          <a:bodyPr>
            <a:normAutofit fontScale="92500"/>
          </a:bodyPr>
          <a:lstStyle/>
          <a:p>
            <a:r>
              <a:rPr lang="tr-TR" sz="4400" dirty="0" smtClean="0">
                <a:solidFill>
                  <a:schemeClr val="bg1"/>
                </a:solidFill>
              </a:rPr>
              <a:t>Dua ederken dikkat etmemiz gereken durumlardan birisi </a:t>
            </a:r>
            <a:r>
              <a:rPr lang="tr-TR" sz="4400" dirty="0" err="1" smtClean="0">
                <a:solidFill>
                  <a:schemeClr val="bg1"/>
                </a:solidFill>
              </a:rPr>
              <a:t>Kur’an</a:t>
            </a:r>
            <a:r>
              <a:rPr lang="tr-TR" sz="4400" dirty="0" smtClean="0">
                <a:solidFill>
                  <a:schemeClr val="bg1"/>
                </a:solidFill>
              </a:rPr>
              <a:t>-ı Kerimde bizlere şöyle aktarılmaktadır. </a:t>
            </a:r>
          </a:p>
          <a:p>
            <a:r>
              <a:rPr lang="ar-AE" sz="4400" dirty="0" smtClean="0">
                <a:solidFill>
                  <a:schemeClr val="bg1"/>
                </a:solidFill>
              </a:rPr>
              <a:t>ادْعُواْ رَبَّكُمْ تَضَرُّعاوَخُفْيَةً إِنَّهُ لاَ يُحِبُّ الْمُعْتَدِينَ</a:t>
            </a:r>
          </a:p>
          <a:p>
            <a:r>
              <a:rPr lang="ar-AE" sz="4400" dirty="0" smtClean="0">
                <a:solidFill>
                  <a:schemeClr val="bg1"/>
                </a:solidFill>
              </a:rPr>
              <a:t>“</a:t>
            </a:r>
            <a:r>
              <a:rPr lang="tr-TR" sz="4400" dirty="0" smtClean="0">
                <a:solidFill>
                  <a:schemeClr val="bg1"/>
                </a:solidFill>
              </a:rPr>
              <a:t>Rabbinize yalvara yakara ve sessizce dua edin. Çünkü O haddi aşanları sevmez.”</a:t>
            </a:r>
            <a:r>
              <a:rPr lang="tr-TR" sz="4400" dirty="0" smtClean="0"/>
              <a:t>(</a:t>
            </a:r>
            <a:r>
              <a:rPr lang="tr-TR" dirty="0" smtClean="0"/>
              <a:t>Araf, 7/55)</a:t>
            </a:r>
          </a:p>
        </p:txBody>
      </p:sp>
      <p:sp>
        <p:nvSpPr>
          <p:cNvPr id="4" name="1 Başlık"/>
          <p:cNvSpPr>
            <a:spLocks noGrp="1"/>
          </p:cNvSpPr>
          <p:nvPr>
            <p:ph type="title"/>
          </p:nvPr>
        </p:nvSpPr>
        <p:spPr/>
        <p:txBody>
          <a:bodyPr>
            <a:normAutofit/>
          </a:bodyPr>
          <a:lstStyle/>
          <a:p>
            <a:r>
              <a:rPr lang="tr-TR" sz="5400" b="1" i="1" dirty="0" smtClean="0">
                <a:solidFill>
                  <a:schemeClr val="bg1"/>
                </a:solidFill>
              </a:rPr>
              <a:t>Nasıl Dua Etmeli ?</a:t>
            </a:r>
            <a:endParaRPr lang="tr-TR" sz="5400" b="1" i="1"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0"/>
            <a:ext cx="8401080" cy="4900634"/>
          </a:xfrm>
        </p:spPr>
        <p:txBody>
          <a:bodyPr>
            <a:normAutofit fontScale="85000" lnSpcReduction="20000"/>
          </a:bodyPr>
          <a:lstStyle/>
          <a:p>
            <a:r>
              <a:rPr lang="tr-TR" sz="3500" dirty="0" smtClean="0">
                <a:solidFill>
                  <a:schemeClr val="bg1"/>
                </a:solidFill>
              </a:rPr>
              <a:t>Dua etmekte tevazu vardır. </a:t>
            </a:r>
          </a:p>
          <a:p>
            <a:r>
              <a:rPr lang="tr-TR" sz="3500" dirty="0" smtClean="0">
                <a:solidFill>
                  <a:schemeClr val="bg1"/>
                </a:solidFill>
              </a:rPr>
              <a:t>Dua etmemekte ise böbürlenme vardır. </a:t>
            </a:r>
          </a:p>
          <a:p>
            <a:r>
              <a:rPr lang="tr-TR" sz="3500" dirty="0" smtClean="0">
                <a:solidFill>
                  <a:schemeClr val="bg1"/>
                </a:solidFill>
              </a:rPr>
              <a:t>Dua eden kul olduğunun, yaratıldığının farkındadır. Bir ayette şöyle buyrulmaktadır.</a:t>
            </a:r>
            <a:endParaRPr lang="tr-TR" sz="4800" dirty="0" smtClean="0">
              <a:solidFill>
                <a:schemeClr val="bg1"/>
              </a:solidFill>
            </a:endParaRPr>
          </a:p>
          <a:p>
            <a:pPr rtl="1"/>
            <a:r>
              <a:rPr lang="ar-AE" sz="4800" dirty="0" smtClean="0">
                <a:solidFill>
                  <a:schemeClr val="bg1"/>
                </a:solidFill>
              </a:rPr>
              <a:t>وَقَالَ رَبُّكُمُ ادْعُونِي أَسْتَجِبْ لَكُمْ إِنَّ الَّذِينَ يَسْتَكْبِرُونَ عَنْ عِبَادَتِي سَيَدْخُلُونَ جَهَنَّمَ دَاخِرِينَ</a:t>
            </a:r>
          </a:p>
          <a:p>
            <a:r>
              <a:rPr lang="ar-AE" sz="3800" dirty="0" smtClean="0">
                <a:solidFill>
                  <a:schemeClr val="bg1"/>
                </a:solidFill>
              </a:rPr>
              <a:t>“</a:t>
            </a:r>
            <a:r>
              <a:rPr lang="tr-TR" sz="3800" dirty="0" smtClean="0">
                <a:solidFill>
                  <a:schemeClr val="bg1"/>
                </a:solidFill>
              </a:rPr>
              <a:t>Rabbiniz dedi ki: "Bana dua edin, size icabet edeyim. Doğrusu Bana ibadet etmekten büyüklenen (</a:t>
            </a:r>
            <a:r>
              <a:rPr lang="tr-TR" sz="3800" dirty="0" err="1" smtClean="0">
                <a:solidFill>
                  <a:schemeClr val="bg1"/>
                </a:solidFill>
              </a:rPr>
              <a:t>müstekbir</a:t>
            </a:r>
            <a:r>
              <a:rPr lang="tr-TR" sz="3800" dirty="0" smtClean="0">
                <a:solidFill>
                  <a:schemeClr val="bg1"/>
                </a:solidFill>
              </a:rPr>
              <a:t>)</a:t>
            </a:r>
            <a:r>
              <a:rPr lang="tr-TR" sz="3800" dirty="0" err="1" smtClean="0">
                <a:solidFill>
                  <a:schemeClr val="bg1"/>
                </a:solidFill>
              </a:rPr>
              <a:t>ler</a:t>
            </a:r>
            <a:r>
              <a:rPr lang="tr-TR" sz="3800" dirty="0" smtClean="0">
                <a:solidFill>
                  <a:schemeClr val="bg1"/>
                </a:solidFill>
              </a:rPr>
              <a:t>; cehenneme boyun bükmüş kimseler olarak gireceklerdir.”           </a:t>
            </a:r>
            <a:r>
              <a:rPr lang="tr-TR" sz="3600" dirty="0" err="1" smtClean="0"/>
              <a:t>Gafir</a:t>
            </a:r>
            <a:r>
              <a:rPr lang="tr-TR" sz="3600" dirty="0" smtClean="0"/>
              <a:t>, 40/60</a:t>
            </a:r>
            <a:endParaRPr lang="tr-TR" sz="3800" dirty="0" smtClean="0">
              <a:solidFill>
                <a:schemeClr val="bg1"/>
              </a:solidFill>
            </a:endParaRPr>
          </a:p>
          <a:p>
            <a:endParaRPr lang="tr-TR" dirty="0"/>
          </a:p>
        </p:txBody>
      </p:sp>
      <p:sp>
        <p:nvSpPr>
          <p:cNvPr id="4" name="1 Başlık"/>
          <p:cNvSpPr>
            <a:spLocks noGrp="1"/>
          </p:cNvSpPr>
          <p:nvPr>
            <p:ph type="title"/>
          </p:nvPr>
        </p:nvSpPr>
        <p:spPr/>
        <p:txBody>
          <a:bodyPr>
            <a:normAutofit/>
          </a:bodyPr>
          <a:lstStyle/>
          <a:p>
            <a:r>
              <a:rPr lang="tr-TR" sz="5400" b="1" i="1" dirty="0" smtClean="0">
                <a:solidFill>
                  <a:schemeClr val="bg1"/>
                </a:solidFill>
              </a:rPr>
              <a:t>Nasıl Dua Etmeli ?</a:t>
            </a:r>
            <a:endParaRPr lang="tr-TR" sz="5400" b="1" i="1"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0"/>
            <a:ext cx="8229600" cy="4900634"/>
          </a:xfrm>
        </p:spPr>
        <p:txBody>
          <a:bodyPr>
            <a:normAutofit lnSpcReduction="10000"/>
          </a:bodyPr>
          <a:lstStyle/>
          <a:p>
            <a:r>
              <a:rPr lang="tr-TR" dirty="0" smtClean="0">
                <a:solidFill>
                  <a:schemeClr val="bg1"/>
                </a:solidFill>
              </a:rPr>
              <a:t>Hadis-i Şerif şöyledir.</a:t>
            </a:r>
            <a:endParaRPr lang="tr-TR" sz="4000" dirty="0" smtClean="0">
              <a:solidFill>
                <a:schemeClr val="bg1"/>
              </a:solidFill>
            </a:endParaRPr>
          </a:p>
          <a:p>
            <a:pPr rtl="1"/>
            <a:r>
              <a:rPr lang="ar-AE" sz="4000" dirty="0" smtClean="0">
                <a:solidFill>
                  <a:schemeClr val="bg1"/>
                </a:solidFill>
              </a:rPr>
              <a:t>لا تَدعُوا عَلى أَنْفُسِكُم ، وَلا تدْعُوا عَلى أَولادِكُم ، ولا تَدْعُوا على أَمْوَالِكُم ، لا تُوافِقُوا مِنَ اللَّهِ ساعة يُسأَلُ فِيهَا عَطاءً ، فيَسْتَجيبَ لَكُم » رواه مسل</a:t>
            </a:r>
            <a:r>
              <a:rPr lang="ar-AE" dirty="0" smtClean="0">
                <a:solidFill>
                  <a:schemeClr val="bg1"/>
                </a:solidFill>
              </a:rPr>
              <a:t>م .</a:t>
            </a:r>
          </a:p>
          <a:p>
            <a:pPr>
              <a:buNone/>
            </a:pPr>
            <a:r>
              <a:rPr lang="tr-TR" dirty="0" smtClean="0">
                <a:solidFill>
                  <a:schemeClr val="bg1"/>
                </a:solidFill>
              </a:rPr>
              <a:t>“</a:t>
            </a:r>
            <a:r>
              <a:rPr lang="ar-AE" dirty="0" smtClean="0">
                <a:solidFill>
                  <a:schemeClr val="bg1"/>
                </a:solidFill>
              </a:rPr>
              <a:t> “</a:t>
            </a:r>
            <a:r>
              <a:rPr lang="tr-TR" dirty="0" smtClean="0">
                <a:solidFill>
                  <a:schemeClr val="bg1"/>
                </a:solidFill>
              </a:rPr>
              <a:t>Kendinize beddua etmeyiniz; çocuklarınıza beddua etmeyiniz; mallarınıza da beddua etmeyiniz. Dileklerin kabul edildiği zamana denk gelir de Allah bedduanızı kabul ediverir.”</a:t>
            </a:r>
          </a:p>
          <a:p>
            <a:pPr>
              <a:buNone/>
            </a:pPr>
            <a:r>
              <a:rPr lang="tr-TR" dirty="0" smtClean="0">
                <a:solidFill>
                  <a:schemeClr val="bg1"/>
                </a:solidFill>
              </a:rPr>
              <a:t> </a:t>
            </a:r>
            <a:r>
              <a:rPr lang="tr-TR" dirty="0" err="1" smtClean="0"/>
              <a:t>Riyazü’s</a:t>
            </a:r>
            <a:r>
              <a:rPr lang="tr-TR" dirty="0" smtClean="0"/>
              <a:t>-</a:t>
            </a:r>
            <a:r>
              <a:rPr lang="tr-TR" dirty="0" err="1" smtClean="0"/>
              <a:t>Salihin</a:t>
            </a:r>
            <a:r>
              <a:rPr lang="tr-TR" dirty="0" smtClean="0"/>
              <a:t>, Hadis No: 1500</a:t>
            </a:r>
          </a:p>
          <a:p>
            <a:endParaRPr lang="tr-TR" dirty="0"/>
          </a:p>
        </p:txBody>
      </p:sp>
      <p:sp>
        <p:nvSpPr>
          <p:cNvPr id="4" name="1 Başlık"/>
          <p:cNvSpPr>
            <a:spLocks noGrp="1"/>
          </p:cNvSpPr>
          <p:nvPr>
            <p:ph type="title"/>
          </p:nvPr>
        </p:nvSpPr>
        <p:spPr/>
        <p:txBody>
          <a:bodyPr>
            <a:normAutofit/>
          </a:bodyPr>
          <a:lstStyle/>
          <a:p>
            <a:r>
              <a:rPr lang="tr-TR" sz="5400" b="1" i="1" dirty="0" smtClean="0">
                <a:solidFill>
                  <a:schemeClr val="bg1"/>
                </a:solidFill>
              </a:rPr>
              <a:t>Nasıl Dua Etmeli ?</a:t>
            </a:r>
            <a:endParaRPr lang="tr-TR" sz="5400" b="1" i="1"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14348" y="285728"/>
            <a:ext cx="7772400" cy="658813"/>
          </a:xfrm>
        </p:spPr>
        <p:txBody>
          <a:bodyPr>
            <a:noAutofit/>
          </a:bodyPr>
          <a:lstStyle/>
          <a:p>
            <a:pPr eaLnBrk="1" hangingPunct="1"/>
            <a:r>
              <a:rPr lang="tr-TR" sz="4800" b="1" i="1" dirty="0" smtClean="0"/>
              <a:t>Duada Zaman</a:t>
            </a:r>
          </a:p>
        </p:txBody>
      </p:sp>
      <p:sp>
        <p:nvSpPr>
          <p:cNvPr id="24579" name="Rectangle 3"/>
          <p:cNvSpPr>
            <a:spLocks noGrp="1" noChangeArrowheads="1"/>
          </p:cNvSpPr>
          <p:nvPr>
            <p:ph type="body" idx="1"/>
          </p:nvPr>
        </p:nvSpPr>
        <p:spPr>
          <a:xfrm>
            <a:off x="428596" y="1071546"/>
            <a:ext cx="8358246" cy="5500725"/>
          </a:xfrm>
        </p:spPr>
        <p:txBody>
          <a:bodyPr>
            <a:normAutofit/>
          </a:bodyPr>
          <a:lstStyle/>
          <a:p>
            <a:pPr eaLnBrk="1" hangingPunct="1">
              <a:lnSpc>
                <a:spcPct val="90000"/>
              </a:lnSpc>
            </a:pPr>
            <a:r>
              <a:rPr lang="tr-TR" sz="2800" dirty="0" smtClean="0"/>
              <a:t>Dua, her zaman ve her yerde yapılabilir. Bununla birlikte mübarek yer ve zamanlarda yapılan duanın kabule daha yakın olduğu hadislerde ifade edilmiştir. </a:t>
            </a:r>
          </a:p>
          <a:p>
            <a:pPr eaLnBrk="1" hangingPunct="1">
              <a:lnSpc>
                <a:spcPct val="90000"/>
              </a:lnSpc>
            </a:pPr>
            <a:r>
              <a:rPr lang="tr-TR" sz="2800" dirty="0" err="1" smtClean="0"/>
              <a:t>Arefe</a:t>
            </a:r>
            <a:r>
              <a:rPr lang="tr-TR" sz="2800" dirty="0" smtClean="0"/>
              <a:t> gün ve gecesinin, Ramazan ayının, Cuma gün ve gecesinin, seher vaktinin kıymetli zamanlar olduğu hadis-i şeriflerde belirtilmiştir. Peygamberimiz (a.s.)</a:t>
            </a:r>
            <a:endParaRPr lang="en-US" sz="2800" b="1" dirty="0" smtClean="0"/>
          </a:p>
          <a:p>
            <a:pPr eaLnBrk="1" hangingPunct="1">
              <a:lnSpc>
                <a:spcPct val="90000"/>
              </a:lnSpc>
            </a:pPr>
            <a:r>
              <a:rPr lang="ar-SA" sz="2800" b="1" dirty="0" smtClean="0"/>
              <a:t>إنَّ في اللَّيْلِ سَاعَةً َ يُوَافِقُهَا رَجُلٌ مُسْلمٌ يَسْألُ اللّهَ خَيْراً مِنْ أمْرِ الدُّنْيَا أوِ اﻵخِرَةِ إَّﻻ أعْطَاهُ إيَّاهُ، وذلِكَ كُلَّ لَيْلَة</a:t>
            </a:r>
            <a:endParaRPr lang="tr-TR" sz="2800" dirty="0" smtClean="0"/>
          </a:p>
          <a:p>
            <a:pPr eaLnBrk="1" hangingPunct="1">
              <a:lnSpc>
                <a:spcPct val="90000"/>
              </a:lnSpc>
            </a:pPr>
            <a:r>
              <a:rPr lang="tr-TR" sz="2800" dirty="0" smtClean="0"/>
              <a:t>“</a:t>
            </a:r>
            <a:r>
              <a:rPr lang="tr-TR" sz="2800" i="1" dirty="0" smtClean="0"/>
              <a:t>Gecede bir an vardır ki, kişi ona rastlar da dünya ve </a:t>
            </a:r>
            <a:r>
              <a:rPr lang="tr-TR" sz="2800" i="1" dirty="0" err="1" smtClean="0"/>
              <a:t>ahiret</a:t>
            </a:r>
            <a:r>
              <a:rPr lang="tr-TR" sz="2800" i="1" dirty="0" smtClean="0"/>
              <a:t> için bir şey dilerse şüphesiz Allah dileğini yerine getirir. Bu an her gecede vardır</a:t>
            </a:r>
            <a:r>
              <a:rPr lang="tr-TR" sz="2800" dirty="0" smtClean="0"/>
              <a:t>”1</a:t>
            </a:r>
          </a:p>
          <a:p>
            <a:pPr eaLnBrk="1" hangingPunct="1">
              <a:lnSpc>
                <a:spcPct val="90000"/>
              </a:lnSpc>
            </a:pPr>
            <a:r>
              <a:rPr lang="tr-TR" sz="2400" dirty="0" smtClean="0"/>
              <a:t/>
            </a:r>
            <a:br>
              <a:rPr lang="tr-TR" sz="2400" dirty="0" smtClean="0"/>
            </a:br>
            <a:r>
              <a:rPr lang="tr-TR" sz="2000" dirty="0" smtClean="0">
                <a:hlinkClick r:id="" action="ppaction://noaction"/>
              </a:rPr>
              <a:t>[1]</a:t>
            </a:r>
            <a:r>
              <a:rPr lang="tr-TR" sz="2000" dirty="0" smtClean="0"/>
              <a:t> Müslim, </a:t>
            </a:r>
            <a:r>
              <a:rPr lang="tr-TR" sz="2000" dirty="0" err="1" smtClean="0"/>
              <a:t>Salâtü’l</a:t>
            </a:r>
            <a:r>
              <a:rPr lang="tr-TR" sz="2000" dirty="0" smtClean="0"/>
              <a:t>- </a:t>
            </a:r>
            <a:r>
              <a:rPr lang="tr-TR" sz="2000" dirty="0" err="1" smtClean="0"/>
              <a:t>Müsâfirîn</a:t>
            </a:r>
            <a:r>
              <a:rPr lang="tr-TR" sz="2000" dirty="0" smtClean="0"/>
              <a:t>, 23,  I, 521.</a:t>
            </a:r>
            <a:endParaRPr lang="tr-TR"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ramazan9fv4.jpg"/>
          <p:cNvPicPr>
            <a:picLocks noGrp="1" noChangeAspect="1"/>
          </p:cNvPicPr>
          <p:nvPr>
            <p:ph idx="1"/>
          </p:nvPr>
        </p:nvPicPr>
        <p:blipFill>
          <a:blip r:embed="rId2" cstate="print"/>
          <a:stretch>
            <a:fillRect/>
          </a:stretch>
        </p:blipFill>
        <p:spPr>
          <a:xfrm>
            <a:off x="0" y="0"/>
            <a:ext cx="9144000" cy="6858000"/>
          </a:xfrm>
        </p:spPr>
      </p:pic>
      <p:sp>
        <p:nvSpPr>
          <p:cNvPr id="3" name="Rectangle 2"/>
          <p:cNvSpPr>
            <a:spLocks noGrp="1" noChangeArrowheads="1"/>
          </p:cNvSpPr>
          <p:nvPr>
            <p:ph type="title"/>
          </p:nvPr>
        </p:nvSpPr>
        <p:spPr>
          <a:xfrm>
            <a:off x="1371600" y="2357430"/>
            <a:ext cx="7772400" cy="658813"/>
          </a:xfrm>
        </p:spPr>
        <p:txBody>
          <a:bodyPr>
            <a:noAutofit/>
          </a:bodyPr>
          <a:lstStyle/>
          <a:p>
            <a:pPr eaLnBrk="1" hangingPunct="1"/>
            <a:r>
              <a:rPr lang="tr-TR" sz="5400" b="1" i="1" dirty="0" smtClean="0">
                <a:solidFill>
                  <a:schemeClr val="bg1"/>
                </a:solidFill>
              </a:rPr>
              <a:t>Duada Zaman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ramazanerifca6qf0.jpg"/>
          <p:cNvPicPr>
            <a:picLocks noGrp="1" noChangeAspect="1"/>
          </p:cNvPicPr>
          <p:nvPr>
            <p:ph idx="1"/>
          </p:nvPr>
        </p:nvPicPr>
        <p:blipFill>
          <a:blip r:embed="rId2" cstate="print"/>
          <a:stretch>
            <a:fillRect/>
          </a:stretch>
        </p:blipFill>
        <p:spPr>
          <a:xfrm>
            <a:off x="1" y="1"/>
            <a:ext cx="9144000" cy="68580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mmandakatre.files.wordpress.com/2010/07/ah-yar.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9" name="1 Başlık"/>
          <p:cNvSpPr txBox="1">
            <a:spLocks/>
          </p:cNvSpPr>
          <p:nvPr/>
        </p:nvSpPr>
        <p:spPr>
          <a:xfrm>
            <a:off x="214282" y="2928934"/>
            <a:ext cx="5929354" cy="371477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000" b="0" i="0" u="none" strike="noStrike" kern="1200" cap="none" spc="0" normalizeH="0" baseline="0" noProof="0" dirty="0" smtClean="0">
                <a:ln>
                  <a:noFill/>
                </a:ln>
                <a:solidFill>
                  <a:schemeClr val="bg1"/>
                </a:solidFill>
                <a:effectLst/>
                <a:uLnTx/>
                <a:uFillTx/>
                <a:latin typeface="+mj-lt"/>
                <a:ea typeface="+mj-ea"/>
                <a:cs typeface="+mj-cs"/>
              </a:rPr>
              <a:t/>
            </a:r>
            <a:br>
              <a:rPr kumimoji="0" lang="tr-TR" sz="2000" b="0" i="0" u="none" strike="noStrike" kern="1200" cap="none" spc="0" normalizeH="0" baseline="0" noProof="0" dirty="0" smtClean="0">
                <a:ln>
                  <a:noFill/>
                </a:ln>
                <a:solidFill>
                  <a:schemeClr val="bg1"/>
                </a:solidFill>
                <a:effectLst/>
                <a:uLnTx/>
                <a:uFillTx/>
                <a:latin typeface="+mj-lt"/>
                <a:ea typeface="+mj-ea"/>
                <a:cs typeface="+mj-cs"/>
              </a:rPr>
            </a:br>
            <a:r>
              <a:rPr kumimoji="0" lang="tr-TR" sz="2800" b="0" i="0" u="none" strike="noStrike" kern="1200" cap="none" spc="0" normalizeH="0" baseline="0" noProof="0" dirty="0" smtClean="0">
                <a:ln>
                  <a:noFill/>
                </a:ln>
                <a:solidFill>
                  <a:schemeClr val="bg1"/>
                </a:solidFill>
                <a:effectLst/>
                <a:uLnTx/>
                <a:uFillTx/>
                <a:latin typeface="+mj-lt"/>
                <a:ea typeface="+mj-ea"/>
                <a:cs typeface="+mj-cs"/>
              </a:rPr>
              <a:t>Secde hali de duanın daha makbul olduğu anlardandır. </a:t>
            </a:r>
          </a:p>
          <a:p>
            <a:pPr lvl="0" algn="ctr">
              <a:spcBef>
                <a:spcPct val="0"/>
              </a:spcBef>
            </a:pPr>
            <a:r>
              <a:rPr kumimoji="0" lang="tr-TR" sz="2000" b="0" i="0" u="none" strike="noStrike" kern="1200" cap="none" spc="0" normalizeH="0" baseline="0" noProof="0" dirty="0" smtClean="0">
                <a:ln>
                  <a:noFill/>
                </a:ln>
                <a:solidFill>
                  <a:schemeClr val="bg1"/>
                </a:solidFill>
                <a:effectLst/>
                <a:uLnTx/>
                <a:uFillTx/>
                <a:latin typeface="+mj-lt"/>
                <a:ea typeface="+mj-ea"/>
                <a:cs typeface="+mj-cs"/>
              </a:rPr>
              <a:t>Bir hadis-i şerifte:</a:t>
            </a:r>
          </a:p>
          <a:p>
            <a:pPr lvl="0" algn="ctr">
              <a:spcBef>
                <a:spcPct val="0"/>
              </a:spcBef>
            </a:pPr>
            <a:r>
              <a:rPr kumimoji="0" lang="tr-TR" sz="2000" b="0" i="0" u="none" strike="noStrike" kern="1200" cap="none" spc="0" normalizeH="0" baseline="0" noProof="0" dirty="0" smtClean="0">
                <a:ln>
                  <a:noFill/>
                </a:ln>
                <a:solidFill>
                  <a:schemeClr val="bg1"/>
                </a:solidFill>
                <a:effectLst/>
                <a:uLnTx/>
                <a:uFillTx/>
                <a:latin typeface="+mj-lt"/>
                <a:ea typeface="+mj-ea"/>
                <a:cs typeface="+mj-cs"/>
              </a:rPr>
              <a:t/>
            </a:r>
            <a:br>
              <a:rPr kumimoji="0" lang="tr-TR" sz="2000" b="0" i="0" u="none" strike="noStrike" kern="1200" cap="none" spc="0" normalizeH="0" baseline="0" noProof="0" dirty="0" smtClean="0">
                <a:ln>
                  <a:noFill/>
                </a:ln>
                <a:solidFill>
                  <a:schemeClr val="bg1"/>
                </a:solidFill>
                <a:effectLst/>
                <a:uLnTx/>
                <a:uFillTx/>
                <a:latin typeface="+mj-lt"/>
                <a:ea typeface="+mj-ea"/>
                <a:cs typeface="+mj-cs"/>
              </a:rPr>
            </a:br>
            <a:r>
              <a:rPr kumimoji="0" lang="tr-TR" sz="2000" b="0" i="0" u="none" strike="noStrike" kern="1200" cap="none" spc="0" normalizeH="0" baseline="0" noProof="0" dirty="0" smtClean="0">
                <a:ln>
                  <a:noFill/>
                </a:ln>
                <a:solidFill>
                  <a:schemeClr val="bg1"/>
                </a:solidFill>
                <a:effectLst/>
                <a:uLnTx/>
                <a:uFillTx/>
                <a:latin typeface="+mj-lt"/>
                <a:ea typeface="+mj-ea"/>
                <a:cs typeface="+mj-cs"/>
              </a:rPr>
              <a:t>                      </a:t>
            </a:r>
            <a:r>
              <a:rPr kumimoji="0" lang="ar-AE" sz="2000" b="0" i="0" u="none" strike="noStrike" kern="1200" cap="none" spc="0" normalizeH="0" baseline="0" noProof="0" dirty="0" smtClean="0">
                <a:ln>
                  <a:noFill/>
                </a:ln>
                <a:solidFill>
                  <a:schemeClr val="bg1"/>
                </a:solidFill>
                <a:effectLst/>
                <a:uLnTx/>
                <a:uFillTx/>
                <a:latin typeface="+mj-lt"/>
                <a:ea typeface="+mj-ea"/>
                <a:cs typeface="+mj-cs"/>
              </a:rPr>
              <a:t/>
            </a:r>
            <a:br>
              <a:rPr kumimoji="0" lang="ar-AE" sz="2000" b="0" i="0" u="none" strike="noStrike" kern="1200" cap="none" spc="0" normalizeH="0" baseline="0" noProof="0" dirty="0" smtClean="0">
                <a:ln>
                  <a:noFill/>
                </a:ln>
                <a:solidFill>
                  <a:schemeClr val="bg1"/>
                </a:solidFill>
                <a:effectLst/>
                <a:uLnTx/>
                <a:uFillTx/>
                <a:latin typeface="+mj-lt"/>
                <a:ea typeface="+mj-ea"/>
                <a:cs typeface="+mj-cs"/>
              </a:rPr>
            </a:br>
            <a:r>
              <a:rPr kumimoji="0" lang="ar-AE" sz="2000" b="1" i="0" u="none" strike="noStrike" kern="1200" cap="none" spc="0" normalizeH="0" baseline="0" noProof="0" dirty="0" smtClean="0">
                <a:ln>
                  <a:noFill/>
                </a:ln>
                <a:solidFill>
                  <a:schemeClr val="bg1"/>
                </a:solidFill>
                <a:effectLst/>
                <a:uLnTx/>
                <a:uFillTx/>
                <a:latin typeface="+mj-lt"/>
                <a:ea typeface="+mj-ea"/>
                <a:cs typeface="+mj-cs"/>
              </a:rPr>
              <a:t> “</a:t>
            </a:r>
            <a:r>
              <a:rPr kumimoji="0" lang="tr-TR" sz="2000" b="0" i="1" u="none" strike="noStrike" kern="1200" cap="none" spc="0" normalizeH="0" baseline="0" noProof="0" dirty="0" smtClean="0">
                <a:ln>
                  <a:noFill/>
                </a:ln>
                <a:solidFill>
                  <a:schemeClr val="bg1"/>
                </a:solidFill>
                <a:effectLst/>
                <a:uLnTx/>
                <a:uFillTx/>
                <a:latin typeface="+mj-lt"/>
                <a:ea typeface="+mj-ea"/>
                <a:cs typeface="+mj-cs"/>
              </a:rPr>
              <a:t>Kulun Rabbine en yakın olduğu an, secdede bulunduğu andır. O halde secde halinde bolca dua ediniz</a:t>
            </a:r>
            <a:r>
              <a:rPr kumimoji="0" lang="tr-TR" sz="2000" b="0" i="0" u="none" strike="noStrike" kern="1200" cap="none" spc="0" normalizeH="0" baseline="0" noProof="0" dirty="0" smtClean="0">
                <a:ln>
                  <a:noFill/>
                </a:ln>
                <a:solidFill>
                  <a:schemeClr val="bg1"/>
                </a:solidFill>
                <a:effectLst/>
                <a:uLnTx/>
                <a:uFillTx/>
                <a:latin typeface="+mj-lt"/>
                <a:ea typeface="+mj-ea"/>
                <a:cs typeface="+mj-cs"/>
              </a:rPr>
              <a:t>” </a:t>
            </a:r>
            <a:br>
              <a:rPr kumimoji="0" lang="tr-TR" sz="2000" b="0" i="0" u="none" strike="noStrike" kern="1200" cap="none" spc="0" normalizeH="0" baseline="0" noProof="0" dirty="0" smtClean="0">
                <a:ln>
                  <a:noFill/>
                </a:ln>
                <a:solidFill>
                  <a:schemeClr val="bg1"/>
                </a:solidFill>
                <a:effectLst/>
                <a:uLnTx/>
                <a:uFillTx/>
                <a:latin typeface="+mj-lt"/>
                <a:ea typeface="+mj-ea"/>
                <a:cs typeface="+mj-cs"/>
              </a:rPr>
            </a:br>
            <a:endParaRPr kumimoji="0" lang="tr-TR" sz="2000" b="0" i="0" u="none" strike="noStrike" kern="1200" cap="none" spc="0" normalizeH="0" baseline="0" noProof="0" dirty="0">
              <a:ln>
                <a:noFill/>
              </a:ln>
              <a:solidFill>
                <a:schemeClr val="bg1"/>
              </a:solidFill>
              <a:effectLst/>
              <a:uLnTx/>
              <a:uFillTx/>
              <a:latin typeface="+mj-lt"/>
              <a:ea typeface="+mj-ea"/>
              <a:cs typeface="+mj-cs"/>
            </a:endParaRPr>
          </a:p>
        </p:txBody>
      </p:sp>
      <p:sp>
        <p:nvSpPr>
          <p:cNvPr id="10" name="9 Başlık"/>
          <p:cNvSpPr>
            <a:spLocks noGrp="1"/>
          </p:cNvSpPr>
          <p:nvPr>
            <p:ph type="title"/>
          </p:nvPr>
        </p:nvSpPr>
        <p:spPr>
          <a:xfrm>
            <a:off x="500034" y="142852"/>
            <a:ext cx="8229600" cy="1143000"/>
          </a:xfrm>
        </p:spPr>
        <p:txBody>
          <a:bodyPr/>
          <a:lstStyle/>
          <a:p>
            <a:r>
              <a:rPr lang="tr-TR" b="1" i="1" dirty="0" smtClean="0">
                <a:solidFill>
                  <a:schemeClr val="bg1"/>
                </a:solidFill>
              </a:rPr>
              <a:t>Duada Zaman ve Mekan</a:t>
            </a:r>
            <a:endParaRPr lang="tr-TR" dirty="0">
              <a:solidFill>
                <a:schemeClr val="bg1"/>
              </a:solidFill>
            </a:endParaRPr>
          </a:p>
        </p:txBody>
      </p:sp>
      <p:sp>
        <p:nvSpPr>
          <p:cNvPr id="11" name="4 Başlık"/>
          <p:cNvSpPr txBox="1">
            <a:spLocks/>
          </p:cNvSpPr>
          <p:nvPr/>
        </p:nvSpPr>
        <p:spPr>
          <a:xfrm>
            <a:off x="142844" y="1357298"/>
            <a:ext cx="8229600" cy="1143000"/>
          </a:xfrm>
          <a:prstGeom prst="rect">
            <a:avLst/>
          </a:prstGeom>
        </p:spPr>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chemeClr val="bg1"/>
                </a:solidFill>
                <a:effectLst/>
                <a:uLnTx/>
                <a:uFillTx/>
                <a:latin typeface="+mj-lt"/>
                <a:ea typeface="+mj-ea"/>
                <a:cs typeface="+mj-cs"/>
              </a:rPr>
              <a:t>Kabe’de, Arafat’ta, </a:t>
            </a:r>
            <a:r>
              <a:rPr kumimoji="0" lang="tr-TR" sz="4400" b="0" i="0" u="none" strike="noStrike" kern="1200" cap="none" spc="0" normalizeH="0" baseline="0" noProof="0" dirty="0" err="1" smtClean="0">
                <a:ln>
                  <a:noFill/>
                </a:ln>
                <a:solidFill>
                  <a:schemeClr val="bg1"/>
                </a:solidFill>
                <a:effectLst/>
                <a:uLnTx/>
                <a:uFillTx/>
                <a:latin typeface="+mj-lt"/>
                <a:ea typeface="+mj-ea"/>
                <a:cs typeface="+mj-cs"/>
              </a:rPr>
              <a:t>Müzdelife’de</a:t>
            </a:r>
            <a:r>
              <a:rPr kumimoji="0" lang="tr-TR" sz="4400" b="0" i="0" u="none" strike="noStrike" kern="1200" cap="none" spc="0" normalizeH="0" baseline="0" noProof="0" dirty="0" smtClean="0">
                <a:ln>
                  <a:noFill/>
                </a:ln>
                <a:solidFill>
                  <a:schemeClr val="bg1"/>
                </a:solidFill>
                <a:effectLst/>
                <a:uLnTx/>
                <a:uFillTx/>
                <a:latin typeface="+mj-lt"/>
                <a:ea typeface="+mj-ea"/>
                <a:cs typeface="+mj-cs"/>
              </a:rPr>
              <a:t>, </a:t>
            </a:r>
            <a:r>
              <a:rPr kumimoji="0" lang="tr-TR" sz="4400" b="0" i="0" u="none" strike="noStrike" kern="1200" cap="none" spc="0" normalizeH="0" baseline="0" noProof="0" dirty="0" err="1" smtClean="0">
                <a:ln>
                  <a:noFill/>
                </a:ln>
                <a:solidFill>
                  <a:schemeClr val="bg1"/>
                </a:solidFill>
                <a:effectLst/>
                <a:uLnTx/>
                <a:uFillTx/>
                <a:latin typeface="+mj-lt"/>
                <a:ea typeface="+mj-ea"/>
                <a:cs typeface="+mj-cs"/>
              </a:rPr>
              <a:t>Mina’da</a:t>
            </a:r>
            <a:r>
              <a:rPr kumimoji="0" lang="tr-TR" sz="4400" b="0" i="0" u="none" strike="noStrike" kern="1200" cap="none" spc="0" normalizeH="0" baseline="0" noProof="0" dirty="0" smtClean="0">
                <a:ln>
                  <a:noFill/>
                </a:ln>
                <a:solidFill>
                  <a:schemeClr val="bg1"/>
                </a:solidFill>
                <a:effectLst/>
                <a:uLnTx/>
                <a:uFillTx/>
                <a:latin typeface="+mj-lt"/>
                <a:ea typeface="+mj-ea"/>
                <a:cs typeface="+mj-cs"/>
              </a:rPr>
              <a:t> ve </a:t>
            </a:r>
            <a:r>
              <a:rPr kumimoji="0" lang="tr-TR" sz="4400" b="0" i="0" u="none" strike="noStrike" kern="1200" cap="none" spc="0" normalizeH="0" baseline="0" noProof="0" dirty="0" err="1" smtClean="0">
                <a:ln>
                  <a:noFill/>
                </a:ln>
                <a:solidFill>
                  <a:schemeClr val="bg1"/>
                </a:solidFill>
                <a:effectLst/>
                <a:uLnTx/>
                <a:uFillTx/>
                <a:latin typeface="+mj-lt"/>
                <a:ea typeface="+mj-ea"/>
                <a:cs typeface="+mj-cs"/>
              </a:rPr>
              <a:t>Mescid</a:t>
            </a:r>
            <a:r>
              <a:rPr kumimoji="0" lang="tr-TR" sz="4400" b="0" i="0" u="none" strike="noStrike" kern="1200" cap="none" spc="0" normalizeH="0" baseline="0" noProof="0" dirty="0" smtClean="0">
                <a:ln>
                  <a:noFill/>
                </a:ln>
                <a:solidFill>
                  <a:schemeClr val="bg1"/>
                </a:solidFill>
                <a:effectLst/>
                <a:uLnTx/>
                <a:uFillTx/>
                <a:latin typeface="+mj-lt"/>
                <a:ea typeface="+mj-ea"/>
                <a:cs typeface="+mj-cs"/>
              </a:rPr>
              <a:t>-i Nebi’de yapılan duaların da başka yerlerde yapılan dualardan daha kıymetli olduğu hadislerde vurgulanmıştır.</a:t>
            </a: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7" name="Picture 3" descr="C:\Users\salim\Pictures\Ramazan\hadis.jpg"/>
          <p:cNvPicPr>
            <a:picLocks noChangeAspect="1" noChangeArrowheads="1"/>
          </p:cNvPicPr>
          <p:nvPr/>
        </p:nvPicPr>
        <p:blipFill>
          <a:blip r:embed="rId3" cstate="print"/>
          <a:srcRect/>
          <a:stretch>
            <a:fillRect/>
          </a:stretch>
        </p:blipFill>
        <p:spPr bwMode="auto">
          <a:xfrm>
            <a:off x="1142976" y="4572008"/>
            <a:ext cx="3786214" cy="51254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42910" y="0"/>
            <a:ext cx="7772400" cy="1071570"/>
          </a:xfrm>
          <a:solidFill>
            <a:srgbClr val="C00000"/>
          </a:solidFill>
        </p:spPr>
        <p:txBody>
          <a:bodyPr>
            <a:noAutofit/>
          </a:bodyPr>
          <a:lstStyle/>
          <a:p>
            <a:pPr eaLnBrk="1" hangingPunct="1"/>
            <a:r>
              <a:rPr lang="en-US" sz="5400" b="1" i="1" dirty="0" err="1" smtClean="0"/>
              <a:t>Dua</a:t>
            </a:r>
            <a:r>
              <a:rPr lang="en-US" sz="5400" b="1" i="1" dirty="0" smtClean="0"/>
              <a:t> </a:t>
            </a:r>
            <a:r>
              <a:rPr lang="en-US" sz="5400" b="1" i="1" dirty="0" err="1" smtClean="0"/>
              <a:t>Nedir</a:t>
            </a:r>
            <a:r>
              <a:rPr lang="en-US" sz="5400" b="1" i="1" dirty="0" smtClean="0"/>
              <a:t> ?</a:t>
            </a:r>
            <a:endParaRPr lang="tr-TR" sz="5400" b="1" i="1" dirty="0" smtClean="0"/>
          </a:p>
        </p:txBody>
      </p:sp>
      <p:sp>
        <p:nvSpPr>
          <p:cNvPr id="4099" name="Rectangle 3"/>
          <p:cNvSpPr>
            <a:spLocks noGrp="1" noChangeArrowheads="1"/>
          </p:cNvSpPr>
          <p:nvPr>
            <p:ph type="body" idx="1"/>
          </p:nvPr>
        </p:nvSpPr>
        <p:spPr>
          <a:xfrm>
            <a:off x="685800" y="1412875"/>
            <a:ext cx="7772400" cy="5256213"/>
          </a:xfrm>
        </p:spPr>
        <p:txBody>
          <a:bodyPr/>
          <a:lstStyle/>
          <a:p>
            <a:pPr eaLnBrk="1" hangingPunct="1"/>
            <a:r>
              <a:rPr lang="tr-TR" dirty="0" smtClean="0"/>
              <a:t>Dua kelimesi, sözlükte “çağırmak, istemek, yardım talep etmek” anlamına gelmektedir. </a:t>
            </a:r>
            <a:endParaRPr lang="en-US" dirty="0" smtClean="0"/>
          </a:p>
          <a:p>
            <a:pPr eaLnBrk="1" hangingPunct="1"/>
            <a:r>
              <a:rPr lang="tr-TR" dirty="0" smtClean="0"/>
              <a:t>Dinî bir terim olarak ise </a:t>
            </a:r>
            <a:r>
              <a:rPr lang="tr-TR" b="1" dirty="0" smtClean="0"/>
              <a:t>dua</a:t>
            </a:r>
            <a:r>
              <a:rPr lang="tr-TR" dirty="0" smtClean="0"/>
              <a:t>, </a:t>
            </a:r>
            <a:r>
              <a:rPr lang="tr-TR" b="1" i="1" dirty="0" smtClean="0"/>
              <a:t>Allah’ın yüceliği karşısında kulun aczini itiraf etmesi, sevgi ve </a:t>
            </a:r>
            <a:r>
              <a:rPr lang="tr-TR" b="1" i="1" dirty="0" err="1" smtClean="0"/>
              <a:t>ta’zîm</a:t>
            </a:r>
            <a:r>
              <a:rPr lang="tr-TR" b="1" i="1" dirty="0" smtClean="0"/>
              <a:t> duyguları içinde lütuf ve yardımını dilemesidir. </a:t>
            </a:r>
            <a:endParaRPr lang="en-US" b="1" i="1" dirty="0" smtClean="0"/>
          </a:p>
          <a:p>
            <a:pPr eaLnBrk="1" hangingPunct="1">
              <a:buFontTx/>
              <a:buNone/>
            </a:pPr>
            <a:r>
              <a:rPr lang="en-US" dirty="0" smtClean="0"/>
              <a:t>	</a:t>
            </a:r>
            <a:r>
              <a:rPr lang="tr-TR" dirty="0" smtClean="0"/>
              <a:t>Başka bir deyişle </a:t>
            </a:r>
            <a:r>
              <a:rPr lang="tr-TR" b="1" dirty="0" smtClean="0"/>
              <a:t>kulun bütün benliğiyle yüce yaratana yönelerek ondan istek ve dilekte bulunmasıdır.</a:t>
            </a:r>
            <a:r>
              <a:rPr lang="tr-TR" dirty="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b="1" dirty="0" smtClean="0"/>
              <a:t>DUANIN KARŞILIĞI VE TESİRİ</a:t>
            </a:r>
            <a:r>
              <a:rPr lang="de-CH" dirty="0" smtClean="0"/>
              <a:t/>
            </a:r>
            <a:br>
              <a:rPr lang="de-CH" dirty="0" smtClean="0"/>
            </a:br>
            <a:endParaRPr lang="de-CH" dirty="0"/>
          </a:p>
        </p:txBody>
      </p:sp>
      <p:sp>
        <p:nvSpPr>
          <p:cNvPr id="3" name="Inhaltsplatzhalter 2"/>
          <p:cNvSpPr>
            <a:spLocks noGrp="1"/>
          </p:cNvSpPr>
          <p:nvPr>
            <p:ph idx="1"/>
          </p:nvPr>
        </p:nvSpPr>
        <p:spPr>
          <a:xfrm>
            <a:off x="457200" y="1071546"/>
            <a:ext cx="8229600" cy="5357850"/>
          </a:xfrm>
        </p:spPr>
        <p:txBody>
          <a:bodyPr>
            <a:normAutofit fontScale="92500" lnSpcReduction="10000"/>
          </a:bodyPr>
          <a:lstStyle/>
          <a:p>
            <a:r>
              <a:rPr lang="de-CH" dirty="0" err="1" smtClean="0"/>
              <a:t>Dua</a:t>
            </a:r>
            <a:r>
              <a:rPr lang="de-CH" dirty="0" smtClean="0"/>
              <a:t> </a:t>
            </a:r>
            <a:r>
              <a:rPr lang="de-CH" dirty="0" err="1" smtClean="0"/>
              <a:t>bir</a:t>
            </a:r>
            <a:r>
              <a:rPr lang="de-CH" dirty="0" smtClean="0"/>
              <a:t> </a:t>
            </a:r>
            <a:r>
              <a:rPr lang="de-CH" dirty="0" err="1" smtClean="0"/>
              <a:t>ibadet</a:t>
            </a:r>
            <a:r>
              <a:rPr lang="de-CH" dirty="0" smtClean="0"/>
              <a:t> </a:t>
            </a:r>
            <a:r>
              <a:rPr lang="de-CH" dirty="0" err="1" smtClean="0"/>
              <a:t>olduğu</a:t>
            </a:r>
            <a:r>
              <a:rPr lang="de-CH" dirty="0" smtClean="0"/>
              <a:t> </a:t>
            </a:r>
            <a:r>
              <a:rPr lang="de-CH" dirty="0" err="1" smtClean="0"/>
              <a:t>için</a:t>
            </a:r>
            <a:r>
              <a:rPr lang="de-CH" dirty="0" smtClean="0"/>
              <a:t> </a:t>
            </a:r>
            <a:r>
              <a:rPr lang="de-CH" dirty="0" err="1" smtClean="0"/>
              <a:t>onun</a:t>
            </a:r>
            <a:r>
              <a:rPr lang="de-CH" dirty="0" smtClean="0"/>
              <a:t> </a:t>
            </a:r>
            <a:r>
              <a:rPr lang="de-CH" dirty="0" err="1" smtClean="0"/>
              <a:t>esas</a:t>
            </a:r>
            <a:r>
              <a:rPr lang="de-CH" dirty="0" smtClean="0"/>
              <a:t> </a:t>
            </a:r>
            <a:r>
              <a:rPr lang="de-CH" dirty="0" err="1" smtClean="0"/>
              <a:t>karşılığı</a:t>
            </a:r>
            <a:r>
              <a:rPr lang="de-CH" dirty="0" smtClean="0"/>
              <a:t> </a:t>
            </a:r>
            <a:r>
              <a:rPr lang="de-CH" dirty="0" err="1" smtClean="0"/>
              <a:t>ahirette</a:t>
            </a:r>
            <a:r>
              <a:rPr lang="de-CH" dirty="0" smtClean="0"/>
              <a:t> </a:t>
            </a:r>
            <a:r>
              <a:rPr lang="de-CH" dirty="0" err="1" smtClean="0"/>
              <a:t>verilecektir</a:t>
            </a:r>
            <a:r>
              <a:rPr lang="de-CH" dirty="0" smtClean="0"/>
              <a:t>. </a:t>
            </a:r>
          </a:p>
          <a:p>
            <a:r>
              <a:rPr lang="ar-SA" b="1" dirty="0" smtClean="0"/>
              <a:t>مَا مِنْ رَجُلٍ يَدْعُو اللّهَ تَعالى إَّﻻ اسْتَجَابَ لَهُ، فإمَّا أنْ يُعَجِّلَ لَهُ في الدُّنْيَا، وَإمَّا أنْ يَدَّخِرَ لَهُ في اﻵخِرَةِ، وَإمَّا أنْ يُكَفِّرَ عَنْهُ مِنْ ذُنُوبِهِ بِقَدْرِ مَا دَعَا، مَالَمْ يَدْعُ بِإثْمٍ، أوْ قَطِيعَةِ رَحِمٍ، أوْ يَسْتَعْجِلْ.</a:t>
            </a:r>
            <a:endParaRPr lang="ar-SA" dirty="0" smtClean="0"/>
          </a:p>
          <a:p>
            <a:r>
              <a:rPr lang="ar-SA" b="1" dirty="0" smtClean="0"/>
              <a:t> “</a:t>
            </a:r>
            <a:r>
              <a:rPr lang="de-CH" i="1" dirty="0" err="1" smtClean="0"/>
              <a:t>Allah'a</a:t>
            </a:r>
            <a:r>
              <a:rPr lang="de-CH" i="1" dirty="0" smtClean="0"/>
              <a:t> </a:t>
            </a:r>
            <a:r>
              <a:rPr lang="de-CH" i="1" dirty="0" err="1" smtClean="0"/>
              <a:t>dua</a:t>
            </a:r>
            <a:r>
              <a:rPr lang="de-CH" i="1" dirty="0" smtClean="0"/>
              <a:t> </a:t>
            </a:r>
            <a:r>
              <a:rPr lang="de-CH" i="1" dirty="0" err="1" smtClean="0"/>
              <a:t>eden</a:t>
            </a:r>
            <a:r>
              <a:rPr lang="de-CH" i="1" dirty="0" smtClean="0"/>
              <a:t> </a:t>
            </a:r>
            <a:r>
              <a:rPr lang="de-CH" i="1" dirty="0" err="1" smtClean="0"/>
              <a:t>herkese</a:t>
            </a:r>
            <a:r>
              <a:rPr lang="de-CH" i="1" dirty="0" smtClean="0"/>
              <a:t> Allah </a:t>
            </a:r>
            <a:r>
              <a:rPr lang="de-CH" i="1" dirty="0" err="1" smtClean="0"/>
              <a:t>icâbet</a:t>
            </a:r>
            <a:r>
              <a:rPr lang="de-CH" i="1" dirty="0" smtClean="0"/>
              <a:t> </a:t>
            </a:r>
            <a:r>
              <a:rPr lang="de-CH" i="1" dirty="0" err="1" smtClean="0"/>
              <a:t>eder</a:t>
            </a:r>
            <a:r>
              <a:rPr lang="de-CH" i="1" dirty="0" smtClean="0"/>
              <a:t>. </a:t>
            </a:r>
            <a:r>
              <a:rPr lang="de-CH" i="1" dirty="0" err="1" smtClean="0"/>
              <a:t>Bu</a:t>
            </a:r>
            <a:r>
              <a:rPr lang="de-CH" i="1" dirty="0" smtClean="0"/>
              <a:t> </a:t>
            </a:r>
            <a:r>
              <a:rPr lang="de-CH" i="1" dirty="0" err="1" smtClean="0"/>
              <a:t>icâbet</a:t>
            </a:r>
            <a:r>
              <a:rPr lang="de-CH" i="1" dirty="0" smtClean="0"/>
              <a:t>, </a:t>
            </a:r>
            <a:r>
              <a:rPr lang="de-CH" i="1" dirty="0" err="1" smtClean="0"/>
              <a:t>ya</a:t>
            </a:r>
            <a:r>
              <a:rPr lang="de-CH" i="1" dirty="0" smtClean="0"/>
              <a:t> </a:t>
            </a:r>
            <a:r>
              <a:rPr lang="de-CH" i="1" dirty="0" err="1" smtClean="0"/>
              <a:t>dünyada</a:t>
            </a:r>
            <a:r>
              <a:rPr lang="de-CH" i="1" dirty="0" smtClean="0"/>
              <a:t> </a:t>
            </a:r>
            <a:r>
              <a:rPr lang="de-CH" i="1" dirty="0" err="1" smtClean="0"/>
              <a:t>peşin</a:t>
            </a:r>
            <a:r>
              <a:rPr lang="de-CH" i="1" dirty="0" smtClean="0"/>
              <a:t> </a:t>
            </a:r>
            <a:r>
              <a:rPr lang="de-CH" i="1" dirty="0" err="1" smtClean="0"/>
              <a:t>olur</a:t>
            </a:r>
            <a:r>
              <a:rPr lang="de-CH" i="1" dirty="0" smtClean="0"/>
              <a:t>, </a:t>
            </a:r>
            <a:r>
              <a:rPr lang="de-CH" i="1" dirty="0" err="1" smtClean="0"/>
              <a:t>ya</a:t>
            </a:r>
            <a:r>
              <a:rPr lang="de-CH" i="1" dirty="0" smtClean="0"/>
              <a:t> da </a:t>
            </a:r>
            <a:r>
              <a:rPr lang="de-CH" i="1" dirty="0" err="1" smtClean="0"/>
              <a:t>ahirete</a:t>
            </a:r>
            <a:r>
              <a:rPr lang="de-CH" i="1" dirty="0" smtClean="0"/>
              <a:t> </a:t>
            </a:r>
            <a:r>
              <a:rPr lang="de-CH" i="1" dirty="0" err="1" smtClean="0"/>
              <a:t>saklanır</a:t>
            </a:r>
            <a:r>
              <a:rPr lang="de-CH" i="1" dirty="0" smtClean="0"/>
              <a:t>, </a:t>
            </a:r>
            <a:r>
              <a:rPr lang="de-CH" i="1" dirty="0" err="1" smtClean="0"/>
              <a:t>yahut</a:t>
            </a:r>
            <a:r>
              <a:rPr lang="de-CH" i="1" dirty="0" smtClean="0"/>
              <a:t> da </a:t>
            </a:r>
            <a:r>
              <a:rPr lang="de-CH" i="1" dirty="0" err="1" smtClean="0"/>
              <a:t>dua</a:t>
            </a:r>
            <a:r>
              <a:rPr lang="de-CH" i="1" dirty="0" smtClean="0"/>
              <a:t> </a:t>
            </a:r>
            <a:r>
              <a:rPr lang="de-CH" i="1" dirty="0" err="1" smtClean="0"/>
              <a:t>ettiği</a:t>
            </a:r>
            <a:r>
              <a:rPr lang="de-CH" i="1" dirty="0" smtClean="0"/>
              <a:t> </a:t>
            </a:r>
            <a:r>
              <a:rPr lang="de-CH" i="1" dirty="0" err="1" smtClean="0"/>
              <a:t>miktarca</a:t>
            </a:r>
            <a:r>
              <a:rPr lang="de-CH" i="1" dirty="0" smtClean="0"/>
              <a:t> </a:t>
            </a:r>
            <a:r>
              <a:rPr lang="de-CH" i="1" dirty="0" err="1" smtClean="0"/>
              <a:t>günahından</a:t>
            </a:r>
            <a:r>
              <a:rPr lang="de-CH" i="1" dirty="0" smtClean="0"/>
              <a:t> </a:t>
            </a:r>
            <a:r>
              <a:rPr lang="de-CH" i="1" dirty="0" err="1" smtClean="0"/>
              <a:t>hafifletilmek</a:t>
            </a:r>
            <a:r>
              <a:rPr lang="de-CH" i="1" dirty="0" smtClean="0"/>
              <a:t> </a:t>
            </a:r>
            <a:r>
              <a:rPr lang="de-CH" i="1" dirty="0" err="1" smtClean="0"/>
              <a:t>sûretiyle</a:t>
            </a:r>
            <a:r>
              <a:rPr lang="de-CH" i="1" dirty="0" smtClean="0"/>
              <a:t> </a:t>
            </a:r>
            <a:r>
              <a:rPr lang="de-CH" i="1" dirty="0" err="1" smtClean="0"/>
              <a:t>olur</a:t>
            </a:r>
            <a:r>
              <a:rPr lang="de-CH" i="1" dirty="0" smtClean="0"/>
              <a:t>, </a:t>
            </a:r>
            <a:r>
              <a:rPr lang="de-CH" i="1" dirty="0" err="1" smtClean="0"/>
              <a:t>yeter</a:t>
            </a:r>
            <a:r>
              <a:rPr lang="de-CH" i="1" dirty="0" smtClean="0"/>
              <a:t> </a:t>
            </a:r>
            <a:r>
              <a:rPr lang="de-CH" i="1" dirty="0" err="1" smtClean="0"/>
              <a:t>ki</a:t>
            </a:r>
            <a:r>
              <a:rPr lang="de-CH" i="1" dirty="0" smtClean="0"/>
              <a:t> </a:t>
            </a:r>
            <a:r>
              <a:rPr lang="de-CH" i="1" dirty="0" err="1" smtClean="0"/>
              <a:t>günah</a:t>
            </a:r>
            <a:r>
              <a:rPr lang="de-CH" i="1" dirty="0" smtClean="0"/>
              <a:t> </a:t>
            </a:r>
            <a:r>
              <a:rPr lang="de-CH" i="1" dirty="0" err="1" smtClean="0"/>
              <a:t>talep</a:t>
            </a:r>
            <a:r>
              <a:rPr lang="de-CH" i="1" dirty="0" smtClean="0"/>
              <a:t> </a:t>
            </a:r>
            <a:r>
              <a:rPr lang="de-CH" i="1" dirty="0" err="1" smtClean="0"/>
              <a:t>etmemiş</a:t>
            </a:r>
            <a:r>
              <a:rPr lang="de-CH" i="1" dirty="0" smtClean="0"/>
              <a:t> </a:t>
            </a:r>
            <a:r>
              <a:rPr lang="de-CH" i="1" dirty="0" err="1" smtClean="0"/>
              <a:t>veya</a:t>
            </a:r>
            <a:r>
              <a:rPr lang="de-CH" i="1" dirty="0" smtClean="0"/>
              <a:t> </a:t>
            </a:r>
            <a:r>
              <a:rPr lang="de-CH" i="1" dirty="0" err="1" smtClean="0"/>
              <a:t>sıla</a:t>
            </a:r>
            <a:r>
              <a:rPr lang="de-CH" i="1" dirty="0" smtClean="0"/>
              <a:t>-ı </a:t>
            </a:r>
            <a:r>
              <a:rPr lang="de-CH" i="1" dirty="0" err="1" smtClean="0"/>
              <a:t>rahmin</a:t>
            </a:r>
            <a:r>
              <a:rPr lang="de-CH" i="1" dirty="0" smtClean="0"/>
              <a:t> </a:t>
            </a:r>
            <a:r>
              <a:rPr lang="de-CH" i="1" dirty="0" err="1" smtClean="0"/>
              <a:t>kopmasını</a:t>
            </a:r>
            <a:r>
              <a:rPr lang="de-CH" i="1" dirty="0" smtClean="0"/>
              <a:t> </a:t>
            </a:r>
            <a:r>
              <a:rPr lang="de-CH" i="1" dirty="0" err="1" smtClean="0"/>
              <a:t>istememiş</a:t>
            </a:r>
            <a:r>
              <a:rPr lang="de-CH" i="1" dirty="0" smtClean="0"/>
              <a:t> </a:t>
            </a:r>
            <a:r>
              <a:rPr lang="de-CH" i="1" dirty="0" err="1" smtClean="0"/>
              <a:t>olsun</a:t>
            </a:r>
            <a:r>
              <a:rPr lang="de-CH" i="1" dirty="0" smtClean="0"/>
              <a:t>, </a:t>
            </a:r>
            <a:r>
              <a:rPr lang="de-CH" i="1" dirty="0" err="1" smtClean="0"/>
              <a:t>ya</a:t>
            </a:r>
            <a:r>
              <a:rPr lang="de-CH" i="1" dirty="0" smtClean="0"/>
              <a:t> da </a:t>
            </a:r>
            <a:r>
              <a:rPr lang="de-CH" i="1" dirty="0" err="1" smtClean="0"/>
              <a:t>acele</a:t>
            </a:r>
            <a:r>
              <a:rPr lang="de-CH" i="1" dirty="0" smtClean="0"/>
              <a:t> </a:t>
            </a:r>
            <a:r>
              <a:rPr lang="de-CH" i="1" dirty="0" err="1" smtClean="0"/>
              <a:t>etmemiş</a:t>
            </a:r>
            <a:r>
              <a:rPr lang="de-CH" i="1" dirty="0" smtClean="0"/>
              <a:t> </a:t>
            </a:r>
            <a:r>
              <a:rPr lang="de-CH" i="1" dirty="0" err="1" smtClean="0"/>
              <a:t>olsun</a:t>
            </a:r>
            <a:r>
              <a:rPr lang="de-CH" dirty="0" smtClean="0"/>
              <a:t>.”</a:t>
            </a:r>
          </a:p>
          <a:p>
            <a:r>
              <a:rPr lang="de-CH" dirty="0" err="1" smtClean="0"/>
              <a:t>Tirmizî</a:t>
            </a:r>
            <a:r>
              <a:rPr lang="de-CH" dirty="0" smtClean="0"/>
              <a:t>, </a:t>
            </a:r>
            <a:r>
              <a:rPr lang="de-CH" dirty="0" err="1" smtClean="0"/>
              <a:t>Da'avât</a:t>
            </a:r>
            <a:r>
              <a:rPr lang="de-CH" dirty="0" smtClean="0"/>
              <a:t> 133 , </a:t>
            </a:r>
            <a:r>
              <a:rPr lang="de-CH" dirty="0" err="1" smtClean="0"/>
              <a:t>No</a:t>
            </a:r>
            <a:r>
              <a:rPr lang="de-CH" dirty="0" smtClean="0"/>
              <a:t>: 3604. V,582.</a:t>
            </a:r>
          </a:p>
          <a:p>
            <a:endParaRPr lang="de-CH"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6">
              <a:lumMod val="40000"/>
              <a:lumOff val="60000"/>
            </a:schemeClr>
          </a:solidFill>
        </p:spPr>
        <p:txBody>
          <a:bodyPr>
            <a:normAutofit fontScale="90000"/>
          </a:bodyPr>
          <a:lstStyle/>
          <a:p>
            <a:r>
              <a:rPr lang="tr-TR" dirty="0" smtClean="0"/>
              <a:t>Dua, kişiye psikolojik bakımdan bir rahatlık, huzur ve mutluluk verir</a:t>
            </a:r>
            <a:endParaRPr lang="tr-TR" dirty="0"/>
          </a:p>
        </p:txBody>
      </p:sp>
      <p:sp>
        <p:nvSpPr>
          <p:cNvPr id="3" name="2 İçerik Yer Tutucusu"/>
          <p:cNvSpPr>
            <a:spLocks noGrp="1"/>
          </p:cNvSpPr>
          <p:nvPr>
            <p:ph idx="1"/>
          </p:nvPr>
        </p:nvSpPr>
        <p:spPr>
          <a:xfrm>
            <a:off x="457200" y="1600200"/>
            <a:ext cx="8229600" cy="4829196"/>
          </a:xfrm>
          <a:solidFill>
            <a:schemeClr val="accent2">
              <a:lumMod val="40000"/>
              <a:lumOff val="60000"/>
            </a:schemeClr>
          </a:solidFill>
        </p:spPr>
        <p:txBody>
          <a:bodyPr>
            <a:normAutofit/>
          </a:bodyPr>
          <a:lstStyle/>
          <a:p>
            <a:r>
              <a:rPr lang="tr-TR" dirty="0" smtClean="0"/>
              <a:t>Ahlaki arınma ve yücelmeye, duyarlı bir vicdan ve sağ duyunun gelişmesine yol açar. Hz. Peygamber,</a:t>
            </a:r>
          </a:p>
          <a:p>
            <a:r>
              <a:rPr lang="tr-TR" dirty="0" smtClean="0"/>
              <a:t>   </a:t>
            </a:r>
            <a:r>
              <a:rPr lang="ar-AE" b="1" dirty="0" smtClean="0"/>
              <a:t>اللَّهُمَّ نَقِّنِى مِنْ خَطَايَاىَ كَمَا يُنَقَّى الثَّوْبُ اﻷبْيَضُ مِنَ الدَّنَسِ. اللَّهمَّ اغْسِلْنِى مِنْ خَطَايَاىَ بِالْمَاءِ وَالثَّلْجِ وَالْبَرَدِ  </a:t>
            </a:r>
            <a:endParaRPr lang="ar-AE" dirty="0" smtClean="0"/>
          </a:p>
          <a:p>
            <a:r>
              <a:rPr lang="ar-AE" dirty="0" smtClean="0"/>
              <a:t>“</a:t>
            </a:r>
            <a:r>
              <a:rPr lang="tr-TR" i="1" dirty="0" smtClean="0"/>
              <a:t>Allah’ım! beyaz elbiseyi kirden temizlediğin gibi kalbimi günahlardan arındır, hatalarımı kar ve dolu suyuyla temizle</a:t>
            </a:r>
            <a:r>
              <a:rPr lang="tr-TR" dirty="0" smtClean="0"/>
              <a:t>.”1</a:t>
            </a:r>
          </a:p>
          <a:p>
            <a:r>
              <a:rPr lang="tr-TR" sz="2400" dirty="0" smtClean="0"/>
              <a:t>1- </a:t>
            </a:r>
            <a:r>
              <a:rPr lang="fr-FR" sz="2400" dirty="0" err="1" smtClean="0"/>
              <a:t>İbn</a:t>
            </a:r>
            <a:r>
              <a:rPr lang="fr-FR" sz="2400" dirty="0" smtClean="0"/>
              <a:t> </a:t>
            </a:r>
            <a:r>
              <a:rPr lang="fr-FR" sz="2400" dirty="0" err="1" smtClean="0"/>
              <a:t>Mâce</a:t>
            </a:r>
            <a:r>
              <a:rPr lang="fr-FR" sz="2400" dirty="0" smtClean="0"/>
              <a:t>, </a:t>
            </a:r>
            <a:r>
              <a:rPr lang="fr-FR" sz="2400" dirty="0" err="1" smtClean="0"/>
              <a:t>Dua</a:t>
            </a:r>
            <a:r>
              <a:rPr lang="fr-FR" sz="2400" dirty="0" smtClean="0"/>
              <a:t>, 3. II,1262. </a:t>
            </a:r>
            <a:endParaRPr lang="tr-TR" sz="2400" dirty="0" smtClean="0"/>
          </a:p>
          <a:p>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5400" i="1" dirty="0" smtClean="0">
                <a:solidFill>
                  <a:schemeClr val="bg1"/>
                </a:solidFill>
              </a:rPr>
              <a:t>DUA</a:t>
            </a:r>
            <a:endParaRPr lang="tr-TR" sz="5400" i="1" dirty="0">
              <a:solidFill>
                <a:schemeClr val="bg1"/>
              </a:solidFill>
            </a:endParaRPr>
          </a:p>
        </p:txBody>
      </p:sp>
      <p:pic>
        <p:nvPicPr>
          <p:cNvPr id="1026" name="Picture 2" descr="C:\Users\salim\Pictures\Dua\resimli-dualar-13.jpg"/>
          <p:cNvPicPr>
            <a:picLocks noGrp="1" noChangeAspect="1" noChangeArrowheads="1"/>
          </p:cNvPicPr>
          <p:nvPr>
            <p:ph sz="half" idx="1"/>
          </p:nvPr>
        </p:nvPicPr>
        <p:blipFill>
          <a:blip r:embed="rId2" cstate="print"/>
          <a:stretch>
            <a:fillRect/>
          </a:stretch>
        </p:blipFill>
        <p:spPr bwMode="auto">
          <a:xfrm>
            <a:off x="457200" y="1901095"/>
            <a:ext cx="3614734" cy="4528301"/>
          </a:xfrm>
          <a:prstGeom prst="rect">
            <a:avLst/>
          </a:prstGeom>
          <a:noFill/>
        </p:spPr>
      </p:pic>
      <p:sp>
        <p:nvSpPr>
          <p:cNvPr id="4" name="3 İçerik Yer Tutucusu"/>
          <p:cNvSpPr>
            <a:spLocks noGrp="1"/>
          </p:cNvSpPr>
          <p:nvPr>
            <p:ph sz="half" idx="2"/>
          </p:nvPr>
        </p:nvSpPr>
        <p:spPr>
          <a:xfrm>
            <a:off x="4500562" y="1600200"/>
            <a:ext cx="4186238" cy="4525963"/>
          </a:xfrm>
        </p:spPr>
        <p:txBody>
          <a:bodyPr>
            <a:noAutofit/>
          </a:bodyPr>
          <a:lstStyle/>
          <a:p>
            <a:r>
              <a:rPr lang="tr-TR" sz="3600" dirty="0" smtClean="0">
                <a:solidFill>
                  <a:schemeClr val="bg1"/>
                </a:solidFill>
              </a:rPr>
              <a:t>Dua rahmet hazinelerini açan bir anahtar, tükenmez bir güç kaynağı, insanı kulluğun en üst mertebelerine ulaştıran bir vesiledir.</a:t>
            </a:r>
          </a:p>
          <a:p>
            <a:endParaRPr lang="tr-TR" sz="3600"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b="1" dirty="0" smtClean="0"/>
              <a:t>SADECE ALLAH’A DUA</a:t>
            </a:r>
            <a:r>
              <a:rPr lang="de-CH" dirty="0" smtClean="0"/>
              <a:t/>
            </a:r>
            <a:br>
              <a:rPr lang="de-CH" dirty="0" smtClean="0"/>
            </a:br>
            <a:endParaRPr lang="de-CH" dirty="0"/>
          </a:p>
        </p:txBody>
      </p:sp>
      <p:sp>
        <p:nvSpPr>
          <p:cNvPr id="3" name="Inhaltsplatzhalter 2"/>
          <p:cNvSpPr>
            <a:spLocks noGrp="1"/>
          </p:cNvSpPr>
          <p:nvPr>
            <p:ph idx="1"/>
          </p:nvPr>
        </p:nvSpPr>
        <p:spPr>
          <a:xfrm>
            <a:off x="457200" y="1071546"/>
            <a:ext cx="8229600" cy="5054617"/>
          </a:xfrm>
        </p:spPr>
        <p:txBody>
          <a:bodyPr>
            <a:normAutofit fontScale="92500" lnSpcReduction="10000"/>
          </a:bodyPr>
          <a:lstStyle/>
          <a:p>
            <a:r>
              <a:rPr lang="de-CH" dirty="0" err="1" smtClean="0"/>
              <a:t>Kur’an’da</a:t>
            </a:r>
            <a:r>
              <a:rPr lang="de-CH" dirty="0" smtClean="0"/>
              <a:t> </a:t>
            </a:r>
            <a:r>
              <a:rPr lang="de-CH" dirty="0" err="1" smtClean="0"/>
              <a:t>duanın</a:t>
            </a:r>
            <a:r>
              <a:rPr lang="de-CH" dirty="0" smtClean="0"/>
              <a:t> </a:t>
            </a:r>
            <a:r>
              <a:rPr lang="de-CH" dirty="0" err="1" smtClean="0"/>
              <a:t>sadece</a:t>
            </a:r>
            <a:r>
              <a:rPr lang="de-CH" dirty="0" smtClean="0"/>
              <a:t> </a:t>
            </a:r>
            <a:r>
              <a:rPr lang="de-CH" dirty="0" err="1" smtClean="0"/>
              <a:t>Allah’a</a:t>
            </a:r>
            <a:r>
              <a:rPr lang="de-CH" dirty="0" smtClean="0"/>
              <a:t> </a:t>
            </a:r>
            <a:r>
              <a:rPr lang="de-CH" dirty="0" err="1" smtClean="0"/>
              <a:t>yöneltilmesi</a:t>
            </a:r>
            <a:r>
              <a:rPr lang="de-CH" dirty="0" smtClean="0"/>
              <a:t> </a:t>
            </a:r>
            <a:r>
              <a:rPr lang="de-CH" dirty="0" err="1" smtClean="0"/>
              <a:t>önemle</a:t>
            </a:r>
            <a:r>
              <a:rPr lang="de-CH" dirty="0" smtClean="0"/>
              <a:t> </a:t>
            </a:r>
            <a:r>
              <a:rPr lang="de-CH" dirty="0" err="1" smtClean="0"/>
              <a:t>vurgulanmıştır</a:t>
            </a:r>
            <a:r>
              <a:rPr lang="de-CH" dirty="0" smtClean="0"/>
              <a:t>. </a:t>
            </a:r>
          </a:p>
          <a:p>
            <a:r>
              <a:rPr lang="ar-AE" b="1" dirty="0" smtClean="0"/>
              <a:t>لَهُ دَعْوَةُ الْحَقِّ وَالَّذينَ يَدْعُونَ مِنْ دُونِه لَا يَسْتَجيبُونَ لَهُمْ بِشَىْءٍ  اِلَّا كَبَاسِطِ كَفَّيْهِ اِلَى الْمَاءِ لِيَبْلُغَ فَاهُ وَمَا هُوَ بِبَالِغِه وَمَا دُعَاءُ الْكَافِرينَ اِلَّا فى ضَلَالٍ</a:t>
            </a:r>
            <a:endParaRPr lang="ar-AE" dirty="0" smtClean="0"/>
          </a:p>
          <a:p>
            <a:r>
              <a:rPr lang="ar-AE" dirty="0" smtClean="0"/>
              <a:t> “</a:t>
            </a:r>
            <a:r>
              <a:rPr lang="de-CH" dirty="0" err="1" smtClean="0"/>
              <a:t>Gerçek</a:t>
            </a:r>
            <a:r>
              <a:rPr lang="de-CH" dirty="0" smtClean="0"/>
              <a:t> </a:t>
            </a:r>
            <a:r>
              <a:rPr lang="de-CH" dirty="0" err="1" smtClean="0"/>
              <a:t>dua</a:t>
            </a:r>
            <a:r>
              <a:rPr lang="de-CH" dirty="0" smtClean="0"/>
              <a:t> </a:t>
            </a:r>
            <a:r>
              <a:rPr lang="de-CH" dirty="0" err="1" smtClean="0"/>
              <a:t>ancak</a:t>
            </a:r>
            <a:r>
              <a:rPr lang="de-CH" dirty="0" smtClean="0"/>
              <a:t> </a:t>
            </a:r>
            <a:r>
              <a:rPr lang="de-CH" dirty="0" err="1" smtClean="0"/>
              <a:t>O’nadır</a:t>
            </a:r>
            <a:r>
              <a:rPr lang="de-CH" dirty="0" smtClean="0"/>
              <a:t>. </a:t>
            </a:r>
            <a:r>
              <a:rPr lang="de-CH" dirty="0" err="1" smtClean="0"/>
              <a:t>Ondan</a:t>
            </a:r>
            <a:r>
              <a:rPr lang="de-CH" dirty="0" smtClean="0"/>
              <a:t> </a:t>
            </a:r>
            <a:r>
              <a:rPr lang="de-CH" dirty="0" err="1" smtClean="0"/>
              <a:t>başka</a:t>
            </a:r>
            <a:r>
              <a:rPr lang="de-CH" dirty="0" smtClean="0"/>
              <a:t> </a:t>
            </a:r>
            <a:r>
              <a:rPr lang="de-CH" dirty="0" err="1" smtClean="0"/>
              <a:t>yalvardıkları</a:t>
            </a:r>
            <a:r>
              <a:rPr lang="de-CH" dirty="0" smtClean="0"/>
              <a:t> </a:t>
            </a:r>
            <a:r>
              <a:rPr lang="de-CH" dirty="0" err="1" smtClean="0"/>
              <a:t>ise</a:t>
            </a:r>
            <a:r>
              <a:rPr lang="de-CH" dirty="0" smtClean="0"/>
              <a:t> </a:t>
            </a:r>
            <a:r>
              <a:rPr lang="de-CH" dirty="0" err="1" smtClean="0"/>
              <a:t>onların</a:t>
            </a:r>
            <a:r>
              <a:rPr lang="de-CH" dirty="0" smtClean="0"/>
              <a:t> </a:t>
            </a:r>
            <a:r>
              <a:rPr lang="de-CH" dirty="0" err="1" smtClean="0"/>
              <a:t>isteklerine</a:t>
            </a:r>
            <a:r>
              <a:rPr lang="de-CH" dirty="0" smtClean="0"/>
              <a:t> </a:t>
            </a:r>
            <a:r>
              <a:rPr lang="de-CH" dirty="0" err="1" smtClean="0"/>
              <a:t>ancak</a:t>
            </a:r>
            <a:r>
              <a:rPr lang="de-CH" dirty="0" smtClean="0"/>
              <a:t>, </a:t>
            </a:r>
            <a:r>
              <a:rPr lang="de-CH" dirty="0" err="1" smtClean="0"/>
              <a:t>ağzına</a:t>
            </a:r>
            <a:r>
              <a:rPr lang="de-CH" dirty="0" smtClean="0"/>
              <a:t> </a:t>
            </a:r>
            <a:r>
              <a:rPr lang="de-CH" dirty="0" err="1" smtClean="0"/>
              <a:t>ulaşmayacağı</a:t>
            </a:r>
            <a:r>
              <a:rPr lang="de-CH" dirty="0" smtClean="0"/>
              <a:t> </a:t>
            </a:r>
            <a:r>
              <a:rPr lang="de-CH" dirty="0" err="1" smtClean="0"/>
              <a:t>halde</a:t>
            </a:r>
            <a:r>
              <a:rPr lang="de-CH" dirty="0" smtClean="0"/>
              <a:t>, </a:t>
            </a:r>
            <a:r>
              <a:rPr lang="de-CH" dirty="0" err="1" smtClean="0"/>
              <a:t>ulaşsın</a:t>
            </a:r>
            <a:r>
              <a:rPr lang="de-CH" dirty="0" smtClean="0"/>
              <a:t> </a:t>
            </a:r>
            <a:r>
              <a:rPr lang="de-CH" dirty="0" err="1" smtClean="0"/>
              <a:t>diye</a:t>
            </a:r>
            <a:r>
              <a:rPr lang="de-CH" dirty="0" smtClean="0"/>
              <a:t> </a:t>
            </a:r>
            <a:r>
              <a:rPr lang="de-CH" dirty="0" err="1" smtClean="0"/>
              <a:t>avuçlarını</a:t>
            </a:r>
            <a:r>
              <a:rPr lang="de-CH" dirty="0" smtClean="0"/>
              <a:t> </a:t>
            </a:r>
            <a:r>
              <a:rPr lang="de-CH" dirty="0" err="1" smtClean="0"/>
              <a:t>suya</a:t>
            </a:r>
            <a:r>
              <a:rPr lang="de-CH" dirty="0" smtClean="0"/>
              <a:t> </a:t>
            </a:r>
            <a:r>
              <a:rPr lang="de-CH" dirty="0" err="1" smtClean="0"/>
              <a:t>uzatan</a:t>
            </a:r>
            <a:r>
              <a:rPr lang="de-CH" dirty="0" smtClean="0"/>
              <a:t> </a:t>
            </a:r>
            <a:r>
              <a:rPr lang="de-CH" dirty="0" err="1" smtClean="0"/>
              <a:t>kimsenin</a:t>
            </a:r>
            <a:r>
              <a:rPr lang="de-CH" dirty="0" smtClean="0"/>
              <a:t> </a:t>
            </a:r>
            <a:r>
              <a:rPr lang="de-CH" dirty="0" err="1" smtClean="0"/>
              <a:t>isteğine</a:t>
            </a:r>
            <a:r>
              <a:rPr lang="de-CH" dirty="0" smtClean="0"/>
              <a:t> </a:t>
            </a:r>
            <a:r>
              <a:rPr lang="de-CH" dirty="0" err="1" smtClean="0"/>
              <a:t>suyun</a:t>
            </a:r>
            <a:r>
              <a:rPr lang="de-CH" dirty="0" smtClean="0"/>
              <a:t> </a:t>
            </a:r>
            <a:r>
              <a:rPr lang="de-CH" dirty="0" err="1" smtClean="0"/>
              <a:t>cevap</a:t>
            </a:r>
            <a:r>
              <a:rPr lang="de-CH" dirty="0" smtClean="0"/>
              <a:t> </a:t>
            </a:r>
            <a:r>
              <a:rPr lang="de-CH" dirty="0" err="1" smtClean="0"/>
              <a:t>verdiği</a:t>
            </a:r>
            <a:r>
              <a:rPr lang="de-CH" dirty="0" smtClean="0"/>
              <a:t> </a:t>
            </a:r>
            <a:r>
              <a:rPr lang="de-CH" dirty="0" err="1" smtClean="0"/>
              <a:t>kadar</a:t>
            </a:r>
            <a:r>
              <a:rPr lang="de-CH" dirty="0" smtClean="0"/>
              <a:t> </a:t>
            </a:r>
            <a:r>
              <a:rPr lang="de-CH" dirty="0" err="1" smtClean="0"/>
              <a:t>cevap</a:t>
            </a:r>
            <a:r>
              <a:rPr lang="de-CH" dirty="0" smtClean="0"/>
              <a:t> </a:t>
            </a:r>
            <a:r>
              <a:rPr lang="de-CH" dirty="0" err="1" smtClean="0"/>
              <a:t>verirler</a:t>
            </a:r>
            <a:r>
              <a:rPr lang="de-CH" dirty="0" smtClean="0"/>
              <a:t>. </a:t>
            </a:r>
            <a:r>
              <a:rPr lang="de-CH" dirty="0" err="1" smtClean="0"/>
              <a:t>Kafirlerin</a:t>
            </a:r>
            <a:r>
              <a:rPr lang="de-CH" dirty="0" smtClean="0"/>
              <a:t> </a:t>
            </a:r>
            <a:r>
              <a:rPr lang="de-CH" dirty="0" err="1" smtClean="0"/>
              <a:t>duası</a:t>
            </a:r>
            <a:r>
              <a:rPr lang="de-CH" dirty="0" smtClean="0"/>
              <a:t> </a:t>
            </a:r>
            <a:r>
              <a:rPr lang="de-CH" dirty="0" err="1" smtClean="0"/>
              <a:t>daima</a:t>
            </a:r>
            <a:r>
              <a:rPr lang="de-CH" dirty="0" smtClean="0"/>
              <a:t> </a:t>
            </a:r>
            <a:r>
              <a:rPr lang="de-CH" dirty="0" err="1" smtClean="0"/>
              <a:t>boşa</a:t>
            </a:r>
            <a:r>
              <a:rPr lang="de-CH" dirty="0" smtClean="0"/>
              <a:t> </a:t>
            </a:r>
            <a:r>
              <a:rPr lang="de-CH" dirty="0" err="1" smtClean="0"/>
              <a:t>çıkar</a:t>
            </a:r>
            <a:r>
              <a:rPr lang="de-CH" dirty="0" smtClean="0"/>
              <a:t>.” (</a:t>
            </a:r>
            <a:r>
              <a:rPr lang="de-CH" dirty="0" err="1" smtClean="0"/>
              <a:t>Râd</a:t>
            </a:r>
            <a:r>
              <a:rPr lang="de-CH" dirty="0" smtClean="0"/>
              <a:t>, 13/14).</a:t>
            </a:r>
          </a:p>
          <a:p>
            <a:endParaRPr lang="de-CH"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4ZZ55TCAHQN30ZCA30RTORCAQ9M7R4CAX7NNNUCAEOPFHUCAXNT9MXCAETFBZKCA7NXX1HCA714FKHCAAR1MT6CAG45BSCCA1LQ7NPCA396KAHCAPPZYNECA30Y5R2CA9NWNKMCACJNJ3CCA2FYHEPCAKC8K3F.jpg"/>
          <p:cNvPicPr>
            <a:picLocks noGrp="1" noChangeAspect="1"/>
          </p:cNvPicPr>
          <p:nvPr>
            <p:ph idx="1"/>
          </p:nvPr>
        </p:nvPicPr>
        <p:blipFill>
          <a:blip r:embed="rId2" cstate="print"/>
          <a:stretch>
            <a:fillRect/>
          </a:stretch>
        </p:blipFill>
        <p:spPr>
          <a:xfrm>
            <a:off x="0" y="24"/>
            <a:ext cx="9155784" cy="6858000"/>
          </a:xfrm>
        </p:spPr>
      </p:pic>
      <p:sp>
        <p:nvSpPr>
          <p:cNvPr id="5" name="4 Başlık"/>
          <p:cNvSpPr>
            <a:spLocks noGrp="1"/>
          </p:cNvSpPr>
          <p:nvPr>
            <p:ph type="title"/>
          </p:nvPr>
        </p:nvSpPr>
        <p:spPr>
          <a:xfrm>
            <a:off x="214282" y="2857496"/>
            <a:ext cx="5072098" cy="3571900"/>
          </a:xfrm>
        </p:spPr>
        <p:txBody>
          <a:bodyPr>
            <a:normAutofit fontScale="90000"/>
          </a:bodyPr>
          <a:lstStyle/>
          <a:p>
            <a:r>
              <a:rPr lang="tr-TR" dirty="0" smtClean="0">
                <a:solidFill>
                  <a:schemeClr val="bg1"/>
                </a:solidFill>
              </a:rPr>
              <a:t>Onlardan bir kısmı da: Ey Rabbimiz! Bize dünyada da iyilik ver, </a:t>
            </a:r>
            <a:r>
              <a:rPr lang="tr-TR" dirty="0" err="1" smtClean="0">
                <a:solidFill>
                  <a:schemeClr val="bg1"/>
                </a:solidFill>
              </a:rPr>
              <a:t>ahirette</a:t>
            </a:r>
            <a:r>
              <a:rPr lang="tr-TR" dirty="0" smtClean="0">
                <a:solidFill>
                  <a:schemeClr val="bg1"/>
                </a:solidFill>
              </a:rPr>
              <a:t> de iyilik ver. Bizi cehennem azabından koru! derler.</a:t>
            </a:r>
            <a:br>
              <a:rPr lang="tr-TR" dirty="0" smtClean="0">
                <a:solidFill>
                  <a:schemeClr val="bg1"/>
                </a:solidFill>
              </a:rPr>
            </a:br>
            <a:r>
              <a:rPr lang="tr-TR" sz="2000" dirty="0" smtClean="0">
                <a:solidFill>
                  <a:schemeClr val="bg1"/>
                </a:solidFill>
              </a:rPr>
              <a:t> ( Bakara Suresi- 201 )</a:t>
            </a:r>
            <a:endParaRPr lang="tr-TR" sz="2000" dirty="0">
              <a:solidFill>
                <a:schemeClr val="bg1"/>
              </a:solidFill>
            </a:endParaRPr>
          </a:p>
        </p:txBody>
      </p:sp>
      <p:sp>
        <p:nvSpPr>
          <p:cNvPr id="6" name="1 Başlık"/>
          <p:cNvSpPr txBox="1">
            <a:spLocks/>
          </p:cNvSpPr>
          <p:nvPr/>
        </p:nvSpPr>
        <p:spPr>
          <a:xfrm>
            <a:off x="285720" y="285728"/>
            <a:ext cx="5000660" cy="214314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AE" sz="4400" b="0" i="0" u="none" strike="noStrike" kern="1200" cap="none" spc="0" normalizeH="0" baseline="0" noProof="0" dirty="0" smtClean="0">
                <a:ln>
                  <a:noFill/>
                </a:ln>
                <a:solidFill>
                  <a:schemeClr val="bg1"/>
                </a:solidFill>
                <a:effectLst/>
                <a:uLnTx/>
                <a:uFillTx/>
                <a:latin typeface="+mj-lt"/>
                <a:ea typeface="+mj-ea"/>
                <a:cs typeface="+mj-cs"/>
              </a:rPr>
              <a:t>وِمِنْهُم مَّن يَقُولُ رَبَّنَا آتِنَا فِي الدُّنْيَا حَسَنَةً وَفِي الآخِرَةِ حَسَنَةً وَقِنَا عَذَابَ النَّارِ</a:t>
            </a:r>
            <a:endParaRPr kumimoji="0" lang="tr-TR"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143000"/>
          </a:xfrm>
          <a:solidFill>
            <a:srgbClr val="C00000"/>
          </a:solidFill>
        </p:spPr>
        <p:txBody>
          <a:bodyPr>
            <a:normAutofit/>
          </a:bodyPr>
          <a:lstStyle/>
          <a:p>
            <a:r>
              <a:rPr lang="tr-TR" sz="5400" b="1" i="1" dirty="0" smtClean="0"/>
              <a:t>Ramazan ve Dua</a:t>
            </a:r>
            <a:endParaRPr lang="tr-TR" sz="5400" b="1" i="1" dirty="0"/>
          </a:p>
        </p:txBody>
      </p:sp>
      <p:pic>
        <p:nvPicPr>
          <p:cNvPr id="4" name="3 İçerik Yer Tutucusu" descr="ramazan13kq5.jpg"/>
          <p:cNvPicPr>
            <a:picLocks noGrp="1" noChangeAspect="1"/>
          </p:cNvPicPr>
          <p:nvPr>
            <p:ph idx="1"/>
          </p:nvPr>
        </p:nvPicPr>
        <p:blipFill>
          <a:blip r:embed="rId2" cstate="print"/>
          <a:stretch>
            <a:fillRect/>
          </a:stretch>
        </p:blipFill>
        <p:spPr>
          <a:xfrm>
            <a:off x="0" y="1142984"/>
            <a:ext cx="9144000" cy="5715016"/>
          </a:xfrm>
        </p:spPr>
      </p:pic>
      <p:pic>
        <p:nvPicPr>
          <p:cNvPr id="3076" name="Picture 4" descr="http://www.ravda.net/images/ilmihal/gunlukdualar/iftar.gif"/>
          <p:cNvPicPr>
            <a:picLocks noChangeAspect="1" noChangeArrowheads="1"/>
          </p:cNvPicPr>
          <p:nvPr/>
        </p:nvPicPr>
        <p:blipFill>
          <a:blip r:embed="rId3" cstate="print"/>
          <a:srcRect/>
          <a:stretch>
            <a:fillRect/>
          </a:stretch>
        </p:blipFill>
        <p:spPr bwMode="auto">
          <a:xfrm>
            <a:off x="683568" y="1340768"/>
            <a:ext cx="7776864" cy="1368152"/>
          </a:xfrm>
          <a:prstGeom prst="rect">
            <a:avLst/>
          </a:prstGeom>
          <a:solidFill>
            <a:schemeClr val="bg1"/>
          </a:solid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ftar-duasi.jpg"/>
          <p:cNvPicPr>
            <a:picLocks noGrp="1" noChangeAspect="1"/>
          </p:cNvPicPr>
          <p:nvPr>
            <p:ph idx="1"/>
          </p:nvPr>
        </p:nvPicPr>
        <p:blipFill>
          <a:blip r:embed="rId2" cstate="print"/>
          <a:stretch>
            <a:fillRect/>
          </a:stretch>
        </p:blipFill>
        <p:spPr>
          <a:xfrm>
            <a:off x="-1" y="0"/>
            <a:ext cx="9178235" cy="6858001"/>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642918"/>
            <a:ext cx="8229600" cy="4525963"/>
          </a:xfrm>
        </p:spPr>
        <p:txBody>
          <a:bodyPr>
            <a:noAutofit/>
          </a:bodyPr>
          <a:lstStyle/>
          <a:p>
            <a:r>
              <a:rPr lang="tr-TR" sz="2800" dirty="0" smtClean="0"/>
              <a:t>Kul duaya başladığında Rabbiyle konuşur. </a:t>
            </a:r>
          </a:p>
          <a:p>
            <a:endParaRPr lang="de-CH" sz="2800" dirty="0" smtClean="0"/>
          </a:p>
          <a:p>
            <a:endParaRPr lang="de-CH" sz="2800" dirty="0" smtClean="0"/>
          </a:p>
          <a:p>
            <a:r>
              <a:rPr lang="tr-TR" sz="2800" dirty="0" smtClean="0"/>
              <a:t>Kul duaya başladığında kulluğunun bilincine varır. </a:t>
            </a:r>
          </a:p>
          <a:p>
            <a:r>
              <a:rPr lang="tr-TR" sz="2800" dirty="0" smtClean="0"/>
              <a:t>Kul ellerini açtığı zaman aciz olduğunu anlar. </a:t>
            </a:r>
          </a:p>
          <a:p>
            <a:r>
              <a:rPr lang="tr-TR" sz="2800" dirty="0" smtClean="0"/>
              <a:t>İstenilen şeyleri verecek olanın Rabbi olduğunun farkına varır. </a:t>
            </a:r>
          </a:p>
          <a:p>
            <a:r>
              <a:rPr lang="tr-TR" sz="2800" dirty="0" smtClean="0"/>
              <a:t>Dua müminin (kendisine düşmanlık eden, nefsine ve şeytanlara karşı) silahıdır. </a:t>
            </a:r>
          </a:p>
          <a:p>
            <a:r>
              <a:rPr lang="tr-TR" sz="2800" dirty="0" smtClean="0"/>
              <a:t>Dua yapan isteklerini Rabbine arz eder. Bu haliyle hem isteklerine cevap bulur. Hem de Rabbine karşı yapmış olduğu bu istekler için sevap kazanır.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804816"/>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5300" b="1" dirty="0" smtClean="0"/>
              <a:t>DUANIN ÖNEMİ </a:t>
            </a:r>
            <a:endParaRPr lang="tr-TR" dirty="0"/>
          </a:p>
        </p:txBody>
      </p:sp>
      <p:sp>
        <p:nvSpPr>
          <p:cNvPr id="3" name="2 İçerik Yer Tutucusu"/>
          <p:cNvSpPr>
            <a:spLocks noGrp="1"/>
          </p:cNvSpPr>
          <p:nvPr>
            <p:ph idx="1"/>
          </p:nvPr>
        </p:nvSpPr>
        <p:spPr>
          <a:xfrm>
            <a:off x="285720" y="1357298"/>
            <a:ext cx="8401080" cy="5143536"/>
          </a:xfrm>
          <a:solidFill>
            <a:schemeClr val="accent6">
              <a:lumMod val="40000"/>
              <a:lumOff val="60000"/>
            </a:schemeClr>
          </a:solidFill>
        </p:spPr>
        <p:txBody>
          <a:bodyPr>
            <a:normAutofit fontScale="92500" lnSpcReduction="10000"/>
          </a:bodyPr>
          <a:lstStyle/>
          <a:p>
            <a:r>
              <a:rPr lang="tr-TR" dirty="0" smtClean="0"/>
              <a:t>Bütün yaratıkların tabiatında Allah’a doğru bir yöneliş vardır. Birçok ayette canlı ve cansız bütün varlıkların Allah’ı andığı açıkça vurgulanmaktadır. Bu ayetlerin birinde şöyle denilmektedir:</a:t>
            </a:r>
          </a:p>
          <a:p>
            <a:r>
              <a:rPr lang="ar-AE" b="1" dirty="0" smtClean="0"/>
              <a:t>تُسَبِّحُ لَهُ السَّموَاتُ السَّبْعُ وَالْاَرْضُ وَمَنْ فيهِنَّ وَاِنْ مِنْ شَىْءٍ اِلَّا يُسَبِّحُ بِحَمْدِه وَلكِنْ لَا تَفْقَهُونَ تَسْبيحَهُمْ اِنَّهُ كَانَ حَليمًا غَفُورًا</a:t>
            </a:r>
            <a:endParaRPr lang="ar-AE" dirty="0" smtClean="0"/>
          </a:p>
          <a:p>
            <a:r>
              <a:rPr lang="ar-AE" dirty="0" smtClean="0"/>
              <a:t>“</a:t>
            </a:r>
            <a:r>
              <a:rPr lang="tr-TR" dirty="0" smtClean="0"/>
              <a:t>Yedi gök, yer ve bunların içinde bulunanlar Allah’ı tespih ederler. Her şey O’nu </a:t>
            </a:r>
            <a:r>
              <a:rPr lang="tr-TR" dirty="0" err="1" smtClean="0"/>
              <a:t>hamd</a:t>
            </a:r>
            <a:r>
              <a:rPr lang="tr-TR" dirty="0" smtClean="0"/>
              <a:t> ile tespih eder. Ancak, siz onların tespihlerini anlamazsınız. O, </a:t>
            </a:r>
            <a:r>
              <a:rPr lang="tr-TR" dirty="0" err="1" smtClean="0"/>
              <a:t>halîm’dir</a:t>
            </a:r>
            <a:r>
              <a:rPr lang="tr-TR" dirty="0" smtClean="0"/>
              <a:t> (hemen cezalandırmaz, mühlet verir), çok bağışlayandır.” (</a:t>
            </a:r>
            <a:r>
              <a:rPr lang="tr-TR" dirty="0" err="1" smtClean="0"/>
              <a:t>İsra</a:t>
            </a:r>
            <a:r>
              <a:rPr lang="tr-TR" dirty="0" smtClean="0"/>
              <a:t>, 17/44)</a:t>
            </a:r>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b="1" dirty="0" smtClean="0"/>
              <a:t>DUANIN ÖNEMİ </a:t>
            </a:r>
            <a:endParaRPr lang="tr-TR" dirty="0"/>
          </a:p>
        </p:txBody>
      </p:sp>
      <p:sp>
        <p:nvSpPr>
          <p:cNvPr id="5" name="4 İçerik Yer Tutucusu"/>
          <p:cNvSpPr>
            <a:spLocks noGrp="1"/>
          </p:cNvSpPr>
          <p:nvPr>
            <p:ph sz="half" idx="1"/>
          </p:nvPr>
        </p:nvSpPr>
        <p:spPr>
          <a:xfrm>
            <a:off x="457200" y="1600200"/>
            <a:ext cx="5122912" cy="4900634"/>
          </a:xfrm>
          <a:solidFill>
            <a:schemeClr val="accent6">
              <a:lumMod val="40000"/>
              <a:lumOff val="60000"/>
            </a:schemeClr>
          </a:solidFill>
        </p:spPr>
        <p:txBody>
          <a:bodyPr>
            <a:noAutofit/>
          </a:bodyPr>
          <a:lstStyle/>
          <a:p>
            <a:r>
              <a:rPr lang="tr-TR" sz="3200" dirty="0" smtClean="0"/>
              <a:t>Varlıklar arasında en mükemmeli olan insan, özü itibariyle yaratıcısına ulaşma, ona sığınma ve onu tanıma arayışı içinde yaratılmıştır. </a:t>
            </a:r>
            <a:endParaRPr lang="de-CH" sz="3200" dirty="0" smtClean="0"/>
          </a:p>
          <a:p>
            <a:r>
              <a:rPr lang="tr-TR" sz="3200" dirty="0" smtClean="0"/>
              <a:t>Bu sebeple insan, tarihinin hiçbir döneminde duadan uzak kalmamıştır.</a:t>
            </a:r>
          </a:p>
          <a:p>
            <a:endParaRPr lang="tr-TR" sz="3200" dirty="0"/>
          </a:p>
        </p:txBody>
      </p:sp>
      <p:pic>
        <p:nvPicPr>
          <p:cNvPr id="7" name="6 İçerik Yer Tutucusu" descr="resimli-dualar-9.jpg"/>
          <p:cNvPicPr>
            <a:picLocks noGrp="1" noChangeAspect="1"/>
          </p:cNvPicPr>
          <p:nvPr>
            <p:ph sz="half" idx="2"/>
          </p:nvPr>
        </p:nvPicPr>
        <p:blipFill>
          <a:blip r:embed="rId2" cstate="print"/>
          <a:srcRect l="6398" r="9104" b="8701"/>
          <a:stretch>
            <a:fillRect/>
          </a:stretch>
        </p:blipFill>
        <p:spPr>
          <a:xfrm>
            <a:off x="5724128" y="1600200"/>
            <a:ext cx="3024336" cy="4829196"/>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slamic_Wallpaper_2__Ramadan_by_t4m3r.jpg"/>
          <p:cNvPicPr>
            <a:picLocks noGrp="1" noChangeAspect="1"/>
          </p:cNvPicPr>
          <p:nvPr>
            <p:ph idx="1"/>
          </p:nvPr>
        </p:nvPicPr>
        <p:blipFill>
          <a:blip r:embed="rId2" cstate="print"/>
          <a:stretch>
            <a:fillRect/>
          </a:stretch>
        </p:blipFill>
        <p:spPr>
          <a:xfrm>
            <a:off x="-1" y="0"/>
            <a:ext cx="9144001" cy="6858000"/>
          </a:xfrm>
        </p:spPr>
      </p:pic>
      <p:sp>
        <p:nvSpPr>
          <p:cNvPr id="6" name="1 Başlık"/>
          <p:cNvSpPr txBox="1">
            <a:spLocks/>
          </p:cNvSpPr>
          <p:nvPr/>
        </p:nvSpPr>
        <p:spPr>
          <a:xfrm>
            <a:off x="1857356" y="785794"/>
            <a:ext cx="7015186" cy="1357314"/>
          </a:xfrm>
          <a:prstGeom prst="rect">
            <a:avLst/>
          </a:prstGeom>
          <a:solidFill>
            <a:schemeClr val="accent6">
              <a:lumMod val="40000"/>
              <a:lumOff val="60000"/>
            </a:schemeClr>
          </a:solidFill>
          <a:ln w="57150">
            <a:solidFill>
              <a:schemeClr val="bg2">
                <a:lumMod val="25000"/>
              </a:schemeClr>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AE" sz="3200" b="0" i="0" u="none" strike="noStrike" kern="1200" cap="none" spc="0" normalizeH="0" baseline="0" noProof="0" dirty="0" smtClean="0">
                <a:ln>
                  <a:noFill/>
                </a:ln>
                <a:solidFill>
                  <a:schemeClr val="tx1"/>
                </a:solidFill>
                <a:effectLst/>
                <a:uLnTx/>
                <a:uFillTx/>
                <a:latin typeface="+mj-lt"/>
                <a:ea typeface="+mj-ea"/>
                <a:cs typeface="+mj-cs"/>
              </a:rPr>
              <a:t>وَإِذَا سَأَلَكَ عِبَادِي عَنِّي فَإِنِّي قَرِيبٌ أُجِيبُ دَعْوَةَ الدَّاعِ إِذَا دَعَانِ فَلْيَسْتَجِيبُواْ لِي وَلْيُؤْمِنُواْ بِي لَعَلَّهُمْ يَرْشُدُونَ</a:t>
            </a:r>
            <a:endParaRPr kumimoji="0" lang="tr-TR"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4 Başlık"/>
          <p:cNvSpPr>
            <a:spLocks noGrp="1"/>
          </p:cNvSpPr>
          <p:nvPr>
            <p:ph type="title"/>
          </p:nvPr>
        </p:nvSpPr>
        <p:spPr>
          <a:xfrm>
            <a:off x="642910" y="2357430"/>
            <a:ext cx="8229600" cy="4143404"/>
          </a:xfrm>
          <a:solidFill>
            <a:schemeClr val="accent6">
              <a:lumMod val="40000"/>
              <a:lumOff val="60000"/>
            </a:schemeClr>
          </a:solidFill>
          <a:ln w="38100">
            <a:solidFill>
              <a:schemeClr val="bg2">
                <a:lumMod val="25000"/>
              </a:schemeClr>
            </a:solidFill>
          </a:ln>
        </p:spPr>
        <p:txBody>
          <a:bodyPr>
            <a:normAutofit/>
          </a:bodyPr>
          <a:lstStyle/>
          <a:p>
            <a:r>
              <a:rPr lang="tr-TR" sz="3600" b="1" dirty="0" smtClean="0"/>
              <a:t>(</a:t>
            </a:r>
            <a:r>
              <a:rPr lang="tr-TR" sz="3600" b="1" dirty="0" err="1" smtClean="0"/>
              <a:t>Habîbim</a:t>
            </a:r>
            <a:r>
              <a:rPr lang="tr-TR" sz="3600" b="1" dirty="0" smtClean="0"/>
              <a:t>, </a:t>
            </a:r>
            <a:r>
              <a:rPr lang="tr-TR" sz="3600" b="1" dirty="0" err="1" smtClean="0"/>
              <a:t>yâ</a:t>
            </a:r>
            <a:r>
              <a:rPr lang="tr-TR" sz="3600" b="1" dirty="0" smtClean="0"/>
              <a:t> Muhammed!) Kullarım sana, beni sorduğunda (söyle onlara): Ben onlara çok yakınım. Bana dua ettiği vakit dua edenin dileğine karşılık veririm. O halde (kullarım da) benim davetime uysunlar ve bana inansınlar ki doğru yolu bulalar.    (Bakara, 186)</a:t>
            </a:r>
            <a:endParaRPr lang="tr-TR" sz="36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285720" y="214290"/>
            <a:ext cx="8229600" cy="1143000"/>
          </a:xfrm>
        </p:spPr>
        <p:txBody>
          <a:bodyPr>
            <a:normAutofit fontScale="90000"/>
          </a:bodyPr>
          <a:lstStyle/>
          <a:p>
            <a:r>
              <a:rPr lang="tr-TR" b="1" dirty="0" smtClean="0"/>
              <a:t>Dua, kulluk makamlarının en önemlisidir. </a:t>
            </a:r>
            <a:endParaRPr lang="tr-TR" b="1" dirty="0"/>
          </a:p>
        </p:txBody>
      </p:sp>
      <p:sp>
        <p:nvSpPr>
          <p:cNvPr id="3" name="2 İçerik Yer Tutucusu"/>
          <p:cNvSpPr>
            <a:spLocks noGrp="1"/>
          </p:cNvSpPr>
          <p:nvPr>
            <p:ph idx="1"/>
          </p:nvPr>
        </p:nvSpPr>
        <p:spPr>
          <a:xfrm>
            <a:off x="457200" y="4286256"/>
            <a:ext cx="8229600" cy="2357454"/>
          </a:xfrm>
          <a:solidFill>
            <a:schemeClr val="tx1"/>
          </a:solidFill>
        </p:spPr>
        <p:txBody>
          <a:bodyPr>
            <a:normAutofit/>
          </a:bodyPr>
          <a:lstStyle/>
          <a:p>
            <a:r>
              <a:rPr lang="tr-TR" dirty="0" smtClean="0">
                <a:solidFill>
                  <a:schemeClr val="bg1"/>
                </a:solidFill>
              </a:rPr>
              <a:t>Bir ayette,</a:t>
            </a:r>
            <a:r>
              <a:rPr lang="ar-AE" b="1" dirty="0" smtClean="0">
                <a:solidFill>
                  <a:schemeClr val="bg1"/>
                </a:solidFill>
              </a:rPr>
              <a:t> قُلْ مَا يَعْبَؤُا بِكُمْ رَبّى لَوْلَا دُعَاؤُكُمْ </a:t>
            </a:r>
            <a:endParaRPr lang="ar-AE" dirty="0" smtClean="0">
              <a:solidFill>
                <a:schemeClr val="bg1"/>
              </a:solidFill>
            </a:endParaRPr>
          </a:p>
          <a:p>
            <a:r>
              <a:rPr lang="tr-TR" dirty="0" smtClean="0">
                <a:solidFill>
                  <a:schemeClr val="bg1"/>
                </a:solidFill>
              </a:rPr>
              <a:t>Ey Muhammed!) De ki: “Duanız olmasa Rabbim size ne diye değer versin! ..."     			(</a:t>
            </a:r>
            <a:r>
              <a:rPr lang="tr-TR" dirty="0" err="1" smtClean="0">
                <a:solidFill>
                  <a:schemeClr val="bg1"/>
                </a:solidFill>
              </a:rPr>
              <a:t>Furkân</a:t>
            </a:r>
            <a:r>
              <a:rPr lang="tr-TR" dirty="0" smtClean="0">
                <a:solidFill>
                  <a:schemeClr val="bg1"/>
                </a:solidFill>
              </a:rPr>
              <a:t>, 25/77)</a:t>
            </a:r>
            <a:endParaRPr lang="tr-TR"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t="-6000" r="-4000" b="-5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4643446"/>
            <a:ext cx="8229600" cy="2214554"/>
          </a:xfrm>
        </p:spPr>
        <p:txBody>
          <a:bodyPr>
            <a:normAutofit/>
          </a:bodyPr>
          <a:lstStyle/>
          <a:p>
            <a:pPr algn="ctr"/>
            <a:r>
              <a:rPr lang="tr-TR" b="1" dirty="0" smtClean="0">
                <a:solidFill>
                  <a:schemeClr val="bg1"/>
                </a:solidFill>
              </a:rPr>
              <a:t>Dua, kul ile Rabbi arasında irtibatı sağlayan bir ibadettir. </a:t>
            </a:r>
          </a:p>
          <a:p>
            <a:pPr algn="ctr"/>
            <a:r>
              <a:rPr lang="tr-TR" b="1" dirty="0" smtClean="0">
                <a:solidFill>
                  <a:schemeClr val="bg1"/>
                </a:solidFill>
              </a:rPr>
              <a:t>Hz. Peygamber,“ </a:t>
            </a:r>
            <a:r>
              <a:rPr lang="ar-AE" b="1" dirty="0" smtClean="0">
                <a:solidFill>
                  <a:schemeClr val="bg1"/>
                </a:solidFill>
              </a:rPr>
              <a:t>الدُّعاءُ مُخُّ العِبادةِ”   “</a:t>
            </a:r>
            <a:r>
              <a:rPr lang="tr-TR" b="1" dirty="0" smtClean="0">
                <a:solidFill>
                  <a:schemeClr val="bg1"/>
                </a:solidFill>
              </a:rPr>
              <a:t>                			</a:t>
            </a:r>
            <a:r>
              <a:rPr lang="tr-TR" b="1" i="1" dirty="0" smtClean="0">
                <a:solidFill>
                  <a:schemeClr val="bg1"/>
                </a:solidFill>
              </a:rPr>
              <a:t>Dua ibadetin özüdür</a:t>
            </a:r>
            <a:r>
              <a:rPr lang="tr-TR" b="1" dirty="0" smtClean="0">
                <a:solidFill>
                  <a:schemeClr val="bg1"/>
                </a:solidFill>
              </a:rPr>
              <a:t>”</a:t>
            </a:r>
          </a:p>
          <a:p>
            <a:pPr algn="ctr"/>
            <a:endParaRPr lang="tr-TR"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6000792"/>
          </a:xfrm>
          <a:solidFill>
            <a:schemeClr val="tx1"/>
          </a:solidFill>
        </p:spPr>
        <p:txBody>
          <a:bodyPr>
            <a:normAutofit fontScale="85000" lnSpcReduction="10000"/>
          </a:bodyPr>
          <a:lstStyle/>
          <a:p>
            <a:r>
              <a:rPr lang="tr-TR" dirty="0" smtClean="0">
                <a:solidFill>
                  <a:schemeClr val="bg1"/>
                </a:solidFill>
              </a:rPr>
              <a:t>Hz. Fahri Kainat Efendimiz (s.a.s.) bir hadislerinde şöyle buyurmaktadır.</a:t>
            </a:r>
          </a:p>
          <a:p>
            <a:r>
              <a:rPr lang="ar-AE" sz="3800" dirty="0" smtClean="0">
                <a:solidFill>
                  <a:schemeClr val="bg1"/>
                </a:solidFill>
              </a:rPr>
              <a:t>مَا عَلى الأَرْضِ مُسْلِمٌ يَدْعُو اللَّه تَعالى بِدَعْوَةٍ إِلاَّ آتَاهُ اللَّه إِيَّاهَا أَوْ صَرَف عنْهُ مِنَ السُّوءِ مِثْلَهَا . ما لَم يدْعُ بإِثْم ، أَوْ قَطِيعَةِ رحِمٍ » فَقَالَ رَجُلٌ مِنَ القَوْمِ : إِذاً نُكْثِرُ . قَالَ :  اللَّه أَكْثَرُ</a:t>
            </a:r>
          </a:p>
          <a:p>
            <a:r>
              <a:rPr lang="ar-AE" dirty="0" smtClean="0">
                <a:solidFill>
                  <a:schemeClr val="bg1"/>
                </a:solidFill>
              </a:rPr>
              <a:t>“</a:t>
            </a:r>
            <a:r>
              <a:rPr lang="tr-TR" dirty="0" smtClean="0">
                <a:solidFill>
                  <a:schemeClr val="bg1"/>
                </a:solidFill>
              </a:rPr>
              <a:t>Yeryüzünde bir </a:t>
            </a:r>
            <a:r>
              <a:rPr lang="tr-TR" dirty="0" err="1" smtClean="0">
                <a:solidFill>
                  <a:schemeClr val="bg1"/>
                </a:solidFill>
              </a:rPr>
              <a:t>müslüman</a:t>
            </a:r>
            <a:r>
              <a:rPr lang="tr-TR" dirty="0" smtClean="0">
                <a:solidFill>
                  <a:schemeClr val="bg1"/>
                </a:solidFill>
              </a:rPr>
              <a:t> Allah’tan bir şey dilerse, günah bir şeyi istemediği veya akrabası ile ilgisini kesmeyi arzu etmediği sürece Allah onun dileğini mutlaka yerine getirir veya ona vereceği şey kadar bir kötülüğü kendisinden giderir.”</a:t>
            </a:r>
          </a:p>
          <a:p>
            <a:r>
              <a:rPr lang="tr-TR" dirty="0" smtClean="0">
                <a:solidFill>
                  <a:schemeClr val="bg1"/>
                </a:solidFill>
              </a:rPr>
              <a:t>Orada bulunanlardan biri:</a:t>
            </a:r>
          </a:p>
          <a:p>
            <a:r>
              <a:rPr lang="tr-TR" dirty="0" smtClean="0">
                <a:solidFill>
                  <a:schemeClr val="bg1"/>
                </a:solidFill>
              </a:rPr>
              <a:t>- O takdirde biz Allah’tan çok şey isteriz, deyince,</a:t>
            </a:r>
          </a:p>
          <a:p>
            <a:r>
              <a:rPr lang="tr-TR" dirty="0" smtClean="0">
                <a:solidFill>
                  <a:schemeClr val="bg1"/>
                </a:solidFill>
              </a:rPr>
              <a:t>- </a:t>
            </a:r>
            <a:r>
              <a:rPr lang="tr-TR" dirty="0" err="1" smtClean="0">
                <a:solidFill>
                  <a:schemeClr val="bg1"/>
                </a:solidFill>
              </a:rPr>
              <a:t>Resûl</a:t>
            </a:r>
            <a:r>
              <a:rPr lang="tr-TR" dirty="0" smtClean="0">
                <a:solidFill>
                  <a:schemeClr val="bg1"/>
                </a:solidFill>
              </a:rPr>
              <a:t>-i Ekrem </a:t>
            </a:r>
            <a:r>
              <a:rPr lang="tr-TR" i="1" dirty="0" err="1" smtClean="0">
                <a:solidFill>
                  <a:schemeClr val="bg1"/>
                </a:solidFill>
              </a:rPr>
              <a:t>sallallahu</a:t>
            </a:r>
            <a:r>
              <a:rPr lang="tr-TR" i="1" dirty="0" smtClean="0">
                <a:solidFill>
                  <a:schemeClr val="bg1"/>
                </a:solidFill>
              </a:rPr>
              <a:t> aleyhi ve </a:t>
            </a:r>
            <a:r>
              <a:rPr lang="tr-TR" i="1" dirty="0" err="1" smtClean="0">
                <a:solidFill>
                  <a:schemeClr val="bg1"/>
                </a:solidFill>
              </a:rPr>
              <a:t>sellem</a:t>
            </a:r>
            <a:r>
              <a:rPr lang="tr-TR" dirty="0" smtClean="0">
                <a:solidFill>
                  <a:schemeClr val="bg1"/>
                </a:solidFill>
              </a:rPr>
              <a:t>:</a:t>
            </a:r>
          </a:p>
          <a:p>
            <a:r>
              <a:rPr lang="tr-TR" dirty="0" smtClean="0">
                <a:solidFill>
                  <a:schemeClr val="bg1"/>
                </a:solidFill>
              </a:rPr>
              <a:t>- “Allah’ın </a:t>
            </a:r>
            <a:r>
              <a:rPr lang="tr-TR" dirty="0" err="1" smtClean="0">
                <a:solidFill>
                  <a:schemeClr val="bg1"/>
                </a:solidFill>
              </a:rPr>
              <a:t>lutfu</a:t>
            </a:r>
            <a:r>
              <a:rPr lang="tr-TR" dirty="0" smtClean="0">
                <a:solidFill>
                  <a:schemeClr val="bg1"/>
                </a:solidFill>
              </a:rPr>
              <a:t> dilediğiniz şeylerden daha çoktur” </a:t>
            </a:r>
          </a:p>
          <a:p>
            <a:endParaRPr lang="tr-TR"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428604"/>
            <a:ext cx="8572560" cy="6072230"/>
          </a:xfrm>
        </p:spPr>
        <p:txBody>
          <a:bodyPr>
            <a:noAutofit/>
          </a:bodyPr>
          <a:lstStyle/>
          <a:p>
            <a:r>
              <a:rPr lang="tr-TR" sz="3600" dirty="0" smtClean="0"/>
              <a:t>Rahmet Peygamberi (s.a.s.). “</a:t>
            </a:r>
            <a:r>
              <a:rPr lang="tr-TR" sz="3600" b="1" dirty="0" smtClean="0"/>
              <a:t>Acele edip, dua ettim kabul olunmadı, demedikçe dualarınız kabul olunur.”</a:t>
            </a:r>
            <a:r>
              <a:rPr lang="tr-TR" sz="3600" dirty="0" smtClean="0"/>
              <a:t> </a:t>
            </a:r>
          </a:p>
          <a:p>
            <a:r>
              <a:rPr lang="tr-TR" sz="3600" dirty="0" smtClean="0"/>
              <a:t>Efendimiz bu hadisi Ashabına aktardığı zaman,  </a:t>
            </a:r>
            <a:r>
              <a:rPr lang="tr-TR" sz="3600" dirty="0" err="1" smtClean="0"/>
              <a:t>Yâ</a:t>
            </a:r>
            <a:r>
              <a:rPr lang="tr-TR" sz="3600" dirty="0" smtClean="0"/>
              <a:t> </a:t>
            </a:r>
            <a:r>
              <a:rPr lang="tr-TR" sz="3600" dirty="0" err="1" smtClean="0"/>
              <a:t>Resûlallah</a:t>
            </a:r>
            <a:r>
              <a:rPr lang="tr-TR" sz="3600" dirty="0" smtClean="0"/>
              <a:t>! Acele etmek ne demektir? diye sorulunca Efendimiz şöyle buyurmuştur:  </a:t>
            </a:r>
            <a:r>
              <a:rPr lang="tr-TR" sz="3600" b="1" dirty="0" smtClean="0"/>
              <a:t>“Nice defalar hep dua ettim de Rabbimin duamı kabul buyurduğunu gördüğüm yok, der. Duasının hemen kabul edilmemesi  sebebiyle bıkar  ve duayı bırakır.”</a:t>
            </a:r>
            <a:r>
              <a:rPr lang="de-DE" b="1" dirty="0" smtClean="0"/>
              <a:t> Müslim, </a:t>
            </a:r>
            <a:r>
              <a:rPr lang="de-DE" b="1" dirty="0" err="1" smtClean="0"/>
              <a:t>Zikir</a:t>
            </a:r>
            <a:r>
              <a:rPr lang="de-DE" b="1" dirty="0" smtClean="0"/>
              <a:t>, 90-91, Müslim, </a:t>
            </a:r>
            <a:r>
              <a:rPr lang="de-DE" b="1" dirty="0" err="1" smtClean="0"/>
              <a:t>Zikir</a:t>
            </a:r>
            <a:r>
              <a:rPr lang="de-DE" b="1" dirty="0" smtClean="0"/>
              <a:t>, 92</a:t>
            </a:r>
            <a:endParaRPr lang="tr-TR" sz="3600" b="1" dirty="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1041</Words>
  <Application>Microsoft Office PowerPoint</Application>
  <PresentationFormat>Ekran Gösterisi (4:3)</PresentationFormat>
  <Paragraphs>93</Paragraphs>
  <Slides>28</Slides>
  <Notes>0</Notes>
  <HiddenSlides>0</HiddenSlides>
  <MMClips>0</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Ofis Teması</vt:lpstr>
      <vt:lpstr>Ramazan ve Dua</vt:lpstr>
      <vt:lpstr>Dua Nedir ?</vt:lpstr>
      <vt:lpstr>DUANIN ÖNEMİ </vt:lpstr>
      <vt:lpstr>DUANIN ÖNEMİ </vt:lpstr>
      <vt:lpstr>(Habîbim, yâ Muhammed!) Kullarım sana, beni sorduğunda (söyle onlara): Ben onlara çok yakınım. Bana dua ettiği vakit dua edenin dileğine karşılık veririm. O halde (kullarım da) benim davetime uysunlar ve bana inansınlar ki doğru yolu bulalar.    (Bakara, 186)</vt:lpstr>
      <vt:lpstr>Dua, kulluk makamlarının en önemlisidir. </vt:lpstr>
      <vt:lpstr>Slayt 7</vt:lpstr>
      <vt:lpstr>Slayt 8</vt:lpstr>
      <vt:lpstr>Slayt 9</vt:lpstr>
      <vt:lpstr>Slayt 10</vt:lpstr>
      <vt:lpstr>Dua Nasıl Olmalı ?</vt:lpstr>
      <vt:lpstr>Nasıl Dua Etmeli ?</vt:lpstr>
      <vt:lpstr>Nasıl Dua Etmeli ?</vt:lpstr>
      <vt:lpstr>Nasıl Dua Etmeli ?</vt:lpstr>
      <vt:lpstr>Nasıl Dua Etmeli ?</vt:lpstr>
      <vt:lpstr>Duada Zaman</vt:lpstr>
      <vt:lpstr>Duada Zaman</vt:lpstr>
      <vt:lpstr>Slayt 18</vt:lpstr>
      <vt:lpstr>Duada Zaman ve Mekan</vt:lpstr>
      <vt:lpstr>DUANIN KARŞILIĞI VE TESİRİ </vt:lpstr>
      <vt:lpstr>Dua, kişiye psikolojik bakımdan bir rahatlık, huzur ve mutluluk verir</vt:lpstr>
      <vt:lpstr>DUA</vt:lpstr>
      <vt:lpstr>SADECE ALLAH’A DUA </vt:lpstr>
      <vt:lpstr>Onlardan bir kısmı da: Ey Rabbimiz! Bize dünyada da iyilik ver, ahirette de iyilik ver. Bizi cehennem azabından koru! derler.  ( Bakara Suresi- 201 )</vt:lpstr>
      <vt:lpstr>Ramazan ve Dua</vt:lpstr>
      <vt:lpstr>Slayt 26</vt:lpstr>
      <vt:lpstr>Slayt 27</vt:lpstr>
      <vt:lpstr>Slayt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Ramazan ve Dua</dc:title>
  <dc:creator>salim</dc:creator>
  <cp:lastModifiedBy>9336597624</cp:lastModifiedBy>
  <cp:revision>24</cp:revision>
  <dcterms:created xsi:type="dcterms:W3CDTF">2011-07-29T22:22:06Z</dcterms:created>
  <dcterms:modified xsi:type="dcterms:W3CDTF">2013-07-15T13:37:26Z</dcterms:modified>
</cp:coreProperties>
</file>