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84" r:id="rId2"/>
    <p:sldId id="261" r:id="rId3"/>
    <p:sldId id="264" r:id="rId4"/>
    <p:sldId id="278" r:id="rId5"/>
    <p:sldId id="273" r:id="rId6"/>
    <p:sldId id="274" r:id="rId7"/>
    <p:sldId id="268" r:id="rId8"/>
    <p:sldId id="262" r:id="rId9"/>
    <p:sldId id="266" r:id="rId10"/>
    <p:sldId id="279" r:id="rId11"/>
    <p:sldId id="265" r:id="rId12"/>
    <p:sldId id="281" r:id="rId13"/>
    <p:sldId id="276" r:id="rId14"/>
    <p:sldId id="267" r:id="rId15"/>
    <p:sldId id="270" r:id="rId16"/>
    <p:sldId id="277" r:id="rId17"/>
    <p:sldId id="272" r:id="rId18"/>
    <p:sldId id="282" r:id="rId19"/>
    <p:sldId id="269" r:id="rId20"/>
    <p:sldId id="280" r:id="rId21"/>
    <p:sldId id="283"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728BC7-F5C8-46C5-8907-96FB898F4EBE}" type="datetimeFigureOut">
              <a:rPr lang="tr-TR" smtClean="0"/>
              <a:pPr/>
              <a:t>22.08.2011</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67328C-22C0-450F-9D5B-E280BD5E2E6F}" type="slidenum">
              <a:rPr lang="tr-TR" smtClean="0"/>
              <a:pPr/>
              <a:t>‹#›</a:t>
            </a:fld>
            <a:endParaRPr lang="tr-TR"/>
          </a:p>
        </p:txBody>
      </p:sp>
    </p:spTree>
    <p:extLst>
      <p:ext uri="{BB962C8B-B14F-4D97-AF65-F5344CB8AC3E}">
        <p14:creationId xmlns:p14="http://schemas.microsoft.com/office/powerpoint/2010/main" xmlns="" val="25499061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C75F13A9-DA97-4683-A572-FBEFCBF83DBF}" type="datetimeFigureOut">
              <a:rPr lang="tr-TR" smtClean="0"/>
              <a:pPr/>
              <a:t>22.08.2011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DD34ADC-5098-49A2-A5DE-38D409EC1356}"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75F13A9-DA97-4683-A572-FBEFCBF83DBF}" type="datetimeFigureOut">
              <a:rPr lang="tr-TR" smtClean="0"/>
              <a:pPr/>
              <a:t>22.08.2011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DD34ADC-5098-49A2-A5DE-38D409EC135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75F13A9-DA97-4683-A572-FBEFCBF83DBF}" type="datetimeFigureOut">
              <a:rPr lang="tr-TR" smtClean="0"/>
              <a:pPr/>
              <a:t>22.08.2011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DD34ADC-5098-49A2-A5DE-38D409EC135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75F13A9-DA97-4683-A572-FBEFCBF83DBF}" type="datetimeFigureOut">
              <a:rPr lang="tr-TR" smtClean="0"/>
              <a:pPr/>
              <a:t>22.08.2011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DD34ADC-5098-49A2-A5DE-38D409EC135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C75F13A9-DA97-4683-A572-FBEFCBF83DBF}" type="datetimeFigureOut">
              <a:rPr lang="tr-TR" smtClean="0"/>
              <a:pPr/>
              <a:t>22.08.2011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DD34ADC-5098-49A2-A5DE-38D409EC1356}"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C75F13A9-DA97-4683-A572-FBEFCBF83DBF}" type="datetimeFigureOut">
              <a:rPr lang="tr-TR" smtClean="0"/>
              <a:pPr/>
              <a:t>22.08.2011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DD34ADC-5098-49A2-A5DE-38D409EC135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C75F13A9-DA97-4683-A572-FBEFCBF83DBF}" type="datetimeFigureOut">
              <a:rPr lang="tr-TR" smtClean="0"/>
              <a:pPr/>
              <a:t>22.08.2011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4DD34ADC-5098-49A2-A5DE-38D409EC135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C75F13A9-DA97-4683-A572-FBEFCBF83DBF}" type="datetimeFigureOut">
              <a:rPr lang="tr-TR" smtClean="0"/>
              <a:pPr/>
              <a:t>22.08.2011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4DD34ADC-5098-49A2-A5DE-38D409EC135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C75F13A9-DA97-4683-A572-FBEFCBF83DBF}" type="datetimeFigureOut">
              <a:rPr lang="tr-TR" smtClean="0"/>
              <a:pPr/>
              <a:t>22.08.2011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4DD34ADC-5098-49A2-A5DE-38D409EC135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C75F13A9-DA97-4683-A572-FBEFCBF83DBF}" type="datetimeFigureOut">
              <a:rPr lang="tr-TR" smtClean="0"/>
              <a:pPr/>
              <a:t>22.08.2011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DD34ADC-5098-49A2-A5DE-38D409EC135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C75F13A9-DA97-4683-A572-FBEFCBF83DBF}" type="datetimeFigureOut">
              <a:rPr lang="tr-TR" smtClean="0"/>
              <a:pPr/>
              <a:t>22.08.2011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DD34ADC-5098-49A2-A5DE-38D409EC1356}"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5F13A9-DA97-4683-A572-FBEFCBF83DBF}" type="datetimeFigureOut">
              <a:rPr lang="tr-TR" smtClean="0"/>
              <a:pPr/>
              <a:t>22.08.2011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D34ADC-5098-49A2-A5DE-38D409EC135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descr="C:\Documents and Settings\YUSUFCUK\Desktop\resimlerden secim\516_C.png"/>
          <p:cNvPicPr>
            <a:picLocks noChangeAspect="1" noChangeArrowheads="1"/>
          </p:cNvPicPr>
          <p:nvPr/>
        </p:nvPicPr>
        <p:blipFill>
          <a:blip r:embed="rId2"/>
          <a:srcRect/>
          <a:stretch>
            <a:fillRect/>
          </a:stretch>
        </p:blipFill>
        <p:spPr bwMode="auto">
          <a:xfrm>
            <a:off x="0" y="857232"/>
            <a:ext cx="9144000" cy="6000766"/>
          </a:xfrm>
          <a:prstGeom prst="rect">
            <a:avLst/>
          </a:prstGeom>
          <a:noFill/>
        </p:spPr>
      </p:pic>
      <p:pic>
        <p:nvPicPr>
          <p:cNvPr id="5" name="4 Resim" descr="tepedin.png"/>
          <p:cNvPicPr>
            <a:picLocks noChangeAspect="1"/>
          </p:cNvPicPr>
          <p:nvPr/>
        </p:nvPicPr>
        <p:blipFill>
          <a:blip r:embed="rId3"/>
          <a:srcRect l="1587" t="21276" r="392" b="11596"/>
          <a:stretch>
            <a:fillRect/>
          </a:stretch>
        </p:blipFill>
        <p:spPr>
          <a:xfrm>
            <a:off x="0" y="-23"/>
            <a:ext cx="9144000" cy="918136"/>
          </a:xfrm>
          <a:prstGeom prst="rect">
            <a:avLst/>
          </a:prstGeom>
        </p:spPr>
      </p:pic>
      <p:sp>
        <p:nvSpPr>
          <p:cNvPr id="6" name="Text Box 3"/>
          <p:cNvSpPr txBox="1">
            <a:spLocks noChangeArrowheads="1"/>
          </p:cNvSpPr>
          <p:nvPr/>
        </p:nvSpPr>
        <p:spPr bwMode="auto">
          <a:xfrm>
            <a:off x="1571604" y="-23"/>
            <a:ext cx="6357982" cy="984885"/>
          </a:xfrm>
          <a:prstGeom prst="rect">
            <a:avLst/>
          </a:prstGeom>
          <a:noFill/>
          <a:ln w="9525">
            <a:noFill/>
            <a:miter lim="800000"/>
            <a:headEnd/>
            <a:tailEnd/>
          </a:ln>
        </p:spPr>
        <p:txBody>
          <a:bodyPr wrap="square">
            <a:spAutoFit/>
          </a:bodyPr>
          <a:lstStyle/>
          <a:p>
            <a:pPr algn="ctr" eaLnBrk="0" hangingPunct="0"/>
            <a:r>
              <a:rPr lang="tr-TR" sz="2000" b="1" dirty="0" smtClean="0">
                <a:solidFill>
                  <a:schemeClr val="accent6"/>
                </a:solidFill>
                <a:latin typeface="Times New Roman" pitchFamily="18" charset="0"/>
                <a:cs typeface="Times New Roman" pitchFamily="18" charset="0"/>
              </a:rPr>
              <a:t> </a:t>
            </a:r>
            <a:r>
              <a:rPr lang="tr-TR" sz="1400" b="1" dirty="0" smtClean="0">
                <a:latin typeface="Times New Roman" pitchFamily="18" charset="0"/>
                <a:cs typeface="Times New Roman" pitchFamily="18" charset="0"/>
              </a:rPr>
              <a:t>T.C. </a:t>
            </a:r>
            <a:endParaRPr lang="tr-TR" b="1" dirty="0" smtClean="0">
              <a:latin typeface="Times New Roman" pitchFamily="18" charset="0"/>
              <a:cs typeface="Times New Roman" pitchFamily="18" charset="0"/>
            </a:endParaRP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sz="2000" b="1" dirty="0" smtClean="0">
                <a:solidFill>
                  <a:srgbClr val="00B0F0"/>
                </a:solidFill>
                <a:latin typeface="Times New Roman" pitchFamily="18" charset="0"/>
                <a:cs typeface="Times New Roman" pitchFamily="18" charset="0"/>
              </a:rPr>
              <a:t>DADAŞKENT MERKEZ CAMİİ</a:t>
            </a:r>
            <a:endParaRPr lang="tr-TR" sz="2000" b="1" dirty="0">
              <a:solidFill>
                <a:srgbClr val="00B0F0"/>
              </a:solidFill>
              <a:latin typeface="Times New Roman" pitchFamily="18" charset="0"/>
              <a:cs typeface="Times New Roman" pitchFamily="18" charset="0"/>
            </a:endParaRPr>
          </a:p>
        </p:txBody>
      </p:sp>
      <p:sp>
        <p:nvSpPr>
          <p:cNvPr id="7" name="6 Dikdörtgen"/>
          <p:cNvSpPr/>
          <p:nvPr/>
        </p:nvSpPr>
        <p:spPr>
          <a:xfrm>
            <a:off x="1500166" y="4659823"/>
            <a:ext cx="6143668" cy="769441"/>
          </a:xfrm>
          <a:prstGeom prst="rect">
            <a:avLst/>
          </a:prstGeom>
        </p:spPr>
        <p:txBody>
          <a:bodyPr wrap="square">
            <a:spAutoFit/>
          </a:bodyPr>
          <a:lstStyle/>
          <a:p>
            <a:pPr algn="ctr"/>
            <a:r>
              <a:rPr lang="tr-TR" sz="4400" b="1" dirty="0" smtClean="0">
                <a:solidFill>
                  <a:srgbClr val="002060"/>
                </a:solidFill>
                <a:latin typeface="Times New Roman" pitchFamily="18" charset="0"/>
                <a:cs typeface="Times New Roman" pitchFamily="18" charset="0"/>
              </a:rPr>
              <a:t>İdris YAVUZYİĞİT</a:t>
            </a:r>
          </a:p>
        </p:txBody>
      </p:sp>
      <p:sp>
        <p:nvSpPr>
          <p:cNvPr id="8" name="7 Dikdörtgen"/>
          <p:cNvSpPr/>
          <p:nvPr/>
        </p:nvSpPr>
        <p:spPr>
          <a:xfrm>
            <a:off x="785786" y="5120358"/>
            <a:ext cx="7358114" cy="646331"/>
          </a:xfrm>
          <a:prstGeom prst="rect">
            <a:avLst/>
          </a:prstGeom>
        </p:spPr>
        <p:txBody>
          <a:bodyPr wrap="square">
            <a:spAutoFit/>
          </a:bodyPr>
          <a:lstStyle/>
          <a:p>
            <a:pPr algn="ctr"/>
            <a:r>
              <a:rPr lang="tr-TR" sz="3600" dirty="0" smtClean="0">
                <a:solidFill>
                  <a:srgbClr val="002060"/>
                </a:solidFill>
                <a:latin typeface="Vivaldi" pitchFamily="66" charset="0"/>
                <a:cs typeface="Times New Roman" pitchFamily="18" charset="0"/>
              </a:rPr>
              <a:t>Dadaşkent Merkez Camii </a:t>
            </a:r>
            <a:r>
              <a:rPr lang="tr-TR" sz="3600" dirty="0" err="1" smtClean="0">
                <a:solidFill>
                  <a:srgbClr val="002060"/>
                </a:solidFill>
                <a:latin typeface="Vivaldi" pitchFamily="66" charset="0"/>
                <a:cs typeface="Times New Roman" pitchFamily="18" charset="0"/>
              </a:rPr>
              <a:t>Imam</a:t>
            </a:r>
            <a:r>
              <a:rPr lang="tr-TR" sz="3600" dirty="0" smtClean="0">
                <a:solidFill>
                  <a:srgbClr val="002060"/>
                </a:solidFill>
                <a:latin typeface="Vivaldi" pitchFamily="66" charset="0"/>
                <a:cs typeface="Times New Roman" pitchFamily="18" charset="0"/>
              </a:rPr>
              <a:t> Hatibi</a:t>
            </a:r>
          </a:p>
        </p:txBody>
      </p:sp>
      <p:sp>
        <p:nvSpPr>
          <p:cNvPr id="9" name="8 Dikdörtgen"/>
          <p:cNvSpPr/>
          <p:nvPr/>
        </p:nvSpPr>
        <p:spPr>
          <a:xfrm>
            <a:off x="5357818" y="5857892"/>
            <a:ext cx="3071834" cy="369332"/>
          </a:xfrm>
          <a:prstGeom prst="rect">
            <a:avLst/>
          </a:prstGeom>
          <a:noFill/>
        </p:spPr>
        <p:txBody>
          <a:bodyPr wrap="square">
            <a:spAutoFit/>
          </a:bodyPr>
          <a:lstStyle/>
          <a:p>
            <a:pPr algn="ctr"/>
            <a:r>
              <a:rPr lang="tr-TR" b="1" dirty="0" smtClean="0">
                <a:solidFill>
                  <a:srgbClr val="002060"/>
                </a:solidFill>
                <a:latin typeface="Times New Roman" pitchFamily="18" charset="0"/>
                <a:cs typeface="Times New Roman" pitchFamily="18" charset="0"/>
              </a:rPr>
              <a:t>www.</a:t>
            </a:r>
            <a:r>
              <a:rPr lang="tr-TR" b="1" dirty="0" err="1" smtClean="0">
                <a:solidFill>
                  <a:srgbClr val="002060"/>
                </a:solidFill>
                <a:latin typeface="Times New Roman" pitchFamily="18" charset="0"/>
                <a:cs typeface="Times New Roman" pitchFamily="18" charset="0"/>
              </a:rPr>
              <a:t>aziziyemuftulugu</a:t>
            </a:r>
            <a:r>
              <a:rPr lang="tr-TR" b="1" dirty="0" smtClean="0">
                <a:solidFill>
                  <a:srgbClr val="002060"/>
                </a:solidFill>
                <a:latin typeface="Times New Roman" pitchFamily="18" charset="0"/>
                <a:cs typeface="Times New Roman" pitchFamily="18" charset="0"/>
              </a:rPr>
              <a:t>.gov.tr</a:t>
            </a:r>
          </a:p>
        </p:txBody>
      </p:sp>
      <p:sp>
        <p:nvSpPr>
          <p:cNvPr id="10" name="9 Yuvarlatılmış Dikdörtgen"/>
          <p:cNvSpPr/>
          <p:nvPr/>
        </p:nvSpPr>
        <p:spPr>
          <a:xfrm>
            <a:off x="1008650" y="1857364"/>
            <a:ext cx="7091742" cy="2214578"/>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8800" dirty="0" err="1" smtClean="0">
                <a:solidFill>
                  <a:srgbClr val="FF0000"/>
                </a:solidFill>
                <a:latin typeface="Vivaldi" pitchFamily="66" charset="0"/>
              </a:rPr>
              <a:t>Oruc’un</a:t>
            </a:r>
            <a:r>
              <a:rPr lang="tr-TR" sz="8800" dirty="0" smtClean="0">
                <a:solidFill>
                  <a:srgbClr val="FF0000"/>
                </a:solidFill>
                <a:latin typeface="Vivaldi" pitchFamily="66" charset="0"/>
              </a:rPr>
              <a:t> Önemi</a:t>
            </a:r>
          </a:p>
        </p:txBody>
      </p:sp>
      <p:sp>
        <p:nvSpPr>
          <p:cNvPr id="11" name="10 Dikdörtgen"/>
          <p:cNvSpPr/>
          <p:nvPr/>
        </p:nvSpPr>
        <p:spPr>
          <a:xfrm>
            <a:off x="714348" y="5857892"/>
            <a:ext cx="3071834" cy="369332"/>
          </a:xfrm>
          <a:prstGeom prst="rect">
            <a:avLst/>
          </a:prstGeom>
          <a:noFill/>
        </p:spPr>
        <p:txBody>
          <a:bodyPr wrap="square">
            <a:spAutoFit/>
          </a:bodyPr>
          <a:lstStyle/>
          <a:p>
            <a:r>
              <a:rPr lang="tr-TR" b="1" dirty="0" smtClean="0">
                <a:solidFill>
                  <a:srgbClr val="002060"/>
                </a:solidFill>
                <a:latin typeface="Times New Roman" pitchFamily="18" charset="0"/>
                <a:cs typeface="Times New Roman" pitchFamily="18" charset="0"/>
              </a:rPr>
              <a:t>www.</a:t>
            </a:r>
            <a:r>
              <a:rPr lang="tr-TR" b="1" dirty="0" err="1" smtClean="0">
                <a:solidFill>
                  <a:srgbClr val="002060"/>
                </a:solidFill>
                <a:latin typeface="Times New Roman" pitchFamily="18" charset="0"/>
                <a:cs typeface="Times New Roman" pitchFamily="18" charset="0"/>
              </a:rPr>
              <a:t>sunumvaaz</a:t>
            </a:r>
            <a:r>
              <a:rPr lang="tr-TR" b="1" dirty="0" smtClean="0">
                <a:solidFill>
                  <a:srgbClr val="002060"/>
                </a:solidFill>
                <a:latin typeface="Times New Roman" pitchFamily="18" charset="0"/>
                <a:cs typeface="Times New Roman" pitchFamily="18" charset="0"/>
              </a:rPr>
              <a:t>.com</a:t>
            </a:r>
            <a:endParaRPr lang="tr-TR" b="1" dirty="0" smtClean="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7431710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Documents and Settings\YUSUFCUK\Desktop\resimlerden secim\0_50841_11912e9a_L.jpeg"/>
          <p:cNvPicPr>
            <a:picLocks noChangeAspect="1" noChangeArrowheads="1"/>
          </p:cNvPicPr>
          <p:nvPr/>
        </p:nvPicPr>
        <p:blipFill>
          <a:blip r:embed="rId2"/>
          <a:srcRect/>
          <a:stretch>
            <a:fillRect/>
          </a:stretch>
        </p:blipFill>
        <p:spPr bwMode="auto">
          <a:xfrm>
            <a:off x="0" y="0"/>
            <a:ext cx="9144000" cy="6929454"/>
          </a:xfrm>
          <a:prstGeom prst="rect">
            <a:avLst/>
          </a:prstGeom>
          <a:noFill/>
        </p:spPr>
      </p:pic>
      <p:sp>
        <p:nvSpPr>
          <p:cNvPr id="4" name="3 Yuvarlatılmış Çapraz Köşeli Dikdörtgen"/>
          <p:cNvSpPr/>
          <p:nvPr/>
        </p:nvSpPr>
        <p:spPr>
          <a:xfrm>
            <a:off x="214282" y="857232"/>
            <a:ext cx="8429684" cy="5643602"/>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800" dirty="0" smtClean="0">
                <a:solidFill>
                  <a:schemeClr val="tx1"/>
                </a:solidFill>
                <a:latin typeface="HASENAT4" pitchFamily="2" charset="-78"/>
                <a:cs typeface="HASENAT4" pitchFamily="2" charset="-78"/>
              </a:rPr>
              <a:t>مَنْ اَفْطَرَ يَوْمَا مِنْ رَمَضَانَ مِنْ غَيرِ رُخْصَةٍ وَ لاَ مَرَضٍ لمْ يَقْضِ عَنْهُ صَوْمُ الدَّهْرِ كُلِّهِ وَ اِنْ صَامَهُ</a:t>
            </a:r>
            <a:endParaRPr lang="tr-TR" sz="2800" dirty="0" smtClean="0">
              <a:solidFill>
                <a:schemeClr val="tx1"/>
              </a:solidFill>
            </a:endParaRPr>
          </a:p>
          <a:p>
            <a:pPr algn="just"/>
            <a:r>
              <a:rPr lang="tr-TR" sz="2000" dirty="0" smtClean="0">
                <a:solidFill>
                  <a:schemeClr val="tx1"/>
                </a:solidFill>
              </a:rPr>
              <a:t>	</a:t>
            </a:r>
          </a:p>
          <a:p>
            <a:pPr algn="just"/>
            <a:r>
              <a:rPr lang="tr-TR" sz="4400" dirty="0" smtClean="0">
                <a:solidFill>
                  <a:schemeClr val="tx1"/>
                </a:solidFill>
              </a:rPr>
              <a:t>	</a:t>
            </a:r>
            <a:r>
              <a:rPr lang="tr-TR" sz="4000" dirty="0" smtClean="0">
                <a:solidFill>
                  <a:schemeClr val="tx1"/>
                </a:solidFill>
              </a:rPr>
              <a:t>“</a:t>
            </a:r>
            <a:r>
              <a:rPr lang="tr-TR" sz="4000" dirty="0" smtClean="0">
                <a:solidFill>
                  <a:srgbClr val="FF0000"/>
                </a:solidFill>
              </a:rPr>
              <a:t>Kim hastalığı ve bir ruhsatı olmaksızın Ramazan ayından  bir gün oruç tutmasa </a:t>
            </a:r>
            <a:r>
              <a:rPr lang="tr-TR" sz="4000" dirty="0" smtClean="0">
                <a:solidFill>
                  <a:schemeClr val="tx1"/>
                </a:solidFill>
              </a:rPr>
              <a:t> </a:t>
            </a:r>
            <a:r>
              <a:rPr lang="tr-TR" sz="4000" b="1" dirty="0" smtClean="0">
                <a:solidFill>
                  <a:srgbClr val="0070C0"/>
                </a:solidFill>
              </a:rPr>
              <a:t>bütün günleri oruç tutsa yine bu orucu yerine getiremez</a:t>
            </a:r>
            <a:r>
              <a:rPr lang="tr-TR" sz="4000" dirty="0" smtClean="0">
                <a:solidFill>
                  <a:schemeClr val="tx1"/>
                </a:solidFill>
              </a:rPr>
              <a:t>” </a:t>
            </a:r>
            <a:endParaRPr lang="tr-TR" sz="4400" dirty="0" smtClean="0">
              <a:solidFill>
                <a:schemeClr val="tx1"/>
              </a:solidFill>
            </a:endParaRPr>
          </a:p>
          <a:p>
            <a:r>
              <a:rPr lang="tr-TR" dirty="0" smtClean="0">
                <a:solidFill>
                  <a:schemeClr val="tx1"/>
                </a:solidFill>
              </a:rPr>
              <a:t>(</a:t>
            </a:r>
            <a:r>
              <a:rPr lang="tr-TR" dirty="0" err="1" smtClean="0">
                <a:solidFill>
                  <a:schemeClr val="tx1"/>
                </a:solidFill>
              </a:rPr>
              <a:t>Ebû</a:t>
            </a:r>
            <a:r>
              <a:rPr lang="tr-TR" dirty="0" smtClean="0">
                <a:solidFill>
                  <a:schemeClr val="tx1"/>
                </a:solidFill>
              </a:rPr>
              <a:t> </a:t>
            </a:r>
            <a:r>
              <a:rPr lang="tr-TR" dirty="0" err="1" smtClean="0">
                <a:solidFill>
                  <a:schemeClr val="tx1"/>
                </a:solidFill>
              </a:rPr>
              <a:t>Dâvûd</a:t>
            </a:r>
            <a:r>
              <a:rPr lang="tr-TR" dirty="0" smtClean="0">
                <a:solidFill>
                  <a:schemeClr val="tx1"/>
                </a:solidFill>
              </a:rPr>
              <a:t>, </a:t>
            </a:r>
            <a:r>
              <a:rPr lang="tr-TR" dirty="0" err="1" smtClean="0">
                <a:solidFill>
                  <a:schemeClr val="tx1"/>
                </a:solidFill>
              </a:rPr>
              <a:t>Savm</a:t>
            </a:r>
            <a:r>
              <a:rPr lang="tr-TR" dirty="0" smtClean="0">
                <a:solidFill>
                  <a:schemeClr val="tx1"/>
                </a:solidFill>
              </a:rPr>
              <a:t>, 38. I, 789. </a:t>
            </a:r>
            <a:r>
              <a:rPr lang="tr-TR" dirty="0" err="1" smtClean="0">
                <a:solidFill>
                  <a:schemeClr val="tx1"/>
                </a:solidFill>
              </a:rPr>
              <a:t>Tirmizî</a:t>
            </a:r>
            <a:r>
              <a:rPr lang="tr-TR" dirty="0" smtClean="0">
                <a:solidFill>
                  <a:schemeClr val="tx1"/>
                </a:solidFill>
              </a:rPr>
              <a:t>, </a:t>
            </a:r>
            <a:r>
              <a:rPr lang="tr-TR" dirty="0" err="1" smtClean="0">
                <a:solidFill>
                  <a:schemeClr val="tx1"/>
                </a:solidFill>
              </a:rPr>
              <a:t>Savm</a:t>
            </a:r>
            <a:r>
              <a:rPr lang="tr-TR" dirty="0" smtClean="0">
                <a:solidFill>
                  <a:schemeClr val="tx1"/>
                </a:solidFill>
              </a:rPr>
              <a:t>, 27. III, 101. </a:t>
            </a:r>
            <a:r>
              <a:rPr lang="tr-TR" dirty="0" err="1" smtClean="0">
                <a:solidFill>
                  <a:schemeClr val="tx1"/>
                </a:solidFill>
              </a:rPr>
              <a:t>İbn</a:t>
            </a:r>
            <a:r>
              <a:rPr lang="tr-TR" dirty="0" smtClean="0">
                <a:solidFill>
                  <a:schemeClr val="tx1"/>
                </a:solidFill>
              </a:rPr>
              <a:t> </a:t>
            </a:r>
            <a:r>
              <a:rPr lang="tr-TR" dirty="0" err="1" smtClean="0">
                <a:solidFill>
                  <a:schemeClr val="tx1"/>
                </a:solidFill>
              </a:rPr>
              <a:t>Mâce</a:t>
            </a:r>
            <a:r>
              <a:rPr lang="tr-TR" dirty="0" smtClean="0">
                <a:solidFill>
                  <a:schemeClr val="tx1"/>
                </a:solidFill>
              </a:rPr>
              <a:t>, </a:t>
            </a:r>
            <a:r>
              <a:rPr lang="tr-TR" dirty="0" err="1" smtClean="0">
                <a:solidFill>
                  <a:schemeClr val="tx1"/>
                </a:solidFill>
              </a:rPr>
              <a:t>Savm</a:t>
            </a:r>
            <a:r>
              <a:rPr lang="tr-TR" dirty="0" smtClean="0">
                <a:solidFill>
                  <a:schemeClr val="tx1"/>
                </a:solidFill>
              </a:rPr>
              <a:t>, 14. I, 535)</a:t>
            </a:r>
            <a:endParaRPr lang="tr-TR" dirty="0">
              <a:solidFill>
                <a:schemeClr val="tx1"/>
              </a:solidFill>
            </a:endParaRPr>
          </a:p>
        </p:txBody>
      </p:sp>
      <p:sp>
        <p:nvSpPr>
          <p:cNvPr id="7" name="6 Yuvarlatılmış Dikdörtgen"/>
          <p:cNvSpPr/>
          <p:nvPr/>
        </p:nvSpPr>
        <p:spPr>
          <a:xfrm>
            <a:off x="714348" y="-24"/>
            <a:ext cx="771530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smtClean="0">
                <a:effectLst>
                  <a:outerShdw blurRad="38100" dist="38100" dir="2700000" algn="tl">
                    <a:srgbClr val="000000">
                      <a:alpha val="43137"/>
                    </a:srgbClr>
                  </a:outerShdw>
                </a:effectLst>
                <a:latin typeface="Times New Roman" pitchFamily="18" charset="0"/>
                <a:cs typeface="Times New Roman" pitchFamily="18" charset="0"/>
              </a:rPr>
              <a:t>4. ORUÇU MAZERETSİZ TUTMAK BÜYÜK GÜNAHLARDANDIR</a:t>
            </a:r>
            <a:endParaRPr lang="tr-TR"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Documents and Settings\YUSUFCUK\Desktop\resimlerden secim\0_50841_11912e9a_L.jpeg"/>
          <p:cNvPicPr>
            <a:picLocks noChangeAspect="1" noChangeArrowheads="1"/>
          </p:cNvPicPr>
          <p:nvPr/>
        </p:nvPicPr>
        <p:blipFill>
          <a:blip r:embed="rId2"/>
          <a:srcRect/>
          <a:stretch>
            <a:fillRect/>
          </a:stretch>
        </p:blipFill>
        <p:spPr bwMode="auto">
          <a:xfrm>
            <a:off x="0" y="0"/>
            <a:ext cx="9144000" cy="6929454"/>
          </a:xfrm>
          <a:prstGeom prst="rect">
            <a:avLst/>
          </a:prstGeom>
          <a:noFill/>
        </p:spPr>
      </p:pic>
      <p:sp>
        <p:nvSpPr>
          <p:cNvPr id="4" name="3 Yuvarlatılmış Çapraz Köşeli Dikdörtgen"/>
          <p:cNvSpPr/>
          <p:nvPr/>
        </p:nvSpPr>
        <p:spPr>
          <a:xfrm>
            <a:off x="285720" y="857232"/>
            <a:ext cx="8358246" cy="5500726"/>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400" dirty="0" smtClean="0">
                <a:solidFill>
                  <a:schemeClr val="tx1"/>
                </a:solidFill>
              </a:rPr>
              <a:t> </a:t>
            </a:r>
          </a:p>
          <a:p>
            <a:pPr algn="ctr" rtl="1"/>
            <a:r>
              <a:rPr lang="ar-SA" sz="2400" dirty="0" smtClean="0">
                <a:solidFill>
                  <a:schemeClr val="tx1"/>
                </a:solidFill>
              </a:rPr>
              <a:t> </a:t>
            </a:r>
            <a:r>
              <a:rPr lang="ar-SA" sz="3200" dirty="0" smtClean="0">
                <a:solidFill>
                  <a:schemeClr val="tx1"/>
                </a:solidFill>
                <a:latin typeface="HASENAT4" pitchFamily="2" charset="-78"/>
                <a:cs typeface="HASENAT4" pitchFamily="2" charset="-78"/>
              </a:rPr>
              <a:t>الصِّيَامُ جُنَّةٌ فَلَا يَرْفُثْ وَلَا يَجْهَلْ وَإِنْ امْرُؤٌ قَاتَلَهُ أَوْ شَاتَمَهُ فَلْيَقُلْ إِنِّي صَائِمٌ مَرَّتَيْنِ وَالَّذِي نَفْسِي بِيَدِهِ لَخُلُوفُ فَمِ الصَّائِمِ أَطْيَبُ عِنْدَ اللَّهِ تَعَالَى مِنْ رِيحِ الْمِسْكِ يَتْرُكُ طَعَامَهُ وَشَرَابَهُ وَشَهْوَتَهُ مِنْ أَجْلِي الصِّيَامُ لِي وَأَنَا أَجْزِي بِهِ</a:t>
            </a:r>
            <a:endParaRPr lang="tr-TR" sz="2400" dirty="0" smtClean="0">
              <a:solidFill>
                <a:schemeClr val="tx1"/>
              </a:solidFill>
              <a:latin typeface="HASENAT4" pitchFamily="2" charset="-78"/>
              <a:cs typeface="HASENAT4" pitchFamily="2" charset="-78"/>
            </a:endParaRPr>
          </a:p>
          <a:p>
            <a:pPr algn="just" rtl="1"/>
            <a:r>
              <a:rPr lang="ar-SA" sz="2400" dirty="0" smtClean="0">
                <a:solidFill>
                  <a:schemeClr val="tx1"/>
                </a:solidFill>
              </a:rPr>
              <a:t> </a:t>
            </a:r>
            <a:r>
              <a:rPr lang="tr-TR" sz="2400" dirty="0" smtClean="0">
                <a:solidFill>
                  <a:schemeClr val="tx1"/>
                </a:solidFill>
              </a:rPr>
              <a:t>“</a:t>
            </a:r>
            <a:r>
              <a:rPr lang="tr-TR" sz="2400" b="1" dirty="0" smtClean="0">
                <a:solidFill>
                  <a:srgbClr val="FF0000"/>
                </a:solidFill>
              </a:rPr>
              <a:t>Oruç kötülüklere karşı kalkandır. </a:t>
            </a:r>
            <a:r>
              <a:rPr lang="tr-TR" sz="2400" b="1" dirty="0" smtClean="0">
                <a:solidFill>
                  <a:srgbClr val="00B0F0"/>
                </a:solidFill>
              </a:rPr>
              <a:t>Sizden biriniz oruçlu iken cahillik yapmasın, hanımına yaklaşmasın, biri onunla dövüşür ve ona söverse iki kez ben oruçluyum desin. </a:t>
            </a:r>
            <a:r>
              <a:rPr lang="tr-TR" sz="2400" b="1" dirty="0" smtClean="0">
                <a:solidFill>
                  <a:srgbClr val="00B050"/>
                </a:solidFill>
              </a:rPr>
              <a:t>Nefsimi yed-i kudretinde bulundurana yemin ederim ki oruçlunun ağız kokusu Allah’ın indinde misk kokusundan daha hayırlıdır. </a:t>
            </a:r>
            <a:r>
              <a:rPr lang="tr-TR" sz="2400" b="1" dirty="0" smtClean="0">
                <a:solidFill>
                  <a:srgbClr val="7030A0"/>
                </a:solidFill>
              </a:rPr>
              <a:t>O benim için yemeği, içmeği ve şehvetini terk ediyor. </a:t>
            </a:r>
            <a:r>
              <a:rPr lang="tr-TR" sz="2400" b="1" dirty="0" smtClean="0">
                <a:solidFill>
                  <a:srgbClr val="FFC000"/>
                </a:solidFill>
              </a:rPr>
              <a:t>Oruç benim içindir ve onu ancak ben mükafatlandırırım</a:t>
            </a:r>
            <a:r>
              <a:rPr lang="tr-TR" sz="2400" b="1" dirty="0" smtClean="0">
                <a:solidFill>
                  <a:schemeClr val="tx1"/>
                </a:solidFill>
              </a:rPr>
              <a:t>.”</a:t>
            </a:r>
          </a:p>
          <a:p>
            <a:pPr algn="just" rtl="1"/>
            <a:r>
              <a:rPr lang="tr-TR" sz="2400" dirty="0" smtClean="0">
                <a:solidFill>
                  <a:schemeClr val="tx1"/>
                </a:solidFill>
              </a:rPr>
              <a:t>(</a:t>
            </a:r>
            <a:r>
              <a:rPr lang="tr-TR" sz="2400" dirty="0" err="1" smtClean="0">
                <a:solidFill>
                  <a:schemeClr val="tx1"/>
                </a:solidFill>
              </a:rPr>
              <a:t>Buhari</a:t>
            </a:r>
            <a:r>
              <a:rPr lang="tr-TR" sz="2400" dirty="0" smtClean="0">
                <a:solidFill>
                  <a:schemeClr val="tx1"/>
                </a:solidFill>
              </a:rPr>
              <a:t>, </a:t>
            </a:r>
            <a:r>
              <a:rPr lang="tr-TR" sz="2400" dirty="0" err="1" smtClean="0">
                <a:solidFill>
                  <a:schemeClr val="tx1"/>
                </a:solidFill>
              </a:rPr>
              <a:t>Savm</a:t>
            </a:r>
            <a:r>
              <a:rPr lang="tr-TR" sz="2400" dirty="0" smtClean="0">
                <a:solidFill>
                  <a:schemeClr val="tx1"/>
                </a:solidFill>
              </a:rPr>
              <a:t>, 2)</a:t>
            </a:r>
            <a:endParaRPr lang="tr-TR" sz="2400" dirty="0">
              <a:solidFill>
                <a:schemeClr val="tx1"/>
              </a:solidFill>
            </a:endParaRPr>
          </a:p>
        </p:txBody>
      </p:sp>
      <p:sp>
        <p:nvSpPr>
          <p:cNvPr id="7" name="6 Yuvarlatılmış Dikdörtgen"/>
          <p:cNvSpPr/>
          <p:nvPr/>
        </p:nvSpPr>
        <p:spPr>
          <a:xfrm>
            <a:off x="714348" y="-24"/>
            <a:ext cx="771530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smtClean="0">
                <a:effectLst>
                  <a:outerShdw blurRad="38100" dist="38100" dir="2700000" algn="tl">
                    <a:srgbClr val="000000">
                      <a:alpha val="43137"/>
                    </a:srgbClr>
                  </a:outerShdw>
                </a:effectLst>
                <a:latin typeface="Times New Roman" pitchFamily="18" charset="0"/>
                <a:cs typeface="Times New Roman" pitchFamily="18" charset="0"/>
              </a:rPr>
              <a:t>5. ORUÇ, CEHENNEM ATEŞİNE KARŞI KALKANDIR</a:t>
            </a:r>
            <a:endParaRPr lang="tr-TR"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Documents and Settings\YUSUFCUK\Desktop\resimlerden secim\0_50841_11912e9a_L.jpeg"/>
          <p:cNvPicPr>
            <a:picLocks noChangeAspect="1" noChangeArrowheads="1"/>
          </p:cNvPicPr>
          <p:nvPr/>
        </p:nvPicPr>
        <p:blipFill>
          <a:blip r:embed="rId2"/>
          <a:srcRect/>
          <a:stretch>
            <a:fillRect/>
          </a:stretch>
        </p:blipFill>
        <p:spPr bwMode="auto">
          <a:xfrm>
            <a:off x="0" y="0"/>
            <a:ext cx="9144000" cy="6929454"/>
          </a:xfrm>
          <a:prstGeom prst="rect">
            <a:avLst/>
          </a:prstGeom>
          <a:noFill/>
        </p:spPr>
      </p:pic>
      <p:sp>
        <p:nvSpPr>
          <p:cNvPr id="4" name="3 Yuvarlatılmış Çapraz Köşeli Dikdörtgen"/>
          <p:cNvSpPr/>
          <p:nvPr/>
        </p:nvSpPr>
        <p:spPr>
          <a:xfrm>
            <a:off x="357158" y="857232"/>
            <a:ext cx="8215370" cy="5643602"/>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800" dirty="0" smtClean="0">
                <a:solidFill>
                  <a:schemeClr val="tx1"/>
                </a:solidFill>
              </a:rPr>
              <a:t> </a:t>
            </a:r>
          </a:p>
          <a:p>
            <a:pPr algn="ctr" rtl="1"/>
            <a:r>
              <a:rPr lang="ar-SA" sz="4800" dirty="0" smtClean="0">
                <a:solidFill>
                  <a:schemeClr val="tx1"/>
                </a:solidFill>
                <a:latin typeface="HASENAT4" pitchFamily="2" charset="-78"/>
                <a:cs typeface="HASENAT4" pitchFamily="2" charset="-78"/>
              </a:rPr>
              <a:t>اَلصِّيَامُ جُنَّةٌ وَهُوَ حِصْنٌ مِنْ حُصُونِ الْمُؤْمِنِ</a:t>
            </a:r>
            <a:r>
              <a:rPr lang="tr-TR" sz="4800" dirty="0" smtClean="0">
                <a:solidFill>
                  <a:schemeClr val="tx1"/>
                </a:solidFill>
                <a:latin typeface="HASENAT4" pitchFamily="2" charset="-78"/>
                <a:cs typeface="HASENAT4" pitchFamily="2" charset="-78"/>
              </a:rPr>
              <a:t> </a:t>
            </a:r>
            <a:r>
              <a:rPr lang="ar-SA" sz="4800" dirty="0" smtClean="0">
                <a:solidFill>
                  <a:schemeClr val="tx1"/>
                </a:solidFill>
                <a:latin typeface="HASENAT4" pitchFamily="2" charset="-78"/>
                <a:cs typeface="HASENAT4" pitchFamily="2" charset="-78"/>
              </a:rPr>
              <a:t> </a:t>
            </a:r>
            <a:endParaRPr lang="tr-TR" sz="4800" dirty="0" smtClean="0">
              <a:solidFill>
                <a:schemeClr val="tx1"/>
              </a:solidFill>
              <a:latin typeface="HASENAT4" pitchFamily="2" charset="-78"/>
              <a:cs typeface="HASENAT4" pitchFamily="2" charset="-78"/>
            </a:endParaRPr>
          </a:p>
          <a:p>
            <a:pPr algn="ctr" rtl="1"/>
            <a:endParaRPr lang="tr-TR" sz="2000" dirty="0" smtClean="0">
              <a:solidFill>
                <a:schemeClr val="tx1"/>
              </a:solidFill>
            </a:endParaRPr>
          </a:p>
          <a:p>
            <a:pPr algn="ctr" rtl="1"/>
            <a:r>
              <a:rPr lang="tr-TR" sz="4000" dirty="0" smtClean="0">
                <a:solidFill>
                  <a:schemeClr val="tx1"/>
                </a:solidFill>
              </a:rPr>
              <a:t>"</a:t>
            </a:r>
            <a:r>
              <a:rPr lang="tr-TR" sz="3200" dirty="0" smtClean="0">
                <a:solidFill>
                  <a:schemeClr val="tx1"/>
                </a:solidFill>
              </a:rPr>
              <a:t>Oruç bir kalkandır / perdedir, </a:t>
            </a:r>
            <a:r>
              <a:rPr lang="tr-TR" sz="4000" dirty="0" err="1" smtClean="0">
                <a:solidFill>
                  <a:schemeClr val="tx1"/>
                </a:solidFill>
              </a:rPr>
              <a:t>mü'minin</a:t>
            </a:r>
            <a:r>
              <a:rPr lang="tr-TR" sz="4000" dirty="0" smtClean="0">
                <a:solidFill>
                  <a:schemeClr val="tx1"/>
                </a:solidFill>
              </a:rPr>
              <a:t> sığınacağı kalelerden bir kaledir...“</a:t>
            </a:r>
          </a:p>
          <a:p>
            <a:pPr algn="ctr" rtl="1"/>
            <a:r>
              <a:rPr lang="tr-TR" sz="2800" dirty="0" smtClean="0">
                <a:solidFill>
                  <a:schemeClr val="tx1"/>
                </a:solidFill>
              </a:rPr>
              <a:t> </a:t>
            </a:r>
            <a:endParaRPr lang="tr-TR" sz="1200" dirty="0" smtClean="0">
              <a:solidFill>
                <a:schemeClr val="tx1"/>
              </a:solidFill>
            </a:endParaRPr>
          </a:p>
          <a:p>
            <a:pPr algn="ctr" rtl="1"/>
            <a:r>
              <a:rPr lang="ar-SA" sz="4800" dirty="0" smtClean="0">
                <a:solidFill>
                  <a:schemeClr val="tx1"/>
                </a:solidFill>
                <a:latin typeface="HASENAT4" pitchFamily="2" charset="-78"/>
                <a:cs typeface="HASENAT4" pitchFamily="2" charset="-78"/>
              </a:rPr>
              <a:t>اَلصِّيَامُ جُنَّةٌ مَالَمْ يَخْرِقْهَا بِالْكَذِبَ اَوْ غِيبَةٍ</a:t>
            </a:r>
            <a:endParaRPr lang="tr-TR" sz="4800" dirty="0" smtClean="0">
              <a:solidFill>
                <a:schemeClr val="tx1"/>
              </a:solidFill>
              <a:latin typeface="HASENAT4" pitchFamily="2" charset="-78"/>
              <a:cs typeface="HASENAT4" pitchFamily="2" charset="-78"/>
            </a:endParaRPr>
          </a:p>
          <a:p>
            <a:pPr algn="ctr" rtl="1"/>
            <a:endParaRPr lang="tr-TR" sz="2000" dirty="0" smtClean="0">
              <a:solidFill>
                <a:schemeClr val="tx1"/>
              </a:solidFill>
            </a:endParaRPr>
          </a:p>
          <a:p>
            <a:pPr algn="ctr" rtl="1"/>
            <a:r>
              <a:rPr lang="tr-TR" sz="3600" dirty="0" smtClean="0">
                <a:solidFill>
                  <a:schemeClr val="tx1"/>
                </a:solidFill>
              </a:rPr>
              <a:t>"Oruç ateşe karşı (sağlam) bir perdedir, yeter ki </a:t>
            </a:r>
            <a:r>
              <a:rPr lang="tr-TR" sz="3600" b="1" dirty="0" smtClean="0">
                <a:solidFill>
                  <a:srgbClr val="FF0000"/>
                </a:solidFill>
              </a:rPr>
              <a:t>yalanla, gıybetle </a:t>
            </a:r>
            <a:r>
              <a:rPr lang="tr-TR" sz="3600" dirty="0" smtClean="0">
                <a:solidFill>
                  <a:schemeClr val="tx1"/>
                </a:solidFill>
              </a:rPr>
              <a:t>kişi onu yırtmamış olsun."</a:t>
            </a:r>
            <a:endParaRPr lang="tr-TR" sz="3600" dirty="0">
              <a:solidFill>
                <a:schemeClr val="tx1"/>
              </a:solidFill>
              <a:latin typeface="HASENAT4" pitchFamily="2" charset="-78"/>
              <a:cs typeface="HASENAT4" pitchFamily="2" charset="-78"/>
            </a:endParaRPr>
          </a:p>
        </p:txBody>
      </p:sp>
      <p:sp>
        <p:nvSpPr>
          <p:cNvPr id="7" name="6 Yuvarlatılmış Dikdörtgen"/>
          <p:cNvSpPr/>
          <p:nvPr/>
        </p:nvSpPr>
        <p:spPr>
          <a:xfrm>
            <a:off x="714348" y="-24"/>
            <a:ext cx="771530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smtClean="0">
                <a:effectLst>
                  <a:outerShdw blurRad="38100" dist="38100" dir="2700000" algn="tl">
                    <a:srgbClr val="000000">
                      <a:alpha val="43137"/>
                    </a:srgbClr>
                  </a:outerShdw>
                </a:effectLst>
                <a:latin typeface="Times New Roman" pitchFamily="18" charset="0"/>
                <a:cs typeface="Times New Roman" pitchFamily="18" charset="0"/>
              </a:rPr>
              <a:t>5. ORUÇ, CEHENNEM ATEŞİNE KARŞI KALKANDIR</a:t>
            </a:r>
            <a:endParaRPr lang="tr-TR"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Documents and Settings\YUSUFCUK\Desktop\resimlerden secim\0_50841_11912e9a_L.jpeg"/>
          <p:cNvPicPr>
            <a:picLocks noChangeAspect="1" noChangeArrowheads="1"/>
          </p:cNvPicPr>
          <p:nvPr/>
        </p:nvPicPr>
        <p:blipFill>
          <a:blip r:embed="rId2"/>
          <a:srcRect/>
          <a:stretch>
            <a:fillRect/>
          </a:stretch>
        </p:blipFill>
        <p:spPr bwMode="auto">
          <a:xfrm>
            <a:off x="0" y="0"/>
            <a:ext cx="9144000" cy="6929454"/>
          </a:xfrm>
          <a:prstGeom prst="rect">
            <a:avLst/>
          </a:prstGeom>
          <a:noFill/>
        </p:spPr>
      </p:pic>
      <p:sp>
        <p:nvSpPr>
          <p:cNvPr id="4" name="3 Yuvarlatılmış Çapraz Köşeli Dikdörtgen"/>
          <p:cNvSpPr/>
          <p:nvPr/>
        </p:nvSpPr>
        <p:spPr>
          <a:xfrm>
            <a:off x="357158" y="857232"/>
            <a:ext cx="8215370" cy="5643602"/>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800" dirty="0" smtClean="0">
                <a:solidFill>
                  <a:schemeClr val="tx1"/>
                </a:solidFill>
              </a:rPr>
              <a:t>	Kalkanda </a:t>
            </a:r>
            <a:r>
              <a:rPr lang="tr-TR" sz="2800" dirty="0">
                <a:solidFill>
                  <a:schemeClr val="tx1"/>
                </a:solidFill>
              </a:rPr>
              <a:t>delikler olur veya çok zayıf bir kalkan nasıl ki kişiyi koruyamaz ise, oruç kalkanını ahlaken eksik olmak zayıflatmaktadır. </a:t>
            </a:r>
            <a:endParaRPr lang="tr-TR" sz="2800" dirty="0" smtClean="0">
              <a:solidFill>
                <a:schemeClr val="tx1"/>
              </a:solidFill>
            </a:endParaRPr>
          </a:p>
          <a:p>
            <a:pPr algn="just"/>
            <a:r>
              <a:rPr lang="tr-TR" sz="2800" dirty="0">
                <a:solidFill>
                  <a:schemeClr val="tx1"/>
                </a:solidFill>
              </a:rPr>
              <a:t>	</a:t>
            </a:r>
            <a:r>
              <a:rPr lang="tr-TR" sz="2800" dirty="0" smtClean="0">
                <a:solidFill>
                  <a:schemeClr val="tx1"/>
                </a:solidFill>
              </a:rPr>
              <a:t>Oruç </a:t>
            </a:r>
            <a:r>
              <a:rPr lang="tr-TR" sz="2800" dirty="0">
                <a:solidFill>
                  <a:schemeClr val="tx1"/>
                </a:solidFill>
              </a:rPr>
              <a:t>kişiyi Cehennem ateşinden korur. Mükafatını yalnız Allah’tan bekleyenler, sadece bedenine değil ruhuna oruç tutturanlar, dilini kötü sözlerden, aklını yanlış düşüncelerden, kulağını hatalı şeyleri dinlemekten, gözü yanlışa bakmaktan, eli yanlışı tutmaktan, ayağı yanlışa gitmekten, mideyi haram lokma yemekten koruyanlar Cennete </a:t>
            </a:r>
            <a:r>
              <a:rPr lang="tr-TR" sz="2800" dirty="0" err="1">
                <a:solidFill>
                  <a:schemeClr val="tx1"/>
                </a:solidFill>
              </a:rPr>
              <a:t>Reyyan</a:t>
            </a:r>
            <a:r>
              <a:rPr lang="tr-TR" sz="2800" dirty="0">
                <a:solidFill>
                  <a:schemeClr val="tx1"/>
                </a:solidFill>
              </a:rPr>
              <a:t> kapısından gireceklerdir. </a:t>
            </a:r>
          </a:p>
        </p:txBody>
      </p:sp>
      <p:sp>
        <p:nvSpPr>
          <p:cNvPr id="5" name="4 Yuvarlatılmış Dikdörtgen"/>
          <p:cNvSpPr/>
          <p:nvPr/>
        </p:nvSpPr>
        <p:spPr>
          <a:xfrm>
            <a:off x="357158" y="71414"/>
            <a:ext cx="842968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ORUÇ İNSANI KORUYAN BİR KALKANDIR</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Documents and Settings\YUSUFCUK\Desktop\resimlerden secim\0_50841_11912e9a_L.jpeg"/>
          <p:cNvPicPr>
            <a:picLocks noChangeAspect="1" noChangeArrowheads="1"/>
          </p:cNvPicPr>
          <p:nvPr/>
        </p:nvPicPr>
        <p:blipFill>
          <a:blip r:embed="rId2"/>
          <a:srcRect/>
          <a:stretch>
            <a:fillRect/>
          </a:stretch>
        </p:blipFill>
        <p:spPr bwMode="auto">
          <a:xfrm>
            <a:off x="0" y="0"/>
            <a:ext cx="9144000" cy="6929454"/>
          </a:xfrm>
          <a:prstGeom prst="rect">
            <a:avLst/>
          </a:prstGeom>
          <a:noFill/>
        </p:spPr>
      </p:pic>
      <p:sp>
        <p:nvSpPr>
          <p:cNvPr id="4" name="3 Yuvarlatılmış Çapraz Köşeli Dikdörtgen"/>
          <p:cNvSpPr/>
          <p:nvPr/>
        </p:nvSpPr>
        <p:spPr>
          <a:xfrm>
            <a:off x="357158" y="857232"/>
            <a:ext cx="8215370" cy="5715040"/>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800" dirty="0" smtClean="0">
                <a:solidFill>
                  <a:schemeClr val="tx1"/>
                </a:solidFill>
                <a:latin typeface="HASENAT4" pitchFamily="2" charset="-78"/>
                <a:cs typeface="HASENAT4" pitchFamily="2" charset="-78"/>
              </a:rPr>
              <a:t>الصِّيَامُ جُنَّةٌ فَلَا يَرْفُثْ وَلَا يَجْهَلْ وَإِنْ امْرُؤٌ قَاتَلَهُ أَوْ شَاتَمَهُ فَلْيَقُلْ إِنِّي صَائِمٌ مَرَّتَيْنِ</a:t>
            </a:r>
            <a:endParaRPr lang="tr-TR" sz="4800" b="1" i="1" dirty="0" smtClean="0">
              <a:solidFill>
                <a:schemeClr val="tx1"/>
              </a:solidFill>
            </a:endParaRPr>
          </a:p>
          <a:p>
            <a:pPr algn="just" rtl="1"/>
            <a:endParaRPr lang="tr-TR" sz="3600" dirty="0" smtClean="0">
              <a:solidFill>
                <a:schemeClr val="tx1"/>
              </a:solidFill>
            </a:endParaRPr>
          </a:p>
          <a:p>
            <a:pPr algn="just" rtl="1"/>
            <a:r>
              <a:rPr lang="tr-TR" sz="3600" dirty="0" smtClean="0">
                <a:solidFill>
                  <a:schemeClr val="tx1"/>
                </a:solidFill>
              </a:rPr>
              <a:t>“</a:t>
            </a:r>
            <a:r>
              <a:rPr lang="tr-TR" sz="3600" b="1" dirty="0" smtClean="0">
                <a:solidFill>
                  <a:srgbClr val="FF0000"/>
                </a:solidFill>
              </a:rPr>
              <a:t>Oruç kötülüklere karşı kalkandır. </a:t>
            </a:r>
            <a:r>
              <a:rPr lang="tr-TR" sz="3600" b="1" dirty="0" smtClean="0">
                <a:solidFill>
                  <a:srgbClr val="7030A0"/>
                </a:solidFill>
              </a:rPr>
              <a:t>Sizden biriniz oruçlu iken cahillik yapmasın, </a:t>
            </a:r>
            <a:r>
              <a:rPr lang="tr-TR" sz="3600" b="1" dirty="0" smtClean="0">
                <a:solidFill>
                  <a:srgbClr val="C00000"/>
                </a:solidFill>
              </a:rPr>
              <a:t>hanımına yaklaşmasın, </a:t>
            </a:r>
            <a:r>
              <a:rPr lang="tr-TR" sz="3600" b="1" dirty="0" smtClean="0">
                <a:solidFill>
                  <a:srgbClr val="00B050"/>
                </a:solidFill>
              </a:rPr>
              <a:t>biri onunla dövüşür ve ona söverse iki kez ben oruçluyum desin</a:t>
            </a:r>
            <a:r>
              <a:rPr lang="tr-TR" sz="3600" b="1" dirty="0" smtClean="0">
                <a:solidFill>
                  <a:schemeClr val="tx1"/>
                </a:solidFill>
              </a:rPr>
              <a:t>.”</a:t>
            </a:r>
          </a:p>
          <a:p>
            <a:pPr algn="just" rtl="1"/>
            <a:r>
              <a:rPr lang="tr-TR" sz="1600" dirty="0" smtClean="0">
                <a:solidFill>
                  <a:schemeClr val="tx1"/>
                </a:solidFill>
              </a:rPr>
              <a:t>(</a:t>
            </a:r>
            <a:r>
              <a:rPr lang="tr-TR" sz="1600" dirty="0" err="1" smtClean="0">
                <a:solidFill>
                  <a:schemeClr val="tx1"/>
                </a:solidFill>
              </a:rPr>
              <a:t>Buhari</a:t>
            </a:r>
            <a:r>
              <a:rPr lang="tr-TR" sz="1600" dirty="0" smtClean="0">
                <a:solidFill>
                  <a:schemeClr val="tx1"/>
                </a:solidFill>
              </a:rPr>
              <a:t>, </a:t>
            </a:r>
            <a:r>
              <a:rPr lang="tr-TR" sz="1600" dirty="0" err="1" smtClean="0">
                <a:solidFill>
                  <a:schemeClr val="tx1"/>
                </a:solidFill>
              </a:rPr>
              <a:t>Savm</a:t>
            </a:r>
            <a:r>
              <a:rPr lang="tr-TR" sz="1600" dirty="0" smtClean="0">
                <a:solidFill>
                  <a:schemeClr val="tx1"/>
                </a:solidFill>
              </a:rPr>
              <a:t>, 2)</a:t>
            </a:r>
            <a:endParaRPr lang="tr-TR" sz="1600" dirty="0">
              <a:solidFill>
                <a:schemeClr val="tx1"/>
              </a:solidFill>
            </a:endParaRPr>
          </a:p>
        </p:txBody>
      </p:sp>
      <p:sp>
        <p:nvSpPr>
          <p:cNvPr id="8" name="7 Yuvarlatılmış Dikdörtgen"/>
          <p:cNvSpPr/>
          <p:nvPr/>
        </p:nvSpPr>
        <p:spPr>
          <a:xfrm>
            <a:off x="714348" y="-24"/>
            <a:ext cx="771530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smtClean="0">
                <a:effectLst>
                  <a:outerShdw blurRad="38100" dist="38100" dir="2700000" algn="tl">
                    <a:srgbClr val="000000">
                      <a:alpha val="43137"/>
                    </a:srgbClr>
                  </a:outerShdw>
                </a:effectLst>
                <a:latin typeface="Times New Roman" pitchFamily="18" charset="0"/>
                <a:cs typeface="Times New Roman" pitchFamily="18" charset="0"/>
              </a:rPr>
              <a:t>6. ORUÇ, KİŞİYİ HARAMLARDAN ALIKOYAR</a:t>
            </a:r>
            <a:endParaRPr lang="tr-TR"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Documents and Settings\YUSUFCUK\Desktop\resimlerden secim\0_50841_11912e9a_L.jpeg"/>
          <p:cNvPicPr>
            <a:picLocks noChangeAspect="1" noChangeArrowheads="1"/>
          </p:cNvPicPr>
          <p:nvPr/>
        </p:nvPicPr>
        <p:blipFill>
          <a:blip r:embed="rId2"/>
          <a:srcRect/>
          <a:stretch>
            <a:fillRect/>
          </a:stretch>
        </p:blipFill>
        <p:spPr bwMode="auto">
          <a:xfrm>
            <a:off x="0" y="0"/>
            <a:ext cx="9144000" cy="6929454"/>
          </a:xfrm>
          <a:prstGeom prst="rect">
            <a:avLst/>
          </a:prstGeom>
          <a:noFill/>
        </p:spPr>
      </p:pic>
      <p:sp>
        <p:nvSpPr>
          <p:cNvPr id="4" name="3 Yuvarlatılmış Çapraz Köşeli Dikdörtgen"/>
          <p:cNvSpPr/>
          <p:nvPr/>
        </p:nvSpPr>
        <p:spPr>
          <a:xfrm>
            <a:off x="428596" y="857232"/>
            <a:ext cx="8143932" cy="5643602"/>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5400" dirty="0" smtClean="0">
                <a:solidFill>
                  <a:schemeClr val="tx1"/>
                </a:solidFill>
                <a:latin typeface="HASENAT4" pitchFamily="2" charset="-78"/>
                <a:cs typeface="HASENAT4" pitchFamily="2" charset="-78"/>
              </a:rPr>
              <a:t>مَنْ لَمْ يَدَعْ قَوْلَ الزٌّورِ وَالْعَمَلَ بِهِ فَلَيْسَ للّهِ حَاجَةً فِي اَنْ يَدعَ طَعَامَهُ وَشَرَابَهُ</a:t>
            </a:r>
            <a:endParaRPr lang="tr-TR" sz="5400" dirty="0" smtClean="0">
              <a:solidFill>
                <a:schemeClr val="tx1"/>
              </a:solidFill>
              <a:latin typeface="HASENAT4" pitchFamily="2" charset="-78"/>
              <a:cs typeface="HASENAT4" pitchFamily="2" charset="-78"/>
            </a:endParaRPr>
          </a:p>
          <a:p>
            <a:pPr algn="just"/>
            <a:r>
              <a:rPr lang="tr-TR" sz="2000" b="1" i="1" dirty="0" smtClean="0">
                <a:solidFill>
                  <a:schemeClr val="tx1"/>
                </a:solidFill>
              </a:rPr>
              <a:t>	</a:t>
            </a:r>
            <a:endParaRPr lang="tr-TR" sz="1400" b="1" i="1" dirty="0" smtClean="0">
              <a:solidFill>
                <a:schemeClr val="tx1"/>
              </a:solidFill>
            </a:endParaRPr>
          </a:p>
          <a:p>
            <a:pPr algn="just"/>
            <a:r>
              <a:rPr lang="tr-TR" sz="4000" b="1" i="1" dirty="0" smtClean="0">
                <a:solidFill>
                  <a:schemeClr val="tx1"/>
                </a:solidFill>
              </a:rPr>
              <a:t>	"Bir kimse oruçlu olduğu halde yalanı, dedikoduyu, yalanla iş görmeyi bırakmazsa Allah'ın, onun yemesini, içmesini terk etmesine ihtiyacı yoktur.”</a:t>
            </a:r>
          </a:p>
          <a:p>
            <a:pPr algn="ctr"/>
            <a:r>
              <a:rPr lang="tr-TR" sz="1600" b="1" dirty="0" smtClean="0">
                <a:solidFill>
                  <a:schemeClr val="tx1"/>
                </a:solidFill>
              </a:rPr>
              <a:t> (</a:t>
            </a:r>
            <a:r>
              <a:rPr lang="tr-TR" sz="1600" dirty="0" err="1" smtClean="0">
                <a:solidFill>
                  <a:schemeClr val="tx1"/>
                </a:solidFill>
              </a:rPr>
              <a:t>Buhârî</a:t>
            </a:r>
            <a:r>
              <a:rPr lang="tr-TR" sz="1600" dirty="0" smtClean="0">
                <a:solidFill>
                  <a:schemeClr val="tx1"/>
                </a:solidFill>
              </a:rPr>
              <a:t>, </a:t>
            </a:r>
            <a:r>
              <a:rPr lang="tr-TR" sz="1600" dirty="0" err="1" smtClean="0">
                <a:solidFill>
                  <a:schemeClr val="tx1"/>
                </a:solidFill>
              </a:rPr>
              <a:t>Savm</a:t>
            </a:r>
            <a:r>
              <a:rPr lang="tr-TR" sz="1600" dirty="0" smtClean="0">
                <a:solidFill>
                  <a:schemeClr val="tx1"/>
                </a:solidFill>
              </a:rPr>
              <a:t> 8, </a:t>
            </a:r>
            <a:r>
              <a:rPr lang="tr-TR" sz="1600" dirty="0" err="1" smtClean="0">
                <a:solidFill>
                  <a:schemeClr val="tx1"/>
                </a:solidFill>
              </a:rPr>
              <a:t>Edeb</a:t>
            </a:r>
            <a:r>
              <a:rPr lang="tr-TR" sz="1600" dirty="0" smtClean="0">
                <a:solidFill>
                  <a:schemeClr val="tx1"/>
                </a:solidFill>
              </a:rPr>
              <a:t> 51. Ayrıca bkz. </a:t>
            </a:r>
            <a:r>
              <a:rPr lang="tr-TR" sz="1600" dirty="0" err="1" smtClean="0">
                <a:solidFill>
                  <a:schemeClr val="tx1"/>
                </a:solidFill>
              </a:rPr>
              <a:t>Ebû</a:t>
            </a:r>
            <a:r>
              <a:rPr lang="tr-TR" sz="1600" dirty="0" smtClean="0">
                <a:solidFill>
                  <a:schemeClr val="tx1"/>
                </a:solidFill>
              </a:rPr>
              <a:t> </a:t>
            </a:r>
            <a:r>
              <a:rPr lang="tr-TR" sz="1600" dirty="0" err="1" smtClean="0">
                <a:solidFill>
                  <a:schemeClr val="tx1"/>
                </a:solidFill>
              </a:rPr>
              <a:t>Davud</a:t>
            </a:r>
            <a:r>
              <a:rPr lang="tr-TR" sz="1600" dirty="0" smtClean="0">
                <a:solidFill>
                  <a:schemeClr val="tx1"/>
                </a:solidFill>
              </a:rPr>
              <a:t>, </a:t>
            </a:r>
            <a:r>
              <a:rPr lang="tr-TR" sz="1600" dirty="0" err="1" smtClean="0">
                <a:solidFill>
                  <a:schemeClr val="tx1"/>
                </a:solidFill>
              </a:rPr>
              <a:t>Savm</a:t>
            </a:r>
            <a:r>
              <a:rPr lang="tr-TR" sz="1600" dirty="0" smtClean="0">
                <a:solidFill>
                  <a:schemeClr val="tx1"/>
                </a:solidFill>
              </a:rPr>
              <a:t> 25, </a:t>
            </a:r>
            <a:r>
              <a:rPr lang="tr-TR" sz="1600" dirty="0" err="1" smtClean="0">
                <a:solidFill>
                  <a:schemeClr val="tx1"/>
                </a:solidFill>
              </a:rPr>
              <a:t>Tirmizî</a:t>
            </a:r>
            <a:r>
              <a:rPr lang="tr-TR" sz="1600" dirty="0" smtClean="0">
                <a:solidFill>
                  <a:schemeClr val="tx1"/>
                </a:solidFill>
              </a:rPr>
              <a:t>, </a:t>
            </a:r>
            <a:r>
              <a:rPr lang="tr-TR" sz="1600" dirty="0" err="1" smtClean="0">
                <a:solidFill>
                  <a:schemeClr val="tx1"/>
                </a:solidFill>
              </a:rPr>
              <a:t>Savm</a:t>
            </a:r>
            <a:r>
              <a:rPr lang="tr-TR" sz="1600" dirty="0" smtClean="0">
                <a:solidFill>
                  <a:schemeClr val="tx1"/>
                </a:solidFill>
              </a:rPr>
              <a:t> 16; </a:t>
            </a:r>
            <a:r>
              <a:rPr lang="tr-TR" sz="1600" dirty="0" err="1" smtClean="0">
                <a:solidFill>
                  <a:schemeClr val="tx1"/>
                </a:solidFill>
              </a:rPr>
              <a:t>İbn</a:t>
            </a:r>
            <a:r>
              <a:rPr lang="tr-TR" sz="1600" dirty="0" smtClean="0">
                <a:solidFill>
                  <a:schemeClr val="tx1"/>
                </a:solidFill>
              </a:rPr>
              <a:t> </a:t>
            </a:r>
            <a:r>
              <a:rPr lang="tr-TR" sz="1600" dirty="0" err="1" smtClean="0">
                <a:solidFill>
                  <a:schemeClr val="tx1"/>
                </a:solidFill>
              </a:rPr>
              <a:t>Mace</a:t>
            </a:r>
            <a:r>
              <a:rPr lang="tr-TR" sz="1600" dirty="0" smtClean="0">
                <a:solidFill>
                  <a:schemeClr val="tx1"/>
                </a:solidFill>
              </a:rPr>
              <a:t>, </a:t>
            </a:r>
            <a:r>
              <a:rPr lang="tr-TR" sz="1600" dirty="0" err="1" smtClean="0">
                <a:solidFill>
                  <a:schemeClr val="tx1"/>
                </a:solidFill>
              </a:rPr>
              <a:t>Sıyâm</a:t>
            </a:r>
            <a:r>
              <a:rPr lang="tr-TR" sz="1600" dirty="0" smtClean="0">
                <a:solidFill>
                  <a:schemeClr val="tx1"/>
                </a:solidFill>
              </a:rPr>
              <a:t> 21)</a:t>
            </a:r>
            <a:endParaRPr lang="tr-TR" sz="1600" dirty="0">
              <a:solidFill>
                <a:schemeClr val="tx1"/>
              </a:solidFill>
            </a:endParaRPr>
          </a:p>
        </p:txBody>
      </p:sp>
      <p:sp>
        <p:nvSpPr>
          <p:cNvPr id="5" name="4 Yuvarlatılmış Dikdörtgen"/>
          <p:cNvSpPr/>
          <p:nvPr/>
        </p:nvSpPr>
        <p:spPr>
          <a:xfrm>
            <a:off x="357158" y="71414"/>
            <a:ext cx="842968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BÜTÜN AZALARIMIZLA ORUÇ TUTMALIYIZ</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Documents and Settings\YUSUFCUK\Desktop\resimlerden secim\0_50841_11912e9a_L.jpeg"/>
          <p:cNvPicPr>
            <a:picLocks noChangeAspect="1" noChangeArrowheads="1"/>
          </p:cNvPicPr>
          <p:nvPr/>
        </p:nvPicPr>
        <p:blipFill>
          <a:blip r:embed="rId2"/>
          <a:srcRect/>
          <a:stretch>
            <a:fillRect/>
          </a:stretch>
        </p:blipFill>
        <p:spPr bwMode="auto">
          <a:xfrm>
            <a:off x="0" y="0"/>
            <a:ext cx="9144000" cy="6929454"/>
          </a:xfrm>
          <a:prstGeom prst="rect">
            <a:avLst/>
          </a:prstGeom>
          <a:noFill/>
        </p:spPr>
      </p:pic>
      <p:sp>
        <p:nvSpPr>
          <p:cNvPr id="4" name="3 Yuvarlatılmış Çapraz Köşeli Dikdörtgen"/>
          <p:cNvSpPr/>
          <p:nvPr/>
        </p:nvSpPr>
        <p:spPr>
          <a:xfrm>
            <a:off x="285720" y="857232"/>
            <a:ext cx="8358246" cy="5643602"/>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000" dirty="0">
                <a:solidFill>
                  <a:schemeClr val="tx1"/>
                </a:solidFill>
                <a:latin typeface="HASENAT4" pitchFamily="2" charset="-78"/>
                <a:cs typeface="HASENAT4" pitchFamily="2" charset="-78"/>
              </a:rPr>
              <a:t>إذا أَصْبح ابْنُ آدم ، فَإنَّ الأعْضَاءَ كُلَّهَا تُكَفِّرُ اللِّسانَ ، تَقُولُ : اتِّقِ اللَّه فينَا ، فَإنَّما نحنُ </a:t>
            </a:r>
            <a:r>
              <a:rPr lang="ar-SA" sz="4000" dirty="0" smtClean="0">
                <a:solidFill>
                  <a:schemeClr val="tx1"/>
                </a:solidFill>
                <a:latin typeface="HASENAT4" pitchFamily="2" charset="-78"/>
                <a:cs typeface="HASENAT4" pitchFamily="2" charset="-78"/>
              </a:rPr>
              <a:t>بِكَ: </a:t>
            </a:r>
            <a:r>
              <a:rPr lang="ar-SA" sz="4000" dirty="0">
                <a:solidFill>
                  <a:schemeClr val="tx1"/>
                </a:solidFill>
                <a:latin typeface="HASENAT4" pitchFamily="2" charset="-78"/>
                <a:cs typeface="HASENAT4" pitchFamily="2" charset="-78"/>
              </a:rPr>
              <a:t>فَإنِ اسْتَقَمْتَ اسَتقَمْنا وإنِ اعْوججت اعْوَججْنَا</a:t>
            </a:r>
            <a:endParaRPr lang="tr-TR" sz="4000" dirty="0">
              <a:solidFill>
                <a:schemeClr val="tx1"/>
              </a:solidFill>
              <a:latin typeface="HASENAT4" pitchFamily="2" charset="-78"/>
              <a:cs typeface="HASENAT4" pitchFamily="2" charset="-78"/>
            </a:endParaRPr>
          </a:p>
          <a:p>
            <a:pPr algn="just"/>
            <a:endParaRPr lang="tr-TR" dirty="0" smtClean="0">
              <a:solidFill>
                <a:schemeClr val="tx1"/>
              </a:solidFill>
            </a:endParaRPr>
          </a:p>
          <a:p>
            <a:pPr algn="just"/>
            <a:r>
              <a:rPr lang="tr-TR" sz="2800" dirty="0" smtClean="0">
                <a:solidFill>
                  <a:schemeClr val="tx1"/>
                </a:solidFill>
              </a:rPr>
              <a:t>	"</a:t>
            </a:r>
            <a:r>
              <a:rPr lang="tr-TR" sz="2800" dirty="0">
                <a:solidFill>
                  <a:srgbClr val="FF0000"/>
                </a:solidFill>
              </a:rPr>
              <a:t>İnsan sabahlayınca, bütün organları dil'e baş vurur ve (âdeta ona) şöyle derler: </a:t>
            </a:r>
            <a:r>
              <a:rPr lang="tr-TR" sz="2800" dirty="0">
                <a:solidFill>
                  <a:srgbClr val="0070C0"/>
                </a:solidFill>
              </a:rPr>
              <a:t>Bizim haklarımızı korumakta </a:t>
            </a:r>
            <a:r>
              <a:rPr lang="tr-TR" sz="2800" dirty="0" err="1">
                <a:solidFill>
                  <a:srgbClr val="0070C0"/>
                </a:solidFill>
              </a:rPr>
              <a:t>Allah'dan</a:t>
            </a:r>
            <a:r>
              <a:rPr lang="tr-TR" sz="2800" dirty="0">
                <a:solidFill>
                  <a:srgbClr val="0070C0"/>
                </a:solidFill>
              </a:rPr>
              <a:t> kork.</a:t>
            </a:r>
            <a:r>
              <a:rPr lang="tr-TR" sz="2800" dirty="0">
                <a:solidFill>
                  <a:schemeClr val="tx1"/>
                </a:solidFill>
              </a:rPr>
              <a:t> </a:t>
            </a:r>
            <a:r>
              <a:rPr lang="tr-TR" sz="2800" dirty="0" smtClean="0">
                <a:solidFill>
                  <a:srgbClr val="7030A0"/>
                </a:solidFill>
              </a:rPr>
              <a:t>Biz ancak senin söyleyeceklerinle ceza görürüz. Biz</a:t>
            </a:r>
            <a:r>
              <a:rPr lang="tr-TR" sz="2800" dirty="0">
                <a:solidFill>
                  <a:srgbClr val="7030A0"/>
                </a:solidFill>
              </a:rPr>
              <a:t>, sana bağlıyız. </a:t>
            </a:r>
            <a:r>
              <a:rPr lang="tr-TR" sz="3200" b="1" dirty="0" smtClean="0">
                <a:solidFill>
                  <a:srgbClr val="00B050"/>
                </a:solidFill>
                <a:effectLst>
                  <a:outerShdw blurRad="38100" dist="38100" dir="2700000" algn="tl">
                    <a:srgbClr val="000000">
                      <a:alpha val="43137"/>
                    </a:srgbClr>
                  </a:outerShdw>
                </a:effectLst>
              </a:rPr>
              <a:t>Eğer </a:t>
            </a:r>
            <a:r>
              <a:rPr lang="tr-TR" sz="3200" b="1" dirty="0">
                <a:solidFill>
                  <a:srgbClr val="00B050"/>
                </a:solidFill>
                <a:effectLst>
                  <a:outerShdw blurRad="38100" dist="38100" dir="2700000" algn="tl">
                    <a:srgbClr val="000000">
                      <a:alpha val="43137"/>
                    </a:srgbClr>
                  </a:outerShdw>
                </a:effectLst>
              </a:rPr>
              <a:t>sen doğru olursan, biz de doğru oluruz. </a:t>
            </a:r>
            <a:r>
              <a:rPr lang="tr-TR" sz="2800" b="1" dirty="0">
                <a:solidFill>
                  <a:srgbClr val="FF0000"/>
                </a:solidFill>
                <a:effectLst>
                  <a:outerShdw blurRad="38100" dist="38100" dir="2700000" algn="tl">
                    <a:srgbClr val="000000">
                      <a:alpha val="43137"/>
                    </a:srgbClr>
                  </a:outerShdw>
                </a:effectLst>
              </a:rPr>
              <a:t>Eğer sen eğrilir, yoldan çıkarsan biz de sana uyar, senin gibi oluruz</a:t>
            </a:r>
            <a:r>
              <a:rPr lang="tr-TR" sz="1400" dirty="0" smtClean="0">
                <a:solidFill>
                  <a:schemeClr val="tx1"/>
                </a:solidFill>
              </a:rPr>
              <a:t>.“</a:t>
            </a:r>
          </a:p>
          <a:p>
            <a:pPr algn="r"/>
            <a:r>
              <a:rPr lang="tr-TR" sz="1400" dirty="0" smtClean="0">
                <a:solidFill>
                  <a:schemeClr val="tx1"/>
                </a:solidFill>
              </a:rPr>
              <a:t>(</a:t>
            </a:r>
            <a:r>
              <a:rPr lang="tr-TR" sz="1400" dirty="0" err="1">
                <a:solidFill>
                  <a:schemeClr val="tx1"/>
                </a:solidFill>
              </a:rPr>
              <a:t>Riyazü’s</a:t>
            </a:r>
            <a:r>
              <a:rPr lang="tr-TR" sz="1400" dirty="0">
                <a:solidFill>
                  <a:schemeClr val="tx1"/>
                </a:solidFill>
              </a:rPr>
              <a:t>-</a:t>
            </a:r>
            <a:r>
              <a:rPr lang="tr-TR" sz="1400" dirty="0" err="1">
                <a:solidFill>
                  <a:schemeClr val="tx1"/>
                </a:solidFill>
              </a:rPr>
              <a:t>Salihin</a:t>
            </a:r>
            <a:r>
              <a:rPr lang="tr-TR" sz="1400" dirty="0">
                <a:solidFill>
                  <a:schemeClr val="tx1"/>
                </a:solidFill>
              </a:rPr>
              <a:t> Hadis No: 1524</a:t>
            </a:r>
            <a:r>
              <a:rPr lang="tr-TR" sz="1400" dirty="0" smtClean="0">
                <a:solidFill>
                  <a:schemeClr val="tx1"/>
                </a:solidFill>
              </a:rPr>
              <a:t>) </a:t>
            </a:r>
            <a:endParaRPr lang="tr-TR" sz="1400" dirty="0">
              <a:solidFill>
                <a:schemeClr val="tx1"/>
              </a:solidFill>
            </a:endParaRPr>
          </a:p>
        </p:txBody>
      </p:sp>
      <p:sp>
        <p:nvSpPr>
          <p:cNvPr id="5" name="4 Yuvarlatılmış Dikdörtgen"/>
          <p:cNvSpPr/>
          <p:nvPr/>
        </p:nvSpPr>
        <p:spPr>
          <a:xfrm>
            <a:off x="357158" y="71414"/>
            <a:ext cx="842968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BÜTÜN AZALARIMIZLA ORUÇ TUTMALIYIZ</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Documents and Settings\YUSUFCUK\Desktop\resimlerden secim\0_50841_11912e9a_L.jpeg"/>
          <p:cNvPicPr>
            <a:picLocks noChangeAspect="1" noChangeArrowheads="1"/>
          </p:cNvPicPr>
          <p:nvPr/>
        </p:nvPicPr>
        <p:blipFill>
          <a:blip r:embed="rId2"/>
          <a:srcRect/>
          <a:stretch>
            <a:fillRect/>
          </a:stretch>
        </p:blipFill>
        <p:spPr bwMode="auto">
          <a:xfrm>
            <a:off x="0" y="0"/>
            <a:ext cx="9144000" cy="6929454"/>
          </a:xfrm>
          <a:prstGeom prst="rect">
            <a:avLst/>
          </a:prstGeom>
          <a:noFill/>
        </p:spPr>
      </p:pic>
      <p:sp>
        <p:nvSpPr>
          <p:cNvPr id="6" name="5 Yuvarlatılmış Dikdörtgen"/>
          <p:cNvSpPr/>
          <p:nvPr/>
        </p:nvSpPr>
        <p:spPr>
          <a:xfrm>
            <a:off x="357158" y="71414"/>
            <a:ext cx="842968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GEREĞİ GİBİ ORUÇ TUTMAK</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3 Yuvarlatılmış Çapraz Köşeli Dikdörtgen"/>
          <p:cNvSpPr/>
          <p:nvPr/>
        </p:nvSpPr>
        <p:spPr>
          <a:xfrm>
            <a:off x="285720" y="857232"/>
            <a:ext cx="8286808" cy="5643602"/>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5400" dirty="0" smtClean="0">
                <a:solidFill>
                  <a:schemeClr val="tx1"/>
                </a:solidFill>
                <a:latin typeface="HASENAT4" pitchFamily="2" charset="-78"/>
                <a:cs typeface="HASENAT4" pitchFamily="2" charset="-78"/>
              </a:rPr>
              <a:t> رُبَّ صَائِمٍ لَيْسَ لَهُ مِنْ صِيَامِهِ اِلاَّ الجُوعُ وَ رُبَّ قَائِمٍ لَيْسَ لَهُ مِنْ قِيَامِهِ اِلاَّ السَّهَرُ</a:t>
            </a:r>
          </a:p>
          <a:p>
            <a:pPr algn="just"/>
            <a:r>
              <a:rPr lang="tr-TR" sz="4400" dirty="0" smtClean="0">
                <a:solidFill>
                  <a:schemeClr val="tx1"/>
                </a:solidFill>
              </a:rPr>
              <a:t>	</a:t>
            </a:r>
            <a:r>
              <a:rPr lang="tr-TR" sz="3600" dirty="0" smtClean="0">
                <a:solidFill>
                  <a:schemeClr val="tx1"/>
                </a:solidFill>
              </a:rPr>
              <a:t>“</a:t>
            </a:r>
            <a:r>
              <a:rPr lang="tr-TR" sz="3600" b="1" i="1" dirty="0" smtClean="0">
                <a:solidFill>
                  <a:srgbClr val="FF0000"/>
                </a:solidFill>
                <a:effectLst>
                  <a:outerShdw blurRad="38100" dist="38100" dir="2700000" algn="tl">
                    <a:srgbClr val="000000">
                      <a:alpha val="43137"/>
                    </a:srgbClr>
                  </a:outerShdw>
                </a:effectLst>
              </a:rPr>
              <a:t>Nice oruç tutanlar vardır ki onların oruçtan nasipleri sadece aç </a:t>
            </a:r>
            <a:r>
              <a:rPr lang="tr-TR" sz="3600" b="1" dirty="0" smtClean="0">
                <a:solidFill>
                  <a:srgbClr val="FF0000"/>
                </a:solidFill>
                <a:effectLst>
                  <a:outerShdw blurRad="38100" dist="38100" dir="2700000" algn="tl">
                    <a:srgbClr val="000000">
                      <a:alpha val="43137"/>
                    </a:srgbClr>
                  </a:outerShdw>
                </a:effectLst>
              </a:rPr>
              <a:t>(ve susuz)</a:t>
            </a:r>
            <a:r>
              <a:rPr lang="tr-TR" sz="3600" b="1" i="1" dirty="0" smtClean="0">
                <a:solidFill>
                  <a:srgbClr val="FF0000"/>
                </a:solidFill>
                <a:effectLst>
                  <a:outerShdw blurRad="38100" dist="38100" dir="2700000" algn="tl">
                    <a:srgbClr val="000000">
                      <a:alpha val="43137"/>
                    </a:srgbClr>
                  </a:outerShdw>
                </a:effectLst>
              </a:rPr>
              <a:t> kalmalarıdır. </a:t>
            </a:r>
            <a:r>
              <a:rPr lang="tr-TR" sz="3600" i="1" dirty="0" smtClean="0">
                <a:solidFill>
                  <a:schemeClr val="tx1"/>
                </a:solidFill>
              </a:rPr>
              <a:t>Nice geceleri namaz kılanlar vardır ki onların namazdan nasipleri sadece uykusuz kalmaktır</a:t>
            </a:r>
            <a:r>
              <a:rPr lang="tr-TR" sz="3600" dirty="0" smtClean="0">
                <a:solidFill>
                  <a:schemeClr val="tx1"/>
                </a:solidFill>
              </a:rPr>
              <a:t>”</a:t>
            </a:r>
            <a:r>
              <a:rPr lang="tr-TR" sz="3600" baseline="30000" dirty="0" smtClean="0">
                <a:solidFill>
                  <a:schemeClr val="tx1"/>
                </a:solidFill>
              </a:rPr>
              <a:t> </a:t>
            </a:r>
            <a:r>
              <a:rPr lang="tr-TR" sz="3600" dirty="0" smtClean="0">
                <a:solidFill>
                  <a:schemeClr val="tx1"/>
                </a:solidFill>
              </a:rPr>
              <a:t>  </a:t>
            </a:r>
            <a:endParaRPr lang="tr-TR" sz="4400" dirty="0" smtClean="0">
              <a:solidFill>
                <a:schemeClr val="tx1"/>
              </a:solidFill>
            </a:endParaRPr>
          </a:p>
          <a:p>
            <a:pPr algn="r"/>
            <a:r>
              <a:rPr lang="tr-TR" sz="1400" dirty="0" smtClean="0">
                <a:solidFill>
                  <a:schemeClr val="tx1"/>
                </a:solidFill>
              </a:rPr>
              <a:t>(</a:t>
            </a:r>
            <a:r>
              <a:rPr lang="tr-TR" sz="1400" dirty="0" err="1" smtClean="0">
                <a:solidFill>
                  <a:schemeClr val="tx1"/>
                </a:solidFill>
              </a:rPr>
              <a:t>İbn</a:t>
            </a:r>
            <a:r>
              <a:rPr lang="tr-TR" sz="1400" dirty="0" smtClean="0">
                <a:solidFill>
                  <a:schemeClr val="tx1"/>
                </a:solidFill>
              </a:rPr>
              <a:t> </a:t>
            </a:r>
            <a:r>
              <a:rPr lang="tr-TR" sz="1400" dirty="0" err="1" smtClean="0">
                <a:solidFill>
                  <a:schemeClr val="tx1"/>
                </a:solidFill>
              </a:rPr>
              <a:t>Mâce</a:t>
            </a:r>
            <a:r>
              <a:rPr lang="tr-TR" sz="1400" dirty="0" smtClean="0">
                <a:solidFill>
                  <a:schemeClr val="tx1"/>
                </a:solidFill>
              </a:rPr>
              <a:t>, 21. I, 539.)</a:t>
            </a:r>
            <a:endParaRPr lang="tr-TR" sz="600" dirty="0">
              <a:solidFill>
                <a:schemeClr val="tx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Documents and Settings\YUSUFCUK\Desktop\resimlerden secim\0_50841_11912e9a_L.jpeg"/>
          <p:cNvPicPr>
            <a:picLocks noChangeAspect="1" noChangeArrowheads="1"/>
          </p:cNvPicPr>
          <p:nvPr/>
        </p:nvPicPr>
        <p:blipFill>
          <a:blip r:embed="rId2"/>
          <a:srcRect/>
          <a:stretch>
            <a:fillRect/>
          </a:stretch>
        </p:blipFill>
        <p:spPr bwMode="auto">
          <a:xfrm>
            <a:off x="0" y="0"/>
            <a:ext cx="9144000" cy="6929454"/>
          </a:xfrm>
          <a:prstGeom prst="rect">
            <a:avLst/>
          </a:prstGeom>
          <a:noFill/>
        </p:spPr>
      </p:pic>
      <p:sp>
        <p:nvSpPr>
          <p:cNvPr id="4" name="3 Yuvarlatılmış Çapraz Köşeli Dikdörtgen"/>
          <p:cNvSpPr/>
          <p:nvPr/>
        </p:nvSpPr>
        <p:spPr>
          <a:xfrm>
            <a:off x="500034" y="857232"/>
            <a:ext cx="8215370" cy="5643602"/>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6600" dirty="0" smtClean="0">
                <a:solidFill>
                  <a:schemeClr val="tx1"/>
                </a:solidFill>
                <a:latin typeface="HASENAT4" pitchFamily="2" charset="-78"/>
                <a:cs typeface="HASENAT4" pitchFamily="2" charset="-78"/>
              </a:rPr>
              <a:t>اَلصِّيَامُ نِصْفُ الصَّبْرِ</a:t>
            </a:r>
            <a:r>
              <a:rPr lang="tr-TR" sz="6600" dirty="0" smtClean="0">
                <a:solidFill>
                  <a:schemeClr val="tx1"/>
                </a:solidFill>
                <a:latin typeface="HASENAT4" pitchFamily="2" charset="-78"/>
                <a:cs typeface="HASENAT4" pitchFamily="2" charset="-78"/>
              </a:rPr>
              <a:t> </a:t>
            </a:r>
            <a:r>
              <a:rPr lang="tr-TR" sz="6000" dirty="0" smtClean="0">
                <a:solidFill>
                  <a:schemeClr val="tx1"/>
                </a:solidFill>
                <a:latin typeface="HASENAT4" pitchFamily="2" charset="-78"/>
                <a:cs typeface="HASENAT4" pitchFamily="2" charset="-78"/>
              </a:rPr>
              <a:t> </a:t>
            </a:r>
          </a:p>
          <a:p>
            <a:pPr algn="ctr"/>
            <a:r>
              <a:rPr lang="tr-TR" sz="3600" b="1" i="1" dirty="0" smtClean="0">
                <a:solidFill>
                  <a:schemeClr val="tx1"/>
                </a:solidFill>
              </a:rPr>
              <a:t>"Oruç sabrın yarısıdır."</a:t>
            </a:r>
            <a:r>
              <a:rPr lang="tr-TR" sz="3600" dirty="0" smtClean="0">
                <a:solidFill>
                  <a:schemeClr val="tx1"/>
                </a:solidFill>
              </a:rPr>
              <a:t> </a:t>
            </a:r>
          </a:p>
          <a:p>
            <a:pPr algn="ctr"/>
            <a:r>
              <a:rPr lang="tr-TR" sz="1200" dirty="0" smtClean="0">
                <a:solidFill>
                  <a:schemeClr val="tx1"/>
                </a:solidFill>
              </a:rPr>
              <a:t>(</a:t>
            </a:r>
            <a:r>
              <a:rPr lang="tr-TR" sz="1200" dirty="0" err="1" smtClean="0">
                <a:solidFill>
                  <a:schemeClr val="tx1"/>
                </a:solidFill>
              </a:rPr>
              <a:t>İbn</a:t>
            </a:r>
            <a:r>
              <a:rPr lang="tr-TR" sz="1200" dirty="0" smtClean="0">
                <a:solidFill>
                  <a:schemeClr val="tx1"/>
                </a:solidFill>
              </a:rPr>
              <a:t> </a:t>
            </a:r>
            <a:r>
              <a:rPr lang="tr-TR" sz="1200" dirty="0" err="1" smtClean="0">
                <a:solidFill>
                  <a:schemeClr val="tx1"/>
                </a:solidFill>
              </a:rPr>
              <a:t>Mâce</a:t>
            </a:r>
            <a:r>
              <a:rPr lang="tr-TR" sz="1200" dirty="0" smtClean="0">
                <a:solidFill>
                  <a:schemeClr val="tx1"/>
                </a:solidFill>
              </a:rPr>
              <a:t>, </a:t>
            </a:r>
            <a:r>
              <a:rPr lang="tr-TR" sz="1200" dirty="0" err="1" smtClean="0">
                <a:solidFill>
                  <a:schemeClr val="tx1"/>
                </a:solidFill>
              </a:rPr>
              <a:t>Sıyâm</a:t>
            </a:r>
            <a:r>
              <a:rPr lang="tr-TR" sz="1200" dirty="0" smtClean="0">
                <a:solidFill>
                  <a:schemeClr val="tx1"/>
                </a:solidFill>
              </a:rPr>
              <a:t> 44)</a:t>
            </a:r>
          </a:p>
          <a:p>
            <a:pPr algn="ctr"/>
            <a:endParaRPr lang="tr-TR" sz="1200" dirty="0" smtClean="0">
              <a:solidFill>
                <a:schemeClr val="tx1"/>
              </a:solidFill>
            </a:endParaRPr>
          </a:p>
          <a:p>
            <a:pPr algn="ctr"/>
            <a:r>
              <a:rPr lang="ar-SA" sz="5400" dirty="0" smtClean="0">
                <a:solidFill>
                  <a:schemeClr val="tx1"/>
                </a:solidFill>
                <a:latin typeface="HASENAT4" pitchFamily="2" charset="-78"/>
                <a:cs typeface="HASENAT4" pitchFamily="2" charset="-78"/>
              </a:rPr>
              <a:t>اِنَّمَا يُوَفَّى الصَّابِرُونَ اَجْرَهُمْ بِغَيْرِ حِسَابٍ </a:t>
            </a:r>
            <a:endParaRPr lang="tr-TR" sz="3200" dirty="0" smtClean="0">
              <a:solidFill>
                <a:schemeClr val="tx1"/>
              </a:solidFill>
              <a:latin typeface="HASENAT4" pitchFamily="2" charset="-78"/>
              <a:cs typeface="HASENAT4" pitchFamily="2" charset="-78"/>
            </a:endParaRPr>
          </a:p>
          <a:p>
            <a:pPr algn="just"/>
            <a:r>
              <a:rPr lang="tr-TR" sz="1600" dirty="0" smtClean="0">
                <a:solidFill>
                  <a:schemeClr val="tx1"/>
                </a:solidFill>
              </a:rPr>
              <a:t>	</a:t>
            </a:r>
          </a:p>
          <a:p>
            <a:pPr algn="just"/>
            <a:r>
              <a:rPr lang="tr-TR" sz="3200" dirty="0" smtClean="0">
                <a:solidFill>
                  <a:schemeClr val="tx1"/>
                </a:solidFill>
              </a:rPr>
              <a:t>	"</a:t>
            </a:r>
            <a:r>
              <a:rPr lang="tr-TR" sz="3200" b="1" dirty="0" smtClean="0">
                <a:solidFill>
                  <a:srgbClr val="FF0000"/>
                </a:solidFill>
              </a:rPr>
              <a:t>Şüphesiz sabredenlere mükâfatları hesapsız olarak ödenecektir.</a:t>
            </a:r>
            <a:r>
              <a:rPr lang="tr-TR" sz="3200" dirty="0" smtClean="0">
                <a:solidFill>
                  <a:schemeClr val="tx1"/>
                </a:solidFill>
              </a:rPr>
              <a:t>" </a:t>
            </a:r>
            <a:r>
              <a:rPr lang="tr-TR" sz="1400" dirty="0" smtClean="0">
                <a:solidFill>
                  <a:schemeClr val="tx1"/>
                </a:solidFill>
              </a:rPr>
              <a:t>(</a:t>
            </a:r>
            <a:r>
              <a:rPr lang="tr-TR" sz="1400" dirty="0" err="1" smtClean="0">
                <a:solidFill>
                  <a:schemeClr val="tx1"/>
                </a:solidFill>
              </a:rPr>
              <a:t>Zümer</a:t>
            </a:r>
            <a:r>
              <a:rPr lang="tr-TR" sz="1400" dirty="0" smtClean="0">
                <a:solidFill>
                  <a:schemeClr val="tx1"/>
                </a:solidFill>
              </a:rPr>
              <a:t> 10) </a:t>
            </a:r>
          </a:p>
          <a:p>
            <a:pPr algn="just"/>
            <a:r>
              <a:rPr lang="tr-TR" sz="1400" dirty="0" smtClean="0">
                <a:solidFill>
                  <a:schemeClr val="tx1"/>
                </a:solidFill>
              </a:rPr>
              <a:t>	</a:t>
            </a:r>
          </a:p>
          <a:p>
            <a:pPr algn="just"/>
            <a:r>
              <a:rPr lang="tr-TR" sz="3200" dirty="0" smtClean="0">
                <a:solidFill>
                  <a:schemeClr val="tx1"/>
                </a:solidFill>
              </a:rPr>
              <a:t>	İnsan devamlı rahat, konfor ve bolluk içerisinde bulunamayabilir. Hayat aynı şekilde devam etmeyebilir.</a:t>
            </a:r>
          </a:p>
          <a:p>
            <a:pPr algn="ctr"/>
            <a:endParaRPr lang="tr-TR" sz="1200" dirty="0">
              <a:solidFill>
                <a:schemeClr val="tx1"/>
              </a:solidFill>
            </a:endParaRPr>
          </a:p>
        </p:txBody>
      </p:sp>
      <p:sp>
        <p:nvSpPr>
          <p:cNvPr id="7" name="6 Yuvarlatılmış Dikdörtgen"/>
          <p:cNvSpPr/>
          <p:nvPr/>
        </p:nvSpPr>
        <p:spPr>
          <a:xfrm>
            <a:off x="714348" y="-24"/>
            <a:ext cx="771530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smtClean="0">
                <a:effectLst>
                  <a:outerShdw blurRad="38100" dist="38100" dir="2700000" algn="tl">
                    <a:srgbClr val="000000">
                      <a:alpha val="43137"/>
                    </a:srgbClr>
                  </a:outerShdw>
                </a:effectLst>
                <a:latin typeface="Times New Roman" pitchFamily="18" charset="0"/>
                <a:cs typeface="Times New Roman" pitchFamily="18" charset="0"/>
              </a:rPr>
              <a:t>7. ORUÇ, SABIR VE İRADEMİZİ GÜÇLENDİRİR</a:t>
            </a:r>
            <a:endParaRPr lang="tr-TR"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Documents and Settings\YUSUFCUK\Desktop\resimlerden secim\0_50841_11912e9a_L.jpeg"/>
          <p:cNvPicPr>
            <a:picLocks noChangeAspect="1" noChangeArrowheads="1"/>
          </p:cNvPicPr>
          <p:nvPr/>
        </p:nvPicPr>
        <p:blipFill>
          <a:blip r:embed="rId2"/>
          <a:srcRect/>
          <a:stretch>
            <a:fillRect/>
          </a:stretch>
        </p:blipFill>
        <p:spPr bwMode="auto">
          <a:xfrm>
            <a:off x="0" y="0"/>
            <a:ext cx="9144000" cy="6929454"/>
          </a:xfrm>
          <a:prstGeom prst="rect">
            <a:avLst/>
          </a:prstGeom>
          <a:noFill/>
        </p:spPr>
      </p:pic>
      <p:sp>
        <p:nvSpPr>
          <p:cNvPr id="4" name="3 Yuvarlatılmış Çapraz Köşeli Dikdörtgen"/>
          <p:cNvSpPr/>
          <p:nvPr/>
        </p:nvSpPr>
        <p:spPr>
          <a:xfrm>
            <a:off x="357158" y="857232"/>
            <a:ext cx="8286808" cy="5572164"/>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5400" dirty="0" smtClean="0">
                <a:solidFill>
                  <a:schemeClr val="tx1"/>
                </a:solidFill>
                <a:latin typeface="HASENAT4" pitchFamily="2" charset="-78"/>
                <a:cs typeface="HASENAT4" pitchFamily="2" charset="-78"/>
              </a:rPr>
              <a:t> </a:t>
            </a:r>
            <a:r>
              <a:rPr lang="ar-SA" sz="6000" dirty="0" smtClean="0">
                <a:solidFill>
                  <a:schemeClr val="tx1"/>
                </a:solidFill>
                <a:latin typeface="HASENAT4" pitchFamily="2" charset="-78"/>
                <a:cs typeface="HASENAT4" pitchFamily="2" charset="-78"/>
              </a:rPr>
              <a:t>صُومُوا تَصِحُّوا</a:t>
            </a:r>
            <a:endParaRPr lang="tr-TR" sz="6600" dirty="0" smtClean="0">
              <a:solidFill>
                <a:schemeClr val="tx1"/>
              </a:solidFill>
              <a:latin typeface="HASENAT4" pitchFamily="2" charset="-78"/>
              <a:cs typeface="HASENAT4" pitchFamily="2" charset="-78"/>
            </a:endParaRPr>
          </a:p>
          <a:p>
            <a:pPr algn="ctr"/>
            <a:r>
              <a:rPr lang="tr-TR" sz="6000" b="1" i="1" dirty="0" smtClean="0">
                <a:solidFill>
                  <a:schemeClr val="tx1"/>
                </a:solidFill>
              </a:rPr>
              <a:t> </a:t>
            </a:r>
            <a:r>
              <a:rPr lang="tr-TR" sz="3200" b="1" i="1" dirty="0" smtClean="0">
                <a:solidFill>
                  <a:schemeClr val="tx1"/>
                </a:solidFill>
              </a:rPr>
              <a:t>“</a:t>
            </a:r>
            <a:r>
              <a:rPr lang="tr-TR" sz="3200" b="1" i="1" dirty="0" smtClean="0">
                <a:solidFill>
                  <a:srgbClr val="FF0000"/>
                </a:solidFill>
                <a:effectLst>
                  <a:outerShdw blurRad="38100" dist="38100" dir="2700000" algn="tl">
                    <a:srgbClr val="000000">
                      <a:alpha val="43137"/>
                    </a:srgbClr>
                  </a:outerShdw>
                </a:effectLst>
              </a:rPr>
              <a:t>Oruç tutunuz ki sıhhat bulasınız</a:t>
            </a:r>
            <a:r>
              <a:rPr lang="tr-TR" sz="3200" b="1" i="1" dirty="0" smtClean="0">
                <a:solidFill>
                  <a:schemeClr val="tx1"/>
                </a:solidFill>
              </a:rPr>
              <a:t>”</a:t>
            </a:r>
            <a:r>
              <a:rPr lang="tr-TR" sz="3200" dirty="0" smtClean="0">
                <a:solidFill>
                  <a:schemeClr val="tx1"/>
                </a:solidFill>
              </a:rPr>
              <a:t> </a:t>
            </a:r>
            <a:endParaRPr lang="tr-TR" sz="6000" dirty="0" smtClean="0">
              <a:solidFill>
                <a:schemeClr val="tx1"/>
              </a:solidFill>
            </a:endParaRPr>
          </a:p>
          <a:p>
            <a:pPr algn="ctr"/>
            <a:r>
              <a:rPr lang="tr-TR" sz="1200" dirty="0" smtClean="0">
                <a:solidFill>
                  <a:schemeClr val="tx1"/>
                </a:solidFill>
              </a:rPr>
              <a:t>(et-</a:t>
            </a:r>
            <a:r>
              <a:rPr lang="tr-TR" sz="1200" dirty="0" err="1" smtClean="0">
                <a:solidFill>
                  <a:schemeClr val="tx1"/>
                </a:solidFill>
              </a:rPr>
              <a:t>Tergîb</a:t>
            </a:r>
            <a:r>
              <a:rPr lang="tr-TR" sz="1200" dirty="0" smtClean="0">
                <a:solidFill>
                  <a:schemeClr val="tx1"/>
                </a:solidFill>
              </a:rPr>
              <a:t>, II, 83)</a:t>
            </a:r>
          </a:p>
          <a:p>
            <a:pPr algn="ctr"/>
            <a:endParaRPr lang="tr-TR" sz="1200" dirty="0" smtClean="0">
              <a:solidFill>
                <a:schemeClr val="tx1"/>
              </a:solidFill>
            </a:endParaRPr>
          </a:p>
          <a:p>
            <a:pPr algn="just"/>
            <a:r>
              <a:rPr lang="tr-TR" sz="2400" dirty="0" smtClean="0">
                <a:solidFill>
                  <a:schemeClr val="tx1"/>
                </a:solidFill>
              </a:rPr>
              <a:t>	</a:t>
            </a:r>
            <a:r>
              <a:rPr lang="tr-TR" sz="2400" u="sng" dirty="0" smtClean="0">
                <a:solidFill>
                  <a:schemeClr val="tx1"/>
                </a:solidFill>
              </a:rPr>
              <a:t>Oruç, </a:t>
            </a:r>
            <a:r>
              <a:rPr lang="tr-TR" sz="2400" u="sng" dirty="0" err="1" smtClean="0">
                <a:solidFill>
                  <a:schemeClr val="tx1"/>
                </a:solidFill>
              </a:rPr>
              <a:t>sıhhatın</a:t>
            </a:r>
            <a:r>
              <a:rPr lang="tr-TR" sz="2400" u="sng" dirty="0" smtClean="0">
                <a:solidFill>
                  <a:schemeClr val="tx1"/>
                </a:solidFill>
              </a:rPr>
              <a:t> anahtarıdır.</a:t>
            </a:r>
            <a:r>
              <a:rPr lang="tr-TR" sz="2400" dirty="0" smtClean="0">
                <a:solidFill>
                  <a:schemeClr val="tx1"/>
                </a:solidFill>
              </a:rPr>
              <a:t> Bir yıl çeşitli yemeklerle ve içilen meşrubatla yorulan, yıpranan sindirim organlarımıza dinlenme, toparlanma, güç ve kuvvet kazanma imkânları hazırlar. </a:t>
            </a:r>
          </a:p>
          <a:p>
            <a:pPr algn="just"/>
            <a:r>
              <a:rPr lang="tr-TR" sz="2400" dirty="0" smtClean="0">
                <a:solidFill>
                  <a:schemeClr val="tx1"/>
                </a:solidFill>
              </a:rPr>
              <a:t>	Devamlı çalışan bir </a:t>
            </a:r>
            <a:r>
              <a:rPr lang="tr-TR" sz="2400" dirty="0" err="1" smtClean="0">
                <a:solidFill>
                  <a:schemeClr val="tx1"/>
                </a:solidFill>
              </a:rPr>
              <a:t>makinanın</a:t>
            </a:r>
            <a:r>
              <a:rPr lang="tr-TR" sz="2400" dirty="0" smtClean="0">
                <a:solidFill>
                  <a:schemeClr val="tx1"/>
                </a:solidFill>
              </a:rPr>
              <a:t> muayyen zamanlarda nasıl bakıma ihtiyacı var ise, bunun gibi yorulan sindirim organlarımızın da hiç olmazsa senede bir ay dinlenmeye ve bakıma ihtiyacı vardır. Bunu da en iyi şekilde oruç </a:t>
            </a:r>
            <a:r>
              <a:rPr lang="tr-TR" sz="2400" dirty="0" err="1" smtClean="0">
                <a:solidFill>
                  <a:schemeClr val="tx1"/>
                </a:solidFill>
              </a:rPr>
              <a:t>ibâdeti</a:t>
            </a:r>
            <a:r>
              <a:rPr lang="tr-TR" sz="2400" dirty="0" smtClean="0">
                <a:solidFill>
                  <a:schemeClr val="tx1"/>
                </a:solidFill>
              </a:rPr>
              <a:t> yapmaktadır.</a:t>
            </a:r>
            <a:endParaRPr lang="tr-TR" sz="2400" dirty="0">
              <a:solidFill>
                <a:schemeClr val="tx1"/>
              </a:solidFill>
            </a:endParaRPr>
          </a:p>
        </p:txBody>
      </p:sp>
      <p:sp>
        <p:nvSpPr>
          <p:cNvPr id="7" name="6 Yuvarlatılmış Dikdörtgen"/>
          <p:cNvSpPr/>
          <p:nvPr/>
        </p:nvSpPr>
        <p:spPr>
          <a:xfrm>
            <a:off x="785786" y="-24"/>
            <a:ext cx="771530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smtClean="0">
                <a:effectLst>
                  <a:outerShdw blurRad="38100" dist="38100" dir="2700000" algn="tl">
                    <a:srgbClr val="000000">
                      <a:alpha val="43137"/>
                    </a:srgbClr>
                  </a:outerShdw>
                </a:effectLst>
                <a:latin typeface="Times New Roman" pitchFamily="18" charset="0"/>
                <a:cs typeface="Times New Roman" pitchFamily="18" charset="0"/>
              </a:rPr>
              <a:t>8. ORUÇ, SAĞLIK AÇISINDAN DA ÖNEMLİ BİR İBADETTİR</a:t>
            </a:r>
            <a:endParaRPr lang="tr-TR"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Documents and Settings\YUSUFCUK\Desktop\resimlerden secim\0_50841_11912e9a_L.jpeg"/>
          <p:cNvPicPr>
            <a:picLocks noChangeAspect="1" noChangeArrowheads="1"/>
          </p:cNvPicPr>
          <p:nvPr/>
        </p:nvPicPr>
        <p:blipFill>
          <a:blip r:embed="rId2"/>
          <a:srcRect/>
          <a:stretch>
            <a:fillRect/>
          </a:stretch>
        </p:blipFill>
        <p:spPr bwMode="auto">
          <a:xfrm>
            <a:off x="0" y="0"/>
            <a:ext cx="9144000" cy="6929454"/>
          </a:xfrm>
          <a:prstGeom prst="rect">
            <a:avLst/>
          </a:prstGeom>
          <a:noFill/>
        </p:spPr>
      </p:pic>
      <p:sp>
        <p:nvSpPr>
          <p:cNvPr id="4" name="3 Yuvarlatılmış Çapraz Köşeli Dikdörtgen"/>
          <p:cNvSpPr/>
          <p:nvPr/>
        </p:nvSpPr>
        <p:spPr>
          <a:xfrm>
            <a:off x="357158" y="857232"/>
            <a:ext cx="8143932" cy="5643602"/>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400" dirty="0" smtClean="0">
                <a:solidFill>
                  <a:schemeClr val="tx1"/>
                </a:solidFill>
                <a:latin typeface="HASENAT4" pitchFamily="2" charset="-78"/>
                <a:cs typeface="HASENAT4" pitchFamily="2" charset="-78"/>
              </a:rPr>
              <a:t>فَمَنْ شَهِدَ مِنْكُمُ الشَّهْرَ فَلْيَصُمْهُ </a:t>
            </a:r>
            <a:endParaRPr lang="tr-TR" sz="3200" dirty="0" smtClean="0">
              <a:solidFill>
                <a:schemeClr val="tx1"/>
              </a:solidFill>
            </a:endParaRPr>
          </a:p>
          <a:p>
            <a:pPr algn="ctr"/>
            <a:r>
              <a:rPr lang="tr-TR" sz="2400" dirty="0" smtClean="0">
                <a:solidFill>
                  <a:schemeClr val="tx1"/>
                </a:solidFill>
              </a:rPr>
              <a:t>“</a:t>
            </a:r>
            <a:r>
              <a:rPr lang="tr-TR" sz="2800" dirty="0" smtClean="0">
                <a:solidFill>
                  <a:schemeClr val="tx1"/>
                </a:solidFill>
              </a:rPr>
              <a:t>Öyle ise sizden ramazan ayını idrak edenler onda oruç tutsun. </a:t>
            </a:r>
            <a:r>
              <a:rPr lang="tr-TR" sz="2400" dirty="0" smtClean="0">
                <a:solidFill>
                  <a:schemeClr val="tx1"/>
                </a:solidFill>
              </a:rPr>
              <a:t>” </a:t>
            </a:r>
            <a:r>
              <a:rPr lang="tr-TR" sz="1400" dirty="0" smtClean="0">
                <a:solidFill>
                  <a:schemeClr val="tx1"/>
                </a:solidFill>
              </a:rPr>
              <a:t>(Bakara 185)</a:t>
            </a:r>
          </a:p>
          <a:p>
            <a:pPr algn="just"/>
            <a:endParaRPr lang="tr-TR" sz="1400" dirty="0" smtClean="0">
              <a:solidFill>
                <a:schemeClr val="tx1"/>
              </a:solidFill>
            </a:endParaRPr>
          </a:p>
          <a:p>
            <a:pPr algn="ctr"/>
            <a:r>
              <a:rPr lang="tr-TR" sz="3600" dirty="0" smtClean="0"/>
              <a:t> </a:t>
            </a:r>
            <a:r>
              <a:rPr lang="ar-SA" sz="3600" dirty="0" smtClean="0">
                <a:solidFill>
                  <a:schemeClr val="tx1"/>
                </a:solidFill>
                <a:latin typeface="HASENAT4" pitchFamily="2" charset="-78"/>
                <a:cs typeface="HASENAT4" pitchFamily="2" charset="-78"/>
              </a:rPr>
              <a:t>يَا أَيُّهَا الَّذِينَ آمَنُواْ كُتِبَ عَلَيْكُمُ الصِّيَامُ كَمَا كُتِبَ عَلَى الَّذِينَ مِن قَبْلِكُمْ لَعَلَّكُمْ تَتَّقُونَ</a:t>
            </a:r>
            <a:endParaRPr lang="tr-TR" sz="3600" dirty="0" smtClean="0">
              <a:solidFill>
                <a:schemeClr val="tx1"/>
              </a:solidFill>
              <a:latin typeface="HASENAT4" pitchFamily="2" charset="-78"/>
              <a:cs typeface="HASENAT4" pitchFamily="2" charset="-78"/>
            </a:endParaRPr>
          </a:p>
          <a:p>
            <a:pPr algn="ctr"/>
            <a:r>
              <a:rPr lang="tr-TR" sz="2800" b="1" dirty="0" smtClean="0">
                <a:solidFill>
                  <a:schemeClr val="tx1"/>
                </a:solidFill>
              </a:rPr>
              <a:t>“Ey iman edenler! Oruç sizden önce gelip geçmiş ümmetlere farz kılındığı gibi size de farz kılındı. Umulur ki korunursunuz..”</a:t>
            </a:r>
            <a:r>
              <a:rPr lang="tr-TR" sz="2800" dirty="0" smtClean="0">
                <a:solidFill>
                  <a:schemeClr val="tx1"/>
                </a:solidFill>
              </a:rPr>
              <a:t> </a:t>
            </a:r>
            <a:r>
              <a:rPr lang="tr-TR" sz="1600" dirty="0" smtClean="0">
                <a:solidFill>
                  <a:schemeClr val="tx1"/>
                </a:solidFill>
              </a:rPr>
              <a:t>(Bakara, 2/183)</a:t>
            </a:r>
            <a:endParaRPr lang="tr-TR" sz="2400" dirty="0">
              <a:solidFill>
                <a:srgbClr val="00B050"/>
              </a:solidFill>
              <a:latin typeface="Times New Roman" pitchFamily="18" charset="0"/>
              <a:cs typeface="Times New Roman" pitchFamily="18" charset="0"/>
            </a:endParaRPr>
          </a:p>
        </p:txBody>
      </p:sp>
      <p:sp>
        <p:nvSpPr>
          <p:cNvPr id="5" name="4 Yuvarlatılmış Dikdörtgen"/>
          <p:cNvSpPr/>
          <p:nvPr/>
        </p:nvSpPr>
        <p:spPr>
          <a:xfrm>
            <a:off x="357158" y="71414"/>
            <a:ext cx="842968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ORUCUN FARZ KILINMASININ DELİLLERİ</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Documents and Settings\YUSUFCUK\Desktop\resimlerden secim\0_50841_11912e9a_L.jpeg"/>
          <p:cNvPicPr>
            <a:picLocks noChangeAspect="1" noChangeArrowheads="1"/>
          </p:cNvPicPr>
          <p:nvPr/>
        </p:nvPicPr>
        <p:blipFill>
          <a:blip r:embed="rId2"/>
          <a:srcRect/>
          <a:stretch>
            <a:fillRect/>
          </a:stretch>
        </p:blipFill>
        <p:spPr bwMode="auto">
          <a:xfrm>
            <a:off x="0" y="0"/>
            <a:ext cx="9144000" cy="6929454"/>
          </a:xfrm>
          <a:prstGeom prst="rect">
            <a:avLst/>
          </a:prstGeom>
          <a:noFill/>
        </p:spPr>
      </p:pic>
      <p:sp>
        <p:nvSpPr>
          <p:cNvPr id="4" name="3 Yuvarlatılmış Çapraz Köşeli Dikdörtgen"/>
          <p:cNvSpPr/>
          <p:nvPr/>
        </p:nvSpPr>
        <p:spPr>
          <a:xfrm>
            <a:off x="357158" y="857232"/>
            <a:ext cx="8215370" cy="5643602"/>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AE" sz="6000" dirty="0" smtClean="0">
                <a:solidFill>
                  <a:schemeClr val="tx1"/>
                </a:solidFill>
                <a:latin typeface="HASENAT4" pitchFamily="2" charset="-78"/>
                <a:cs typeface="HASENAT4" pitchFamily="2" charset="-78"/>
              </a:rPr>
              <a:t>لِكُلِّ شَيْئٍ زَكَاةٌ وَزَكَاةُ الْجَسَدِ اَلصَّوْمُ</a:t>
            </a:r>
            <a:endParaRPr lang="tr-TR" sz="6000" dirty="0" smtClean="0">
              <a:solidFill>
                <a:schemeClr val="tx1"/>
              </a:solidFill>
              <a:latin typeface="HASENAT4" pitchFamily="2" charset="-78"/>
              <a:cs typeface="HASENAT4" pitchFamily="2" charset="-78"/>
            </a:endParaRPr>
          </a:p>
          <a:p>
            <a:pPr algn="ctr" rtl="1"/>
            <a:endParaRPr lang="tr-TR" sz="4000" dirty="0" smtClean="0">
              <a:solidFill>
                <a:schemeClr val="tx1"/>
              </a:solidFill>
              <a:latin typeface="Verdana" pitchFamily="34" charset="0"/>
            </a:endParaRPr>
          </a:p>
          <a:p>
            <a:pPr algn="ctr" rtl="1"/>
            <a:r>
              <a:rPr lang="tr-TR" sz="4000" dirty="0" smtClean="0">
                <a:solidFill>
                  <a:schemeClr val="tx1"/>
                </a:solidFill>
                <a:latin typeface="Verdana" pitchFamily="34" charset="0"/>
              </a:rPr>
              <a:t>"</a:t>
            </a:r>
            <a:r>
              <a:rPr lang="tr-TR" sz="4000" dirty="0" smtClean="0">
                <a:solidFill>
                  <a:srgbClr val="0070C0"/>
                </a:solidFill>
                <a:latin typeface="Verdana" pitchFamily="34" charset="0"/>
              </a:rPr>
              <a:t>Her şey'in bir zekâtı vardır</a:t>
            </a:r>
            <a:r>
              <a:rPr lang="tr-TR" sz="4000" dirty="0" smtClean="0">
                <a:solidFill>
                  <a:schemeClr val="tx1"/>
                </a:solidFill>
                <a:latin typeface="Verdana" pitchFamily="34" charset="0"/>
              </a:rPr>
              <a:t>. </a:t>
            </a:r>
          </a:p>
          <a:p>
            <a:pPr algn="ctr" rtl="1"/>
            <a:r>
              <a:rPr lang="tr-TR" sz="3600" b="1" dirty="0" smtClean="0">
                <a:solidFill>
                  <a:srgbClr val="FF0000"/>
                </a:solidFill>
                <a:effectLst>
                  <a:outerShdw blurRad="38100" dist="38100" dir="2700000" algn="tl">
                    <a:srgbClr val="000000">
                      <a:alpha val="43137"/>
                    </a:srgbClr>
                  </a:outerShdw>
                </a:effectLst>
                <a:latin typeface="Verdana" pitchFamily="34" charset="0"/>
              </a:rPr>
              <a:t>Vücudun zekâtı da oruçtur</a:t>
            </a:r>
            <a:r>
              <a:rPr lang="tr-TR" sz="4000" dirty="0" smtClean="0">
                <a:solidFill>
                  <a:schemeClr val="tx1"/>
                </a:solidFill>
                <a:latin typeface="Verdana" pitchFamily="34" charset="0"/>
              </a:rPr>
              <a:t>.” </a:t>
            </a:r>
            <a:r>
              <a:rPr lang="tr-TR" sz="1600" dirty="0" smtClean="0">
                <a:solidFill>
                  <a:schemeClr val="tx1"/>
                </a:solidFill>
                <a:latin typeface="Verdana" pitchFamily="34" charset="0"/>
              </a:rPr>
              <a:t>(</a:t>
            </a:r>
            <a:r>
              <a:rPr lang="tr-TR" sz="1600" dirty="0" err="1" smtClean="0">
                <a:solidFill>
                  <a:schemeClr val="tx1"/>
                </a:solidFill>
                <a:latin typeface="Verdana" pitchFamily="34" charset="0"/>
              </a:rPr>
              <a:t>Münziri</a:t>
            </a:r>
            <a:r>
              <a:rPr lang="tr-TR" sz="1600" dirty="0" smtClean="0">
                <a:solidFill>
                  <a:schemeClr val="tx1"/>
                </a:solidFill>
                <a:latin typeface="Verdana" pitchFamily="34" charset="0"/>
              </a:rPr>
              <a:t> 579)</a:t>
            </a:r>
            <a:endParaRPr lang="tr-TR" sz="1600" dirty="0">
              <a:solidFill>
                <a:schemeClr val="tx1"/>
              </a:solidFill>
            </a:endParaRPr>
          </a:p>
        </p:txBody>
      </p:sp>
      <p:sp>
        <p:nvSpPr>
          <p:cNvPr id="7" name="6 Yuvarlatılmış Dikdörtgen"/>
          <p:cNvSpPr/>
          <p:nvPr/>
        </p:nvSpPr>
        <p:spPr>
          <a:xfrm>
            <a:off x="785786" y="-24"/>
            <a:ext cx="771530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effectLst>
                  <a:outerShdw blurRad="38100" dist="38100" dir="2700000" algn="tl">
                    <a:srgbClr val="000000">
                      <a:alpha val="43137"/>
                    </a:srgbClr>
                  </a:outerShdw>
                </a:effectLst>
                <a:latin typeface="Times New Roman" pitchFamily="18" charset="0"/>
                <a:cs typeface="Times New Roman" pitchFamily="18" charset="0"/>
              </a:rPr>
              <a:t>ORUÇ BEDENİN ZEKATIDIR</a:t>
            </a:r>
            <a:endParaRPr lang="tr-TR"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Documents and Settings\YUSUFCUK\Desktop\resimlerden secim\0_50841_11912e9a_L.jpeg"/>
          <p:cNvPicPr>
            <a:picLocks noChangeAspect="1" noChangeArrowheads="1"/>
          </p:cNvPicPr>
          <p:nvPr/>
        </p:nvPicPr>
        <p:blipFill>
          <a:blip r:embed="rId2"/>
          <a:srcRect/>
          <a:stretch>
            <a:fillRect/>
          </a:stretch>
        </p:blipFill>
        <p:spPr bwMode="auto">
          <a:xfrm>
            <a:off x="0" y="0"/>
            <a:ext cx="9144000" cy="6929454"/>
          </a:xfrm>
          <a:prstGeom prst="rect">
            <a:avLst/>
          </a:prstGeom>
          <a:noFill/>
        </p:spPr>
      </p:pic>
      <p:sp>
        <p:nvSpPr>
          <p:cNvPr id="4" name="3 Yuvarlatılmış Çapraz Köşeli Dikdörtgen"/>
          <p:cNvSpPr/>
          <p:nvPr/>
        </p:nvSpPr>
        <p:spPr>
          <a:xfrm>
            <a:off x="285720" y="857232"/>
            <a:ext cx="8286808" cy="5786478"/>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800" dirty="0" smtClean="0">
                <a:solidFill>
                  <a:schemeClr val="tx1"/>
                </a:solidFill>
                <a:latin typeface="HASENAT4" pitchFamily="2" charset="-78"/>
                <a:cs typeface="HASENAT4" pitchFamily="2" charset="-78"/>
              </a:rPr>
              <a:t>نَوْمُ الصَّائِمِ عِبَادَةٌ وَصَمْتُهُ تَسْبِيحٌ وَعَمَلُهُ مُضَاعَف وَدُعَاءهُ مُسْتَجَابٌ وَذَنْببُهُ مَغْفُورٌ</a:t>
            </a:r>
            <a:endParaRPr lang="tr-TR" sz="4800" dirty="0" smtClean="0">
              <a:solidFill>
                <a:schemeClr val="tx1"/>
              </a:solidFill>
              <a:latin typeface="HASENAT4" pitchFamily="2" charset="-78"/>
              <a:cs typeface="HASENAT4" pitchFamily="2" charset="-78"/>
            </a:endParaRPr>
          </a:p>
          <a:p>
            <a:pPr algn="just"/>
            <a:endParaRPr lang="tr-TR" sz="1600" b="1" u="sng" dirty="0" smtClean="0">
              <a:solidFill>
                <a:schemeClr val="tx1"/>
              </a:solidFill>
            </a:endParaRPr>
          </a:p>
          <a:p>
            <a:pPr algn="just"/>
            <a:r>
              <a:rPr lang="tr-TR" sz="2800" b="1" dirty="0" smtClean="0">
                <a:solidFill>
                  <a:schemeClr val="tx1"/>
                </a:solidFill>
              </a:rPr>
              <a:t>	</a:t>
            </a:r>
            <a:r>
              <a:rPr lang="tr-TR" sz="2800" b="1" dirty="0" smtClean="0">
                <a:solidFill>
                  <a:schemeClr val="tx1"/>
                </a:solidFill>
                <a:latin typeface="Times New Roman" pitchFamily="18" charset="0"/>
                <a:cs typeface="Times New Roman" pitchFamily="18" charset="0"/>
              </a:rPr>
              <a:t> </a:t>
            </a:r>
            <a:r>
              <a:rPr lang="tr-TR" sz="2800" b="1" u="sng" dirty="0" smtClean="0">
                <a:solidFill>
                  <a:schemeClr val="tx1"/>
                </a:solidFill>
                <a:latin typeface="Times New Roman" pitchFamily="18" charset="0"/>
                <a:cs typeface="Times New Roman" pitchFamily="18" charset="0"/>
              </a:rPr>
              <a:t>"</a:t>
            </a:r>
            <a:r>
              <a:rPr lang="tr-TR" sz="2800" b="1" u="sng" dirty="0" smtClean="0">
                <a:solidFill>
                  <a:srgbClr val="FF0000"/>
                </a:solidFill>
                <a:latin typeface="Times New Roman" pitchFamily="18" charset="0"/>
                <a:cs typeface="Times New Roman" pitchFamily="18" charset="0"/>
              </a:rPr>
              <a:t>Oruçlunun uykusu ibadettir, </a:t>
            </a:r>
            <a:r>
              <a:rPr lang="tr-TR" sz="2800" b="1" u="sng" dirty="0" smtClean="0">
                <a:solidFill>
                  <a:srgbClr val="0070C0"/>
                </a:solidFill>
                <a:latin typeface="Times New Roman" pitchFamily="18" charset="0"/>
                <a:cs typeface="Times New Roman" pitchFamily="18" charset="0"/>
              </a:rPr>
              <a:t>susması </a:t>
            </a:r>
            <a:r>
              <a:rPr lang="tr-TR" sz="2800" b="1" u="sng" dirty="0" err="1" smtClean="0">
                <a:solidFill>
                  <a:srgbClr val="0070C0"/>
                </a:solidFill>
                <a:latin typeface="Times New Roman" pitchFamily="18" charset="0"/>
                <a:cs typeface="Times New Roman" pitchFamily="18" charset="0"/>
              </a:rPr>
              <a:t>tesbihtir</a:t>
            </a:r>
            <a:r>
              <a:rPr lang="tr-TR" sz="2800" b="1" u="sng" dirty="0" smtClean="0">
                <a:solidFill>
                  <a:srgbClr val="0070C0"/>
                </a:solidFill>
                <a:latin typeface="Times New Roman" pitchFamily="18" charset="0"/>
                <a:cs typeface="Times New Roman" pitchFamily="18" charset="0"/>
              </a:rPr>
              <a:t>, </a:t>
            </a:r>
            <a:r>
              <a:rPr lang="tr-TR" sz="2800" b="1" u="sng" dirty="0" smtClean="0">
                <a:solidFill>
                  <a:srgbClr val="7030A0"/>
                </a:solidFill>
                <a:latin typeface="Times New Roman" pitchFamily="18" charset="0"/>
                <a:cs typeface="Times New Roman" pitchFamily="18" charset="0"/>
              </a:rPr>
              <a:t>amelleri misliyle kabul edilir, </a:t>
            </a:r>
            <a:r>
              <a:rPr lang="tr-TR" sz="2800" b="1" u="sng" dirty="0" smtClean="0">
                <a:solidFill>
                  <a:srgbClr val="00B050"/>
                </a:solidFill>
                <a:latin typeface="Times New Roman" pitchFamily="18" charset="0"/>
                <a:cs typeface="Times New Roman" pitchFamily="18" charset="0"/>
              </a:rPr>
              <a:t>duası makbul, günahı affedilir.</a:t>
            </a:r>
            <a:r>
              <a:rPr lang="tr-TR" sz="2800" b="1" u="sng" dirty="0" smtClean="0">
                <a:solidFill>
                  <a:schemeClr val="tx1"/>
                </a:solidFill>
                <a:latin typeface="Times New Roman" pitchFamily="18" charset="0"/>
                <a:cs typeface="Times New Roman" pitchFamily="18" charset="0"/>
              </a:rPr>
              <a:t>"</a:t>
            </a:r>
            <a:endParaRPr lang="tr-TR" sz="2800" dirty="0" smtClean="0">
              <a:solidFill>
                <a:schemeClr val="tx1"/>
              </a:solidFill>
              <a:latin typeface="Times New Roman" pitchFamily="18" charset="0"/>
              <a:cs typeface="Times New Roman" pitchFamily="18" charset="0"/>
            </a:endParaRPr>
          </a:p>
          <a:p>
            <a:pPr algn="just"/>
            <a:r>
              <a:rPr lang="tr-TR" dirty="0" smtClean="0">
                <a:solidFill>
                  <a:schemeClr val="tx1"/>
                </a:solidFill>
                <a:latin typeface="Times New Roman" pitchFamily="18" charset="0"/>
                <a:cs typeface="Times New Roman" pitchFamily="18" charset="0"/>
              </a:rPr>
              <a:t>	</a:t>
            </a:r>
            <a:endParaRPr lang="tr-TR" sz="2800" dirty="0" smtClean="0">
              <a:solidFill>
                <a:schemeClr val="tx1"/>
              </a:solidFill>
              <a:latin typeface="Times New Roman" pitchFamily="18" charset="0"/>
              <a:cs typeface="Times New Roman" pitchFamily="18" charset="0"/>
            </a:endParaRPr>
          </a:p>
          <a:p>
            <a:pPr algn="just"/>
            <a:r>
              <a:rPr lang="tr-TR" sz="2800" dirty="0" smtClean="0">
                <a:solidFill>
                  <a:schemeClr val="tx1"/>
                </a:solidFill>
                <a:latin typeface="Times New Roman" pitchFamily="18" charset="0"/>
                <a:cs typeface="Times New Roman" pitchFamily="18" charset="0"/>
              </a:rPr>
              <a:t>	“</a:t>
            </a:r>
            <a:r>
              <a:rPr lang="tr-TR" sz="2800" b="1" dirty="0" smtClean="0">
                <a:solidFill>
                  <a:srgbClr val="FF0000"/>
                </a:solidFill>
                <a:latin typeface="Times New Roman" pitchFamily="18" charset="0"/>
                <a:cs typeface="Times New Roman" pitchFamily="18" charset="0"/>
              </a:rPr>
              <a:t>Üç kişinin duası geri çevrilmez</a:t>
            </a:r>
            <a:r>
              <a:rPr lang="tr-TR" sz="2800" b="1" dirty="0" smtClean="0">
                <a:solidFill>
                  <a:schemeClr val="tx1"/>
                </a:solidFill>
                <a:latin typeface="Times New Roman" pitchFamily="18" charset="0"/>
                <a:cs typeface="Times New Roman" pitchFamily="18" charset="0"/>
              </a:rPr>
              <a:t>. </a:t>
            </a:r>
            <a:r>
              <a:rPr lang="tr-TR" sz="2800" b="1" dirty="0" smtClean="0">
                <a:solidFill>
                  <a:srgbClr val="0070C0"/>
                </a:solidFill>
                <a:latin typeface="Times New Roman" pitchFamily="18" charset="0"/>
                <a:cs typeface="Times New Roman" pitchFamily="18" charset="0"/>
              </a:rPr>
              <a:t>İftar edinceye kadar oruçlunun,</a:t>
            </a:r>
            <a:r>
              <a:rPr lang="tr-TR" sz="2800" b="1" dirty="0" smtClean="0">
                <a:solidFill>
                  <a:schemeClr val="tx1"/>
                </a:solidFill>
                <a:latin typeface="Times New Roman" pitchFamily="18" charset="0"/>
                <a:cs typeface="Times New Roman" pitchFamily="18" charset="0"/>
              </a:rPr>
              <a:t> adaletle hükmeden devlet başkanının, zulme uğrayanın duası.” </a:t>
            </a:r>
            <a:r>
              <a:rPr lang="tr-TR" sz="1200" dirty="0" smtClean="0">
                <a:solidFill>
                  <a:schemeClr val="tx1"/>
                </a:solidFill>
                <a:latin typeface="Times New Roman" pitchFamily="18" charset="0"/>
                <a:cs typeface="Times New Roman" pitchFamily="18" charset="0"/>
              </a:rPr>
              <a:t>(</a:t>
            </a:r>
            <a:r>
              <a:rPr lang="tr-TR" sz="1200" dirty="0" err="1" smtClean="0">
                <a:solidFill>
                  <a:schemeClr val="tx1"/>
                </a:solidFill>
                <a:latin typeface="Times New Roman" pitchFamily="18" charset="0"/>
                <a:cs typeface="Times New Roman" pitchFamily="18" charset="0"/>
              </a:rPr>
              <a:t>Müsned</a:t>
            </a:r>
            <a:r>
              <a:rPr lang="tr-TR" sz="1200" dirty="0" smtClean="0">
                <a:solidFill>
                  <a:schemeClr val="tx1"/>
                </a:solidFill>
                <a:latin typeface="Times New Roman" pitchFamily="18" charset="0"/>
                <a:cs typeface="Times New Roman" pitchFamily="18" charset="0"/>
              </a:rPr>
              <a:t>, II, 445)</a:t>
            </a:r>
            <a:endParaRPr lang="tr-TR" sz="2800" dirty="0">
              <a:solidFill>
                <a:schemeClr val="tx1"/>
              </a:solidFill>
              <a:latin typeface="Times New Roman" pitchFamily="18" charset="0"/>
              <a:cs typeface="Times New Roman" pitchFamily="18" charset="0"/>
            </a:endParaRPr>
          </a:p>
        </p:txBody>
      </p:sp>
      <p:sp>
        <p:nvSpPr>
          <p:cNvPr id="5" name="4 Yuvarlatılmış Dikdörtgen"/>
          <p:cNvSpPr/>
          <p:nvPr/>
        </p:nvSpPr>
        <p:spPr>
          <a:xfrm>
            <a:off x="785786" y="-24"/>
            <a:ext cx="771530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smtClean="0">
                <a:effectLst>
                  <a:outerShdw blurRad="38100" dist="38100" dir="2700000" algn="tl">
                    <a:srgbClr val="000000">
                      <a:alpha val="43137"/>
                    </a:srgbClr>
                  </a:outerShdw>
                </a:effectLst>
                <a:latin typeface="Times New Roman" pitchFamily="18" charset="0"/>
                <a:cs typeface="Times New Roman" pitchFamily="18" charset="0"/>
              </a:rPr>
              <a:t>9. ORUÇ, TUTANIN DUASI KABUL EDİLİR</a:t>
            </a:r>
            <a:endParaRPr lang="tr-TR"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Documents and Settings\YUSUFCUK\Desktop\resimlerden secim\0_50841_11912e9a_L.jpeg"/>
          <p:cNvPicPr>
            <a:picLocks noChangeAspect="1" noChangeArrowheads="1"/>
          </p:cNvPicPr>
          <p:nvPr/>
        </p:nvPicPr>
        <p:blipFill>
          <a:blip r:embed="rId2"/>
          <a:srcRect/>
          <a:stretch>
            <a:fillRect/>
          </a:stretch>
        </p:blipFill>
        <p:spPr bwMode="auto">
          <a:xfrm>
            <a:off x="0" y="0"/>
            <a:ext cx="9144000" cy="6929454"/>
          </a:xfrm>
          <a:prstGeom prst="rect">
            <a:avLst/>
          </a:prstGeom>
          <a:noFill/>
        </p:spPr>
      </p:pic>
      <p:sp>
        <p:nvSpPr>
          <p:cNvPr id="4" name="3 Yuvarlatılmış Çapraz Köşeli Dikdörtgen"/>
          <p:cNvSpPr/>
          <p:nvPr/>
        </p:nvSpPr>
        <p:spPr>
          <a:xfrm>
            <a:off x="928662" y="1000108"/>
            <a:ext cx="7286676" cy="5072098"/>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4400" dirty="0" smtClean="0">
                <a:solidFill>
                  <a:schemeClr val="tx1"/>
                </a:solidFill>
                <a:latin typeface="HASENAT4" pitchFamily="2" charset="-78"/>
                <a:cs typeface="HASENAT4" pitchFamily="2" charset="-78"/>
              </a:rPr>
              <a:t>بُنِيَ الْإِسْلَامُ عَلَى خَمْسٍ شَهَادَةِ أَنْ لَا إِلَهَ إِلَّا اللَّهُ وَأَنَّ مُحَمَّدًا رَسُولُ اللَّهِ وَإِقَامِ الصَّلَاةِ وَإِيتَاءِ الزَّكَاةِ وَالْحَجِّ وَصَوْمِ رَمَضَانَ</a:t>
            </a:r>
            <a:endParaRPr lang="tr-TR" sz="4400" dirty="0" smtClean="0">
              <a:solidFill>
                <a:schemeClr val="tx1"/>
              </a:solidFill>
              <a:latin typeface="HASENAT4" pitchFamily="2" charset="-78"/>
              <a:cs typeface="HASENAT4" pitchFamily="2" charset="-78"/>
            </a:endParaRPr>
          </a:p>
          <a:p>
            <a:pPr algn="just"/>
            <a:r>
              <a:rPr lang="tr-TR" sz="2800" dirty="0" smtClean="0">
                <a:solidFill>
                  <a:schemeClr val="tx1"/>
                </a:solidFill>
              </a:rPr>
              <a:t>	</a:t>
            </a:r>
          </a:p>
          <a:p>
            <a:pPr algn="just"/>
            <a:r>
              <a:rPr lang="tr-TR" sz="2800" dirty="0" smtClean="0">
                <a:solidFill>
                  <a:schemeClr val="tx1"/>
                </a:solidFill>
              </a:rPr>
              <a:t>“</a:t>
            </a:r>
            <a:r>
              <a:rPr lang="tr-TR" sz="2800" b="1" dirty="0" smtClean="0">
                <a:solidFill>
                  <a:srgbClr val="FF0000"/>
                </a:solidFill>
              </a:rPr>
              <a:t>İslam beş temel üzerine kurulmuştur. </a:t>
            </a:r>
            <a:r>
              <a:rPr lang="tr-TR" sz="2800" dirty="0" smtClean="0">
                <a:solidFill>
                  <a:schemeClr val="tx1"/>
                </a:solidFill>
              </a:rPr>
              <a:t>Allah’tan başka ilah olmadığına ve kendisinin O’nun kulu ve elçisi olduğuna tanıklık etmek, namaz kılmak, zekat vermek, </a:t>
            </a:r>
            <a:r>
              <a:rPr lang="tr-TR" sz="3600" b="1" dirty="0" smtClean="0">
                <a:solidFill>
                  <a:srgbClr val="FF0000"/>
                </a:solidFill>
              </a:rPr>
              <a:t>ramazan orucunu tutmak</a:t>
            </a:r>
            <a:r>
              <a:rPr lang="tr-TR" sz="2800" b="1" dirty="0" smtClean="0">
                <a:solidFill>
                  <a:srgbClr val="FF0000"/>
                </a:solidFill>
              </a:rPr>
              <a:t> </a:t>
            </a:r>
            <a:r>
              <a:rPr lang="tr-TR" sz="2800" dirty="0" smtClean="0">
                <a:solidFill>
                  <a:schemeClr val="tx1"/>
                </a:solidFill>
              </a:rPr>
              <a:t>ve gücü yetenler için hacca gitmektir.” </a:t>
            </a:r>
          </a:p>
          <a:p>
            <a:pPr algn="r"/>
            <a:r>
              <a:rPr lang="tr-TR" sz="1200" dirty="0" smtClean="0">
                <a:solidFill>
                  <a:schemeClr val="tx1"/>
                </a:solidFill>
              </a:rPr>
              <a:t>(</a:t>
            </a:r>
            <a:r>
              <a:rPr lang="tr-TR" sz="1200" dirty="0" err="1" smtClean="0">
                <a:solidFill>
                  <a:schemeClr val="tx1"/>
                </a:solidFill>
              </a:rPr>
              <a:t>Buhari</a:t>
            </a:r>
            <a:r>
              <a:rPr lang="tr-TR" sz="1200" dirty="0" smtClean="0">
                <a:solidFill>
                  <a:schemeClr val="tx1"/>
                </a:solidFill>
              </a:rPr>
              <a:t>, İman, 34-40; İlim, 25)</a:t>
            </a:r>
            <a:endParaRPr lang="tr-TR" sz="1200" dirty="0">
              <a:solidFill>
                <a:schemeClr val="tx1"/>
              </a:solidFill>
            </a:endParaRPr>
          </a:p>
        </p:txBody>
      </p:sp>
      <p:sp>
        <p:nvSpPr>
          <p:cNvPr id="7" name="6 Yuvarlatılmış Dikdörtgen"/>
          <p:cNvSpPr/>
          <p:nvPr/>
        </p:nvSpPr>
        <p:spPr>
          <a:xfrm>
            <a:off x="357158" y="71414"/>
            <a:ext cx="842968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ORUCUN FARZ KILINMASININ DELİLLERİ</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0000">
            <a:alpha val="0"/>
          </a:srgbClr>
        </a:solidFill>
        <a:effectLst/>
      </p:bgPr>
    </p:bg>
    <p:spTree>
      <p:nvGrpSpPr>
        <p:cNvPr id="1" name=""/>
        <p:cNvGrpSpPr/>
        <p:nvPr/>
      </p:nvGrpSpPr>
      <p:grpSpPr>
        <a:xfrm>
          <a:off x="0" y="0"/>
          <a:ext cx="0" cy="0"/>
          <a:chOff x="0" y="0"/>
          <a:chExt cx="0" cy="0"/>
        </a:xfrm>
      </p:grpSpPr>
      <p:pic>
        <p:nvPicPr>
          <p:cNvPr id="17" name="Picture 2" descr="C:\Documents and Settings\YUSUFCUK\Desktop\resimlerden secim\0_50841_11912e9a_L.jpeg"/>
          <p:cNvPicPr>
            <a:picLocks noChangeAspect="1" noChangeArrowheads="1"/>
          </p:cNvPicPr>
          <p:nvPr/>
        </p:nvPicPr>
        <p:blipFill>
          <a:blip r:embed="rId2"/>
          <a:srcRect/>
          <a:stretch>
            <a:fillRect/>
          </a:stretch>
        </p:blipFill>
        <p:spPr bwMode="auto">
          <a:xfrm>
            <a:off x="0" y="0"/>
            <a:ext cx="9144000" cy="6929454"/>
          </a:xfrm>
          <a:prstGeom prst="rect">
            <a:avLst/>
          </a:prstGeom>
          <a:noFill/>
        </p:spPr>
      </p:pic>
      <p:sp>
        <p:nvSpPr>
          <p:cNvPr id="5" name="4 Yuvarlatılmış Dikdörtgen"/>
          <p:cNvSpPr/>
          <p:nvPr/>
        </p:nvSpPr>
        <p:spPr>
          <a:xfrm>
            <a:off x="357158" y="71414"/>
            <a:ext cx="8429684" cy="500066"/>
          </a:xfrm>
          <a:prstGeom prst="roundRect">
            <a:avLst/>
          </a:prstGeom>
          <a:solidFill>
            <a:schemeClr val="tx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ORUÇ İBADETİNİN FAZİLET VE HİKMETLERİ</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6 Yuvarlatılmış Dikdörtgen"/>
          <p:cNvSpPr/>
          <p:nvPr/>
        </p:nvSpPr>
        <p:spPr>
          <a:xfrm>
            <a:off x="714348" y="714356"/>
            <a:ext cx="7715304" cy="500066"/>
          </a:xfrm>
          <a:prstGeom prst="roundRect">
            <a:avLst/>
          </a:prstGeom>
          <a:solidFill>
            <a:srgbClr val="C0000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1. ORUÇ, SEVABI ALLAH’A  AİT OLAN İBADETTİR</a:t>
            </a:r>
            <a:endParaRPr lang="tr-TR"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8" name="7 Yuvarlatılmış Dikdörtgen"/>
          <p:cNvSpPr/>
          <p:nvPr/>
        </p:nvSpPr>
        <p:spPr>
          <a:xfrm>
            <a:off x="714348" y="1357298"/>
            <a:ext cx="7715304" cy="500066"/>
          </a:xfrm>
          <a:prstGeom prst="roundRect">
            <a:avLst/>
          </a:prstGeom>
          <a:solidFill>
            <a:srgbClr val="FFC00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2. ORUÇ, GÜNAHLARIMIZA KEFFARETTİR</a:t>
            </a:r>
            <a:endParaRPr lang="tr-TR"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9" name="8 Yuvarlatılmış Dikdörtgen"/>
          <p:cNvSpPr/>
          <p:nvPr/>
        </p:nvSpPr>
        <p:spPr>
          <a:xfrm>
            <a:off x="714348" y="2071678"/>
            <a:ext cx="7715304" cy="500066"/>
          </a:xfrm>
          <a:prstGeom prst="roundRect">
            <a:avLst/>
          </a:prstGeom>
          <a:solidFill>
            <a:srgbClr val="FFFF0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3. ORUÇ TUTANLAR CENNETE “REYYAN” KAPISINDAN GİRECEKLER</a:t>
            </a:r>
            <a:endParaRPr lang="tr-TR"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9 Yuvarlatılmış Dikdörtgen"/>
          <p:cNvSpPr/>
          <p:nvPr/>
        </p:nvSpPr>
        <p:spPr>
          <a:xfrm>
            <a:off x="714348" y="2786058"/>
            <a:ext cx="7715304" cy="500066"/>
          </a:xfrm>
          <a:prstGeom prst="roundRect">
            <a:avLst/>
          </a:prstGeom>
          <a:solidFill>
            <a:srgbClr val="00B05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4. ORUÇU MAZERETSİZ TUTMAK BÜYÜK GÜNAHLARDANDIR</a:t>
            </a:r>
            <a:endParaRPr lang="tr-TR"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1" name="10 Yuvarlatılmış Dikdörtgen"/>
          <p:cNvSpPr/>
          <p:nvPr/>
        </p:nvSpPr>
        <p:spPr>
          <a:xfrm>
            <a:off x="714348" y="3500438"/>
            <a:ext cx="7715304" cy="500066"/>
          </a:xfrm>
          <a:prstGeom prst="round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5. ORUÇ, CEHENNEM ATEŞİNE KARŞI KALKANDIR</a:t>
            </a:r>
            <a:endParaRPr lang="tr-TR"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2" name="11 Yuvarlatılmış Dikdörtgen"/>
          <p:cNvSpPr/>
          <p:nvPr/>
        </p:nvSpPr>
        <p:spPr>
          <a:xfrm>
            <a:off x="714348" y="4214818"/>
            <a:ext cx="7715304" cy="500066"/>
          </a:xfrm>
          <a:prstGeom prst="roundRect">
            <a:avLst/>
          </a:prstGeom>
          <a:solidFill>
            <a:srgbClr val="00206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6. ORUÇ, KİŞİYİ HARAMLARDAN ALIKOYAR</a:t>
            </a:r>
            <a:endParaRPr lang="tr-TR"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3" name="12 Yuvarlatılmış Dikdörtgen"/>
          <p:cNvSpPr/>
          <p:nvPr/>
        </p:nvSpPr>
        <p:spPr>
          <a:xfrm>
            <a:off x="714348" y="4929198"/>
            <a:ext cx="7715304" cy="500066"/>
          </a:xfrm>
          <a:prstGeom prst="roundRect">
            <a:avLst/>
          </a:prstGeom>
          <a:solidFill>
            <a:srgbClr val="7030A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7. ORUÇ, SABIR VE İRADEMİZİ GÜÇLENDİRİR</a:t>
            </a:r>
            <a:endParaRPr lang="tr-TR"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5" name="14 Yuvarlatılmış Dikdörtgen"/>
          <p:cNvSpPr/>
          <p:nvPr/>
        </p:nvSpPr>
        <p:spPr>
          <a:xfrm>
            <a:off x="714348" y="5643578"/>
            <a:ext cx="7715304" cy="500066"/>
          </a:xfrm>
          <a:prstGeom prst="roundRect">
            <a:avLst/>
          </a:prstGeom>
          <a:solidFill>
            <a:schemeClr val="bg1">
              <a:lumMod val="5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8. ORUÇ, SAĞLIK AÇISINDAN DA ÖNEMLİ BİR İBADETTİR</a:t>
            </a:r>
            <a:endParaRPr lang="tr-TR"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6" name="15 Yuvarlatılmış Dikdörtgen"/>
          <p:cNvSpPr/>
          <p:nvPr/>
        </p:nvSpPr>
        <p:spPr>
          <a:xfrm>
            <a:off x="714348" y="6286520"/>
            <a:ext cx="7715304" cy="500066"/>
          </a:xfrm>
          <a:prstGeom prst="roundRect">
            <a:avLst/>
          </a:prstGeom>
          <a:solidFill>
            <a:schemeClr val="accent6">
              <a:lumMod val="5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9. ORUÇ, TUTANIN DUASI KABUL EDİLİR</a:t>
            </a:r>
            <a:endParaRPr lang="tr-TR"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fill="hold"/>
                                        <p:tgtEl>
                                          <p:spTgt spid="12"/>
                                        </p:tgtEl>
                                        <p:attrNameLst>
                                          <p:attrName>ppt_x</p:attrName>
                                        </p:attrNameLst>
                                      </p:cBhvr>
                                      <p:tavLst>
                                        <p:tav tm="0">
                                          <p:val>
                                            <p:strVal val="#ppt_x"/>
                                          </p:val>
                                        </p:tav>
                                        <p:tav tm="100000">
                                          <p:val>
                                            <p:strVal val="#ppt_x"/>
                                          </p:val>
                                        </p:tav>
                                      </p:tavLst>
                                    </p:anim>
                                    <p:anim calcmode="lin" valueType="num">
                                      <p:cBhvr additive="base">
                                        <p:cTn id="4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additive="base">
                                        <p:cTn id="49" dur="500" fill="hold"/>
                                        <p:tgtEl>
                                          <p:spTgt spid="13"/>
                                        </p:tgtEl>
                                        <p:attrNameLst>
                                          <p:attrName>ppt_x</p:attrName>
                                        </p:attrNameLst>
                                      </p:cBhvr>
                                      <p:tavLst>
                                        <p:tav tm="0">
                                          <p:val>
                                            <p:strVal val="#ppt_x"/>
                                          </p:val>
                                        </p:tav>
                                        <p:tav tm="100000">
                                          <p:val>
                                            <p:strVal val="#ppt_x"/>
                                          </p:val>
                                        </p:tav>
                                      </p:tavLst>
                                    </p:anim>
                                    <p:anim calcmode="lin" valueType="num">
                                      <p:cBhvr additive="base">
                                        <p:cTn id="5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5"/>
                                        </p:tgtEl>
                                        <p:attrNameLst>
                                          <p:attrName>style.visibility</p:attrName>
                                        </p:attrNameLst>
                                      </p:cBhvr>
                                      <p:to>
                                        <p:strVal val="visible"/>
                                      </p:to>
                                    </p:set>
                                    <p:anim calcmode="lin" valueType="num">
                                      <p:cBhvr additive="base">
                                        <p:cTn id="55" dur="500" fill="hold"/>
                                        <p:tgtEl>
                                          <p:spTgt spid="15"/>
                                        </p:tgtEl>
                                        <p:attrNameLst>
                                          <p:attrName>ppt_x</p:attrName>
                                        </p:attrNameLst>
                                      </p:cBhvr>
                                      <p:tavLst>
                                        <p:tav tm="0">
                                          <p:val>
                                            <p:strVal val="#ppt_x"/>
                                          </p:val>
                                        </p:tav>
                                        <p:tav tm="100000">
                                          <p:val>
                                            <p:strVal val="#ppt_x"/>
                                          </p:val>
                                        </p:tav>
                                      </p:tavLst>
                                    </p:anim>
                                    <p:anim calcmode="lin" valueType="num">
                                      <p:cBhvr additive="base">
                                        <p:cTn id="5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anim calcmode="lin" valueType="num">
                                      <p:cBhvr additive="base">
                                        <p:cTn id="61" dur="500" fill="hold"/>
                                        <p:tgtEl>
                                          <p:spTgt spid="16"/>
                                        </p:tgtEl>
                                        <p:attrNameLst>
                                          <p:attrName>ppt_x</p:attrName>
                                        </p:attrNameLst>
                                      </p:cBhvr>
                                      <p:tavLst>
                                        <p:tav tm="0">
                                          <p:val>
                                            <p:strVal val="#ppt_x"/>
                                          </p:val>
                                        </p:tav>
                                        <p:tav tm="100000">
                                          <p:val>
                                            <p:strVal val="#ppt_x"/>
                                          </p:val>
                                        </p:tav>
                                      </p:tavLst>
                                    </p:anim>
                                    <p:anim calcmode="lin" valueType="num">
                                      <p:cBhvr additive="base">
                                        <p:cTn id="6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6" presetClass="emph" presetSubtype="0" fill="hold" nodeType="clickEffect">
                                  <p:stCondLst>
                                    <p:cond delay="0"/>
                                  </p:stCondLst>
                                  <p:childTnLst>
                                    <p:animEffect transition="out" filter="fade">
                                      <p:cBhvr>
                                        <p:cTn id="66" dur="500" tmFilter="0, 0; .2, .5; .8, .5; 1, 0"/>
                                        <p:tgtEl>
                                          <p:spTgt spid="17"/>
                                        </p:tgtEl>
                                      </p:cBhvr>
                                    </p:animEffect>
                                    <p:animScale>
                                      <p:cBhvr>
                                        <p:cTn id="67" dur="250" autoRev="1" fill="hold"/>
                                        <p:tgtEl>
                                          <p:spTgt spid="17"/>
                                        </p:tgtEl>
                                      </p:cBhvr>
                                      <p:by x="105000" y="105000"/>
                                    </p:animScale>
                                  </p:childTnLst>
                                </p:cTn>
                              </p:par>
                              <p:par>
                                <p:cTn id="68" presetID="26" presetClass="emph" presetSubtype="0" fill="hold" grpId="1" nodeType="withEffect">
                                  <p:stCondLst>
                                    <p:cond delay="0"/>
                                  </p:stCondLst>
                                  <p:childTnLst>
                                    <p:animEffect transition="out" filter="fade">
                                      <p:cBhvr>
                                        <p:cTn id="69" dur="500" tmFilter="0, 0; .2, .5; .8, .5; 1, 0"/>
                                        <p:tgtEl>
                                          <p:spTgt spid="5"/>
                                        </p:tgtEl>
                                      </p:cBhvr>
                                    </p:animEffect>
                                    <p:animScale>
                                      <p:cBhvr>
                                        <p:cTn id="70" dur="250" autoRev="1" fill="hold"/>
                                        <p:tgtEl>
                                          <p:spTgt spid="5"/>
                                        </p:tgtEl>
                                      </p:cBhvr>
                                      <p:by x="105000" y="105000"/>
                                    </p:animScale>
                                  </p:childTnLst>
                                </p:cTn>
                              </p:par>
                              <p:par>
                                <p:cTn id="71" presetID="26" presetClass="emph" presetSubtype="0" fill="hold" grpId="1" nodeType="withEffect">
                                  <p:stCondLst>
                                    <p:cond delay="0"/>
                                  </p:stCondLst>
                                  <p:childTnLst>
                                    <p:animEffect transition="out" filter="fade">
                                      <p:cBhvr>
                                        <p:cTn id="72" dur="500" tmFilter="0, 0; .2, .5; .8, .5; 1, 0"/>
                                        <p:tgtEl>
                                          <p:spTgt spid="7"/>
                                        </p:tgtEl>
                                      </p:cBhvr>
                                    </p:animEffect>
                                    <p:animScale>
                                      <p:cBhvr>
                                        <p:cTn id="73" dur="250" autoRev="1" fill="hold"/>
                                        <p:tgtEl>
                                          <p:spTgt spid="7"/>
                                        </p:tgtEl>
                                      </p:cBhvr>
                                      <p:by x="105000" y="105000"/>
                                    </p:animScale>
                                  </p:childTnLst>
                                </p:cTn>
                              </p:par>
                              <p:par>
                                <p:cTn id="74" presetID="26" presetClass="emph" presetSubtype="0" fill="hold" grpId="1" nodeType="withEffect">
                                  <p:stCondLst>
                                    <p:cond delay="0"/>
                                  </p:stCondLst>
                                  <p:childTnLst>
                                    <p:animEffect transition="out" filter="fade">
                                      <p:cBhvr>
                                        <p:cTn id="75" dur="500" tmFilter="0, 0; .2, .5; .8, .5; 1, 0"/>
                                        <p:tgtEl>
                                          <p:spTgt spid="8"/>
                                        </p:tgtEl>
                                      </p:cBhvr>
                                    </p:animEffect>
                                    <p:animScale>
                                      <p:cBhvr>
                                        <p:cTn id="76" dur="250" autoRev="1" fill="hold"/>
                                        <p:tgtEl>
                                          <p:spTgt spid="8"/>
                                        </p:tgtEl>
                                      </p:cBhvr>
                                      <p:by x="105000" y="105000"/>
                                    </p:animScale>
                                  </p:childTnLst>
                                </p:cTn>
                              </p:par>
                              <p:par>
                                <p:cTn id="77" presetID="26" presetClass="emph" presetSubtype="0" fill="hold" grpId="1" nodeType="withEffect">
                                  <p:stCondLst>
                                    <p:cond delay="0"/>
                                  </p:stCondLst>
                                  <p:childTnLst>
                                    <p:animEffect transition="out" filter="fade">
                                      <p:cBhvr>
                                        <p:cTn id="78" dur="500" tmFilter="0, 0; .2, .5; .8, .5; 1, 0"/>
                                        <p:tgtEl>
                                          <p:spTgt spid="9"/>
                                        </p:tgtEl>
                                      </p:cBhvr>
                                    </p:animEffect>
                                    <p:animScale>
                                      <p:cBhvr>
                                        <p:cTn id="79" dur="250" autoRev="1" fill="hold"/>
                                        <p:tgtEl>
                                          <p:spTgt spid="9"/>
                                        </p:tgtEl>
                                      </p:cBhvr>
                                      <p:by x="105000" y="105000"/>
                                    </p:animScale>
                                  </p:childTnLst>
                                </p:cTn>
                              </p:par>
                              <p:par>
                                <p:cTn id="80" presetID="26" presetClass="emph" presetSubtype="0" fill="hold" grpId="1" nodeType="withEffect">
                                  <p:stCondLst>
                                    <p:cond delay="0"/>
                                  </p:stCondLst>
                                  <p:childTnLst>
                                    <p:animEffect transition="out" filter="fade">
                                      <p:cBhvr>
                                        <p:cTn id="81" dur="500" tmFilter="0, 0; .2, .5; .8, .5; 1, 0"/>
                                        <p:tgtEl>
                                          <p:spTgt spid="10"/>
                                        </p:tgtEl>
                                      </p:cBhvr>
                                    </p:animEffect>
                                    <p:animScale>
                                      <p:cBhvr>
                                        <p:cTn id="82" dur="250" autoRev="1" fill="hold"/>
                                        <p:tgtEl>
                                          <p:spTgt spid="10"/>
                                        </p:tgtEl>
                                      </p:cBhvr>
                                      <p:by x="105000" y="105000"/>
                                    </p:animScale>
                                  </p:childTnLst>
                                </p:cTn>
                              </p:par>
                              <p:par>
                                <p:cTn id="83" presetID="26" presetClass="emph" presetSubtype="0" fill="hold" grpId="1" nodeType="withEffect">
                                  <p:stCondLst>
                                    <p:cond delay="0"/>
                                  </p:stCondLst>
                                  <p:childTnLst>
                                    <p:animEffect transition="out" filter="fade">
                                      <p:cBhvr>
                                        <p:cTn id="84" dur="500" tmFilter="0, 0; .2, .5; .8, .5; 1, 0"/>
                                        <p:tgtEl>
                                          <p:spTgt spid="11"/>
                                        </p:tgtEl>
                                      </p:cBhvr>
                                    </p:animEffect>
                                    <p:animScale>
                                      <p:cBhvr>
                                        <p:cTn id="85" dur="250" autoRev="1" fill="hold"/>
                                        <p:tgtEl>
                                          <p:spTgt spid="11"/>
                                        </p:tgtEl>
                                      </p:cBhvr>
                                      <p:by x="105000" y="105000"/>
                                    </p:animScale>
                                  </p:childTnLst>
                                </p:cTn>
                              </p:par>
                              <p:par>
                                <p:cTn id="86" presetID="26" presetClass="emph" presetSubtype="0" fill="hold" grpId="1" nodeType="withEffect">
                                  <p:stCondLst>
                                    <p:cond delay="0"/>
                                  </p:stCondLst>
                                  <p:childTnLst>
                                    <p:animEffect transition="out" filter="fade">
                                      <p:cBhvr>
                                        <p:cTn id="87" dur="500" tmFilter="0, 0; .2, .5; .8, .5; 1, 0"/>
                                        <p:tgtEl>
                                          <p:spTgt spid="12"/>
                                        </p:tgtEl>
                                      </p:cBhvr>
                                    </p:animEffect>
                                    <p:animScale>
                                      <p:cBhvr>
                                        <p:cTn id="88" dur="250" autoRev="1" fill="hold"/>
                                        <p:tgtEl>
                                          <p:spTgt spid="12"/>
                                        </p:tgtEl>
                                      </p:cBhvr>
                                      <p:by x="105000" y="105000"/>
                                    </p:animScale>
                                  </p:childTnLst>
                                </p:cTn>
                              </p:par>
                              <p:par>
                                <p:cTn id="89" presetID="26" presetClass="emph" presetSubtype="0" fill="hold" grpId="1" nodeType="withEffect">
                                  <p:stCondLst>
                                    <p:cond delay="0"/>
                                  </p:stCondLst>
                                  <p:childTnLst>
                                    <p:animEffect transition="out" filter="fade">
                                      <p:cBhvr>
                                        <p:cTn id="90" dur="500" tmFilter="0, 0; .2, .5; .8, .5; 1, 0"/>
                                        <p:tgtEl>
                                          <p:spTgt spid="13"/>
                                        </p:tgtEl>
                                      </p:cBhvr>
                                    </p:animEffect>
                                    <p:animScale>
                                      <p:cBhvr>
                                        <p:cTn id="91" dur="250" autoRev="1" fill="hold"/>
                                        <p:tgtEl>
                                          <p:spTgt spid="13"/>
                                        </p:tgtEl>
                                      </p:cBhvr>
                                      <p:by x="105000" y="105000"/>
                                    </p:animScale>
                                  </p:childTnLst>
                                </p:cTn>
                              </p:par>
                              <p:par>
                                <p:cTn id="92" presetID="26" presetClass="emph" presetSubtype="0" fill="hold" grpId="1" nodeType="withEffect">
                                  <p:stCondLst>
                                    <p:cond delay="0"/>
                                  </p:stCondLst>
                                  <p:childTnLst>
                                    <p:animEffect transition="out" filter="fade">
                                      <p:cBhvr>
                                        <p:cTn id="93" dur="500" tmFilter="0, 0; .2, .5; .8, .5; 1, 0"/>
                                        <p:tgtEl>
                                          <p:spTgt spid="15"/>
                                        </p:tgtEl>
                                      </p:cBhvr>
                                    </p:animEffect>
                                    <p:animScale>
                                      <p:cBhvr>
                                        <p:cTn id="94" dur="250" autoRev="1" fill="hold"/>
                                        <p:tgtEl>
                                          <p:spTgt spid="15"/>
                                        </p:tgtEl>
                                      </p:cBhvr>
                                      <p:by x="105000" y="105000"/>
                                    </p:animScale>
                                  </p:childTnLst>
                                </p:cTn>
                              </p:par>
                              <p:par>
                                <p:cTn id="95" presetID="26" presetClass="emph" presetSubtype="0" fill="hold" grpId="1" nodeType="withEffect">
                                  <p:stCondLst>
                                    <p:cond delay="0"/>
                                  </p:stCondLst>
                                  <p:childTnLst>
                                    <p:animEffect transition="out" filter="fade">
                                      <p:cBhvr>
                                        <p:cTn id="96" dur="500" tmFilter="0, 0; .2, .5; .8, .5; 1, 0"/>
                                        <p:tgtEl>
                                          <p:spTgt spid="16"/>
                                        </p:tgtEl>
                                      </p:cBhvr>
                                    </p:animEffect>
                                    <p:animScale>
                                      <p:cBhvr>
                                        <p:cTn id="97" dur="250" autoRev="1" fill="hold"/>
                                        <p:tgtEl>
                                          <p:spTgt spid="1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7" grpId="0" animBg="1"/>
      <p:bldP spid="7"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5" grpId="0" animBg="1"/>
      <p:bldP spid="15" grpId="1" animBg="1"/>
      <p:bldP spid="16" grpId="0" animBg="1"/>
      <p:bldP spid="16"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Documents and Settings\YUSUFCUK\Desktop\resimlerden secim\0_50841_11912e9a_L.jpeg"/>
          <p:cNvPicPr>
            <a:picLocks noChangeAspect="1" noChangeArrowheads="1"/>
          </p:cNvPicPr>
          <p:nvPr/>
        </p:nvPicPr>
        <p:blipFill>
          <a:blip r:embed="rId2"/>
          <a:srcRect/>
          <a:stretch>
            <a:fillRect/>
          </a:stretch>
        </p:blipFill>
        <p:spPr bwMode="auto">
          <a:xfrm>
            <a:off x="0" y="0"/>
            <a:ext cx="9144000" cy="6929454"/>
          </a:xfrm>
          <a:prstGeom prst="rect">
            <a:avLst/>
          </a:prstGeom>
          <a:noFill/>
        </p:spPr>
      </p:pic>
      <p:sp>
        <p:nvSpPr>
          <p:cNvPr id="4" name="3 Yuvarlatılmış Çapraz Köşeli Dikdörtgen"/>
          <p:cNvSpPr/>
          <p:nvPr/>
        </p:nvSpPr>
        <p:spPr>
          <a:xfrm>
            <a:off x="285720" y="857232"/>
            <a:ext cx="8429684" cy="6000768"/>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800" dirty="0" smtClean="0">
                <a:solidFill>
                  <a:schemeClr val="tx1"/>
                </a:solidFill>
              </a:rPr>
              <a:t>Peygamberimiz (a.s.):</a:t>
            </a:r>
          </a:p>
          <a:p>
            <a:pPr algn="ctr"/>
            <a:r>
              <a:rPr lang="ar-SA" sz="3200" dirty="0" smtClean="0">
                <a:solidFill>
                  <a:schemeClr val="tx1"/>
                </a:solidFill>
                <a:latin typeface="HASENAT4" pitchFamily="2" charset="-78"/>
                <a:cs typeface="HASENAT4" pitchFamily="2" charset="-78"/>
              </a:rPr>
              <a:t>كل عمل ابن ادم يضاعف الحسنة بعشر امثالها الى سبعمائة ضعف  </a:t>
            </a:r>
            <a:endParaRPr lang="tr-TR" sz="3200" dirty="0" smtClean="0">
              <a:solidFill>
                <a:schemeClr val="tx1"/>
              </a:solidFill>
              <a:latin typeface="HASENAT4" pitchFamily="2" charset="-78"/>
              <a:cs typeface="HASENAT4" pitchFamily="2" charset="-78"/>
            </a:endParaRPr>
          </a:p>
          <a:p>
            <a:endParaRPr lang="tr-TR" sz="1600" dirty="0" smtClean="0">
              <a:solidFill>
                <a:schemeClr val="tx1"/>
              </a:solidFill>
            </a:endParaRPr>
          </a:p>
          <a:p>
            <a:pPr algn="just"/>
            <a:r>
              <a:rPr lang="tr-TR" sz="2800" dirty="0" smtClean="0">
                <a:solidFill>
                  <a:schemeClr val="tx1"/>
                </a:solidFill>
              </a:rPr>
              <a:t>	“</a:t>
            </a:r>
            <a:r>
              <a:rPr lang="tr-TR" sz="2800" i="1" dirty="0" smtClean="0">
                <a:solidFill>
                  <a:srgbClr val="FF0000"/>
                </a:solidFill>
              </a:rPr>
              <a:t>Adem oğlunun her ameline kat kat sevap verilir Bir iyilik on mislinden yedi yüz misline katlanır</a:t>
            </a:r>
            <a:r>
              <a:rPr lang="tr-TR" sz="2800" dirty="0" smtClean="0">
                <a:solidFill>
                  <a:schemeClr val="tx1"/>
                </a:solidFill>
              </a:rPr>
              <a:t>” buyurmuş,  Yüce Allah da</a:t>
            </a:r>
          </a:p>
          <a:p>
            <a:pPr algn="ctr"/>
            <a:r>
              <a:rPr lang="tr-TR" sz="3200" dirty="0" smtClean="0">
                <a:solidFill>
                  <a:schemeClr val="tx1"/>
                </a:solidFill>
                <a:latin typeface="HASENAT4" pitchFamily="2" charset="-78"/>
                <a:cs typeface="HASENAT4" pitchFamily="2" charset="-78"/>
              </a:rPr>
              <a:t> </a:t>
            </a:r>
            <a:r>
              <a:rPr lang="ar-SA" sz="3600" dirty="0" smtClean="0">
                <a:solidFill>
                  <a:schemeClr val="tx1"/>
                </a:solidFill>
                <a:latin typeface="HASENAT4" pitchFamily="2" charset="-78"/>
                <a:cs typeface="HASENAT4" pitchFamily="2" charset="-78"/>
              </a:rPr>
              <a:t>الا الصوم فانه لي و انا اجزي به يدع شهوةه و طعامه من اجلى </a:t>
            </a:r>
            <a:endParaRPr lang="tr-TR" sz="3200" dirty="0" smtClean="0">
              <a:solidFill>
                <a:schemeClr val="tx1"/>
              </a:solidFill>
              <a:latin typeface="HASENAT4" pitchFamily="2" charset="-78"/>
              <a:cs typeface="HASENAT4" pitchFamily="2" charset="-78"/>
            </a:endParaRPr>
          </a:p>
          <a:p>
            <a:pPr algn="just"/>
            <a:r>
              <a:rPr lang="tr-TR" dirty="0" smtClean="0">
                <a:solidFill>
                  <a:schemeClr val="tx1"/>
                </a:solidFill>
              </a:rPr>
              <a:t>	</a:t>
            </a:r>
            <a:endParaRPr lang="tr-TR" sz="2800" dirty="0" smtClean="0">
              <a:solidFill>
                <a:schemeClr val="tx1"/>
              </a:solidFill>
            </a:endParaRPr>
          </a:p>
          <a:p>
            <a:pPr algn="just"/>
            <a:r>
              <a:rPr lang="tr-TR" sz="2800" dirty="0" smtClean="0">
                <a:solidFill>
                  <a:schemeClr val="tx1"/>
                </a:solidFill>
              </a:rPr>
              <a:t>	“</a:t>
            </a:r>
            <a:r>
              <a:rPr lang="tr-TR" sz="2800" i="1" dirty="0" smtClean="0">
                <a:solidFill>
                  <a:srgbClr val="0070C0"/>
                </a:solidFill>
              </a:rPr>
              <a:t>Oruç hariç, çünkü oruç benim içindir, onun mükâfatını da ben vereceğim, oruç tutan kimse şehvetini ve yemesin-içmesini benim için terk etmektedir</a:t>
            </a:r>
            <a:r>
              <a:rPr lang="tr-TR" sz="2800" dirty="0" smtClean="0">
                <a:solidFill>
                  <a:schemeClr val="tx1"/>
                </a:solidFill>
              </a:rPr>
              <a:t>”</a:t>
            </a:r>
          </a:p>
          <a:p>
            <a:pPr algn="ctr"/>
            <a:r>
              <a:rPr lang="tr-TR" sz="1400" dirty="0" smtClean="0">
                <a:solidFill>
                  <a:schemeClr val="tx1"/>
                </a:solidFill>
              </a:rPr>
              <a:t>(Müslim, </a:t>
            </a:r>
            <a:r>
              <a:rPr lang="tr-TR" sz="1400" dirty="0" err="1" smtClean="0">
                <a:solidFill>
                  <a:schemeClr val="tx1"/>
                </a:solidFill>
              </a:rPr>
              <a:t>Sıyâm</a:t>
            </a:r>
            <a:r>
              <a:rPr lang="tr-TR" sz="1400" dirty="0" smtClean="0">
                <a:solidFill>
                  <a:schemeClr val="tx1"/>
                </a:solidFill>
              </a:rPr>
              <a:t>, 165, I, 807. </a:t>
            </a:r>
            <a:r>
              <a:rPr lang="tr-TR" sz="1400" dirty="0" err="1" smtClean="0">
                <a:solidFill>
                  <a:schemeClr val="tx1"/>
                </a:solidFill>
              </a:rPr>
              <a:t>Tirmizî</a:t>
            </a:r>
            <a:r>
              <a:rPr lang="tr-TR" sz="1400" dirty="0" smtClean="0">
                <a:solidFill>
                  <a:schemeClr val="tx1"/>
                </a:solidFill>
              </a:rPr>
              <a:t>, Savam, 55. III, 136.)</a:t>
            </a:r>
            <a:endParaRPr lang="tr-TR" sz="1400" dirty="0">
              <a:solidFill>
                <a:schemeClr val="tx1"/>
              </a:solidFill>
            </a:endParaRPr>
          </a:p>
        </p:txBody>
      </p:sp>
      <p:sp>
        <p:nvSpPr>
          <p:cNvPr id="7" name="6 Yuvarlatılmış Dikdörtgen"/>
          <p:cNvSpPr/>
          <p:nvPr/>
        </p:nvSpPr>
        <p:spPr>
          <a:xfrm>
            <a:off x="714348" y="-24"/>
            <a:ext cx="771530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smtClean="0">
                <a:effectLst>
                  <a:outerShdw blurRad="38100" dist="38100" dir="2700000" algn="tl">
                    <a:srgbClr val="000000">
                      <a:alpha val="43137"/>
                    </a:srgbClr>
                  </a:outerShdw>
                </a:effectLst>
                <a:latin typeface="Times New Roman" pitchFamily="18" charset="0"/>
                <a:cs typeface="Times New Roman" pitchFamily="18" charset="0"/>
              </a:rPr>
              <a:t>1. ORUÇ, SEVABI ALLAH’A  AİT OLAN İBADETTİR</a:t>
            </a:r>
            <a:endParaRPr lang="tr-TR"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Documents and Settings\YUSUFCUK\Desktop\resimlerden secim\0_50841_11912e9a_L.jpeg"/>
          <p:cNvPicPr>
            <a:picLocks noChangeAspect="1" noChangeArrowheads="1"/>
          </p:cNvPicPr>
          <p:nvPr/>
        </p:nvPicPr>
        <p:blipFill>
          <a:blip r:embed="rId2"/>
          <a:srcRect/>
          <a:stretch>
            <a:fillRect/>
          </a:stretch>
        </p:blipFill>
        <p:spPr bwMode="auto">
          <a:xfrm>
            <a:off x="0" y="0"/>
            <a:ext cx="9144000" cy="6929454"/>
          </a:xfrm>
          <a:prstGeom prst="rect">
            <a:avLst/>
          </a:prstGeom>
          <a:noFill/>
        </p:spPr>
      </p:pic>
      <p:sp>
        <p:nvSpPr>
          <p:cNvPr id="4" name="3 Yuvarlatılmış Çapraz Köşeli Dikdörtgen"/>
          <p:cNvSpPr/>
          <p:nvPr/>
        </p:nvSpPr>
        <p:spPr>
          <a:xfrm>
            <a:off x="928662" y="857232"/>
            <a:ext cx="7286676" cy="5072098"/>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400" dirty="0">
                <a:solidFill>
                  <a:schemeClr val="tx1"/>
                </a:solidFill>
                <a:latin typeface="HASENAT4" pitchFamily="2" charset="-78"/>
                <a:cs typeface="HASENAT4" pitchFamily="2" charset="-78"/>
              </a:rPr>
              <a:t>قال اللَّه عَزَّ وجلَّ : كُلُّ عملِ ابْنِ آدم لهُ إِلاَّ الصِّيام ، فَإِنَّهُ لي وأَنَا أَجْزِي بِهِ . والصِّيام جُنَّةٌ فَإِذا كَانَ يوْمُ صوْمِ أَحدِكُمْ فلا يرْفُثْ ولا يَصْخَبْ ، فَإِنْ سابَّهُ أَحدٌ أَوْ قاتَلَهُ ، فَلْيقُلْ : إِنِّي صَائمٌ . والَّذِي نَفْس محَمَّدٍ بِيدِهِ لَخُلُوفُ فَمِ الصَّائمِ أَطْيبُ عِنْد اللَّهِ مِنْ رِيحِ المِسْكِ . للصَّائمِ فَرْحَتَانِ يفْرحُهُما : إِذا أَفْطرَ فَرِحَ بفِطْرِهِ ، وإذَا لَقي ربَّهُ فرِح بِصوْمِهِ</a:t>
            </a:r>
            <a:endParaRPr lang="tr-TR" sz="2400" dirty="0">
              <a:solidFill>
                <a:schemeClr val="tx1"/>
              </a:solidFill>
              <a:latin typeface="HASENAT4" pitchFamily="2" charset="-78"/>
              <a:cs typeface="HASENAT4" pitchFamily="2" charset="-78"/>
            </a:endParaRPr>
          </a:p>
          <a:p>
            <a:pPr algn="just"/>
            <a:r>
              <a:rPr lang="tr-TR" sz="2000" dirty="0" smtClean="0">
                <a:solidFill>
                  <a:schemeClr val="tx1"/>
                </a:solidFill>
                <a:latin typeface="Times New Roman" pitchFamily="18" charset="0"/>
                <a:cs typeface="Times New Roman" pitchFamily="18" charset="0"/>
              </a:rPr>
              <a:t>	“</a:t>
            </a:r>
            <a:r>
              <a:rPr lang="tr-TR" sz="2000" dirty="0">
                <a:solidFill>
                  <a:schemeClr val="tx1"/>
                </a:solidFill>
                <a:latin typeface="Times New Roman" pitchFamily="18" charset="0"/>
                <a:cs typeface="Times New Roman" pitchFamily="18" charset="0"/>
              </a:rPr>
              <a:t>Aziz ve </a:t>
            </a:r>
            <a:r>
              <a:rPr lang="tr-TR" sz="2000" dirty="0" err="1">
                <a:solidFill>
                  <a:schemeClr val="tx1"/>
                </a:solidFill>
                <a:latin typeface="Times New Roman" pitchFamily="18" charset="0"/>
                <a:cs typeface="Times New Roman" pitchFamily="18" charset="0"/>
              </a:rPr>
              <a:t>celîl</a:t>
            </a:r>
            <a:r>
              <a:rPr lang="tr-TR" sz="2000" dirty="0">
                <a:solidFill>
                  <a:schemeClr val="tx1"/>
                </a:solidFill>
                <a:latin typeface="Times New Roman" pitchFamily="18" charset="0"/>
                <a:cs typeface="Times New Roman" pitchFamily="18" charset="0"/>
              </a:rPr>
              <a:t> olan Allah "İnsanın oruç dışında her ameli kendisi içindir. </a:t>
            </a:r>
            <a:r>
              <a:rPr lang="tr-TR" sz="2000" b="1" dirty="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Oruç benim içindir, mükâfatını da ben vereceğim</a:t>
            </a:r>
            <a:r>
              <a:rPr lang="tr-TR" sz="2000" dirty="0">
                <a:solidFill>
                  <a:schemeClr val="tx1"/>
                </a:solidFill>
                <a:latin typeface="Times New Roman" pitchFamily="18" charset="0"/>
                <a:cs typeface="Times New Roman" pitchFamily="18" charset="0"/>
              </a:rPr>
              <a:t>" buyurmuştur. </a:t>
            </a:r>
          </a:p>
          <a:p>
            <a:pPr algn="just"/>
            <a:r>
              <a:rPr lang="tr-TR" sz="2000" dirty="0" smtClean="0">
                <a:solidFill>
                  <a:schemeClr val="tx1"/>
                </a:solidFill>
                <a:latin typeface="Times New Roman" pitchFamily="18" charset="0"/>
                <a:cs typeface="Times New Roman" pitchFamily="18" charset="0"/>
              </a:rPr>
              <a:t>	</a:t>
            </a:r>
            <a:r>
              <a:rPr lang="tr-TR" sz="2000" dirty="0" smtClean="0">
                <a:solidFill>
                  <a:srgbClr val="FF0000"/>
                </a:solidFill>
                <a:latin typeface="Times New Roman" pitchFamily="18" charset="0"/>
                <a:cs typeface="Times New Roman" pitchFamily="18" charset="0"/>
              </a:rPr>
              <a:t>Oruç </a:t>
            </a:r>
            <a:r>
              <a:rPr lang="tr-TR" sz="2000" dirty="0">
                <a:solidFill>
                  <a:srgbClr val="FF0000"/>
                </a:solidFill>
                <a:latin typeface="Times New Roman" pitchFamily="18" charset="0"/>
                <a:cs typeface="Times New Roman" pitchFamily="18" charset="0"/>
              </a:rPr>
              <a:t>kalkandır. Biriniz oruç tuttuğu gün kötü söz söylemesin ve kavga etmesin. </a:t>
            </a:r>
            <a:r>
              <a:rPr lang="tr-TR" sz="2000" dirty="0">
                <a:solidFill>
                  <a:schemeClr val="tx1"/>
                </a:solidFill>
                <a:latin typeface="Times New Roman" pitchFamily="18" charset="0"/>
                <a:cs typeface="Times New Roman" pitchFamily="18" charset="0"/>
              </a:rPr>
              <a:t>Şayet biri kendisine söver ya da çatarsa: ‘Ben oruçluyum’ desin. </a:t>
            </a:r>
          </a:p>
          <a:p>
            <a:pPr algn="just"/>
            <a:r>
              <a:rPr lang="tr-TR" sz="2000" dirty="0" smtClean="0">
                <a:solidFill>
                  <a:schemeClr val="tx1"/>
                </a:solidFill>
                <a:latin typeface="Times New Roman" pitchFamily="18" charset="0"/>
                <a:cs typeface="Times New Roman" pitchFamily="18" charset="0"/>
              </a:rPr>
              <a:t>	Muhammed'in </a:t>
            </a:r>
            <a:r>
              <a:rPr lang="tr-TR" sz="2000" dirty="0">
                <a:solidFill>
                  <a:schemeClr val="tx1"/>
                </a:solidFill>
                <a:latin typeface="Times New Roman" pitchFamily="18" charset="0"/>
                <a:cs typeface="Times New Roman" pitchFamily="18" charset="0"/>
              </a:rPr>
              <a:t>canı kudret elinde olan Allah'a yemin ederim ki, </a:t>
            </a:r>
            <a:r>
              <a:rPr lang="tr-TR" sz="2000" b="1" dirty="0">
                <a:solidFill>
                  <a:srgbClr val="0070C0"/>
                </a:solidFill>
                <a:latin typeface="Times New Roman" pitchFamily="18" charset="0"/>
                <a:cs typeface="Times New Roman" pitchFamily="18" charset="0"/>
              </a:rPr>
              <a:t>oruçlunun ağız kokusu, Allah katında misk kokusundan daha güzeldir.</a:t>
            </a:r>
          </a:p>
          <a:p>
            <a:pPr algn="just"/>
            <a:r>
              <a:rPr lang="tr-TR" sz="2000" dirty="0" smtClean="0">
                <a:solidFill>
                  <a:schemeClr val="tx1"/>
                </a:solidFill>
                <a:latin typeface="Times New Roman" pitchFamily="18" charset="0"/>
                <a:cs typeface="Times New Roman" pitchFamily="18" charset="0"/>
              </a:rPr>
              <a:t>	</a:t>
            </a:r>
            <a:r>
              <a:rPr lang="tr-TR" sz="2000" b="1" u="sng" dirty="0" smtClean="0">
                <a:solidFill>
                  <a:srgbClr val="00B050"/>
                </a:solidFill>
                <a:latin typeface="Times New Roman" pitchFamily="18" charset="0"/>
                <a:cs typeface="Times New Roman" pitchFamily="18" charset="0"/>
              </a:rPr>
              <a:t>Oruçlunun </a:t>
            </a:r>
            <a:r>
              <a:rPr lang="tr-TR" sz="2000" b="1" u="sng" dirty="0">
                <a:solidFill>
                  <a:srgbClr val="00B050"/>
                </a:solidFill>
                <a:latin typeface="Times New Roman" pitchFamily="18" charset="0"/>
                <a:cs typeface="Times New Roman" pitchFamily="18" charset="0"/>
              </a:rPr>
              <a:t>rahatlayacağı iki sevinç anı vardır: </a:t>
            </a:r>
            <a:r>
              <a:rPr lang="tr-TR" sz="2000" b="1" dirty="0" smtClean="0">
                <a:solidFill>
                  <a:srgbClr val="FF0000"/>
                </a:solidFill>
                <a:latin typeface="Times New Roman" pitchFamily="18" charset="0"/>
                <a:cs typeface="Times New Roman" pitchFamily="18" charset="0"/>
              </a:rPr>
              <a:t>Birisi, iftar ettiği zaman</a:t>
            </a:r>
            <a:r>
              <a:rPr lang="tr-TR" sz="2000" dirty="0" smtClean="0">
                <a:solidFill>
                  <a:srgbClr val="0070C0"/>
                </a:solidFill>
                <a:latin typeface="Times New Roman" pitchFamily="18" charset="0"/>
                <a:cs typeface="Times New Roman" pitchFamily="18" charset="0"/>
              </a:rPr>
              <a:t>, </a:t>
            </a:r>
            <a:r>
              <a:rPr lang="tr-TR" sz="2000" b="1" dirty="0" smtClean="0">
                <a:solidFill>
                  <a:srgbClr val="0070C0"/>
                </a:solidFill>
                <a:latin typeface="Times New Roman" pitchFamily="18" charset="0"/>
                <a:cs typeface="Times New Roman" pitchFamily="18" charset="0"/>
              </a:rPr>
              <a:t>Diğeri </a:t>
            </a:r>
            <a:r>
              <a:rPr lang="tr-TR" sz="2000" b="1" dirty="0">
                <a:solidFill>
                  <a:srgbClr val="0070C0"/>
                </a:solidFill>
                <a:latin typeface="Times New Roman" pitchFamily="18" charset="0"/>
                <a:cs typeface="Times New Roman" pitchFamily="18" charset="0"/>
              </a:rPr>
              <a:t>de orucunun sevabıyla Rabbine kavuştuğu andır</a:t>
            </a:r>
            <a:r>
              <a:rPr lang="tr-TR" sz="2000" b="1" dirty="0" smtClean="0">
                <a:solidFill>
                  <a:srgbClr val="0070C0"/>
                </a:solidFill>
                <a:latin typeface="Times New Roman" pitchFamily="18" charset="0"/>
                <a:cs typeface="Times New Roman" pitchFamily="18" charset="0"/>
              </a:rPr>
              <a:t>.</a:t>
            </a:r>
            <a:r>
              <a:rPr lang="tr-TR" sz="2000" dirty="0" smtClean="0">
                <a:solidFill>
                  <a:schemeClr val="tx1"/>
                </a:solidFill>
                <a:latin typeface="Times New Roman" pitchFamily="18" charset="0"/>
                <a:cs typeface="Times New Roman" pitchFamily="18" charset="0"/>
              </a:rPr>
              <a:t>” (</a:t>
            </a:r>
            <a:r>
              <a:rPr lang="tr-TR" sz="2000" dirty="0">
                <a:solidFill>
                  <a:schemeClr val="tx1"/>
                </a:solidFill>
                <a:latin typeface="Times New Roman" pitchFamily="18" charset="0"/>
                <a:cs typeface="Times New Roman" pitchFamily="18" charset="0"/>
              </a:rPr>
              <a:t>Hadis No: 1218</a:t>
            </a:r>
            <a:r>
              <a:rPr lang="tr-TR" sz="2000" dirty="0" smtClean="0">
                <a:solidFill>
                  <a:schemeClr val="tx1"/>
                </a:solidFill>
                <a:latin typeface="Times New Roman" pitchFamily="18" charset="0"/>
                <a:cs typeface="Times New Roman" pitchFamily="18" charset="0"/>
              </a:rPr>
              <a:t>)</a:t>
            </a:r>
            <a:endParaRPr lang="tr-TR" sz="2000" dirty="0">
              <a:solidFill>
                <a:schemeClr val="tx1"/>
              </a:solidFill>
              <a:latin typeface="Times New Roman" pitchFamily="18" charset="0"/>
              <a:cs typeface="Times New Roman" pitchFamily="18" charset="0"/>
            </a:endParaRPr>
          </a:p>
        </p:txBody>
      </p:sp>
      <p:sp>
        <p:nvSpPr>
          <p:cNvPr id="7" name="6 Yuvarlatılmış Dikdörtgen"/>
          <p:cNvSpPr/>
          <p:nvPr/>
        </p:nvSpPr>
        <p:spPr>
          <a:xfrm>
            <a:off x="714348" y="-24"/>
            <a:ext cx="771530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smtClean="0">
                <a:effectLst>
                  <a:outerShdw blurRad="38100" dist="38100" dir="2700000" algn="tl">
                    <a:srgbClr val="000000">
                      <a:alpha val="43137"/>
                    </a:srgbClr>
                  </a:outerShdw>
                </a:effectLst>
                <a:latin typeface="Times New Roman" pitchFamily="18" charset="0"/>
                <a:cs typeface="Times New Roman" pitchFamily="18" charset="0"/>
              </a:rPr>
              <a:t>1. ORUÇ, SEVABI ALLAH’A  AİT OLAN İBADETTİR</a:t>
            </a:r>
            <a:endParaRPr lang="tr-TR"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Documents and Settings\YUSUFCUK\Desktop\resimlerden secim\0_50841_11912e9a_L.jpeg"/>
          <p:cNvPicPr>
            <a:picLocks noChangeAspect="1" noChangeArrowheads="1"/>
          </p:cNvPicPr>
          <p:nvPr/>
        </p:nvPicPr>
        <p:blipFill>
          <a:blip r:embed="rId2"/>
          <a:srcRect/>
          <a:stretch>
            <a:fillRect/>
          </a:stretch>
        </p:blipFill>
        <p:spPr bwMode="auto">
          <a:xfrm>
            <a:off x="0" y="0"/>
            <a:ext cx="9144000" cy="6929454"/>
          </a:xfrm>
          <a:prstGeom prst="rect">
            <a:avLst/>
          </a:prstGeom>
          <a:noFill/>
        </p:spPr>
      </p:pic>
      <p:sp>
        <p:nvSpPr>
          <p:cNvPr id="4" name="3 Yuvarlatılmış Çapraz Köşeli Dikdörtgen"/>
          <p:cNvSpPr/>
          <p:nvPr/>
        </p:nvSpPr>
        <p:spPr>
          <a:xfrm>
            <a:off x="428596" y="857232"/>
            <a:ext cx="8143932" cy="5715040"/>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800" dirty="0">
                <a:solidFill>
                  <a:schemeClr val="tx1"/>
                </a:solidFill>
                <a:latin typeface="HASENAT4" pitchFamily="2" charset="-78"/>
                <a:cs typeface="HASENAT4" pitchFamily="2" charset="-78"/>
              </a:rPr>
              <a:t>مَا مِنْ عبْدٍ يصُومُ يَوماً في سبِيلِ اللَّه إِلاَّ باعَدَ اللَّه بِذلك اليَومِ وجهَهُ عَن النَّارِ سبعينَ خرِيفاً</a:t>
            </a:r>
            <a:endParaRPr lang="tr-TR" sz="4800" dirty="0">
              <a:solidFill>
                <a:schemeClr val="tx1"/>
              </a:solidFill>
              <a:latin typeface="HASENAT4" pitchFamily="2" charset="-78"/>
              <a:cs typeface="HASENAT4" pitchFamily="2" charset="-78"/>
            </a:endParaRPr>
          </a:p>
          <a:p>
            <a:pPr algn="ctr"/>
            <a:endParaRPr lang="tr-TR" sz="2400" i="1" dirty="0" smtClean="0">
              <a:solidFill>
                <a:schemeClr val="tx1"/>
              </a:solidFill>
              <a:latin typeface="HASENAT4" pitchFamily="2" charset="-78"/>
              <a:cs typeface="HASENAT4" pitchFamily="2" charset="-78"/>
            </a:endParaRPr>
          </a:p>
          <a:p>
            <a:pPr algn="ctr"/>
            <a:r>
              <a:rPr lang="tr-TR" sz="3600" i="1" dirty="0" smtClean="0">
                <a:solidFill>
                  <a:schemeClr val="tx1"/>
                </a:solidFill>
                <a:latin typeface="Times New Roman" pitchFamily="18" charset="0"/>
                <a:cs typeface="Times New Roman" pitchFamily="18" charset="0"/>
              </a:rPr>
              <a:t>“Kim  Allah için  bir gün oruç tutarsa Allah yetmiş yıllık bir mesafe kadar onu cehennem ateşinden uzaklaştırır” </a:t>
            </a:r>
            <a:r>
              <a:rPr lang="tr-TR" sz="3600" dirty="0" smtClean="0">
                <a:solidFill>
                  <a:schemeClr val="tx1"/>
                </a:solidFill>
                <a:latin typeface="Times New Roman" pitchFamily="18" charset="0"/>
                <a:cs typeface="Times New Roman" pitchFamily="18" charset="0"/>
              </a:rPr>
              <a:t>  </a:t>
            </a:r>
          </a:p>
          <a:p>
            <a:pPr algn="ctr"/>
            <a:r>
              <a:rPr lang="tr-TR" sz="1400" dirty="0" smtClean="0">
                <a:solidFill>
                  <a:schemeClr val="tx1"/>
                </a:solidFill>
                <a:latin typeface="Times New Roman" pitchFamily="18" charset="0"/>
                <a:cs typeface="Times New Roman" pitchFamily="18" charset="0"/>
              </a:rPr>
              <a:t>(Müslim, </a:t>
            </a:r>
            <a:r>
              <a:rPr lang="tr-TR" sz="1400" dirty="0" err="1" smtClean="0">
                <a:solidFill>
                  <a:schemeClr val="tx1"/>
                </a:solidFill>
                <a:latin typeface="Times New Roman" pitchFamily="18" charset="0"/>
                <a:cs typeface="Times New Roman" pitchFamily="18" charset="0"/>
              </a:rPr>
              <a:t>Sıyâm</a:t>
            </a:r>
            <a:r>
              <a:rPr lang="tr-TR" sz="1400" dirty="0" smtClean="0">
                <a:solidFill>
                  <a:schemeClr val="tx1"/>
                </a:solidFill>
                <a:latin typeface="Times New Roman" pitchFamily="18" charset="0"/>
                <a:cs typeface="Times New Roman" pitchFamily="18" charset="0"/>
              </a:rPr>
              <a:t>, 168, I, 808.)</a:t>
            </a:r>
            <a:endParaRPr lang="tr-TR" sz="1400" dirty="0">
              <a:solidFill>
                <a:schemeClr val="tx1"/>
              </a:solidFill>
              <a:latin typeface="Times New Roman" pitchFamily="18" charset="0"/>
              <a:cs typeface="Times New Roman" pitchFamily="18" charset="0"/>
            </a:endParaRPr>
          </a:p>
        </p:txBody>
      </p:sp>
      <p:sp>
        <p:nvSpPr>
          <p:cNvPr id="7" name="6 Yuvarlatılmış Dikdörtgen"/>
          <p:cNvSpPr/>
          <p:nvPr/>
        </p:nvSpPr>
        <p:spPr>
          <a:xfrm>
            <a:off x="714348" y="-24"/>
            <a:ext cx="771530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smtClean="0">
                <a:effectLst>
                  <a:outerShdw blurRad="38100" dist="38100" dir="2700000" algn="tl">
                    <a:srgbClr val="000000">
                      <a:alpha val="43137"/>
                    </a:srgbClr>
                  </a:outerShdw>
                </a:effectLst>
                <a:latin typeface="Times New Roman" pitchFamily="18" charset="0"/>
                <a:cs typeface="Times New Roman" pitchFamily="18" charset="0"/>
              </a:rPr>
              <a:t>1. ORUÇ, SEVABI ALLAH’A  AİT OLAN İBADETTİR</a:t>
            </a:r>
            <a:endParaRPr lang="tr-TR"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Documents and Settings\YUSUFCUK\Desktop\resimlerden secim\0_50841_11912e9a_L.jpeg"/>
          <p:cNvPicPr>
            <a:picLocks noChangeAspect="1" noChangeArrowheads="1"/>
          </p:cNvPicPr>
          <p:nvPr/>
        </p:nvPicPr>
        <p:blipFill>
          <a:blip r:embed="rId2"/>
          <a:srcRect/>
          <a:stretch>
            <a:fillRect/>
          </a:stretch>
        </p:blipFill>
        <p:spPr bwMode="auto">
          <a:xfrm>
            <a:off x="0" y="0"/>
            <a:ext cx="9144000" cy="6929454"/>
          </a:xfrm>
          <a:prstGeom prst="rect">
            <a:avLst/>
          </a:prstGeom>
          <a:noFill/>
        </p:spPr>
      </p:pic>
      <p:sp>
        <p:nvSpPr>
          <p:cNvPr id="4" name="3 Yuvarlatılmış Çapraz Köşeli Dikdörtgen"/>
          <p:cNvSpPr/>
          <p:nvPr/>
        </p:nvSpPr>
        <p:spPr>
          <a:xfrm>
            <a:off x="285720" y="857232"/>
            <a:ext cx="8215370" cy="5786478"/>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6000" dirty="0">
                <a:solidFill>
                  <a:schemeClr val="tx1"/>
                </a:solidFill>
                <a:latin typeface="HASENAT4" pitchFamily="2" charset="-78"/>
                <a:cs typeface="HASENAT4" pitchFamily="2" charset="-78"/>
              </a:rPr>
              <a:t>« مَنْ صَامَ رَمَضَانَ إِيمَاناً واحْتِساباً ، غُفِرَ لَهُ ما تَقَدَّمَ مِنْ ذنْبِهِ </a:t>
            </a:r>
            <a:r>
              <a:rPr lang="ar-SA" sz="6000" dirty="0" smtClean="0">
                <a:solidFill>
                  <a:schemeClr val="tx1"/>
                </a:solidFill>
                <a:latin typeface="HASENAT4" pitchFamily="2" charset="-78"/>
                <a:cs typeface="HASENAT4" pitchFamily="2" charset="-78"/>
              </a:rPr>
              <a:t>»</a:t>
            </a:r>
            <a:endParaRPr lang="tr-TR" sz="6000" dirty="0">
              <a:solidFill>
                <a:schemeClr val="tx1"/>
              </a:solidFill>
              <a:latin typeface="HASENAT4" pitchFamily="2" charset="-78"/>
              <a:cs typeface="HASENAT4" pitchFamily="2" charset="-78"/>
            </a:endParaRPr>
          </a:p>
          <a:p>
            <a:pPr algn="ctr"/>
            <a:endParaRPr lang="tr-TR" dirty="0" smtClean="0">
              <a:solidFill>
                <a:schemeClr val="tx1"/>
              </a:solidFill>
            </a:endParaRPr>
          </a:p>
          <a:p>
            <a:pPr algn="ctr"/>
            <a:r>
              <a:rPr lang="tr-TR" sz="3200" dirty="0" smtClean="0">
                <a:solidFill>
                  <a:schemeClr val="tx1"/>
                </a:solidFill>
              </a:rPr>
              <a:t>"</a:t>
            </a:r>
            <a:r>
              <a:rPr lang="tr-TR" sz="3600" dirty="0">
                <a:solidFill>
                  <a:srgbClr val="FF0000"/>
                </a:solidFill>
              </a:rPr>
              <a:t>Kim, faziletine inanarak ve karşılığını Allah'tan bekleyerek </a:t>
            </a:r>
            <a:r>
              <a:rPr lang="tr-TR" sz="3600" b="1" u="sng" dirty="0">
                <a:solidFill>
                  <a:srgbClr val="00B050"/>
                </a:solidFill>
              </a:rPr>
              <a:t>ramazan orucunu </a:t>
            </a:r>
            <a:r>
              <a:rPr lang="tr-TR" sz="3600" dirty="0">
                <a:solidFill>
                  <a:srgbClr val="FF0000"/>
                </a:solidFill>
              </a:rPr>
              <a:t>tutarsa, </a:t>
            </a:r>
            <a:r>
              <a:rPr lang="tr-TR" sz="3600" b="1" dirty="0">
                <a:solidFill>
                  <a:srgbClr val="00B0F0"/>
                </a:solidFill>
              </a:rPr>
              <a:t>geçmiş günahları bağışlanır</a:t>
            </a:r>
            <a:r>
              <a:rPr lang="tr-TR" sz="3200" dirty="0">
                <a:solidFill>
                  <a:schemeClr val="tx1"/>
                </a:solidFill>
              </a:rPr>
              <a:t>. "</a:t>
            </a:r>
          </a:p>
          <a:p>
            <a:pPr algn="ctr"/>
            <a:endParaRPr lang="tr-TR" sz="1400" dirty="0" smtClean="0">
              <a:solidFill>
                <a:schemeClr val="tx1"/>
              </a:solidFill>
            </a:endParaRPr>
          </a:p>
          <a:p>
            <a:pPr algn="ctr"/>
            <a:r>
              <a:rPr lang="tr-TR" sz="1400" dirty="0" err="1" smtClean="0">
                <a:solidFill>
                  <a:schemeClr val="tx1"/>
                </a:solidFill>
              </a:rPr>
              <a:t>Buhârî</a:t>
            </a:r>
            <a:r>
              <a:rPr lang="tr-TR" sz="1400" dirty="0">
                <a:solidFill>
                  <a:schemeClr val="tx1"/>
                </a:solidFill>
              </a:rPr>
              <a:t>, </a:t>
            </a:r>
            <a:r>
              <a:rPr lang="tr-TR" sz="1400" dirty="0" err="1">
                <a:solidFill>
                  <a:schemeClr val="tx1"/>
                </a:solidFill>
              </a:rPr>
              <a:t>Îmân</a:t>
            </a:r>
            <a:r>
              <a:rPr lang="tr-TR" sz="1400" dirty="0">
                <a:solidFill>
                  <a:schemeClr val="tx1"/>
                </a:solidFill>
              </a:rPr>
              <a:t> 28, </a:t>
            </a:r>
            <a:r>
              <a:rPr lang="tr-TR" sz="1400" dirty="0" err="1">
                <a:solidFill>
                  <a:schemeClr val="tx1"/>
                </a:solidFill>
              </a:rPr>
              <a:t>Savm</a:t>
            </a:r>
            <a:r>
              <a:rPr lang="tr-TR" sz="1400" dirty="0">
                <a:solidFill>
                  <a:schemeClr val="tx1"/>
                </a:solidFill>
              </a:rPr>
              <a:t> 6; Müslim, </a:t>
            </a:r>
            <a:r>
              <a:rPr lang="tr-TR" sz="1400" dirty="0" err="1">
                <a:solidFill>
                  <a:schemeClr val="tx1"/>
                </a:solidFill>
              </a:rPr>
              <a:t>Sıyâm</a:t>
            </a:r>
            <a:r>
              <a:rPr lang="tr-TR" sz="1400" dirty="0">
                <a:solidFill>
                  <a:schemeClr val="tx1"/>
                </a:solidFill>
              </a:rPr>
              <a:t> 203, </a:t>
            </a:r>
            <a:r>
              <a:rPr lang="tr-TR" sz="1400" dirty="0" err="1">
                <a:solidFill>
                  <a:schemeClr val="tx1"/>
                </a:solidFill>
              </a:rPr>
              <a:t>Müsâfirîn</a:t>
            </a:r>
            <a:r>
              <a:rPr lang="tr-TR" sz="1400" dirty="0">
                <a:solidFill>
                  <a:schemeClr val="tx1"/>
                </a:solidFill>
              </a:rPr>
              <a:t> 175. </a:t>
            </a:r>
            <a:endParaRPr lang="tr-TR" dirty="0">
              <a:solidFill>
                <a:schemeClr val="tx1"/>
              </a:solidFill>
            </a:endParaRPr>
          </a:p>
        </p:txBody>
      </p:sp>
      <p:sp>
        <p:nvSpPr>
          <p:cNvPr id="7" name="6 Yuvarlatılmış Dikdörtgen"/>
          <p:cNvSpPr/>
          <p:nvPr/>
        </p:nvSpPr>
        <p:spPr>
          <a:xfrm>
            <a:off x="714348" y="-24"/>
            <a:ext cx="771530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smtClean="0">
                <a:effectLst>
                  <a:outerShdw blurRad="38100" dist="38100" dir="2700000" algn="tl">
                    <a:srgbClr val="000000">
                      <a:alpha val="43137"/>
                    </a:srgbClr>
                  </a:outerShdw>
                </a:effectLst>
                <a:latin typeface="Times New Roman" pitchFamily="18" charset="0"/>
                <a:cs typeface="Times New Roman" pitchFamily="18" charset="0"/>
              </a:rPr>
              <a:t>2. ORUÇ, GÜNAHLARIMIZA KEFFARETTİR</a:t>
            </a:r>
            <a:endParaRPr lang="tr-TR"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Documents and Settings\YUSUFCUK\Desktop\resimlerden secim\0_50841_11912e9a_L.jpeg"/>
          <p:cNvPicPr>
            <a:picLocks noChangeAspect="1" noChangeArrowheads="1"/>
          </p:cNvPicPr>
          <p:nvPr/>
        </p:nvPicPr>
        <p:blipFill>
          <a:blip r:embed="rId2"/>
          <a:srcRect/>
          <a:stretch>
            <a:fillRect/>
          </a:stretch>
        </p:blipFill>
        <p:spPr bwMode="auto">
          <a:xfrm>
            <a:off x="0" y="0"/>
            <a:ext cx="9144000" cy="6929454"/>
          </a:xfrm>
          <a:prstGeom prst="rect">
            <a:avLst/>
          </a:prstGeom>
          <a:noFill/>
        </p:spPr>
      </p:pic>
      <p:sp>
        <p:nvSpPr>
          <p:cNvPr id="4" name="3 Yuvarlatılmış Çapraz Köşeli Dikdörtgen"/>
          <p:cNvSpPr/>
          <p:nvPr/>
        </p:nvSpPr>
        <p:spPr>
          <a:xfrm>
            <a:off x="357158" y="857232"/>
            <a:ext cx="8215370" cy="5715040"/>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3600" dirty="0" smtClean="0">
                <a:solidFill>
                  <a:schemeClr val="tx1"/>
                </a:solidFill>
                <a:latin typeface="HASENAT4" pitchFamily="2" charset="-78"/>
                <a:cs typeface="HASENAT4" pitchFamily="2" charset="-78"/>
              </a:rPr>
              <a:t>إِنَّ فِي الْجَنَّةِ بَابًا يُقَالُ لَهُ الرَّيَّانُ يَدْخُلُ مِنْهُ الصَّائِمُونَ يَوْمَ الْقِيَامَةِ لَا يَدْخُلُ مِنْهُ أَحَدٌ غَيْرُهُمْ يُقَالُ أَيْنَ الصَّائِمُونَ فَيَقُومُونَ لَا يَدْخُلُ مِنْهُ أَحَدٌ غَيْرُهُمْ فَإِذَا دَخَلُوا أُغْلِقَ فَلَمْ يَدْخُلْ مِنْهُ أَحَدٌ</a:t>
            </a:r>
            <a:endParaRPr lang="tr-TR" sz="3600" dirty="0" smtClean="0">
              <a:solidFill>
                <a:schemeClr val="tx1"/>
              </a:solidFill>
              <a:latin typeface="HASENAT4" pitchFamily="2" charset="-78"/>
              <a:cs typeface="HASENAT4" pitchFamily="2" charset="-78"/>
            </a:endParaRPr>
          </a:p>
          <a:p>
            <a:endParaRPr lang="tr-TR" sz="2400" b="1" dirty="0" smtClean="0">
              <a:solidFill>
                <a:schemeClr val="tx1"/>
              </a:solidFill>
            </a:endParaRPr>
          </a:p>
          <a:p>
            <a:pPr algn="ctr"/>
            <a:r>
              <a:rPr lang="tr-TR" sz="2400" b="1" dirty="0" err="1" smtClean="0">
                <a:solidFill>
                  <a:schemeClr val="tx1"/>
                </a:solidFill>
                <a:latin typeface="Times New Roman" pitchFamily="18" charset="0"/>
                <a:cs typeface="Times New Roman" pitchFamily="18" charset="0"/>
              </a:rPr>
              <a:t>Resulullah</a:t>
            </a:r>
            <a:r>
              <a:rPr lang="tr-TR" sz="2400" b="1" dirty="0" smtClean="0">
                <a:solidFill>
                  <a:schemeClr val="tx1"/>
                </a:solidFill>
                <a:latin typeface="Times New Roman" pitchFamily="18" charset="0"/>
                <a:cs typeface="Times New Roman" pitchFamily="18" charset="0"/>
              </a:rPr>
              <a:t> (</a:t>
            </a:r>
            <a:r>
              <a:rPr lang="tr-TR" sz="2400" b="1" dirty="0" err="1" smtClean="0">
                <a:solidFill>
                  <a:schemeClr val="tx1"/>
                </a:solidFill>
                <a:latin typeface="Times New Roman" pitchFamily="18" charset="0"/>
                <a:cs typeface="Times New Roman" pitchFamily="18" charset="0"/>
              </a:rPr>
              <a:t>aleyhissalâtu</a:t>
            </a:r>
            <a:r>
              <a:rPr lang="tr-TR" sz="2400" b="1" dirty="0" smtClean="0">
                <a:solidFill>
                  <a:schemeClr val="tx1"/>
                </a:solidFill>
                <a:latin typeface="Times New Roman" pitchFamily="18" charset="0"/>
                <a:cs typeface="Times New Roman" pitchFamily="18" charset="0"/>
              </a:rPr>
              <a:t> vesselâm) buyurdular ki:</a:t>
            </a:r>
          </a:p>
          <a:p>
            <a:pPr algn="just"/>
            <a:r>
              <a:rPr lang="tr-TR" b="1" dirty="0" smtClean="0">
                <a:solidFill>
                  <a:schemeClr val="tx1"/>
                </a:solidFill>
                <a:latin typeface="Times New Roman" pitchFamily="18" charset="0"/>
                <a:cs typeface="Times New Roman" pitchFamily="18" charset="0"/>
              </a:rPr>
              <a:t> </a:t>
            </a:r>
          </a:p>
          <a:p>
            <a:pPr algn="just"/>
            <a:r>
              <a:rPr lang="tr-TR" sz="2800" b="1" dirty="0" smtClean="0">
                <a:solidFill>
                  <a:schemeClr val="tx1"/>
                </a:solidFill>
                <a:latin typeface="Times New Roman" pitchFamily="18" charset="0"/>
                <a:cs typeface="Times New Roman" pitchFamily="18" charset="0"/>
              </a:rPr>
              <a:t>	"</a:t>
            </a:r>
            <a:r>
              <a:rPr lang="tr-TR" sz="2800" b="1" dirty="0" smtClean="0">
                <a:solidFill>
                  <a:srgbClr val="FF0000"/>
                </a:solidFill>
                <a:latin typeface="Times New Roman" pitchFamily="18" charset="0"/>
                <a:cs typeface="Times New Roman" pitchFamily="18" charset="0"/>
              </a:rPr>
              <a:t>Cennette </a:t>
            </a:r>
            <a:r>
              <a:rPr lang="tr-TR" sz="2800" b="1" dirty="0" err="1" smtClean="0">
                <a:solidFill>
                  <a:srgbClr val="FF0000"/>
                </a:solidFill>
                <a:latin typeface="Times New Roman" pitchFamily="18" charset="0"/>
                <a:cs typeface="Times New Roman" pitchFamily="18" charset="0"/>
              </a:rPr>
              <a:t>Reyyân</a:t>
            </a:r>
            <a:r>
              <a:rPr lang="tr-TR" sz="2800" b="1" dirty="0" smtClean="0">
                <a:solidFill>
                  <a:srgbClr val="FF0000"/>
                </a:solidFill>
                <a:latin typeface="Times New Roman" pitchFamily="18" charset="0"/>
                <a:cs typeface="Times New Roman" pitchFamily="18" charset="0"/>
              </a:rPr>
              <a:t> denilen bir kapı vardır. </a:t>
            </a:r>
            <a:r>
              <a:rPr lang="tr-TR" sz="2800" b="1" dirty="0" smtClean="0">
                <a:solidFill>
                  <a:srgbClr val="00B0F0"/>
                </a:solidFill>
                <a:latin typeface="Times New Roman" pitchFamily="18" charset="0"/>
                <a:cs typeface="Times New Roman" pitchFamily="18" charset="0"/>
              </a:rPr>
              <a:t>Oradan sadece oruçlular girer. </a:t>
            </a:r>
            <a:r>
              <a:rPr lang="tr-TR" sz="2800" b="1" dirty="0" smtClean="0">
                <a:solidFill>
                  <a:schemeClr val="tx1"/>
                </a:solidFill>
                <a:latin typeface="Times New Roman" pitchFamily="18" charset="0"/>
                <a:cs typeface="Times New Roman" pitchFamily="18" charset="0"/>
              </a:rPr>
              <a:t>Oruçlular girdiler mi artık kapanır, kimse oradan giremez</a:t>
            </a:r>
            <a:r>
              <a:rPr lang="tr-TR" sz="2400" b="1" dirty="0" smtClean="0">
                <a:solidFill>
                  <a:schemeClr val="tx1"/>
                </a:solidFill>
              </a:rPr>
              <a:t>. Cennet kapılarında oruç tutanlar nerede diye seslenilir. Oruç tutanlar gelir bu kapıdan cennete girerler, sonuncuları girdiği zaman kapı kapanır. Artık bu kapıdan kimse cennete giremez.”</a:t>
            </a:r>
          </a:p>
          <a:p>
            <a:pPr algn="r"/>
            <a:r>
              <a:rPr lang="tr-TR" sz="1600" dirty="0" smtClean="0">
                <a:solidFill>
                  <a:schemeClr val="tx1"/>
                </a:solidFill>
              </a:rPr>
              <a:t>(</a:t>
            </a:r>
            <a:r>
              <a:rPr lang="tr-TR" sz="1600" dirty="0" err="1" smtClean="0">
                <a:solidFill>
                  <a:schemeClr val="tx1"/>
                </a:solidFill>
              </a:rPr>
              <a:t>Buhari</a:t>
            </a:r>
            <a:r>
              <a:rPr lang="tr-TR" sz="1600" dirty="0" smtClean="0">
                <a:solidFill>
                  <a:schemeClr val="tx1"/>
                </a:solidFill>
              </a:rPr>
              <a:t>, </a:t>
            </a:r>
            <a:r>
              <a:rPr lang="tr-TR" sz="1600" dirty="0" err="1" smtClean="0">
                <a:solidFill>
                  <a:schemeClr val="tx1"/>
                </a:solidFill>
              </a:rPr>
              <a:t>Savm</a:t>
            </a:r>
            <a:r>
              <a:rPr lang="tr-TR" sz="1600" dirty="0" smtClean="0">
                <a:solidFill>
                  <a:schemeClr val="tx1"/>
                </a:solidFill>
              </a:rPr>
              <a:t>, 4); </a:t>
            </a:r>
            <a:r>
              <a:rPr lang="tr-TR" sz="1600" dirty="0" err="1" smtClean="0">
                <a:solidFill>
                  <a:schemeClr val="tx1"/>
                </a:solidFill>
              </a:rPr>
              <a:t>Tirmizi</a:t>
            </a:r>
            <a:r>
              <a:rPr lang="tr-TR" sz="1600" dirty="0" smtClean="0">
                <a:solidFill>
                  <a:schemeClr val="tx1"/>
                </a:solidFill>
              </a:rPr>
              <a:t>, </a:t>
            </a:r>
            <a:r>
              <a:rPr lang="tr-TR" sz="1600" dirty="0" err="1" smtClean="0">
                <a:solidFill>
                  <a:schemeClr val="tx1"/>
                </a:solidFill>
              </a:rPr>
              <a:t>Savm</a:t>
            </a:r>
            <a:r>
              <a:rPr lang="tr-TR" sz="1600" dirty="0" smtClean="0">
                <a:solidFill>
                  <a:schemeClr val="tx1"/>
                </a:solidFill>
              </a:rPr>
              <a:t>, 55; </a:t>
            </a:r>
            <a:r>
              <a:rPr lang="tr-TR" sz="1600" dirty="0" err="1" smtClean="0">
                <a:solidFill>
                  <a:schemeClr val="tx1"/>
                </a:solidFill>
              </a:rPr>
              <a:t>müslim</a:t>
            </a:r>
            <a:r>
              <a:rPr lang="tr-TR" sz="1600" dirty="0" smtClean="0">
                <a:solidFill>
                  <a:schemeClr val="tx1"/>
                </a:solidFill>
              </a:rPr>
              <a:t>, </a:t>
            </a:r>
            <a:r>
              <a:rPr lang="tr-TR" sz="1600" dirty="0" err="1" smtClean="0">
                <a:solidFill>
                  <a:schemeClr val="tx1"/>
                </a:solidFill>
              </a:rPr>
              <a:t>sıyam</a:t>
            </a:r>
            <a:r>
              <a:rPr lang="tr-TR" sz="1600" dirty="0" smtClean="0">
                <a:solidFill>
                  <a:schemeClr val="tx1"/>
                </a:solidFill>
              </a:rPr>
              <a:t>,166)</a:t>
            </a:r>
            <a:endParaRPr lang="tr-TR" sz="1050" dirty="0" smtClean="0">
              <a:solidFill>
                <a:schemeClr val="tx1"/>
              </a:solidFill>
            </a:endParaRPr>
          </a:p>
        </p:txBody>
      </p:sp>
      <p:sp>
        <p:nvSpPr>
          <p:cNvPr id="7" name="6 Yuvarlatılmış Dikdörtgen"/>
          <p:cNvSpPr/>
          <p:nvPr/>
        </p:nvSpPr>
        <p:spPr>
          <a:xfrm>
            <a:off x="714348" y="-24"/>
            <a:ext cx="771530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smtClean="0">
                <a:effectLst>
                  <a:outerShdw blurRad="38100" dist="38100" dir="2700000" algn="tl">
                    <a:srgbClr val="000000">
                      <a:alpha val="43137"/>
                    </a:srgbClr>
                  </a:outerShdw>
                </a:effectLst>
                <a:latin typeface="Times New Roman" pitchFamily="18" charset="0"/>
                <a:cs typeface="Times New Roman" pitchFamily="18" charset="0"/>
              </a:rPr>
              <a:t>3. ORUÇ TUTANLAR CENNETE “REYYAN” KAPISINDAN GİRECEKLER</a:t>
            </a:r>
            <a:endParaRPr lang="tr-TR"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TotalTime>
  <Words>692</Words>
  <Application>Microsoft Office PowerPoint</Application>
  <PresentationFormat>Ekran Gösterisi (4:3)</PresentationFormat>
  <Paragraphs>131</Paragraphs>
  <Slides>21</Slides>
  <Notes>0</Notes>
  <HiddenSlides>0</HiddenSlides>
  <MMClips>0</MMClips>
  <ScaleCrop>false</ScaleCrop>
  <HeadingPairs>
    <vt:vector size="4" baseType="variant">
      <vt:variant>
        <vt:lpstr>Tema</vt:lpstr>
      </vt:variant>
      <vt:variant>
        <vt:i4>1</vt:i4>
      </vt:variant>
      <vt:variant>
        <vt:lpstr>Slayt Başlıkları</vt:lpstr>
      </vt:variant>
      <vt:variant>
        <vt:i4>21</vt:i4>
      </vt:variant>
    </vt:vector>
  </HeadingPairs>
  <TitlesOfParts>
    <vt:vector size="22" baseType="lpstr">
      <vt:lpstr>Ofis Teması</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YUSUFCUK</dc:creator>
  <cp:lastModifiedBy>salim</cp:lastModifiedBy>
  <cp:revision>49</cp:revision>
  <dcterms:created xsi:type="dcterms:W3CDTF">2011-07-29T17:22:08Z</dcterms:created>
  <dcterms:modified xsi:type="dcterms:W3CDTF">2011-08-22T04:05:00Z</dcterms:modified>
</cp:coreProperties>
</file>