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76" r:id="rId6"/>
    <p:sldId id="27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E6C0D-405E-4A7C-B7D3-04DCC97F1B80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AE1D9-DE41-4EC7-AE0E-8FCAF076E6A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87994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1BDFC-2A54-46A5-BBFF-474A8B5DAEA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9445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3639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5924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465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804801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9753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66082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925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7459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3068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123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0665A-9329-4453-9AB2-B4F5E621E95C}" type="datetimeFigureOut">
              <a:rPr lang="tr-TR" smtClean="0"/>
              <a:pPr/>
              <a:t>22.08.2011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2498-6F71-459C-8C38-6F7EA9C6EA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069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C:\Documents and Settings\YUSUFCUK\Desktop\resimlerden secim\516_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9144000" cy="6000766"/>
          </a:xfrm>
          <a:prstGeom prst="rect">
            <a:avLst/>
          </a:prstGeom>
          <a:noFill/>
        </p:spPr>
      </p:pic>
      <p:pic>
        <p:nvPicPr>
          <p:cNvPr id="5" name="4 Resim" descr="tepedin.png"/>
          <p:cNvPicPr>
            <a:picLocks noChangeAspect="1"/>
          </p:cNvPicPr>
          <p:nvPr/>
        </p:nvPicPr>
        <p:blipFill>
          <a:blip r:embed="rId3"/>
          <a:srcRect l="1587" t="21276" r="392" b="11596"/>
          <a:stretch>
            <a:fillRect/>
          </a:stretch>
        </p:blipFill>
        <p:spPr>
          <a:xfrm>
            <a:off x="0" y="-23"/>
            <a:ext cx="9144000" cy="918136"/>
          </a:xfrm>
          <a:prstGeom prst="rect">
            <a:avLst/>
          </a:prstGeom>
        </p:spPr>
      </p:pic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71604" y="-23"/>
            <a:ext cx="6357982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tr-TR" sz="20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b="1" dirty="0" smtClean="0">
                <a:latin typeface="Times New Roman" pitchFamily="18" charset="0"/>
                <a:cs typeface="Times New Roman" pitchFamily="18" charset="0"/>
              </a:rPr>
              <a:t>T.C. </a:t>
            </a: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/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AZİZİYE MÜFTÜLÜĞÜ</a:t>
            </a:r>
          </a:p>
          <a:p>
            <a:pPr algn="ctr" eaLnBrk="0" hangingPunct="0"/>
            <a:r>
              <a:rPr lang="tr-TR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DADAŞKENT MERKEZ CAMİİ</a:t>
            </a:r>
            <a:endParaRPr lang="tr-TR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1500166" y="4659823"/>
            <a:ext cx="61436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İdris YAVUZYİĞİT</a:t>
            </a:r>
          </a:p>
        </p:txBody>
      </p:sp>
      <p:sp>
        <p:nvSpPr>
          <p:cNvPr id="8" name="7 Dikdörtgen"/>
          <p:cNvSpPr/>
          <p:nvPr/>
        </p:nvSpPr>
        <p:spPr>
          <a:xfrm>
            <a:off x="785786" y="5120358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 smtClean="0">
                <a:solidFill>
                  <a:srgbClr val="002060"/>
                </a:solidFill>
                <a:latin typeface="Vivaldi" pitchFamily="66" charset="0"/>
                <a:cs typeface="Times New Roman" pitchFamily="18" charset="0"/>
              </a:rPr>
              <a:t>Dadaşkent Merkez Camii </a:t>
            </a:r>
            <a:r>
              <a:rPr lang="tr-TR" sz="3600" dirty="0" err="1" smtClean="0">
                <a:solidFill>
                  <a:srgbClr val="002060"/>
                </a:solidFill>
                <a:latin typeface="Vivaldi" pitchFamily="66" charset="0"/>
                <a:cs typeface="Times New Roman" pitchFamily="18" charset="0"/>
              </a:rPr>
              <a:t>Imam</a:t>
            </a:r>
            <a:r>
              <a:rPr lang="tr-TR" sz="3600" dirty="0" smtClean="0">
                <a:solidFill>
                  <a:srgbClr val="002060"/>
                </a:solidFill>
                <a:latin typeface="Vivaldi" pitchFamily="66" charset="0"/>
                <a:cs typeface="Times New Roman" pitchFamily="18" charset="0"/>
              </a:rPr>
              <a:t> Hatibi</a:t>
            </a:r>
          </a:p>
        </p:txBody>
      </p:sp>
      <p:sp>
        <p:nvSpPr>
          <p:cNvPr id="9" name="8 Dikdörtgen"/>
          <p:cNvSpPr/>
          <p:nvPr/>
        </p:nvSpPr>
        <p:spPr>
          <a:xfrm>
            <a:off x="5357818" y="5857892"/>
            <a:ext cx="30718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tr-T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aziziyemuftulugu</a:t>
            </a:r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.gov.tr</a:t>
            </a:r>
          </a:p>
        </p:txBody>
      </p:sp>
      <p:sp>
        <p:nvSpPr>
          <p:cNvPr id="10" name="9 Yuvarlatılmış Dikdörtgen"/>
          <p:cNvSpPr/>
          <p:nvPr/>
        </p:nvSpPr>
        <p:spPr>
          <a:xfrm>
            <a:off x="1008650" y="1857364"/>
            <a:ext cx="7091742" cy="221457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800" dirty="0" smtClean="0">
                <a:solidFill>
                  <a:srgbClr val="FF0000"/>
                </a:solidFill>
                <a:latin typeface="Vivaldi" pitchFamily="66" charset="0"/>
              </a:rPr>
              <a:t>Orucun Fıkhi Yönü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714348" y="5857892"/>
            <a:ext cx="30718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</a:t>
            </a:r>
            <a:r>
              <a:rPr lang="tr-TR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sunumvaaz</a:t>
            </a:r>
            <a:r>
              <a:rPr lang="tr-TR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.com</a:t>
            </a:r>
            <a:endParaRPr lang="tr-TR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9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357166"/>
            <a:ext cx="8429684" cy="628654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5- Mekruh Olan Oruçlar: 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tr-TR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Tenzihen</a:t>
            </a: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Mekruh Olan Oruçlar: </a:t>
            </a:r>
          </a:p>
          <a:p>
            <a:pPr algn="just"/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Muharrem ayının sadece onuncu günü ile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yalnız cuma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yalnız cumartesi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günlerinde oruç tutmak,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akşamdan iftar </a:t>
            </a:r>
            <a:r>
              <a:rPr lang="tr-TR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etmiyerek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bir günün orucunu ertesi güne birleştirmek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mekruh olduğu gibi, kişiyi zayıf düşürmesi ve orucu âdet haline getireceği için senenin tamamını oruç tutmak da mekruhtur. 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tr-TR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Tahrimen</a:t>
            </a: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Mekruh Olan Oruçlar: </a:t>
            </a:r>
            <a:endParaRPr lang="tr-TR" sz="24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Ramazan bayramının birinci günü ile kurban bayramının dört günü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oruç tutmak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tahrimen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mekruhtur.</a:t>
            </a:r>
          </a:p>
          <a:p>
            <a:pPr algn="just"/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 günler, Allah'ın kullarına birer ziyafet günleridir. Oruç tutarak Allah'ın ziyafetinden kaçmak doğru değildir.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70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6" name="5 Yuvarlatılmış Dikdörtgen"/>
          <p:cNvSpPr/>
          <p:nvPr/>
        </p:nvSpPr>
        <p:spPr>
          <a:xfrm>
            <a:off x="357158" y="71414"/>
            <a:ext cx="84296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bg1"/>
                </a:solidFill>
              </a:rPr>
              <a:t>İMAM GAZALİ ORUÇ TUTANLARI ÜÇ MERTEBEYE AYIRMIŞTIR  </a:t>
            </a:r>
            <a:endParaRPr lang="tr-TR" sz="2400" dirty="0">
              <a:solidFill>
                <a:schemeClr val="bg1"/>
              </a:solidFill>
            </a:endParaRPr>
          </a:p>
        </p:txBody>
      </p:sp>
      <p:sp>
        <p:nvSpPr>
          <p:cNvPr id="4" name="3 Yuvarlatılmış Çapraz Köşeli Dikdörtgen"/>
          <p:cNvSpPr/>
          <p:nvPr/>
        </p:nvSpPr>
        <p:spPr>
          <a:xfrm>
            <a:off x="428596" y="857232"/>
            <a:ext cx="8143932" cy="5715040"/>
          </a:xfrm>
          <a:prstGeom prst="round2DiagRect">
            <a:avLst/>
          </a:prstGeom>
          <a:solidFill>
            <a:schemeClr val="accent6">
              <a:lumMod val="60000"/>
              <a:lumOff val="40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3200" b="1" dirty="0" smtClean="0">
                <a:solidFill>
                  <a:schemeClr val="tx1"/>
                </a:solidFill>
              </a:rPr>
              <a:t>Avamın </a:t>
            </a:r>
            <a:r>
              <a:rPr lang="tr-TR" sz="3200" b="1" dirty="0">
                <a:solidFill>
                  <a:schemeClr val="tx1"/>
                </a:solidFill>
              </a:rPr>
              <a:t>Orucu: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>
                <a:solidFill>
                  <a:srgbClr val="FF0000"/>
                </a:solidFill>
              </a:rPr>
              <a:t>Bu oruç, mide ve </a:t>
            </a:r>
            <a:r>
              <a:rPr lang="tr-TR" sz="3200" dirty="0" err="1">
                <a:solidFill>
                  <a:srgbClr val="FF0000"/>
                </a:solidFill>
              </a:rPr>
              <a:t>tenâsül</a:t>
            </a:r>
            <a:r>
              <a:rPr lang="tr-TR" sz="3200" dirty="0">
                <a:solidFill>
                  <a:srgbClr val="FF0000"/>
                </a:solidFill>
              </a:rPr>
              <a:t> uzvunu şehvetlerden sakındırmaktır. Yani yemek, içmek ve cinsî münasebette bulunmaktan sakınmaktır</a:t>
            </a:r>
            <a:r>
              <a:rPr lang="tr-TR" sz="3200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tr-TR" sz="3200" dirty="0">
              <a:solidFill>
                <a:schemeClr val="tx1"/>
              </a:solidFill>
            </a:endParaRPr>
          </a:p>
          <a:p>
            <a:pPr algn="just"/>
            <a:r>
              <a:rPr lang="tr-TR" sz="3200" b="1" dirty="0" err="1">
                <a:solidFill>
                  <a:schemeClr val="tx1"/>
                </a:solidFill>
              </a:rPr>
              <a:t>Havass</a:t>
            </a:r>
            <a:r>
              <a:rPr lang="tr-TR" sz="3200" b="1" dirty="0">
                <a:solidFill>
                  <a:schemeClr val="tx1"/>
                </a:solidFill>
              </a:rPr>
              <a:t> Orucu: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>
                <a:solidFill>
                  <a:srgbClr val="00B050"/>
                </a:solidFill>
              </a:rPr>
              <a:t>Kulak, göz, dil, el, ayak ve </a:t>
            </a:r>
            <a:r>
              <a:rPr lang="tr-TR" sz="3200" dirty="0" err="1">
                <a:solidFill>
                  <a:srgbClr val="00B050"/>
                </a:solidFill>
              </a:rPr>
              <a:t>sâir</a:t>
            </a:r>
            <a:r>
              <a:rPr lang="tr-TR" sz="3200" dirty="0">
                <a:solidFill>
                  <a:srgbClr val="00B050"/>
                </a:solidFill>
              </a:rPr>
              <a:t> </a:t>
            </a:r>
            <a:r>
              <a:rPr lang="tr-TR" sz="3200" dirty="0" err="1">
                <a:solidFill>
                  <a:srgbClr val="00B050"/>
                </a:solidFill>
              </a:rPr>
              <a:t>âzaları</a:t>
            </a:r>
            <a:r>
              <a:rPr lang="tr-TR" sz="3200" dirty="0">
                <a:solidFill>
                  <a:srgbClr val="00B050"/>
                </a:solidFill>
              </a:rPr>
              <a:t> günahlardan uzak tutmaktan ibarettir</a:t>
            </a:r>
            <a:r>
              <a:rPr lang="tr-TR" sz="3200" dirty="0" smtClean="0">
                <a:solidFill>
                  <a:srgbClr val="00B050"/>
                </a:solidFill>
              </a:rPr>
              <a:t>.</a:t>
            </a:r>
          </a:p>
          <a:p>
            <a:pPr algn="just"/>
            <a:endParaRPr lang="tr-TR" sz="3200" dirty="0">
              <a:solidFill>
                <a:schemeClr val="tx1"/>
              </a:solidFill>
            </a:endParaRPr>
          </a:p>
          <a:p>
            <a:pPr algn="just"/>
            <a:r>
              <a:rPr lang="tr-TR" sz="3200" b="1" dirty="0" err="1">
                <a:solidFill>
                  <a:schemeClr val="tx1"/>
                </a:solidFill>
              </a:rPr>
              <a:t>Ahass'ul</a:t>
            </a:r>
            <a:r>
              <a:rPr lang="tr-TR" sz="3200" b="1" dirty="0">
                <a:solidFill>
                  <a:schemeClr val="tx1"/>
                </a:solidFill>
              </a:rPr>
              <a:t>-</a:t>
            </a:r>
            <a:r>
              <a:rPr lang="tr-TR" sz="3200" b="1" dirty="0" err="1">
                <a:solidFill>
                  <a:schemeClr val="tx1"/>
                </a:solidFill>
              </a:rPr>
              <a:t>Havass'ın</a:t>
            </a:r>
            <a:r>
              <a:rPr lang="tr-TR" sz="3200" b="1" dirty="0">
                <a:solidFill>
                  <a:schemeClr val="tx1"/>
                </a:solidFill>
              </a:rPr>
              <a:t> Orucu:</a:t>
            </a:r>
            <a:r>
              <a:rPr lang="tr-TR" sz="3200" dirty="0">
                <a:solidFill>
                  <a:schemeClr val="tx1"/>
                </a:solidFill>
              </a:rPr>
              <a:t> </a:t>
            </a:r>
            <a:r>
              <a:rPr lang="tr-TR" sz="3200" dirty="0">
                <a:solidFill>
                  <a:srgbClr val="0070C0"/>
                </a:solidFill>
              </a:rPr>
              <a:t>Kalbi, dünyevî düşüncelerden tamamen arındırıp Allah'tan başka </a:t>
            </a:r>
            <a:r>
              <a:rPr lang="tr-TR" sz="3200" dirty="0" smtClean="0">
                <a:solidFill>
                  <a:srgbClr val="0070C0"/>
                </a:solidFill>
              </a:rPr>
              <a:t>her şeyi </a:t>
            </a:r>
            <a:r>
              <a:rPr lang="tr-TR" sz="3200" dirty="0">
                <a:solidFill>
                  <a:srgbClr val="0070C0"/>
                </a:solidFill>
              </a:rPr>
              <a:t>kalpten uzaklaştırmaktır</a:t>
            </a:r>
            <a:r>
              <a:rPr lang="tr-TR" sz="3200" dirty="0" smtClean="0">
                <a:solidFill>
                  <a:srgbClr val="0070C0"/>
                </a:solidFill>
              </a:rPr>
              <a:t>. </a:t>
            </a:r>
          </a:p>
          <a:p>
            <a:pPr algn="r"/>
            <a:r>
              <a:rPr lang="tr-TR" sz="1600" dirty="0" smtClean="0">
                <a:solidFill>
                  <a:schemeClr val="tx1"/>
                </a:solidFill>
              </a:rPr>
              <a:t>(</a:t>
            </a:r>
            <a:r>
              <a:rPr lang="tr-TR" sz="1600" dirty="0">
                <a:solidFill>
                  <a:schemeClr val="tx1"/>
                </a:solidFill>
              </a:rPr>
              <a:t>Gazali, İhya-u </a:t>
            </a:r>
            <a:r>
              <a:rPr lang="tr-TR" sz="1600" dirty="0" err="1">
                <a:solidFill>
                  <a:schemeClr val="tx1"/>
                </a:solidFill>
              </a:rPr>
              <a:t>Ulumi’d</a:t>
            </a:r>
            <a:r>
              <a:rPr lang="tr-TR" sz="1600" dirty="0">
                <a:solidFill>
                  <a:schemeClr val="tx1"/>
                </a:solidFill>
              </a:rPr>
              <a:t>-Din, </a:t>
            </a:r>
            <a:r>
              <a:rPr lang="tr-TR" sz="1600" dirty="0" smtClean="0">
                <a:solidFill>
                  <a:schemeClr val="tx1"/>
                </a:solidFill>
              </a:rPr>
              <a:t>c.1)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225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142844" y="285728"/>
            <a:ext cx="8786874" cy="6572272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Oruca Ne Zaman ve Nasıl Niyet Edilir? </a:t>
            </a:r>
          </a:p>
          <a:p>
            <a:pPr algn="just"/>
            <a:r>
              <a:rPr lang="tr-TR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Niyet zamanı itibariyle oruçlar ikiye ayrılır:</a:t>
            </a:r>
          </a:p>
          <a:p>
            <a:r>
              <a:rPr lang="tr-TR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1- Akşamdan itibaren gündüz kuşluk vaktine kadar niyet edilebilen oruçlar;</a:t>
            </a:r>
          </a:p>
          <a:p>
            <a:pPr algn="ctr"/>
            <a:endParaRPr lang="tr-TR" sz="7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Ramazan ayında tutulan, </a:t>
            </a:r>
            <a:r>
              <a:rPr lang="tr-TR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belirli günlerde tutulması adanan oruçlar</a:t>
            </a:r>
            <a:r>
              <a:rPr lang="tr-T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ile nafile oruçlardır.</a:t>
            </a:r>
          </a:p>
          <a:p>
            <a:pPr algn="just"/>
            <a:r>
              <a:rPr lang="tr-T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Normal olarak oruca sahur yemeğini yedikten sonra niyet edilir. G</a:t>
            </a:r>
            <a:r>
              <a:rPr lang="tr-TR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ece niyet etmek daha faziletlidir</a:t>
            </a:r>
            <a:r>
              <a:rPr lang="tr-TR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Niyet esasen </a:t>
            </a:r>
            <a:r>
              <a:rPr lang="tr-TR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kalb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ile olur. </a:t>
            </a:r>
            <a:r>
              <a:rPr lang="tr-T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Yani geceleyin, yarın oruç tutacağını kalbinden geçiren kimse niyet etmiş demektir. Oruç tutmak düşüncesi ile sahur yemeğine kalkan kimsenin bu düşüncesi de niyettir. Ancak </a:t>
            </a:r>
            <a:r>
              <a:rPr lang="tr-TR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kalb</a:t>
            </a:r>
            <a:r>
              <a:rPr lang="tr-T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ile yapılan bu niyeti dil ile söylemek daha iyidir.</a:t>
            </a:r>
          </a:p>
          <a:p>
            <a:pPr algn="ctr"/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tr-TR" sz="2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Niyet ettim Ramazan-ı şerifin yarınki orucuna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</a:p>
          <a:p>
            <a:pPr algn="just"/>
            <a:r>
              <a:rPr lang="tr-T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Her günün orucuna ayrı niyet etmek lâzımdır. </a:t>
            </a:r>
          </a:p>
          <a:p>
            <a:endParaRPr lang="tr-TR" u="sng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8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142876" y="285728"/>
            <a:ext cx="8858280" cy="6572272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32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2- İmsak vaktinden önce geceleyin niyet edilmesi gereken oruçlar: </a:t>
            </a:r>
          </a:p>
          <a:p>
            <a:pPr algn="ctr"/>
            <a:endParaRPr lang="tr-TR" sz="2000" b="1" u="sng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q"/>
            </a:pP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tr-TR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Ramazanda tutulamayıp başka zamanda kaza edilen ramazan orucu ile </a:t>
            </a:r>
          </a:p>
          <a:p>
            <a:pPr marL="742950" indent="-742950">
              <a:buFont typeface="Wingdings" pitchFamily="2" charset="2"/>
              <a:buChar char="q"/>
            </a:pPr>
            <a:r>
              <a:rPr lang="tr-TR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Her çeşit </a:t>
            </a:r>
            <a:r>
              <a:rPr lang="tr-TR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oruçları</a:t>
            </a:r>
            <a:r>
              <a:rPr lang="tr-TR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742950" indent="-742950">
              <a:buFont typeface="Wingdings" pitchFamily="2" charset="2"/>
              <a:buChar char="q"/>
            </a:pPr>
            <a:r>
              <a:rPr lang="tr-TR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Başlanıp ta bozulan nafile oruçların kazası </a:t>
            </a:r>
            <a:r>
              <a:rPr lang="tr-TR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 </a:t>
            </a:r>
          </a:p>
          <a:p>
            <a:pPr marL="742950" indent="-742950">
              <a:buFont typeface="Wingdings" pitchFamily="2" charset="2"/>
              <a:buChar char="q"/>
            </a:pPr>
            <a:r>
              <a:rPr lang="tr-TR" sz="3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Mutlak olarak adanan (zamanı belirlenmeyen) oruçlardır. </a:t>
            </a:r>
            <a:endParaRPr lang="tr-TR" sz="28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 oruçlar için belirlenen bir vakit olmadığından bunlar için 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imsaktan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önce geceleyin niyet etmek lâzımdır. Bu oruçlara tan yeri ağardıktan yani imsak vakti geçtikten sonra niyet edilmez.</a:t>
            </a:r>
          </a:p>
        </p:txBody>
      </p:sp>
    </p:spTree>
    <p:extLst>
      <p:ext uri="{BB962C8B-B14F-4D97-AF65-F5344CB8AC3E}">
        <p14:creationId xmlns:p14="http://schemas.microsoft.com/office/powerpoint/2010/main" xmlns="" val="166388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285728"/>
            <a:ext cx="8429684" cy="6572272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Oruç’un sünnetleri</a:t>
            </a:r>
          </a:p>
          <a:p>
            <a:r>
              <a:rPr lang="tr-TR" sz="16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Sahura kalkmak. 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İftara Dua ile başlamak.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Güneş battığı iyice anlaşıldıktan sonra iftarda acele etmek. </a:t>
            </a:r>
            <a:endParaRPr lang="tr-T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Oruçlulara iftar ettirmek</a:t>
            </a:r>
          </a:p>
          <a:p>
            <a:r>
              <a:rPr lang="tr-TR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 Bedeni zayıf düşürecek davranışlardan sakınmak</a:t>
            </a:r>
            <a:endParaRPr lang="tr-T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Allahümme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leke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sumtu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bike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âmentü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aleyke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tevekkeltü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ve alâ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rızgıke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eftartü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savme'l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Ğadi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şehri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Ramazane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neveytü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feğfirlî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mâ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kaddemtü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mâ</a:t>
            </a: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ahhartü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just"/>
            <a:r>
              <a:rPr lang="tr-T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Allah'ım! Senin rızan için oruç tuttum, sana inandım ve sana güvendim. Senin rızkınla orucumu açtım ve Ramazan ayının yarınki orucuna da niyet ettim. Benim geçmiş ve gelecek günahlarımı bağışla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!”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86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142852"/>
            <a:ext cx="8429684" cy="6715148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Fidye </a:t>
            </a:r>
          </a:p>
          <a:p>
            <a:pPr algn="just"/>
            <a: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Oruç tutmaya gücü yetmeyen düşkün ve yaşlı kimseler ile iyileşme ümidi olmayan hastalar, </a:t>
            </a:r>
            <a:r>
              <a:rPr lang="tr-TR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Ramazan ayının her günü için birer fidye verirler</a:t>
            </a:r>
            <a:r>
              <a:rPr lang="tr-T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tr-TR" sz="1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Fidyenin tutarı aynen fitre kadardır. (7.5 TL) Bu fidyeler Ramazanın başlangıcında verilebileceği gibi, Ramazanın içinde veya sonunda da verilebilir.</a:t>
            </a:r>
          </a:p>
          <a:p>
            <a:pPr algn="just"/>
            <a: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İsterlerse fidyenin hepsini bir fakire topluca verir, ayrı ayrı fakirlere de verebilir. Bu durumda olan kimseler, fidye vermeye gücü yetmiyorsa Allah'tan bağışlanmalarını isterler.</a:t>
            </a:r>
          </a:p>
          <a:p>
            <a:pPr algn="just"/>
            <a:endParaRPr lang="tr-TR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633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-24"/>
            <a:ext cx="8429684" cy="685802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Kaza ve </a:t>
            </a:r>
            <a:r>
              <a:rPr lang="tr-TR" sz="3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Keffaret</a:t>
            </a:r>
            <a:endParaRPr lang="tr-TR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Kaza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Bozulan orucun yerine gününe gün oruç tutmaktır. </a:t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Ramazanda bile bile bozulan bir gün orucun yerine iki kameri ay veya altmış gün 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peşpeşe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oruç tutmak demektir. Ayrıca bozulan orucun da kaza edilmesi gerekir. </a:t>
            </a:r>
          </a:p>
          <a:p>
            <a:pPr algn="just"/>
            <a:r>
              <a:rPr lang="tr-TR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sadece Ramazan ayında tutulan orucun bile bile bozulmasının cezasıdır. 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Diğer oruçların bozulması halinde yalnız kaza, yani gününe gün oruç tutmak yeterli olur.</a:t>
            </a:r>
          </a:p>
          <a:p>
            <a:pPr algn="just"/>
            <a: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Ramazan orucu öbür aylarda kaza edilirken bilerek bozulsa yine kaza lâzım gelir, </a:t>
            </a:r>
            <a:r>
              <a:rPr lang="tr-TR" sz="24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icabetmez</a:t>
            </a:r>
            <a:r>
              <a:rPr lang="tr-T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tr-TR" sz="105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orucu, ara verilmeden </a:t>
            </a:r>
            <a:r>
              <a:rPr lang="tr-TR" sz="2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peşpeşe</a:t>
            </a: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tutulacağı için Ramazan ayına ve oruç tutulması haram olan günlere rastlamaması lâzımdır.</a:t>
            </a:r>
          </a:p>
          <a:p>
            <a:pPr algn="just"/>
            <a:endParaRPr lang="tr-TR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52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357166"/>
            <a:ext cx="8572560" cy="6000792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 Bozup Kaza ve </a:t>
            </a:r>
            <a:r>
              <a:rPr lang="tr-TR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Keffareti</a:t>
            </a:r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Gerektiren Şeyler</a:t>
            </a:r>
          </a:p>
          <a:p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Oruçlu olduğunu bilerek yemek ve içmek (yenilip içilen şey ister gıda, ister ilâç olsun). </a:t>
            </a:r>
          </a:p>
          <a:p>
            <a:r>
              <a:rPr lang="tr-T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Oruçlu olduğunu bile bile cinsel ilişkide bulunmak. </a:t>
            </a:r>
          </a:p>
          <a:p>
            <a:r>
              <a:rPr lang="tr-TR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Ağza giren yağmur, kar ve doluyu kendi isteğiyle yutmak</a:t>
            </a:r>
          </a:p>
          <a:p>
            <a:r>
              <a:rPr lang="tr-T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Sigara içmek, öd ağacı veya </a:t>
            </a:r>
            <a:r>
              <a:rPr lang="tr-TR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anber</a:t>
            </a:r>
            <a:r>
              <a:rPr lang="tr-TR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ile tütsülenip dumanını içeri çekmek. </a:t>
            </a:r>
          </a:p>
          <a:p>
            <a:r>
              <a:rPr lang="tr-TR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5. Enfiye çekmek</a:t>
            </a:r>
            <a:r>
              <a:rPr lang="tr-TR" sz="2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tr-TR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6. Buğday ve arpa tanesi yutmak. </a:t>
            </a:r>
          </a:p>
          <a:p>
            <a:r>
              <a:rPr lang="tr-TR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tr-TR" sz="2400" b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Dışardan</a:t>
            </a:r>
            <a:r>
              <a:rPr lang="tr-TR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bir susam tanesi kadar bir şeyi alıp yutmak.</a:t>
            </a:r>
          </a:p>
          <a:p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Yenmesi alışılmış olan çamur, kil ve kömür gibi şeyleri yemek. </a:t>
            </a:r>
          </a:p>
          <a:p>
            <a:r>
              <a:rPr lang="tr-T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Az miktarda tuz yemek. </a:t>
            </a:r>
          </a:p>
          <a:p>
            <a:r>
              <a:rPr lang="tr-TR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 Kan aldırdıktan veya sadece karısını öptükten sonra orucu bozulduğu kanaatiyle bile bile orucunu bozmak. </a:t>
            </a:r>
            <a:endParaRPr lang="tr-TR" sz="24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50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0" y="0"/>
            <a:ext cx="9144000" cy="685800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 Bozup Yalnız Kazayı Gerektiren Şeyler </a:t>
            </a:r>
            <a:b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Pamuk ve kağıt gibi yenmesi </a:t>
            </a:r>
            <a:r>
              <a:rPr lang="tr-TR" sz="2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mutad</a:t>
            </a:r>
            <a:r>
              <a:rPr lang="tr-TR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olmayan bir şey yutmak, </a:t>
            </a:r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Bir defada çok miktarda tuz yemek, </a:t>
            </a:r>
          </a:p>
          <a:p>
            <a:r>
              <a:rPr lang="tr-T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3. Yenmesi </a:t>
            </a:r>
            <a:r>
              <a:rPr lang="tr-TR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mutad</a:t>
            </a:r>
            <a:r>
              <a:rPr lang="tr-T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olmayan zeytin çekirdeği yemek. Yenmesi alışılmış olan çekirdeği yemek ise </a:t>
            </a:r>
            <a:r>
              <a:rPr lang="tr-TR" sz="24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keffareti</a:t>
            </a:r>
            <a:r>
              <a:rPr lang="tr-TR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gerektirir. </a:t>
            </a:r>
          </a:p>
          <a:p>
            <a:r>
              <a:rPr lang="tr-TR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Taş, toprak, demir, altın ve gümüş gibi şeyleri yutmak. </a:t>
            </a:r>
          </a:p>
          <a:p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İçi olmayan ceviz ve badem yutmak. (Bunların içi olanları yenildiği takdirde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gerekir) </a:t>
            </a:r>
          </a:p>
          <a:p>
            <a:r>
              <a:rPr lang="tr-TR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Burnuna ilaç çekmek. </a:t>
            </a:r>
          </a:p>
          <a:p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7. Ağzına aldığı boyalı iplik gibi şeylerin boyası ile rengi değişen tükürüğü yutmak. </a:t>
            </a:r>
          </a:p>
          <a:p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8. Boğazına kaçan kar veya yağmuru kendi isteği olmayarak yutmak. </a:t>
            </a:r>
          </a:p>
          <a:p>
            <a:r>
              <a:rPr lang="tr-TR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9. Zorlama ile oruç bozmak. </a:t>
            </a:r>
          </a:p>
          <a:p>
            <a:r>
              <a:rPr lang="tr-TR" sz="20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10. Dişleri arasında nohut tanesi kadar kalan yemek kırıntısını yutmak. </a:t>
            </a:r>
          </a:p>
          <a:p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11. Abdest esnasında ağzına ve burnuna su alırken kendi elinde olmayarak boğazına su kaçmak. </a:t>
            </a:r>
            <a:endParaRPr lang="tr-TR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52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214290"/>
            <a:ext cx="8429684" cy="6357982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 Bozup Yalnız Kazayı Gerektiren Şeyler </a:t>
            </a:r>
            <a:br>
              <a:rPr lang="tr-T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12. Unutarak </a:t>
            </a:r>
            <a:r>
              <a:rPr lang="tr-TR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yeyip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içtikten sonra orucunun bozulduğunu zannederek </a:t>
            </a:r>
            <a:r>
              <a:rPr lang="tr-TR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yeyip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içmek. </a:t>
            </a:r>
          </a:p>
          <a:p>
            <a:r>
              <a:rPr lang="tr-TR" sz="2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13. Ağız dolusu kusmak. (Kendi isteği ile). </a:t>
            </a:r>
          </a:p>
          <a:p>
            <a:r>
              <a:rPr lang="tr-TR" sz="20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14. Ağız dolusu gelen veya kendi isteğiyle getirdiği kusuntuyu mideye geri çevirmek. </a:t>
            </a:r>
          </a:p>
          <a:p>
            <a:r>
              <a:rPr lang="tr-TR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15. Kendi isteği ile içine veya genzine duman çekmek. Kendi isteği ile olmazsa oruç bozulmaz. (İçeri çekilen duman sigara dumanı olursa </a:t>
            </a:r>
            <a:r>
              <a:rPr lang="tr-TR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gerekir.)</a:t>
            </a:r>
          </a:p>
          <a:p>
            <a:r>
              <a:rPr lang="tr-TR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16. Güneş batmadığı halde-battı zannederek-iftar etmek. </a:t>
            </a:r>
          </a:p>
          <a:p>
            <a:r>
              <a:rPr lang="tr-TR" sz="2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tr-TR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İmsak vakti geçtiği halde daha vakit vardır zannederek yemek. </a:t>
            </a:r>
          </a:p>
          <a:p>
            <a:r>
              <a:rPr lang="tr-TR" sz="20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18. Cinsel ilişki dışında kadına dokunmak veya öpmek sonucu boşalmak. </a:t>
            </a:r>
          </a:p>
          <a:p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19. Ramazan orucundan başka bir orucu bozmak. (Ramazan orucundan başka bir orucu bozmak sadece kazayı gerektirir.) </a:t>
            </a:r>
          </a:p>
          <a:p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Ramazan orucuna niyet </a:t>
            </a:r>
            <a:r>
              <a:rPr lang="tr-T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etmiyerek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yeyip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içmek. </a:t>
            </a:r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niyet edilerek başlanan orucu bilerek bozmaktan lâzım gelir. Oruca niyet edilmeyerek </a:t>
            </a:r>
            <a:r>
              <a:rPr lang="tr-T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yeyip</a:t>
            </a:r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içtiği takdirde sadece o günün orucunu kaza eder.) </a:t>
            </a:r>
            <a:b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Ancak </a:t>
            </a:r>
            <a:r>
              <a:rPr lang="tr-T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mazaretsiz</a:t>
            </a:r>
            <a:r>
              <a:rPr lang="tr-T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olarak ramazan orucunu tutmamak büyük günahtır. </a:t>
            </a:r>
          </a:p>
          <a:p>
            <a:r>
              <a:rPr lang="tr-TR" sz="2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21. Misafir iken oruca başlayıp ikamete niyet ettikten sonra yemek. </a:t>
            </a:r>
          </a:p>
          <a:p>
            <a:r>
              <a:rPr lang="tr-TR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22. Mukim iken oruca başlayıp sefer mesafesi yolculuğa niyet ederek bulunduğu yerin sınırlarını geçtikten sonra orucu bozmak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37103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4" name="3 Yuvarlatılmış Çapraz Köşeli Dikdörtgen"/>
          <p:cNvSpPr/>
          <p:nvPr/>
        </p:nvSpPr>
        <p:spPr>
          <a:xfrm>
            <a:off x="928662" y="857232"/>
            <a:ext cx="7429552" cy="5715040"/>
          </a:xfrm>
          <a:prstGeom prst="round2DiagRect">
            <a:avLst/>
          </a:prstGeom>
          <a:solidFill>
            <a:schemeClr val="accent6">
              <a:lumMod val="60000"/>
              <a:lumOff val="40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</a:rPr>
              <a:t>	</a:t>
            </a:r>
            <a:r>
              <a:rPr lang="tr-TR" sz="2400" b="1" u="sng" dirty="0" smtClean="0">
                <a:solidFill>
                  <a:srgbClr val="0070C0"/>
                </a:solidFill>
              </a:rPr>
              <a:t>Oruç, tutmaya ehil kimselerin niyet ederek </a:t>
            </a:r>
            <a:r>
              <a:rPr lang="tr-TR" sz="2400" b="1" u="sng" dirty="0" err="1" smtClean="0">
                <a:solidFill>
                  <a:srgbClr val="FF0000"/>
                </a:solidFill>
              </a:rPr>
              <a:t>imsak’tan</a:t>
            </a:r>
            <a:r>
              <a:rPr lang="tr-TR" sz="2400" b="1" u="sng" dirty="0" smtClean="0">
                <a:solidFill>
                  <a:srgbClr val="FF0000"/>
                </a:solidFill>
              </a:rPr>
              <a:t> (fecrin doğuşundan) akşam vaktine (güneşin batışına) kadar</a:t>
            </a:r>
            <a:r>
              <a:rPr lang="tr-TR" sz="2400" b="1" u="sng" dirty="0" smtClean="0">
                <a:solidFill>
                  <a:schemeClr val="tx1"/>
                </a:solidFill>
              </a:rPr>
              <a:t> </a:t>
            </a:r>
            <a:r>
              <a:rPr lang="tr-TR" sz="2400" b="1" u="sng" dirty="0" smtClean="0">
                <a:solidFill>
                  <a:srgbClr val="7030A0"/>
                </a:solidFill>
              </a:rPr>
              <a:t>orucu bozan şeylerden korunmalarıdır. </a:t>
            </a:r>
            <a:r>
              <a:rPr lang="tr-TR" sz="2400" dirty="0" smtClean="0">
                <a:solidFill>
                  <a:srgbClr val="7030A0"/>
                </a:solidFill>
              </a:rPr>
              <a:t>	</a:t>
            </a:r>
          </a:p>
          <a:p>
            <a:pPr algn="just"/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Dinî terim olarak “</a:t>
            </a:r>
            <a:r>
              <a:rPr lang="tr-TR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savm</a:t>
            </a:r>
            <a:r>
              <a:rPr lang="tr-TR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kelimesi</a:t>
            </a:r>
            <a:r>
              <a:rPr lang="tr-TR" sz="2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3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müminin ibadet </a:t>
            </a:r>
            <a:r>
              <a:rPr lang="tr-T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niyetiyle imsak vaktinden iftar vaktine kadar kendisini yeme, içme ve cinsel ilişkiden alıkoyması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demektir.</a:t>
            </a:r>
            <a:endParaRPr lang="tr-TR" sz="2400" dirty="0" smtClean="0">
              <a:solidFill>
                <a:srgbClr val="7030A0"/>
              </a:solidFill>
            </a:endParaRPr>
          </a:p>
          <a:p>
            <a:pPr algn="just"/>
            <a:endParaRPr lang="tr-TR" sz="1100" dirty="0" smtClean="0">
              <a:solidFill>
                <a:schemeClr val="tx1"/>
              </a:solidFill>
            </a:endParaRPr>
          </a:p>
          <a:p>
            <a:pPr algn="just"/>
            <a:r>
              <a:rPr lang="tr-TR" sz="2400" dirty="0" smtClean="0">
                <a:solidFill>
                  <a:schemeClr val="tx1"/>
                </a:solidFill>
              </a:rPr>
              <a:t>	İnsan hem ruh hem beden dengesini sağlayan “</a:t>
            </a:r>
            <a:r>
              <a:rPr lang="tr-TR" sz="2400" b="1" dirty="0" smtClean="0">
                <a:solidFill>
                  <a:schemeClr val="tx1"/>
                </a:solidFill>
              </a:rPr>
              <a:t>Oruç</a:t>
            </a:r>
            <a:r>
              <a:rPr lang="tr-TR" sz="2400" dirty="0" smtClean="0">
                <a:solidFill>
                  <a:schemeClr val="tx1"/>
                </a:solidFill>
              </a:rPr>
              <a:t>” ibadeti biz Müslümanlara </a:t>
            </a:r>
            <a:r>
              <a:rPr lang="tr-TR" sz="2400" b="1" u="sng" dirty="0" smtClean="0">
                <a:solidFill>
                  <a:srgbClr val="FF0000"/>
                </a:solidFill>
              </a:rPr>
              <a:t>hicretin 2. yılında</a:t>
            </a:r>
            <a:r>
              <a:rPr lang="tr-TR" sz="2400" dirty="0" smtClean="0">
                <a:solidFill>
                  <a:srgbClr val="FF0000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İslam’ın beş erkanından biri olarak </a:t>
            </a:r>
            <a:r>
              <a:rPr lang="tr-TR" sz="2400" b="1" u="sng" dirty="0" smtClean="0">
                <a:solidFill>
                  <a:srgbClr val="FF0000"/>
                </a:solidFill>
              </a:rPr>
              <a:t>farz</a:t>
            </a:r>
            <a:r>
              <a:rPr lang="tr-TR" sz="2400" b="1" dirty="0" smtClean="0">
                <a:solidFill>
                  <a:srgbClr val="FF0000"/>
                </a:solidFill>
              </a:rPr>
              <a:t> kılınmıştır. </a:t>
            </a:r>
            <a:endParaRPr lang="tr-TR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357158" y="71414"/>
            <a:ext cx="84296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ORUCUN TANIMI VE TARİHİ SÜRECİ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8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214282" y="214290"/>
            <a:ext cx="8929718" cy="6572248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 Bozmayan Şeyler </a:t>
            </a:r>
          </a:p>
          <a:p>
            <a:r>
              <a:rPr lang="tr-TR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Oruçlu olduğunu unutarak; yemek ve içmek.</a:t>
            </a:r>
          </a:p>
          <a:p>
            <a:r>
              <a:rPr lang="tr-TR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2. Bir suya dalıp kulağına su kaçmak. </a:t>
            </a:r>
          </a:p>
          <a:p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Kendi isteği olmayarak boğazına toz ve duman girmek. </a:t>
            </a:r>
          </a:p>
          <a:p>
            <a:r>
              <a:rPr lang="tr-TR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 Kendi isteği olmayarak kusmak. </a:t>
            </a:r>
          </a:p>
          <a:p>
            <a:r>
              <a:rPr lang="tr-TR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 Kendiliğinden içeriden gelen kusuntu yine kendiliğinden içeriye gitmek. </a:t>
            </a:r>
          </a:p>
          <a:p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6. Uyurken ihtilâm olmak </a:t>
            </a:r>
          </a:p>
          <a:p>
            <a:r>
              <a:rPr lang="tr-T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7. Dokunma ve öpme olmadan sadece bakmak veya düşünmek sebebiyle boşalmak. </a:t>
            </a:r>
          </a:p>
          <a:p>
            <a:r>
              <a:rPr lang="tr-TR" sz="28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8. Karısını sadece öpmek. </a:t>
            </a:r>
          </a:p>
          <a:p>
            <a:r>
              <a:rPr lang="tr-TR" sz="2800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Geceleyin cünüp olduğu halde sabaha kadar yıkanmayıp gündüz yıkanmak. </a:t>
            </a:r>
            <a:endParaRPr lang="tr-TR" sz="2000" b="1" u="sng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15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214282" y="214290"/>
            <a:ext cx="8929718" cy="6572248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 Bozmayan Şeyler </a:t>
            </a:r>
          </a:p>
          <a:p>
            <a:r>
              <a:rPr lang="tr-TR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0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10. Dişleri arasında sahur yemeğinden kalan nohut miktarından az olan kırıntıyı yutmak.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11. Ağzındaki </a:t>
            </a:r>
            <a:r>
              <a:rPr lang="tr-TR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tükrüğü</a:t>
            </a:r>
            <a:r>
              <a:rPr lang="tr-TR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yutmak. </a:t>
            </a:r>
            <a:r>
              <a:rPr lang="tr-T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Ağzından dışarı çıkıp tamamen ayrılan </a:t>
            </a:r>
            <a:r>
              <a:rPr lang="tr-TR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tükrüğü</a:t>
            </a:r>
            <a:r>
              <a:rPr lang="tr-T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tekrar yutmak orucu bozar. </a:t>
            </a:r>
          </a:p>
          <a:p>
            <a:r>
              <a:rPr lang="tr-T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12. Ağzına gelen balgamı yutmak.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13. Kafasından burnuna gelen akıntıyı içine çekip yutmak.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14. Ağzına aldığı (meselâ dişine koyduğu) ilâcın tadı boğazına varmak.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15. Göze ilâç damlatmak.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16. Kan aldırmak. </a:t>
            </a: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17. Gözlerine sürme çekmek.</a:t>
            </a:r>
          </a:p>
          <a:p>
            <a:endParaRPr lang="tr-TR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224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642910" y="571480"/>
            <a:ext cx="8072494" cy="5929354"/>
          </a:xfrm>
          <a:prstGeom prst="roundRect">
            <a:avLst>
              <a:gd name="adj" fmla="val 754"/>
            </a:avLst>
          </a:prstGeom>
          <a:solidFill>
            <a:schemeClr val="accent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 Kimler Tutar? </a:t>
            </a:r>
            <a:endParaRPr lang="tr-TR" sz="16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 kimseye orucun farz olması için kendisinde üç şartın bulunması gerekir:</a:t>
            </a:r>
          </a:p>
          <a:p>
            <a: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Müslüman  </a:t>
            </a:r>
            <a:b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Akıllı  </a:t>
            </a:r>
            <a:br>
              <a:rPr lang="tr-TR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3. Erginlik çağına gelmiş bulunmak.</a:t>
            </a:r>
          </a:p>
          <a:p>
            <a:pPr algn="just"/>
            <a:r>
              <a:rPr lang="tr-T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Bu şartları taşımayanlara oruç tutmak farz değildir. Ancak 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erginlik çağına gelmeyen çocukları, bünyelerine zarar vermeyecek şekilde oruç tutmaya alıştırmak gerekir.</a:t>
            </a:r>
            <a:endParaRPr lang="tr-T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927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571472" y="214290"/>
            <a:ext cx="7786742" cy="628654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Orucun Edasının Şartları </a:t>
            </a:r>
          </a:p>
          <a:p>
            <a:pPr algn="just"/>
            <a: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Orucun farz olması için gerekli olan şartlardan başka oruç ibadetinin yerine getirilebilmesi için de bazı şartların bulunması lâzımdır. </a:t>
            </a:r>
          </a:p>
          <a:p>
            <a:pPr algn="just"/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Sağlıklı olmak.  </a:t>
            </a:r>
            <a:b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tr-TR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Mukim olmak (yani misafir olmamak). </a:t>
            </a:r>
            <a:endParaRPr lang="tr-TR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Oruç tutamayacak kadar hasta olanlarla, dinî ölçülere göre yolcu olanlar oruçlarını erteleyebilirler. 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Hastalar iyileşince, yolcular da ikamet ettikleri yere dönünce tutamadıkları günler sayısınca oruçlarını tutarlar. </a:t>
            </a:r>
            <a:endParaRPr lang="tr-TR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0153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71438" y="-24"/>
            <a:ext cx="8929718" cy="664373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Orucu, Ramazandan Sonra Ertelemeyi </a:t>
            </a:r>
            <a:r>
              <a:rPr lang="tr-TR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Mübah</a:t>
            </a:r>
            <a:r>
              <a:rPr lang="tr-TR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Kılan Özürler </a:t>
            </a:r>
          </a:p>
          <a:p>
            <a:pPr algn="just"/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Özürsüz olarak Ramazan ayında oruç tutmamak günahtır.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Bir kimsenin Ramazan orucunu sonraya bırakabilmesi için geçerli sayılan özürler şunlardır:</a:t>
            </a:r>
          </a:p>
          <a:p>
            <a:pPr algn="just"/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1) Hastalık: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 hasta oruç tuttuğu takdirde </a:t>
            </a:r>
            <a:r>
              <a:rPr lang="tr-TR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hastalığının artmasından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veya </a:t>
            </a:r>
            <a:r>
              <a:rPr lang="tr-TR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uzamasından korkarsa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oruç tutmayabilir. Hastalığı iyileşince tutamadığı oruçları kaza eder. Hastaya bakan kimse de böyledir. </a:t>
            </a:r>
          </a:p>
          <a:p>
            <a:pPr algn="just"/>
            <a:endParaRPr lang="tr-TR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 Yolculuk: </a:t>
            </a:r>
            <a:r>
              <a:rPr lang="tr-T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Ramazan ayında İkamet ettiği yerden en az 90 km. veya daha fazla mesafeye yolculuk yapan ve gittiği yerde 15 günden az bir süre kalmaya niyet eden kimse dinen misafirdir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Bu kimse yolculuk süresince oruç tutmayabilir. </a:t>
            </a:r>
          </a:p>
          <a:p>
            <a:pPr algn="just"/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Yolculuk hali bitince tutmadığı günleri kaza eder. </a:t>
            </a:r>
            <a:r>
              <a:rPr lang="tr-TR" sz="24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Oruç tutmasında bir güçlük yoksa yolcunun oruç tutması daha hayırlıdır. </a:t>
            </a:r>
            <a:endParaRPr lang="tr-TR" sz="2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423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71438" y="142852"/>
            <a:ext cx="9001156" cy="6715148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r-T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3) Zor Görmek: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Orucu bozmak için </a:t>
            </a:r>
            <a:r>
              <a:rPr lang="tr-TR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ölümle veya vücuduna bir zarar verilmekle tehdit edilen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kimse orucunu bozabilir. Bozduğu orucu sonra tutar. </a:t>
            </a:r>
          </a:p>
          <a:p>
            <a:pPr algn="just"/>
            <a:r>
              <a:rPr lang="tr-TR" sz="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4) Gebe ve Emzikli Olmak: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Gebe veya emzikli olan bir kadın, oruç tuttuğu takdirde </a:t>
            </a:r>
            <a:r>
              <a:rPr lang="tr-TR" sz="2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kendisine veya çocuğuna bir zarar geleceğinden korkarsa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oruç tutmayabilir. Gebelik ve emziklilik hali sona erince tutamadığı günleri kaza eder.</a:t>
            </a:r>
          </a:p>
          <a:p>
            <a:pPr algn="just"/>
            <a:endParaRPr lang="tr-TR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5) Şiddetli Açlık ve Susuzluk: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Oruçlu bir kimse açlık veya susuzluk sebebiyle </a:t>
            </a:r>
            <a:r>
              <a:rPr lang="tr-TR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aklının bozulmasından veya vücuduna ciddî bir zarar geleceğinden korkarsa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orucunu bozabilir. Sonra uygun bir zamanda tutamadığı oruçları kaza eder.</a:t>
            </a:r>
          </a:p>
          <a:p>
            <a:pPr algn="just"/>
            <a:endParaRPr lang="tr-TR" sz="11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6) Yaşlılık ve Düşkünlük: 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Vücudu günden güne düşen ve oruca dayanamayan iyice ihtiyarlamış olan kimseler oruç tutmayabilir. Bunlar sonradan da orucu kaza </a:t>
            </a:r>
            <a:r>
              <a:rPr lang="tr-TR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edemiyecekleri</a:t>
            </a:r>
            <a:r>
              <a:rPr lang="tr-TR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için tutamadıkları her günün orucunun yerine fidye verirler. </a:t>
            </a:r>
            <a:endParaRPr lang="tr-TR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58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642910" y="357166"/>
            <a:ext cx="7715304" cy="6215106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40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Orucun Sıhhatinin Şartları 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Oruç tutma şartlarını taşıyan bir kimsenin tutacağı orucun sahih, yani geçerli olabilmesinin şartları da şunlardır:</a:t>
            </a:r>
          </a:p>
          <a:p>
            <a:pPr algn="just"/>
            <a:endParaRPr lang="tr-TR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q"/>
            </a:pPr>
            <a:r>
              <a:rPr lang="tr-TR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Oruç tutmaya niyet etmek. </a:t>
            </a:r>
            <a:endParaRPr lang="tr-TR" sz="4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Wingdings" pitchFamily="2" charset="2"/>
              <a:buChar char="q"/>
            </a:pPr>
            <a:r>
              <a:rPr lang="tr-TR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İmsaktan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iftara kadar yeme, içme ve cinsel ilişkiden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(orucu bozacak şeylerden) </a:t>
            </a:r>
            <a:r>
              <a:rPr lang="tr-TR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uzak durmak.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Orucu vaktinde tutmak.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tr-T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Kadınların </a:t>
            </a:r>
            <a:r>
              <a:rPr lang="tr-TR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ayhali</a:t>
            </a:r>
            <a:r>
              <a:rPr lang="tr-TR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ve lohusa halinde bulunmaması.</a:t>
            </a:r>
            <a:endParaRPr lang="tr-TR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Ayhali</a:t>
            </a:r>
            <a:r>
              <a:rPr lang="tr-TR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 lohusa olan kadınlar, bu hallerinin devam ettiği günlerde oruç tutamaz, namaz kılamazlar. Bu haller sona erince tutamadıkları günlerin oruçlarını kaza ederler. Fakat kılamadıkları namazları kaza etmezler.</a:t>
            </a:r>
            <a:endParaRPr lang="tr-T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168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4" name="3 Yuvarlatılmış Çapraz Köşeli Dikdörtgen"/>
          <p:cNvSpPr/>
          <p:nvPr/>
        </p:nvSpPr>
        <p:spPr>
          <a:xfrm>
            <a:off x="285720" y="1000108"/>
            <a:ext cx="8643998" cy="5072098"/>
          </a:xfrm>
          <a:prstGeom prst="round2DiagRect">
            <a:avLst/>
          </a:prstGeom>
          <a:solidFill>
            <a:schemeClr val="accent6">
              <a:lumMod val="60000"/>
              <a:lumOff val="40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4000" dirty="0" smtClean="0">
                <a:solidFill>
                  <a:schemeClr val="tx1"/>
                </a:solidFill>
                <a:latin typeface="HASENAT4" pitchFamily="2" charset="-78"/>
                <a:cs typeface="HASENAT4" pitchFamily="2" charset="-78"/>
              </a:rPr>
              <a:t> وَكُلُوا وَاشْرَبُوا حَتّٰى يَتَبَيَّنَ لَكُمُ الْخَيْطُ الْاَبْيَضُ مِنَ الْخَيْطِ الْاَسْوَدِ مِنَ الْفَجْرِ ثُمَّ اَتِمُّوا الصِّيَامَ اِلَى الَّيْلِ </a:t>
            </a:r>
          </a:p>
          <a:p>
            <a:pPr algn="just"/>
            <a:r>
              <a:rPr lang="tr-TR" sz="1600" dirty="0" smtClean="0">
                <a:solidFill>
                  <a:schemeClr val="tx1"/>
                </a:solidFill>
              </a:rPr>
              <a:t>	</a:t>
            </a:r>
          </a:p>
          <a:p>
            <a:pPr algn="just"/>
            <a:r>
              <a:rPr lang="tr-TR" sz="3600" dirty="0" smtClean="0">
                <a:solidFill>
                  <a:schemeClr val="tx1"/>
                </a:solidFill>
              </a:rPr>
              <a:t>	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tr-TR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Sabahın beyaz ipliği (aydınlığı), siyah ipliğinden (karanlığından) ayırt edilinceye kadar yiyin, için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sonra </a:t>
            </a:r>
            <a:r>
              <a:rPr lang="tr-TR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akşama kadar orucu tamamlayın</a:t>
            </a:r>
            <a:r>
              <a:rPr lang="tr-TR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r>
              <a:rPr lang="tr-TR" sz="3200" dirty="0" smtClean="0">
                <a:solidFill>
                  <a:schemeClr val="tx1"/>
                </a:solidFill>
              </a:rPr>
              <a:t> </a:t>
            </a:r>
            <a:endParaRPr lang="tr-TR" sz="3600" dirty="0" smtClean="0">
              <a:solidFill>
                <a:schemeClr val="tx1"/>
              </a:solidFill>
            </a:endParaRPr>
          </a:p>
          <a:p>
            <a:pPr algn="r"/>
            <a:r>
              <a:rPr lang="tr-TR" sz="1400" dirty="0" smtClean="0">
                <a:solidFill>
                  <a:schemeClr val="tx1"/>
                </a:solidFill>
              </a:rPr>
              <a:t>(Bakara 187)</a:t>
            </a:r>
            <a:endParaRPr lang="tr-TR" sz="1400" dirty="0">
              <a:solidFill>
                <a:schemeClr val="tx1"/>
              </a:solidFill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357158" y="71414"/>
            <a:ext cx="8429684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RAMAZANDA ORUÇ TUTMANIN ZAMANI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490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YUSUFCUK\Desktop\resimlerden secim\0_50841_11912e9a_L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929454"/>
          </a:xfrm>
          <a:prstGeom prst="rect">
            <a:avLst/>
          </a:prstGeom>
          <a:noFill/>
        </p:spPr>
      </p:pic>
      <p:sp>
        <p:nvSpPr>
          <p:cNvPr id="15" name="14 Yuvarlatılmış Dikdörtgen"/>
          <p:cNvSpPr/>
          <p:nvPr/>
        </p:nvSpPr>
        <p:spPr>
          <a:xfrm>
            <a:off x="357158" y="285728"/>
            <a:ext cx="8429684" cy="650083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Oruç Çeşitleri</a:t>
            </a:r>
          </a:p>
          <a:p>
            <a:r>
              <a:rPr lang="tr-TR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1- 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Farz Olan Oruçlar: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Ramazan ayında oruç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tutmak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Ramazanda tutulamayan orucu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başka günlerde kaza etmek ve </a:t>
            </a:r>
            <a:r>
              <a:rPr lang="tr-TR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keffaret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oruçları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da farzdır.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 Vacip Olan oruçlar: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Adak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oruçları,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bozulan nafile oruçların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kazası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 Sünnet Olan Oruçlar: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Muharrem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ayının  9. gününü 10. günü ile veya 10. gününü 11. günü ile birlikte oruç tutmak sünnettir.</a:t>
            </a:r>
          </a:p>
          <a:p>
            <a:r>
              <a:rPr lang="tr-T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4- </a:t>
            </a:r>
            <a:r>
              <a:rPr lang="tr-T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Müstehab</a:t>
            </a:r>
            <a:r>
              <a:rPr lang="tr-T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Olan Oruçlar: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Kamerî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ayların 13, 14 ve 15. günleri ile haftanın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Pazartesi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Perşembe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günleri ve Ramazandan sonra </a:t>
            </a:r>
            <a:r>
              <a:rPr lang="tr-TR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Şevval ayında altı gün oruç 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tutmak </a:t>
            </a:r>
            <a:r>
              <a:rPr lang="tr-TR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müstehabdır</a:t>
            </a:r>
            <a:r>
              <a:rPr lang="tr-TR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tr-TR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54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230</Words>
  <Application>Microsoft Office PowerPoint</Application>
  <PresentationFormat>Ekran Gösterisi (4:3)</PresentationFormat>
  <Paragraphs>162</Paragraphs>
  <Slides>21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idris</dc:creator>
  <cp:lastModifiedBy>salim</cp:lastModifiedBy>
  <cp:revision>3</cp:revision>
  <dcterms:created xsi:type="dcterms:W3CDTF">2011-08-19T10:39:44Z</dcterms:created>
  <dcterms:modified xsi:type="dcterms:W3CDTF">2011-08-22T04:14:35Z</dcterms:modified>
</cp:coreProperties>
</file>