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81" r:id="rId7"/>
    <p:sldId id="279" r:id="rId8"/>
    <p:sldId id="280" r:id="rId9"/>
    <p:sldId id="260" r:id="rId10"/>
    <p:sldId id="282" r:id="rId11"/>
    <p:sldId id="261" r:id="rId12"/>
    <p:sldId id="283" r:id="rId13"/>
    <p:sldId id="284" r:id="rId14"/>
    <p:sldId id="285" r:id="rId15"/>
    <p:sldId id="262" r:id="rId16"/>
    <p:sldId id="286" r:id="rId17"/>
    <p:sldId id="289" r:id="rId18"/>
    <p:sldId id="287" r:id="rId19"/>
    <p:sldId id="288" r:id="rId20"/>
    <p:sldId id="263" r:id="rId21"/>
    <p:sldId id="290" r:id="rId22"/>
    <p:sldId id="264" r:id="rId23"/>
    <p:sldId id="291" r:id="rId24"/>
    <p:sldId id="265" r:id="rId25"/>
    <p:sldId id="294" r:id="rId26"/>
    <p:sldId id="292" r:id="rId27"/>
    <p:sldId id="295" r:id="rId28"/>
    <p:sldId id="293" r:id="rId29"/>
    <p:sldId id="266" r:id="rId30"/>
    <p:sldId id="296" r:id="rId31"/>
    <p:sldId id="297" r:id="rId32"/>
    <p:sldId id="267" r:id="rId33"/>
    <p:sldId id="299" r:id="rId34"/>
    <p:sldId id="298" r:id="rId35"/>
    <p:sldId id="300" r:id="rId36"/>
    <p:sldId id="268" r:id="rId37"/>
    <p:sldId id="270" r:id="rId38"/>
    <p:sldId id="271" r:id="rId39"/>
    <p:sldId id="272"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E984"/>
    <a:srgbClr val="74DA7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9C41B-714D-4C30-88C1-01024B63C626}"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346AD55-1F68-4A5A-8A53-8990241A376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5E984">
            <a:alpha val="75000"/>
          </a:srgb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9C41B-714D-4C30-88C1-01024B63C626}" type="datetimeFigureOut">
              <a:rPr lang="tr-TR" smtClean="0"/>
              <a:pPr/>
              <a:t>11.07.2013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6AD55-1F68-4A5A-8A53-8990241A37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404664"/>
            <a:ext cx="7772400" cy="1470025"/>
          </a:xfrm>
        </p:spPr>
        <p:txBody>
          <a:bodyPr/>
          <a:lstStyle/>
          <a:p>
            <a:r>
              <a:rPr lang="tr-TR" dirty="0" smtClean="0"/>
              <a:t>ORUC</a:t>
            </a:r>
            <a:endParaRPr lang="tr-TR" dirty="0"/>
          </a:p>
        </p:txBody>
      </p:sp>
      <p:sp>
        <p:nvSpPr>
          <p:cNvPr id="3" name="2 Alt Başlık"/>
          <p:cNvSpPr>
            <a:spLocks noGrp="1"/>
          </p:cNvSpPr>
          <p:nvPr>
            <p:ph type="subTitle" idx="1"/>
          </p:nvPr>
        </p:nvSpPr>
        <p:spPr>
          <a:xfrm>
            <a:off x="1259632" y="1484784"/>
            <a:ext cx="6400800" cy="1752600"/>
          </a:xfrm>
        </p:spPr>
        <p:txBody>
          <a:bodyPr/>
          <a:lstStyle/>
          <a:p>
            <a:r>
              <a:rPr lang="tr-TR" dirty="0" smtClean="0">
                <a:solidFill>
                  <a:schemeClr val="tx1"/>
                </a:solidFill>
              </a:rPr>
              <a:t>Hikmet ve Faydaları</a:t>
            </a:r>
            <a:endParaRPr lang="tr-T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00792"/>
          </a:xfrm>
        </p:spPr>
        <p:txBody>
          <a:bodyPr>
            <a:normAutofit/>
          </a:bodyPr>
          <a:lstStyle/>
          <a:p>
            <a:r>
              <a:rPr lang="tr-TR" dirty="0" smtClean="0"/>
              <a:t>Hz. Peygamber buyuruyor ki: </a:t>
            </a:r>
            <a:br>
              <a:rPr lang="tr-TR" dirty="0" smtClean="0"/>
            </a:br>
            <a:r>
              <a:rPr lang="tr-TR" i="1" dirty="0" smtClean="0"/>
              <a:t>"Çok oruç tutanlar var ki onlara tuttukları oruçlardan sadece açlık ve susuzluk kalır. Çok gece ibadet edenler vardır ki onlara da bundan kalan sadece uykusuzluktur.”</a:t>
            </a:r>
          </a:p>
          <a:p>
            <a:pPr algn="r" rtl="1"/>
            <a:r>
              <a:rPr lang="ar-SA" sz="4000" b="1" dirty="0" smtClean="0">
                <a:latin typeface="Traditional Arabic" pitchFamily="18" charset="-78"/>
                <a:cs typeface="Traditional Arabic" pitchFamily="18" charset="-78"/>
              </a:rPr>
              <a:t>رُبَّ صَائِمٍ لَيْسَ لَهُ مِنْ صِيَامِهِ إِلَّا الْجُوعُ وَرُبَّ قَائِمٍ لَيْسَ لَهُ مِنْ قِيَامِهِ إِلَّا السَّهَرُ</a:t>
            </a:r>
          </a:p>
          <a:p>
            <a:r>
              <a:rPr lang="tr-TR" sz="1600" dirty="0" err="1" smtClean="0"/>
              <a:t>İbn</a:t>
            </a:r>
            <a:r>
              <a:rPr lang="tr-TR" sz="1600" dirty="0" smtClean="0"/>
              <a:t> </a:t>
            </a:r>
            <a:r>
              <a:rPr lang="tr-TR" sz="1600" dirty="0" err="1" smtClean="0"/>
              <a:t>Mace</a:t>
            </a:r>
            <a:r>
              <a:rPr lang="tr-TR" sz="1600" dirty="0" smtClean="0"/>
              <a:t>, </a:t>
            </a:r>
            <a:r>
              <a:rPr lang="tr-TR" sz="1600" dirty="0" err="1" smtClean="0"/>
              <a:t>İbn</a:t>
            </a:r>
            <a:r>
              <a:rPr lang="tr-TR" sz="1600" dirty="0" smtClean="0"/>
              <a:t> </a:t>
            </a:r>
            <a:r>
              <a:rPr lang="tr-TR" sz="1600" dirty="0" err="1" smtClean="0"/>
              <a:t>Hanbel</a:t>
            </a:r>
            <a:r>
              <a:rPr lang="tr-TR" sz="1600" dirty="0"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İslâm bilginleri orucun üç mertebesi olduğunu bildirmişlerdir:</a:t>
            </a:r>
            <a:endParaRPr lang="tr-TR" dirty="0"/>
          </a:p>
        </p:txBody>
      </p:sp>
      <p:sp>
        <p:nvSpPr>
          <p:cNvPr id="3" name="2 İçerik Yer Tutucusu"/>
          <p:cNvSpPr>
            <a:spLocks noGrp="1"/>
          </p:cNvSpPr>
          <p:nvPr>
            <p:ph idx="1"/>
          </p:nvPr>
        </p:nvSpPr>
        <p:spPr/>
        <p:txBody>
          <a:bodyPr>
            <a:normAutofit/>
          </a:bodyPr>
          <a:lstStyle/>
          <a:p>
            <a:r>
              <a:rPr lang="tr-TR" b="1" dirty="0" smtClean="0"/>
              <a:t>Birincisi</a:t>
            </a:r>
            <a:r>
              <a:rPr lang="tr-TR" dirty="0" smtClean="0"/>
              <a:t>; imsaktan akşama kadar yemekten, içmekten ve cinsel arzulardan sakınmak suretiyle tutulan oruçtur. Bu oruç, şartları yerine getirildiği için sahihtir. Ancak bunun gayesine ulaşması için oruçlunun ikinci basamağa yükselmesi lâzımdır.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a:bodyPr>
          <a:lstStyle/>
          <a:p>
            <a:r>
              <a:rPr lang="tr-TR" b="1" dirty="0" smtClean="0"/>
              <a:t>İkincisi</a:t>
            </a:r>
            <a:r>
              <a:rPr lang="tr-TR" dirty="0" smtClean="0"/>
              <a:t>; birinci maddedekilerle birlikte, kulak, göz, dil, el, ayak ve diğer organları günahlardan uzaklaştırmak suretiyle tutulan oruçtur. Makbul olan oruç budur. Çünkü bu, organlar üzerinde olumlu etkisini gösteren ve sahibine ahlâkî faziletler kazandırarak gayesine ulaşan oruçtur.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b="1" dirty="0" smtClean="0"/>
              <a:t>Üçüncüsü</a:t>
            </a:r>
            <a:r>
              <a:rPr lang="tr-TR" dirty="0" smtClean="0"/>
              <a:t>; birinci ve ikinci maddedekilerle beraber gönlünde Allah'tan başkasına yer vermemek, kalbini Allah'tan başka şeylerle meşgul etmemek suretiyle tutulan oruçtur. Oruçta ulaşılan en yüksek derece budur. Peygamberlerin ve Allah'ın veli kullarının tuttuğu oruç budur.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8229600" cy="4525963"/>
          </a:xfrm>
        </p:spPr>
        <p:txBody>
          <a:bodyPr/>
          <a:lstStyle/>
          <a:p>
            <a:r>
              <a:rPr lang="tr-TR" dirty="0" smtClean="0"/>
              <a:t>Oruçlu, önce helâl olan yiyecek içecek ve cinsel arzularından geçici bir süre uzak kalarak iradesine hakim olmayı öğrenir. Bu irade terbiyesi ile organlarının her türlü kötülükten uzaklaşmasını sağlayan </a:t>
            </a:r>
            <a:r>
              <a:rPr lang="tr-TR" dirty="0" err="1" smtClean="0"/>
              <a:t>mü'min</a:t>
            </a:r>
            <a:r>
              <a:rPr lang="tr-TR" dirty="0" smtClean="0"/>
              <a:t>, nihayet kalbini de kötü duygulardan arındırarak âdeta melekleşir. Maddî bağlardan, fani ihtiraslardan uzaklaştıkça kulluğun zirvesine ulaşır ve Allah'a yaklaşır.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 İnsanı Sağlıklı Yapar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Orucun, ruh ve beden üzerinde olumlu etkileri ve vücut sağlığı bakımından faydalı sonuçları tıbben de kanıtlanmış bir gerçektir. Pek çok hikmetleri olan oruç emrinin bu yönüne de Peygamber Efendimiz dikkatimizi çekerek şöyle buyurmuştur: </a:t>
            </a:r>
            <a:br>
              <a:rPr lang="tr-TR" dirty="0" smtClean="0"/>
            </a:br>
            <a:r>
              <a:rPr lang="tr-TR" i="1" dirty="0" smtClean="0"/>
              <a:t>"Oruç tutunuz ki sağlıklı olasınız.“</a:t>
            </a:r>
          </a:p>
          <a:p>
            <a:pPr algn="r" rtl="1"/>
            <a:r>
              <a:rPr lang="ar-SA" sz="4300" b="1" dirty="0" smtClean="0">
                <a:latin typeface="Traditional Arabic" pitchFamily="18" charset="-78"/>
                <a:cs typeface="Traditional Arabic" pitchFamily="18" charset="-78"/>
              </a:rPr>
              <a:t>صوموا تصحوا</a:t>
            </a:r>
            <a:endParaRPr lang="tr-TR" sz="4300" b="1" dirty="0" smtClean="0">
              <a:latin typeface="Traditional Arabic" pitchFamily="18" charset="-78"/>
              <a:cs typeface="Traditional Arabic" pitchFamily="18" charset="-78"/>
            </a:endParaRPr>
          </a:p>
          <a:p>
            <a:pPr algn="r" rtl="1"/>
            <a:r>
              <a:rPr lang="ar-SA" sz="2200" dirty="0" smtClean="0"/>
              <a:t>. ضعيف . "تخريج الإحياء" (3/87) . "تذكرة الموضوعات" (70) . "الموضوعات" للصغاني (72) .</a:t>
            </a:r>
            <a:r>
              <a:rPr lang="tr-TR" dirty="0" smtClean="0"/>
              <a:t/>
            </a:r>
            <a:br>
              <a:rPr lang="tr-TR" dirty="0" smtClean="0"/>
            </a:b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357982"/>
          </a:xfrm>
        </p:spPr>
        <p:txBody>
          <a:bodyPr>
            <a:normAutofit/>
          </a:bodyPr>
          <a:lstStyle/>
          <a:p>
            <a:r>
              <a:rPr lang="tr-TR" dirty="0" smtClean="0"/>
              <a:t>Burada sözü, konunun uzmanı olan tıp doktorlarına bırakarak orucun sağlık yönünden faydalarını bir kere de uzmanlarından dinleyelim:</a:t>
            </a:r>
          </a:p>
          <a:p>
            <a:r>
              <a:rPr lang="tr-TR" dirty="0" smtClean="0"/>
              <a:t>"Sağlam insanlara orucun hiç bir zararı yoktur. Aksine "Oruç tutunuz, sıhhat bulursunuz" hadis-i şerifinde işaret </a:t>
            </a:r>
            <a:r>
              <a:rPr lang="tr-TR" dirty="0" err="1" smtClean="0"/>
              <a:t>buyurulduğu</a:t>
            </a:r>
            <a:r>
              <a:rPr lang="tr-TR" dirty="0" smtClean="0"/>
              <a:t> veçhile, </a:t>
            </a:r>
            <a:r>
              <a:rPr lang="tr-TR" dirty="0" err="1" smtClean="0"/>
              <a:t>vücûda</a:t>
            </a:r>
            <a:r>
              <a:rPr lang="tr-TR" dirty="0" smtClean="0"/>
              <a:t> faydası vardır. 8-16 saat sindirim cihazının, karaciğerin dinlenmesi kendi kendini toparlaması büyük bir faydadır.“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92500" lnSpcReduction="10000"/>
          </a:bodyPr>
          <a:lstStyle/>
          <a:p>
            <a:r>
              <a:rPr lang="tr-TR" dirty="0" smtClean="0"/>
              <a:t>"Oruç normal sıhhatli olan insanlar için çok faydalı bir perhiz teşkil eder. Az yemek ve itidal ile yaşamak sonucu oruç tutanlar genellikle Ramazanda bir kaç kilo zayıflarlar. Bu suretle 11 ay zarfında vücutta depo edilen zararlı yağlar erimiş olur. Bu ise asrımızda herkese tavsiye edilen en mühim sağlık kuralıdır. Çünkü şişmanlık şeker hastalığına pek yakındır. Ayrıca damar sertliği, </a:t>
            </a:r>
            <a:r>
              <a:rPr lang="tr-TR" dirty="0" err="1" smtClean="0"/>
              <a:t>kalb</a:t>
            </a:r>
            <a:r>
              <a:rPr lang="tr-TR" dirty="0" smtClean="0"/>
              <a:t> hastalığı, tansiyon yüksekliği ve buna bağlı pek çok hastalığa müsait bir zemin hazırlar. Demek oluyor ki oruç, bütün bu dertlerden insanı koruyucu bir etki yapar.”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a:bodyPr>
          <a:lstStyle/>
          <a:p>
            <a:r>
              <a:rPr lang="tr-TR" dirty="0" smtClean="0"/>
              <a:t>Bu gerçeği, sadece bizim bilim adamlarımız değil, konuyu inceleyen yabancı bilim adamları da dile getirmektedir: </a:t>
            </a:r>
          </a:p>
          <a:p>
            <a:r>
              <a:rPr lang="tr-TR" dirty="0" smtClean="0"/>
              <a:t>1940 Nobel Tıp ödülünü kazanan ünlü bilim adamı, Dr. </a:t>
            </a:r>
            <a:r>
              <a:rPr lang="tr-TR" dirty="0" err="1" smtClean="0"/>
              <a:t>Alexis</a:t>
            </a:r>
            <a:r>
              <a:rPr lang="tr-TR" dirty="0" smtClean="0"/>
              <a:t> </a:t>
            </a:r>
            <a:r>
              <a:rPr lang="tr-TR" dirty="0" err="1" smtClean="0"/>
              <a:t>Carrel</a:t>
            </a:r>
            <a:r>
              <a:rPr lang="tr-TR" dirty="0" smtClean="0"/>
              <a:t> (Aleksi </a:t>
            </a:r>
            <a:r>
              <a:rPr lang="tr-TR" dirty="0" err="1" smtClean="0"/>
              <a:t>Karel</a:t>
            </a:r>
            <a:r>
              <a:rPr lang="tr-TR" dirty="0" smtClean="0"/>
              <a:t>) "</a:t>
            </a:r>
            <a:r>
              <a:rPr lang="tr-TR" dirty="0" err="1" smtClean="0"/>
              <a:t>L'Hamme</a:t>
            </a:r>
            <a:r>
              <a:rPr lang="tr-TR" dirty="0" smtClean="0"/>
              <a:t>, Cet </a:t>
            </a:r>
            <a:r>
              <a:rPr lang="tr-TR" dirty="0" err="1" smtClean="0"/>
              <a:t>İnconnu</a:t>
            </a:r>
            <a:r>
              <a:rPr lang="tr-TR" dirty="0" smtClean="0"/>
              <a:t>" adlı eserinde: "Oruç sırasında organizmalarda depo edilmiş besin maddelerinin harcandığını, sonradan bunların yerine yenilerinin geldiğini, böylece bütün vücutta bir yenilenme olduğunu ve orucun sağlık bakımından çok yararlı olduğunu." söyler.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txBody>
          <a:bodyPr>
            <a:normAutofit lnSpcReduction="10000"/>
          </a:bodyPr>
          <a:lstStyle/>
          <a:p>
            <a:r>
              <a:rPr lang="tr-TR" dirty="0" smtClean="0"/>
              <a:t>Orucun faydaları sadece bedenimizle ilgili değildir. Onun ruhumuzda ve sinir sistemi üzerindeki olumlu etkileri ve bu ibadetten oruçlunun duyduğu iç huzuru, pek çok manevî rahatsızlığı </a:t>
            </a:r>
            <a:r>
              <a:rPr lang="tr-TR" dirty="0" err="1" smtClean="0"/>
              <a:t>tedavî</a:t>
            </a:r>
            <a:r>
              <a:rPr lang="tr-TR" dirty="0" smtClean="0"/>
              <a:t> ederek kişiye güçlü bir moral kazandırır. </a:t>
            </a:r>
          </a:p>
          <a:p>
            <a:r>
              <a:rPr lang="tr-TR" dirty="0" smtClean="0"/>
              <a:t>"Oruçta asıl sinir sistemi tam bir rahatlama içindedir. Bir ibadeti yerine getirme mutluluğu bizdeki gerginliklerin, huzursuzlukların hemen hemen tümünü yok eder. Günümüzün en önemli iç sorunlarından olan stresler böylece büyük ölçüde kalkar."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Niçin oruç tutuyoruz?</a:t>
            </a:r>
            <a:r>
              <a:rPr lang="tr-TR" dirty="0" smtClean="0"/>
              <a:t>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Biz, herhangi bir menfaat düşüncesi ile değil yalnız Allah'ın emri olduğu için ve onun rızasını kazanmak maksadıyla oruç tutarız. </a:t>
            </a:r>
          </a:p>
          <a:p>
            <a:r>
              <a:rPr lang="tr-TR" dirty="0" smtClean="0"/>
              <a:t>Hz. Ali diyor ki: </a:t>
            </a:r>
            <a:br>
              <a:rPr lang="tr-TR" dirty="0" smtClean="0"/>
            </a:br>
            <a:r>
              <a:rPr lang="tr-TR" dirty="0" smtClean="0"/>
              <a:t>- Karşılığında bir menfaat umarak yapılan ibadet, ticaretçinin ibadetidir. </a:t>
            </a:r>
            <a:br>
              <a:rPr lang="tr-TR" dirty="0" smtClean="0"/>
            </a:br>
            <a:r>
              <a:rPr lang="tr-TR" dirty="0" smtClean="0"/>
              <a:t>- Korku sebebiyle yapılan ibadet kölenin ibadetidir. </a:t>
            </a:r>
            <a:br>
              <a:rPr lang="tr-TR" dirty="0" smtClean="0"/>
            </a:br>
            <a:r>
              <a:rPr lang="tr-TR" dirty="0" smtClean="0"/>
              <a:t>- Allah'ın nimetlerine şükretmek maksadıyla yapılan ibadet, hür olan kimsenin ibadetidir.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Oruç Nimetlerin Kıymetini Öğretir</a:t>
            </a:r>
            <a:r>
              <a:rPr lang="tr-TR" dirty="0" smtClean="0"/>
              <a:t>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Nimet elde iken değeri gereği gibi bilinemez. İnsan sahip olduğu nimetlerin değerini ancak bunlar elden çıktıktan sonra anlayabilir. Fakat iş işten geçtiği için artık bunun yararı olmaz.</a:t>
            </a:r>
          </a:p>
          <a:p>
            <a:r>
              <a:rPr lang="tr-TR" dirty="0" smtClean="0"/>
              <a:t>Oruç tutmakla bir süre nimetlerden uzak kalan kimse bunların değerini daha iyi anlar. Sahip olduğu nimetlerden bir süre uzak kalmak insana, onları daha iyi korumasını, israf etmemesini ve nimetleri kendisine veren Allah'a daha çok şükretmesini öğretir.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p:spPr>
        <p:txBody>
          <a:bodyPr>
            <a:normAutofit/>
          </a:bodyPr>
          <a:lstStyle/>
          <a:p>
            <a:r>
              <a:rPr lang="tr-TR" dirty="0" smtClean="0"/>
              <a:t>Nimetlere şükür ise onların çoğalmasına vesile olur. Allah Tealâ şöyle buyuruyor:</a:t>
            </a:r>
          </a:p>
          <a:p>
            <a:pPr algn="r" rtl="1"/>
            <a:r>
              <a:rPr lang="ar-SA" sz="4000" b="1" dirty="0" smtClean="0">
                <a:latin typeface="Traditional Arabic" pitchFamily="18" charset="-78"/>
                <a:cs typeface="Traditional Arabic" pitchFamily="18" charset="-78"/>
              </a:rPr>
              <a:t>وَإِذْ تَأَذَّنَ رَبُّكُمْ لَئِنْ شَكَرْتُمْ لَأَزِيدَنَّكُمْ وَلَئِنْ كَفَرْتُمْ إِنَّ عَذَابِي لَشَدِيدٌ</a:t>
            </a:r>
            <a:endParaRPr lang="tr-TR" sz="4000" dirty="0" smtClean="0">
              <a:latin typeface="Traditional Arabic" pitchFamily="18" charset="-78"/>
              <a:cs typeface="Traditional Arabic" pitchFamily="18" charset="-78"/>
            </a:endParaRPr>
          </a:p>
          <a:p>
            <a:r>
              <a:rPr lang="tr-TR" dirty="0" smtClean="0"/>
              <a:t>"Hatırlayın ki Rabbiniz size: Eğer şükrederseniz, elbette size (nimetimi) artıracağım ve eğer nankörlük ederseniz hiç şüphesiz azabım çok şiddetlidir! diye bildirmişti.“</a:t>
            </a:r>
          </a:p>
          <a:p>
            <a:r>
              <a:rPr lang="tr-TR" sz="1600" dirty="0" smtClean="0"/>
              <a:t>İbrahim 14/7</a:t>
            </a:r>
            <a:endParaRPr lang="tr-T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Oruçlu Sabırlı Olmayı Öğrenir</a:t>
            </a:r>
            <a:r>
              <a:rPr lang="tr-TR" dirty="0" smtClean="0"/>
              <a:t> </a:t>
            </a:r>
            <a:endParaRPr lang="tr-TR" dirty="0"/>
          </a:p>
        </p:txBody>
      </p:sp>
      <p:sp>
        <p:nvSpPr>
          <p:cNvPr id="3" name="2 İçerik Yer Tutucusu"/>
          <p:cNvSpPr>
            <a:spLocks noGrp="1"/>
          </p:cNvSpPr>
          <p:nvPr>
            <p:ph idx="1"/>
          </p:nvPr>
        </p:nvSpPr>
        <p:spPr>
          <a:xfrm>
            <a:off x="457200" y="1357298"/>
            <a:ext cx="8229600" cy="5214974"/>
          </a:xfrm>
        </p:spPr>
        <p:txBody>
          <a:bodyPr>
            <a:normAutofit fontScale="92500"/>
          </a:bodyPr>
          <a:lstStyle/>
          <a:p>
            <a:r>
              <a:rPr lang="tr-TR" dirty="0" smtClean="0"/>
              <a:t>Sabır, başarıya ulaşmanın en önemli şartlarından biridir. Sahip olduğu helâl şeylere oruçlu olduğu için el sürmeyen kimse; iradesine hakim olmuş, nefsini zorluklara alıştırarak terbiye etmiş ve üstün bir meziyet kazanmış olur. </a:t>
            </a:r>
            <a:br>
              <a:rPr lang="tr-TR" dirty="0" smtClean="0"/>
            </a:br>
            <a:r>
              <a:rPr lang="tr-TR" dirty="0" smtClean="0"/>
              <a:t>Böyle bir insan hayatta karşısına çıkabilecek sıkıntılar karşısında sarsılmaz, bunlara kolaylıkla sabreder ve güçlükleri yenerek başarıya ulaşır. Acılı ve üzüntülü durumlar karşısında sabır ve tahammül göstererek soğukkanlılığını korur.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Orucun askerlik ve yurt savunması bakımından da ayrı bir önemi vardır. Savaş zamanlarında cephedeki asker, yiyecek ve içecek bulamadığı zaman açlığa ve susuzluğa katlanmak zorunda kalabilir. oruç tutmaya alışmış olanlar, böyle zorluklara daha kolay dayanırlar.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Sosyal Faydaları</a:t>
            </a:r>
            <a:r>
              <a:rPr lang="tr-TR" dirty="0" smtClean="0"/>
              <a:t>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Orucun fert bakımından pek çok faydaları yanında toplumun huzuruna da sağladığı çok önemli faydaları vardır. </a:t>
            </a:r>
            <a:br>
              <a:rPr lang="tr-TR" dirty="0" smtClean="0"/>
            </a:br>
            <a:r>
              <a:rPr lang="tr-TR" dirty="0" smtClean="0"/>
              <a:t>Oruç, insanın şefkat ve merhamet duygularını geliştirerek bunun topluma sevgi ve yardım şeklinde yansımasını sağlar. </a:t>
            </a:r>
            <a:br>
              <a:rPr lang="tr-TR" dirty="0" smtClean="0"/>
            </a:br>
            <a:r>
              <a:rPr lang="tr-TR" dirty="0" smtClean="0"/>
              <a:t>Hayatında açlık nedir bilmeyen bir insan yoksulların çektiği açlık ve sıkıntıyı gereği gibi anlayabilir mi? "Bir eli yağda, bir eli balda" olan varlıklı bir kimse yoksulların çektiği </a:t>
            </a:r>
            <a:r>
              <a:rPr lang="tr-TR" dirty="0" err="1" smtClean="0"/>
              <a:t>ızdırabı</a:t>
            </a:r>
            <a:r>
              <a:rPr lang="tr-TR" dirty="0" smtClean="0"/>
              <a:t> yüreğinde duyabilir mi? </a:t>
            </a:r>
            <a:br>
              <a:rPr lang="tr-TR" dirty="0" smtClean="0"/>
            </a:br>
            <a:r>
              <a:rPr lang="tr-TR" dirty="0" err="1" smtClean="0"/>
              <a:t>Elbetteki</a:t>
            </a:r>
            <a:r>
              <a:rPr lang="tr-TR" dirty="0" smtClean="0"/>
              <a:t>, gereği gibi duyamaz.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smtClean="0"/>
              <a:t>Fakat oruç tutan kimse açlığın ne demek olduğunu bizzat tatmış olduğundan yokluk içinde kıvranan fakirlerin, kimsesizlerin çektikleri sıkıntıları içinde duyarak şefkat ve acıma duyguları gelişir. Bunun sonucu olarak da fakirlere yardım elini uzatarak sıkıntılarını giderir, toplumun huzur ve mutluluğuna katkıda bulunur. </a:t>
            </a:r>
            <a:br>
              <a:rPr lang="tr-TR" dirty="0" smtClean="0"/>
            </a:br>
            <a:r>
              <a:rPr lang="tr-TR" dirty="0" smtClean="0"/>
              <a:t>Dinimiz, bütün </a:t>
            </a:r>
            <a:r>
              <a:rPr lang="tr-TR" dirty="0" err="1" smtClean="0"/>
              <a:t>müslümanları</a:t>
            </a:r>
            <a:r>
              <a:rPr lang="tr-TR" dirty="0" smtClean="0"/>
              <a:t> tek bir vücut gibi kabul etmiş, </a:t>
            </a:r>
            <a:r>
              <a:rPr lang="tr-TR" dirty="0" err="1" smtClean="0"/>
              <a:t>müslümanların</a:t>
            </a:r>
            <a:r>
              <a:rPr lang="tr-TR" dirty="0" smtClean="0"/>
              <a:t> birbirlerinin dertleri ile ilgilenmelerini istemiştir.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dirty="0" smtClean="0"/>
              <a:t>Peygamberimiz buyurdu ki:</a:t>
            </a:r>
          </a:p>
          <a:p>
            <a:r>
              <a:rPr lang="tr-TR" i="1" dirty="0" smtClean="0"/>
              <a:t>"</a:t>
            </a:r>
            <a:r>
              <a:rPr lang="tr-TR" i="1" dirty="0" err="1" smtClean="0"/>
              <a:t>Yanıbaşında</a:t>
            </a:r>
            <a:r>
              <a:rPr lang="tr-TR" i="1" dirty="0" smtClean="0"/>
              <a:t> komşusu aç olduğu halde tok yaşayan, olgun </a:t>
            </a:r>
            <a:r>
              <a:rPr lang="tr-TR" i="1" dirty="0" err="1" smtClean="0"/>
              <a:t>mü'min</a:t>
            </a:r>
            <a:r>
              <a:rPr lang="tr-TR" i="1" dirty="0" smtClean="0"/>
              <a:t> değildir"</a:t>
            </a:r>
            <a:r>
              <a:rPr lang="tr-TR" dirty="0" smtClean="0"/>
              <a:t> </a:t>
            </a:r>
          </a:p>
          <a:p>
            <a:r>
              <a:rPr lang="tr-TR" sz="1600" dirty="0" smtClean="0"/>
              <a:t>Hakim, </a:t>
            </a:r>
            <a:r>
              <a:rPr lang="tr-TR" sz="1600" dirty="0" err="1" smtClean="0"/>
              <a:t>Müstedrek</a:t>
            </a:r>
            <a:r>
              <a:rPr lang="tr-TR" sz="1600" dirty="0" smtClean="0"/>
              <a:t>, II, 15</a:t>
            </a:r>
          </a:p>
          <a:p>
            <a:r>
              <a:rPr lang="tr-TR" dirty="0" smtClean="0"/>
              <a:t>Bizim için en güzel örnek olan sevgili Peygamberimiz insanların en cömerdi idi. </a:t>
            </a:r>
            <a:br>
              <a:rPr lang="tr-TR" dirty="0" smtClean="0"/>
            </a:br>
            <a:r>
              <a:rPr lang="tr-TR" dirty="0" smtClean="0"/>
              <a:t>Ramazan ayında cömertliği doruk noktasına ulaşır, elinde ne varsa yoksullara dağıtırdı.</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a:bodyPr>
          <a:lstStyle/>
          <a:p>
            <a:r>
              <a:rPr lang="tr-TR" dirty="0" smtClean="0"/>
              <a:t>Peygamberimizin saygı değer eşi Hz. </a:t>
            </a:r>
            <a:r>
              <a:rPr lang="tr-TR" dirty="0" err="1" smtClean="0"/>
              <a:t>Aişe</a:t>
            </a:r>
            <a:r>
              <a:rPr lang="tr-TR" dirty="0" smtClean="0"/>
              <a:t> diyor ki: </a:t>
            </a:r>
          </a:p>
          <a:p>
            <a:pPr algn="r" rtl="1"/>
            <a:r>
              <a:rPr lang="ar-SA" sz="4000" b="1" dirty="0" smtClean="0">
                <a:latin typeface="Traditional Arabic" pitchFamily="18" charset="-78"/>
                <a:cs typeface="Traditional Arabic" pitchFamily="18" charset="-78"/>
              </a:rPr>
              <a:t>مَا شَبِعَ آلُ مُحَمَّدٍ صَلَّى اللَّهُ عَلَيْهِ وَسَلَّمَ مِنْ خُبْزِ بُرٍّ مَأْدُومٍ ثَلَاثَةَ أَيَّامٍ حَتَّى لَحِقَ بِاللَّهِ</a:t>
            </a:r>
            <a:endParaRPr lang="tr-TR" sz="4000" b="1" dirty="0" smtClean="0">
              <a:latin typeface="Traditional Arabic" pitchFamily="18" charset="-78"/>
              <a:cs typeface="Traditional Arabic" pitchFamily="18" charset="-78"/>
            </a:endParaRPr>
          </a:p>
          <a:p>
            <a:r>
              <a:rPr lang="tr-TR" dirty="0" smtClean="0"/>
              <a:t>Muhammed'in ailesi, kendisi Allah'a kavuşuncaya kadar üç gün üst üste katıklandırılmış buğday ekmeğinden karnını doyurmadı, demiştir.</a:t>
            </a:r>
            <a:endParaRPr lang="ar-SA" b="1" dirty="0" smtClean="0">
              <a:latin typeface="Traditional Arabic" pitchFamily="18" charset="-78"/>
              <a:cs typeface="Traditional Arabic" pitchFamily="18" charset="-78"/>
            </a:endParaRPr>
          </a:p>
          <a:p>
            <a:r>
              <a:rPr lang="tr-TR" sz="1600" dirty="0" err="1" smtClean="0"/>
              <a:t>Buhari</a:t>
            </a:r>
            <a:r>
              <a:rPr lang="tr-TR" sz="1600" dirty="0" smtClean="0"/>
              <a:t>, </a:t>
            </a:r>
            <a:r>
              <a:rPr lang="tr-TR" sz="1600" dirty="0" err="1" smtClean="0"/>
              <a:t>Eyman</a:t>
            </a:r>
            <a:r>
              <a:rPr lang="tr-TR" sz="1600" dirty="0" smtClean="0"/>
              <a:t>, 22</a:t>
            </a:r>
            <a:endParaRPr lang="tr-T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8229600" cy="4525963"/>
          </a:xfrm>
        </p:spPr>
        <p:txBody>
          <a:bodyPr>
            <a:normAutofit fontScale="92500"/>
          </a:bodyPr>
          <a:lstStyle/>
          <a:p>
            <a:r>
              <a:rPr lang="tr-TR" dirty="0" smtClean="0"/>
              <a:t>Onun ahlâk ve fazilet dolu yaşayışını örnek alan </a:t>
            </a:r>
            <a:r>
              <a:rPr lang="tr-TR" dirty="0" err="1" smtClean="0"/>
              <a:t>müslümanlarda</a:t>
            </a:r>
            <a:r>
              <a:rPr lang="tr-TR" dirty="0" smtClean="0"/>
              <a:t> da aynı davranışları görüyoruz. </a:t>
            </a:r>
          </a:p>
          <a:p>
            <a:r>
              <a:rPr lang="tr-TR" dirty="0" smtClean="0"/>
              <a:t>Hz. Ömer'in halifeliği zamanında dokuz ay süren bir kıtlık olmuştu. Ömer, "ihtiyaç sahipleri bize gelsin" diye halka duyuru yapmış; kendisi de, </a:t>
            </a:r>
            <a:r>
              <a:rPr lang="tr-TR" dirty="0" err="1" smtClean="0"/>
              <a:t>müslümanlar</a:t>
            </a:r>
            <a:r>
              <a:rPr lang="tr-TR" dirty="0" smtClean="0"/>
              <a:t> bolluğa kavuşuncaya kadar ekmekle beraber zeytin yağından başka katık yemeyeceğine yemin etmişti.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Makbul Olan Oruç</a:t>
            </a:r>
            <a:r>
              <a:rPr lang="tr-TR" dirty="0" smtClean="0"/>
              <a:t> </a:t>
            </a:r>
            <a:endParaRPr lang="tr-TR" dirty="0"/>
          </a:p>
        </p:txBody>
      </p:sp>
      <p:sp>
        <p:nvSpPr>
          <p:cNvPr id="3" name="2 İçerik Yer Tutucusu"/>
          <p:cNvSpPr>
            <a:spLocks noGrp="1"/>
          </p:cNvSpPr>
          <p:nvPr>
            <p:ph idx="1"/>
          </p:nvPr>
        </p:nvSpPr>
        <p:spPr>
          <a:xfrm>
            <a:off x="457200" y="1357298"/>
            <a:ext cx="8229600" cy="5143536"/>
          </a:xfrm>
        </p:spPr>
        <p:txBody>
          <a:bodyPr>
            <a:normAutofit fontScale="92500" lnSpcReduction="20000"/>
          </a:bodyPr>
          <a:lstStyle/>
          <a:p>
            <a:r>
              <a:rPr lang="tr-TR" dirty="0" smtClean="0"/>
              <a:t>Oruç, belirli bir süre sadece yemeyi, içmeyi bırakmak değil, aynı zamanda her türlü kötülükten de uzaklaşmıştır. </a:t>
            </a:r>
            <a:br>
              <a:rPr lang="tr-TR" dirty="0" smtClean="0"/>
            </a:br>
            <a:r>
              <a:rPr lang="tr-TR" dirty="0" smtClean="0"/>
              <a:t>Helâl olan yiyecek ve içeceklerden uzak durduğumuz gibi; </a:t>
            </a:r>
            <a:br>
              <a:rPr lang="tr-TR" dirty="0" smtClean="0"/>
            </a:br>
            <a:r>
              <a:rPr lang="tr-TR" dirty="0" smtClean="0"/>
              <a:t>- Dilimiz, yalandan, </a:t>
            </a:r>
            <a:br>
              <a:rPr lang="tr-TR" dirty="0" smtClean="0"/>
            </a:br>
            <a:r>
              <a:rPr lang="tr-TR" dirty="0" smtClean="0"/>
              <a:t>- Ellerimiz, haram işlerden, </a:t>
            </a:r>
            <a:br>
              <a:rPr lang="tr-TR" dirty="0" smtClean="0"/>
            </a:br>
            <a:r>
              <a:rPr lang="tr-TR" dirty="0" smtClean="0"/>
              <a:t>- Midemiz, haram lokmadan, </a:t>
            </a:r>
            <a:br>
              <a:rPr lang="tr-TR" dirty="0" smtClean="0"/>
            </a:br>
            <a:r>
              <a:rPr lang="tr-TR" dirty="0" smtClean="0"/>
              <a:t>- Gözlerimiz, harama bakmaktan, </a:t>
            </a:r>
            <a:br>
              <a:rPr lang="tr-TR" dirty="0" smtClean="0"/>
            </a:br>
            <a:r>
              <a:rPr lang="tr-TR" dirty="0" smtClean="0"/>
              <a:t>- Kulaklarımız, yalan ve dedikodu dinlemekten, </a:t>
            </a:r>
            <a:br>
              <a:rPr lang="tr-TR" dirty="0" smtClean="0"/>
            </a:br>
            <a:r>
              <a:rPr lang="tr-TR" dirty="0" smtClean="0"/>
              <a:t>- Ayaklarımız kötü işler peşinde koşmaktan uzaklaşarak, oruçtan nasibini almalı ve ömür boyu böyle devam etmelidir.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Makbul olan ibadet, Hz. Ali'nin de belirttiği gibi Allah'ın nimetlerine karşı şükran borcunu yerine getirerek onun rızasını kazanmak maksadıyla yapılan ibadettir. </a:t>
            </a:r>
            <a:br>
              <a:rPr lang="tr-TR" dirty="0" smtClean="0"/>
            </a:br>
            <a:r>
              <a:rPr lang="tr-TR" dirty="0" smtClean="0"/>
              <a:t>Allah, ancak böyle samimi bir düşünce ile yapılan ibadetleri kabul eder.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15106"/>
          </a:xfrm>
        </p:spPr>
        <p:txBody>
          <a:bodyPr>
            <a:normAutofit/>
          </a:bodyPr>
          <a:lstStyle/>
          <a:p>
            <a:r>
              <a:rPr lang="tr-TR" dirty="0" smtClean="0"/>
              <a:t>Oruçlu, çeşitli yemeklerle donatılmış sofranın başında iftar vaktine bir dakika kalsa bile, helâl olan yiyecek ve içeceklere elini sürmez. Çok acıkmış ve susamış olsa bile sabırla iftar vaktini bekler. Bu, zoraki bir bekleyiş değil, içten gelen umut dolu huzurlu bir bekleyiştir. </a:t>
            </a:r>
            <a:br>
              <a:rPr lang="tr-TR" dirty="0" smtClean="0"/>
            </a:br>
            <a:r>
              <a:rPr lang="tr-TR" dirty="0" smtClean="0"/>
              <a:t>Mü'minin, Allah'ın emri karşısında gösterdiği bu teslimiyet nefis terbiyesi ve iradeye hakim olma eğitiminin çok olumlu bir sonucudur. </a:t>
            </a:r>
            <a:br>
              <a:rPr lang="tr-TR" dirty="0" smtClean="0"/>
            </a:br>
            <a:r>
              <a:rPr lang="tr-TR" dirty="0" smtClean="0"/>
              <a:t>İnsanı, nefsanî arzularının esiri olmaktan kurtarıp âdeta melekleştiren gerçek bir eğitimdir bu.</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fontScale="92500" lnSpcReduction="10000"/>
          </a:bodyPr>
          <a:lstStyle/>
          <a:p>
            <a:r>
              <a:rPr lang="tr-TR" dirty="0" smtClean="0"/>
              <a:t>Böyle bir eğitimden geçen </a:t>
            </a:r>
            <a:r>
              <a:rPr lang="tr-TR" dirty="0" err="1" smtClean="0"/>
              <a:t>mü'min</a:t>
            </a:r>
            <a:r>
              <a:rPr lang="tr-TR" dirty="0" smtClean="0"/>
              <a:t>; </a:t>
            </a:r>
            <a:br>
              <a:rPr lang="tr-TR" dirty="0" smtClean="0"/>
            </a:br>
            <a:r>
              <a:rPr lang="tr-TR" dirty="0" smtClean="0"/>
              <a:t>- Helâl olan şeylere bile elini sürmezken, nasıl olur da harama el uzatabilir? </a:t>
            </a:r>
            <a:br>
              <a:rPr lang="tr-TR" dirty="0" smtClean="0"/>
            </a:br>
            <a:r>
              <a:rPr lang="tr-TR" dirty="0" smtClean="0"/>
              <a:t>- Vücuda faydalı olan yiyecek ve içecekleri istediği zaman bırakabildiği halde, nasıl olur da vücuduna zararlı olan içkilerden ve kötü alışkanlıklardan vazgeçmez? </a:t>
            </a:r>
            <a:br>
              <a:rPr lang="tr-TR" dirty="0" smtClean="0"/>
            </a:br>
            <a:r>
              <a:rPr lang="tr-TR" dirty="0" smtClean="0"/>
              <a:t>- Meşru olan cinsel arzularından vazgeçen </a:t>
            </a:r>
            <a:r>
              <a:rPr lang="tr-TR" dirty="0" err="1" smtClean="0"/>
              <a:t>mü'min</a:t>
            </a:r>
            <a:r>
              <a:rPr lang="tr-TR" dirty="0" smtClean="0"/>
              <a:t>, nasıl olurda haram yollara düşebilir? Zina ve fuhuş gibi meşru olmayan ilişkilerde bulunabilir? </a:t>
            </a:r>
            <a:br>
              <a:rPr lang="tr-TR" dirty="0" smtClean="0"/>
            </a:br>
            <a:r>
              <a:rPr lang="tr-TR" dirty="0" smtClean="0"/>
              <a:t>Orucun olumlu etkileri hayatımıza yansıdığı ölçüde oruç gayesine ulaşmış ve oruçludan beklenen gerçekleşmiş olacaktır.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Oruçtaki Güzellikler</a:t>
            </a:r>
            <a:r>
              <a:rPr lang="tr-TR" dirty="0" smtClean="0"/>
              <a:t>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Alimler demişlerdir ki: oruç ve açlıkta on güzel haslet vardır: </a:t>
            </a:r>
          </a:p>
          <a:p>
            <a:r>
              <a:rPr lang="tr-TR" dirty="0" smtClean="0"/>
              <a:t>l. Açlıkta </a:t>
            </a:r>
            <a:r>
              <a:rPr lang="tr-TR" dirty="0" err="1" smtClean="0"/>
              <a:t>kalb</a:t>
            </a:r>
            <a:r>
              <a:rPr lang="tr-TR" dirty="0" smtClean="0"/>
              <a:t> </a:t>
            </a:r>
            <a:r>
              <a:rPr lang="tr-TR" dirty="0" err="1" smtClean="0"/>
              <a:t>safası</a:t>
            </a:r>
            <a:r>
              <a:rPr lang="tr-TR" dirty="0" smtClean="0"/>
              <a:t>, gönlün hakka inkıyadı, göz keskinliği vardır. Tokluk ise aptallık ve </a:t>
            </a:r>
            <a:r>
              <a:rPr lang="tr-TR" dirty="0" err="1" smtClean="0"/>
              <a:t>tenbellik</a:t>
            </a:r>
            <a:r>
              <a:rPr lang="tr-TR" dirty="0" smtClean="0"/>
              <a:t> verir, basireti kör eder. Dimağda buharı </a:t>
            </a:r>
            <a:r>
              <a:rPr lang="tr-TR" dirty="0" err="1" smtClean="0"/>
              <a:t>fazlalaşdırır</a:t>
            </a:r>
            <a:r>
              <a:rPr lang="tr-TR" dirty="0" smtClean="0"/>
              <a:t>, bu </a:t>
            </a:r>
            <a:r>
              <a:rPr lang="tr-TR" dirty="0" err="1" smtClean="0"/>
              <a:t>sebeble</a:t>
            </a:r>
            <a:r>
              <a:rPr lang="tr-TR" dirty="0" smtClean="0"/>
              <a:t> </a:t>
            </a:r>
            <a:r>
              <a:rPr lang="tr-TR" dirty="0" err="1" smtClean="0"/>
              <a:t>kalbde</a:t>
            </a:r>
            <a:r>
              <a:rPr lang="tr-TR" dirty="0" smtClean="0"/>
              <a:t> bir ağırlık olur. Söylenen fikirlere intikal ve intibak edemez, esrarı anlayamaz. </a:t>
            </a:r>
          </a:p>
          <a:p>
            <a:r>
              <a:rPr lang="tr-TR" dirty="0" smtClean="0"/>
              <a:t>2. Açlıkta rikkat-i </a:t>
            </a:r>
            <a:r>
              <a:rPr lang="tr-TR" dirty="0" err="1" smtClean="0"/>
              <a:t>kalb</a:t>
            </a:r>
            <a:r>
              <a:rPr lang="tr-TR" dirty="0" smtClean="0"/>
              <a:t> olur. </a:t>
            </a:r>
            <a:r>
              <a:rPr lang="tr-TR" dirty="0" err="1" smtClean="0"/>
              <a:t>Kalb</a:t>
            </a:r>
            <a:r>
              <a:rPr lang="tr-TR" dirty="0" smtClean="0"/>
              <a:t> </a:t>
            </a:r>
            <a:r>
              <a:rPr lang="tr-TR" dirty="0" err="1" smtClean="0"/>
              <a:t>safası</a:t>
            </a:r>
            <a:r>
              <a:rPr lang="tr-TR" dirty="0" smtClean="0"/>
              <a:t> da insanı münacatın lezzetini idrak etmeye hazırlar, zikrinin ve sair ibadetlerinin </a:t>
            </a:r>
            <a:r>
              <a:rPr lang="tr-TR" dirty="0" err="1" smtClean="0"/>
              <a:t>te'sirini</a:t>
            </a:r>
            <a:r>
              <a:rPr lang="tr-TR" dirty="0" smtClean="0"/>
              <a:t> görür.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normAutofit fontScale="92500" lnSpcReduction="10000"/>
          </a:bodyPr>
          <a:lstStyle/>
          <a:p>
            <a:r>
              <a:rPr lang="tr-TR" dirty="0" smtClean="0"/>
              <a:t>3. </a:t>
            </a:r>
            <a:r>
              <a:rPr lang="tr-TR" dirty="0" err="1" smtClean="0"/>
              <a:t>Kalbde</a:t>
            </a:r>
            <a:r>
              <a:rPr lang="tr-TR" dirty="0" smtClean="0"/>
              <a:t> </a:t>
            </a:r>
            <a:r>
              <a:rPr lang="tr-TR" dirty="0" err="1" smtClean="0"/>
              <a:t>züll</a:t>
            </a:r>
            <a:r>
              <a:rPr lang="tr-TR" dirty="0" smtClean="0"/>
              <a:t> ü inkisar olur, şımarıklık gider. </a:t>
            </a:r>
            <a:r>
              <a:rPr lang="tr-TR" dirty="0" err="1" smtClean="0"/>
              <a:t>Cenab</a:t>
            </a:r>
            <a:r>
              <a:rPr lang="tr-TR" dirty="0" smtClean="0"/>
              <a:t>-ı </a:t>
            </a:r>
            <a:r>
              <a:rPr lang="tr-TR" dirty="0" err="1" smtClean="0"/>
              <a:t>Hakk</a:t>
            </a:r>
            <a:r>
              <a:rPr lang="tr-TR" dirty="0" smtClean="0"/>
              <a:t> da </a:t>
            </a:r>
            <a:r>
              <a:rPr lang="tr-TR" dirty="0" err="1" smtClean="0"/>
              <a:t>hadîsi</a:t>
            </a:r>
            <a:r>
              <a:rPr lang="tr-TR" dirty="0" smtClean="0"/>
              <a:t> </a:t>
            </a:r>
            <a:r>
              <a:rPr lang="tr-TR" dirty="0" err="1" smtClean="0"/>
              <a:t>kudside</a:t>
            </a:r>
            <a:r>
              <a:rPr lang="tr-TR" dirty="0" smtClean="0"/>
              <a:t>: "Ben, benim rızam için kalbi münkesir olanlarla beraberim", buyurmuştur. Lüzumsuz ferah ve tuğyanın başlangıcı olan, aynı zamanda büyük mahrumiyetlerin sebebi olan iftihar ve böbürlenme duygusu gider. Nefis açlıkla kırıldığı kadar hiç bir şeyle kırılmaz. </a:t>
            </a:r>
          </a:p>
          <a:p>
            <a:r>
              <a:rPr lang="tr-TR" dirty="0" smtClean="0"/>
              <a:t>4. İnsan açlıkta belaları unutmaz, zararlara ve afetlere duçar olanları unutmaz. Tok olan açları unutur, aç olanlar ise açlığın ve belaların elemlerini bilirler. Elemli fakirleri ve zayıfları unutmazlar.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normAutofit fontScale="92500" lnSpcReduction="20000"/>
          </a:bodyPr>
          <a:lstStyle/>
          <a:p>
            <a:r>
              <a:rPr lang="tr-TR" dirty="0" smtClean="0"/>
              <a:t>5. Açlık bütün </a:t>
            </a:r>
            <a:r>
              <a:rPr lang="tr-TR" dirty="0" err="1" smtClean="0"/>
              <a:t>ma'siyet</a:t>
            </a:r>
            <a:r>
              <a:rPr lang="tr-TR" dirty="0" smtClean="0"/>
              <a:t> arzularını kırar, devamlı kötülüğü emreden nefsin (</a:t>
            </a:r>
            <a:r>
              <a:rPr lang="tr-TR" dirty="0" err="1" smtClean="0"/>
              <a:t>nefs</a:t>
            </a:r>
            <a:r>
              <a:rPr lang="tr-TR" dirty="0" smtClean="0"/>
              <a:t>-i </a:t>
            </a:r>
            <a:r>
              <a:rPr lang="tr-TR" dirty="0" err="1" smtClean="0"/>
              <a:t>emmarenin</a:t>
            </a:r>
            <a:r>
              <a:rPr lang="tr-TR" dirty="0" smtClean="0"/>
              <a:t>) üzerine basar. </a:t>
            </a:r>
          </a:p>
          <a:p>
            <a:r>
              <a:rPr lang="tr-TR" dirty="0" smtClean="0"/>
              <a:t>6. Açlık, insana </a:t>
            </a:r>
            <a:r>
              <a:rPr lang="tr-TR" dirty="0" err="1" smtClean="0"/>
              <a:t>betaet</a:t>
            </a:r>
            <a:r>
              <a:rPr lang="tr-TR" dirty="0" smtClean="0"/>
              <a:t> ve hamakat veren fazla uykuyu defeder. Çok yiyen ise çok içer, çok içen çok uyur, çok uyuyanın gafleti artar. Kimin gafleti artarsa hüsrana uğrar ve nedameti artar. </a:t>
            </a:r>
          </a:p>
          <a:p>
            <a:r>
              <a:rPr lang="tr-TR" dirty="0" smtClean="0"/>
              <a:t>Bu </a:t>
            </a:r>
            <a:r>
              <a:rPr lang="tr-TR" dirty="0" err="1" smtClean="0"/>
              <a:t>sebeble</a:t>
            </a:r>
            <a:r>
              <a:rPr lang="tr-TR" dirty="0" smtClean="0"/>
              <a:t> </a:t>
            </a:r>
            <a:r>
              <a:rPr lang="tr-TR" dirty="0" err="1" smtClean="0"/>
              <a:t>meşayih</a:t>
            </a:r>
            <a:r>
              <a:rPr lang="tr-TR" dirty="0" smtClean="0"/>
              <a:t>-i kiram müridi ere: "Çok yemeyiniz, çok içmeyiniz, bu </a:t>
            </a:r>
            <a:r>
              <a:rPr lang="tr-TR" dirty="0" err="1" smtClean="0"/>
              <a:t>sebeble</a:t>
            </a:r>
            <a:r>
              <a:rPr lang="tr-TR" dirty="0" smtClean="0"/>
              <a:t> çok uyursunuz ve hüsrana uğrarsınız" diye buyurmuşlardır. </a:t>
            </a:r>
          </a:p>
          <a:p>
            <a:r>
              <a:rPr lang="tr-TR" dirty="0" smtClean="0"/>
              <a:t>7. Açlıkta ibadete devam kolaylaşır. Toklukta ise ibadet zorlaşır, ibadete devam ise daha güçleşir.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929354"/>
          </a:xfrm>
        </p:spPr>
        <p:txBody>
          <a:bodyPr>
            <a:normAutofit fontScale="92500" lnSpcReduction="20000"/>
          </a:bodyPr>
          <a:lstStyle/>
          <a:p>
            <a:r>
              <a:rPr lang="tr-TR" dirty="0" smtClean="0"/>
              <a:t>8. Açlıkta bedenler ve uzuvlar sıhhatli olur, hastalıklar def olur. Çünkü umumiyetle hastalıkların sebebi çok yemek, çok içmek, çok uyumak, kan fazlalığıdır. Hastalık ibadetlere mani olur, kalbi huzursuz eder, ibadet şevkini kırar. </a:t>
            </a:r>
          </a:p>
          <a:p>
            <a:r>
              <a:rPr lang="tr-TR" dirty="0" smtClean="0"/>
              <a:t>9. Gayet sade bir hayat sürer, sıkıntısı olmaz. Az yemeği </a:t>
            </a:r>
            <a:r>
              <a:rPr lang="tr-TR" dirty="0" err="1" smtClean="0"/>
              <a:t>itiyad</a:t>
            </a:r>
            <a:r>
              <a:rPr lang="tr-TR" dirty="0" smtClean="0"/>
              <a:t> edinen az mala kanaat eder. Bu </a:t>
            </a:r>
            <a:r>
              <a:rPr lang="tr-TR" dirty="0" err="1" smtClean="0"/>
              <a:t>sebeble</a:t>
            </a:r>
            <a:r>
              <a:rPr lang="tr-TR" dirty="0" smtClean="0"/>
              <a:t> </a:t>
            </a:r>
            <a:r>
              <a:rPr lang="tr-TR" dirty="0" err="1" smtClean="0"/>
              <a:t>Rasûlullah</a:t>
            </a:r>
            <a:r>
              <a:rPr lang="tr-TR" dirty="0" smtClean="0"/>
              <a:t> -</a:t>
            </a:r>
            <a:r>
              <a:rPr lang="tr-TR" dirty="0" err="1" smtClean="0"/>
              <a:t>sallallalahü</a:t>
            </a:r>
            <a:r>
              <a:rPr lang="tr-TR" dirty="0" smtClean="0"/>
              <a:t> aleyhi ve </a:t>
            </a:r>
            <a:r>
              <a:rPr lang="tr-TR" dirty="0" err="1" smtClean="0"/>
              <a:t>sellem</a:t>
            </a:r>
            <a:r>
              <a:rPr lang="tr-TR" dirty="0" smtClean="0"/>
              <a:t>-: "İktisada riayet eden fakra duçar olmaz." yani </a:t>
            </a:r>
            <a:r>
              <a:rPr lang="tr-TR" dirty="0" err="1" smtClean="0"/>
              <a:t>maîşetinde</a:t>
            </a:r>
            <a:r>
              <a:rPr lang="tr-TR" dirty="0" smtClean="0"/>
              <a:t> orta yolu tutan fakir olmaz buyurmuşlardır. </a:t>
            </a:r>
          </a:p>
          <a:p>
            <a:r>
              <a:rPr lang="tr-TR" dirty="0" smtClean="0"/>
              <a:t>10. Açlıkta sadakasını gönül huzuru ile verebilir, yemeğinin fazlasını yetimlere, miskinlere dağıtır, kıyamette de sadakası altında gölgelenir.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fontScale="92500" lnSpcReduction="10000"/>
          </a:bodyPr>
          <a:lstStyle/>
          <a:p>
            <a:r>
              <a:rPr lang="tr-TR" b="1" u="sng" dirty="0" smtClean="0"/>
              <a:t>Oruç ve orucun kıymet, hikmet ve faydaları hakkında özetle şunları söyleyebiliriz. </a:t>
            </a:r>
          </a:p>
          <a:p>
            <a:r>
              <a:rPr lang="tr-TR" dirty="0" smtClean="0"/>
              <a:t>1. Oruç Allah’ın Müslümanlar üzerine farz kıldığı bir ibadettir. Allah’ın emri olduğu ve O’nun rızası için tutulur. </a:t>
            </a:r>
          </a:p>
          <a:p>
            <a:r>
              <a:rPr lang="tr-TR" dirty="0" smtClean="0"/>
              <a:t>2. Oruç sebebiyle Müslümanlar, her türlü günahtan korunur ve Allah’ın af ve mağfiretine mahzar olur. Orucu gereği gibi yerine getirenler her türlü günahtan arınırlar.  </a:t>
            </a:r>
          </a:p>
          <a:p>
            <a:r>
              <a:rPr lang="tr-TR" dirty="0" smtClean="0"/>
              <a:t>3. Oruç, yeme, içme ve cinsel ilişkiden uzak kalarak yapılan bir ibadet olduğu için, insan bu sebeple iradesine hakim olmayı öğrenir. Dolayısıyla iradesi güçlenir.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lnSpcReduction="10000"/>
          </a:bodyPr>
          <a:lstStyle/>
          <a:p>
            <a:r>
              <a:rPr lang="tr-TR" dirty="0" smtClean="0"/>
              <a:t>4. Açlığa ve susuzluğa katlanarak oruç tutan kişi, sabretmeyi öğrenir. </a:t>
            </a:r>
          </a:p>
          <a:p>
            <a:r>
              <a:rPr lang="tr-TR" dirty="0" smtClean="0"/>
              <a:t>5. Oruç, aç ve yoksulların durumunu hatırlatır. Bu sebeple onların sıkıntılarını, çektiklerini daha iyi anlamamızı sağlar. </a:t>
            </a:r>
          </a:p>
          <a:p>
            <a:r>
              <a:rPr lang="tr-TR" dirty="0" smtClean="0"/>
              <a:t>6. Oruç, mide ve sindirim organlarının dinlenmesine sebep olarak, sağlığımıza faydalı olur. </a:t>
            </a:r>
          </a:p>
          <a:p>
            <a:r>
              <a:rPr lang="tr-TR" dirty="0" smtClean="0"/>
              <a:t>7. Oruçta yeme ve içme gibi her türlü beslenmeye ara verildiği için şimdiye kadar yediğimiz, içtiğimiz nimetlerin kıymetini hatırlatır ve bu nimetlere şükretmeyi öğretir.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a:bodyPr>
          <a:lstStyle/>
          <a:p>
            <a:r>
              <a:rPr lang="tr-TR" dirty="0" smtClean="0"/>
              <a:t>8. Ramazan ayı ve oruç bilinci sayesinde Müslümanlar; Allah’a karşı görev ve sorumluluklarını hatırlarlar. </a:t>
            </a:r>
            <a:r>
              <a:rPr lang="tr-TR" dirty="0" err="1" smtClean="0"/>
              <a:t>Kur’an’la</a:t>
            </a:r>
            <a:r>
              <a:rPr lang="tr-TR" dirty="0" smtClean="0"/>
              <a:t> olan bağlarını tazelerler. Böylece Rab’i ile bağlarını kuvvetlendirmiş olurlar. </a:t>
            </a:r>
          </a:p>
          <a:p>
            <a:r>
              <a:rPr lang="tr-TR" dirty="0" smtClean="0"/>
              <a:t>9. Oruç ayı olan Ramazan ayı sebebiyle Müslümanlar, yılda bir defa “eğitim kampına” girmiş olur. Bu bir ayda kazanılan maddi ve manevi  değerler, diğer aylara ada örnek olarak, hayatlarına yön vermelidir. Böylece oruç ayı, diğer aylara da örneklik teşkil eder.</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a:bodyPr>
          <a:lstStyle/>
          <a:p>
            <a:r>
              <a:rPr lang="tr-TR" dirty="0" smtClean="0"/>
              <a:t>10. Oruç, kişide merhamet ev şefkat duygularını güçlendirir. Toplumla olan ilişkilerde yardımlaşma, hoşgörü ve iyi geçinme gibi davranışları da kazandırır. </a:t>
            </a:r>
          </a:p>
          <a:p>
            <a:r>
              <a:rPr lang="tr-TR" dirty="0" smtClean="0"/>
              <a:t>11. Ramazan ayı ve oruç sebebiyle Müslümanlar manevi bir atmosfer oluştururlar. Sahur, iftar ve kıldıkları teravih namazıyla aynı niyet ve şuurla hareket edilerek, birlik beraberlik ve kardeşlik duyguları kuvvetlenir.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hikmetleri ve faydaları</a:t>
            </a:r>
            <a:r>
              <a:rPr lang="tr-TR" dirty="0" smtClean="0"/>
              <a:t> </a:t>
            </a:r>
            <a:endParaRPr lang="tr-TR" dirty="0"/>
          </a:p>
        </p:txBody>
      </p:sp>
      <p:sp>
        <p:nvSpPr>
          <p:cNvPr id="3" name="2 İçerik Yer Tutucusu"/>
          <p:cNvSpPr>
            <a:spLocks noGrp="1"/>
          </p:cNvSpPr>
          <p:nvPr>
            <p:ph idx="1"/>
          </p:nvPr>
        </p:nvSpPr>
        <p:spPr>
          <a:xfrm>
            <a:off x="457200" y="1600200"/>
            <a:ext cx="8229600" cy="4900634"/>
          </a:xfrm>
        </p:spPr>
        <p:txBody>
          <a:bodyPr/>
          <a:lstStyle/>
          <a:p>
            <a:r>
              <a:rPr lang="tr-TR" sz="3600" dirty="0" smtClean="0"/>
              <a:t>Allah'ın her emrinde olduğu gibi oruçta da birçok hikmetler ve bizim için pek çok faydalar olduğu bilinen bir gerçektir. Orucu Allah rızası için tutmakla beraber, bunları da </a:t>
            </a:r>
            <a:r>
              <a:rPr lang="tr-TR" sz="3600" dirty="0" err="1" smtClean="0"/>
              <a:t>gözönünde</a:t>
            </a:r>
            <a:r>
              <a:rPr lang="tr-TR" sz="3600" dirty="0" smtClean="0"/>
              <a:t> bulundurarak değerlendirmek durumundayız. Orucun başlıca faydaları şunlardır: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 Kötülüklerden Korur</a:t>
            </a:r>
            <a:r>
              <a:rPr lang="tr-TR" dirty="0" smtClean="0"/>
              <a:t>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Kur'an-ı Kerimde orucun farz kılındığını bildiren ayetin sonundaki</a:t>
            </a:r>
            <a:r>
              <a:rPr lang="tr-TR" b="1" dirty="0" smtClean="0"/>
              <a:t> "ta ki korunasınız"</a:t>
            </a:r>
            <a:r>
              <a:rPr lang="tr-TR" dirty="0" smtClean="0"/>
              <a:t> ifadesi orucun hikmetine dikkatimizi çekmektedir. </a:t>
            </a:r>
          </a:p>
          <a:p>
            <a:r>
              <a:rPr lang="tr-TR" dirty="0" smtClean="0"/>
              <a:t>Allah Tealâ, her derde bir deva, her hastalığa bir ilaç verdiği gibi kötülüklere karşı da korunma vasıtaları vermiştir. İşte orucun bir özelliği de bizi kötülüklerden koruyan bir ibadet oluşudur.</a:t>
            </a:r>
          </a:p>
          <a:p>
            <a:r>
              <a:rPr lang="tr-TR" dirty="0" smtClean="0"/>
              <a:t>Nitekim Peygamberimiz orucun bu özelliğini hepimizin kolayca anlayabileceği şekilde güzel bir benzetme ile açıklayarak şöyle buyurmuştur: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214974"/>
          </a:xfrm>
        </p:spPr>
        <p:txBody>
          <a:bodyPr>
            <a:normAutofit/>
          </a:bodyPr>
          <a:lstStyle/>
          <a:p>
            <a:pPr algn="r" rtl="1"/>
            <a:r>
              <a:rPr lang="ar-SA" sz="4000" b="1" dirty="0" smtClean="0">
                <a:latin typeface="Traditional Arabic" pitchFamily="18" charset="-78"/>
                <a:cs typeface="Traditional Arabic" pitchFamily="18" charset="-78"/>
              </a:rPr>
              <a:t>الصِّيَامُ جُنَّةٌ فَلَا يَرْفُثْ وَلَا يَجْهَلْ وَإِنْ امْرُؤٌ قَاتَلَهُ أَوْ شَاتَمَهُ فَلْيَقُلْ إِنِّي صَائِمٌ مَرَّتَيْنِ وَالَّذِي نَفْسِي بِيَدِهِ لَخُلُوفُ فَمِ الصَّائِمِ أَطْيَبُ عِنْدَ اللَّهِ تَعَالَى مِنْ رِيحِ الْمِسْكِ يَتْرُكُ طَعَامَهُ وَشَرَابَهُ وَشَهْوَتَهُ مِنْ أَجْلِي الصِّيَامُ لِي وَأَنَا أَجْزِي بِهِ وَالْحَسَنَةُ بِعَشْرِ أَمْثَالِهَا</a:t>
            </a:r>
            <a:endParaRPr lang="tr-TR" sz="4000" b="1" dirty="0" smtClean="0">
              <a:latin typeface="Traditional Arabic" pitchFamily="18" charset="-78"/>
              <a:cs typeface="Traditional Arabic" pitchFamily="18" charset="-78"/>
            </a:endParaRPr>
          </a:p>
          <a:p>
            <a:pPr algn="r" rtl="1"/>
            <a:endParaRPr lang="ar-SA" sz="4000" b="1" dirty="0" smtClean="0">
              <a:latin typeface="Traditional Arabic" pitchFamily="18" charset="-78"/>
              <a:cs typeface="Traditional Arabic" pitchFamily="18" charset="-78"/>
            </a:endParaRPr>
          </a:p>
          <a:p>
            <a:r>
              <a:rPr lang="tr-TR" sz="2000" dirty="0" err="1" smtClean="0"/>
              <a:t>Buhari</a:t>
            </a:r>
            <a:r>
              <a:rPr lang="tr-TR" sz="2000" dirty="0" smtClean="0"/>
              <a:t>, </a:t>
            </a:r>
            <a:r>
              <a:rPr lang="tr-TR" sz="2000" dirty="0" err="1" smtClean="0"/>
              <a:t>Savm</a:t>
            </a:r>
            <a:r>
              <a:rPr lang="tr-TR" sz="2000" dirty="0" smtClean="0"/>
              <a:t>, 2.</a:t>
            </a:r>
            <a:endParaRPr lang="tr-T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215106"/>
          </a:xfrm>
        </p:spPr>
        <p:txBody>
          <a:bodyPr>
            <a:normAutofit/>
          </a:bodyPr>
          <a:lstStyle/>
          <a:p>
            <a:r>
              <a:rPr lang="tr-TR" dirty="0" smtClean="0"/>
              <a:t>Bilindiği gibi kalkan, savaşlarda kişiyi düşmanın kılıcından koruyan bir vasıta idi. Kalkan, sahibini düşmandan koruduğu gibi oruç da aynı şekilde kişiyi kötülüklerden ve günah işlemekten korur. Oruçlu, kötülüğü başlatan kişi olmayacağı gibi, kendisine fena söz söyleyen ve kavga etmek isteyenlerin bu davranışlarına karşılık: </a:t>
            </a:r>
            <a:r>
              <a:rPr lang="tr-TR" b="1" dirty="0" smtClean="0"/>
              <a:t>"Ben oruçluyum, ben oruçluyum" </a:t>
            </a:r>
            <a:r>
              <a:rPr lang="tr-TR" dirty="0" smtClean="0"/>
              <a:t>diyerek nefsine hakim olacak ve kendisini kavganın içine çekmek isteyenlere uymayacaktır. Böylece oruç, bir kalkan gibi kişiyi kötülüklerden korumuş olacaktır.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lnSpcReduction="10000"/>
          </a:bodyPr>
          <a:lstStyle/>
          <a:p>
            <a:r>
              <a:rPr lang="tr-TR" dirty="0" smtClean="0"/>
              <a:t>Oruç, kişiyi sadece kötülüklerden korumakla kalmayacak, onu cehennem ateşinden de koruyacaktır. Çünkü, insanı cehenneme sürükleyen kötülüklerdir, bunlardan uzaklaşan cehennemden de uzaklaşmış demektir. </a:t>
            </a:r>
            <a:br>
              <a:rPr lang="tr-TR" dirty="0" smtClean="0"/>
            </a:br>
            <a:r>
              <a:rPr lang="tr-TR" dirty="0" smtClean="0"/>
              <a:t>Her kötülüğün başı, Allah'ı unutmak ve sorumluluk duygusunu kaybetmektir. Halbuki oruç, bize daima Allah'ı hatırlatır, sorumluluk duygusunu geliştirir. Bir ay boyunca devam eden bu manevî eğitim sonucu Allah korkusu </a:t>
            </a:r>
            <a:r>
              <a:rPr lang="tr-TR" dirty="0" err="1" smtClean="0"/>
              <a:t>kalblere</a:t>
            </a:r>
            <a:r>
              <a:rPr lang="tr-TR" dirty="0" smtClean="0"/>
              <a:t> iyice yerleşir,bunun olumlu tesiri ile de insan davranışlarını kontrol altına alarak her türlü kötülükten uzaklaşmış olur.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 Ahlâkımızı Güzelleştirir</a:t>
            </a:r>
            <a:r>
              <a:rPr lang="tr-TR" dirty="0" smtClean="0"/>
              <a:t> </a:t>
            </a:r>
            <a:endParaRPr lang="tr-TR" dirty="0"/>
          </a:p>
        </p:txBody>
      </p:sp>
      <p:sp>
        <p:nvSpPr>
          <p:cNvPr id="3" name="2 İçerik Yer Tutucusu"/>
          <p:cNvSpPr>
            <a:spLocks noGrp="1"/>
          </p:cNvSpPr>
          <p:nvPr>
            <p:ph idx="1"/>
          </p:nvPr>
        </p:nvSpPr>
        <p:spPr>
          <a:xfrm>
            <a:off x="457200" y="1600200"/>
            <a:ext cx="8229600" cy="4972072"/>
          </a:xfrm>
        </p:spPr>
        <p:txBody>
          <a:bodyPr>
            <a:normAutofit fontScale="85000" lnSpcReduction="20000"/>
          </a:bodyPr>
          <a:lstStyle/>
          <a:p>
            <a:r>
              <a:rPr lang="tr-TR" dirty="0" smtClean="0"/>
              <a:t>Oruç, belirli bir süre basit bir aç kalma olayı değildir. Oruç, köklü bir irade terbiyesi, insanı kötü alışkanlıklardan temizleyen, çirkin davranışlardan uzaklaştıran ve iyi huylar kazandıran bir ahlâk eğitimidir.</a:t>
            </a:r>
          </a:p>
          <a:p>
            <a:r>
              <a:rPr lang="tr-TR" dirty="0" smtClean="0"/>
              <a:t>Peygamberimiz (s.a.s.) şöyle buyuruyor:</a:t>
            </a:r>
          </a:p>
          <a:p>
            <a:pPr algn="r" rtl="1"/>
            <a:r>
              <a:rPr lang="ar-SA" sz="4200" b="1" dirty="0" smtClean="0">
                <a:latin typeface="Traditional Arabic" pitchFamily="18" charset="-78"/>
                <a:cs typeface="Traditional Arabic" pitchFamily="18" charset="-78"/>
              </a:rPr>
              <a:t>مَنْ لَمْ يَدَعْ قَوْلَ الزُّورِ وَالْعَمَلَ بِهِ فَلَيْسَ لِلَّهِ حَاجَةٌ فِي أَنْ يَدَعَ طَعَامَهُ وَشَرَابَهُ</a:t>
            </a:r>
          </a:p>
          <a:p>
            <a:r>
              <a:rPr lang="tr-TR" i="1" dirty="0" smtClean="0"/>
              <a:t>"Her kim yalan söylemeyi ve yalanla iş görmeyi bırakmazsa Allah onun yemesini, içmesini bırakmasına değer vermez.”</a:t>
            </a:r>
          </a:p>
          <a:p>
            <a:r>
              <a:rPr lang="tr-TR" sz="2100" i="1" dirty="0" err="1" smtClean="0"/>
              <a:t>Buhari</a:t>
            </a:r>
            <a:r>
              <a:rPr lang="tr-TR" sz="2100" i="1" dirty="0" smtClean="0"/>
              <a:t>, </a:t>
            </a:r>
            <a:r>
              <a:rPr lang="tr-TR" sz="2100" i="1" dirty="0" err="1" smtClean="0"/>
              <a:t>Savm</a:t>
            </a:r>
            <a:r>
              <a:rPr lang="tr-TR" sz="2100" i="1" dirty="0" smtClean="0"/>
              <a:t>, 8.</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2132</Words>
  <Application>Microsoft Office PowerPoint</Application>
  <PresentationFormat>Ekran Gösterisi (4:3)</PresentationFormat>
  <Paragraphs>94</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ORUC</vt:lpstr>
      <vt:lpstr>Niçin oruç tutuyoruz? </vt:lpstr>
      <vt:lpstr>Slayt 3</vt:lpstr>
      <vt:lpstr>Orucun hikmetleri ve faydaları </vt:lpstr>
      <vt:lpstr>Oruç Kötülüklerden Korur </vt:lpstr>
      <vt:lpstr>Slayt 6</vt:lpstr>
      <vt:lpstr>Slayt 7</vt:lpstr>
      <vt:lpstr>Slayt 8</vt:lpstr>
      <vt:lpstr>Oruç Ahlâkımızı Güzelleştirir </vt:lpstr>
      <vt:lpstr>Slayt 10</vt:lpstr>
      <vt:lpstr>İslâm bilginleri orucun üç mertebesi olduğunu bildirmişlerdir:</vt:lpstr>
      <vt:lpstr>Slayt 12</vt:lpstr>
      <vt:lpstr>Slayt 13</vt:lpstr>
      <vt:lpstr>Slayt 14</vt:lpstr>
      <vt:lpstr>Oruç İnsanı Sağlıklı Yapar</vt:lpstr>
      <vt:lpstr>Slayt 16</vt:lpstr>
      <vt:lpstr>Slayt 17</vt:lpstr>
      <vt:lpstr>Slayt 18</vt:lpstr>
      <vt:lpstr>Slayt 19</vt:lpstr>
      <vt:lpstr>Oruç Nimetlerin Kıymetini Öğretir </vt:lpstr>
      <vt:lpstr>Slayt 21</vt:lpstr>
      <vt:lpstr>Oruçlu Sabırlı Olmayı Öğrenir </vt:lpstr>
      <vt:lpstr>Slayt 23</vt:lpstr>
      <vt:lpstr>Orucun Sosyal Faydaları </vt:lpstr>
      <vt:lpstr>Slayt 25</vt:lpstr>
      <vt:lpstr>Slayt 26</vt:lpstr>
      <vt:lpstr>Slayt 27</vt:lpstr>
      <vt:lpstr>Slayt 28</vt:lpstr>
      <vt:lpstr>Makbul Olan Oruç </vt:lpstr>
      <vt:lpstr>Slayt 30</vt:lpstr>
      <vt:lpstr>Slayt 31</vt:lpstr>
      <vt:lpstr>Oruçtaki Güzellikler </vt:lpstr>
      <vt:lpstr>Slayt 33</vt:lpstr>
      <vt:lpstr>Slayt 34</vt:lpstr>
      <vt:lpstr>Slayt 35</vt:lpstr>
      <vt:lpstr>Slayt 36</vt:lpstr>
      <vt:lpstr>Slayt 37</vt:lpstr>
      <vt:lpstr>Slayt 38</vt:lpstr>
      <vt:lpstr>Slayt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ORUC</dc:title>
  <dc:creator>pc</dc:creator>
  <cp:lastModifiedBy>9336597624</cp:lastModifiedBy>
  <cp:revision>22</cp:revision>
  <dcterms:created xsi:type="dcterms:W3CDTF">2010-07-20T08:59:27Z</dcterms:created>
  <dcterms:modified xsi:type="dcterms:W3CDTF">2013-07-11T21:45:06Z</dcterms:modified>
</cp:coreProperties>
</file>