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slides/slide8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364" r:id="rId4"/>
    <p:sldId id="318" r:id="rId5"/>
    <p:sldId id="259" r:id="rId6"/>
    <p:sldId id="260" r:id="rId7"/>
    <p:sldId id="261" r:id="rId8"/>
    <p:sldId id="262" r:id="rId9"/>
    <p:sldId id="365" r:id="rId10"/>
    <p:sldId id="366" r:id="rId11"/>
    <p:sldId id="263" r:id="rId12"/>
    <p:sldId id="319" r:id="rId13"/>
    <p:sldId id="320"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339" r:id="rId29"/>
    <p:sldId id="341" r:id="rId30"/>
    <p:sldId id="278" r:id="rId31"/>
    <p:sldId id="279" r:id="rId32"/>
    <p:sldId id="280" r:id="rId33"/>
    <p:sldId id="281" r:id="rId34"/>
    <p:sldId id="282" r:id="rId35"/>
    <p:sldId id="283" r:id="rId36"/>
    <p:sldId id="284" r:id="rId37"/>
    <p:sldId id="340" r:id="rId38"/>
    <p:sldId id="285" r:id="rId39"/>
    <p:sldId id="286" r:id="rId40"/>
    <p:sldId id="317" r:id="rId41"/>
    <p:sldId id="287" r:id="rId42"/>
    <p:sldId id="288" r:id="rId43"/>
    <p:sldId id="307" r:id="rId44"/>
    <p:sldId id="306" r:id="rId45"/>
    <p:sldId id="308" r:id="rId46"/>
    <p:sldId id="309" r:id="rId47"/>
    <p:sldId id="310" r:id="rId48"/>
    <p:sldId id="289" r:id="rId49"/>
    <p:sldId id="311" r:id="rId50"/>
    <p:sldId id="312" r:id="rId51"/>
    <p:sldId id="290" r:id="rId52"/>
    <p:sldId id="291" r:id="rId53"/>
    <p:sldId id="292" r:id="rId54"/>
    <p:sldId id="293" r:id="rId55"/>
    <p:sldId id="313" r:id="rId56"/>
    <p:sldId id="314" r:id="rId57"/>
    <p:sldId id="315" r:id="rId58"/>
    <p:sldId id="316" r:id="rId59"/>
    <p:sldId id="321" r:id="rId60"/>
    <p:sldId id="322" r:id="rId61"/>
    <p:sldId id="323" r:id="rId62"/>
    <p:sldId id="324" r:id="rId63"/>
    <p:sldId id="343" r:id="rId64"/>
    <p:sldId id="344" r:id="rId65"/>
    <p:sldId id="345" r:id="rId66"/>
    <p:sldId id="346" r:id="rId67"/>
    <p:sldId id="347" r:id="rId68"/>
    <p:sldId id="348" r:id="rId69"/>
    <p:sldId id="349" r:id="rId70"/>
    <p:sldId id="350" r:id="rId71"/>
    <p:sldId id="351" r:id="rId72"/>
    <p:sldId id="352" r:id="rId73"/>
    <p:sldId id="353" r:id="rId74"/>
    <p:sldId id="354" r:id="rId75"/>
    <p:sldId id="355" r:id="rId76"/>
    <p:sldId id="356" r:id="rId77"/>
    <p:sldId id="357" r:id="rId78"/>
    <p:sldId id="358" r:id="rId79"/>
    <p:sldId id="359" r:id="rId80"/>
    <p:sldId id="360" r:id="rId81"/>
    <p:sldId id="361" r:id="rId82"/>
    <p:sldId id="362" r:id="rId83"/>
    <p:sldId id="363" r:id="rId84"/>
    <p:sldId id="367" r:id="rId85"/>
    <p:sldId id="368" r:id="rId86"/>
    <p:sldId id="369" r:id="rId8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p:scale>
          <a:sx n="71" d="100"/>
          <a:sy n="71" d="100"/>
        </p:scale>
        <p:origin x="-1824" y="-42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B206196-608E-45E0-A1B2-3C272ADB86CB}" type="datetimeFigureOut">
              <a:rPr lang="tr-TR" smtClean="0"/>
              <a:pPr/>
              <a:t>11.07.2013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236ADB-2E22-43C4-9C10-8DDDAD3F054E}"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B206196-608E-45E0-A1B2-3C272ADB86CB}" type="datetimeFigureOut">
              <a:rPr lang="tr-TR" smtClean="0"/>
              <a:pPr/>
              <a:t>11.07.2013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236ADB-2E22-43C4-9C10-8DDDAD3F054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B206196-608E-45E0-A1B2-3C272ADB86CB}" type="datetimeFigureOut">
              <a:rPr lang="tr-TR" smtClean="0"/>
              <a:pPr/>
              <a:t>11.07.2013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236ADB-2E22-43C4-9C10-8DDDAD3F054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B206196-608E-45E0-A1B2-3C272ADB86CB}" type="datetimeFigureOut">
              <a:rPr lang="tr-TR" smtClean="0"/>
              <a:pPr/>
              <a:t>11.07.2013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236ADB-2E22-43C4-9C10-8DDDAD3F054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B206196-608E-45E0-A1B2-3C272ADB86CB}" type="datetimeFigureOut">
              <a:rPr lang="tr-TR" smtClean="0"/>
              <a:pPr/>
              <a:t>11.07.2013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236ADB-2E22-43C4-9C10-8DDDAD3F054E}"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B206196-608E-45E0-A1B2-3C272ADB86CB}" type="datetimeFigureOut">
              <a:rPr lang="tr-TR" smtClean="0"/>
              <a:pPr/>
              <a:t>11.07.2013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4236ADB-2E22-43C4-9C10-8DDDAD3F054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B206196-608E-45E0-A1B2-3C272ADB86CB}" type="datetimeFigureOut">
              <a:rPr lang="tr-TR" smtClean="0"/>
              <a:pPr/>
              <a:t>11.07.2013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74236ADB-2E22-43C4-9C10-8DDDAD3F054E}"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B206196-608E-45E0-A1B2-3C272ADB86CB}" type="datetimeFigureOut">
              <a:rPr lang="tr-TR" smtClean="0"/>
              <a:pPr/>
              <a:t>11.07.2013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74236ADB-2E22-43C4-9C10-8DDDAD3F054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B206196-608E-45E0-A1B2-3C272ADB86CB}" type="datetimeFigureOut">
              <a:rPr lang="tr-TR" smtClean="0"/>
              <a:pPr/>
              <a:t>11.07.2013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74236ADB-2E22-43C4-9C10-8DDDAD3F054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B206196-608E-45E0-A1B2-3C272ADB86CB}" type="datetimeFigureOut">
              <a:rPr lang="tr-TR" smtClean="0"/>
              <a:pPr/>
              <a:t>11.07.2013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4236ADB-2E22-43C4-9C10-8DDDAD3F054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B206196-608E-45E0-A1B2-3C272ADB86CB}" type="datetimeFigureOut">
              <a:rPr lang="tr-TR" smtClean="0"/>
              <a:pPr/>
              <a:t>11.07.2013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4236ADB-2E22-43C4-9C10-8DDDAD3F054E}"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FF99"/>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206196-608E-45E0-A1B2-3C272ADB86CB}" type="datetimeFigureOut">
              <a:rPr lang="tr-TR" smtClean="0"/>
              <a:pPr/>
              <a:t>11.07.2013</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236ADB-2E22-43C4-9C10-8DDDAD3F054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20000" r="-20000"/>
          </a:stretch>
        </a:blip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1763688" y="2492896"/>
            <a:ext cx="7380312" cy="2522711"/>
          </a:xfrm>
        </p:spPr>
        <p:txBody>
          <a:bodyPr/>
          <a:lstStyle/>
          <a:p>
            <a:r>
              <a:rPr lang="tr-TR" dirty="0" smtClean="0">
                <a:solidFill>
                  <a:schemeClr val="bg1"/>
                </a:solidFill>
              </a:rPr>
              <a:t>ORUÇ</a:t>
            </a:r>
            <a:r>
              <a:rPr lang="de-CH" dirty="0" smtClean="0">
                <a:solidFill>
                  <a:schemeClr val="bg1"/>
                </a:solidFill>
              </a:rPr>
              <a:t/>
            </a:r>
            <a:br>
              <a:rPr lang="de-CH" dirty="0" smtClean="0">
                <a:solidFill>
                  <a:schemeClr val="bg1"/>
                </a:solidFill>
              </a:rPr>
            </a:br>
            <a:r>
              <a:rPr lang="tr-TR" dirty="0" err="1" smtClean="0">
                <a:solidFill>
                  <a:schemeClr val="bg1"/>
                </a:solidFill>
              </a:rPr>
              <a:t>Fıkhî</a:t>
            </a:r>
            <a:r>
              <a:rPr lang="tr-TR" dirty="0" smtClean="0">
                <a:solidFill>
                  <a:schemeClr val="bg1"/>
                </a:solidFill>
              </a:rPr>
              <a:t> Yönü</a:t>
            </a:r>
            <a:r>
              <a:rPr lang="tr-TR" dirty="0" smtClean="0"/>
              <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32500" lnSpcReduction="20000"/>
          </a:bodyPr>
          <a:lstStyle/>
          <a:p>
            <a:r>
              <a:rPr lang="tr-TR" dirty="0" smtClean="0"/>
              <a:t>	</a:t>
            </a:r>
            <a:r>
              <a:rPr lang="tr-TR" b="1" dirty="0" smtClean="0"/>
              <a:t>Orucun Tarihçesi</a:t>
            </a:r>
            <a:r>
              <a:rPr lang="tr-TR" dirty="0" smtClean="0"/>
              <a:t>	</a:t>
            </a:r>
          </a:p>
          <a:p>
            <a:r>
              <a:rPr lang="tr-TR" dirty="0" smtClean="0"/>
              <a:t>	Sahabeden </a:t>
            </a:r>
            <a:r>
              <a:rPr lang="tr-TR" dirty="0" err="1" smtClean="0"/>
              <a:t>Muaz</a:t>
            </a:r>
            <a:r>
              <a:rPr lang="tr-TR" dirty="0" smtClean="0"/>
              <a:t> b. Cebel, oruç ibadetinin şu merhalelerde geldiği bildirmiştir:</a:t>
            </a:r>
          </a:p>
          <a:p>
            <a:r>
              <a:rPr lang="tr-TR" b="1" dirty="0" smtClean="0"/>
              <a:t>	a) </a:t>
            </a:r>
            <a:r>
              <a:rPr lang="tr-TR" b="1" dirty="0" err="1" smtClean="0"/>
              <a:t>Aşûrâ</a:t>
            </a:r>
            <a:r>
              <a:rPr lang="tr-TR" b="1" dirty="0" smtClean="0"/>
              <a:t> Ve </a:t>
            </a:r>
            <a:r>
              <a:rPr lang="tr-TR" b="1" dirty="0" err="1" smtClean="0"/>
              <a:t>Eyyâm</a:t>
            </a:r>
            <a:r>
              <a:rPr lang="tr-TR" b="1" dirty="0" smtClean="0"/>
              <a:t>-ı </a:t>
            </a:r>
            <a:r>
              <a:rPr lang="tr-TR" b="1" dirty="0" err="1" smtClean="0"/>
              <a:t>Bîd</a:t>
            </a:r>
            <a:r>
              <a:rPr lang="tr-TR" b="1" dirty="0" smtClean="0"/>
              <a:t> Orucu</a:t>
            </a:r>
            <a:endParaRPr lang="tr-TR" dirty="0" smtClean="0"/>
          </a:p>
          <a:p>
            <a:r>
              <a:rPr lang="tr-TR" dirty="0" smtClean="0"/>
              <a:t>Hz. </a:t>
            </a:r>
            <a:r>
              <a:rPr lang="tr-TR" dirty="0" err="1" smtClean="0"/>
              <a:t>Aişe</a:t>
            </a:r>
            <a:r>
              <a:rPr lang="tr-TR" dirty="0" smtClean="0"/>
              <a:t> validemizin bildirdiğine göre İslam öncesinde Mekke halkı ve Peygamberimiz “</a:t>
            </a:r>
            <a:r>
              <a:rPr lang="tr-TR" b="1" i="1" dirty="0" err="1" smtClean="0"/>
              <a:t>âşûrâ</a:t>
            </a:r>
            <a:r>
              <a:rPr lang="tr-TR" dirty="0" smtClean="0"/>
              <a:t>” orucu tutuyordu. Peygamberimiz </a:t>
            </a:r>
            <a:r>
              <a:rPr lang="tr-TR" dirty="0" err="1" smtClean="0"/>
              <a:t>Medîne’ye</a:t>
            </a:r>
            <a:r>
              <a:rPr lang="tr-TR" dirty="0" smtClean="0"/>
              <a:t> geldiği zaman </a:t>
            </a:r>
            <a:r>
              <a:rPr lang="tr-TR" dirty="0" err="1" smtClean="0"/>
              <a:t>Yahudîlerin</a:t>
            </a:r>
            <a:r>
              <a:rPr lang="tr-TR" dirty="0" smtClean="0"/>
              <a:t> “</a:t>
            </a:r>
            <a:r>
              <a:rPr lang="tr-TR" b="1" i="1" dirty="0" err="1" smtClean="0"/>
              <a:t>âşûrâ</a:t>
            </a:r>
            <a:r>
              <a:rPr lang="tr-TR" dirty="0" smtClean="0"/>
              <a:t>” orucu tuttuklarını gördü, kendilerine bu orucu niçin tuttuklarını sordu. Onlar, “bu gün hayırlı bir günüdür, bu günde Allah İsrail oğullarını düşmanlarından kurtardı. Musa (a.s.) bu günde oruç tuttu” cevabını verdiler. Bunun üzerine Peygamberimiz (a.s.), ‘biz Musa’ya sizden daha evla ve layığız’ dedi ve </a:t>
            </a:r>
            <a:r>
              <a:rPr lang="tr-TR" dirty="0" err="1" smtClean="0"/>
              <a:t>âşûrâ</a:t>
            </a:r>
            <a:r>
              <a:rPr lang="tr-TR" dirty="0" smtClean="0"/>
              <a:t> orucunu tuttu ve ashabına da tutmalarını emretti.</a:t>
            </a:r>
            <a:r>
              <a:rPr lang="tr-TR" i="1" dirty="0" smtClean="0"/>
              <a:t> </a:t>
            </a:r>
            <a:endParaRPr lang="tr-TR" dirty="0" smtClean="0"/>
          </a:p>
          <a:p>
            <a:r>
              <a:rPr lang="tr-TR" dirty="0" smtClean="0"/>
              <a:t>Ramazan orucu farz kılındıktan sonra da Peygamberimiz (a.s.) </a:t>
            </a:r>
            <a:r>
              <a:rPr lang="tr-TR" dirty="0" err="1" smtClean="0"/>
              <a:t>âşûrâ</a:t>
            </a:r>
            <a:r>
              <a:rPr lang="tr-TR" dirty="0" smtClean="0"/>
              <a:t> orucunu tutmuş ve</a:t>
            </a:r>
          </a:p>
          <a:p>
            <a:r>
              <a:rPr lang="tr-TR" b="1" dirty="0" smtClean="0"/>
              <a:t> </a:t>
            </a:r>
            <a:r>
              <a:rPr lang="ar-SA" b="1" dirty="0" smtClean="0"/>
              <a:t>  افضل الصيام بعد رمضان شهر الله  المحرم</a:t>
            </a:r>
            <a:r>
              <a:rPr lang="ar-SA" dirty="0" smtClean="0"/>
              <a:t>  </a:t>
            </a:r>
            <a:endParaRPr lang="tr-TR" dirty="0" smtClean="0"/>
          </a:p>
          <a:p>
            <a:r>
              <a:rPr lang="tr-TR" dirty="0" smtClean="0"/>
              <a:t>“</a:t>
            </a:r>
            <a:r>
              <a:rPr lang="tr-TR" i="1" dirty="0" smtClean="0"/>
              <a:t>Ramazan orucundan sora en </a:t>
            </a:r>
            <a:r>
              <a:rPr lang="tr-TR" i="1" dirty="0" err="1" smtClean="0"/>
              <a:t>fazîletli</a:t>
            </a:r>
            <a:r>
              <a:rPr lang="tr-TR" i="1" dirty="0" smtClean="0"/>
              <a:t> oruç Allah’ın ayı olan muharrem ayında tutulan </a:t>
            </a:r>
            <a:r>
              <a:rPr lang="tr-TR" i="1" dirty="0" err="1" smtClean="0"/>
              <a:t>âşûrâ</a:t>
            </a:r>
            <a:r>
              <a:rPr lang="tr-TR" i="1" dirty="0" smtClean="0"/>
              <a:t> orucudur”</a:t>
            </a:r>
            <a:r>
              <a:rPr lang="tr-TR" dirty="0" smtClean="0"/>
              <a:t> sözleriyle tutulmasını teşvik etmiştir. Sahabeden isteyen bu orucu tutmuş, isteyen de tutmamıştır. </a:t>
            </a:r>
            <a:r>
              <a:rPr lang="tr-TR" dirty="0" err="1" smtClean="0"/>
              <a:t>Âşûrâ</a:t>
            </a:r>
            <a:r>
              <a:rPr lang="tr-TR" dirty="0" smtClean="0"/>
              <a:t> orucu, muharrem ayının 9 ve 10. günlerinde tutulur.</a:t>
            </a:r>
          </a:p>
          <a:p>
            <a:r>
              <a:rPr lang="tr-TR" dirty="0" smtClean="0"/>
              <a:t>Ayrıca	Peygamberimiz (a.s.), Ramazan orucu farz kılınmadan önce “</a:t>
            </a:r>
            <a:r>
              <a:rPr lang="tr-TR" b="1" i="1" dirty="0" err="1" smtClean="0"/>
              <a:t>eyyâm</a:t>
            </a:r>
            <a:r>
              <a:rPr lang="tr-TR" b="1" i="1" dirty="0" smtClean="0"/>
              <a:t>-i </a:t>
            </a:r>
            <a:r>
              <a:rPr lang="tr-TR" b="1" i="1" dirty="0" err="1" smtClean="0"/>
              <a:t>bîd</a:t>
            </a:r>
            <a:r>
              <a:rPr lang="tr-TR" dirty="0" smtClean="0"/>
              <a:t>” olarak nitelenen </a:t>
            </a:r>
            <a:r>
              <a:rPr lang="tr-TR" dirty="0" err="1" smtClean="0"/>
              <a:t>kamerî</a:t>
            </a:r>
            <a:r>
              <a:rPr lang="tr-TR" dirty="0" smtClean="0"/>
              <a:t> ayların 13, 14 ve 15. günlerinde de oruç tutmuştur. Peygamberimiz (a.s.) Ramazan orucu farz kılındıktan sonra da bu orucu tutmuş ve</a:t>
            </a:r>
          </a:p>
          <a:p>
            <a:r>
              <a:rPr lang="tr-TR" dirty="0" smtClean="0"/>
              <a:t>  </a:t>
            </a:r>
            <a:r>
              <a:rPr lang="ar-SA" b="1" dirty="0" smtClean="0"/>
              <a:t>صوم ثلاثة ايام من كل شهر صوم الدهر كله </a:t>
            </a:r>
            <a:r>
              <a:rPr lang="ar-SA" dirty="0" smtClean="0"/>
              <a:t> </a:t>
            </a:r>
            <a:endParaRPr lang="tr-TR" dirty="0" smtClean="0"/>
          </a:p>
          <a:p>
            <a:r>
              <a:rPr lang="tr-TR" dirty="0" smtClean="0"/>
              <a:t>“</a:t>
            </a:r>
            <a:r>
              <a:rPr lang="tr-TR" i="1" dirty="0" smtClean="0"/>
              <a:t>Her ay üç gün oruç tutmak bütün seneyi oruçla geçirmek gibi olur</a:t>
            </a:r>
            <a:r>
              <a:rPr lang="tr-TR" dirty="0" smtClean="0"/>
              <a:t>” söyleriyle bu orucun tutulmasını teşvik etmiştir.</a:t>
            </a:r>
          </a:p>
          <a:p>
            <a:r>
              <a:rPr lang="tr-TR" dirty="0" err="1" smtClean="0"/>
              <a:t>Ahmed</a:t>
            </a:r>
            <a:r>
              <a:rPr lang="tr-TR" dirty="0" smtClean="0"/>
              <a:t>, V, 246.</a:t>
            </a:r>
          </a:p>
          <a:p>
            <a:r>
              <a:rPr lang="tr-TR" dirty="0" err="1" smtClean="0"/>
              <a:t>Buhârî</a:t>
            </a:r>
            <a:r>
              <a:rPr lang="tr-TR" dirty="0" smtClean="0"/>
              <a:t>, </a:t>
            </a:r>
            <a:r>
              <a:rPr lang="tr-TR" dirty="0" err="1" smtClean="0"/>
              <a:t>Savm</a:t>
            </a:r>
            <a:r>
              <a:rPr lang="tr-TR" dirty="0" smtClean="0"/>
              <a:t>, 69. II, 251. Müslim, </a:t>
            </a:r>
            <a:r>
              <a:rPr lang="tr-TR" dirty="0" err="1" smtClean="0"/>
              <a:t>Sıyâm</a:t>
            </a:r>
            <a:r>
              <a:rPr lang="tr-TR" dirty="0" smtClean="0"/>
              <a:t>, 128. I, 796.</a:t>
            </a:r>
            <a:r>
              <a:rPr lang="tr-TR" dirty="0" err="1" smtClean="0"/>
              <a:t>Tirmizî</a:t>
            </a:r>
            <a:r>
              <a:rPr lang="tr-TR" dirty="0" smtClean="0"/>
              <a:t>, </a:t>
            </a:r>
            <a:r>
              <a:rPr lang="tr-TR" dirty="0" err="1" smtClean="0"/>
              <a:t>Savm</a:t>
            </a:r>
            <a:r>
              <a:rPr lang="tr-TR" dirty="0" smtClean="0"/>
              <a:t>, 49. III, 117.</a:t>
            </a:r>
          </a:p>
          <a:p>
            <a:r>
              <a:rPr lang="tr-TR" dirty="0" err="1" smtClean="0"/>
              <a:t>Tirmizî</a:t>
            </a:r>
            <a:r>
              <a:rPr lang="tr-TR" dirty="0" smtClean="0"/>
              <a:t>, </a:t>
            </a:r>
            <a:r>
              <a:rPr lang="tr-TR" dirty="0" err="1" smtClean="0"/>
              <a:t>Savm</a:t>
            </a:r>
            <a:r>
              <a:rPr lang="tr-TR" dirty="0" smtClean="0"/>
              <a:t>, 46. III, 117. Müslim, Sıyam38.  I, 821.  </a:t>
            </a:r>
            <a:r>
              <a:rPr lang="tr-TR" dirty="0" err="1" smtClean="0"/>
              <a:t>Ebû</a:t>
            </a:r>
            <a:r>
              <a:rPr lang="tr-TR" dirty="0" smtClean="0"/>
              <a:t> </a:t>
            </a:r>
            <a:r>
              <a:rPr lang="tr-TR" dirty="0" err="1" smtClean="0"/>
              <a:t>Dâvûd</a:t>
            </a:r>
            <a:r>
              <a:rPr lang="tr-TR" dirty="0" smtClean="0"/>
              <a:t>, </a:t>
            </a:r>
            <a:r>
              <a:rPr lang="tr-TR" dirty="0" err="1" smtClean="0"/>
              <a:t>Savm</a:t>
            </a:r>
            <a:r>
              <a:rPr lang="tr-TR" dirty="0" smtClean="0"/>
              <a:t>, 56. No: 2429. II, 811.</a:t>
            </a:r>
          </a:p>
          <a:p>
            <a:r>
              <a:rPr lang="tr-TR" dirty="0" err="1" smtClean="0"/>
              <a:t>Buhârî</a:t>
            </a:r>
            <a:r>
              <a:rPr lang="tr-TR" dirty="0" smtClean="0"/>
              <a:t>, </a:t>
            </a:r>
            <a:r>
              <a:rPr lang="tr-TR" dirty="0" err="1" smtClean="0"/>
              <a:t>Savm</a:t>
            </a:r>
            <a:r>
              <a:rPr lang="tr-TR" dirty="0" smtClean="0"/>
              <a:t>, 69, II, 251. Müslim, </a:t>
            </a:r>
            <a:r>
              <a:rPr lang="tr-TR" dirty="0" err="1" smtClean="0"/>
              <a:t>Sıyâm</a:t>
            </a:r>
            <a:r>
              <a:rPr lang="tr-TR" dirty="0" smtClean="0"/>
              <a:t>, 113-126. I, 792-795.</a:t>
            </a:r>
          </a:p>
          <a:p>
            <a:r>
              <a:rPr lang="tr-TR" dirty="0" err="1" smtClean="0"/>
              <a:t>Tirmizî</a:t>
            </a:r>
            <a:r>
              <a:rPr lang="tr-TR" dirty="0" smtClean="0"/>
              <a:t>, </a:t>
            </a:r>
            <a:r>
              <a:rPr lang="tr-TR" dirty="0" err="1" smtClean="0"/>
              <a:t>Savm</a:t>
            </a:r>
            <a:r>
              <a:rPr lang="tr-TR" dirty="0" smtClean="0"/>
              <a:t>, 50. III, 128.</a:t>
            </a:r>
          </a:p>
          <a:p>
            <a:r>
              <a:rPr lang="tr-TR" dirty="0" err="1" smtClean="0"/>
              <a:t>Ahmed</a:t>
            </a:r>
            <a:r>
              <a:rPr lang="tr-TR" dirty="0" smtClean="0"/>
              <a:t>, V, 246. </a:t>
            </a:r>
            <a:r>
              <a:rPr lang="tr-TR" dirty="0" err="1" smtClean="0"/>
              <a:t>Tirrmizî</a:t>
            </a:r>
            <a:r>
              <a:rPr lang="tr-TR" dirty="0" smtClean="0"/>
              <a:t>, </a:t>
            </a:r>
            <a:r>
              <a:rPr lang="tr-TR" dirty="0" err="1" smtClean="0"/>
              <a:t>Savm</a:t>
            </a:r>
            <a:r>
              <a:rPr lang="tr-TR" dirty="0" smtClean="0"/>
              <a:t>, 41, 54. III, 118, 134.</a:t>
            </a:r>
          </a:p>
          <a:p>
            <a:r>
              <a:rPr lang="tr-TR" dirty="0" err="1" smtClean="0"/>
              <a:t>Buhârî</a:t>
            </a:r>
            <a:r>
              <a:rPr lang="tr-TR" dirty="0" smtClean="0"/>
              <a:t> </a:t>
            </a:r>
            <a:r>
              <a:rPr lang="tr-TR" dirty="0" err="1" smtClean="0"/>
              <a:t>Savm</a:t>
            </a:r>
            <a:r>
              <a:rPr lang="tr-TR" dirty="0" smtClean="0"/>
              <a:t>, 59. II, 246.  Müslim, </a:t>
            </a:r>
            <a:r>
              <a:rPr lang="tr-TR" dirty="0" err="1" smtClean="0"/>
              <a:t>Sıyam</a:t>
            </a:r>
            <a:r>
              <a:rPr lang="tr-TR" dirty="0" smtClean="0"/>
              <a:t>, 197. I, 819 bk. </a:t>
            </a:r>
            <a:r>
              <a:rPr lang="tr-TR" dirty="0" err="1" smtClean="0"/>
              <a:t>Tirmizî</a:t>
            </a:r>
            <a:r>
              <a:rPr lang="tr-TR" dirty="0" smtClean="0"/>
              <a:t>, </a:t>
            </a:r>
            <a:r>
              <a:rPr lang="tr-TR" dirty="0" err="1" smtClean="0"/>
              <a:t>Savm</a:t>
            </a:r>
            <a:r>
              <a:rPr lang="tr-TR" dirty="0" smtClean="0"/>
              <a:t>, 50,  54, III, 128, 135. </a:t>
            </a:r>
            <a:r>
              <a:rPr lang="tr-TR" dirty="0" err="1" smtClean="0"/>
              <a:t>Nisâî</a:t>
            </a:r>
            <a:r>
              <a:rPr lang="tr-TR" dirty="0" smtClean="0"/>
              <a:t>, </a:t>
            </a:r>
            <a:r>
              <a:rPr lang="tr-TR" dirty="0" err="1" smtClean="0"/>
              <a:t>Sıyam</a:t>
            </a:r>
            <a:r>
              <a:rPr lang="tr-TR" dirty="0" smtClean="0"/>
              <a:t>, 78, 82. IV 213, 219.</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Orucun Vakti</a:t>
            </a:r>
            <a:r>
              <a:rPr lang="tr-TR" dirty="0" smtClean="0"/>
              <a:t> </a:t>
            </a:r>
            <a:endParaRPr lang="tr-TR" dirty="0"/>
          </a:p>
        </p:txBody>
      </p:sp>
      <p:sp>
        <p:nvSpPr>
          <p:cNvPr id="3" name="2 İçerik Yer Tutucusu"/>
          <p:cNvSpPr>
            <a:spLocks noGrp="1"/>
          </p:cNvSpPr>
          <p:nvPr>
            <p:ph idx="1"/>
          </p:nvPr>
        </p:nvSpPr>
        <p:spPr>
          <a:xfrm>
            <a:off x="457200" y="1600200"/>
            <a:ext cx="8229600" cy="4900634"/>
          </a:xfrm>
        </p:spPr>
        <p:txBody>
          <a:bodyPr>
            <a:normAutofit fontScale="92500" lnSpcReduction="20000"/>
          </a:bodyPr>
          <a:lstStyle/>
          <a:p>
            <a:r>
              <a:rPr lang="tr-TR" dirty="0" smtClean="0"/>
              <a:t>Farz olan orucun vakti, Ramazan ayının günleridir. Oruç ay takvimine göre tutulur. Bilindiği gibi kameri aylar güneş takvimindeki aylara göre on gün önce gelir.</a:t>
            </a:r>
          </a:p>
          <a:p>
            <a:r>
              <a:rPr lang="tr-TR" dirty="0" smtClean="0"/>
              <a:t>Böylece Ramazan orucuna her yıl on gün erken başlandığından Ramazan ayı yaklaşık 33 yılda sıra ile yılın bütün mevsimlerini dolaşmış ve oruç tutacağımız zamanlar da değişmiş olur. Bu durum, </a:t>
            </a:r>
            <a:r>
              <a:rPr lang="tr-TR" dirty="0" err="1" smtClean="0"/>
              <a:t>müslümanın</a:t>
            </a:r>
            <a:r>
              <a:rPr lang="tr-TR" dirty="0" smtClean="0"/>
              <a:t> değişik mevsimlerde oruç tutmasını ve dolayısıyla her mevsimin zorluklarına kendini alıştırmasını ve yoksulların çeşitli mevsim şartlarında çektikleri sıkıntıları anlamasını sağlar.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lstStyle/>
          <a:p>
            <a:pPr>
              <a:lnSpc>
                <a:spcPct val="90000"/>
              </a:lnSpc>
            </a:pPr>
            <a:r>
              <a:rPr lang="tr-TR" dirty="0" smtClean="0"/>
              <a:t>Orucun vakti “</a:t>
            </a:r>
            <a:r>
              <a:rPr lang="tr-TR" dirty="0" err="1" smtClean="0"/>
              <a:t>fecr</a:t>
            </a:r>
            <a:r>
              <a:rPr lang="tr-TR" dirty="0" smtClean="0"/>
              <a:t>-i sadık”la başlayıp ve güneş batıncaya kadar devam etmektedir.</a:t>
            </a:r>
          </a:p>
          <a:p>
            <a:pPr algn="r" rtl="1">
              <a:lnSpc>
                <a:spcPct val="90000"/>
              </a:lnSpc>
            </a:pPr>
            <a:r>
              <a:rPr lang="ar-SA" sz="4000" b="1" dirty="0" smtClean="0">
                <a:cs typeface="Traditional Arabic" pitchFamily="2" charset="-78"/>
              </a:rPr>
              <a:t>وَكُلُواْ وَاشْرَبُواْ حَتَّى يَتَبَيَّنَ لَكُمُ الْخَيْطُ الأَبْيَضُ مِنَ الْخَيْطِ الأَسْوَدِ مِنَ الْفَجْرِ ثُمَّ أَتِمُّواْ الصِّيَامَ إِلَى الَّليْلِ</a:t>
            </a:r>
            <a:endParaRPr lang="tr-TR" altLang="zh-CN" sz="4000" b="1" i="1" dirty="0" smtClean="0">
              <a:cs typeface="Traditional Arabic" pitchFamily="2" charset="-78"/>
            </a:endParaRPr>
          </a:p>
          <a:p>
            <a:pPr>
              <a:lnSpc>
                <a:spcPct val="90000"/>
              </a:lnSpc>
            </a:pPr>
            <a:r>
              <a:rPr lang="tr-TR" altLang="zh-CN" b="1" i="1" dirty="0" smtClean="0"/>
              <a:t>Şafağın aydınlığı gecenin karanlığından ayırt edilinceye (tan yeri ağarıncaya) kadar yiyin, için. Sonra da akşama kadar orucu tam tutun.</a:t>
            </a:r>
          </a:p>
          <a:p>
            <a:pPr>
              <a:lnSpc>
                <a:spcPct val="90000"/>
              </a:lnSpc>
            </a:pPr>
            <a:r>
              <a:rPr lang="tr-TR" altLang="zh-CN" sz="2400" dirty="0" smtClean="0"/>
              <a:t>Bakara, 2/187</a:t>
            </a:r>
            <a:endParaRPr lang="tr-TR" sz="24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tr-TR" smtClean="0"/>
              <a:t>SAHURA KALKMAK</a:t>
            </a:r>
          </a:p>
        </p:txBody>
      </p:sp>
      <p:sp>
        <p:nvSpPr>
          <p:cNvPr id="11267" name="Rectangle 3"/>
          <p:cNvSpPr>
            <a:spLocks noGrp="1" noChangeArrowheads="1"/>
          </p:cNvSpPr>
          <p:nvPr>
            <p:ph type="body" idx="1"/>
          </p:nvPr>
        </p:nvSpPr>
        <p:spPr/>
        <p:txBody>
          <a:bodyPr/>
          <a:lstStyle/>
          <a:p>
            <a:pPr eaLnBrk="1" hangingPunct="1">
              <a:lnSpc>
                <a:spcPct val="90000"/>
              </a:lnSpc>
            </a:pPr>
            <a:r>
              <a:rPr lang="tr-TR" smtClean="0"/>
              <a:t>Mükellef olan her mümin sahura kalkma hususunda titiz davranmalıdır. Sahur yemeğinin müstehap’tır. Sahur yemeğinde bereket vardır:</a:t>
            </a:r>
          </a:p>
          <a:p>
            <a:pPr eaLnBrk="1" hangingPunct="1">
              <a:lnSpc>
                <a:spcPct val="90000"/>
              </a:lnSpc>
            </a:pPr>
            <a:r>
              <a:rPr lang="tr-TR" smtClean="0"/>
              <a:t>Resul-u Ekrem şöyle buyurmuşlardır:</a:t>
            </a:r>
            <a:endParaRPr lang="ar-SA" smtClean="0"/>
          </a:p>
          <a:p>
            <a:pPr algn="r" rtl="1" eaLnBrk="1" hangingPunct="1">
              <a:lnSpc>
                <a:spcPct val="90000"/>
              </a:lnSpc>
            </a:pPr>
            <a:r>
              <a:rPr lang="ar-SA" smtClean="0"/>
              <a:t>‏ </a:t>
            </a:r>
            <a:r>
              <a:rPr lang="ar-SA" sz="4000" b="1" smtClean="0">
                <a:cs typeface="Traditional Arabic" pitchFamily="2" charset="-78"/>
              </a:rPr>
              <a:t>تَسَحَّرُوا فَإِنَّ فِي السَّحُورِ بَرَكَةً ‏‏‏</a:t>
            </a:r>
            <a:endParaRPr lang="tr-TR" sz="4000" b="1" i="1" smtClean="0">
              <a:cs typeface="Traditional Arabic" pitchFamily="2" charset="-78"/>
            </a:endParaRPr>
          </a:p>
          <a:p>
            <a:pPr eaLnBrk="1" hangingPunct="1">
              <a:lnSpc>
                <a:spcPct val="90000"/>
              </a:lnSpc>
            </a:pPr>
            <a:r>
              <a:rPr lang="tr-TR" i="1" smtClean="0"/>
              <a:t>"Sahur yemeği yiyiniz. Çünkü sahur yemeğinde bolluk (bereket) vardır.”</a:t>
            </a:r>
            <a:endParaRPr lang="tr-TR" smtClean="0"/>
          </a:p>
          <a:p>
            <a:pPr eaLnBrk="1" hangingPunct="1">
              <a:lnSpc>
                <a:spcPct val="90000"/>
              </a:lnSpc>
            </a:pPr>
            <a:r>
              <a:rPr lang="tr-TR" sz="2000" smtClean="0"/>
              <a:t>Buhari, Savm, 30/20; Müslim, Sıyam, 13/45.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Ramazanı Karşılamak İçin Oruç Tutmak</a:t>
            </a:r>
            <a:endParaRPr lang="tr-TR" dirty="0"/>
          </a:p>
        </p:txBody>
      </p:sp>
      <p:sp>
        <p:nvSpPr>
          <p:cNvPr id="3" name="2 İçerik Yer Tutucusu"/>
          <p:cNvSpPr>
            <a:spLocks noGrp="1"/>
          </p:cNvSpPr>
          <p:nvPr>
            <p:ph idx="1"/>
          </p:nvPr>
        </p:nvSpPr>
        <p:spPr>
          <a:xfrm>
            <a:off x="457200" y="1428736"/>
            <a:ext cx="8229600" cy="5072098"/>
          </a:xfrm>
        </p:spPr>
        <p:txBody>
          <a:bodyPr>
            <a:normAutofit/>
          </a:bodyPr>
          <a:lstStyle/>
          <a:p>
            <a:r>
              <a:rPr lang="tr-TR" dirty="0" smtClean="0"/>
              <a:t>Ramazan ayı girmeden önce, onu karşılamak maksadıyla bir veya iki gün oruç tutmak doğru değildir. Böyle bir oruç, farz olan ve kaç gün olduğu kesinlikle bilinen Ramazan orucuna ilâve endişesi taşıdığı için mekruh görülmüştür. </a:t>
            </a:r>
            <a:br>
              <a:rPr lang="tr-TR" dirty="0" smtClean="0"/>
            </a:br>
            <a:r>
              <a:rPr lang="tr-TR" dirty="0" smtClean="0"/>
              <a:t>Peygamber Efendimiz şöyle buyurmuştur:</a:t>
            </a:r>
          </a:p>
          <a:p>
            <a:r>
              <a:rPr lang="tr-TR" i="1" dirty="0" smtClean="0"/>
              <a:t>"Sizden biriniz Ramazanı bir veya iki gün oruçla karşılamasın. Ancak </a:t>
            </a:r>
            <a:r>
              <a:rPr lang="tr-TR" i="1" dirty="0" err="1" smtClean="0"/>
              <a:t>mu'tadı</a:t>
            </a:r>
            <a:r>
              <a:rPr lang="tr-TR" i="1" dirty="0" smtClean="0"/>
              <a:t> olan bir orucu tutuyorsa onu tutsun.“</a:t>
            </a:r>
          </a:p>
          <a:p>
            <a:r>
              <a:rPr lang="tr-TR" sz="1700" i="1" dirty="0" err="1" smtClean="0"/>
              <a:t>Buhari</a:t>
            </a:r>
            <a:r>
              <a:rPr lang="tr-TR" sz="1700" i="1" dirty="0" smtClean="0"/>
              <a:t>, </a:t>
            </a:r>
            <a:r>
              <a:rPr lang="tr-TR" sz="1700" i="1" dirty="0" err="1" smtClean="0"/>
              <a:t>Savm</a:t>
            </a:r>
            <a:r>
              <a:rPr lang="tr-TR" sz="1700" i="1" dirty="0" smtClean="0"/>
              <a:t>, 4.</a:t>
            </a:r>
            <a:endParaRPr lang="tr-TR" sz="17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Orucu Kimler Tutar</a:t>
            </a:r>
            <a:r>
              <a:rPr lang="tr-TR" dirty="0" smtClean="0"/>
              <a:t> </a:t>
            </a:r>
            <a:endParaRPr lang="tr-TR" dirty="0"/>
          </a:p>
        </p:txBody>
      </p:sp>
      <p:sp>
        <p:nvSpPr>
          <p:cNvPr id="3" name="2 İçerik Yer Tutucusu"/>
          <p:cNvSpPr>
            <a:spLocks noGrp="1"/>
          </p:cNvSpPr>
          <p:nvPr>
            <p:ph idx="1"/>
          </p:nvPr>
        </p:nvSpPr>
        <p:spPr/>
        <p:txBody>
          <a:bodyPr>
            <a:normAutofit/>
          </a:bodyPr>
          <a:lstStyle/>
          <a:p>
            <a:r>
              <a:rPr lang="tr-TR" dirty="0" smtClean="0"/>
              <a:t>Bir kimseye orucun farz olması için kendisinde şu üç şartın bulunması gerekir: </a:t>
            </a:r>
            <a:br>
              <a:rPr lang="tr-TR" dirty="0" smtClean="0"/>
            </a:br>
            <a:r>
              <a:rPr lang="tr-TR" dirty="0" smtClean="0"/>
              <a:t>1. Müslüman olmak. </a:t>
            </a:r>
            <a:br>
              <a:rPr lang="tr-TR" dirty="0" smtClean="0"/>
            </a:br>
            <a:r>
              <a:rPr lang="tr-TR" dirty="0" smtClean="0"/>
              <a:t>2. Akıllı olmak. </a:t>
            </a:r>
            <a:br>
              <a:rPr lang="tr-TR" dirty="0" smtClean="0"/>
            </a:br>
            <a:r>
              <a:rPr lang="tr-TR" dirty="0" smtClean="0"/>
              <a:t>3. Erginlik çağına gelmiş bulunmak. </a:t>
            </a:r>
            <a:br>
              <a:rPr lang="tr-TR" dirty="0" smtClean="0"/>
            </a:br>
            <a:r>
              <a:rPr lang="tr-TR" dirty="0" smtClean="0"/>
              <a:t>Bu şartları taşımayanlara oruç tutmak farz değildir. Ancak erginlik çağına gelmeyen çocukları, bünyelerine zarar vermeyecek şekilde oruç tutmaya alıştırmak uygun olur. </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Orucun Edasının Şartları</a:t>
            </a:r>
            <a:r>
              <a:rPr lang="tr-TR" dirty="0" smtClean="0"/>
              <a:t> </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Orucun farz olması için gerekli olan şartlardan başka oruç ibadetinin yerine getirilebilmesi için de bazı şartların bulunması lâzımdır. Bunlar: </a:t>
            </a:r>
            <a:br>
              <a:rPr lang="tr-TR" dirty="0" smtClean="0"/>
            </a:br>
            <a:r>
              <a:rPr lang="tr-TR" dirty="0" smtClean="0"/>
              <a:t>1. Sağlıklı olmak. </a:t>
            </a:r>
            <a:br>
              <a:rPr lang="tr-TR" dirty="0" smtClean="0"/>
            </a:br>
            <a:r>
              <a:rPr lang="tr-TR" dirty="0" smtClean="0"/>
              <a:t>2. Mukim olmak (yani misafir olmamak). </a:t>
            </a:r>
            <a:br>
              <a:rPr lang="tr-TR" dirty="0" smtClean="0"/>
            </a:br>
            <a:r>
              <a:rPr lang="tr-TR" dirty="0" smtClean="0"/>
              <a:t>Oruç tutamayacak kadar hasta olanlarla, dinî ölçülere göre yolcu olanlar oruçlarını erteleyebilirler. Hastalar iyileşince, yolcular da ikamet ettikleri yere dönünce tutamadıkları günler sayısınca oruçlarını tutarlar. </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Orucun Sıhhatinin Şartları</a:t>
            </a:r>
            <a:r>
              <a:rPr lang="tr-TR" dirty="0" smtClean="0"/>
              <a:t> </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Oruç tutma şartlarını taşıyan bir kimsenin tutacağı orucun sahih, yani geçerli olabilmesinin şartları da şunlardır: </a:t>
            </a:r>
            <a:br>
              <a:rPr lang="tr-TR" dirty="0" smtClean="0"/>
            </a:br>
            <a:r>
              <a:rPr lang="tr-TR" dirty="0" smtClean="0"/>
              <a:t>1. Oruç tutmaya niyet etmek. </a:t>
            </a:r>
            <a:br>
              <a:rPr lang="tr-TR" dirty="0" smtClean="0"/>
            </a:br>
            <a:r>
              <a:rPr lang="tr-TR" dirty="0" smtClean="0"/>
              <a:t>2. </a:t>
            </a:r>
            <a:r>
              <a:rPr lang="tr-TR" dirty="0" err="1" smtClean="0"/>
              <a:t>İmsaktan</a:t>
            </a:r>
            <a:r>
              <a:rPr lang="tr-TR" dirty="0" smtClean="0"/>
              <a:t> iftara kadar yeme, içme ve cinsel ilişkiden uzak durmak. </a:t>
            </a:r>
            <a:br>
              <a:rPr lang="tr-TR" dirty="0" smtClean="0"/>
            </a:br>
            <a:r>
              <a:rPr lang="tr-TR" dirty="0" smtClean="0"/>
              <a:t>3. Kadınların </a:t>
            </a:r>
            <a:r>
              <a:rPr lang="tr-TR" dirty="0" err="1" smtClean="0"/>
              <a:t>ayhali</a:t>
            </a:r>
            <a:r>
              <a:rPr lang="tr-TR" dirty="0" smtClean="0"/>
              <a:t> ve lohusa halinde bulunmaması. </a:t>
            </a:r>
            <a:br>
              <a:rPr lang="tr-TR" dirty="0" smtClean="0"/>
            </a:br>
            <a:r>
              <a:rPr lang="tr-TR" dirty="0" err="1" smtClean="0"/>
              <a:t>Ayhali</a:t>
            </a:r>
            <a:r>
              <a:rPr lang="tr-TR" dirty="0" smtClean="0"/>
              <a:t> ve lohusa olan kadınlar, bu hallerinin devam ettiği günlerde oruç tutamaz, namaz kılamazlar. Bu haller sona erince tutamadıkları günlerin oruçlarını kaza ederler. Fakat kılamadıkları namazları kaza etmezler. </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Oruç Çeşitleri</a:t>
            </a:r>
            <a:r>
              <a:rPr lang="tr-TR" dirty="0" smtClean="0"/>
              <a:t> </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Beş çeşit oruç vardır: </a:t>
            </a:r>
            <a:br>
              <a:rPr lang="tr-TR" dirty="0" smtClean="0"/>
            </a:br>
            <a:r>
              <a:rPr lang="tr-TR" b="1" dirty="0" smtClean="0"/>
              <a:t>1- Farz Olan Oruçlar: </a:t>
            </a:r>
            <a:r>
              <a:rPr lang="tr-TR" dirty="0" smtClean="0"/>
              <a:t>Ramazan ayında oruç tutmak, Ramazanda tutulamayan orucu başka günlerde kaza etmek ve keffaret oruçları da farzdır. </a:t>
            </a:r>
            <a:br>
              <a:rPr lang="tr-TR" dirty="0" smtClean="0"/>
            </a:br>
            <a:r>
              <a:rPr lang="tr-TR" b="1" dirty="0" smtClean="0"/>
              <a:t>2- Vacip Olan oruçlar:</a:t>
            </a:r>
            <a:r>
              <a:rPr lang="tr-TR" dirty="0" smtClean="0"/>
              <a:t> Adak oruçları ile, bozulan nafile oruçları kaza etmek vaciptir. </a:t>
            </a:r>
            <a:br>
              <a:rPr lang="tr-TR" dirty="0" smtClean="0"/>
            </a:br>
            <a:r>
              <a:rPr lang="tr-TR" b="1" dirty="0" smtClean="0"/>
              <a:t>3- Sünnet Olan Oruçlar: </a:t>
            </a:r>
            <a:r>
              <a:rPr lang="tr-TR" dirty="0" smtClean="0"/>
              <a:t>Muharrem ayının dokuzuncu gününü onuncu günü ile veya onuncu gününü </a:t>
            </a:r>
            <a:r>
              <a:rPr lang="tr-TR" dirty="0" err="1" smtClean="0"/>
              <a:t>onbirinci</a:t>
            </a:r>
            <a:r>
              <a:rPr lang="tr-TR" dirty="0" smtClean="0"/>
              <a:t> günü ile birlikte oruç tutmak sünnettir. </a:t>
            </a:r>
            <a:br>
              <a:rPr lang="tr-TR" dirty="0" smtClean="0"/>
            </a:br>
            <a:r>
              <a:rPr lang="tr-TR" b="1" dirty="0" smtClean="0"/>
              <a:t>4- </a:t>
            </a:r>
            <a:r>
              <a:rPr lang="tr-TR" b="1" dirty="0" err="1" smtClean="0"/>
              <a:t>Müstehab</a:t>
            </a:r>
            <a:r>
              <a:rPr lang="tr-TR" b="1" dirty="0" smtClean="0"/>
              <a:t> Olan Oruçlar:</a:t>
            </a:r>
            <a:r>
              <a:rPr lang="tr-TR" dirty="0" smtClean="0"/>
              <a:t> </a:t>
            </a:r>
            <a:r>
              <a:rPr lang="tr-TR" dirty="0" err="1" smtClean="0"/>
              <a:t>Kamerî</a:t>
            </a:r>
            <a:r>
              <a:rPr lang="tr-TR" dirty="0" smtClean="0"/>
              <a:t> ayların </a:t>
            </a:r>
            <a:r>
              <a:rPr lang="tr-TR" dirty="0" err="1" smtClean="0"/>
              <a:t>onüç</a:t>
            </a:r>
            <a:r>
              <a:rPr lang="tr-TR" dirty="0" smtClean="0"/>
              <a:t>, </a:t>
            </a:r>
            <a:r>
              <a:rPr lang="tr-TR" dirty="0" err="1" smtClean="0"/>
              <a:t>ondört</a:t>
            </a:r>
            <a:r>
              <a:rPr lang="tr-TR" dirty="0" smtClean="0"/>
              <a:t> ve </a:t>
            </a:r>
            <a:r>
              <a:rPr lang="tr-TR" dirty="0" err="1" smtClean="0"/>
              <a:t>onbeşinci</a:t>
            </a:r>
            <a:r>
              <a:rPr lang="tr-TR" dirty="0" smtClean="0"/>
              <a:t> günleri ile haftanın Pazartesi ve Perşembe günleri ve Ramazandan sonra Şevval ayında altı gün oruç tutmak </a:t>
            </a:r>
            <a:r>
              <a:rPr lang="tr-TR" dirty="0" err="1" smtClean="0"/>
              <a:t>müstehabdır</a:t>
            </a:r>
            <a:r>
              <a:rPr lang="tr-TR" dirty="0" smtClean="0"/>
              <a:t>. </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143668"/>
          </a:xfrm>
        </p:spPr>
        <p:txBody>
          <a:bodyPr>
            <a:normAutofit fontScale="92500" lnSpcReduction="10000"/>
          </a:bodyPr>
          <a:lstStyle/>
          <a:p>
            <a:r>
              <a:rPr lang="tr-TR" b="1" dirty="0" smtClean="0"/>
              <a:t>5- Mekruh Olan Oruçlar:</a:t>
            </a:r>
            <a:r>
              <a:rPr lang="tr-TR" dirty="0" smtClean="0"/>
              <a:t/>
            </a:r>
            <a:br>
              <a:rPr lang="tr-TR" dirty="0" smtClean="0"/>
            </a:br>
            <a:r>
              <a:rPr lang="tr-TR" b="1" dirty="0" smtClean="0"/>
              <a:t>a) Tenzihen Mekruh Olan Oruçlar: </a:t>
            </a:r>
            <a:r>
              <a:rPr lang="tr-TR" dirty="0" smtClean="0"/>
              <a:t>Muharrem ayının sadece onuncu günü ile yalnız cuma ve yalnız cumartesi günlerinde oruç tutmak, akşamdan iftar etmeyerek bir günün orucunu ertesi güne birleştirmek mekruh olduğu gibi, kişiyi zayıf düşürmesi ve orucu âdet haline getireceği için senenin tamamını oruç tutmak da mekruhtur.</a:t>
            </a:r>
            <a:r>
              <a:rPr lang="tr-TR" b="1" dirty="0" smtClean="0"/>
              <a:t> b) Tahrimen Mekruh Olan Oruçlar: </a:t>
            </a:r>
            <a:r>
              <a:rPr lang="tr-TR" dirty="0" smtClean="0"/>
              <a:t>Ramazan bayramının birinci günü ile kurban bayramının dört günü oruç tutmak tahrimen mekruhtur. </a:t>
            </a:r>
            <a:br>
              <a:rPr lang="tr-TR" dirty="0" smtClean="0"/>
            </a:br>
            <a:r>
              <a:rPr lang="tr-TR" dirty="0" smtClean="0"/>
              <a:t>Bu günler, Allah'ın kullarına birer ziyafet günleridir. Oruç tutarak Allah'ın ziyafetinden kaçmak doğru değildir.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Oruç Neye Denir?</a:t>
            </a:r>
            <a:r>
              <a:rPr lang="tr-TR" dirty="0" smtClean="0"/>
              <a:t> </a:t>
            </a:r>
            <a:endParaRPr lang="tr-TR" dirty="0"/>
          </a:p>
        </p:txBody>
      </p:sp>
      <p:sp>
        <p:nvSpPr>
          <p:cNvPr id="3" name="2 İçerik Yer Tutucusu"/>
          <p:cNvSpPr>
            <a:spLocks noGrp="1"/>
          </p:cNvSpPr>
          <p:nvPr>
            <p:ph idx="1"/>
          </p:nvPr>
        </p:nvSpPr>
        <p:spPr/>
        <p:txBody>
          <a:bodyPr/>
          <a:lstStyle/>
          <a:p>
            <a:r>
              <a:rPr lang="tr-TR" dirty="0" smtClean="0"/>
              <a:t>İslâm'ın beş temelinden biri de Ramazan ayında oruç tutmaktır.</a:t>
            </a:r>
          </a:p>
          <a:p>
            <a:r>
              <a:rPr lang="tr-TR" dirty="0" smtClean="0"/>
              <a:t>Hz. Peygamber buyurdu ki:</a:t>
            </a:r>
            <a:endParaRPr lang="tr-TR" sz="4000" b="1" dirty="0" smtClean="0">
              <a:latin typeface="Traditional Arabic" pitchFamily="18" charset="-78"/>
              <a:cs typeface="Traditional Arabic" pitchFamily="18" charset="-78"/>
            </a:endParaRPr>
          </a:p>
          <a:p>
            <a:pPr algn="r" rtl="1"/>
            <a:r>
              <a:rPr lang="ar-SA" sz="4000" b="1" dirty="0" smtClean="0">
                <a:latin typeface="Traditional Arabic" pitchFamily="18" charset="-78"/>
                <a:cs typeface="Traditional Arabic" pitchFamily="18" charset="-78"/>
              </a:rPr>
              <a:t>بُنِيَ </a:t>
            </a:r>
            <a:r>
              <a:rPr lang="ar-SA" sz="4000" b="1" dirty="0">
                <a:latin typeface="Traditional Arabic" pitchFamily="18" charset="-78"/>
                <a:cs typeface="Traditional Arabic" pitchFamily="18" charset="-78"/>
              </a:rPr>
              <a:t>الْإِسْلَامُ عَلَى خَمْسٍ شَهَادَةِ أَنْ لَا إِلَهَ إِلَّا اللَّهُ وَأَنَّ مُحَمَّدًا رَسُولُ اللَّهِ وَإِقَامِ الصَّلَاةِ وَإِيتَاءِ الزَّكَاةِ وَالْحَجِّ وَصَوْمِ </a:t>
            </a:r>
            <a:r>
              <a:rPr lang="ar-SA" sz="4000" b="1" dirty="0" smtClean="0">
                <a:latin typeface="Traditional Arabic" pitchFamily="18" charset="-78"/>
                <a:cs typeface="Traditional Arabic" pitchFamily="18" charset="-78"/>
              </a:rPr>
              <a:t>رَمَضَانَ</a:t>
            </a:r>
            <a:endParaRPr lang="ar-SA" sz="4000" b="1" dirty="0">
              <a:latin typeface="Traditional Arabic" pitchFamily="18" charset="-78"/>
              <a:cs typeface="Traditional Arabic" pitchFamily="18" charset="-78"/>
            </a:endParaRPr>
          </a:p>
          <a:p>
            <a:r>
              <a:rPr lang="tr-TR" sz="1600" dirty="0" err="1" smtClean="0"/>
              <a:t>Buhari</a:t>
            </a:r>
            <a:r>
              <a:rPr lang="tr-TR" sz="1600" dirty="0" smtClean="0"/>
              <a:t>, İman, 1.</a:t>
            </a: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39784"/>
          </a:xfrm>
        </p:spPr>
        <p:txBody>
          <a:bodyPr>
            <a:normAutofit fontScale="90000"/>
          </a:bodyPr>
          <a:lstStyle/>
          <a:p>
            <a:r>
              <a:rPr lang="tr-TR" b="1" dirty="0" smtClean="0"/>
              <a:t>Oruca Ne Zaman ve Nasıl Niyet Edilir?</a:t>
            </a:r>
            <a:r>
              <a:rPr lang="tr-TR" dirty="0" smtClean="0"/>
              <a:t> </a:t>
            </a:r>
            <a:endParaRPr lang="tr-TR" dirty="0"/>
          </a:p>
        </p:txBody>
      </p:sp>
      <p:sp>
        <p:nvSpPr>
          <p:cNvPr id="3" name="2 İçerik Yer Tutucusu"/>
          <p:cNvSpPr>
            <a:spLocks noGrp="1"/>
          </p:cNvSpPr>
          <p:nvPr>
            <p:ph idx="1"/>
          </p:nvPr>
        </p:nvSpPr>
        <p:spPr>
          <a:xfrm>
            <a:off x="457200" y="1214422"/>
            <a:ext cx="8229600" cy="5357850"/>
          </a:xfrm>
        </p:spPr>
        <p:txBody>
          <a:bodyPr>
            <a:normAutofit fontScale="92500" lnSpcReduction="20000"/>
          </a:bodyPr>
          <a:lstStyle/>
          <a:p>
            <a:r>
              <a:rPr lang="tr-TR" dirty="0" smtClean="0"/>
              <a:t>Niyet zamanı itibariyle oruçlar ikiye ayrılır: </a:t>
            </a:r>
          </a:p>
          <a:p>
            <a:r>
              <a:rPr lang="tr-TR" dirty="0" smtClean="0"/>
              <a:t>1- Akşamdan itibaren gündüz kuşluk vaktine kadar niyet edilebilen oruçlar;</a:t>
            </a:r>
          </a:p>
          <a:p>
            <a:r>
              <a:rPr lang="tr-TR" dirty="0" smtClean="0"/>
              <a:t>Bunlar, Ramazan ayında tutulan, belirli günlerde tutulması adanan oruçlar ile nafile olarak tutulan oruçlardır. Bu oruçlara geceleyin imsak vaktinden önce niyet edilebileceği gibi gündüz kuşluk vaktine kadar da niyet edilebilir, gece niyet etmek daha faziletlidir.Gündüz oruca niyetin caiz olması, imsaktan sonra bir şey yemeyip içmemeye ve orucu bozan bir iş yapmamaya bağlıdır. Eğer oruca aykırı bir şey yapılmış ise gündüz niyet caiz olmaz. </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28670"/>
            <a:ext cx="8229600" cy="5197493"/>
          </a:xfrm>
        </p:spPr>
        <p:txBody>
          <a:bodyPr>
            <a:normAutofit fontScale="92500"/>
          </a:bodyPr>
          <a:lstStyle/>
          <a:p>
            <a:r>
              <a:rPr lang="tr-TR" dirty="0" smtClean="0"/>
              <a:t>2- İmsak vaktinden önce geceleyin niyet edilmesi gereken oruçlar: </a:t>
            </a:r>
            <a:br>
              <a:rPr lang="tr-TR" dirty="0" smtClean="0"/>
            </a:br>
            <a:r>
              <a:rPr lang="tr-TR" dirty="0" smtClean="0"/>
              <a:t>Bunlar da; Ramazanda tutulamayıp başka zamanda kaza edilen Ramazan orucu ile her çeşit keffaret oruçları, başlanıp ta bozulan nafile oruçların kazası ve mutlak olarak adanan (zamanı belirlenmeyen) oruçlardır. </a:t>
            </a:r>
            <a:br>
              <a:rPr lang="tr-TR" dirty="0" smtClean="0"/>
            </a:br>
            <a:r>
              <a:rPr lang="tr-TR" dirty="0" smtClean="0"/>
              <a:t>Bu oruçlar için belirlenen bir vakit olmadığından bunlar için imsaktan önce geceleyin niyet etmek lâzımdır. Bu oruçlara tan yeri ağardıktan yani imsak vakti geçtikten sonra niyet edilmez.</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6429420"/>
          </a:xfrm>
        </p:spPr>
        <p:txBody>
          <a:bodyPr>
            <a:normAutofit/>
          </a:bodyPr>
          <a:lstStyle/>
          <a:p>
            <a:r>
              <a:rPr lang="tr-TR" dirty="0" smtClean="0"/>
              <a:t>Ramazan orucuna akşamdan itibaren kuşluk vaktine kadar niyet edilebilir. Şöyle ki; </a:t>
            </a:r>
          </a:p>
          <a:p>
            <a:r>
              <a:rPr lang="tr-TR" dirty="0" smtClean="0"/>
              <a:t>Normal olarak oruca sahur yemeğini yedikten sonra niyet edilir. Ancak sahurda uyanamayıp yeme içme zamanının bittiği imsak vaktinden sonra kalkan bir kimse, güneş doğmuş olsa bile, kuşluk vaktine kadar o günün orucuna niyet edebilir. Yeter ki, imsak vaktinden sonra orucu bozacak bir şey yapmasın. </a:t>
            </a:r>
          </a:p>
          <a:p>
            <a:r>
              <a:rPr lang="tr-TR" dirty="0" smtClean="0"/>
              <a:t>Sahura kalkmak istemeyen bir kimse akşamdan sonra yarının orucuna niyet edebilir, geceleyin kalkıp tekrar niyet etmesi gerekmez.</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00108"/>
            <a:ext cx="8229600" cy="5126055"/>
          </a:xfrm>
        </p:spPr>
        <p:txBody>
          <a:bodyPr>
            <a:normAutofit fontScale="92500"/>
          </a:bodyPr>
          <a:lstStyle/>
          <a:p>
            <a:r>
              <a:rPr lang="tr-TR" dirty="0" smtClean="0"/>
              <a:t>Niyet esasen </a:t>
            </a:r>
            <a:r>
              <a:rPr lang="tr-TR" dirty="0" err="1" smtClean="0"/>
              <a:t>kalb</a:t>
            </a:r>
            <a:r>
              <a:rPr lang="tr-TR" dirty="0" smtClean="0"/>
              <a:t> ile olur. Yani geceleyin, yarın oruç tutacağını kalbinden geçiren kimse niyet etmiş demektir. Oruç tutmak düşüncesi ile sahur yemeğine kalkan kimsenin bu düşüncesi de niyettir. Oruca </a:t>
            </a:r>
            <a:r>
              <a:rPr lang="tr-TR" dirty="0" err="1" smtClean="0"/>
              <a:t>kalb</a:t>
            </a:r>
            <a:r>
              <a:rPr lang="tr-TR" dirty="0" smtClean="0"/>
              <a:t> ile niyet etmek yeterlidir. Ancak </a:t>
            </a:r>
            <a:r>
              <a:rPr lang="tr-TR" dirty="0" err="1" smtClean="0"/>
              <a:t>kalb</a:t>
            </a:r>
            <a:r>
              <a:rPr lang="tr-TR" dirty="0" smtClean="0"/>
              <a:t> ile yapılan bu niyeti dil ile söylemek daha iyidir. Bu sebeple, oruç tutacak olan kimse, hem içinden niyet etmeli, hem de dili ile: </a:t>
            </a:r>
            <a:br>
              <a:rPr lang="tr-TR" dirty="0" smtClean="0"/>
            </a:br>
            <a:r>
              <a:rPr lang="tr-TR" b="1" dirty="0" smtClean="0"/>
              <a:t>"Niyet ettim Ramazan-ı şerifin yarınki orucuna (veya benzer ifadeler)" </a:t>
            </a:r>
            <a:r>
              <a:rPr lang="tr-TR" dirty="0" smtClean="0"/>
              <a:t>diye söylemelidir. Her günün orucuna ayrı niyet etmek lâzımdır.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Oruçluya </a:t>
            </a:r>
            <a:r>
              <a:rPr lang="tr-TR" b="1" dirty="0" err="1" smtClean="0"/>
              <a:t>Müstehap</a:t>
            </a:r>
            <a:r>
              <a:rPr lang="tr-TR" b="1" dirty="0" smtClean="0"/>
              <a:t> Olan Şeyler</a:t>
            </a:r>
            <a:r>
              <a:rPr lang="tr-TR" dirty="0" smtClean="0"/>
              <a:t> </a:t>
            </a:r>
            <a:endParaRPr lang="tr-TR" dirty="0"/>
          </a:p>
        </p:txBody>
      </p:sp>
      <p:sp>
        <p:nvSpPr>
          <p:cNvPr id="3" name="2 İçerik Yer Tutucusu"/>
          <p:cNvSpPr>
            <a:spLocks noGrp="1"/>
          </p:cNvSpPr>
          <p:nvPr>
            <p:ph idx="1"/>
          </p:nvPr>
        </p:nvSpPr>
        <p:spPr>
          <a:xfrm>
            <a:off x="457200" y="1357298"/>
            <a:ext cx="8229600" cy="5357850"/>
          </a:xfrm>
        </p:spPr>
        <p:txBody>
          <a:bodyPr>
            <a:normAutofit fontScale="85000" lnSpcReduction="20000"/>
          </a:bodyPr>
          <a:lstStyle/>
          <a:p>
            <a:r>
              <a:rPr lang="tr-TR" dirty="0" smtClean="0"/>
              <a:t>1. Sahura kalkmak. </a:t>
            </a:r>
            <a:br>
              <a:rPr lang="tr-TR" dirty="0" smtClean="0"/>
            </a:br>
            <a:r>
              <a:rPr lang="tr-TR" dirty="0" smtClean="0"/>
              <a:t>2. Sahur yemeğini biraz geç yemek. Yemeği şüpheli bir vakte kadar geciktirmek ise mekruhtur. </a:t>
            </a:r>
            <a:br>
              <a:rPr lang="tr-TR" dirty="0" smtClean="0"/>
            </a:br>
            <a:r>
              <a:rPr lang="tr-TR" dirty="0" smtClean="0"/>
              <a:t>3. Güneş battığı iyice anlaşıldıktan sonra iftarda acele etmek. İftarı namazdan önce yapmak da </a:t>
            </a:r>
            <a:r>
              <a:rPr lang="tr-TR" dirty="0" err="1" smtClean="0"/>
              <a:t>müstehaptır</a:t>
            </a:r>
            <a:r>
              <a:rPr lang="tr-TR" dirty="0" smtClean="0"/>
              <a:t>. İftarda şu duayı okumak sünnettir: </a:t>
            </a:r>
          </a:p>
          <a:p>
            <a:r>
              <a:rPr lang="tr-TR" b="1" dirty="0" smtClean="0"/>
              <a:t>"</a:t>
            </a:r>
            <a:r>
              <a:rPr lang="tr-TR" b="1" dirty="0" err="1" smtClean="0"/>
              <a:t>Allahümme</a:t>
            </a:r>
            <a:r>
              <a:rPr lang="tr-TR" b="1" dirty="0" smtClean="0"/>
              <a:t> leke </a:t>
            </a:r>
            <a:r>
              <a:rPr lang="tr-TR" b="1" dirty="0" err="1" smtClean="0"/>
              <a:t>sumtu</a:t>
            </a:r>
            <a:r>
              <a:rPr lang="tr-TR" b="1" dirty="0" smtClean="0"/>
              <a:t> ve </a:t>
            </a:r>
            <a:r>
              <a:rPr lang="tr-TR" b="1" dirty="0" err="1" smtClean="0"/>
              <a:t>bike</a:t>
            </a:r>
            <a:r>
              <a:rPr lang="tr-TR" b="1" dirty="0" smtClean="0"/>
              <a:t> </a:t>
            </a:r>
            <a:r>
              <a:rPr lang="tr-TR" b="1" dirty="0" err="1" smtClean="0"/>
              <a:t>âmentü</a:t>
            </a:r>
            <a:r>
              <a:rPr lang="tr-TR" b="1" dirty="0" smtClean="0"/>
              <a:t> ve </a:t>
            </a:r>
            <a:r>
              <a:rPr lang="tr-TR" b="1" dirty="0" err="1" smtClean="0"/>
              <a:t>aleyke</a:t>
            </a:r>
            <a:r>
              <a:rPr lang="tr-TR" b="1" dirty="0" smtClean="0"/>
              <a:t> </a:t>
            </a:r>
            <a:r>
              <a:rPr lang="tr-TR" b="1" dirty="0" err="1" smtClean="0"/>
              <a:t>tevekkeltü</a:t>
            </a:r>
            <a:r>
              <a:rPr lang="tr-TR" b="1" dirty="0" smtClean="0"/>
              <a:t> ve alâ </a:t>
            </a:r>
            <a:r>
              <a:rPr lang="tr-TR" b="1" dirty="0" err="1" smtClean="0"/>
              <a:t>rızkıke</a:t>
            </a:r>
            <a:r>
              <a:rPr lang="tr-TR" b="1" dirty="0" smtClean="0"/>
              <a:t> </a:t>
            </a:r>
            <a:r>
              <a:rPr lang="tr-TR" b="1" dirty="0" err="1" smtClean="0"/>
              <a:t>eftartü</a:t>
            </a:r>
            <a:r>
              <a:rPr lang="tr-TR" b="1" dirty="0" smtClean="0"/>
              <a:t> ve </a:t>
            </a:r>
            <a:r>
              <a:rPr lang="tr-TR" b="1" dirty="0" err="1" smtClean="0"/>
              <a:t>savme'l</a:t>
            </a:r>
            <a:r>
              <a:rPr lang="tr-TR" b="1" dirty="0" smtClean="0"/>
              <a:t>-</a:t>
            </a:r>
            <a:r>
              <a:rPr lang="tr-TR" b="1" dirty="0" err="1" smtClean="0"/>
              <a:t>Ğadi</a:t>
            </a:r>
            <a:r>
              <a:rPr lang="tr-TR" b="1" dirty="0" smtClean="0"/>
              <a:t> </a:t>
            </a:r>
            <a:r>
              <a:rPr lang="tr-TR" b="1" dirty="0" err="1" smtClean="0"/>
              <a:t>min</a:t>
            </a:r>
            <a:r>
              <a:rPr lang="tr-TR" b="1" dirty="0" smtClean="0"/>
              <a:t> şehri </a:t>
            </a:r>
            <a:r>
              <a:rPr lang="tr-TR" b="1" dirty="0" err="1" smtClean="0"/>
              <a:t>Ramazane</a:t>
            </a:r>
            <a:r>
              <a:rPr lang="tr-TR" b="1" dirty="0" smtClean="0"/>
              <a:t> </a:t>
            </a:r>
            <a:r>
              <a:rPr lang="tr-TR" b="1" dirty="0" err="1" smtClean="0"/>
              <a:t>neveytü</a:t>
            </a:r>
            <a:r>
              <a:rPr lang="tr-TR" b="1" dirty="0" smtClean="0"/>
              <a:t>, </a:t>
            </a:r>
            <a:r>
              <a:rPr lang="tr-TR" b="1" dirty="0" err="1" smtClean="0"/>
              <a:t>feğfirlî</a:t>
            </a:r>
            <a:r>
              <a:rPr lang="tr-TR" b="1" dirty="0" smtClean="0"/>
              <a:t> </a:t>
            </a:r>
            <a:r>
              <a:rPr lang="tr-TR" b="1" dirty="0" err="1" smtClean="0"/>
              <a:t>mâ</a:t>
            </a:r>
            <a:r>
              <a:rPr lang="tr-TR" b="1" dirty="0" smtClean="0"/>
              <a:t> </a:t>
            </a:r>
            <a:r>
              <a:rPr lang="tr-TR" b="1" dirty="0" err="1" smtClean="0"/>
              <a:t>kaddemtü</a:t>
            </a:r>
            <a:r>
              <a:rPr lang="tr-TR" b="1" dirty="0" smtClean="0"/>
              <a:t> ve </a:t>
            </a:r>
            <a:r>
              <a:rPr lang="tr-TR" b="1" dirty="0" err="1" smtClean="0"/>
              <a:t>mâ</a:t>
            </a:r>
            <a:r>
              <a:rPr lang="tr-TR" b="1" dirty="0" smtClean="0"/>
              <a:t> </a:t>
            </a:r>
            <a:r>
              <a:rPr lang="tr-TR" b="1" dirty="0" err="1" smtClean="0"/>
              <a:t>ahhartü</a:t>
            </a:r>
            <a:r>
              <a:rPr lang="tr-TR" b="1" dirty="0" smtClean="0"/>
              <a:t>."</a:t>
            </a:r>
            <a:r>
              <a:rPr lang="tr-TR" dirty="0" smtClean="0"/>
              <a:t> </a:t>
            </a:r>
          </a:p>
          <a:p>
            <a:r>
              <a:rPr lang="tr-TR" dirty="0" smtClean="0"/>
              <a:t>Anlamı: "Allah'ım! Senin rızan için oruç tuttum, sana inandım ve sana güvendim. Senin rızkınla orucumu açtım ve Ramazan ayının yarınki orucuna da niyet ettim. Benim geçmiş ve gelecek günahlarımı bağışla!" </a:t>
            </a: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Orucu, Ramazandan Sonraya Ertelemeyi </a:t>
            </a:r>
            <a:r>
              <a:rPr lang="tr-TR" b="1" dirty="0" err="1" smtClean="0"/>
              <a:t>Mübah</a:t>
            </a:r>
            <a:r>
              <a:rPr lang="tr-TR" b="1" dirty="0" smtClean="0"/>
              <a:t> Kılan Özürler</a:t>
            </a:r>
            <a:r>
              <a:rPr lang="tr-TR" dirty="0" smtClean="0"/>
              <a:t> </a:t>
            </a:r>
            <a:endParaRPr lang="tr-TR" dirty="0"/>
          </a:p>
        </p:txBody>
      </p:sp>
      <p:sp>
        <p:nvSpPr>
          <p:cNvPr id="3" name="2 İçerik Yer Tutucusu"/>
          <p:cNvSpPr>
            <a:spLocks noGrp="1"/>
          </p:cNvSpPr>
          <p:nvPr>
            <p:ph idx="1"/>
          </p:nvPr>
        </p:nvSpPr>
        <p:spPr/>
        <p:txBody>
          <a:bodyPr>
            <a:normAutofit lnSpcReduction="10000"/>
          </a:bodyPr>
          <a:lstStyle/>
          <a:p>
            <a:r>
              <a:rPr lang="tr-TR" dirty="0" smtClean="0"/>
              <a:t>Özürsüz olarak Ramazan ayında oruç tutmamak günahtır. Ancak bir kimse aşağıdaki durumlarda Ramazan orucunu sonradan kaza etmek şartıyla tutmayabilir veya başlamış olduğu orucu bozabilir. Ancak sonradan ilk fırsatta tutamadığı günler sayısınca oruçları kaza etmesi gerekir. </a:t>
            </a:r>
            <a:br>
              <a:rPr lang="tr-TR" dirty="0" smtClean="0"/>
            </a:br>
            <a:r>
              <a:rPr lang="tr-TR" dirty="0" smtClean="0"/>
              <a:t>Bir kimsenin Ramazan orucunu sonraya bırakabilmesi için geçerli sayılan özürler şunlardır:</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072230"/>
          </a:xfrm>
        </p:spPr>
        <p:txBody>
          <a:bodyPr>
            <a:normAutofit fontScale="92500" lnSpcReduction="10000"/>
          </a:bodyPr>
          <a:lstStyle/>
          <a:p>
            <a:r>
              <a:rPr lang="tr-TR" b="1" dirty="0" smtClean="0"/>
              <a:t>1) Hastalık:</a:t>
            </a:r>
            <a:r>
              <a:rPr lang="tr-TR" dirty="0" smtClean="0"/>
              <a:t> Bir hasta oruç tuttuğu takdirde hastalığının artmasından veya uzamasından korkarsa oruç tutmayabilir. Hastalığı iyileşince tutamadığı oruçları kaza eder. Hastaya bakan kimse de böyledir.</a:t>
            </a:r>
          </a:p>
          <a:p>
            <a:r>
              <a:rPr lang="tr-TR" dirty="0" smtClean="0"/>
              <a:t>Ramazan ayında düşmanla savaşan asker, oruç tuttuğu takdirde zayıf düşeceğinden endişe ederse misafir durumunda olmasa bile oruç tutmayabilir.</a:t>
            </a:r>
          </a:p>
          <a:p>
            <a:r>
              <a:rPr lang="tr-TR" dirty="0" smtClean="0"/>
              <a:t>Savaşa katılacağı kesinlikle veya kuvvetli bir ihtimalle biliniyorsa henüz savaşa girmeden önce de zayıf düşme endişesiyle yine oruç tutmayabilir. Tutamadığı oruçları daha sonra kaza eder.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357982"/>
          </a:xfrm>
        </p:spPr>
        <p:txBody>
          <a:bodyPr>
            <a:normAutofit/>
          </a:bodyPr>
          <a:lstStyle/>
          <a:p>
            <a:r>
              <a:rPr lang="tr-TR" b="1" dirty="0" smtClean="0"/>
              <a:t>2) Yolculuk:</a:t>
            </a:r>
            <a:r>
              <a:rPr lang="tr-TR" dirty="0" smtClean="0"/>
              <a:t> Ramazan ayında en az 90 km. mesafeye yolculuğa çıkan kimse oruç tutmayabilir. (Hamza el-</a:t>
            </a:r>
            <a:r>
              <a:rPr lang="tr-TR" dirty="0" err="1" smtClean="0"/>
              <a:t>Eslemi</a:t>
            </a:r>
            <a:r>
              <a:rPr lang="tr-TR" dirty="0" smtClean="0"/>
              <a:t> adındaki </a:t>
            </a:r>
            <a:r>
              <a:rPr lang="tr-TR" dirty="0" err="1" smtClean="0"/>
              <a:t>sahabî</a:t>
            </a:r>
            <a:r>
              <a:rPr lang="tr-TR" dirty="0" smtClean="0"/>
              <a:t> peygamberimize yolculukta oruç tutup tutmayacağını sorunca peygamberimiz ona: </a:t>
            </a:r>
            <a:br>
              <a:rPr lang="tr-TR" dirty="0" smtClean="0"/>
            </a:br>
            <a:r>
              <a:rPr lang="tr-TR" dirty="0" smtClean="0"/>
              <a:t>-</a:t>
            </a:r>
            <a:r>
              <a:rPr lang="tr-TR" b="1" dirty="0" smtClean="0"/>
              <a:t>"İster tut, ister tutma"</a:t>
            </a:r>
            <a:r>
              <a:rPr lang="tr-TR" dirty="0" smtClean="0"/>
              <a:t> diye cevap vermişti. (</a:t>
            </a:r>
            <a:r>
              <a:rPr lang="tr-TR" dirty="0" err="1" smtClean="0"/>
              <a:t>İbn</a:t>
            </a:r>
            <a:r>
              <a:rPr lang="tr-TR" dirty="0" smtClean="0"/>
              <a:t> </a:t>
            </a:r>
            <a:r>
              <a:rPr lang="tr-TR" dirty="0" err="1" smtClean="0"/>
              <a:t>Mace</a:t>
            </a:r>
            <a:r>
              <a:rPr lang="tr-TR" dirty="0" smtClean="0"/>
              <a:t>, Siyam, 7)</a:t>
            </a:r>
          </a:p>
          <a:p>
            <a:r>
              <a:rPr lang="tr-TR" sz="2900" dirty="0" smtClean="0">
                <a:latin typeface="Tahoma" pitchFamily="34" charset="0"/>
                <a:cs typeface="Tahoma" pitchFamily="34" charset="0"/>
              </a:rPr>
              <a:t>Hz. Peygamber, Mekke’nin fethi için sefere çıktığında oruçlu iken, </a:t>
            </a:r>
            <a:r>
              <a:rPr lang="tr-TR" sz="2900" dirty="0" err="1" smtClean="0">
                <a:latin typeface="Tahoma" pitchFamily="34" charset="0"/>
                <a:cs typeface="Tahoma" pitchFamily="34" charset="0"/>
              </a:rPr>
              <a:t>Kedîd</a:t>
            </a:r>
            <a:r>
              <a:rPr lang="tr-TR" sz="2900" dirty="0" smtClean="0">
                <a:latin typeface="Tahoma" pitchFamily="34" charset="0"/>
                <a:cs typeface="Tahoma" pitchFamily="34" charset="0"/>
              </a:rPr>
              <a:t> denilen yere varınca orucunu bozmuştur. </a:t>
            </a:r>
            <a:br>
              <a:rPr lang="tr-TR" sz="2900" dirty="0" smtClean="0">
                <a:latin typeface="Tahoma" pitchFamily="34" charset="0"/>
                <a:cs typeface="Tahoma" pitchFamily="34" charset="0"/>
              </a:rPr>
            </a:br>
            <a:r>
              <a:rPr lang="tr-TR" sz="2900" dirty="0" smtClean="0">
                <a:latin typeface="Tahoma" pitchFamily="34" charset="0"/>
                <a:cs typeface="Tahoma" pitchFamily="34" charset="0"/>
              </a:rPr>
              <a:t>(</a:t>
            </a:r>
            <a:r>
              <a:rPr lang="tr-TR" sz="2900" dirty="0" err="1" smtClean="0">
                <a:latin typeface="Tahoma" pitchFamily="34" charset="0"/>
                <a:cs typeface="Tahoma" pitchFamily="34" charset="0"/>
              </a:rPr>
              <a:t>Buharî</a:t>
            </a:r>
            <a:r>
              <a:rPr lang="tr-TR" sz="2900" dirty="0" smtClean="0">
                <a:latin typeface="Tahoma" pitchFamily="34" charset="0"/>
                <a:cs typeface="Tahoma" pitchFamily="34" charset="0"/>
              </a:rPr>
              <a:t>, </a:t>
            </a:r>
            <a:r>
              <a:rPr lang="tr-TR" sz="2900" dirty="0" err="1" smtClean="0">
                <a:latin typeface="Tahoma" pitchFamily="34" charset="0"/>
                <a:cs typeface="Tahoma" pitchFamily="34" charset="0"/>
              </a:rPr>
              <a:t>Sıyam</a:t>
            </a:r>
            <a:r>
              <a:rPr lang="tr-TR" sz="2900" dirty="0" smtClean="0">
                <a:latin typeface="Tahoma" pitchFamily="34" charset="0"/>
                <a:cs typeface="Tahoma" pitchFamily="34" charset="0"/>
              </a:rPr>
              <a:t>, 34; Müslim, </a:t>
            </a:r>
            <a:r>
              <a:rPr lang="tr-TR" sz="2900" dirty="0" err="1" smtClean="0">
                <a:latin typeface="Tahoma" pitchFamily="34" charset="0"/>
                <a:cs typeface="Tahoma" pitchFamily="34" charset="0"/>
              </a:rPr>
              <a:t>Sıyam</a:t>
            </a:r>
            <a:r>
              <a:rPr lang="tr-TR" sz="2900" dirty="0" smtClean="0">
                <a:latin typeface="Tahoma" pitchFamily="34" charset="0"/>
                <a:cs typeface="Tahoma" pitchFamily="34" charset="0"/>
              </a:rPr>
              <a:t>, 15).</a:t>
            </a:r>
            <a:endParaRPr lang="tr-TR" sz="29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72230"/>
          </a:xfrm>
        </p:spPr>
        <p:txBody>
          <a:bodyPr>
            <a:normAutofit fontScale="92500" lnSpcReduction="20000"/>
          </a:bodyPr>
          <a:lstStyle/>
          <a:p>
            <a:r>
              <a:rPr lang="tr-TR" dirty="0" smtClean="0"/>
              <a:t>Bu hüküm, dinen yolcu (misafir) sayılan kimseler içindir. İkamet ettiği yerden en az 90 km. veya daha fazla mesafeye yolculuk yapan ve gittiği yerde 15 günden az bir süre kalmaya niyet eden kimse dinen misafirdir. Eğer gittiği yerde 15 günden fazla kalmaya karar vermişse, o yere vardığı andan itibaren misafir olmaktan çıkar. Buna göre, Ramazan ayında bulunduğu yerden en az 90 km. uzaklıkta bir yere yolculuk yapan kimse yolculuk süresince oruç tutmayabilir. Gittiği yerde 15 günden az kalacaksa hüküm yine aynıdır. Eğer gittiği yerde 15 gün kalacaksa yolculuğu bitince vardığı yerde orucunu tutması gerekir. Yolculuk hali bitince tutmadığı günleri kaza eder. Oruç tutmasında bir güçlük yoksa yolcunun oruç tutması daha hayırlıdır. </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4638"/>
            <a:ext cx="8229600" cy="6354762"/>
          </a:xfrm>
        </p:spPr>
        <p:txBody>
          <a:bodyPr/>
          <a:lstStyle/>
          <a:p>
            <a:r>
              <a:rPr lang="ar-EG" sz="4000" dirty="0"/>
              <a:t>● </a:t>
            </a:r>
            <a:r>
              <a:rPr lang="ar-SA" sz="4000" b="1" dirty="0"/>
              <a:t>مَنْ أدْرَكَهُ رَمَضانُ فِى السَّفَرِ وَلَهُ حَمُولةٌ  تَأْوِى بِهِ إلى شِبَعٍ فَلْيَصُمْ رَمَضانَ حَيثُ أدْرَكَهُ. </a:t>
            </a:r>
            <a:r>
              <a:rPr lang="tr-TR" sz="4000" b="1" dirty="0"/>
              <a:t/>
            </a:r>
            <a:br>
              <a:rPr lang="tr-TR" sz="4000" b="1" dirty="0"/>
            </a:br>
            <a:r>
              <a:rPr lang="tr-TR" sz="4000" b="1" dirty="0"/>
              <a:t>“Kim sefer sırasında Ramazan ayına ulaşır ve beraberinde kendisini, karnını doyuracak yere (</a:t>
            </a:r>
            <a:r>
              <a:rPr lang="tr-TR" sz="4000" dirty="0"/>
              <a:t>evine, yurduna</a:t>
            </a:r>
            <a:r>
              <a:rPr lang="tr-TR" sz="4000" b="1" dirty="0"/>
              <a:t>) götürecek bir bineği (</a:t>
            </a:r>
            <a:r>
              <a:rPr lang="tr-TR" sz="4000" dirty="0"/>
              <a:t>vasıtası</a:t>
            </a:r>
            <a:r>
              <a:rPr lang="tr-TR" sz="4000" b="1" dirty="0"/>
              <a:t>) varsa nerede olursa olsun orucunu tutsun </a:t>
            </a:r>
            <a:r>
              <a:rPr lang="tr-TR" sz="4000" dirty="0"/>
              <a:t>(ruhsatı kullanmasın)</a:t>
            </a:r>
            <a:r>
              <a:rPr lang="tr-TR" sz="4000" b="1" dirty="0"/>
              <a:t>.” </a:t>
            </a:r>
            <a:r>
              <a:rPr lang="tr-TR" sz="4000" i="1" dirty="0"/>
              <a:t>(Ebu </a:t>
            </a:r>
            <a:r>
              <a:rPr lang="tr-TR" sz="4000" i="1" dirty="0" err="1"/>
              <a:t>Davud</a:t>
            </a:r>
            <a:r>
              <a:rPr lang="tr-TR" sz="4000" i="1" dirty="0"/>
              <a:t>, </a:t>
            </a:r>
            <a:r>
              <a:rPr lang="tr-TR" sz="4000" i="1" dirty="0" err="1"/>
              <a:t>Savm</a:t>
            </a:r>
            <a:r>
              <a:rPr lang="tr-TR" sz="4000" i="1" dirty="0"/>
              <a:t>, 44)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rtl="1"/>
            <a:r>
              <a:rPr lang="ar-SA" b="1" dirty="0" smtClean="0"/>
              <a:t>هو الإمساك عن الأكل والشّرب والجماع وسائر المفطرات يوما كاملا بنيّة الصّيام من طلوع الفجر الصّادق إلى غروب الشّمس.</a:t>
            </a:r>
          </a:p>
          <a:p>
            <a:pPr algn="r" rtl="1"/>
            <a:r>
              <a:rPr lang="ar-SA" b="1" dirty="0" smtClean="0"/>
              <a:t>وقيل: هو إمساك مخصوص في زمن مخصوص بشرائط مخصوصة.</a:t>
            </a:r>
          </a:p>
          <a:p>
            <a:pPr algn="r" rtl="1"/>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929354"/>
          </a:xfrm>
        </p:spPr>
        <p:txBody>
          <a:bodyPr>
            <a:normAutofit fontScale="92500" lnSpcReduction="20000"/>
          </a:bodyPr>
          <a:lstStyle/>
          <a:p>
            <a:r>
              <a:rPr lang="tr-TR" b="1" dirty="0" smtClean="0"/>
              <a:t>3) Tehdit Altında Olmak: </a:t>
            </a:r>
            <a:r>
              <a:rPr lang="tr-TR" dirty="0" smtClean="0"/>
              <a:t>Orucu bozmak için ölümle veya vücuduna bir zarar verilmekle tehdit edilen kimse orucunu bozabilir. Bozduğu orucu sonra tutar.</a:t>
            </a:r>
          </a:p>
          <a:p>
            <a:r>
              <a:rPr lang="tr-TR" b="1" dirty="0" smtClean="0"/>
              <a:t>4) Gebe ve Emzikli Olmak: </a:t>
            </a:r>
            <a:r>
              <a:rPr lang="tr-TR" dirty="0" smtClean="0"/>
              <a:t>Gebe veya emzikli olan bir kadın, oruç tuttuğu takdirde kendisine veya çocuğuna bir zarar geleceğinden korkarsa oruç tutmayabilir. Gebelik ve emziklilik hali sona erince tutamadığı günleri kaza eder.</a:t>
            </a:r>
          </a:p>
          <a:p>
            <a:r>
              <a:rPr lang="tr-TR" b="1" dirty="0" smtClean="0"/>
              <a:t>5) Şiddetli Açlık ve Susuzluk: </a:t>
            </a:r>
            <a:r>
              <a:rPr lang="tr-TR" dirty="0" smtClean="0"/>
              <a:t>Oruçlu bir kimse açlık veya susuzluk sebebiyle aklının bozulmasından veya vücuduna ciddî bir zarar geleceğinden korkarsa, orucunu bozabilir. Sonra uygun bir zamanda tutamadığı oruçları kaza eder. </a:t>
            </a:r>
            <a:br>
              <a:rPr lang="tr-TR" dirty="0" smtClean="0"/>
            </a:b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357982"/>
          </a:xfrm>
        </p:spPr>
        <p:txBody>
          <a:bodyPr>
            <a:normAutofit/>
          </a:bodyPr>
          <a:lstStyle/>
          <a:p>
            <a:r>
              <a:rPr lang="tr-TR" b="1" dirty="0" smtClean="0"/>
              <a:t>6) Yaşlılık ve Düşkünlük: </a:t>
            </a:r>
            <a:r>
              <a:rPr lang="tr-TR" dirty="0" smtClean="0"/>
              <a:t>Vücudu günden güne düşen ve oruca dayanamayan iyice ihtiyarlamış olan kimseler oruç tutmayabilir. Bunlar sonradan da orucu kaza edemeyecekleri için tutamadıkları her günün orucunun yerine fidye verirler. İyileşme ümidi olmayan hastalar da böyledir.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072230"/>
          </a:xfrm>
        </p:spPr>
        <p:txBody>
          <a:bodyPr>
            <a:normAutofit/>
          </a:bodyPr>
          <a:lstStyle/>
          <a:p>
            <a:r>
              <a:rPr lang="tr-TR" dirty="0" smtClean="0"/>
              <a:t>Bu özür sahiplerinden herhangi biri, özrü devam ederken ölürse tutamadıkları oruçlar için fidye verilmesini vasiyet etmesi gerekmez. Özrü ortadan kalkıp tutamadığı oruçlarını kaza edecek kadar bir zamana yetişir de oruçları daha kaza etmeden ölürse bu oruçlar için malının üçte birinden fidye verilmesini vasiyet etmesi lâzımdır. (Ölenin varisi yoksa malının tamamından vasiyet eder.)Eğer vasiyet etmezse, varislerinin teberru olarak ölenin fidyesini vermesi caizdir.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96908"/>
          </a:xfrm>
        </p:spPr>
        <p:txBody>
          <a:bodyPr/>
          <a:lstStyle/>
          <a:p>
            <a:r>
              <a:rPr lang="tr-TR" b="1" dirty="0" smtClean="0"/>
              <a:t>Fidye</a:t>
            </a:r>
            <a:r>
              <a:rPr lang="tr-TR" dirty="0" smtClean="0"/>
              <a:t> </a:t>
            </a:r>
            <a:endParaRPr lang="tr-TR" dirty="0"/>
          </a:p>
        </p:txBody>
      </p:sp>
      <p:sp>
        <p:nvSpPr>
          <p:cNvPr id="3" name="2 İçerik Yer Tutucusu"/>
          <p:cNvSpPr>
            <a:spLocks noGrp="1"/>
          </p:cNvSpPr>
          <p:nvPr>
            <p:ph idx="1"/>
          </p:nvPr>
        </p:nvSpPr>
        <p:spPr>
          <a:xfrm>
            <a:off x="457200" y="1214422"/>
            <a:ext cx="8229600" cy="5429288"/>
          </a:xfrm>
        </p:spPr>
        <p:txBody>
          <a:bodyPr>
            <a:normAutofit fontScale="85000" lnSpcReduction="10000"/>
          </a:bodyPr>
          <a:lstStyle/>
          <a:p>
            <a:r>
              <a:rPr lang="tr-TR" dirty="0" smtClean="0"/>
              <a:t>Oruç tutmaya gücü yetmeyen düşkün ve yaşlı kimseler ile iyileşme ümidi olmayan hastalar, Ramazan ayının her günü için birer fidye verirler. Fidyenin tutarı aynen fitre kadardır. Bu fidyeler Ramazanın başlangıcında verilebileceği gibi, Ramazanın içinde veya sonunda da verilebilir. </a:t>
            </a:r>
          </a:p>
          <a:p>
            <a:r>
              <a:rPr lang="tr-TR" dirty="0" smtClean="0"/>
              <a:t>İsterlerse fidyenin hepsini bir fakire topluca verir, ayrı ayrı fakirlere de verebilir. Bu durumda olan kimseler, fidye vermeye gücü yetmiyorsa Allah'tan bağışlanmalarını isterler. Oruç tutmaya gücü yetmeyen yaşlılar ile iyileşme ümidi olmayan hastalar eğer ileride tutabilecek duruma gelirlerse tutamadıkları oruçları kaza etmeleri gerekir. Önceden verdikleri fidyelerin hükmü kalmaz, bunlar nafile bağış sayılır.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Kaza ve Keffaret</a:t>
            </a:r>
            <a:r>
              <a:rPr lang="tr-TR" dirty="0" smtClean="0"/>
              <a:t> </a:t>
            </a:r>
            <a:endParaRPr lang="tr-TR" dirty="0"/>
          </a:p>
        </p:txBody>
      </p:sp>
      <p:sp>
        <p:nvSpPr>
          <p:cNvPr id="3" name="2 İçerik Yer Tutucusu"/>
          <p:cNvSpPr>
            <a:spLocks noGrp="1"/>
          </p:cNvSpPr>
          <p:nvPr>
            <p:ph idx="1"/>
          </p:nvPr>
        </p:nvSpPr>
        <p:spPr>
          <a:xfrm>
            <a:off x="457200" y="1600200"/>
            <a:ext cx="8229600" cy="4900634"/>
          </a:xfrm>
        </p:spPr>
        <p:txBody>
          <a:bodyPr>
            <a:normAutofit fontScale="85000" lnSpcReduction="20000"/>
          </a:bodyPr>
          <a:lstStyle/>
          <a:p>
            <a:r>
              <a:rPr lang="tr-TR" b="1" dirty="0" smtClean="0"/>
              <a:t>Kaza:</a:t>
            </a:r>
            <a:r>
              <a:rPr lang="tr-TR" dirty="0" smtClean="0"/>
              <a:t> Bozulan orucun yerine gününe gün oruç tutmaktır. </a:t>
            </a:r>
            <a:br>
              <a:rPr lang="tr-TR" dirty="0" smtClean="0"/>
            </a:br>
            <a:r>
              <a:rPr lang="tr-TR" b="1" dirty="0" smtClean="0"/>
              <a:t>Keffaret:    </a:t>
            </a:r>
            <a:r>
              <a:rPr lang="tr-TR" dirty="0" smtClean="0"/>
              <a:t>Ramazanda bile bile bozulan bir gün orucun yerine iki kameri ay veya altmış gün peşpeşe oruç tutmak demektir. Ayrıca bozulan orucun da kaza edilmesi gerekir. Keffaret, sadece Ramazan ayında tutulan orucun bile bile bozulmasının cezasıdır. Diğer oruçların bozulması halinde yalnız kaza, yani gününe gün oruç tutmak yeterli olur. </a:t>
            </a:r>
            <a:br>
              <a:rPr lang="tr-TR" dirty="0" smtClean="0"/>
            </a:br>
            <a:r>
              <a:rPr lang="tr-TR" dirty="0" smtClean="0"/>
              <a:t>Ramazan orucu öbür aylarda kaza edilirken bilerek bozulsa yine kaza lâzım gelir, keffaret </a:t>
            </a:r>
            <a:r>
              <a:rPr lang="tr-TR" dirty="0" err="1" smtClean="0"/>
              <a:t>icabetmez</a:t>
            </a:r>
            <a:r>
              <a:rPr lang="tr-TR" dirty="0" smtClean="0"/>
              <a:t>. </a:t>
            </a:r>
            <a:br>
              <a:rPr lang="tr-TR" dirty="0" smtClean="0"/>
            </a:br>
            <a:r>
              <a:rPr lang="tr-TR" dirty="0" smtClean="0"/>
              <a:t>Keffaret orucu, ara verilmeden peşpeşe tutulacağı için Ramazan ayına ve oruç tutulması haram olan günlere rastlamaması lâzımdır. </a:t>
            </a: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6357982"/>
          </a:xfrm>
        </p:spPr>
        <p:txBody>
          <a:bodyPr>
            <a:normAutofit fontScale="92500" lnSpcReduction="20000"/>
          </a:bodyPr>
          <a:lstStyle/>
          <a:p>
            <a:r>
              <a:rPr lang="tr-TR" dirty="0" smtClean="0"/>
              <a:t>Keffaret orucuna kameri aylardan birinin ilk gününde başlanırsa iki ay ara vermeden oruç tutulur. Bu aylardan ikisi de </a:t>
            </a:r>
            <a:r>
              <a:rPr lang="tr-TR" dirty="0" err="1" smtClean="0"/>
              <a:t>yirmidokuz</a:t>
            </a:r>
            <a:r>
              <a:rPr lang="tr-TR" dirty="0" smtClean="0"/>
              <a:t> gün çekse bile iki tam ay oruç tutulduğu için keffaret tamamlanmış olur. </a:t>
            </a:r>
            <a:br>
              <a:rPr lang="tr-TR" dirty="0" smtClean="0"/>
            </a:br>
            <a:r>
              <a:rPr lang="tr-TR" dirty="0" smtClean="0"/>
              <a:t>Ayın ilk günü değil de diğer günlerde başlanırsa hiç ara vermeden 60 gün oruç tutularak keffaret tamamlanır. Herhangi bir sebeple keffaret orucuna ara verilir veya eksik tutulursa yeniden başlayıp altmış günü kesintisiz tamamlamak lâzımdır. Kadınlar keffaret orucu tutarken araya giren </a:t>
            </a:r>
            <a:r>
              <a:rPr lang="tr-TR" dirty="0" err="1" smtClean="0"/>
              <a:t>ayhali</a:t>
            </a:r>
            <a:r>
              <a:rPr lang="tr-TR" dirty="0" smtClean="0"/>
              <a:t> günlerini tutmazlar, </a:t>
            </a:r>
            <a:r>
              <a:rPr lang="tr-TR" dirty="0" err="1" smtClean="0"/>
              <a:t>ayhali</a:t>
            </a:r>
            <a:r>
              <a:rPr lang="tr-TR" dirty="0" smtClean="0"/>
              <a:t> yani âdet halleri bitince ara vermeden temiz günlerinde oruca devam ederek 60 günü tamamlarlar. Kadın, âdet hali bittiği halde temiz olan günlerinde, oruç tutmayarak keffaret orucuna ara verirse, </a:t>
            </a:r>
            <a:r>
              <a:rPr lang="tr-TR" dirty="0" err="1" smtClean="0"/>
              <a:t>keffarete</a:t>
            </a:r>
            <a:r>
              <a:rPr lang="tr-TR" dirty="0" smtClean="0"/>
              <a:t> yeniden başlaması gerekir.</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6286544"/>
          </a:xfrm>
        </p:spPr>
        <p:txBody>
          <a:bodyPr>
            <a:normAutofit fontScale="92500" lnSpcReduction="20000"/>
          </a:bodyPr>
          <a:lstStyle/>
          <a:p>
            <a:r>
              <a:rPr lang="tr-TR" dirty="0" smtClean="0"/>
              <a:t>Birkaç defa keffareti gerektirecek şekilde orucunu bozan kimseye bunların hepsi için bir keffaret orucu yeterli olur. Ancak keffareti yerine getirdikten sonra yine kasten orucunu bozarsa bundan dolayı da ayrıca keffaret </a:t>
            </a:r>
            <a:r>
              <a:rPr lang="tr-TR" dirty="0" err="1" smtClean="0"/>
              <a:t>icabeder</a:t>
            </a:r>
            <a:r>
              <a:rPr lang="tr-TR" dirty="0" smtClean="0"/>
              <a:t>. </a:t>
            </a:r>
            <a:br>
              <a:rPr lang="tr-TR" dirty="0" smtClean="0"/>
            </a:br>
            <a:r>
              <a:rPr lang="tr-TR" dirty="0" smtClean="0"/>
              <a:t>Yaşlı veya hasta olup keffaret orucu tutmaya gücü yetmeyen kimse keffaret olarak altmış fakiri sabah ve akşam yedirip doyurur. Veya yemek parasını fakirin eline verir. Her günlük yiyecek bir fitre miktarıdır. Fitre miktarı bu parayı ayrı ayrı altmış fakire verebileceği gibi, </a:t>
            </a:r>
            <a:r>
              <a:rPr lang="tr-TR" dirty="0" err="1" smtClean="0"/>
              <a:t>hergün</a:t>
            </a:r>
            <a:r>
              <a:rPr lang="tr-TR" dirty="0" smtClean="0"/>
              <a:t> bir fitre miktarı olmak üzere altmış günde bir fakire de verebilir.</a:t>
            </a:r>
          </a:p>
          <a:p>
            <a:r>
              <a:rPr lang="tr-TR" dirty="0" smtClean="0"/>
              <a:t>Altmış günlük yiyeceği veya fitre miktarı olan değerini bir günde bir fakire verirse sadece bir günlük yerine geçer.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286544"/>
          </a:xfrm>
        </p:spPr>
        <p:txBody>
          <a:bodyPr>
            <a:normAutofit fontScale="85000" lnSpcReduction="20000"/>
          </a:bodyPr>
          <a:lstStyle/>
          <a:p>
            <a:r>
              <a:rPr lang="tr-TR" dirty="0" smtClean="0">
                <a:latin typeface="Arial" pitchFamily="34" charset="0"/>
                <a:cs typeface="Arial" pitchFamily="34" charset="0"/>
              </a:rPr>
              <a:t>Bir adam "Mahvoldum" diyerek </a:t>
            </a:r>
            <a:r>
              <a:rPr lang="tr-TR" dirty="0" err="1" smtClean="0">
                <a:latin typeface="Arial" pitchFamily="34" charset="0"/>
                <a:cs typeface="Arial" pitchFamily="34" charset="0"/>
              </a:rPr>
              <a:t>Peygamberimiz'e</a:t>
            </a:r>
            <a:r>
              <a:rPr lang="tr-TR" dirty="0" smtClean="0">
                <a:latin typeface="Arial" pitchFamily="34" charset="0"/>
                <a:cs typeface="Arial" pitchFamily="34" charset="0"/>
              </a:rPr>
              <a:t> gelmiş ve ramazanın gündüzünde eşiyle cinsel ilişkide bulunduğunu söylemiş, bunun üzerine Peygamberimiz;</a:t>
            </a:r>
            <a:br>
              <a:rPr lang="tr-TR" dirty="0" smtClean="0">
                <a:latin typeface="Arial" pitchFamily="34" charset="0"/>
                <a:cs typeface="Arial" pitchFamily="34" charset="0"/>
              </a:rPr>
            </a:br>
            <a:r>
              <a:rPr lang="tr-TR" dirty="0" smtClean="0">
                <a:latin typeface="Arial" pitchFamily="34" charset="0"/>
                <a:cs typeface="Arial" pitchFamily="34" charset="0"/>
              </a:rPr>
              <a:t>- Köle </a:t>
            </a:r>
            <a:r>
              <a:rPr lang="tr-TR" dirty="0" err="1" smtClean="0">
                <a:latin typeface="Arial" pitchFamily="34" charset="0"/>
                <a:cs typeface="Arial" pitchFamily="34" charset="0"/>
              </a:rPr>
              <a:t>âzat</a:t>
            </a:r>
            <a:r>
              <a:rPr lang="tr-TR" dirty="0" smtClean="0">
                <a:latin typeface="Arial" pitchFamily="34" charset="0"/>
                <a:cs typeface="Arial" pitchFamily="34" charset="0"/>
              </a:rPr>
              <a:t> etme imkânın var mı?</a:t>
            </a:r>
            <a:br>
              <a:rPr lang="tr-TR" dirty="0" smtClean="0">
                <a:latin typeface="Arial" pitchFamily="34" charset="0"/>
                <a:cs typeface="Arial" pitchFamily="34" charset="0"/>
              </a:rPr>
            </a:br>
            <a:r>
              <a:rPr lang="tr-TR" dirty="0" smtClean="0">
                <a:latin typeface="Arial" pitchFamily="34" charset="0"/>
                <a:cs typeface="Arial" pitchFamily="34" charset="0"/>
              </a:rPr>
              <a:t>- Hayır, yok.</a:t>
            </a:r>
            <a:br>
              <a:rPr lang="tr-TR" dirty="0" smtClean="0">
                <a:latin typeface="Arial" pitchFamily="34" charset="0"/>
                <a:cs typeface="Arial" pitchFamily="34" charset="0"/>
              </a:rPr>
            </a:br>
            <a:r>
              <a:rPr lang="tr-TR" dirty="0" smtClean="0">
                <a:latin typeface="Arial" pitchFamily="34" charset="0"/>
                <a:cs typeface="Arial" pitchFamily="34" charset="0"/>
              </a:rPr>
              <a:t>- Peş peşe iki ay oruç tutabilir misin?</a:t>
            </a:r>
            <a:br>
              <a:rPr lang="tr-TR" dirty="0" smtClean="0">
                <a:latin typeface="Arial" pitchFamily="34" charset="0"/>
                <a:cs typeface="Arial" pitchFamily="34" charset="0"/>
              </a:rPr>
            </a:br>
            <a:r>
              <a:rPr lang="tr-TR" dirty="0" smtClean="0">
                <a:latin typeface="Arial" pitchFamily="34" charset="0"/>
                <a:cs typeface="Arial" pitchFamily="34" charset="0"/>
              </a:rPr>
              <a:t>- Hayır. Bu iş de zaten sabredemediğim için başıma geldi.</a:t>
            </a:r>
            <a:br>
              <a:rPr lang="tr-TR" dirty="0" smtClean="0">
                <a:latin typeface="Arial" pitchFamily="34" charset="0"/>
                <a:cs typeface="Arial" pitchFamily="34" charset="0"/>
              </a:rPr>
            </a:br>
            <a:r>
              <a:rPr lang="tr-TR" dirty="0" smtClean="0">
                <a:latin typeface="Arial" pitchFamily="34" charset="0"/>
                <a:cs typeface="Arial" pitchFamily="34" charset="0"/>
              </a:rPr>
              <a:t>- Altmış fakiri doyuracak malî imkânın var mı ?</a:t>
            </a:r>
            <a:br>
              <a:rPr lang="tr-TR" dirty="0" smtClean="0">
                <a:latin typeface="Arial" pitchFamily="34" charset="0"/>
                <a:cs typeface="Arial" pitchFamily="34" charset="0"/>
              </a:rPr>
            </a:br>
            <a:r>
              <a:rPr lang="tr-TR" dirty="0" smtClean="0">
                <a:latin typeface="Arial" pitchFamily="34" charset="0"/>
                <a:cs typeface="Arial" pitchFamily="34" charset="0"/>
              </a:rPr>
              <a:t>- Hayır.</a:t>
            </a:r>
          </a:p>
          <a:p>
            <a:r>
              <a:rPr lang="tr-TR" dirty="0" smtClean="0">
                <a:latin typeface="Arial" pitchFamily="34" charset="0"/>
                <a:cs typeface="Arial" pitchFamily="34" charset="0"/>
              </a:rPr>
              <a:t>Bu sırada </a:t>
            </a:r>
            <a:r>
              <a:rPr lang="tr-TR" dirty="0" err="1" smtClean="0">
                <a:latin typeface="Arial" pitchFamily="34" charset="0"/>
                <a:cs typeface="Arial" pitchFamily="34" charset="0"/>
              </a:rPr>
              <a:t>Peygamberimiz'e</a:t>
            </a:r>
            <a:r>
              <a:rPr lang="tr-TR" dirty="0" smtClean="0">
                <a:latin typeface="Arial" pitchFamily="34" charset="0"/>
                <a:cs typeface="Arial" pitchFamily="34" charset="0"/>
              </a:rPr>
              <a:t> bir sepet hurma getirildi. Peygamber bu hurmayı adama vererek yoksullara dağıtmasını söyledi. Adam "Bizden daha muhtaç kimse mi var?" deyince Peygamberimiz gülümseyerek "Al git, bunları ailene yedir" diyerek adamı gönderdi </a:t>
            </a:r>
          </a:p>
          <a:p>
            <a:r>
              <a:rPr lang="tr-TR" sz="2100" dirty="0" smtClean="0">
                <a:latin typeface="Arial" pitchFamily="34" charset="0"/>
                <a:cs typeface="Arial" pitchFamily="34" charset="0"/>
              </a:rPr>
              <a:t>(</a:t>
            </a:r>
            <a:r>
              <a:rPr lang="tr-TR" sz="2100" dirty="0" err="1" smtClean="0">
                <a:latin typeface="Arial" pitchFamily="34" charset="0"/>
                <a:cs typeface="Arial" pitchFamily="34" charset="0"/>
              </a:rPr>
              <a:t>Buhârî</a:t>
            </a:r>
            <a:r>
              <a:rPr lang="tr-TR" sz="2100" dirty="0" smtClean="0">
                <a:latin typeface="Arial" pitchFamily="34" charset="0"/>
                <a:cs typeface="Arial" pitchFamily="34" charset="0"/>
              </a:rPr>
              <a:t>, “</a:t>
            </a:r>
            <a:r>
              <a:rPr lang="tr-TR" sz="2100" dirty="0" err="1" smtClean="0">
                <a:latin typeface="Arial" pitchFamily="34" charset="0"/>
                <a:cs typeface="Arial" pitchFamily="34" charset="0"/>
              </a:rPr>
              <a:t>Savm</a:t>
            </a:r>
            <a:r>
              <a:rPr lang="tr-TR" sz="2100" dirty="0" smtClean="0">
                <a:latin typeface="Arial" pitchFamily="34" charset="0"/>
                <a:cs typeface="Arial" pitchFamily="34" charset="0"/>
              </a:rPr>
              <a:t>”, 30; Müslim, “</a:t>
            </a:r>
            <a:r>
              <a:rPr lang="tr-TR" sz="2100" dirty="0" err="1" smtClean="0">
                <a:latin typeface="Arial" pitchFamily="34" charset="0"/>
                <a:cs typeface="Arial" pitchFamily="34" charset="0"/>
              </a:rPr>
              <a:t>Sıyâm</a:t>
            </a:r>
            <a:r>
              <a:rPr lang="tr-TR" sz="2100" dirty="0" smtClean="0">
                <a:latin typeface="Arial" pitchFamily="34" charset="0"/>
                <a:cs typeface="Arial" pitchFamily="34" charset="0"/>
              </a:rPr>
              <a:t>”, 81; </a:t>
            </a:r>
            <a:r>
              <a:rPr lang="tr-TR" sz="2100" dirty="0" err="1" smtClean="0">
                <a:latin typeface="Arial" pitchFamily="34" charset="0"/>
                <a:cs typeface="Arial" pitchFamily="34" charset="0"/>
              </a:rPr>
              <a:t>Ebû</a:t>
            </a:r>
            <a:r>
              <a:rPr lang="tr-TR" sz="2100" dirty="0" smtClean="0">
                <a:latin typeface="Arial" pitchFamily="34" charset="0"/>
                <a:cs typeface="Arial" pitchFamily="34" charset="0"/>
              </a:rPr>
              <a:t> </a:t>
            </a:r>
            <a:r>
              <a:rPr lang="tr-TR" sz="2100" dirty="0" err="1" smtClean="0">
                <a:latin typeface="Arial" pitchFamily="34" charset="0"/>
                <a:cs typeface="Arial" pitchFamily="34" charset="0"/>
              </a:rPr>
              <a:t>Dâvûd</a:t>
            </a:r>
            <a:r>
              <a:rPr lang="tr-TR" sz="2100" dirty="0" smtClean="0">
                <a:latin typeface="Arial" pitchFamily="34" charset="0"/>
                <a:cs typeface="Arial" pitchFamily="34" charset="0"/>
              </a:rPr>
              <a:t>, “</a:t>
            </a:r>
            <a:r>
              <a:rPr lang="tr-TR" sz="2100" dirty="0" err="1" smtClean="0">
                <a:latin typeface="Arial" pitchFamily="34" charset="0"/>
                <a:cs typeface="Arial" pitchFamily="34" charset="0"/>
              </a:rPr>
              <a:t>Savm</a:t>
            </a:r>
            <a:r>
              <a:rPr lang="tr-TR" sz="2100" dirty="0" smtClean="0">
                <a:latin typeface="Arial" pitchFamily="34" charset="0"/>
                <a:cs typeface="Arial" pitchFamily="34" charset="0"/>
              </a:rPr>
              <a:t>”, 37).</a:t>
            </a:r>
            <a:endParaRPr lang="tr-TR" sz="2100" dirty="0">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Orucu Bozan Şeyler</a:t>
            </a:r>
            <a:r>
              <a:rPr lang="tr-TR" dirty="0" smtClean="0"/>
              <a:t> </a:t>
            </a:r>
            <a:endParaRPr lang="tr-TR" dirty="0"/>
          </a:p>
        </p:txBody>
      </p:sp>
      <p:sp>
        <p:nvSpPr>
          <p:cNvPr id="3" name="2 İçerik Yer Tutucusu"/>
          <p:cNvSpPr>
            <a:spLocks noGrp="1"/>
          </p:cNvSpPr>
          <p:nvPr>
            <p:ph idx="1"/>
          </p:nvPr>
        </p:nvSpPr>
        <p:spPr/>
        <p:txBody>
          <a:bodyPr/>
          <a:lstStyle/>
          <a:p>
            <a:r>
              <a:rPr lang="tr-TR" dirty="0" smtClean="0"/>
              <a:t>Oruca aykırı olan bir şeyin yapılması halinde oruç bozulur. Orucu bozan bazı şeyler hem kaza, hem de keffareti gerektirir. Orucu bozan bazı şeylerden dolayı da sadece kaza gerekir. </a:t>
            </a:r>
          </a:p>
          <a:p>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Orucu Bozup Kaza ve Keffareti Gerektiren Şeyler</a:t>
            </a:r>
            <a:r>
              <a:rPr lang="tr-TR" dirty="0" smtClean="0"/>
              <a:t> </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1. Oruçlu olduğunu bilerek yemek ve içmek (yenilip içilen şey ister gıda, ister ilâç olsun). </a:t>
            </a:r>
            <a:br>
              <a:rPr lang="tr-TR" dirty="0" smtClean="0"/>
            </a:br>
            <a:r>
              <a:rPr lang="tr-TR" dirty="0" smtClean="0"/>
              <a:t>2. Oruçlu olduğunu bile bile cinsel ilişkide bulunmak. </a:t>
            </a:r>
            <a:br>
              <a:rPr lang="tr-TR" dirty="0" smtClean="0"/>
            </a:br>
            <a:r>
              <a:rPr lang="tr-TR" dirty="0" smtClean="0"/>
              <a:t>Karı-kocadan biri ötekine zorla cinsel ilişkide bulunduğu takdirde zorla ilişkide bulunana kaza ve keffaret, kendisine zorla ilişkide bulunulan kişiye de kaza lâzım gelir. </a:t>
            </a:r>
            <a:br>
              <a:rPr lang="tr-TR" dirty="0" smtClean="0"/>
            </a:br>
            <a:r>
              <a:rPr lang="tr-TR" dirty="0" smtClean="0"/>
              <a:t>3. Ağzına giren yağmur, kar ve doluyu kendi isteğiyle yutmak. </a:t>
            </a:r>
            <a:br>
              <a:rPr lang="tr-TR" dirty="0" smtClean="0"/>
            </a:br>
            <a:r>
              <a:rPr lang="tr-TR" dirty="0" smtClean="0"/>
              <a:t>4. Sigara içmek, öd ağacı veya </a:t>
            </a:r>
            <a:r>
              <a:rPr lang="tr-TR" dirty="0" err="1" smtClean="0"/>
              <a:t>anber</a:t>
            </a:r>
            <a:r>
              <a:rPr lang="tr-TR" dirty="0" smtClean="0"/>
              <a:t> ile tütsülenip dumanını içeri çekmek.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457200" y="357166"/>
            <a:ext cx="8229600" cy="6167459"/>
          </a:xfrm>
        </p:spPr>
        <p:txBody>
          <a:bodyPr>
            <a:normAutofit/>
          </a:bodyPr>
          <a:lstStyle/>
          <a:p>
            <a:pPr eaLnBrk="1" hangingPunct="1">
              <a:lnSpc>
                <a:spcPct val="90000"/>
              </a:lnSpc>
            </a:pPr>
            <a:r>
              <a:rPr lang="tr-TR" dirty="0" smtClean="0"/>
              <a:t>Oruç, </a:t>
            </a:r>
            <a:r>
              <a:rPr lang="tr-TR" dirty="0" err="1" smtClean="0"/>
              <a:t>Farsça'dan</a:t>
            </a:r>
            <a:r>
              <a:rPr lang="tr-TR" dirty="0" smtClean="0"/>
              <a:t> </a:t>
            </a:r>
            <a:r>
              <a:rPr lang="tr-TR" dirty="0" err="1" smtClean="0"/>
              <a:t>Türkçe'ye</a:t>
            </a:r>
            <a:r>
              <a:rPr lang="tr-TR" dirty="0" smtClean="0"/>
              <a:t> geçmiş bir terimdir. Arapça karşılığı “tutmak" anlamına gelen "</a:t>
            </a:r>
            <a:r>
              <a:rPr lang="tr-TR" dirty="0" err="1" smtClean="0"/>
              <a:t>savm</a:t>
            </a:r>
            <a:r>
              <a:rPr lang="tr-TR" dirty="0" smtClean="0"/>
              <a:t>" veya "</a:t>
            </a:r>
            <a:r>
              <a:rPr lang="tr-TR" dirty="0" err="1" smtClean="0"/>
              <a:t>sıyam"dır</a:t>
            </a:r>
            <a:r>
              <a:rPr lang="tr-TR" dirty="0" smtClean="0"/>
              <a:t>. “</a:t>
            </a:r>
            <a:r>
              <a:rPr lang="tr-TR" dirty="0" err="1" smtClean="0"/>
              <a:t>Savm</a:t>
            </a:r>
            <a:r>
              <a:rPr lang="tr-TR" dirty="0" smtClean="0"/>
              <a:t>” kelimesi ıstılahta, "İkinci fecir'den (“</a:t>
            </a:r>
            <a:r>
              <a:rPr lang="tr-TR" dirty="0" err="1" smtClean="0"/>
              <a:t>fecr</a:t>
            </a:r>
            <a:r>
              <a:rPr lang="tr-TR" dirty="0" smtClean="0"/>
              <a:t>-i sadık”tan) itibaren, güneşin batışına kadar yemekten, içmekten, cinsel ilişkiden ve orucu bozan diğer şeylerden, </a:t>
            </a:r>
            <a:r>
              <a:rPr lang="tr-TR" dirty="0" err="1" smtClean="0"/>
              <a:t>Allahu</a:t>
            </a:r>
            <a:r>
              <a:rPr lang="tr-TR" dirty="0" smtClean="0"/>
              <a:t> Teala'ya kulluk niyetiyle nefsi alıkoymaya verilen ibadetin ismidir."</a:t>
            </a:r>
          </a:p>
          <a:p>
            <a:pPr eaLnBrk="1" hangingPunct="1">
              <a:lnSpc>
                <a:spcPct val="90000"/>
              </a:lnSpc>
            </a:pPr>
            <a:r>
              <a:rPr lang="tr-TR" dirty="0" smtClean="0"/>
              <a:t>Oruç, Peygamber’imizin, hicretinden bir buçuk yıl sonra Şaban Ayı’nın onuncu günü farz kılınmıştır.  Oruç, yalnız bedenle yapılan bir ibadettir.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85728"/>
            <a:ext cx="8715436" cy="6215106"/>
          </a:xfrm>
        </p:spPr>
        <p:txBody>
          <a:bodyPr>
            <a:normAutofit fontScale="85000" lnSpcReduction="10000"/>
          </a:bodyPr>
          <a:lstStyle/>
          <a:p>
            <a:r>
              <a:rPr lang="tr-TR" dirty="0" smtClean="0"/>
              <a:t>5. Enfiye çekmek. </a:t>
            </a:r>
            <a:br>
              <a:rPr lang="tr-TR" dirty="0" smtClean="0"/>
            </a:br>
            <a:r>
              <a:rPr lang="tr-TR" dirty="0" smtClean="0"/>
              <a:t>6. Buğday ve arpa tanesi yutmak. </a:t>
            </a:r>
            <a:br>
              <a:rPr lang="tr-TR" dirty="0" smtClean="0"/>
            </a:br>
            <a:r>
              <a:rPr lang="tr-TR" dirty="0" smtClean="0"/>
              <a:t>7. Dışarıdan bir susam tanesi kadar bir şeyi alıp yutmak. </a:t>
            </a:r>
            <a:br>
              <a:rPr lang="tr-TR" dirty="0" smtClean="0"/>
            </a:br>
            <a:r>
              <a:rPr lang="tr-TR" dirty="0" smtClean="0"/>
              <a:t>8. Yenmesi alışılmış olan çamur, kil ve kömür gibi şeyleri yemek. (Bazı kimseler bunları severek yerler.) </a:t>
            </a:r>
            <a:br>
              <a:rPr lang="tr-TR" dirty="0" smtClean="0"/>
            </a:br>
            <a:r>
              <a:rPr lang="tr-TR" dirty="0" smtClean="0"/>
              <a:t>9. Az miktarda tuz yemek. </a:t>
            </a:r>
            <a:br>
              <a:rPr lang="tr-TR" dirty="0" smtClean="0"/>
            </a:br>
            <a:r>
              <a:rPr lang="tr-TR" dirty="0" smtClean="0"/>
              <a:t>10. Karısının veya sevdiği bir kimsenin tükürüğünü yutmak. (Bundan zevk aldığı için kaza ve keffaret gerekir. Başkasının tükürüğünden iğrendiği için bundan keffaret gerekmez.) </a:t>
            </a:r>
            <a:br>
              <a:rPr lang="tr-TR" dirty="0" smtClean="0"/>
            </a:br>
            <a:r>
              <a:rPr lang="tr-TR" dirty="0" smtClean="0"/>
              <a:t>11. Kan aldırdıktan veya sadece karısını öptükten sonra orucu bozulduğu kanaatiyle bile bile orucunu bozmak. </a:t>
            </a:r>
            <a:br>
              <a:rPr lang="tr-TR" dirty="0" smtClean="0"/>
            </a:br>
            <a:r>
              <a:rPr lang="tr-TR" dirty="0" smtClean="0"/>
              <a:t>Ramazan ayında niyet ederek oruca başlayan kimse, saydığımız şeylerden birini bilerek ve özürsüz olarak yaparsa orucu bozulmuş olur. Bozulan bu orucu kaza etmesi ve kasten bozduğu için de keffaret tutması gerekir.</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Keffareti Düşüren Şeyler</a:t>
            </a:r>
            <a:r>
              <a:rPr lang="tr-TR" dirty="0" smtClean="0"/>
              <a:t> </a:t>
            </a:r>
            <a:endParaRPr lang="tr-TR" dirty="0"/>
          </a:p>
        </p:txBody>
      </p:sp>
      <p:sp>
        <p:nvSpPr>
          <p:cNvPr id="3" name="2 İçerik Yer Tutucusu"/>
          <p:cNvSpPr>
            <a:spLocks noGrp="1"/>
          </p:cNvSpPr>
          <p:nvPr>
            <p:ph idx="1"/>
          </p:nvPr>
        </p:nvSpPr>
        <p:spPr/>
        <p:txBody>
          <a:bodyPr>
            <a:normAutofit/>
          </a:bodyPr>
          <a:lstStyle/>
          <a:p>
            <a:r>
              <a:rPr lang="tr-TR" dirty="0" smtClean="0"/>
              <a:t>Keffareti gerektiren bir şeyi yaparak orucunu bozan kimse, aynı gün oruç tutamayacak derecede hastalanır veya kadın </a:t>
            </a:r>
            <a:r>
              <a:rPr lang="tr-TR" dirty="0" err="1" smtClean="0"/>
              <a:t>ayhali</a:t>
            </a:r>
            <a:r>
              <a:rPr lang="tr-TR" dirty="0" smtClean="0"/>
              <a:t> yahut da lohusa olursa keffaret düşer, yani keffaret orucu tutması gerekmez. Ancak hastalığın kendi isteği dışında olması şarttır. Kendisi kasten hastalığa sebep olursa keffaret düşmediği gibi sefer mesafesinde bir yolculuğa çıkması ile de düşmez. </a:t>
            </a:r>
          </a:p>
          <a:p>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Orucu Bozup Yalnız Kazayı Gerektiren Şeyler</a:t>
            </a:r>
            <a:r>
              <a:rPr lang="tr-TR" dirty="0" smtClean="0"/>
              <a:t> </a:t>
            </a:r>
            <a:endParaRPr lang="tr-TR" dirty="0"/>
          </a:p>
        </p:txBody>
      </p:sp>
      <p:sp>
        <p:nvSpPr>
          <p:cNvPr id="3" name="2 İçerik Yer Tutucusu"/>
          <p:cNvSpPr>
            <a:spLocks noGrp="1"/>
          </p:cNvSpPr>
          <p:nvPr>
            <p:ph idx="1"/>
          </p:nvPr>
        </p:nvSpPr>
        <p:spPr>
          <a:xfrm>
            <a:off x="457200" y="1600200"/>
            <a:ext cx="8229600" cy="5114948"/>
          </a:xfrm>
        </p:spPr>
        <p:txBody>
          <a:bodyPr>
            <a:normAutofit lnSpcReduction="10000"/>
          </a:bodyPr>
          <a:lstStyle/>
          <a:p>
            <a:r>
              <a:rPr lang="tr-TR" dirty="0" smtClean="0"/>
              <a:t>1. Pamuk ve kağıt gibi yenmesi </a:t>
            </a:r>
            <a:r>
              <a:rPr lang="tr-TR" dirty="0" err="1" smtClean="0"/>
              <a:t>mutad</a:t>
            </a:r>
            <a:r>
              <a:rPr lang="tr-TR" dirty="0" smtClean="0"/>
              <a:t> olmayan bir şey yutmak, </a:t>
            </a:r>
            <a:br>
              <a:rPr lang="tr-TR" dirty="0" smtClean="0"/>
            </a:br>
            <a:r>
              <a:rPr lang="tr-TR" dirty="0" smtClean="0"/>
              <a:t>2. Bir defada çok miktarda tuz yemek, </a:t>
            </a:r>
            <a:br>
              <a:rPr lang="tr-TR" dirty="0" smtClean="0"/>
            </a:br>
            <a:r>
              <a:rPr lang="tr-TR" dirty="0" smtClean="0"/>
              <a:t>3. Yenmesi </a:t>
            </a:r>
            <a:r>
              <a:rPr lang="tr-TR" dirty="0" err="1" smtClean="0"/>
              <a:t>mutad</a:t>
            </a:r>
            <a:r>
              <a:rPr lang="tr-TR" dirty="0" smtClean="0"/>
              <a:t> olmayan zeytin çekirdeği yemek. Yenmesi alışılmış olan çekirdeği yemek ise keffareti gerektirir. </a:t>
            </a:r>
            <a:br>
              <a:rPr lang="tr-TR" dirty="0" smtClean="0"/>
            </a:br>
            <a:r>
              <a:rPr lang="tr-TR" dirty="0" smtClean="0"/>
              <a:t>4. Taş, toprak, demir, altın ve gümüş gibi şeyleri yutmak. </a:t>
            </a:r>
            <a:br>
              <a:rPr lang="tr-TR" dirty="0" smtClean="0"/>
            </a:br>
            <a:r>
              <a:rPr lang="tr-TR" dirty="0" smtClean="0"/>
              <a:t>5. İçi olmayan ceviz ve badem yutmak. (Bunların içi olanları yenildiği takdirde keffaret gerekir)</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357982"/>
          </a:xfrm>
        </p:spPr>
        <p:txBody>
          <a:bodyPr>
            <a:normAutofit fontScale="85000" lnSpcReduction="20000"/>
          </a:bodyPr>
          <a:lstStyle/>
          <a:p>
            <a:r>
              <a:rPr lang="tr-TR" dirty="0" smtClean="0"/>
              <a:t>6. Burnuna ilaç çekmek. </a:t>
            </a:r>
          </a:p>
          <a:p>
            <a:r>
              <a:rPr lang="tr-TR" dirty="0" smtClean="0"/>
              <a:t>Bu, Ebu Hanife'nin görüşüdür. Buna göre; </a:t>
            </a:r>
            <a:r>
              <a:rPr lang="tr-TR" dirty="0" err="1" smtClean="0"/>
              <a:t>tedavî</a:t>
            </a:r>
            <a:r>
              <a:rPr lang="tr-TR" dirty="0" smtClean="0"/>
              <a:t> maksadıyla iğne yaptırmak orucu bozar ve kazayı gerektirir. Çünkü iğne vasıtasıyla vücuda verilen ilâç iç kısımlara kadar ulaşmaktadır. </a:t>
            </a:r>
            <a:br>
              <a:rPr lang="tr-TR" dirty="0" smtClean="0"/>
            </a:br>
            <a:r>
              <a:rPr lang="tr-TR" dirty="0" smtClean="0"/>
              <a:t>İmam Ebu Yusuf ve İmam Muhammed'e göre; </a:t>
            </a:r>
            <a:r>
              <a:rPr lang="tr-TR" dirty="0" err="1" smtClean="0"/>
              <a:t>tabiî</a:t>
            </a:r>
            <a:r>
              <a:rPr lang="tr-TR" dirty="0" smtClean="0"/>
              <a:t> olan yollar dışında vücudun başka tarafından açılan bir yoldan içeri giden ilâç orucu bozmadığı için iğne yaptırmakla oruç bozulmaz. Çünkü vücuda verilen ilâç ağız gibi </a:t>
            </a:r>
            <a:r>
              <a:rPr lang="tr-TR" dirty="0" err="1" smtClean="0"/>
              <a:t>tabiî</a:t>
            </a:r>
            <a:r>
              <a:rPr lang="tr-TR" dirty="0" smtClean="0"/>
              <a:t> bir yoldan değil, deriden açılan başka bir yoldan verilmektedir. </a:t>
            </a:r>
            <a:br>
              <a:rPr lang="tr-TR" dirty="0" smtClean="0"/>
            </a:br>
            <a:r>
              <a:rPr lang="tr-TR" dirty="0" smtClean="0"/>
              <a:t>Ancak, ibadetlerde ihtiyatlı hareket etmek esas olduğundan Ramazanda iğne yaptırmak zorunda olan kimse bunu mümkünse iftardan sonra yaptırmalıdır. </a:t>
            </a:r>
            <a:br>
              <a:rPr lang="tr-TR" dirty="0" smtClean="0"/>
            </a:br>
            <a:r>
              <a:rPr lang="tr-TR" dirty="0" smtClean="0"/>
              <a:t>Bu mümkün olmaz da gündüz iğne yaptırmak zorunda kalırsa, İmam Ebu Yusuf ile İmam Muhammed'in görüşlerini esas alarak orucuna devam eder ve bu orucunu daha sonra kaza etmesi gerekmez.</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6357982"/>
          </a:xfrm>
        </p:spPr>
        <p:txBody>
          <a:bodyPr>
            <a:normAutofit fontScale="85000" lnSpcReduction="20000"/>
          </a:bodyPr>
          <a:lstStyle/>
          <a:p>
            <a:r>
              <a:rPr lang="tr-TR" dirty="0" smtClean="0"/>
              <a:t>7. Ağzına aldığı boyalı iplik gibi şeylerin boyası ile rengi değişen tükürüğü yutmak. </a:t>
            </a:r>
            <a:br>
              <a:rPr lang="tr-TR" dirty="0" smtClean="0"/>
            </a:br>
            <a:r>
              <a:rPr lang="tr-TR" dirty="0" smtClean="0"/>
              <a:t>8. Boğazına kaçan kar veya yağmuru kendi isteği olmayarak yutmak. (Kendi isteği ile yutarsa keffaret gerekir.) </a:t>
            </a:r>
            <a:br>
              <a:rPr lang="tr-TR" dirty="0" smtClean="0"/>
            </a:br>
            <a:r>
              <a:rPr lang="tr-TR" dirty="0" smtClean="0"/>
              <a:t>9. Zorlama ile oruç bozmak. </a:t>
            </a:r>
            <a:br>
              <a:rPr lang="tr-TR" dirty="0" smtClean="0"/>
            </a:br>
            <a:r>
              <a:rPr lang="tr-TR" dirty="0" smtClean="0"/>
              <a:t>10. Dişleri arasında nohut tanesi kadar kalan yemek kırıntısını yutmak. </a:t>
            </a:r>
            <a:br>
              <a:rPr lang="tr-TR" dirty="0" smtClean="0"/>
            </a:br>
            <a:r>
              <a:rPr lang="tr-TR" dirty="0" smtClean="0"/>
              <a:t>11. Abdest esnasında ağzına ve burnuna su alırken kendi elinde olmayarak boğazına su kaçmak. </a:t>
            </a:r>
            <a:br>
              <a:rPr lang="tr-TR" dirty="0" smtClean="0"/>
            </a:br>
            <a:r>
              <a:rPr lang="tr-TR" dirty="0" smtClean="0"/>
              <a:t>12. Unutarak yeyip içtikten sonra orucunun bozulduğunu zannederek yeyip içmek. </a:t>
            </a:r>
            <a:br>
              <a:rPr lang="tr-TR" dirty="0" smtClean="0"/>
            </a:br>
            <a:r>
              <a:rPr lang="tr-TR" dirty="0" smtClean="0"/>
              <a:t>13. Ağız dolusu kusmak. (Kendi isteği ile). </a:t>
            </a:r>
            <a:br>
              <a:rPr lang="tr-TR" dirty="0" smtClean="0"/>
            </a:br>
            <a:r>
              <a:rPr lang="tr-TR" dirty="0" smtClean="0"/>
              <a:t>14. Ağız dolusu gelen veya kendi isteğiyle getirdiği kusuntuyu mideye geri çevirmek. </a:t>
            </a:r>
            <a:br>
              <a:rPr lang="tr-TR" dirty="0" smtClean="0"/>
            </a:br>
            <a:r>
              <a:rPr lang="tr-TR" dirty="0" smtClean="0"/>
              <a:t>15. Kendi isteği ile içine veya genzine duman çekmek. Kendi isteği ile olmazsa oruç bozulmaz. (İçeri çekilen duman sigara dumanı olursa keffaret gerekir.)</a:t>
            </a:r>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2852"/>
            <a:ext cx="8229600" cy="6500858"/>
          </a:xfrm>
        </p:spPr>
        <p:txBody>
          <a:bodyPr>
            <a:normAutofit fontScale="85000" lnSpcReduction="10000"/>
          </a:bodyPr>
          <a:lstStyle/>
          <a:p>
            <a:r>
              <a:rPr lang="tr-TR" dirty="0" smtClean="0"/>
              <a:t>16. Güneş batmadığı halde-battı zannederek-iftar etmek. </a:t>
            </a:r>
            <a:br>
              <a:rPr lang="tr-TR" dirty="0" smtClean="0"/>
            </a:br>
            <a:r>
              <a:rPr lang="tr-TR" dirty="0" smtClean="0"/>
              <a:t>17. İmsak vakti geçtiği halde daha vakit vardır zannederek yemek. </a:t>
            </a:r>
            <a:br>
              <a:rPr lang="tr-TR" dirty="0" smtClean="0"/>
            </a:br>
            <a:r>
              <a:rPr lang="tr-TR" dirty="0" smtClean="0"/>
              <a:t>18. Cinsel ilişki dışında kadına dokunmak veya öpmek sonucu boşalmak. </a:t>
            </a:r>
            <a:br>
              <a:rPr lang="tr-TR" dirty="0" smtClean="0"/>
            </a:br>
            <a:r>
              <a:rPr lang="tr-TR" dirty="0" smtClean="0"/>
              <a:t>19. Ramazan orucundan başka bir orucu bozmak. (Ramazan orucundan başka bir orucu bozmak sadece kazayı gerektirir.) </a:t>
            </a:r>
            <a:br>
              <a:rPr lang="tr-TR" dirty="0" smtClean="0"/>
            </a:br>
            <a:r>
              <a:rPr lang="tr-TR" dirty="0" smtClean="0"/>
              <a:t>20. Ramazan orucuna niyet </a:t>
            </a:r>
            <a:r>
              <a:rPr lang="tr-TR" dirty="0" err="1" smtClean="0"/>
              <a:t>etmiyerek</a:t>
            </a:r>
            <a:r>
              <a:rPr lang="tr-TR" dirty="0" smtClean="0"/>
              <a:t> yeyip içmek. (Keffaret, niyet edilerek başlanan orucu bilerek bozmaktan lâzım gelir. Oruca niyet edilmeyerek yeyip içtiği takdirde sadece o günün orucunu kaza eder.) </a:t>
            </a:r>
            <a:br>
              <a:rPr lang="tr-TR" dirty="0" smtClean="0"/>
            </a:br>
            <a:r>
              <a:rPr lang="tr-TR" dirty="0" smtClean="0"/>
              <a:t>Ancak </a:t>
            </a:r>
            <a:r>
              <a:rPr lang="tr-TR" dirty="0" err="1" smtClean="0"/>
              <a:t>mazaretsiz</a:t>
            </a:r>
            <a:r>
              <a:rPr lang="tr-TR" dirty="0" smtClean="0"/>
              <a:t> olarak ramazan orucunu tutmamak büyük günahtır. </a:t>
            </a:r>
            <a:br>
              <a:rPr lang="tr-TR" dirty="0" smtClean="0"/>
            </a:br>
            <a:r>
              <a:rPr lang="tr-TR" dirty="0" smtClean="0"/>
              <a:t>21. Misafir iken oruca başlayıp ikamete niyet ettikten sonra yemek.</a:t>
            </a:r>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357982"/>
          </a:xfrm>
        </p:spPr>
        <p:txBody>
          <a:bodyPr>
            <a:normAutofit fontScale="92500" lnSpcReduction="10000"/>
          </a:bodyPr>
          <a:lstStyle/>
          <a:p>
            <a:r>
              <a:rPr lang="tr-TR" dirty="0" smtClean="0"/>
              <a:t>22. Mukim iken oruca başlayıp sefer mesafesi yolculuğa niyet ederek bulunduğu yerin sınırlarını geçtikten sonra orucu bozmak.</a:t>
            </a:r>
          </a:p>
          <a:p>
            <a:r>
              <a:rPr lang="tr-TR" dirty="0" smtClean="0"/>
              <a:t>Sayılan bu şeylerden birini yapan kimsenin orucu bozulur ve bozulan orucun gününe gün kaza edilmesi gerekir. </a:t>
            </a:r>
          </a:p>
          <a:p>
            <a:r>
              <a:rPr lang="tr-TR" dirty="0" smtClean="0"/>
              <a:t>Bunlardan biri ile orucu bozulan kimse akşama kadar orucu bozacak bir şey yapmamalıdır. </a:t>
            </a:r>
            <a:br>
              <a:rPr lang="tr-TR" dirty="0" smtClean="0"/>
            </a:br>
            <a:r>
              <a:rPr lang="tr-TR" dirty="0" smtClean="0"/>
              <a:t>Gündüz iyileşen hasta, yolculuğu sona eren misafir, </a:t>
            </a:r>
            <a:r>
              <a:rPr lang="tr-TR" dirty="0" err="1" smtClean="0"/>
              <a:t>ayhali</a:t>
            </a:r>
            <a:r>
              <a:rPr lang="tr-TR" dirty="0" smtClean="0"/>
              <a:t> veya lohusalıktan temizlenen kadın, erginlik çağına gelen çocuk ve </a:t>
            </a:r>
            <a:r>
              <a:rPr lang="tr-TR" dirty="0" err="1" smtClean="0"/>
              <a:t>müslüman</a:t>
            </a:r>
            <a:r>
              <a:rPr lang="tr-TR" dirty="0" smtClean="0"/>
              <a:t> olan gayr-i </a:t>
            </a:r>
            <a:r>
              <a:rPr lang="tr-TR" dirty="0" err="1" smtClean="0"/>
              <a:t>müslim</a:t>
            </a:r>
            <a:r>
              <a:rPr lang="tr-TR" dirty="0" smtClean="0"/>
              <a:t>, Ramazan ayına saygı için günün kalan kısmında oruçlu imiş gibi akşama kadar orucu bozacak şeylerden sakınmaları uygun olur.</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142984"/>
            <a:ext cx="8229600" cy="4525963"/>
          </a:xfrm>
        </p:spPr>
        <p:txBody>
          <a:bodyPr>
            <a:normAutofit/>
          </a:bodyPr>
          <a:lstStyle/>
          <a:p>
            <a:r>
              <a:rPr lang="tr-TR" dirty="0" smtClean="0"/>
              <a:t>Oruca niyetlenen kadın gündüz </a:t>
            </a:r>
            <a:r>
              <a:rPr lang="tr-TR" dirty="0" err="1" smtClean="0"/>
              <a:t>ayhali</a:t>
            </a:r>
            <a:r>
              <a:rPr lang="tr-TR" dirty="0" smtClean="0"/>
              <a:t> veya lohusa olursa, orucunu bozması lâzımdır. </a:t>
            </a:r>
            <a:br>
              <a:rPr lang="tr-TR" dirty="0" smtClean="0"/>
            </a:br>
            <a:r>
              <a:rPr lang="tr-TR" dirty="0" smtClean="0"/>
              <a:t>Kadın, henüz </a:t>
            </a:r>
            <a:r>
              <a:rPr lang="tr-TR" dirty="0" err="1" smtClean="0"/>
              <a:t>ayhali</a:t>
            </a:r>
            <a:r>
              <a:rPr lang="tr-TR" dirty="0" smtClean="0"/>
              <a:t> olmadan adet günümdür diyerek orucunu bozmamalıdır. </a:t>
            </a:r>
          </a:p>
          <a:p>
            <a:r>
              <a:rPr lang="tr-TR" dirty="0" smtClean="0"/>
              <a:t>Hasta ve yolcu olup da oruç tutmayan kimselerin yemeden, içmeden durmaları gerekmez. Ancak bunlar açıktan değil de gizli olarak yerler.</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Orucu Bozmayan Şeyler</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1. Oruçlu olduğunu unutarak; yemek ve içmek. </a:t>
            </a:r>
            <a:br>
              <a:rPr lang="tr-TR" dirty="0" smtClean="0"/>
            </a:br>
            <a:r>
              <a:rPr lang="tr-TR" dirty="0" smtClean="0"/>
              <a:t>Peygamber Efendimiz şöyle buyurmuştur: </a:t>
            </a:r>
            <a:br>
              <a:rPr lang="tr-TR" dirty="0" smtClean="0"/>
            </a:br>
            <a:r>
              <a:rPr lang="tr-TR" i="1" dirty="0" smtClean="0"/>
              <a:t>"Bir kimse oruçlu olduğunu unutarak yer, içerse orucunu tamamlasın, (sakın) bozmasın. Çünkü onu, Allah yedirmiş, içirmiştir.“  (</a:t>
            </a:r>
            <a:r>
              <a:rPr lang="tr-TR" i="1" dirty="0" err="1" smtClean="0"/>
              <a:t>Buhari</a:t>
            </a:r>
            <a:r>
              <a:rPr lang="tr-TR" i="1" dirty="0" smtClean="0"/>
              <a:t>, </a:t>
            </a:r>
            <a:r>
              <a:rPr lang="tr-TR" i="1" dirty="0" err="1" smtClean="0"/>
              <a:t>Savm</a:t>
            </a:r>
            <a:r>
              <a:rPr lang="tr-TR" i="1" dirty="0" smtClean="0"/>
              <a:t>, 7)</a:t>
            </a:r>
          </a:p>
          <a:p>
            <a:r>
              <a:rPr lang="tr-TR" dirty="0" smtClean="0"/>
              <a:t>Unutarak yeyip içerken oruçlu olduğunu hatırlarsa hemen ağzını boşaltıp yıkar ve oruca devam eder. Oruçlu olduğunu hatırladıktan sonra boğazından aşağıya bir şey geçerse orucu bozulur. Bir kimse unutarak yiyen bir oruçluyu gördüğünde eğer güçlü kuvvetli olup oruca dayanabilen bir kişi ise, oruçlu olduğunu kendisine hatırlatır, zayıf ve güçsüz bir kişi ise hatırlatmaz. </a:t>
            </a:r>
            <a:endParaRPr lang="tr-T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6286544"/>
          </a:xfrm>
        </p:spPr>
        <p:txBody>
          <a:bodyPr>
            <a:normAutofit lnSpcReduction="10000"/>
          </a:bodyPr>
          <a:lstStyle/>
          <a:p>
            <a:r>
              <a:rPr lang="tr-TR" dirty="0" smtClean="0"/>
              <a:t>2. Bir suya dalıp kulağına su kaçmak. </a:t>
            </a:r>
            <a:br>
              <a:rPr lang="tr-TR" dirty="0" smtClean="0"/>
            </a:br>
            <a:r>
              <a:rPr lang="tr-TR" dirty="0" smtClean="0"/>
              <a:t>3. Kendi isteği olmayarak boğazına toz ve duman girmek. </a:t>
            </a:r>
            <a:br>
              <a:rPr lang="tr-TR" dirty="0" smtClean="0"/>
            </a:br>
            <a:r>
              <a:rPr lang="tr-TR" dirty="0" smtClean="0"/>
              <a:t>4. Kendi isteği olmayarak kusmak. </a:t>
            </a:r>
            <a:br>
              <a:rPr lang="tr-TR" dirty="0" smtClean="0"/>
            </a:br>
            <a:r>
              <a:rPr lang="tr-TR" dirty="0" smtClean="0"/>
              <a:t>5. Kendiliğinden içeriden gelen kusuntu yine kendiliğinden içeriye gitmek. </a:t>
            </a:r>
            <a:br>
              <a:rPr lang="tr-TR" dirty="0" smtClean="0"/>
            </a:br>
            <a:r>
              <a:rPr lang="tr-TR" dirty="0" smtClean="0"/>
              <a:t>6. Uyurken ihtilâm olmak (yani uyurken cünüplük hali meydana gelmek.) </a:t>
            </a:r>
            <a:br>
              <a:rPr lang="tr-TR" dirty="0" smtClean="0"/>
            </a:br>
            <a:r>
              <a:rPr lang="tr-TR" dirty="0" smtClean="0"/>
              <a:t>7. Dokunma ve öpme olmadan sadece bakmak veya düşünmek sebebiyle boşalmak. </a:t>
            </a:r>
            <a:br>
              <a:rPr lang="tr-TR" dirty="0" smtClean="0"/>
            </a:br>
            <a:r>
              <a:rPr lang="tr-TR" dirty="0" smtClean="0"/>
              <a:t>8. Karısını sadece öpmek. </a:t>
            </a:r>
            <a:br>
              <a:rPr lang="tr-TR" dirty="0" smtClean="0"/>
            </a:br>
            <a:r>
              <a:rPr lang="tr-TR" dirty="0" smtClean="0"/>
              <a:t>9. Geceleyin cünüp olduğu halde sabaha kadar yıkanmayıp gündüz yıkanmak.</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Orucun Farz Oluşu</a:t>
            </a:r>
            <a:r>
              <a:rPr lang="tr-TR" dirty="0" smtClean="0"/>
              <a:t> </a:t>
            </a:r>
            <a:endParaRPr lang="tr-TR" dirty="0"/>
          </a:p>
        </p:txBody>
      </p:sp>
      <p:sp>
        <p:nvSpPr>
          <p:cNvPr id="3" name="2 İçerik Yer Tutucusu"/>
          <p:cNvSpPr>
            <a:spLocks noGrp="1"/>
          </p:cNvSpPr>
          <p:nvPr>
            <p:ph idx="1"/>
          </p:nvPr>
        </p:nvSpPr>
        <p:spPr>
          <a:xfrm>
            <a:off x="428596" y="1357298"/>
            <a:ext cx="8229600" cy="4525963"/>
          </a:xfrm>
        </p:spPr>
        <p:txBody>
          <a:bodyPr>
            <a:normAutofit/>
          </a:bodyPr>
          <a:lstStyle/>
          <a:p>
            <a:r>
              <a:rPr lang="tr-TR" dirty="0" smtClean="0"/>
              <a:t>Oruç, hicretin ikinci yılında farz kılınmıştır. </a:t>
            </a:r>
          </a:p>
          <a:p>
            <a:r>
              <a:rPr lang="tr-TR" dirty="0" smtClean="0"/>
              <a:t>(Bakara Suresinin ilgili ayetleri şöyledir)</a:t>
            </a:r>
          </a:p>
          <a:p>
            <a:pPr algn="r" rtl="1"/>
            <a:endParaRPr lang="tr-TR" sz="4300" b="1" dirty="0" smtClean="0">
              <a:latin typeface="Traditional Arabic" pitchFamily="18" charset="-78"/>
              <a:cs typeface="Traditional Arabic" pitchFamily="18" charset="-78"/>
            </a:endParaRPr>
          </a:p>
          <a:p>
            <a:pPr algn="r" rtl="1"/>
            <a:r>
              <a:rPr lang="ar-SA" sz="4300" b="1" dirty="0" smtClean="0">
                <a:latin typeface="Traditional Arabic" pitchFamily="18" charset="-78"/>
                <a:cs typeface="Traditional Arabic" pitchFamily="18" charset="-78"/>
              </a:rPr>
              <a:t>يَا أَيُّهَا الَّذِينَ آمَنُوا كُتِبَ عَلَيْكُمُ الصِّيَامُ كَمَا كُتِبَ عَلَى الَّذِينَ مِنْ قَبْلِكُمْ لَعَلَّكُمْ تَتَّقُونَ (183) </a:t>
            </a:r>
            <a:endParaRPr lang="tr-TR" sz="4300" b="1" dirty="0" smtClean="0">
              <a:latin typeface="Traditional Arabic" pitchFamily="18" charset="-78"/>
              <a:cs typeface="Traditional Arabic" pitchFamily="18" charset="-78"/>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215106"/>
          </a:xfrm>
        </p:spPr>
        <p:txBody>
          <a:bodyPr>
            <a:normAutofit fontScale="92500" lnSpcReduction="20000"/>
          </a:bodyPr>
          <a:lstStyle/>
          <a:p>
            <a:r>
              <a:rPr lang="tr-TR" dirty="0" smtClean="0"/>
              <a:t>10. Dişleri arasında sahur yemeğinden kalan nohut miktarından az olan kırıntıyı yutmak. </a:t>
            </a:r>
            <a:br>
              <a:rPr lang="tr-TR" dirty="0" smtClean="0"/>
            </a:br>
            <a:r>
              <a:rPr lang="tr-TR" dirty="0" smtClean="0"/>
              <a:t>11. Ağzındaki tükürüğü yutmak. Ağzından dışarı çıkıp tamamen ayrılan tükürüğü tekrar yutmak orucu bozar. </a:t>
            </a:r>
            <a:br>
              <a:rPr lang="tr-TR" dirty="0" smtClean="0"/>
            </a:br>
            <a:r>
              <a:rPr lang="tr-TR" dirty="0" smtClean="0"/>
              <a:t>12. Ağzına gelen balgamı yutmak. </a:t>
            </a:r>
            <a:br>
              <a:rPr lang="tr-TR" dirty="0" smtClean="0"/>
            </a:br>
            <a:r>
              <a:rPr lang="tr-TR" dirty="0" smtClean="0"/>
              <a:t>13. Kafasından burnuna gelen akıntıyı içine çekip yutmak. </a:t>
            </a:r>
            <a:br>
              <a:rPr lang="tr-TR" dirty="0" smtClean="0"/>
            </a:br>
            <a:r>
              <a:rPr lang="tr-TR" dirty="0" smtClean="0"/>
              <a:t>14. Ağzına aldığı (meselâ dişine koyduğu) ilâcın tadı boğazına varmak. </a:t>
            </a:r>
            <a:br>
              <a:rPr lang="tr-TR" dirty="0" smtClean="0"/>
            </a:br>
            <a:r>
              <a:rPr lang="tr-TR" dirty="0" smtClean="0"/>
              <a:t>15. Erkeğin tenasül organına ilâç veya su akıtmak. </a:t>
            </a:r>
            <a:br>
              <a:rPr lang="tr-TR" dirty="0" smtClean="0"/>
            </a:br>
            <a:r>
              <a:rPr lang="tr-TR" dirty="0" smtClean="0"/>
              <a:t>16. Göze ilâç damlatmak. </a:t>
            </a:r>
            <a:br>
              <a:rPr lang="tr-TR" dirty="0" smtClean="0"/>
            </a:br>
            <a:r>
              <a:rPr lang="tr-TR" dirty="0" smtClean="0"/>
              <a:t>17. Kan aldırmak. </a:t>
            </a:r>
            <a:br>
              <a:rPr lang="tr-TR" dirty="0" smtClean="0"/>
            </a:br>
            <a:r>
              <a:rPr lang="tr-TR" dirty="0" smtClean="0"/>
              <a:t>18. Gözlerine sürme çekmek. </a:t>
            </a:r>
            <a:br>
              <a:rPr lang="tr-TR" dirty="0" smtClean="0"/>
            </a:br>
            <a:r>
              <a:rPr lang="tr-TR" dirty="0" smtClean="0"/>
              <a:t>Bu saydığımız şeylerin hiçbirisi orucu bozmaz.</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96908"/>
          </a:xfrm>
        </p:spPr>
        <p:txBody>
          <a:bodyPr/>
          <a:lstStyle/>
          <a:p>
            <a:r>
              <a:rPr lang="tr-TR" b="1" dirty="0" smtClean="0"/>
              <a:t>Oruçluya Mekruh Olan Şeyler</a:t>
            </a:r>
            <a:r>
              <a:rPr lang="tr-TR" dirty="0" smtClean="0"/>
              <a:t> </a:t>
            </a:r>
            <a:endParaRPr lang="tr-TR" dirty="0"/>
          </a:p>
        </p:txBody>
      </p:sp>
      <p:sp>
        <p:nvSpPr>
          <p:cNvPr id="3" name="2 İçerik Yer Tutucusu"/>
          <p:cNvSpPr>
            <a:spLocks noGrp="1"/>
          </p:cNvSpPr>
          <p:nvPr>
            <p:ph idx="1"/>
          </p:nvPr>
        </p:nvSpPr>
        <p:spPr>
          <a:xfrm>
            <a:off x="214282" y="1357298"/>
            <a:ext cx="8715436" cy="5286412"/>
          </a:xfrm>
        </p:spPr>
        <p:txBody>
          <a:bodyPr>
            <a:normAutofit fontScale="85000" lnSpcReduction="20000"/>
          </a:bodyPr>
          <a:lstStyle/>
          <a:p>
            <a:r>
              <a:rPr lang="tr-TR" dirty="0" smtClean="0"/>
              <a:t>1. Bir şey tatmak. </a:t>
            </a:r>
            <a:br>
              <a:rPr lang="tr-TR" dirty="0" smtClean="0"/>
            </a:br>
            <a:r>
              <a:rPr lang="tr-TR" dirty="0" smtClean="0"/>
              <a:t> Ancak zorunlu hallerde  bir şey yutmamak kaydıyla yemeğin tuzuna bakılabilir. O takdirde mekruh olmaz. </a:t>
            </a:r>
            <a:br>
              <a:rPr lang="tr-TR" dirty="0" smtClean="0"/>
            </a:br>
            <a:r>
              <a:rPr lang="tr-TR" dirty="0" smtClean="0"/>
              <a:t>2. Gereksiz olarak bir şey çiğnemek. Çocuğu için bir şey çiğnemesi gereken kadın, bu işi yapacak başka bir yol bulamazsa küçük çocuğunu korumak maksadıyla çiğneyebilir. </a:t>
            </a:r>
            <a:br>
              <a:rPr lang="tr-TR" dirty="0" smtClean="0"/>
            </a:br>
            <a:r>
              <a:rPr lang="tr-TR" dirty="0" smtClean="0"/>
              <a:t>3. Kendine güveni olmayan kimsenin hanımını öpmesi ve kucaklaması. Bir boşalma olmaması durumunda böyledir. Eğer öpmek veya kucaklamakla boşalma meydana gelirse mekruh olmakla kalmaz, oruç bozulur. </a:t>
            </a:r>
            <a:br>
              <a:rPr lang="tr-TR" dirty="0" smtClean="0"/>
            </a:br>
            <a:r>
              <a:rPr lang="tr-TR" dirty="0" smtClean="0"/>
              <a:t>4. Tükürüğünü ağzında biriktirip yutmak. </a:t>
            </a:r>
            <a:br>
              <a:rPr lang="tr-TR" dirty="0" smtClean="0"/>
            </a:br>
            <a:r>
              <a:rPr lang="tr-TR" dirty="0" smtClean="0"/>
              <a:t>5. Kan aldırmak veya ağır bir işte çalışmak gibi kendisini zayıf düşüreceğine kanaat getirdiği bir iş yapmak. (Zayıf düşürmeyeceğine kanaat getirirse mekruh olmaz.)</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Oruçluya Mekruh Olmayan Şeyler</a:t>
            </a:r>
            <a:r>
              <a:rPr lang="tr-TR" dirty="0" smtClean="0"/>
              <a:t> </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1. Gül ve misk gibi şeyleri koklamak. </a:t>
            </a:r>
            <a:br>
              <a:rPr lang="tr-TR" dirty="0" smtClean="0"/>
            </a:br>
            <a:r>
              <a:rPr lang="tr-TR" dirty="0" smtClean="0"/>
              <a:t>2. Gözüne sürme çekmek. </a:t>
            </a:r>
            <a:br>
              <a:rPr lang="tr-TR" dirty="0" smtClean="0"/>
            </a:br>
            <a:r>
              <a:rPr lang="tr-TR" dirty="0" smtClean="0"/>
              <a:t>3. Kendisinden emin olmak kaydıyla hanımını öpmek. Kendisine güveni olmadığı takdirde mekruhtur. Çünkü, bu davranış orucun bozulması ile sonuçlanabilir. </a:t>
            </a:r>
            <a:br>
              <a:rPr lang="tr-TR" dirty="0" smtClean="0"/>
            </a:br>
            <a:r>
              <a:rPr lang="tr-TR" dirty="0" smtClean="0"/>
              <a:t>4. Misvak kullanmak, ağzını fırça ile temizlemek. </a:t>
            </a:r>
            <a:br>
              <a:rPr lang="tr-TR" dirty="0" smtClean="0"/>
            </a:br>
            <a:r>
              <a:rPr lang="tr-TR" dirty="0" smtClean="0"/>
              <a:t>5. Ağzına su alıp çalkalamak. </a:t>
            </a:r>
            <a:br>
              <a:rPr lang="tr-TR" dirty="0" smtClean="0"/>
            </a:br>
            <a:r>
              <a:rPr lang="tr-TR" dirty="0" smtClean="0"/>
              <a:t>6. Burnuna su çekmek. </a:t>
            </a:r>
            <a:br>
              <a:rPr lang="tr-TR" dirty="0" smtClean="0"/>
            </a:br>
            <a:r>
              <a:rPr lang="tr-TR" dirty="0" smtClean="0"/>
              <a:t>7. Banyo yapmak </a:t>
            </a:r>
          </a:p>
          <a:p>
            <a:endParaRPr lang="tr-T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Oruçla İlgili Bilinmesi Gereken Çeşitli Hükümler</a:t>
            </a:r>
            <a:r>
              <a:rPr lang="tr-TR" dirty="0" smtClean="0"/>
              <a:t> </a:t>
            </a:r>
            <a:endParaRPr lang="tr-TR" dirty="0"/>
          </a:p>
        </p:txBody>
      </p:sp>
      <p:sp>
        <p:nvSpPr>
          <p:cNvPr id="3" name="2 İçerik Yer Tutucusu"/>
          <p:cNvSpPr>
            <a:spLocks noGrp="1"/>
          </p:cNvSpPr>
          <p:nvPr>
            <p:ph idx="1"/>
          </p:nvPr>
        </p:nvSpPr>
        <p:spPr/>
        <p:txBody>
          <a:bodyPr>
            <a:normAutofit/>
          </a:bodyPr>
          <a:lstStyle/>
          <a:p>
            <a:r>
              <a:rPr lang="tr-TR" dirty="0" smtClean="0"/>
              <a:t>Unutarak yiyip içen kimse, orucunun bozulduğunu zannederek bile bile yese kendisine kaza lâzım gelir, keffaret gerekmez. </a:t>
            </a:r>
            <a:br>
              <a:rPr lang="tr-TR" dirty="0" smtClean="0"/>
            </a:br>
            <a:r>
              <a:rPr lang="tr-TR" dirty="0" smtClean="0"/>
              <a:t>Oruçlu iken kusan bir kimse, orucunun bozulduğunu zannederek yeyip içse kaza lâzım gelir. Fakat kusmakla orucunun bozulmadığını bildiği halde yer ve içerse kendisine hem kaza hem de keffaret gerekir. </a:t>
            </a:r>
            <a:endParaRPr lang="tr-T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6429420"/>
          </a:xfrm>
        </p:spPr>
        <p:txBody>
          <a:bodyPr>
            <a:normAutofit fontScale="92500" lnSpcReduction="10000"/>
          </a:bodyPr>
          <a:lstStyle/>
          <a:p>
            <a:r>
              <a:rPr lang="tr-TR" dirty="0" smtClean="0"/>
              <a:t>Gündüz ihtilâm olanın durum da böyledir. Ramazanda </a:t>
            </a:r>
            <a:r>
              <a:rPr lang="tr-TR" dirty="0" err="1" smtClean="0"/>
              <a:t>gündüzleyin</a:t>
            </a:r>
            <a:r>
              <a:rPr lang="tr-TR" dirty="0" smtClean="0"/>
              <a:t> uyurken ihtilâm olan kimse, orucunun bozulduğunu zannederek yeyip içse, bundan dolayı orucun kaza edilmesi lâzımdır. İhtilâm olmanın orucu bozmadığını bildiği halde kasten yerse kendisine kaza ve keffaret gerekir. </a:t>
            </a:r>
            <a:br>
              <a:rPr lang="tr-TR" dirty="0" smtClean="0"/>
            </a:br>
            <a:r>
              <a:rPr lang="tr-TR" dirty="0" smtClean="0"/>
              <a:t>Bir kadın falan gün </a:t>
            </a:r>
            <a:r>
              <a:rPr lang="tr-TR" dirty="0" err="1" smtClean="0"/>
              <a:t>ayhali</a:t>
            </a:r>
            <a:r>
              <a:rPr lang="tr-TR" dirty="0" smtClean="0"/>
              <a:t> günümdür </a:t>
            </a:r>
            <a:r>
              <a:rPr lang="tr-TR" dirty="0" err="1" smtClean="0"/>
              <a:t>zannıyle</a:t>
            </a:r>
            <a:r>
              <a:rPr lang="tr-TR" dirty="0" smtClean="0"/>
              <a:t> orucunu bozsa, fakat o gün </a:t>
            </a:r>
            <a:r>
              <a:rPr lang="tr-TR" dirty="0" err="1" smtClean="0"/>
              <a:t>ayhali</a:t>
            </a:r>
            <a:r>
              <a:rPr lang="tr-TR" dirty="0" smtClean="0"/>
              <a:t> olmasa, eğer o günün orucuna baştan niyet etmemişse, kendisine kaza gerekir. Niyet ederek o günün orucuna başladıktan sonra orucunu bozarsa keffaret gerekir. </a:t>
            </a:r>
          </a:p>
          <a:p>
            <a:r>
              <a:rPr lang="tr-TR" dirty="0" smtClean="0"/>
              <a:t>Dişler arasından çıkıp </a:t>
            </a:r>
            <a:r>
              <a:rPr lang="tr-TR" dirty="0" err="1" smtClean="0"/>
              <a:t>tükrüğe</a:t>
            </a:r>
            <a:r>
              <a:rPr lang="tr-TR" dirty="0" smtClean="0"/>
              <a:t> karışan kan, </a:t>
            </a:r>
            <a:r>
              <a:rPr lang="tr-TR" dirty="0" err="1" smtClean="0"/>
              <a:t>tükrükten</a:t>
            </a:r>
            <a:r>
              <a:rPr lang="tr-TR" dirty="0" smtClean="0"/>
              <a:t> fazla veya </a:t>
            </a:r>
            <a:r>
              <a:rPr lang="tr-TR" dirty="0" err="1" smtClean="0"/>
              <a:t>tükrüğe</a:t>
            </a:r>
            <a:r>
              <a:rPr lang="tr-TR" dirty="0" smtClean="0"/>
              <a:t> eşit olup yutulursa orucu bozar. Tükürükten az ise bozmaz.</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6429420"/>
          </a:xfrm>
        </p:spPr>
        <p:txBody>
          <a:bodyPr>
            <a:normAutofit fontScale="92500" lnSpcReduction="20000"/>
          </a:bodyPr>
          <a:lstStyle/>
          <a:p>
            <a:r>
              <a:rPr lang="tr-TR" dirty="0" smtClean="0"/>
              <a:t>Dişlerini fırçalayan kimse orucunun bozulduğunu zannederek bile bile yeyip içse kendisine keffaret gerekir.</a:t>
            </a:r>
          </a:p>
          <a:p>
            <a:r>
              <a:rPr lang="tr-TR" dirty="0" smtClean="0"/>
              <a:t>Abdest esnasında ağzına su alırken elinde olmayarak boğazına su kaçsa, eğer oruçlu olduğu hatırında ise orucu bozulur ve kazası gerekir. Eğer o esnada oruçlu olduğu hatırında değilse orucu bozulmaz. </a:t>
            </a:r>
          </a:p>
          <a:p>
            <a:r>
              <a:rPr lang="tr-TR" dirty="0" smtClean="0"/>
              <a:t>Mukim olan (misafir olmayan) bir kimse, geceleyin niyet edip oruca başladıktan sonra gündüz sefer mesafesi yolculuğa çıksa bile, o günün orucunu tutması gerekir. Yola çıktıktan sonra orucunu bozduğu takdirde kaza lâzım gelir. Yola çıkıp oturduğu yerleşim yerinin sınırlarını geçmeden orucunu bozarsa kendisine keffaret gerekir.</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6215106"/>
          </a:xfrm>
        </p:spPr>
        <p:txBody>
          <a:bodyPr>
            <a:normAutofit fontScale="85000" lnSpcReduction="10000"/>
          </a:bodyPr>
          <a:lstStyle/>
          <a:p>
            <a:r>
              <a:rPr lang="tr-TR" dirty="0" smtClean="0"/>
              <a:t>Misafir olan bir kimse, niyet edip oruca başladıktan sonra gündüz daha yolculuğu bitmeden orucunu bozması halinde kendisine kaza lâzım geleceği gibi yolculuğu sona erip memleketine döndükten sonra orucunu bozsa yine kaza lâzım gelir.</a:t>
            </a:r>
          </a:p>
          <a:p>
            <a:r>
              <a:rPr lang="tr-TR" dirty="0" smtClean="0"/>
              <a:t>Ramazan ayından oruç borcu olan bir kimse, bunları kaza etmeden öbür Ramazan gelse evvelâ Ramazan orucunu tutar, önceki Ramazandan kalan borçlarını sonra tutar.</a:t>
            </a:r>
          </a:p>
          <a:p>
            <a:r>
              <a:rPr lang="tr-TR" dirty="0" smtClean="0"/>
              <a:t>Ramazan orucunu kaza ederken, bu oruçları isterse peşpeşe, isterse aralıklı olarak tutar. Borçlarını bir an önce ödemesi bakımından peşpeşe tutması daha iyidir. </a:t>
            </a:r>
          </a:p>
          <a:p>
            <a:r>
              <a:rPr lang="tr-TR" dirty="0" smtClean="0"/>
              <a:t>Bir kimse, hasta olduğu için Ramazanda orucunu bozsa ve iyileşmeden ölse kendisine bir şey gerekmez.</a:t>
            </a:r>
            <a:endParaRPr lang="tr-T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286544"/>
          </a:xfrm>
        </p:spPr>
        <p:txBody>
          <a:bodyPr>
            <a:normAutofit fontScale="92500" lnSpcReduction="20000"/>
          </a:bodyPr>
          <a:lstStyle/>
          <a:p>
            <a:r>
              <a:rPr lang="tr-TR" dirty="0" err="1" smtClean="0"/>
              <a:t>Abdesten</a:t>
            </a:r>
            <a:r>
              <a:rPr lang="tr-TR" dirty="0" smtClean="0"/>
              <a:t> sonra ağızda kalan yaşlık orucu bozmaz. </a:t>
            </a:r>
            <a:br>
              <a:rPr lang="tr-TR" dirty="0" smtClean="0"/>
            </a:br>
            <a:r>
              <a:rPr lang="tr-TR" dirty="0" smtClean="0"/>
              <a:t>Konuşurken tükürükle ıslanan dudaklarındaki </a:t>
            </a:r>
            <a:r>
              <a:rPr lang="tr-TR" dirty="0" err="1" smtClean="0"/>
              <a:t>tükrüğü</a:t>
            </a:r>
            <a:r>
              <a:rPr lang="tr-TR" dirty="0" smtClean="0"/>
              <a:t> yutmakla oruç bozulmaz.</a:t>
            </a:r>
          </a:p>
          <a:p>
            <a:r>
              <a:rPr lang="tr-TR" dirty="0" smtClean="0"/>
              <a:t>Ramazanda bayılan bir kimse, bayıldığı günü kaza etmez, ondan sonraki günleri kaza eder. Ramazanda gündüz bayılan kimsenin orucu bozulmaz. </a:t>
            </a:r>
          </a:p>
          <a:p>
            <a:r>
              <a:rPr lang="tr-TR" dirty="0" smtClean="0"/>
              <a:t>Nafile olarak tutulan orucu özürsüz olarak bozmak mekruhtur. Herhangi bir sebeple bozulan nafile orucun kaza edilmesi </a:t>
            </a:r>
            <a:r>
              <a:rPr lang="tr-TR" dirty="0" err="1" smtClean="0"/>
              <a:t>vâcib</a:t>
            </a:r>
            <a:r>
              <a:rPr lang="tr-TR" dirty="0" smtClean="0"/>
              <a:t> olur. </a:t>
            </a:r>
            <a:br>
              <a:rPr lang="tr-TR" dirty="0" smtClean="0"/>
            </a:br>
            <a:r>
              <a:rPr lang="tr-TR" dirty="0" smtClean="0"/>
              <a:t>Nafile oruç tutanlar için ziyafet bir özürdür. Yani gündüz ziyafete çağrılan bir kimse, yemediği takdirde ev sahibi bu durumdan rahatsızlık duyarsa o kimse yemeğe iştirak edebilir, sonra bozduğu orucu kaza eder.</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286544"/>
          </a:xfrm>
        </p:spPr>
        <p:txBody>
          <a:bodyPr>
            <a:normAutofit lnSpcReduction="10000"/>
          </a:bodyPr>
          <a:lstStyle/>
          <a:p>
            <a:r>
              <a:rPr lang="tr-TR" dirty="0" smtClean="0"/>
              <a:t>Ziyafet veren ev sahibi de nafile oruç tuttuğu bir günde ziyafet verse, kendisinin yememesini misafirler hoş karşılamadığı takdirde onun da orucunu bozması caizdir. Yani ev sahibi davet ettiği kişilerle beraber yemeğini yer, sonra bozduğu orucu kaza eder.</a:t>
            </a:r>
          </a:p>
          <a:p>
            <a:r>
              <a:rPr lang="tr-TR" dirty="0" smtClean="0"/>
              <a:t>Ziyafetin özür sayılması sadece fazladan sevap kazanmak maksadıyla tutulan nafile oruçlar içindir. Farz ve vacip olan oruçlar için ziyafet, hiçbir şekilde özür kabul edilmez.</a:t>
            </a:r>
          </a:p>
          <a:p>
            <a:r>
              <a:rPr lang="tr-TR" dirty="0" smtClean="0"/>
              <a:t>Başlanan keffaret orucu bitmeden Ramazan ayı girerse, keffaretin yeniden tutulması gerekir.</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274638"/>
            <a:ext cx="8229600" cy="6202362"/>
          </a:xfrm>
        </p:spPr>
        <p:txBody>
          <a:bodyPr/>
          <a:lstStyle/>
          <a:p>
            <a:pPr rtl="0" eaLnBrk="1" hangingPunct="1">
              <a:lnSpc>
                <a:spcPct val="130000"/>
              </a:lnSpc>
              <a:buClr>
                <a:schemeClr val="hlink"/>
              </a:buClr>
              <a:buFont typeface="Wingdings" pitchFamily="2" charset="2"/>
              <a:buNone/>
            </a:pPr>
            <a:r>
              <a:rPr lang="tr-TR" sz="3200" b="1" smtClean="0">
                <a:latin typeface="Tahoma" pitchFamily="34" charset="0"/>
                <a:cs typeface="Tahoma" pitchFamily="34" charset="0"/>
              </a:rPr>
              <a:t>Diş fırçalamak orucu bozar mı?</a:t>
            </a:r>
            <a:br>
              <a:rPr lang="tr-TR" sz="3200" b="1" smtClean="0">
                <a:latin typeface="Tahoma" pitchFamily="34" charset="0"/>
                <a:cs typeface="Tahoma" pitchFamily="34" charset="0"/>
              </a:rPr>
            </a:br>
            <a:r>
              <a:rPr lang="tr-TR" sz="3200" smtClean="0">
                <a:latin typeface="Tahoma" pitchFamily="34" charset="0"/>
                <a:cs typeface="Tahoma" pitchFamily="34" charset="0"/>
              </a:rPr>
              <a:t>Diş fırçalamakla oruç bozulmaz. Bununla birlikte, diş macunun, misvak parçalarının veya suyun boğaza kaçması halinde oruç bozulur. Orucun bozulma ihtimali dikkate alınarak, dişlerin imsakten önce ve iftardan sonra fırçalanması uygun olur.</a:t>
            </a:r>
            <a:endParaRPr lang="en-US" sz="320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r" rtl="1"/>
            <a:r>
              <a:rPr lang="ar-SA" sz="4000" b="1" dirty="0" smtClean="0">
                <a:latin typeface="Traditional Arabic" pitchFamily="18" charset="-78"/>
                <a:cs typeface="Traditional Arabic" pitchFamily="18" charset="-78"/>
              </a:rPr>
              <a:t>أَيَّامًا مَعْدُودَاتٍ فَمَنْ كَانَ مِنْكُمْ مَرِيضًا أَوْ عَلَى سَفَرٍ فَعِدَّةٌ مِنْ أَيَّامٍ أُخَرَ وَعَلَى الَّذِينَ يُطِيقُونَهُ فِدْيَةٌ طَعَامُ مِسْكِينٍ فَمَنْ تَطَوَّعَ خَيْرًا فَهُوَ خَيْرٌ لَهُ وَأَنْ تَصُومُوا خَيْرٌ لَكُمْ إِنْ كُنْتُمْ تَعْلَمُونَ (184)</a:t>
            </a:r>
            <a:endParaRPr lang="tr-TR" sz="4000" b="1" dirty="0" smtClean="0">
              <a:latin typeface="Traditional Arabic" pitchFamily="18" charset="-78"/>
              <a:cs typeface="Traditional Arabic" pitchFamily="18" charset="-78"/>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7200" y="274638"/>
            <a:ext cx="8229600" cy="6202362"/>
          </a:xfrm>
        </p:spPr>
        <p:txBody>
          <a:bodyPr/>
          <a:lstStyle/>
          <a:p>
            <a:pPr rtl="0" eaLnBrk="1" hangingPunct="1">
              <a:lnSpc>
                <a:spcPct val="140000"/>
              </a:lnSpc>
              <a:buClr>
                <a:schemeClr val="hlink"/>
              </a:buClr>
              <a:buFont typeface="Wingdings" pitchFamily="2" charset="2"/>
              <a:buChar char="v"/>
            </a:pPr>
            <a:r>
              <a:rPr lang="tr-TR" smtClean="0"/>
              <a:t> </a:t>
            </a:r>
            <a:r>
              <a:rPr lang="tr-TR" smtClean="0">
                <a:latin typeface="Tahoma" pitchFamily="34" charset="0"/>
                <a:cs typeface="Tahoma" pitchFamily="34" charset="0"/>
              </a:rPr>
              <a:t>Oruçlunun güzel koku sürünmesi veya güzel kokan bir şeyi özel olarak koklaması  mekruh sayılmaz.</a:t>
            </a:r>
            <a:r>
              <a:rPr lang="en-US" smtClean="0"/>
              <a:t> </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4"/>
          <p:cNvSpPr>
            <a:spLocks noGrp="1" noChangeArrowheads="1"/>
          </p:cNvSpPr>
          <p:nvPr>
            <p:ph type="title"/>
          </p:nvPr>
        </p:nvSpPr>
        <p:spPr>
          <a:xfrm>
            <a:off x="457200" y="274638"/>
            <a:ext cx="8229600" cy="6354762"/>
          </a:xfrm>
        </p:spPr>
        <p:txBody>
          <a:bodyPr/>
          <a:lstStyle/>
          <a:p>
            <a:pPr eaLnBrk="1" hangingPunct="1">
              <a:lnSpc>
                <a:spcPct val="120000"/>
              </a:lnSpc>
            </a:pPr>
            <a:r>
              <a:rPr lang="tr-TR" b="1" smtClean="0">
                <a:latin typeface="Tahoma" pitchFamily="34" charset="0"/>
                <a:cs typeface="Tahoma" pitchFamily="34" charset="0"/>
              </a:rPr>
              <a:t>Parfüm ve kolonya orucu bozar mı?</a:t>
            </a:r>
            <a:br>
              <a:rPr lang="tr-TR" b="1" smtClean="0">
                <a:latin typeface="Tahoma" pitchFamily="34" charset="0"/>
                <a:cs typeface="Tahoma" pitchFamily="34" charset="0"/>
              </a:rPr>
            </a:br>
            <a:r>
              <a:rPr lang="tr-TR" smtClean="0">
                <a:latin typeface="Tahoma" pitchFamily="34" charset="0"/>
                <a:cs typeface="Tahoma" pitchFamily="34" charset="0"/>
              </a:rPr>
              <a:t>Parfüm veya kolonya sürünmek ve koklamak orucu bozmaz.</a:t>
            </a:r>
            <a:endParaRPr lang="en-US"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4"/>
          <p:cNvSpPr>
            <a:spLocks noGrp="1" noChangeArrowheads="1"/>
          </p:cNvSpPr>
          <p:nvPr>
            <p:ph type="title"/>
          </p:nvPr>
        </p:nvSpPr>
        <p:spPr>
          <a:xfrm>
            <a:off x="457200" y="274638"/>
            <a:ext cx="8229600" cy="6354762"/>
          </a:xfrm>
        </p:spPr>
        <p:txBody>
          <a:bodyPr/>
          <a:lstStyle/>
          <a:p>
            <a:pPr eaLnBrk="1" hangingPunct="1"/>
            <a:r>
              <a:rPr lang="tr-TR" sz="3200" b="1" dirty="0" smtClean="0">
                <a:latin typeface="Tahoma" pitchFamily="34" charset="0"/>
                <a:cs typeface="Tahoma" pitchFamily="34" charset="0"/>
              </a:rPr>
              <a:t>Oruçlu iken ihtilam olan veya cünüp olarak sabahlayan kişinin durumu nedir?</a:t>
            </a:r>
            <a:br>
              <a:rPr lang="tr-TR" sz="3200" b="1" dirty="0" smtClean="0">
                <a:latin typeface="Tahoma" pitchFamily="34" charset="0"/>
                <a:cs typeface="Tahoma" pitchFamily="34" charset="0"/>
              </a:rPr>
            </a:br>
            <a:r>
              <a:rPr lang="tr-TR" sz="3200" dirty="0" smtClean="0">
                <a:latin typeface="Tahoma" pitchFamily="34" charset="0"/>
                <a:cs typeface="Tahoma" pitchFamily="34" charset="0"/>
              </a:rPr>
              <a:t>Oruçlu iken rüyada ihtilam olmak orucu bozmadığı gibi, gusletmeyi geciktirerek cünüp olarak sabahlamak da oruca bir zarar vermez. Ancak, zorunlu bir durum olmadıkça, hemen boy abdesti alınmalıdır. Nitekim Hz. Peygamber’in Ramazan’da imsaktan sonra yıkandıkları hadis kaynaklarında yer almaktadır.</a:t>
            </a:r>
            <a:endParaRPr lang="en-US" sz="3200" dirty="0" smtClean="0">
              <a:latin typeface="Tahoma" pitchFamily="34" charset="0"/>
              <a:cs typeface="Tahoma" pitchFamily="34"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r>
              <a:rPr lang="tr-TR" b="1" dirty="0" smtClean="0"/>
              <a:t>B. SAĞLIK PROBLEMLERİ VE ORUÇ </a:t>
            </a:r>
            <a:endParaRPr lang="tr-TR" dirty="0"/>
          </a:p>
        </p:txBody>
      </p:sp>
      <p:sp>
        <p:nvSpPr>
          <p:cNvPr id="4" name="3 İçerik Yer Tutucusu"/>
          <p:cNvSpPr>
            <a:spLocks noGrp="1"/>
          </p:cNvSpPr>
          <p:nvPr>
            <p:ph idx="1"/>
          </p:nvPr>
        </p:nvSpPr>
        <p:spPr/>
        <p:txBody>
          <a:bodyPr/>
          <a:lstStyle/>
          <a:p>
            <a:r>
              <a:rPr lang="tr-TR" dirty="0" smtClean="0"/>
              <a:t>Tıbbın gelişmesi ile günümüzde pek çok yeni muayene ve tedavi yöntemleri ortaya çıkmıştır. Bunların bir kısmı orucu bozmakta bir kısmı ise bozmamaktadır. Bu yöntemlerle ilgili belli başlı sorular ve cevapları şöyledir: </a:t>
            </a:r>
          </a:p>
          <a:p>
            <a:endParaRPr lang="tr-T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56792"/>
            <a:ext cx="8229600" cy="5015480"/>
          </a:xfrm>
        </p:spPr>
        <p:txBody>
          <a:bodyPr>
            <a:normAutofit fontScale="70000" lnSpcReduction="20000"/>
          </a:bodyPr>
          <a:lstStyle/>
          <a:p>
            <a:r>
              <a:rPr lang="tr-TR" dirty="0" smtClean="0"/>
              <a:t>Akciğer </a:t>
            </a:r>
            <a:r>
              <a:rPr lang="tr-TR" dirty="0" smtClean="0"/>
              <a:t>hastalarının kullandıkları spreyden, bir kullanımda 1/20 ml. gibi çok az bir miktar </a:t>
            </a:r>
            <a:r>
              <a:rPr lang="tr-TR" dirty="0" err="1" smtClean="0"/>
              <a:t>ağıza</a:t>
            </a:r>
            <a:r>
              <a:rPr lang="tr-TR" dirty="0" smtClean="0"/>
              <a:t> sıkılmaktadır. Bunun da önemli bir kısmı ağız ve nefes boruları cidarında emilerek yok olmaktadır. Bundan geriye bir miktarın kalıp </a:t>
            </a:r>
            <a:r>
              <a:rPr lang="tr-TR" dirty="0" err="1" smtClean="0"/>
              <a:t>tükrük</a:t>
            </a:r>
            <a:r>
              <a:rPr lang="tr-TR" dirty="0" smtClean="0"/>
              <a:t> ile mideye ulaştığı konusunda kesin bir bilgi de yoktur. Abdest alırken ağızda kalan su ile kıyaslandığında, bu miktarın çok az olduğu görülmektedir. Halbuki oruçlu, abdest alırken ağzına verdiği sudan geri kalan miktarın mideye ulaşması halinde orucun bozulmayacağı konusunda hadis (</a:t>
            </a:r>
            <a:r>
              <a:rPr lang="tr-TR" dirty="0" err="1" smtClean="0"/>
              <a:t>Dârimî</a:t>
            </a:r>
            <a:r>
              <a:rPr lang="tr-TR" dirty="0" smtClean="0"/>
              <a:t>, </a:t>
            </a:r>
            <a:r>
              <a:rPr lang="tr-TR" dirty="0" err="1" smtClean="0"/>
              <a:t>Savm</a:t>
            </a:r>
            <a:r>
              <a:rPr lang="tr-TR" dirty="0" smtClean="0"/>
              <a:t>, 21) ve İslâm bilginlerinin </a:t>
            </a:r>
            <a:r>
              <a:rPr lang="tr-TR" dirty="0" err="1" smtClean="0"/>
              <a:t>icmaı</a:t>
            </a:r>
            <a:r>
              <a:rPr lang="tr-TR" dirty="0" smtClean="0"/>
              <a:t> vardır. Hz. Peygamber'in oruçlu iken misvak kullandığı, sahih hadis kaynaklarında yer almaktadır (</a:t>
            </a:r>
            <a:r>
              <a:rPr lang="tr-TR" dirty="0" err="1" smtClean="0"/>
              <a:t>Buharî</a:t>
            </a:r>
            <a:r>
              <a:rPr lang="tr-TR" dirty="0" smtClean="0"/>
              <a:t>, </a:t>
            </a:r>
            <a:r>
              <a:rPr lang="tr-TR" dirty="0" err="1" smtClean="0"/>
              <a:t>Savm</a:t>
            </a:r>
            <a:r>
              <a:rPr lang="tr-TR" dirty="0" smtClean="0"/>
              <a:t>, 27; </a:t>
            </a:r>
            <a:r>
              <a:rPr lang="tr-TR" dirty="0" err="1" smtClean="0"/>
              <a:t>Tirmîzî</a:t>
            </a:r>
            <a:r>
              <a:rPr lang="tr-TR" dirty="0" smtClean="0"/>
              <a:t>, </a:t>
            </a:r>
            <a:r>
              <a:rPr lang="tr-TR" dirty="0" err="1" smtClean="0"/>
              <a:t>Savm</a:t>
            </a:r>
            <a:r>
              <a:rPr lang="tr-TR" dirty="0" smtClean="0"/>
              <a:t>, 29). Diğer taraftan, "kesin olarak bilinen, şüphe ile bozulmaz" kaidesi gereğince, mideye ulaşıp ulaşmadığı konusunda şüphe bulunan söz konusu madde ile oruç bozulmaz. </a:t>
            </a:r>
          </a:p>
          <a:p>
            <a:r>
              <a:rPr lang="tr-TR" dirty="0" smtClean="0"/>
              <a:t>Bu itibarla astımlı hastaların, rahat nefes almalarını sağlamak amacıyla ağza püskürtülen oksijenli ilaç orucu bozmaz. </a:t>
            </a:r>
          </a:p>
          <a:p>
            <a:endParaRPr lang="tr-TR" dirty="0"/>
          </a:p>
        </p:txBody>
      </p:sp>
      <p:sp>
        <p:nvSpPr>
          <p:cNvPr id="4" name="1 Başlık"/>
          <p:cNvSpPr>
            <a:spLocks noGrp="1"/>
          </p:cNvSpPr>
          <p:nvPr>
            <p:ph type="title"/>
          </p:nvPr>
        </p:nvSpPr>
        <p:spPr>
          <a:xfrm>
            <a:off x="457200" y="274638"/>
            <a:ext cx="8229600" cy="1143000"/>
          </a:xfrm>
          <a:solidFill>
            <a:schemeClr val="bg2"/>
          </a:solidFill>
          <a:ln>
            <a:solidFill>
              <a:srgbClr val="92D050"/>
            </a:solidFill>
          </a:ln>
        </p:spPr>
        <p:txBody>
          <a:bodyPr>
            <a:normAutofit fontScale="90000"/>
          </a:bodyPr>
          <a:lstStyle/>
          <a:p>
            <a:r>
              <a:rPr lang="tr-TR" b="1" dirty="0" smtClean="0"/>
              <a:t>Astım </a:t>
            </a:r>
            <a:r>
              <a:rPr lang="tr-TR" b="1" dirty="0" smtClean="0"/>
              <a:t>Hastalarının Oksijen Spreyi Kullanmaları Orucu Bozar mı</a:t>
            </a:r>
            <a:r>
              <a:rPr lang="tr-TR" b="1" dirty="0" smtClean="0"/>
              <a:t>?</a:t>
            </a:r>
            <a:endParaRPr lang="tr-T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bg2"/>
          </a:solidFill>
          <a:ln>
            <a:solidFill>
              <a:srgbClr val="92D050"/>
            </a:solidFill>
          </a:ln>
        </p:spPr>
        <p:txBody>
          <a:bodyPr>
            <a:normAutofit fontScale="90000"/>
          </a:bodyPr>
          <a:lstStyle/>
          <a:p>
            <a:r>
              <a:rPr lang="tr-TR" b="1" dirty="0" smtClean="0"/>
              <a:t>Göz </a:t>
            </a:r>
            <a:r>
              <a:rPr lang="tr-TR" b="1" dirty="0" smtClean="0"/>
              <a:t>Damlası Kullanmak Orucu Bozar mı? </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Uzman </a:t>
            </a:r>
            <a:r>
              <a:rPr lang="tr-TR" dirty="0" smtClean="0"/>
              <a:t>göz doktorlarından alınan bilgilere göre, göze damlatılan ilaç miktar olarak çok az (1 mililitrenin 1/20'si olan 50 </a:t>
            </a:r>
            <a:r>
              <a:rPr lang="tr-TR" dirty="0" err="1" smtClean="0"/>
              <a:t>mikrolitre</a:t>
            </a:r>
            <a:r>
              <a:rPr lang="tr-TR" dirty="0" smtClean="0"/>
              <a:t>) olup bunun bir kısmı gözün kırpılmasıyla dışarıya atılmakta, bir kısmı gözde, göz ile burun boşluğunu birleştiren kanallarda ve mukozasında mesamat yolu ile emilerek vücuda alınmaktadır. Damlanın yok denilebilecek kadar çok az bir kısmının, sindirim kanalına ulaşma ihtimali bulunmaktadır. Bu bilgiler, yukarıdaki bilgilerle birlikte değerlendirildiğinde, göz damlası orucu bozmaz.</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bg2"/>
          </a:solidFill>
          <a:ln>
            <a:solidFill>
              <a:srgbClr val="92D050"/>
            </a:solidFill>
          </a:ln>
        </p:spPr>
        <p:txBody>
          <a:bodyPr>
            <a:normAutofit fontScale="90000"/>
          </a:bodyPr>
          <a:lstStyle/>
          <a:p>
            <a:r>
              <a:rPr lang="tr-TR" b="1" dirty="0" smtClean="0"/>
              <a:t>Burun </a:t>
            </a:r>
            <a:r>
              <a:rPr lang="tr-TR" b="1" dirty="0" smtClean="0"/>
              <a:t>Damlası Kullanmak Orucu Bozar mı</a:t>
            </a:r>
            <a:r>
              <a:rPr lang="tr-TR" b="1" dirty="0" smtClean="0"/>
              <a:t>?</a:t>
            </a:r>
            <a:endParaRPr lang="tr-TR" dirty="0"/>
          </a:p>
        </p:txBody>
      </p:sp>
      <p:sp>
        <p:nvSpPr>
          <p:cNvPr id="3" name="2 İçerik Yer Tutucusu"/>
          <p:cNvSpPr>
            <a:spLocks noGrp="1"/>
          </p:cNvSpPr>
          <p:nvPr>
            <p:ph idx="1"/>
          </p:nvPr>
        </p:nvSpPr>
        <p:spPr/>
        <p:txBody>
          <a:bodyPr/>
          <a:lstStyle/>
          <a:p>
            <a:r>
              <a:rPr lang="tr-TR" dirty="0" err="1" smtClean="0"/>
              <a:t>Tedavî</a:t>
            </a:r>
            <a:r>
              <a:rPr lang="tr-TR" dirty="0" smtClean="0"/>
              <a:t> </a:t>
            </a:r>
            <a:r>
              <a:rPr lang="tr-TR" dirty="0" smtClean="0"/>
              <a:t>amacıyla burna damlatılan ilacın bir damlası, yaklaşık 0,06 cm3 tür. Bunun bir kısmı da burun çeperleri tarafından emilmekte olup çok az bir kısmı ise mideye ulaşmaktadır. Bu da, dini açıdan abdestte ağza su vermede olduğu gibi af kapsamında değerlendirildiğinden orucu bozmaz.</a:t>
            </a:r>
            <a:endParaRPr lang="tr-T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bg2"/>
          </a:solidFill>
          <a:ln>
            <a:solidFill>
              <a:srgbClr val="92D050"/>
            </a:solidFill>
          </a:ln>
        </p:spPr>
        <p:txBody>
          <a:bodyPr>
            <a:normAutofit fontScale="90000"/>
          </a:bodyPr>
          <a:lstStyle/>
          <a:p>
            <a:r>
              <a:rPr lang="tr-TR" b="1" dirty="0" smtClean="0"/>
              <a:t>Kalp </a:t>
            </a:r>
            <a:r>
              <a:rPr lang="tr-TR" b="1" dirty="0" smtClean="0"/>
              <a:t>Hastalarının Dilaltı Hapı Kullanması Orucu Bozar mı? </a:t>
            </a:r>
            <a:endParaRPr lang="tr-TR" dirty="0"/>
          </a:p>
        </p:txBody>
      </p:sp>
      <p:sp>
        <p:nvSpPr>
          <p:cNvPr id="3" name="2 İçerik Yer Tutucusu"/>
          <p:cNvSpPr>
            <a:spLocks noGrp="1"/>
          </p:cNvSpPr>
          <p:nvPr>
            <p:ph idx="1"/>
          </p:nvPr>
        </p:nvSpPr>
        <p:spPr/>
        <p:txBody>
          <a:bodyPr/>
          <a:lstStyle/>
          <a:p>
            <a:r>
              <a:rPr lang="tr-TR" dirty="0" smtClean="0"/>
              <a:t>Bazı </a:t>
            </a:r>
            <a:r>
              <a:rPr lang="tr-TR" dirty="0" smtClean="0"/>
              <a:t>kalp rahatsızlıklarında dilaltına konulan ilaç, doğrudan ağız dokusu tarafından emilip kana karışarak kalp krizini önlemektedir. Söz konusu ilaç ağız içinde emilip yok olduğundan mideye bir şey ulaşmamaktadır. Bu itibarla, dilaltı kullanmak orucu bozmaz. </a:t>
            </a:r>
          </a:p>
          <a:p>
            <a:endParaRPr lang="tr-T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bg2"/>
          </a:solidFill>
          <a:ln>
            <a:solidFill>
              <a:srgbClr val="92D050"/>
            </a:solidFill>
          </a:ln>
        </p:spPr>
        <p:txBody>
          <a:bodyPr>
            <a:noAutofit/>
          </a:bodyPr>
          <a:lstStyle/>
          <a:p>
            <a:r>
              <a:rPr lang="tr-TR" sz="3600" b="1" dirty="0" smtClean="0"/>
              <a:t>Her </a:t>
            </a:r>
            <a:r>
              <a:rPr lang="tr-TR" sz="3600" b="1" dirty="0" smtClean="0"/>
              <a:t>Gün Hap Kullanmak Zorunda Olan Hastaların Oruç Tutmaları Gerekir mi</a:t>
            </a:r>
            <a:r>
              <a:rPr lang="tr-TR" sz="3600" b="1" dirty="0" smtClean="0"/>
              <a:t>?</a:t>
            </a:r>
            <a:endParaRPr lang="tr-TR" sz="3600" dirty="0"/>
          </a:p>
        </p:txBody>
      </p:sp>
      <p:sp>
        <p:nvSpPr>
          <p:cNvPr id="3" name="2 İçerik Yer Tutucusu"/>
          <p:cNvSpPr>
            <a:spLocks noGrp="1"/>
          </p:cNvSpPr>
          <p:nvPr>
            <p:ph idx="1"/>
          </p:nvPr>
        </p:nvSpPr>
        <p:spPr/>
        <p:txBody>
          <a:bodyPr>
            <a:normAutofit fontScale="85000" lnSpcReduction="20000"/>
          </a:bodyPr>
          <a:lstStyle/>
          <a:p>
            <a:r>
              <a:rPr lang="tr-TR" dirty="0" smtClean="0"/>
              <a:t>Hastalık</a:t>
            </a:r>
            <a:r>
              <a:rPr lang="tr-TR" dirty="0" smtClean="0"/>
              <a:t>, Ramazan'da oruç tutmamayı mubah kılan özürlerdendir. Bir kimsenin oruç tuttuğu takdirde hastalanacağı, hasta ise hastalığının artacağı tıbben veya tecrübe ile sabit olursa oruç tutmayabilir. İyi olunca da yalnız yediği günler sayısınca kaza etmesi gerekir. Ayet-i Kerimede "Sizden her kim hasta yahut yolcu olursa tutamadığı günler sayısınca diğer günlerde oruç tutar" buyrulmuştur (Bakara, 2/184)). </a:t>
            </a:r>
          </a:p>
          <a:p>
            <a:r>
              <a:rPr lang="tr-TR" dirty="0" smtClean="0"/>
              <a:t>Ömrü boyunca bu durumda hasta olan kişiler ise, her gün için bir fidye verirler. Yoksul ve muhtaç kişilerin fidye vermeleri de gerekmez. Zira dinimizde hiç kimse gücünün üstünde bir sorumlulukla yükümlü tutulmamıştır. </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498178"/>
          </a:xfrm>
          <a:solidFill>
            <a:schemeClr val="bg2"/>
          </a:solidFill>
          <a:ln>
            <a:solidFill>
              <a:srgbClr val="92D050"/>
            </a:solidFill>
          </a:ln>
        </p:spPr>
        <p:txBody>
          <a:bodyPr>
            <a:normAutofit fontScale="90000"/>
          </a:bodyPr>
          <a:lstStyle/>
          <a:p>
            <a:r>
              <a:rPr lang="tr-TR" sz="4000" b="1" dirty="0" smtClean="0"/>
              <a:t>Endoskopi, </a:t>
            </a:r>
            <a:r>
              <a:rPr lang="tr-TR" sz="4000" b="1" dirty="0" err="1" smtClean="0"/>
              <a:t>Kolonoskopi</a:t>
            </a:r>
            <a:r>
              <a:rPr lang="tr-TR" sz="4000" b="1" dirty="0" smtClean="0"/>
              <a:t> Yaptırmak, Makat Veya Ferçten Ultrason Çektirmek Orucu Bozar mı? </a:t>
            </a:r>
            <a:endParaRPr lang="tr-TR" dirty="0"/>
          </a:p>
        </p:txBody>
      </p:sp>
      <p:sp>
        <p:nvSpPr>
          <p:cNvPr id="3" name="2 İçerik Yer Tutucusu"/>
          <p:cNvSpPr>
            <a:spLocks noGrp="1"/>
          </p:cNvSpPr>
          <p:nvPr>
            <p:ph idx="1"/>
          </p:nvPr>
        </p:nvSpPr>
        <p:spPr>
          <a:xfrm>
            <a:off x="539552" y="1988840"/>
            <a:ext cx="8229600" cy="4525963"/>
          </a:xfrm>
        </p:spPr>
        <p:txBody>
          <a:bodyPr>
            <a:normAutofit fontScale="70000" lnSpcReduction="20000"/>
          </a:bodyPr>
          <a:lstStyle/>
          <a:p>
            <a:r>
              <a:rPr lang="tr-TR" dirty="0" smtClean="0"/>
              <a:t>Mideyi </a:t>
            </a:r>
            <a:r>
              <a:rPr lang="tr-TR" dirty="0" smtClean="0"/>
              <a:t>görüntülemek veya mideden parça almak için yaptırılan endoskopide, ağız yoluyla mideye tıbbî bir 9 </a:t>
            </a:r>
          </a:p>
          <a:p>
            <a:r>
              <a:rPr lang="tr-TR" dirty="0" smtClean="0"/>
              <a:t>cihaz sarkıtılmakta ve işlem bittikten sonra çıkarılmaktadır. Kolonlardaki hastalığı teşhis etmek amacıyla, bağırsak içini görüntülemek veya parça almak için yapılan </a:t>
            </a:r>
            <a:r>
              <a:rPr lang="tr-TR" dirty="0" err="1" smtClean="0"/>
              <a:t>kolonoskopide</a:t>
            </a:r>
            <a:r>
              <a:rPr lang="tr-TR" dirty="0" smtClean="0"/>
              <a:t>, makattan bağırsaklara cihaz gönderilmekte ve işlem bittikten sonra çıkarılmaktadır. </a:t>
            </a:r>
            <a:r>
              <a:rPr lang="tr-TR" dirty="0" err="1" smtClean="0"/>
              <a:t>Kolonoskopide</a:t>
            </a:r>
            <a:r>
              <a:rPr lang="tr-TR" dirty="0" smtClean="0"/>
              <a:t>, hemen daima, endoskopide de genellikle, incelenecek alanın temizliğini sağlamak amacıyla cihaz içinden su verilmektedir. </a:t>
            </a:r>
          </a:p>
          <a:p>
            <a:r>
              <a:rPr lang="tr-TR" dirty="0" smtClean="0"/>
              <a:t>Endoskopi veya </a:t>
            </a:r>
            <a:r>
              <a:rPr lang="tr-TR" dirty="0" err="1" smtClean="0"/>
              <a:t>kolonoskopi</a:t>
            </a:r>
            <a:r>
              <a:rPr lang="tr-TR" dirty="0" smtClean="0"/>
              <a:t> yaptırmak; makat veya ferçten ultrason çektirmek; yeme, içme anlamına gelmemekle birlikte, çoğunlukla cihaz içinden su verildiği için oruç bozulur. Ancak söz konusu işlemlerde cihazların kullanımı sırasında sindirim sistemine su, yağ ve benzeri gıda özelliği taşıyan bir madde girmemesi durumunda endoskopi, </a:t>
            </a:r>
            <a:r>
              <a:rPr lang="tr-TR" dirty="0" err="1" smtClean="0"/>
              <a:t>kolonoskopi</a:t>
            </a:r>
            <a:r>
              <a:rPr lang="tr-TR" dirty="0" smtClean="0"/>
              <a:t> yaptırmak, makat veya ferçten ultrason çektirmek orucu bozmaz.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r" rtl="1"/>
            <a:r>
              <a:rPr lang="ar-SA" sz="4000" b="1" dirty="0" smtClean="0">
                <a:latin typeface="Traditional Arabic" pitchFamily="18" charset="-78"/>
                <a:cs typeface="Traditional Arabic" pitchFamily="18" charset="-78"/>
              </a:rPr>
              <a:t>شَهْرُ رَمَضَانَ الَّذِي أُنْزِلَ فِيهِ الْقُرْآنُ هُدًى لِلنَّاسِ وَبَيِّنَاتٍ مِنَ الْهُدَى وَالْفُرْقَانِ فَمَنْ شَهِدَ مِنْكُمُ الشَّهْرَ فَلْيَصُمْهُ وَمَنْ كَانَ مَرِيضًا أَوْ عَلَى سَفَرٍ فَعِدَّةٌ مِنْ أَيَّامٍ أُخَرَ يُرِيدُ اللَّهُ بِكُمُ الْيُسْرَ وَلَا يُرِيدُ بِكُمُ الْعُسْرَ وَلِتُكْمِلُوا الْعِدَّةَ وَلِتُكَبِّرُوا اللَّهَ عَلَى مَا هَدَاكُمْ وَلَعَلَّكُمْ تَشْكُرُونَ (185)</a:t>
            </a:r>
            <a:endParaRPr lang="tr-TR" sz="4000" dirty="0" smtClean="0">
              <a:latin typeface="Traditional Arabic" pitchFamily="18" charset="-78"/>
              <a:cs typeface="Traditional Arabic" pitchFamily="18" charset="-78"/>
            </a:endParaRPr>
          </a:p>
          <a:p>
            <a:endParaRPr lang="tr-T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bg2"/>
          </a:solidFill>
          <a:ln>
            <a:solidFill>
              <a:srgbClr val="92D050"/>
            </a:solidFill>
          </a:ln>
        </p:spPr>
        <p:txBody>
          <a:bodyPr>
            <a:normAutofit fontScale="90000"/>
          </a:bodyPr>
          <a:lstStyle/>
          <a:p>
            <a:r>
              <a:rPr lang="tr-TR" sz="4000" b="1" dirty="0" smtClean="0"/>
              <a:t>İdrar Kanalının Görüntülenmesi, Kanala İlaç Akıtılması Orucu Bozar mı? </a:t>
            </a:r>
            <a:endParaRPr lang="tr-TR" dirty="0"/>
          </a:p>
        </p:txBody>
      </p:sp>
      <p:sp>
        <p:nvSpPr>
          <p:cNvPr id="3" name="2 İçerik Yer Tutucusu"/>
          <p:cNvSpPr>
            <a:spLocks noGrp="1"/>
          </p:cNvSpPr>
          <p:nvPr>
            <p:ph idx="1"/>
          </p:nvPr>
        </p:nvSpPr>
        <p:spPr/>
        <p:txBody>
          <a:bodyPr/>
          <a:lstStyle/>
          <a:p>
            <a:r>
              <a:rPr lang="tr-TR" dirty="0" smtClean="0"/>
              <a:t>İdrar </a:t>
            </a:r>
            <a:r>
              <a:rPr lang="tr-TR" dirty="0" smtClean="0"/>
              <a:t>kanallarına giren cihazlar veya akıtılan ilaçlar orucu bozmaz.</a:t>
            </a:r>
            <a:endParaRPr lang="tr-T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bg2"/>
          </a:solidFill>
          <a:ln>
            <a:solidFill>
              <a:srgbClr val="92D050"/>
            </a:solidFill>
          </a:ln>
        </p:spPr>
        <p:txBody>
          <a:bodyPr>
            <a:normAutofit fontScale="90000"/>
          </a:bodyPr>
          <a:lstStyle/>
          <a:p>
            <a:r>
              <a:rPr lang="tr-TR" b="1" dirty="0" smtClean="0"/>
              <a:t>Anestezi Yaptırmak Orucu Bozar mı? </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Anestezi</a:t>
            </a:r>
            <a:r>
              <a:rPr lang="tr-TR" dirty="0" smtClean="0"/>
              <a:t>, nefes yolu veya iğne ile vücuda ilaç verilerek oluşturulmaktadır. Nefes yolu veya iğne ile yapılan anestezi, mideye ulaşmadığı gibi, yeme-içme anlamı da taşımamaktadır. Ancak bölgesel ve genel anestezide, acil durumlarda ilaç ve sıvı vermek amacıyla damar yolu açılarak, bu açıklık işlem süresince serum vermek suretiyle sağlanmaktadır. Bu itibarla, lokal anestezi, orucun sıhhatine engel değildir. Bölgesel ve genel anestezide serum verildiği için oruç bozulur.</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bg2"/>
          </a:solidFill>
          <a:ln>
            <a:solidFill>
              <a:srgbClr val="92D050"/>
            </a:solidFill>
          </a:ln>
        </p:spPr>
        <p:txBody>
          <a:bodyPr>
            <a:normAutofit fontScale="90000"/>
          </a:bodyPr>
          <a:lstStyle/>
          <a:p>
            <a:r>
              <a:rPr lang="tr-TR" b="1" dirty="0" smtClean="0"/>
              <a:t>Kulak Damlası Kullanmak Ve Kulak Yıkattırmak Orucu Bozar mı? </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Kulak </a:t>
            </a:r>
            <a:r>
              <a:rPr lang="tr-TR" dirty="0" smtClean="0"/>
              <a:t>ile boğaz arasında da bir kanal bulunmaktadır. Ancak kulak zarı bu kanalı tıkadığından, su veya ilaç boğaza ulaşmaz. Bu nedenle kulağa damlatılan ilaç veya kulağın yıkattırılması orucu bozmaz. Kulak zarında delik bulunsa bile, kulağa damlatılan ilaç, kulak içerisinde emileceği için, ilaç ya hiç mideye ulaşmayacak ya da çok azı ulaşacaktır. Daha önce de belirtildiği gibi, bu miktar oruçta affedilmiştir. Ancak kulak zarının delik olması durumunda, kulak yıkattırılırken suyun mideye ulaşması mümkündür. Bu itibarla, orucu bozacak kadar suyun mideye ulaşması halinde oruç bozulur. </a:t>
            </a:r>
          </a:p>
          <a:p>
            <a:endParaRPr lang="tr-T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bg2"/>
          </a:solidFill>
          <a:ln>
            <a:solidFill>
              <a:srgbClr val="92D050"/>
            </a:solidFill>
          </a:ln>
        </p:spPr>
        <p:txBody>
          <a:bodyPr>
            <a:normAutofit fontScale="90000"/>
          </a:bodyPr>
          <a:lstStyle/>
          <a:p>
            <a:r>
              <a:rPr lang="tr-TR" b="1" dirty="0" smtClean="0"/>
              <a:t>Fitil </a:t>
            </a:r>
            <a:r>
              <a:rPr lang="tr-TR" b="1" dirty="0" smtClean="0"/>
              <a:t>Kullanmak, Lavman Yaptırmak Orucu Bozar mı</a:t>
            </a:r>
            <a:r>
              <a:rPr lang="tr-TR" b="1" dirty="0" smtClean="0"/>
              <a:t>?</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Makattan </a:t>
            </a:r>
            <a:r>
              <a:rPr lang="tr-TR" dirty="0" smtClean="0"/>
              <a:t>tedavi amaçlı kullanılan fitiller, her ne kadar sindirim sistemine dahil olmakta ise de, sindirim ince bağırsaklarda tamamlandığı, fitillerde gıda verme özelliği bulunmadığı için orucu bozmaz. Aynı şekilde kadınların da tedavi amaçlı vajina/fercinden kullanılan fitiller de orucu bozmaz. </a:t>
            </a:r>
          </a:p>
          <a:p>
            <a:r>
              <a:rPr lang="tr-TR" dirty="0" smtClean="0"/>
              <a:t>Lavman yaptırmak konusunda ise, iki durum söz konusudur; kalın bağırsaklarda su, glikoz ve bazı tuzlar emildiği için, gıda içeren sıvının bağırsaklara verilmesi veya orucu bozacak kadar su emilecek şekilde verilen suyun bağırsakta kalması durumunda oruç bozulur. Ancak, suyun bağırsaklara verilmesinden sonra bekletilmeyip bağırsakların hemen temizlenmesi durumunda, verilen su ile birlikte bağırsaklarda bulunan dışkının dışarıya çıkarıldığı ve bu esnada emilen su da, çok az olduğu için oruç bozulmaz. </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bg2"/>
          </a:solidFill>
          <a:ln>
            <a:solidFill>
              <a:srgbClr val="92D050"/>
            </a:solidFill>
          </a:ln>
        </p:spPr>
        <p:txBody>
          <a:bodyPr>
            <a:normAutofit fontScale="90000"/>
          </a:bodyPr>
          <a:lstStyle/>
          <a:p>
            <a:r>
              <a:rPr lang="tr-TR" b="1" dirty="0" smtClean="0"/>
              <a:t>İğne Yaptırmak, Hastaya Serum Ve Kan Vermek Orucu Bozar mı? </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İğnenin </a:t>
            </a:r>
            <a:r>
              <a:rPr lang="tr-TR" dirty="0" smtClean="0"/>
              <a:t>orucu bozup bozmayacağı, kullanılış amacına göre değerlendirilebilir. Ağrıyı dindirmek, tedavi 10 </a:t>
            </a:r>
          </a:p>
          <a:p>
            <a:r>
              <a:rPr lang="tr-TR" dirty="0" smtClean="0"/>
              <a:t>etmek, vücudun direncini artırmak, gıda vermek gibi amaçlarla enjeksiyon yapılmaktadır. Gıda ve keyif verici olmayan enjeksiyonlar, yemek ve içmek anlamına gelmediklerinden orucu bozmazlar. Ancak gıda ve/veya keyif verici enjeksiyonlar orucu bozar. Hastaya serum veya kan verilmesi de, aynı hükme tabidir. </a:t>
            </a:r>
          </a:p>
          <a:p>
            <a:endParaRPr lang="tr-TR"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bg2"/>
          </a:solidFill>
          <a:ln>
            <a:solidFill>
              <a:srgbClr val="92D050"/>
            </a:solidFill>
          </a:ln>
        </p:spPr>
        <p:txBody>
          <a:bodyPr>
            <a:normAutofit fontScale="90000"/>
          </a:bodyPr>
          <a:lstStyle/>
          <a:p>
            <a:r>
              <a:rPr lang="tr-TR" b="1" dirty="0" smtClean="0"/>
              <a:t>Diyaliz </a:t>
            </a:r>
            <a:r>
              <a:rPr lang="tr-TR" b="1" dirty="0" smtClean="0"/>
              <a:t>Uygulaması Orucu Bozar mı? </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Böbrek </a:t>
            </a:r>
            <a:r>
              <a:rPr lang="tr-TR" dirty="0" smtClean="0"/>
              <a:t>yetmezliği hastalarına uygulanan diyaliz, periton diyalizi, hemodiyaliz olmak üzere iki çeşittir. Periton diyalizi, karın boşluğuna verilen özel bir solüsyon aracılığı ile, hastanın kendi karın zarı kullanılarak kanın zararlı maddelerden arındırılması ve sıvı dengesinin sağlanması işlemidir. Hemodiyaliz ise, kanın vücut dışında bir </a:t>
            </a:r>
            <a:r>
              <a:rPr lang="tr-TR" dirty="0" err="1" smtClean="0"/>
              <a:t>makina</a:t>
            </a:r>
            <a:r>
              <a:rPr lang="tr-TR" dirty="0" smtClean="0"/>
              <a:t> yardımı ile temizlenip vücuda geri verilmesi işlemidir. Kan bir iğne aracılığı ile hastanın kolundan alınır. Hemodiyaliz </a:t>
            </a:r>
            <a:r>
              <a:rPr lang="tr-TR" dirty="0" err="1" smtClean="0"/>
              <a:t>makinası</a:t>
            </a:r>
            <a:r>
              <a:rPr lang="tr-TR" dirty="0" smtClean="0"/>
              <a:t>, </a:t>
            </a:r>
            <a:r>
              <a:rPr lang="tr-TR" dirty="0" err="1" smtClean="0"/>
              <a:t>diyalizör</a:t>
            </a:r>
            <a:r>
              <a:rPr lang="tr-TR" dirty="0" smtClean="0"/>
              <a:t> denen bir filtreden kanı sürekli geçirerek zararlı maddeleri ve fazla suyu filtre eder. Filtre edilen temiz kan ikinci bir iğne ile hastanın damarına geri verilir. Bu işlem yapılırken bazen, gıda içerikli sıvı verilmesi gerekmektedir. Buna göre hastaya herhangi bir sıvı maddesi verilmeden gerçekleştirilen hemodiyalizde oruç bozulmaz. Diğer diyaliz çeşitlerinde ise, vücuda gıda içerikli sıvı verildiği için oruç bozulur. </a:t>
            </a:r>
          </a:p>
          <a:p>
            <a:endParaRPr lang="tr-TR"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7500" lnSpcReduction="20000"/>
          </a:bodyPr>
          <a:lstStyle/>
          <a:p>
            <a:r>
              <a:rPr lang="tr-TR" dirty="0" smtClean="0"/>
              <a:t>Halk </a:t>
            </a:r>
            <a:r>
              <a:rPr lang="tr-TR" dirty="0" smtClean="0"/>
              <a:t>arasında anjiyo (anjiyografi) olarak bilinen operasyon, teşhise veya tedaviye yönelik olarak uygulanmaktadır. Anjiyografi vücut damarlarının görüntülenmesi demektir. Damar içine damarların görünür hale gelmesini sağlayan ve kontrast madde olarak tanımlanan ilaç verilerek, </a:t>
            </a:r>
            <a:r>
              <a:rPr lang="tr-TR" dirty="0" err="1" smtClean="0"/>
              <a:t>anjiyogram</a:t>
            </a:r>
            <a:r>
              <a:rPr lang="tr-TR" dirty="0" smtClean="0"/>
              <a:t> adı verilen filmler elde edilir. Anjiyografi sayesinde organları besleyen damarlar görüntülenerek damar hastalıkları veya bu damarlardan beslenen organlara ait tanı koydurucu bilgiler edinilir. Tedaviye yönelik olarak uygulanan anjiyonun klasik yöntemi </a:t>
            </a:r>
            <a:r>
              <a:rPr lang="tr-TR" dirty="0" err="1" smtClean="0"/>
              <a:t>anjiyoplastidir</a:t>
            </a:r>
            <a:r>
              <a:rPr lang="tr-TR" dirty="0" smtClean="0"/>
              <a:t>. Bu ise, dar veya tam tıkalı damarların balon ya da </a:t>
            </a:r>
            <a:r>
              <a:rPr lang="tr-TR" dirty="0" err="1" smtClean="0"/>
              <a:t>stent</a:t>
            </a:r>
            <a:r>
              <a:rPr lang="tr-TR" dirty="0" smtClean="0"/>
              <a:t> denilen özel araçlarla tekrar açılması için yapılır. Bu bilgiler ışığında gerek anjiyografi, gerekse </a:t>
            </a:r>
            <a:r>
              <a:rPr lang="tr-TR" dirty="0" err="1" smtClean="0"/>
              <a:t>anjiyoplasti</a:t>
            </a:r>
            <a:r>
              <a:rPr lang="tr-TR" dirty="0" smtClean="0"/>
              <a:t> operasyonlarında yemek ve içmek anlamı bulunmadığından, oruç bozulmaz. </a:t>
            </a:r>
          </a:p>
          <a:p>
            <a:endParaRPr lang="tr-TR" dirty="0"/>
          </a:p>
        </p:txBody>
      </p:sp>
      <p:sp>
        <p:nvSpPr>
          <p:cNvPr id="4" name="1 Başlık"/>
          <p:cNvSpPr>
            <a:spLocks noGrp="1"/>
          </p:cNvSpPr>
          <p:nvPr>
            <p:ph type="title"/>
          </p:nvPr>
        </p:nvSpPr>
        <p:spPr>
          <a:xfrm>
            <a:off x="457200" y="274638"/>
            <a:ext cx="8229600" cy="1143000"/>
          </a:xfrm>
          <a:solidFill>
            <a:schemeClr val="bg2"/>
          </a:solidFill>
          <a:ln>
            <a:solidFill>
              <a:srgbClr val="92D050"/>
            </a:solidFill>
          </a:ln>
        </p:spPr>
        <p:txBody>
          <a:bodyPr>
            <a:normAutofit/>
          </a:bodyPr>
          <a:lstStyle/>
          <a:p>
            <a:r>
              <a:rPr lang="tr-TR" b="1" dirty="0" smtClean="0"/>
              <a:t> </a:t>
            </a:r>
            <a:r>
              <a:rPr lang="tr-TR" b="1" dirty="0" smtClean="0"/>
              <a:t>Anjiyo Yaptırmak Orucu Bozar mı</a:t>
            </a:r>
            <a:r>
              <a:rPr lang="tr-TR" b="1" dirty="0" smtClean="0"/>
              <a:t>?</a:t>
            </a:r>
            <a:endParaRPr lang="tr-TR"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bg2"/>
          </a:solidFill>
          <a:ln>
            <a:solidFill>
              <a:srgbClr val="92D050"/>
            </a:solidFill>
          </a:ln>
        </p:spPr>
        <p:txBody>
          <a:bodyPr>
            <a:normAutofit fontScale="90000"/>
          </a:bodyPr>
          <a:lstStyle/>
          <a:p>
            <a:r>
              <a:rPr lang="tr-TR" b="1" dirty="0" smtClean="0"/>
              <a:t>Biyopsi </a:t>
            </a:r>
            <a:r>
              <a:rPr lang="tr-TR" b="1" dirty="0" smtClean="0"/>
              <a:t>Yaptırmak Orucu Bozar mı</a:t>
            </a:r>
            <a:r>
              <a:rPr lang="tr-TR" b="1" dirty="0" smtClean="0"/>
              <a:t>?</a:t>
            </a:r>
            <a:endParaRPr lang="tr-TR" dirty="0"/>
          </a:p>
        </p:txBody>
      </p:sp>
      <p:sp>
        <p:nvSpPr>
          <p:cNvPr id="3" name="2 İçerik Yer Tutucusu"/>
          <p:cNvSpPr>
            <a:spLocks noGrp="1"/>
          </p:cNvSpPr>
          <p:nvPr>
            <p:ph idx="1"/>
          </p:nvPr>
        </p:nvSpPr>
        <p:spPr/>
        <p:txBody>
          <a:bodyPr>
            <a:normAutofit fontScale="92500"/>
          </a:bodyPr>
          <a:lstStyle/>
          <a:p>
            <a:r>
              <a:rPr lang="tr-TR" dirty="0" smtClean="0"/>
              <a:t>Tahlil </a:t>
            </a:r>
            <a:r>
              <a:rPr lang="tr-TR" dirty="0" smtClean="0"/>
              <a:t>amacıyla vücudun herhangi bir organından parça alınması (biyopsi), orucu bozmaz. </a:t>
            </a:r>
          </a:p>
          <a:p>
            <a:r>
              <a:rPr lang="tr-TR" b="1" dirty="0" smtClean="0"/>
              <a:t>15.Kan Aldırmak Orucu Bozar mı? </a:t>
            </a:r>
          </a:p>
          <a:p>
            <a:r>
              <a:rPr lang="tr-TR" dirty="0" smtClean="0"/>
              <a:t>Kan aldırmak orucu bozmaz. Nitekim Hz. Peygamber ihramlı iken ve oruçlu bulunduğu sırada kan aldırmıştır ( </a:t>
            </a:r>
            <a:r>
              <a:rPr lang="tr-TR" dirty="0" err="1" smtClean="0"/>
              <a:t>Buharî</a:t>
            </a:r>
            <a:r>
              <a:rPr lang="tr-TR" dirty="0" smtClean="0"/>
              <a:t>, </a:t>
            </a:r>
            <a:r>
              <a:rPr lang="tr-TR" dirty="0" err="1" smtClean="0"/>
              <a:t>Tıb</a:t>
            </a:r>
            <a:r>
              <a:rPr lang="tr-TR" dirty="0" smtClean="0"/>
              <a:t>,11, </a:t>
            </a:r>
            <a:r>
              <a:rPr lang="tr-TR" dirty="0" err="1" smtClean="0"/>
              <a:t>Sayd</a:t>
            </a:r>
            <a:r>
              <a:rPr lang="tr-TR" dirty="0" smtClean="0"/>
              <a:t>, 11, </a:t>
            </a:r>
            <a:r>
              <a:rPr lang="tr-TR" dirty="0" err="1" smtClean="0"/>
              <a:t>Savm</a:t>
            </a:r>
            <a:r>
              <a:rPr lang="tr-TR" dirty="0" smtClean="0"/>
              <a:t>, 22). Ayrıca Hz. Peygamber :"Üç şey vardır orucu bozmaz: Kan aldırmak, kusmak, ihtilam olmak.'' (</a:t>
            </a:r>
            <a:r>
              <a:rPr lang="tr-TR" dirty="0" err="1" smtClean="0"/>
              <a:t>Tirmizi</a:t>
            </a:r>
            <a:r>
              <a:rPr lang="tr-TR" dirty="0" smtClean="0"/>
              <a:t>, </a:t>
            </a:r>
            <a:r>
              <a:rPr lang="tr-TR" dirty="0" err="1" smtClean="0"/>
              <a:t>Savm</a:t>
            </a:r>
            <a:r>
              <a:rPr lang="tr-TR" dirty="0" smtClean="0"/>
              <a:t>, 24 ) buyurmuştur. </a:t>
            </a:r>
          </a:p>
          <a:p>
            <a:endParaRPr lang="tr-TR"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bg2"/>
          </a:solidFill>
          <a:ln>
            <a:solidFill>
              <a:srgbClr val="92D050"/>
            </a:solidFill>
          </a:ln>
        </p:spPr>
        <p:txBody>
          <a:bodyPr>
            <a:normAutofit fontScale="90000"/>
          </a:bodyPr>
          <a:lstStyle/>
          <a:p>
            <a:r>
              <a:rPr lang="tr-TR" b="1" dirty="0" smtClean="0"/>
              <a:t>Oruçlu </a:t>
            </a:r>
            <a:r>
              <a:rPr lang="tr-TR" b="1" dirty="0" smtClean="0"/>
              <a:t>Kimse Akupunktur Yaptırabilir mi? </a:t>
            </a:r>
            <a:endParaRPr lang="tr-TR" dirty="0"/>
          </a:p>
        </p:txBody>
      </p:sp>
      <p:sp>
        <p:nvSpPr>
          <p:cNvPr id="3" name="2 İçerik Yer Tutucusu"/>
          <p:cNvSpPr>
            <a:spLocks noGrp="1"/>
          </p:cNvSpPr>
          <p:nvPr>
            <p:ph idx="1"/>
          </p:nvPr>
        </p:nvSpPr>
        <p:spPr/>
        <p:txBody>
          <a:bodyPr/>
          <a:lstStyle/>
          <a:p>
            <a:r>
              <a:rPr lang="tr-TR" dirty="0" smtClean="0"/>
              <a:t>Akupunktur</a:t>
            </a:r>
            <a:r>
              <a:rPr lang="tr-TR" dirty="0" smtClean="0"/>
              <a:t>; vücutta belirli noktalara iğne batırmak suretiyle çeşitli hastalıkları tedavi etme metodudur. Akupunktur uygulanması halinde, vücudun beslenmesi, gıda alması söz konusu olmadığından, akupunktur yaptırmak orucu bozmaz. </a:t>
            </a:r>
          </a:p>
          <a:p>
            <a:endParaRPr lang="tr-TR"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bg2"/>
          </a:solidFill>
          <a:ln>
            <a:solidFill>
              <a:srgbClr val="92D050"/>
            </a:solidFill>
          </a:ln>
        </p:spPr>
        <p:txBody>
          <a:bodyPr>
            <a:normAutofit fontScale="90000"/>
          </a:bodyPr>
          <a:lstStyle/>
          <a:p>
            <a:r>
              <a:rPr lang="tr-TR" b="1" dirty="0" smtClean="0"/>
              <a:t>Merhem </a:t>
            </a:r>
            <a:r>
              <a:rPr lang="tr-TR" b="1" dirty="0" smtClean="0"/>
              <a:t>Ve İlaçlı Bant Kullanmak Orucu Bozar mı</a:t>
            </a:r>
            <a:r>
              <a:rPr lang="tr-TR" b="1" dirty="0" smtClean="0"/>
              <a:t>?</a:t>
            </a:r>
            <a:endParaRPr lang="tr-TR" dirty="0"/>
          </a:p>
        </p:txBody>
      </p:sp>
      <p:sp>
        <p:nvSpPr>
          <p:cNvPr id="3" name="2 İçerik Yer Tutucusu"/>
          <p:cNvSpPr>
            <a:spLocks noGrp="1"/>
          </p:cNvSpPr>
          <p:nvPr>
            <p:ph idx="1"/>
          </p:nvPr>
        </p:nvSpPr>
        <p:spPr/>
        <p:txBody>
          <a:bodyPr>
            <a:normAutofit/>
          </a:bodyPr>
          <a:lstStyle/>
          <a:p>
            <a:r>
              <a:rPr lang="tr-TR" dirty="0" smtClean="0"/>
              <a:t>Deri </a:t>
            </a:r>
            <a:r>
              <a:rPr lang="tr-TR" dirty="0" smtClean="0"/>
              <a:t>üzerindeki gözenekler ve deri altındaki kılcal damarlar yoluyla vücuda sürülen yağ, merhem ve benzeri şeyler emilerek kana karışmaktadır. Ancak cildin bu emişi, çok az ve yavaş olmaktadır. Diğer taraftan bu yeme içme anlamına da gelmemektedir. Bu itibarla, deri üzerine sürülen merhem, yapıştırılan ilaçlı bantlar orucu bozmaz.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Diğer Semavî Dinlerde Oruç</a:t>
            </a:r>
            <a:r>
              <a:rPr lang="tr-TR" dirty="0" smtClean="0"/>
              <a:t> </a:t>
            </a:r>
            <a:endParaRPr lang="tr-TR" dirty="0"/>
          </a:p>
        </p:txBody>
      </p:sp>
      <p:sp>
        <p:nvSpPr>
          <p:cNvPr id="3" name="2 İçerik Yer Tutucusu"/>
          <p:cNvSpPr>
            <a:spLocks noGrp="1"/>
          </p:cNvSpPr>
          <p:nvPr>
            <p:ph idx="1"/>
          </p:nvPr>
        </p:nvSpPr>
        <p:spPr>
          <a:xfrm>
            <a:off x="285720" y="1357298"/>
            <a:ext cx="8643998" cy="5357850"/>
          </a:xfrm>
        </p:spPr>
        <p:txBody>
          <a:bodyPr>
            <a:normAutofit fontScale="85000" lnSpcReduction="10000"/>
          </a:bodyPr>
          <a:lstStyle/>
          <a:p>
            <a:r>
              <a:rPr lang="tr-TR" dirty="0" smtClean="0"/>
              <a:t>Orucun farz kılındığını bildiren Bakara sûresinin 183. ayetindeki; </a:t>
            </a:r>
            <a:r>
              <a:rPr lang="tr-TR" b="1" i="1" dirty="0" smtClean="0"/>
              <a:t>"Sizden öncekilere farz kılındığı gibi, size de oruç farz kılındı..." </a:t>
            </a:r>
            <a:r>
              <a:rPr lang="tr-TR" dirty="0" smtClean="0"/>
              <a:t>ifadesi; orucun sadece bize değil, önceki ümmetlere de farz kılındığını göstermektedir. </a:t>
            </a:r>
            <a:br>
              <a:rPr lang="tr-TR" dirty="0" smtClean="0"/>
            </a:br>
            <a:r>
              <a:rPr lang="tr-TR" dirty="0" smtClean="0"/>
              <a:t>Ancak onlara farz kılınan orucun-bazı rivayetler hariç-kaç gün olduğu, ne zaman ve nasıl tutulduğu hakkında bugün kesin bir bilgiye sahip değiliz. Çünkü, önceki ilâhî kitapların büyük ölçüde tahrif edildiği ve dolayısıyla orucun da değişikliğe uğradığı bilinmektedir. Bu sebeple, oruç ibadetinin onlara farz kılınan aslı bozulmamış şekli hakkında sağlıklı bilgi vermemiz mümkün değildir.Ancak, Hıristiyan ve Yahudilerin bugün değişik şekillerdeki oruç uygulamaları bilinmektedir.</a:t>
            </a:r>
            <a:endParaRPr lang="tr-TR"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bg2"/>
          </a:solidFill>
          <a:ln>
            <a:solidFill>
              <a:srgbClr val="92D050"/>
            </a:solidFill>
          </a:ln>
        </p:spPr>
        <p:txBody>
          <a:bodyPr>
            <a:normAutofit fontScale="90000"/>
          </a:bodyPr>
          <a:lstStyle/>
          <a:p>
            <a:r>
              <a:rPr lang="tr-TR" b="1" dirty="0" smtClean="0"/>
              <a:t>Oruçlu </a:t>
            </a:r>
            <a:r>
              <a:rPr lang="tr-TR" b="1" dirty="0" smtClean="0"/>
              <a:t>Kimsenin Dişlerini Tedavi Ettirmesi Orucu Bozar mı? </a:t>
            </a:r>
            <a:endParaRPr lang="tr-TR" dirty="0"/>
          </a:p>
        </p:txBody>
      </p:sp>
      <p:sp>
        <p:nvSpPr>
          <p:cNvPr id="3" name="2 İçerik Yer Tutucusu"/>
          <p:cNvSpPr>
            <a:spLocks noGrp="1"/>
          </p:cNvSpPr>
          <p:nvPr>
            <p:ph idx="1"/>
          </p:nvPr>
        </p:nvSpPr>
        <p:spPr/>
        <p:txBody>
          <a:bodyPr/>
          <a:lstStyle/>
          <a:p>
            <a:r>
              <a:rPr lang="tr-TR" dirty="0" smtClean="0"/>
              <a:t>Oruçlu </a:t>
            </a:r>
            <a:r>
              <a:rPr lang="tr-TR" dirty="0" smtClean="0"/>
              <a:t>bir kimsenin morfinli veya morfinsiz olarak dişlerini tedavi ettirmesi veya çektirmesi orucu bozmaz. Ancak tedavi esnasında, kan veya tedavide kullanılan maddelerden herhangi bir şeyin yutulması orucu bozar. </a:t>
            </a:r>
          </a:p>
          <a:p>
            <a:endParaRPr lang="tr-TR"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bg2"/>
          </a:solidFill>
          <a:ln>
            <a:solidFill>
              <a:srgbClr val="92D050"/>
            </a:solidFill>
          </a:ln>
        </p:spPr>
        <p:txBody>
          <a:bodyPr>
            <a:normAutofit fontScale="90000"/>
          </a:bodyPr>
          <a:lstStyle/>
          <a:p>
            <a:r>
              <a:rPr lang="tr-TR" b="1" dirty="0" smtClean="0"/>
              <a:t>Susuz </a:t>
            </a:r>
            <a:r>
              <a:rPr lang="tr-TR" b="1" dirty="0" smtClean="0"/>
              <a:t>Olarak Hap Yutmak Orucu </a:t>
            </a:r>
            <a:r>
              <a:rPr lang="tr-TR" b="1" dirty="0" smtClean="0"/>
              <a:t>Bozar </a:t>
            </a:r>
            <a:r>
              <a:rPr lang="tr-TR" b="1" dirty="0" smtClean="0"/>
              <a:t>mı? </a:t>
            </a:r>
            <a:endParaRPr lang="tr-TR" dirty="0"/>
          </a:p>
        </p:txBody>
      </p:sp>
      <p:sp>
        <p:nvSpPr>
          <p:cNvPr id="3" name="2 İçerik Yer Tutucusu"/>
          <p:cNvSpPr>
            <a:spLocks noGrp="1"/>
          </p:cNvSpPr>
          <p:nvPr>
            <p:ph idx="1"/>
          </p:nvPr>
        </p:nvSpPr>
        <p:spPr/>
        <p:txBody>
          <a:bodyPr>
            <a:normAutofit/>
          </a:bodyPr>
          <a:lstStyle/>
          <a:p>
            <a:r>
              <a:rPr lang="tr-TR" dirty="0" smtClean="0"/>
              <a:t>Oruçlu </a:t>
            </a:r>
            <a:r>
              <a:rPr lang="tr-TR" dirty="0" smtClean="0"/>
              <a:t>bir kimse gıda veya deva (ilaç) cinsinden bir şeyi ister su ile, ister susuz olarak yer veya içerse orucu bozulur. Şafiî mezhebine göre; kendisine yalnız kaza gerekir. Hanefi mezhebine göre ise; hem kaza hem de kefaret lazım gelir. Ancak oruç bozmayı </a:t>
            </a:r>
            <a:r>
              <a:rPr lang="tr-TR" dirty="0" err="1" smtClean="0"/>
              <a:t>mübah</a:t>
            </a:r>
            <a:r>
              <a:rPr lang="tr-TR" dirty="0" smtClean="0"/>
              <a:t> kılacak ölçüde bir rahatsızlık sebebiyle ilaç almış ise, orucu bozulur ve kendisine yalnız kaza gerekir, kefaret gerekmez. </a:t>
            </a:r>
          </a:p>
          <a:p>
            <a:endParaRPr lang="tr-TR"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215106"/>
          </a:xfrm>
        </p:spPr>
        <p:txBody>
          <a:bodyPr>
            <a:normAutofit fontScale="70000" lnSpcReduction="20000"/>
          </a:bodyPr>
          <a:lstStyle/>
          <a:p>
            <a:r>
              <a:rPr lang="tr-TR" b="1" dirty="0" smtClean="0"/>
              <a:t>1.Kadınlar Hayız ve </a:t>
            </a:r>
            <a:r>
              <a:rPr lang="tr-TR" b="1" dirty="0" err="1" smtClean="0"/>
              <a:t>Nifas</a:t>
            </a:r>
            <a:r>
              <a:rPr lang="tr-TR" b="1" dirty="0" smtClean="0"/>
              <a:t> Hallerinde Oruç Tutabilirler mi? </a:t>
            </a:r>
          </a:p>
          <a:p>
            <a:r>
              <a:rPr lang="tr-TR" dirty="0" smtClean="0"/>
              <a:t>Kadınlar hayız ve </a:t>
            </a:r>
            <a:r>
              <a:rPr lang="tr-TR" dirty="0" err="1" smtClean="0"/>
              <a:t>nifas</a:t>
            </a:r>
            <a:r>
              <a:rPr lang="tr-TR" dirty="0" smtClean="0"/>
              <a:t> hallerinde, oruç tutmazlar (</a:t>
            </a:r>
            <a:r>
              <a:rPr lang="tr-TR" dirty="0" err="1" smtClean="0"/>
              <a:t>Buharî</a:t>
            </a:r>
            <a:r>
              <a:rPr lang="tr-TR" dirty="0" smtClean="0"/>
              <a:t>, </a:t>
            </a:r>
            <a:r>
              <a:rPr lang="tr-TR" dirty="0" err="1" smtClean="0"/>
              <a:t>Hayz</a:t>
            </a:r>
            <a:r>
              <a:rPr lang="tr-TR" dirty="0" smtClean="0"/>
              <a:t>, 1; Müslim, </a:t>
            </a:r>
            <a:r>
              <a:rPr lang="tr-TR" dirty="0" err="1" smtClean="0"/>
              <a:t>Hayz</a:t>
            </a:r>
            <a:r>
              <a:rPr lang="tr-TR" dirty="0" smtClean="0"/>
              <a:t>, 14, 15). Daha sonra tutamadıkları oruçlarını kaza ederler. Bu konuda müçtehitler görüş birliği içindedirler. </a:t>
            </a:r>
          </a:p>
          <a:p>
            <a:r>
              <a:rPr lang="tr-TR" b="1" dirty="0" smtClean="0"/>
              <a:t>2. Oruçlu İken Hayız/ Adet Gören Kadın Ne Yapar? </a:t>
            </a:r>
          </a:p>
          <a:p>
            <a:r>
              <a:rPr lang="tr-TR" dirty="0" smtClean="0"/>
              <a:t>Oruçlu iken hayız olan/âdet gören kadının orucu bozulmuş olduğundan yiyip içer. Şu kadar var ki, böyle bir kadın, yiyip içebileceği gibi </a:t>
            </a:r>
            <a:r>
              <a:rPr lang="tr-TR" dirty="0" err="1" smtClean="0"/>
              <a:t>edeben</a:t>
            </a:r>
            <a:r>
              <a:rPr lang="tr-TR" dirty="0" smtClean="0"/>
              <a:t> oruçlu gibi davranmaya devam eder. </a:t>
            </a:r>
          </a:p>
          <a:p>
            <a:r>
              <a:rPr lang="tr-TR" b="1" dirty="0" smtClean="0"/>
              <a:t>3. İmsak Vaktinden Sonra Temizlenen” Yani Âdeti Sona Eren Bir kadın oruç tutabilir mi? </a:t>
            </a:r>
          </a:p>
          <a:p>
            <a:r>
              <a:rPr lang="tr-TR" dirty="0" smtClean="0"/>
              <a:t>İmsak vaktinden sonra temizlenen” yani âdeti sona eren bir kadın, o gün hiçbir şey yiyip içmemiş olsa bile, oruç tutmuş sayılmaz. </a:t>
            </a:r>
          </a:p>
          <a:p>
            <a:r>
              <a:rPr lang="tr-TR" b="1" dirty="0" smtClean="0"/>
              <a:t>4. Bayanların Ramazanda Adet Geciktirici İlaç Kullanmaları Caiz midir? Ayrıca Kullandığı İlaç Sebebiyle Adeti Geciken Bir Bayanın Tuttuğu Oruçlar Geçerli midir? </a:t>
            </a:r>
          </a:p>
          <a:p>
            <a:r>
              <a:rPr lang="tr-TR" dirty="0" smtClean="0"/>
              <a:t>Ay hali oruç tutmaya manidir. Bu halde iken tutulan oruç geçerli olmaz. İlaç sebebiyle de olsa, akıntı olmadıkça ay hali vuku bulmadığından tutulan oruç sahihtir. Ancak hayız kanı ile vücutta biriken zararlı maddeler dışarı atıldığından, vücudun sıhhati bakımından ay halini önlemek için ilaç kullanılması tavsiye edilmez. </a:t>
            </a:r>
            <a:endParaRPr lang="tr-TR"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bg2"/>
          </a:solidFill>
          <a:ln>
            <a:solidFill>
              <a:srgbClr val="92D050"/>
            </a:solidFill>
          </a:ln>
        </p:spPr>
        <p:txBody>
          <a:bodyPr>
            <a:noAutofit/>
          </a:bodyPr>
          <a:lstStyle/>
          <a:p>
            <a:r>
              <a:rPr lang="tr-TR" sz="3600" b="1" dirty="0" smtClean="0"/>
              <a:t> </a:t>
            </a:r>
            <a:r>
              <a:rPr lang="tr-TR" sz="3600" b="1" dirty="0" smtClean="0"/>
              <a:t>Elde olmadan çalışma yerinde toz duman v.b. şeylerin yutulması orucu bozar mı</a:t>
            </a:r>
            <a:r>
              <a:rPr lang="tr-TR" sz="3600" b="1" dirty="0" smtClean="0"/>
              <a:t>?</a:t>
            </a:r>
            <a:endParaRPr lang="tr-TR" sz="3600" dirty="0"/>
          </a:p>
        </p:txBody>
      </p:sp>
      <p:sp>
        <p:nvSpPr>
          <p:cNvPr id="3" name="2 İçerik Yer Tutucusu"/>
          <p:cNvSpPr>
            <a:spLocks noGrp="1"/>
          </p:cNvSpPr>
          <p:nvPr>
            <p:ph idx="1"/>
          </p:nvPr>
        </p:nvSpPr>
        <p:spPr/>
        <p:txBody>
          <a:bodyPr>
            <a:normAutofit fontScale="92500" lnSpcReduction="10000"/>
          </a:bodyPr>
          <a:lstStyle/>
          <a:p>
            <a:r>
              <a:rPr lang="tr-TR" dirty="0" smtClean="0"/>
              <a:t>Umumî </a:t>
            </a:r>
            <a:r>
              <a:rPr lang="tr-TR" dirty="0" err="1" smtClean="0"/>
              <a:t>belva</a:t>
            </a:r>
            <a:r>
              <a:rPr lang="tr-TR" dirty="0" smtClean="0"/>
              <a:t> kabilinden olup kaçınılması mümkün olmayan, rüzgarın kaldırdığı tozun, yanan ocaktan çıkan dumanın, elenen veya öğütülen un yutulması vb. şeyler orucu bozmaz. Zira bunlar devamlı olarak insanlar tarafından karşılaşılan ve sakınılması mümkün olmayan şeylerdir. Ancak sigara, nargile, enfiye gibi </a:t>
            </a:r>
            <a:r>
              <a:rPr lang="tr-TR" dirty="0" err="1" smtClean="0"/>
              <a:t>kasden</a:t>
            </a:r>
            <a:r>
              <a:rPr lang="tr-TR" dirty="0" smtClean="0"/>
              <a:t> içilen şeyler; emilen şekerin veya ilacın boğaza giden tadı orucu bozar. Bunlardan dolayı hem kaza; hem de keffaret gerekir.</a:t>
            </a:r>
          </a:p>
          <a:p>
            <a:endParaRPr lang="tr-TR"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260648"/>
            <a:ext cx="8229600" cy="1503040"/>
          </a:xfrm>
          <a:solidFill>
            <a:schemeClr val="bg2"/>
          </a:solidFill>
          <a:ln>
            <a:solidFill>
              <a:srgbClr val="92D050"/>
            </a:solidFill>
          </a:ln>
        </p:spPr>
        <p:txBody>
          <a:bodyPr>
            <a:normAutofit fontScale="90000"/>
          </a:bodyPr>
          <a:lstStyle/>
          <a:p>
            <a:r>
              <a:rPr lang="tr-TR" sz="3600" b="1" dirty="0" smtClean="0"/>
              <a:t>Almanya'da </a:t>
            </a:r>
            <a:r>
              <a:rPr lang="tr-TR" sz="3600" b="1" dirty="0" smtClean="0"/>
              <a:t>oruca başlayan bir kişi uçakla daha doğudaki veya daha batıdaki bir ülkeye yolculuk yapsa iftarı nereye göre yapacaktır</a:t>
            </a:r>
            <a:r>
              <a:rPr lang="tr-TR" sz="3600" b="1" dirty="0" smtClean="0"/>
              <a:t>?</a:t>
            </a:r>
            <a:endParaRPr lang="tr-TR" dirty="0"/>
          </a:p>
        </p:txBody>
      </p:sp>
      <p:sp>
        <p:nvSpPr>
          <p:cNvPr id="3" name="2 İçerik Yer Tutucusu"/>
          <p:cNvSpPr>
            <a:spLocks noGrp="1"/>
          </p:cNvSpPr>
          <p:nvPr>
            <p:ph idx="1"/>
          </p:nvPr>
        </p:nvSpPr>
        <p:spPr>
          <a:xfrm>
            <a:off x="395536" y="2132856"/>
            <a:ext cx="8229600" cy="4525963"/>
          </a:xfrm>
        </p:spPr>
        <p:txBody>
          <a:bodyPr>
            <a:normAutofit fontScale="77500" lnSpcReduction="20000"/>
          </a:bodyPr>
          <a:lstStyle/>
          <a:p>
            <a:r>
              <a:rPr lang="tr-TR" dirty="0" smtClean="0"/>
              <a:t>Bir </a:t>
            </a:r>
            <a:r>
              <a:rPr lang="tr-TR" dirty="0" smtClean="0"/>
              <a:t>yerde oruca başladıktan sonra, daha önce akşam olan doğudaki bir yere uçakla giden bir kimse gittiği yerdeki vakte göre orucunu açacaktır. Eğer batıya gidecek olursa durum yine aynıdır. Yani gittiği yerin vaktine uyarak orucunu açacaktır. İftar vaktine yakın, uçakta yolculuğu devam ediyorsa, uçaktaki görüntüye göre güneş batmadıkça iftar edemez. Çünkü orucun vakti, ikinci fecirden güneşin gurubuna kadar devam eder. Yüksek bir yerde; mesela; yüksek bir minarede veya kulede bulunan kimse, güneşin gurubunu görmedikçe iftar edemez. Aşağıda bulunanlar ise bulundukları yerin takvimine göre iftar ederler. Uçaktakiler de, üzerinde bulundukları yerin saatini ölçü alamazlar; güneşin batmasını beklerler.</a:t>
            </a:r>
          </a:p>
          <a:p>
            <a:endParaRPr lang="tr-TR"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bg2"/>
          </a:solidFill>
          <a:ln>
            <a:solidFill>
              <a:srgbClr val="92D050"/>
            </a:solidFill>
          </a:ln>
        </p:spPr>
        <p:txBody>
          <a:bodyPr>
            <a:normAutofit fontScale="90000"/>
          </a:bodyPr>
          <a:lstStyle/>
          <a:p>
            <a:r>
              <a:rPr lang="tr-TR" b="1" dirty="0" smtClean="0"/>
              <a:t>Ramazanda </a:t>
            </a:r>
            <a:r>
              <a:rPr lang="tr-TR" b="1" dirty="0" smtClean="0"/>
              <a:t>ay halini önlemek için hap kullanmak caiz midir</a:t>
            </a:r>
            <a:r>
              <a:rPr lang="tr-TR" b="1" dirty="0" smtClean="0"/>
              <a:t>?</a:t>
            </a:r>
            <a:endParaRPr lang="tr-TR" dirty="0"/>
          </a:p>
        </p:txBody>
      </p:sp>
      <p:sp>
        <p:nvSpPr>
          <p:cNvPr id="3" name="2 İçerik Yer Tutucusu"/>
          <p:cNvSpPr>
            <a:spLocks noGrp="1"/>
          </p:cNvSpPr>
          <p:nvPr>
            <p:ph idx="1"/>
          </p:nvPr>
        </p:nvSpPr>
        <p:spPr/>
        <p:txBody>
          <a:bodyPr>
            <a:normAutofit/>
          </a:bodyPr>
          <a:lstStyle/>
          <a:p>
            <a:r>
              <a:rPr lang="tr-TR" dirty="0" smtClean="0"/>
              <a:t>Ay </a:t>
            </a:r>
            <a:r>
              <a:rPr lang="tr-TR" dirty="0" smtClean="0"/>
              <a:t>hali oruç tutmaya manidir, bu halde iken tutulan oruç sahih olmaz. Ay hali, hayız kanının görülmesiyle başlar. İlaç ve hap sebebiyle de olsa, akıntı olmadıkça </a:t>
            </a:r>
            <a:r>
              <a:rPr lang="tr-TR" dirty="0" err="1" smtClean="0"/>
              <a:t>ayhali</a:t>
            </a:r>
            <a:r>
              <a:rPr lang="tr-TR" dirty="0" smtClean="0"/>
              <a:t> vuku bulmadığından tutulan oruç sahihtir. Ancak hayız kanı ile vücutta biriken zararlı maddeler dışarı atıldığından, vücudun sıhhati bakımından ay halini önlemek için ilaç ve hap kullanılması tavsiye edilmez.</a:t>
            </a:r>
          </a:p>
          <a:p>
            <a:endParaRPr lang="tr-TR"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bg2"/>
          </a:solidFill>
          <a:ln>
            <a:solidFill>
              <a:srgbClr val="92D050"/>
            </a:solidFill>
          </a:ln>
        </p:spPr>
        <p:txBody>
          <a:bodyPr>
            <a:normAutofit fontScale="90000"/>
          </a:bodyPr>
          <a:lstStyle/>
          <a:p>
            <a:r>
              <a:rPr lang="tr-TR" b="1" dirty="0" smtClean="0"/>
              <a:t>Düşük </a:t>
            </a:r>
            <a:r>
              <a:rPr lang="tr-TR" b="1" dirty="0" smtClean="0"/>
              <a:t>yapan kadının orucu bozulur mu</a:t>
            </a:r>
            <a:r>
              <a:rPr lang="tr-TR" b="1" dirty="0" smtClean="0"/>
              <a:t>?</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Düşük </a:t>
            </a:r>
            <a:r>
              <a:rPr lang="tr-TR" dirty="0" smtClean="0"/>
              <a:t>yapan bir kadının yaptığı düşüğün saç, tırnak gibi bazı uzuvları belirgin hale gelmişse bu kadın, yaptığı bu düşükle lohusa sayılır ve orucu da bozulur.</a:t>
            </a:r>
          </a:p>
          <a:p>
            <a:r>
              <a:rPr lang="tr-TR" b="1" dirty="0" smtClean="0"/>
              <a:t>89- Hamile olan kadın oruç tutarken kusarsa orucu bozulur mu?</a:t>
            </a:r>
            <a:endParaRPr lang="tr-TR" dirty="0" smtClean="0"/>
          </a:p>
          <a:p>
            <a:r>
              <a:rPr lang="tr-TR" dirty="0" smtClean="0"/>
              <a:t>İstek ve iradesi dışında kusan kişi, ister az, ister çok (ağız dolusu) kussun, kustuğunu geri yutmaz ise, orucu bozulmaz. Ancak böyle bir kusuntu ağız dolusu olup geri dönerse İmam Ebu Yusuf’a göre orucu bozar.</a:t>
            </a:r>
          </a:p>
          <a:p>
            <a:r>
              <a:rPr lang="tr-TR" dirty="0" smtClean="0"/>
              <a:t>Kendi isteği ile ağız dolusu kusan kişinin orucu bozulur. Yani o gün orucunu devam ettirir, Ramazandan sonra bir gün kaza gerekir, keffaret gerekmez. Şayet ağız dolusundan daha az kusarsa orucu da bozulmaz, kaza da gerekmez.</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err="1" smtClean="0"/>
              <a:t>Tâbîîn</a:t>
            </a:r>
            <a:r>
              <a:rPr lang="tr-TR" dirty="0" smtClean="0"/>
              <a:t> müfessirlerinden </a:t>
            </a:r>
            <a:r>
              <a:rPr lang="tr-TR" dirty="0" err="1" smtClean="0"/>
              <a:t>Katâde</a:t>
            </a:r>
            <a:r>
              <a:rPr lang="tr-TR" dirty="0" smtClean="0"/>
              <a:t> b. </a:t>
            </a:r>
            <a:r>
              <a:rPr lang="tr-TR" dirty="0" err="1" smtClean="0"/>
              <a:t>Dâime</a:t>
            </a:r>
            <a:r>
              <a:rPr lang="tr-TR" dirty="0" smtClean="0"/>
              <a:t>, Allah’ın önceki toplumlara farz kıldığı orucun Ramazan orucu olduğunu söylemiştir.	</a:t>
            </a:r>
            <a:r>
              <a:rPr lang="tr-TR" dirty="0" err="1" smtClean="0"/>
              <a:t>Yahûdiler</a:t>
            </a:r>
            <a:r>
              <a:rPr lang="tr-TR" dirty="0" smtClean="0"/>
              <a:t>, Ramazan orucunu terk etmişler, yerine yılda bir gün oruç tutmaya başlamışlardır. Hıristiyanlar ise sıcak sebebiyle orucu bahar mevsimine almışlar, bu değişimin karşılığı olarak 10 gün ilave yapmışlardır. Daha sonra 10 gün daha ilave ederek orucu 50 güne çıkarmışlardır.</a:t>
            </a:r>
          </a:p>
          <a:p>
            <a:r>
              <a:rPr lang="tr-TR" dirty="0" err="1" smtClean="0"/>
              <a:t>Taberî</a:t>
            </a:r>
            <a:r>
              <a:rPr lang="tr-TR" dirty="0" smtClean="0"/>
              <a:t>, </a:t>
            </a:r>
            <a:r>
              <a:rPr lang="tr-TR" dirty="0" err="1" smtClean="0"/>
              <a:t>Cerir</a:t>
            </a:r>
            <a:r>
              <a:rPr lang="tr-TR" dirty="0" smtClean="0"/>
              <a:t> b. Abdullah, </a:t>
            </a:r>
            <a:r>
              <a:rPr lang="tr-TR" i="1" dirty="0" err="1" smtClean="0"/>
              <a:t>Câmiu'l</a:t>
            </a:r>
            <a:r>
              <a:rPr lang="tr-TR" i="1" dirty="0" smtClean="0"/>
              <a:t>-</a:t>
            </a:r>
            <a:r>
              <a:rPr lang="tr-TR" i="1" dirty="0" err="1" smtClean="0"/>
              <a:t>beyân</a:t>
            </a:r>
            <a:r>
              <a:rPr lang="tr-TR" i="1" dirty="0" smtClean="0"/>
              <a:t> An </a:t>
            </a:r>
            <a:r>
              <a:rPr lang="tr-TR" i="1" dirty="0" err="1" smtClean="0"/>
              <a:t>Te'vîli</a:t>
            </a:r>
            <a:r>
              <a:rPr lang="tr-TR" i="1" dirty="0" smtClean="0"/>
              <a:t> </a:t>
            </a:r>
            <a:r>
              <a:rPr lang="tr-TR" i="1" dirty="0" err="1" smtClean="0"/>
              <a:t>Âyi'l</a:t>
            </a:r>
            <a:r>
              <a:rPr lang="tr-TR" i="1" dirty="0" smtClean="0"/>
              <a:t>-</a:t>
            </a:r>
            <a:r>
              <a:rPr lang="tr-TR" i="1" dirty="0" err="1" smtClean="0"/>
              <a:t>Kur'ân</a:t>
            </a:r>
            <a:r>
              <a:rPr lang="tr-TR" dirty="0" smtClean="0"/>
              <a:t>,  II, 2/130, Beyrut, 1988. 30 cüz, 15 cilt.</a:t>
            </a:r>
          </a:p>
          <a:p>
            <a:r>
              <a:rPr lang="tr-TR" dirty="0" smtClean="0"/>
              <a:t>bk. </a:t>
            </a:r>
            <a:r>
              <a:rPr lang="tr-TR" dirty="0" err="1" smtClean="0"/>
              <a:t>Taberî</a:t>
            </a:r>
            <a:r>
              <a:rPr lang="tr-TR" dirty="0" smtClean="0"/>
              <a:t>, II, 130-131. </a:t>
            </a:r>
            <a:r>
              <a:rPr lang="tr-TR" dirty="0" err="1" smtClean="0"/>
              <a:t>Yazır</a:t>
            </a:r>
            <a:r>
              <a:rPr lang="tr-TR" dirty="0" smtClean="0"/>
              <a:t>, Hamdi, </a:t>
            </a:r>
            <a:r>
              <a:rPr lang="tr-TR" i="1" dirty="0" smtClean="0"/>
              <a:t>Hak </a:t>
            </a:r>
            <a:r>
              <a:rPr lang="tr-TR" i="1" dirty="0" err="1" smtClean="0"/>
              <a:t>Dîni</a:t>
            </a:r>
            <a:r>
              <a:rPr lang="tr-TR" i="1" dirty="0" smtClean="0"/>
              <a:t> </a:t>
            </a:r>
            <a:r>
              <a:rPr lang="tr-TR" i="1" dirty="0" err="1" smtClean="0"/>
              <a:t>Kur'ân</a:t>
            </a:r>
            <a:r>
              <a:rPr lang="tr-TR" i="1" dirty="0" smtClean="0"/>
              <a:t> Dili</a:t>
            </a:r>
            <a:r>
              <a:rPr lang="tr-TR" dirty="0" smtClean="0"/>
              <a:t>, I, 626. Eser Neşriyat, İstanbul, 1971.</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4620</Words>
  <Application>Microsoft Office PowerPoint</Application>
  <PresentationFormat>Ekran Gösterisi (4:3)</PresentationFormat>
  <Paragraphs>216</Paragraphs>
  <Slides>86</Slides>
  <Notes>0</Notes>
  <HiddenSlides>0</HiddenSlides>
  <MMClips>0</MMClips>
  <ScaleCrop>false</ScaleCrop>
  <HeadingPairs>
    <vt:vector size="4" baseType="variant">
      <vt:variant>
        <vt:lpstr>Tema</vt:lpstr>
      </vt:variant>
      <vt:variant>
        <vt:i4>1</vt:i4>
      </vt:variant>
      <vt:variant>
        <vt:lpstr>Slayt Başlıkları</vt:lpstr>
      </vt:variant>
      <vt:variant>
        <vt:i4>86</vt:i4>
      </vt:variant>
    </vt:vector>
  </HeadingPairs>
  <TitlesOfParts>
    <vt:vector size="87" baseType="lpstr">
      <vt:lpstr>Ofis Teması</vt:lpstr>
      <vt:lpstr>ORUÇ Fıkhî Yönü </vt:lpstr>
      <vt:lpstr>Oruç Neye Denir? </vt:lpstr>
      <vt:lpstr>Slayt 3</vt:lpstr>
      <vt:lpstr>Slayt 4</vt:lpstr>
      <vt:lpstr>Orucun Farz Oluşu </vt:lpstr>
      <vt:lpstr>Slayt 6</vt:lpstr>
      <vt:lpstr>Slayt 7</vt:lpstr>
      <vt:lpstr>Diğer Semavî Dinlerde Oruç </vt:lpstr>
      <vt:lpstr>Slayt 9</vt:lpstr>
      <vt:lpstr>Slayt 10</vt:lpstr>
      <vt:lpstr>Orucun Vakti </vt:lpstr>
      <vt:lpstr>Slayt 12</vt:lpstr>
      <vt:lpstr>SAHURA KALKMAK</vt:lpstr>
      <vt:lpstr>Ramazanı Karşılamak İçin Oruç Tutmak</vt:lpstr>
      <vt:lpstr>Orucu Kimler Tutar </vt:lpstr>
      <vt:lpstr>Orucun Edasının Şartları </vt:lpstr>
      <vt:lpstr>Orucun Sıhhatinin Şartları </vt:lpstr>
      <vt:lpstr>Oruç Çeşitleri </vt:lpstr>
      <vt:lpstr>Slayt 19</vt:lpstr>
      <vt:lpstr>Oruca Ne Zaman ve Nasıl Niyet Edilir? </vt:lpstr>
      <vt:lpstr>Slayt 21</vt:lpstr>
      <vt:lpstr>Slayt 22</vt:lpstr>
      <vt:lpstr>Slayt 23</vt:lpstr>
      <vt:lpstr>Oruçluya Müstehap Olan Şeyler </vt:lpstr>
      <vt:lpstr>Orucu, Ramazandan Sonraya Ertelemeyi Mübah Kılan Özürler </vt:lpstr>
      <vt:lpstr>Slayt 26</vt:lpstr>
      <vt:lpstr>Slayt 27</vt:lpstr>
      <vt:lpstr>Slayt 28</vt:lpstr>
      <vt:lpstr>● مَنْ أدْرَكَهُ رَمَضانُ فِى السَّفَرِ وَلَهُ حَمُولةٌ  تَأْوِى بِهِ إلى شِبَعٍ فَلْيَصُمْ رَمَضانَ حَيثُ أدْرَكَهُ.  “Kim sefer sırasında Ramazan ayına ulaşır ve beraberinde kendisini, karnını doyuracak yere (evine, yurduna) götürecek bir bineği (vasıtası) varsa nerede olursa olsun orucunu tutsun (ruhsatı kullanmasın).” (Ebu Davud, Savm, 44)</vt:lpstr>
      <vt:lpstr>Slayt 30</vt:lpstr>
      <vt:lpstr>Slayt 31</vt:lpstr>
      <vt:lpstr>Slayt 32</vt:lpstr>
      <vt:lpstr>Fidye </vt:lpstr>
      <vt:lpstr>Kaza ve Keffaret </vt:lpstr>
      <vt:lpstr>Slayt 35</vt:lpstr>
      <vt:lpstr>Slayt 36</vt:lpstr>
      <vt:lpstr>Slayt 37</vt:lpstr>
      <vt:lpstr>Orucu Bozan Şeyler </vt:lpstr>
      <vt:lpstr>Orucu Bozup Kaza ve Keffareti Gerektiren Şeyler </vt:lpstr>
      <vt:lpstr>Slayt 40</vt:lpstr>
      <vt:lpstr>Keffareti Düşüren Şeyler </vt:lpstr>
      <vt:lpstr>Orucu Bozup Yalnız Kazayı Gerektiren Şeyler </vt:lpstr>
      <vt:lpstr>Slayt 43</vt:lpstr>
      <vt:lpstr>Slayt 44</vt:lpstr>
      <vt:lpstr>Slayt 45</vt:lpstr>
      <vt:lpstr>Slayt 46</vt:lpstr>
      <vt:lpstr>Slayt 47</vt:lpstr>
      <vt:lpstr>Orucu Bozmayan Şeyler</vt:lpstr>
      <vt:lpstr>Slayt 49</vt:lpstr>
      <vt:lpstr>Slayt 50</vt:lpstr>
      <vt:lpstr>Oruçluya Mekruh Olan Şeyler </vt:lpstr>
      <vt:lpstr>Oruçluya Mekruh Olmayan Şeyler </vt:lpstr>
      <vt:lpstr>Oruçla İlgili Bilinmesi Gereken Çeşitli Hükümler </vt:lpstr>
      <vt:lpstr>Slayt 54</vt:lpstr>
      <vt:lpstr>Slayt 55</vt:lpstr>
      <vt:lpstr>Slayt 56</vt:lpstr>
      <vt:lpstr>Slayt 57</vt:lpstr>
      <vt:lpstr>Slayt 58</vt:lpstr>
      <vt:lpstr>Diş fırçalamak orucu bozar mı? Diş fırçalamakla oruç bozulmaz. Bununla birlikte, diş macunun, misvak parçalarının veya suyun boğaza kaçması halinde oruç bozulur. Orucun bozulma ihtimali dikkate alınarak, dişlerin imsakten önce ve iftardan sonra fırçalanması uygun olur.</vt:lpstr>
      <vt:lpstr> Oruçlunun güzel koku sürünmesi veya güzel kokan bir şeyi özel olarak koklaması  mekruh sayılmaz. </vt:lpstr>
      <vt:lpstr>Parfüm ve kolonya orucu bozar mı? Parfüm veya kolonya sürünmek ve koklamak orucu bozmaz.</vt:lpstr>
      <vt:lpstr>Oruçlu iken ihtilam olan veya cünüp olarak sabahlayan kişinin durumu nedir? Oruçlu iken rüyada ihtilam olmak orucu bozmadığı gibi, gusletmeyi geciktirerek cünüp olarak sabahlamak da oruca bir zarar vermez. Ancak, zorunlu bir durum olmadıkça, hemen boy abdesti alınmalıdır. Nitekim Hz. Peygamber’in Ramazan’da imsaktan sonra yıkandıkları hadis kaynaklarında yer almaktadır.</vt:lpstr>
      <vt:lpstr>B. SAĞLIK PROBLEMLERİ VE ORUÇ </vt:lpstr>
      <vt:lpstr>Astım Hastalarının Oksijen Spreyi Kullanmaları Orucu Bozar mı?</vt:lpstr>
      <vt:lpstr>Göz Damlası Kullanmak Orucu Bozar mı? </vt:lpstr>
      <vt:lpstr>Burun Damlası Kullanmak Orucu Bozar mı?</vt:lpstr>
      <vt:lpstr>Kalp Hastalarının Dilaltı Hapı Kullanması Orucu Bozar mı? </vt:lpstr>
      <vt:lpstr>Her Gün Hap Kullanmak Zorunda Olan Hastaların Oruç Tutmaları Gerekir mi?</vt:lpstr>
      <vt:lpstr>Endoskopi, Kolonoskopi Yaptırmak, Makat Veya Ferçten Ultrason Çektirmek Orucu Bozar mı? </vt:lpstr>
      <vt:lpstr>İdrar Kanalının Görüntülenmesi, Kanala İlaç Akıtılması Orucu Bozar mı? </vt:lpstr>
      <vt:lpstr>Anestezi Yaptırmak Orucu Bozar mı? </vt:lpstr>
      <vt:lpstr>Kulak Damlası Kullanmak Ve Kulak Yıkattırmak Orucu Bozar mı? </vt:lpstr>
      <vt:lpstr>Fitil Kullanmak, Lavman Yaptırmak Orucu Bozar mı?</vt:lpstr>
      <vt:lpstr>İğne Yaptırmak, Hastaya Serum Ve Kan Vermek Orucu Bozar mı? </vt:lpstr>
      <vt:lpstr>Diyaliz Uygulaması Orucu Bozar mı? </vt:lpstr>
      <vt:lpstr> Anjiyo Yaptırmak Orucu Bozar mı?</vt:lpstr>
      <vt:lpstr>Biyopsi Yaptırmak Orucu Bozar mı?</vt:lpstr>
      <vt:lpstr>Oruçlu Kimse Akupunktur Yaptırabilir mi? </vt:lpstr>
      <vt:lpstr>Merhem Ve İlaçlı Bant Kullanmak Orucu Bozar mı?</vt:lpstr>
      <vt:lpstr>Oruçlu Kimsenin Dişlerini Tedavi Ettirmesi Orucu Bozar mı? </vt:lpstr>
      <vt:lpstr>Susuz Olarak Hap Yutmak Orucu Bozar mı? </vt:lpstr>
      <vt:lpstr>Slayt 82</vt:lpstr>
      <vt:lpstr> Elde olmadan çalışma yerinde toz duman v.b. şeylerin yutulması orucu bozar mı?</vt:lpstr>
      <vt:lpstr>Almanya'da oruca başlayan bir kişi uçakla daha doğudaki veya daha batıdaki bir ülkeye yolculuk yapsa iftarı nereye göre yapacaktır?</vt:lpstr>
      <vt:lpstr>Ramazanda ay halini önlemek için hap kullanmak caiz midir?</vt:lpstr>
      <vt:lpstr>Düşük yapan kadının orucu bozulur mu?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ORUÇ</dc:title>
  <dc:creator>pc</dc:creator>
  <cp:lastModifiedBy>9336597624</cp:lastModifiedBy>
  <cp:revision>48</cp:revision>
  <dcterms:created xsi:type="dcterms:W3CDTF">2010-07-18T12:48:59Z</dcterms:created>
  <dcterms:modified xsi:type="dcterms:W3CDTF">2013-07-11T21:35:33Z</dcterms:modified>
</cp:coreProperties>
</file>