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85" r:id="rId6"/>
    <p:sldId id="286" r:id="rId7"/>
    <p:sldId id="287" r:id="rId8"/>
    <p:sldId id="288" r:id="rId9"/>
    <p:sldId id="289" r:id="rId10"/>
    <p:sldId id="290" r:id="rId11"/>
    <p:sldId id="303" r:id="rId12"/>
    <p:sldId id="304" r:id="rId13"/>
    <p:sldId id="305" r:id="rId14"/>
    <p:sldId id="306" r:id="rId15"/>
    <p:sldId id="292" r:id="rId16"/>
    <p:sldId id="260" r:id="rId17"/>
    <p:sldId id="261" r:id="rId18"/>
    <p:sldId id="262" r:id="rId19"/>
    <p:sldId id="265" r:id="rId20"/>
    <p:sldId id="269" r:id="rId21"/>
    <p:sldId id="298" r:id="rId22"/>
    <p:sldId id="299" r:id="rId23"/>
    <p:sldId id="300" r:id="rId24"/>
    <p:sldId id="301" r:id="rId25"/>
    <p:sldId id="302" r:id="rId26"/>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AFA8F"/>
    <a:srgbClr val="99FF99"/>
    <a:srgbClr val="66FF9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5620"/>
    <p:restoredTop sz="94660"/>
  </p:normalViewPr>
  <p:slideViewPr>
    <p:cSldViewPr>
      <p:cViewPr varScale="1">
        <p:scale>
          <a:sx n="86" d="100"/>
          <a:sy n="86" d="100"/>
        </p:scale>
        <p:origin x="-137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11.07.2013</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11.07.2013</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11.07.2013</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11.07.2013</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11.07.2013</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D9F75050-0E15-4C5B-92B0-66D068882F1F}" type="datetimeFigureOut">
              <a:rPr lang="tr-TR" smtClean="0"/>
              <a:pPr/>
              <a:t>11.07.2013</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D9F75050-0E15-4C5B-92B0-66D068882F1F}" type="datetimeFigureOut">
              <a:rPr lang="tr-TR" smtClean="0"/>
              <a:pPr/>
              <a:t>11.07.2013</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D9F75050-0E15-4C5B-92B0-66D068882F1F}" type="datetimeFigureOut">
              <a:rPr lang="tr-TR" smtClean="0"/>
              <a:pPr/>
              <a:t>11.07.2013</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11.07.2013</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11.07.2013</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11.07.2013</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1AFA8F">
            <a:alpha val="50000"/>
          </a:srgbClr>
        </a:solidFill>
        <a:effectLst/>
      </p:bgPr>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F75050-0E15-4C5B-92B0-66D068882F1F}" type="datetimeFigureOut">
              <a:rPr lang="tr-TR" smtClean="0"/>
              <a:pPr/>
              <a:t>11.07.2013</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l="-12000" r="-12000"/>
          </a:stretch>
        </a:blipFill>
        <a:effectLst/>
      </p:bgPr>
    </p:bg>
    <p:spTree>
      <p:nvGrpSpPr>
        <p:cNvPr id="1" name=""/>
        <p:cNvGrpSpPr/>
        <p:nvPr/>
      </p:nvGrpSpPr>
      <p:grpSpPr>
        <a:xfrm>
          <a:off x="0" y="0"/>
          <a:ext cx="0" cy="0"/>
          <a:chOff x="0" y="0"/>
          <a:chExt cx="0" cy="0"/>
        </a:xfrm>
      </p:grpSpPr>
      <p:sp>
        <p:nvSpPr>
          <p:cNvPr id="2" name="1 Başlık"/>
          <p:cNvSpPr>
            <a:spLocks noGrp="1"/>
          </p:cNvSpPr>
          <p:nvPr>
            <p:ph type="ctrTitle"/>
          </p:nvPr>
        </p:nvSpPr>
        <p:spPr>
          <a:xfrm>
            <a:off x="1371600" y="4841776"/>
            <a:ext cx="7772400" cy="2016224"/>
          </a:xfrm>
        </p:spPr>
        <p:txBody>
          <a:bodyPr>
            <a:normAutofit/>
          </a:bodyPr>
          <a:lstStyle/>
          <a:p>
            <a:r>
              <a:rPr lang="tr-TR" sz="5400" dirty="0" smtClean="0">
                <a:solidFill>
                  <a:schemeClr val="bg1"/>
                </a:solidFill>
              </a:rPr>
              <a:t>ORUÇ</a:t>
            </a:r>
            <a:r>
              <a:rPr lang="de-CH" sz="5400" dirty="0" smtClean="0">
                <a:solidFill>
                  <a:schemeClr val="bg1"/>
                </a:solidFill>
              </a:rPr>
              <a:t/>
            </a:r>
            <a:br>
              <a:rPr lang="de-CH" sz="5400" dirty="0" smtClean="0">
                <a:solidFill>
                  <a:schemeClr val="bg1"/>
                </a:solidFill>
              </a:rPr>
            </a:br>
            <a:r>
              <a:rPr lang="tr-TR" sz="5400" dirty="0" smtClean="0">
                <a:solidFill>
                  <a:schemeClr val="bg1"/>
                </a:solidFill>
              </a:rPr>
              <a:t>Fazileti</a:t>
            </a:r>
            <a:endParaRPr lang="tr-TR" sz="5400" dirty="0">
              <a:solidFill>
                <a:schemeClr val="bg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357166"/>
            <a:ext cx="8229600" cy="5768997"/>
          </a:xfrm>
        </p:spPr>
        <p:txBody>
          <a:bodyPr>
            <a:normAutofit/>
          </a:bodyPr>
          <a:lstStyle/>
          <a:p>
            <a:pPr algn="just" rtl="1">
              <a:spcAft>
                <a:spcPts val="0"/>
              </a:spcAft>
            </a:pPr>
            <a:r>
              <a:rPr lang="ar-SA" sz="4000" b="1" dirty="0" smtClean="0">
                <a:solidFill>
                  <a:srgbClr val="000000"/>
                </a:solidFill>
                <a:latin typeface="Traditional Arabic" pitchFamily="18" charset="-78"/>
                <a:cs typeface="Traditional Arabic" pitchFamily="18" charset="-78"/>
              </a:rPr>
              <a:t>قَالَ رَسُولُ اللّهِ صَلَّي اللّهُ عَلَيْهِ وَسَلَّمَ : منْ فَطَّرَ صَائِماً كان لهُ مثْلَ أجْرهِ  غَيْرَ أنَّهُ َ يَنْقُصُ منْ أجْرِ الصَّائِمِ شَيئْاً [. أخرجه الترمذي .</a:t>
            </a:r>
            <a:endParaRPr lang="ar-SA" sz="4000" b="1" dirty="0" smtClean="0">
              <a:latin typeface="Traditional Arabic" pitchFamily="18" charset="-78"/>
              <a:cs typeface="Traditional Arabic" pitchFamily="18" charset="-78"/>
            </a:endParaRPr>
          </a:p>
          <a:p>
            <a:pPr algn="just">
              <a:spcAft>
                <a:spcPts val="0"/>
              </a:spcAft>
            </a:pPr>
            <a:r>
              <a:rPr lang="tr-TR" dirty="0" smtClean="0">
                <a:solidFill>
                  <a:srgbClr val="000000"/>
                </a:solidFill>
              </a:rPr>
              <a:t>"</a:t>
            </a:r>
            <a:r>
              <a:rPr lang="tr-TR" dirty="0" err="1" smtClean="0">
                <a:solidFill>
                  <a:srgbClr val="000000"/>
                </a:solidFill>
              </a:rPr>
              <a:t>Resûlullah</a:t>
            </a:r>
            <a:r>
              <a:rPr lang="tr-TR" dirty="0" smtClean="0">
                <a:solidFill>
                  <a:srgbClr val="000000"/>
                </a:solidFill>
              </a:rPr>
              <a:t> buyurdular ki: "Kim bir oruçluya iftar ettirirse, kendisine onun sevabı kadar sevap yazılır. Üstelik bu sebeple oruçlunun sevabından hiçbir eksiltme olmaz."</a:t>
            </a:r>
            <a:r>
              <a:rPr lang="tr-TR" baseline="30000" dirty="0" smtClean="0">
                <a:solidFill>
                  <a:srgbClr val="000000"/>
                </a:solidFill>
                <a:hlinkClick r:id="" action="ppaction://hlinkfile"/>
              </a:rPr>
              <a:t>[10]</a:t>
            </a:r>
            <a:r>
              <a:rPr lang="tr-TR" dirty="0" smtClean="0">
                <a:solidFill>
                  <a:srgbClr val="000000"/>
                </a:solidFill>
              </a:rPr>
              <a:t> </a:t>
            </a:r>
            <a:endParaRPr lang="tr-TR" dirty="0" smtClean="0"/>
          </a:p>
          <a:p>
            <a:endParaRPr lang="tr-T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586" name="Rectangle 2"/>
          <p:cNvSpPr>
            <a:spLocks noGrp="1" noChangeArrowheads="1"/>
          </p:cNvSpPr>
          <p:nvPr>
            <p:ph type="title"/>
          </p:nvPr>
        </p:nvSpPr>
        <p:spPr>
          <a:xfrm>
            <a:off x="457200" y="274638"/>
            <a:ext cx="8229600" cy="6430962"/>
          </a:xfrm>
        </p:spPr>
        <p:txBody>
          <a:bodyPr>
            <a:normAutofit fontScale="90000"/>
          </a:bodyPr>
          <a:lstStyle/>
          <a:p>
            <a:pPr rtl="1">
              <a:lnSpc>
                <a:spcPct val="170000"/>
              </a:lnSpc>
              <a:buFont typeface="Arial" pitchFamily="34" charset="0"/>
              <a:buChar char="•"/>
            </a:pPr>
            <a:r>
              <a:rPr lang="ar-SA" b="1" dirty="0">
                <a:latin typeface="Traditional Arabic" pitchFamily="18" charset="-78"/>
                <a:cs typeface="Traditional Arabic" pitchFamily="18" charset="-78"/>
              </a:rPr>
              <a:t>مَنْ لَمْ يَدَعْ قَوْلَ الزُّورِ وَالْعَمَلَ بِهِ فَلَيْسَ لِلَّهِ حَاجَةٌ فِي أَنْ يَدَعَ طَعَامَهُ </a:t>
            </a:r>
            <a:r>
              <a:rPr lang="ar-SA" b="1" dirty="0" smtClean="0">
                <a:latin typeface="Traditional Arabic" pitchFamily="18" charset="-78"/>
                <a:cs typeface="Traditional Arabic" pitchFamily="18" charset="-78"/>
              </a:rPr>
              <a:t>وَشَرَابَهُ</a:t>
            </a:r>
            <a:r>
              <a:rPr lang="tr-TR" dirty="0" smtClean="0">
                <a:cs typeface="Traditional Naskh" pitchFamily="2" charset="-78"/>
              </a:rPr>
              <a:t/>
            </a:r>
            <a:br>
              <a:rPr lang="tr-TR" dirty="0" smtClean="0">
                <a:cs typeface="Traditional Naskh" pitchFamily="2" charset="-78"/>
              </a:rPr>
            </a:br>
            <a:r>
              <a:rPr lang="tr-TR" sz="2800" i="1" dirty="0"/>
              <a:t/>
            </a:r>
            <a:br>
              <a:rPr lang="tr-TR" sz="2800" i="1" dirty="0"/>
            </a:br>
            <a:r>
              <a:rPr lang="tr-TR" sz="2800" dirty="0">
                <a:latin typeface="Tahoma" pitchFamily="34" charset="0"/>
                <a:cs typeface="Tahoma" pitchFamily="34" charset="0"/>
              </a:rPr>
              <a:t>"Bir kimse oruçlu olduğu halde yalanı, dedikoduyu, yalanla iş görmeyi bırakmazsa Allah'ın, onun yemesini, içmesini terk etmesine ihtiyacı yoktur</a:t>
            </a:r>
            <a:r>
              <a:rPr lang="tr-TR" sz="2800" dirty="0" smtClean="0">
                <a:latin typeface="Tahoma" pitchFamily="34" charset="0"/>
                <a:cs typeface="Tahoma" pitchFamily="34" charset="0"/>
              </a:rPr>
              <a:t>.”</a:t>
            </a:r>
            <a:br>
              <a:rPr lang="tr-TR" sz="2800" dirty="0" smtClean="0">
                <a:latin typeface="Tahoma" pitchFamily="34" charset="0"/>
                <a:cs typeface="Tahoma" pitchFamily="34" charset="0"/>
              </a:rPr>
            </a:br>
            <a:r>
              <a:rPr lang="tr-TR" sz="2800" dirty="0" smtClean="0">
                <a:latin typeface="Tahoma" pitchFamily="34" charset="0"/>
                <a:cs typeface="Tahoma" pitchFamily="34" charset="0"/>
              </a:rPr>
              <a:t> </a:t>
            </a:r>
            <a:r>
              <a:rPr lang="tr-TR" sz="2800" dirty="0">
                <a:latin typeface="Tahoma" pitchFamily="34" charset="0"/>
                <a:cs typeface="Tahoma" pitchFamily="34" charset="0"/>
              </a:rPr>
              <a:t/>
            </a:r>
            <a:br>
              <a:rPr lang="tr-TR" sz="2800" dirty="0">
                <a:latin typeface="Tahoma" pitchFamily="34" charset="0"/>
                <a:cs typeface="Tahoma" pitchFamily="34" charset="0"/>
              </a:rPr>
            </a:br>
            <a:r>
              <a:rPr lang="tr-TR" sz="2000" dirty="0">
                <a:latin typeface="Tahoma" pitchFamily="34" charset="0"/>
                <a:cs typeface="Tahoma" pitchFamily="34" charset="0"/>
              </a:rPr>
              <a:t>[</a:t>
            </a:r>
            <a:r>
              <a:rPr lang="tr-TR" sz="2000" dirty="0" err="1">
                <a:latin typeface="Tahoma" pitchFamily="34" charset="0"/>
                <a:cs typeface="Tahoma" pitchFamily="34" charset="0"/>
              </a:rPr>
              <a:t>Buhari</a:t>
            </a:r>
            <a:r>
              <a:rPr lang="tr-TR" sz="2000" dirty="0">
                <a:latin typeface="Tahoma" pitchFamily="34" charset="0"/>
                <a:cs typeface="Tahoma" pitchFamily="34" charset="0"/>
              </a:rPr>
              <a:t>, </a:t>
            </a:r>
            <a:r>
              <a:rPr lang="tr-TR" sz="2000" dirty="0" err="1">
                <a:latin typeface="Tahoma" pitchFamily="34" charset="0"/>
                <a:cs typeface="Tahoma" pitchFamily="34" charset="0"/>
              </a:rPr>
              <a:t>Savm</a:t>
            </a:r>
            <a:r>
              <a:rPr lang="tr-TR" sz="2000" dirty="0">
                <a:latin typeface="Tahoma" pitchFamily="34" charset="0"/>
                <a:cs typeface="Tahoma" pitchFamily="34" charset="0"/>
              </a:rPr>
              <a:t>: 8, </a:t>
            </a:r>
            <a:r>
              <a:rPr lang="tr-TR" sz="2000" dirty="0" err="1">
                <a:latin typeface="Tahoma" pitchFamily="34" charset="0"/>
                <a:cs typeface="Tahoma" pitchFamily="34" charset="0"/>
              </a:rPr>
              <a:t>Edeb</a:t>
            </a:r>
            <a:r>
              <a:rPr lang="tr-TR" sz="2000" dirty="0">
                <a:latin typeface="Tahoma" pitchFamily="34" charset="0"/>
                <a:cs typeface="Tahoma" pitchFamily="34" charset="0"/>
              </a:rPr>
              <a:t>:51; Bak. Ebu </a:t>
            </a:r>
            <a:r>
              <a:rPr lang="tr-TR" sz="2000" dirty="0" err="1">
                <a:latin typeface="Tahoma" pitchFamily="34" charset="0"/>
                <a:cs typeface="Tahoma" pitchFamily="34" charset="0"/>
              </a:rPr>
              <a:t>davud</a:t>
            </a:r>
            <a:r>
              <a:rPr lang="tr-TR" sz="2000" dirty="0">
                <a:latin typeface="Tahoma" pitchFamily="34" charset="0"/>
                <a:cs typeface="Tahoma" pitchFamily="34" charset="0"/>
              </a:rPr>
              <a:t>, </a:t>
            </a:r>
            <a:r>
              <a:rPr lang="tr-TR" sz="2000" dirty="0" err="1">
                <a:latin typeface="Tahoma" pitchFamily="34" charset="0"/>
                <a:cs typeface="Tahoma" pitchFamily="34" charset="0"/>
              </a:rPr>
              <a:t>Savm</a:t>
            </a:r>
            <a:r>
              <a:rPr lang="tr-TR" sz="2000" dirty="0">
                <a:latin typeface="Tahoma" pitchFamily="34" charset="0"/>
                <a:cs typeface="Tahoma" pitchFamily="34" charset="0"/>
              </a:rPr>
              <a:t>: 25; </a:t>
            </a:r>
            <a:r>
              <a:rPr lang="tr-TR" sz="2000" dirty="0" err="1">
                <a:latin typeface="Tahoma" pitchFamily="34" charset="0"/>
                <a:cs typeface="Tahoma" pitchFamily="34" charset="0"/>
              </a:rPr>
              <a:t>Tirmizi</a:t>
            </a:r>
            <a:r>
              <a:rPr lang="tr-TR" sz="2000" dirty="0">
                <a:latin typeface="Tahoma" pitchFamily="34" charset="0"/>
                <a:cs typeface="Tahoma" pitchFamily="34" charset="0"/>
              </a:rPr>
              <a:t>, </a:t>
            </a:r>
            <a:r>
              <a:rPr lang="tr-TR" sz="2000" dirty="0" err="1">
                <a:latin typeface="Tahoma" pitchFamily="34" charset="0"/>
                <a:cs typeface="Tahoma" pitchFamily="34" charset="0"/>
              </a:rPr>
              <a:t>Savm</a:t>
            </a:r>
            <a:r>
              <a:rPr lang="tr-TR" sz="2000" dirty="0">
                <a:latin typeface="Tahoma" pitchFamily="34" charset="0"/>
                <a:cs typeface="Tahoma" pitchFamily="34" charset="0"/>
              </a:rPr>
              <a:t>: 16; </a:t>
            </a:r>
            <a:r>
              <a:rPr lang="tr-TR" sz="2000" dirty="0" err="1">
                <a:latin typeface="Tahoma" pitchFamily="34" charset="0"/>
                <a:cs typeface="Tahoma" pitchFamily="34" charset="0"/>
              </a:rPr>
              <a:t>İbn</a:t>
            </a:r>
            <a:r>
              <a:rPr lang="tr-TR" sz="2000" dirty="0">
                <a:latin typeface="Tahoma" pitchFamily="34" charset="0"/>
                <a:cs typeface="Tahoma" pitchFamily="34" charset="0"/>
              </a:rPr>
              <a:t> </a:t>
            </a:r>
            <a:r>
              <a:rPr lang="tr-TR" sz="2000" dirty="0" err="1">
                <a:latin typeface="Tahoma" pitchFamily="34" charset="0"/>
                <a:cs typeface="Tahoma" pitchFamily="34" charset="0"/>
              </a:rPr>
              <a:t>mace</a:t>
            </a:r>
            <a:r>
              <a:rPr lang="tr-TR" sz="2000" dirty="0">
                <a:latin typeface="Tahoma" pitchFamily="34" charset="0"/>
                <a:cs typeface="Tahoma" pitchFamily="34" charset="0"/>
              </a:rPr>
              <a:t>, </a:t>
            </a:r>
            <a:r>
              <a:rPr lang="tr-TR" sz="2000" dirty="0" err="1">
                <a:latin typeface="Tahoma" pitchFamily="34" charset="0"/>
                <a:cs typeface="Tahoma" pitchFamily="34" charset="0"/>
              </a:rPr>
              <a:t>Sıyam</a:t>
            </a:r>
            <a:r>
              <a:rPr lang="tr-TR" sz="2000" dirty="0">
                <a:latin typeface="Tahoma" pitchFamily="34" charset="0"/>
                <a:cs typeface="Tahoma" pitchFamily="34" charset="0"/>
              </a:rPr>
              <a:t>: 21]</a:t>
            </a:r>
            <a:endParaRPr lang="en-US" sz="2000" dirty="0">
              <a:latin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457200" y="274638"/>
            <a:ext cx="8229600" cy="6202362"/>
          </a:xfrm>
        </p:spPr>
        <p:txBody>
          <a:bodyPr>
            <a:normAutofit fontScale="90000"/>
          </a:bodyPr>
          <a:lstStyle/>
          <a:p>
            <a:pPr>
              <a:lnSpc>
                <a:spcPct val="140000"/>
              </a:lnSpc>
            </a:pPr>
            <a:r>
              <a:rPr lang="tr-TR" sz="2800" dirty="0"/>
              <a:t>Peygamberimiz (s.a.v.) şöyle buyurmuştur</a:t>
            </a:r>
            <a:r>
              <a:rPr lang="tr-TR" sz="2800" dirty="0" smtClean="0"/>
              <a:t>:</a:t>
            </a:r>
            <a:br>
              <a:rPr lang="tr-TR" sz="2800" dirty="0" smtClean="0"/>
            </a:br>
            <a:r>
              <a:rPr lang="ar-SA" dirty="0" smtClean="0"/>
              <a:t> </a:t>
            </a:r>
            <a:r>
              <a:rPr lang="ar-SA" b="1" dirty="0" smtClean="0">
                <a:latin typeface="Traditional Arabic" pitchFamily="18" charset="-78"/>
                <a:cs typeface="Traditional Arabic" pitchFamily="18" charset="-78"/>
              </a:rPr>
              <a:t>قال رَسُول اللَّهِ صَلَى اللَّهُ عَلَيْهِ وَسلَّمْ: ((رب صائم ليس له من صيامه إلا الجوع. ورب قائم ليس له من قيامه إلا السهر)).</a:t>
            </a:r>
            <a:r>
              <a:rPr lang="ar-SA" dirty="0" smtClean="0"/>
              <a:t> </a:t>
            </a:r>
            <a:r>
              <a:rPr lang="tr-TR" dirty="0"/>
              <a:t/>
            </a:r>
            <a:br>
              <a:rPr lang="tr-TR" dirty="0"/>
            </a:br>
            <a:r>
              <a:rPr lang="tr-TR" dirty="0"/>
              <a:t> "Oruç tutan öyle insanlar vardır ki, kârları sadece açlık ve susuzluk çekmektir" </a:t>
            </a:r>
            <a:br>
              <a:rPr lang="tr-TR" dirty="0"/>
            </a:br>
            <a:r>
              <a:rPr lang="tr-TR" sz="2000" dirty="0"/>
              <a:t>(</a:t>
            </a:r>
            <a:r>
              <a:rPr lang="tr-TR" sz="2000" dirty="0" err="1"/>
              <a:t>İbn</a:t>
            </a:r>
            <a:r>
              <a:rPr lang="tr-TR" sz="2000" dirty="0"/>
              <a:t> </a:t>
            </a:r>
            <a:r>
              <a:rPr lang="tr-TR" sz="2000" dirty="0" err="1"/>
              <a:t>Mace</a:t>
            </a:r>
            <a:r>
              <a:rPr lang="tr-TR" sz="2000" dirty="0"/>
              <a:t>, “</a:t>
            </a:r>
            <a:r>
              <a:rPr lang="tr-TR" sz="2000" dirty="0" err="1"/>
              <a:t>Sıyâm</a:t>
            </a:r>
            <a:r>
              <a:rPr lang="tr-TR" sz="2000" dirty="0"/>
              <a:t>”, 21)</a:t>
            </a:r>
            <a:r>
              <a:rPr lang="tr-TR" dirty="0"/>
              <a:t> </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84" name="Rectangle 4"/>
          <p:cNvSpPr>
            <a:spLocks noGrp="1" noChangeArrowheads="1"/>
          </p:cNvSpPr>
          <p:nvPr>
            <p:ph type="title"/>
          </p:nvPr>
        </p:nvSpPr>
        <p:spPr>
          <a:xfrm>
            <a:off x="457200" y="274638"/>
            <a:ext cx="8229600" cy="6354762"/>
          </a:xfrm>
        </p:spPr>
        <p:txBody>
          <a:bodyPr/>
          <a:lstStyle/>
          <a:p>
            <a:pPr>
              <a:lnSpc>
                <a:spcPct val="130000"/>
              </a:lnSpc>
            </a:pPr>
            <a:r>
              <a:rPr lang="ar-EG" b="1" dirty="0">
                <a:latin typeface="Traditional Arabic" pitchFamily="18" charset="-78"/>
                <a:cs typeface="Traditional Arabic" pitchFamily="18" charset="-78"/>
              </a:rPr>
              <a:t>لِكُلِّ شَيْءٍ زَك</a:t>
            </a:r>
            <a:r>
              <a:rPr lang="ar-SA" b="1" dirty="0">
                <a:latin typeface="Traditional Arabic" pitchFamily="18" charset="-78"/>
                <a:cs typeface="Traditional Arabic" pitchFamily="18" charset="-78"/>
              </a:rPr>
              <a:t>َ</a:t>
            </a:r>
            <a:r>
              <a:rPr lang="ar-EG" b="1" dirty="0">
                <a:latin typeface="Traditional Arabic" pitchFamily="18" charset="-78"/>
                <a:cs typeface="Traditional Arabic" pitchFamily="18" charset="-78"/>
              </a:rPr>
              <a:t>اة ٌ وَزَكاة ُ الجَسَدِ الصّوْمُ و الصِّيامُ نِصْفُ الصّ</a:t>
            </a:r>
            <a:r>
              <a:rPr lang="ar-SA" b="1" dirty="0">
                <a:latin typeface="Traditional Arabic" pitchFamily="18" charset="-78"/>
                <a:cs typeface="Traditional Arabic" pitchFamily="18" charset="-78"/>
              </a:rPr>
              <a:t>َ</a:t>
            </a:r>
            <a:r>
              <a:rPr lang="ar-EG" b="1" dirty="0">
                <a:latin typeface="Traditional Arabic" pitchFamily="18" charset="-78"/>
                <a:cs typeface="Traditional Arabic" pitchFamily="18" charset="-78"/>
              </a:rPr>
              <a:t>بْر ِ</a:t>
            </a:r>
            <a:r>
              <a:rPr lang="ar-EG" sz="4800" dirty="0">
                <a:cs typeface="Traditional Naskh" pitchFamily="2" charset="-78"/>
              </a:rPr>
              <a:t>.</a:t>
            </a:r>
            <a:r>
              <a:rPr lang="ar-EG" b="1" dirty="0"/>
              <a:t> </a:t>
            </a:r>
            <a:r>
              <a:rPr lang="tr-TR" b="1" dirty="0"/>
              <a:t/>
            </a:r>
            <a:br>
              <a:rPr lang="tr-TR" b="1" dirty="0"/>
            </a:br>
            <a:r>
              <a:rPr lang="tr-TR" sz="2800" dirty="0">
                <a:latin typeface="Tahoma" pitchFamily="34" charset="0"/>
                <a:cs typeface="Tahoma" pitchFamily="34" charset="0"/>
              </a:rPr>
              <a:t>“Her şeyin bir zekatı vardır, </a:t>
            </a:r>
            <a:r>
              <a:rPr lang="tr-TR" sz="2800" dirty="0" err="1">
                <a:latin typeface="Tahoma" pitchFamily="34" charset="0"/>
                <a:cs typeface="Tahoma" pitchFamily="34" charset="0"/>
              </a:rPr>
              <a:t>vücûdun</a:t>
            </a:r>
            <a:r>
              <a:rPr lang="tr-TR" sz="2800" dirty="0">
                <a:latin typeface="Tahoma" pitchFamily="34" charset="0"/>
                <a:cs typeface="Tahoma" pitchFamily="34" charset="0"/>
              </a:rPr>
              <a:t> zekatı da oruçtur. Oruç da sabrın yarısıdır.” </a:t>
            </a:r>
            <a:r>
              <a:rPr lang="tr-TR" dirty="0">
                <a:latin typeface="Tahoma" pitchFamily="34" charset="0"/>
                <a:cs typeface="Tahoma" pitchFamily="34" charset="0"/>
              </a:rPr>
              <a:t/>
            </a:r>
            <a:br>
              <a:rPr lang="tr-TR" dirty="0">
                <a:latin typeface="Tahoma" pitchFamily="34" charset="0"/>
                <a:cs typeface="Tahoma" pitchFamily="34" charset="0"/>
              </a:rPr>
            </a:br>
            <a:r>
              <a:rPr lang="tr-TR" sz="2400" dirty="0">
                <a:latin typeface="Tahoma" pitchFamily="34" charset="0"/>
                <a:cs typeface="Tahoma" pitchFamily="34" charset="0"/>
              </a:rPr>
              <a:t>(</a:t>
            </a:r>
            <a:r>
              <a:rPr lang="tr-TR" sz="2400" dirty="0" err="1">
                <a:latin typeface="Tahoma" pitchFamily="34" charset="0"/>
                <a:cs typeface="Tahoma" pitchFamily="34" charset="0"/>
              </a:rPr>
              <a:t>İbn</a:t>
            </a:r>
            <a:r>
              <a:rPr lang="tr-TR" sz="2400" dirty="0">
                <a:latin typeface="Tahoma" pitchFamily="34" charset="0"/>
                <a:cs typeface="Tahoma" pitchFamily="34" charset="0"/>
              </a:rPr>
              <a:t> </a:t>
            </a:r>
            <a:r>
              <a:rPr lang="tr-TR" sz="2400" dirty="0" err="1">
                <a:latin typeface="Tahoma" pitchFamily="34" charset="0"/>
                <a:cs typeface="Tahoma" pitchFamily="34" charset="0"/>
              </a:rPr>
              <a:t>Mâce</a:t>
            </a:r>
            <a:r>
              <a:rPr lang="tr-TR" sz="2400" dirty="0">
                <a:latin typeface="Tahoma" pitchFamily="34" charset="0"/>
                <a:cs typeface="Tahoma" pitchFamily="34" charset="0"/>
              </a:rPr>
              <a:t>, </a:t>
            </a:r>
            <a:r>
              <a:rPr lang="tr-TR" sz="2400" dirty="0" err="1">
                <a:latin typeface="Tahoma" pitchFamily="34" charset="0"/>
                <a:cs typeface="Tahoma" pitchFamily="34" charset="0"/>
              </a:rPr>
              <a:t>Sıyam</a:t>
            </a:r>
            <a:r>
              <a:rPr lang="tr-TR" sz="2400" dirty="0">
                <a:latin typeface="Tahoma" pitchFamily="34" charset="0"/>
                <a:cs typeface="Tahoma" pitchFamily="34" charset="0"/>
              </a:rPr>
              <a:t>, 44)</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85000" lnSpcReduction="20000"/>
          </a:bodyPr>
          <a:lstStyle/>
          <a:p>
            <a:r>
              <a:rPr lang="tr-TR" dirty="0" smtClean="0"/>
              <a:t>* Hz. Cabir </a:t>
            </a:r>
            <a:r>
              <a:rPr lang="tr-TR" dirty="0" err="1" smtClean="0"/>
              <a:t>radıyallahu</a:t>
            </a:r>
            <a:r>
              <a:rPr lang="tr-TR" dirty="0" smtClean="0"/>
              <a:t> </a:t>
            </a:r>
            <a:r>
              <a:rPr lang="tr-TR" dirty="0" err="1" smtClean="0"/>
              <a:t>anh</a:t>
            </a:r>
            <a:r>
              <a:rPr lang="tr-TR" dirty="0" smtClean="0"/>
              <a:t> anlatıyor: "Her iftar vaktinde Allah tarafından (cehennemden) </a:t>
            </a:r>
            <a:r>
              <a:rPr lang="tr-TR" dirty="0" err="1" smtClean="0"/>
              <a:t>azad</a:t>
            </a:r>
            <a:r>
              <a:rPr lang="tr-TR" dirty="0" smtClean="0"/>
              <a:t> edilen kimseler bulunur. Bu, (Ramazanın) her gecesinde olur."   </a:t>
            </a:r>
          </a:p>
          <a:p>
            <a:r>
              <a:rPr lang="tr-TR" dirty="0" smtClean="0"/>
              <a:t>* Abdullah </a:t>
            </a:r>
            <a:r>
              <a:rPr lang="tr-TR" dirty="0" err="1" smtClean="0"/>
              <a:t>İbnu'z</a:t>
            </a:r>
            <a:r>
              <a:rPr lang="tr-TR" dirty="0" smtClean="0"/>
              <a:t>-</a:t>
            </a:r>
            <a:r>
              <a:rPr lang="tr-TR" dirty="0" err="1" smtClean="0"/>
              <a:t>Zübeyr</a:t>
            </a:r>
            <a:r>
              <a:rPr lang="tr-TR" dirty="0" smtClean="0"/>
              <a:t> </a:t>
            </a:r>
            <a:r>
              <a:rPr lang="tr-TR" dirty="0" err="1" smtClean="0"/>
              <a:t>radıyallahu</a:t>
            </a:r>
            <a:r>
              <a:rPr lang="tr-TR" dirty="0" smtClean="0"/>
              <a:t> </a:t>
            </a:r>
            <a:r>
              <a:rPr lang="tr-TR" dirty="0" err="1" smtClean="0"/>
              <a:t>anhüma</a:t>
            </a:r>
            <a:r>
              <a:rPr lang="tr-TR" dirty="0" smtClean="0"/>
              <a:t> anlatıyor: "</a:t>
            </a:r>
            <a:r>
              <a:rPr lang="tr-TR" dirty="0" err="1" smtClean="0"/>
              <a:t>Resulullah</a:t>
            </a:r>
            <a:r>
              <a:rPr lang="tr-TR" dirty="0" smtClean="0"/>
              <a:t> </a:t>
            </a:r>
            <a:r>
              <a:rPr lang="tr-TR" dirty="0" err="1" smtClean="0"/>
              <a:t>aleyhissalatu</a:t>
            </a:r>
            <a:r>
              <a:rPr lang="tr-TR" dirty="0" smtClean="0"/>
              <a:t>  vesselam </a:t>
            </a:r>
            <a:r>
              <a:rPr lang="tr-TR" dirty="0" err="1" smtClean="0"/>
              <a:t>Sa'd</a:t>
            </a:r>
            <a:r>
              <a:rPr lang="tr-TR" dirty="0" smtClean="0"/>
              <a:t> </a:t>
            </a:r>
            <a:r>
              <a:rPr lang="tr-TR" dirty="0" err="1" smtClean="0"/>
              <a:t>İbnu</a:t>
            </a:r>
            <a:r>
              <a:rPr lang="tr-TR" dirty="0" smtClean="0"/>
              <a:t> </a:t>
            </a:r>
            <a:r>
              <a:rPr lang="tr-TR" dirty="0" err="1" smtClean="0"/>
              <a:t>Muaz'ın</a:t>
            </a:r>
            <a:r>
              <a:rPr lang="tr-TR" dirty="0" smtClean="0"/>
              <a:t> yanında iftar açmıştı. Şöyle buyurdular: "Yanınızda oruçlular iftar etti. Yemeklerinizden </a:t>
            </a:r>
            <a:r>
              <a:rPr lang="tr-TR" dirty="0" err="1" smtClean="0"/>
              <a:t>ebrâr</a:t>
            </a:r>
            <a:r>
              <a:rPr lang="tr-TR" dirty="0" smtClean="0"/>
              <a:t> olanlar yedi, size de melaikeler rahmet duasında bulundular."</a:t>
            </a:r>
          </a:p>
          <a:p>
            <a:r>
              <a:rPr lang="tr-TR" dirty="0" smtClean="0"/>
              <a:t>* Abdullah </a:t>
            </a:r>
            <a:r>
              <a:rPr lang="tr-TR" dirty="0" err="1" smtClean="0"/>
              <a:t>İbnu</a:t>
            </a:r>
            <a:r>
              <a:rPr lang="tr-TR" dirty="0" smtClean="0"/>
              <a:t> </a:t>
            </a:r>
            <a:r>
              <a:rPr lang="tr-TR" dirty="0" err="1" smtClean="0"/>
              <a:t>Amr</a:t>
            </a:r>
            <a:r>
              <a:rPr lang="tr-TR" dirty="0" smtClean="0"/>
              <a:t> </a:t>
            </a:r>
            <a:r>
              <a:rPr lang="tr-TR" dirty="0" err="1" smtClean="0"/>
              <a:t>İbni'l</a:t>
            </a:r>
            <a:r>
              <a:rPr lang="tr-TR" dirty="0" smtClean="0"/>
              <a:t> As </a:t>
            </a:r>
            <a:r>
              <a:rPr lang="tr-TR" dirty="0" err="1" smtClean="0"/>
              <a:t>radıyallahu</a:t>
            </a:r>
            <a:r>
              <a:rPr lang="tr-TR" dirty="0" smtClean="0"/>
              <a:t> </a:t>
            </a:r>
            <a:r>
              <a:rPr lang="tr-TR" dirty="0" err="1" smtClean="0"/>
              <a:t>anhüma</a:t>
            </a:r>
            <a:r>
              <a:rPr lang="tr-TR" dirty="0" smtClean="0"/>
              <a:t> anlatıyor: "</a:t>
            </a:r>
            <a:r>
              <a:rPr lang="tr-TR" dirty="0" err="1" smtClean="0"/>
              <a:t>Resulullah</a:t>
            </a:r>
            <a:r>
              <a:rPr lang="tr-TR" dirty="0" smtClean="0"/>
              <a:t> </a:t>
            </a:r>
            <a:r>
              <a:rPr lang="tr-TR" dirty="0" err="1" smtClean="0"/>
              <a:t>aleyhissalatu</a:t>
            </a:r>
            <a:r>
              <a:rPr lang="tr-TR" dirty="0" smtClean="0"/>
              <a:t> vesselam buyurdular ki: "Şurası muhakkak ki, oruçlunun iftarını açtığı zaman reddedilmeyen makbul bir duası vardır."</a:t>
            </a:r>
          </a:p>
          <a:p>
            <a:endParaRPr lang="tr-T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357166"/>
            <a:ext cx="8229600" cy="6143668"/>
          </a:xfrm>
        </p:spPr>
        <p:txBody>
          <a:bodyPr>
            <a:normAutofit/>
          </a:bodyPr>
          <a:lstStyle/>
          <a:p>
            <a:pPr algn="just" rtl="1">
              <a:spcAft>
                <a:spcPts val="0"/>
              </a:spcAft>
            </a:pPr>
            <a:r>
              <a:rPr lang="ar-SA" sz="4000" b="1" dirty="0" smtClean="0">
                <a:solidFill>
                  <a:srgbClr val="000000"/>
                </a:solidFill>
                <a:latin typeface="Traditional Arabic" pitchFamily="18" charset="-78"/>
                <a:cs typeface="Traditional Arabic" pitchFamily="18" charset="-78"/>
              </a:rPr>
              <a:t>ـ9 -وعن أنس رَضِىَ اللّهُ عَنْه قال: ] سُئِلَ قَالَ رَسُولُ اللّهِ صَلَّي اللّهُ عَلَيْهِ وَسَلَّمَ أيُّ الصَّوْمِ أَفْضَلُ بَعْدَ رَمَضَانَ ؟ قَالَ: شَعْبَانَ لِتَعبَانَ رَمَضَانَ، وَأىُّ الصَّدَقَةِ أَفْضَلُ؟ قَالَ في رَمَضَانَ[. أخرجه الترمذي .</a:t>
            </a:r>
            <a:endParaRPr lang="ar-SA" sz="4000" b="1" dirty="0" smtClean="0">
              <a:latin typeface="Traditional Arabic" pitchFamily="18" charset="-78"/>
              <a:cs typeface="Traditional Arabic" pitchFamily="18" charset="-78"/>
            </a:endParaRPr>
          </a:p>
          <a:p>
            <a:pPr algn="just">
              <a:spcAft>
                <a:spcPts val="0"/>
              </a:spcAft>
            </a:pPr>
            <a:r>
              <a:rPr lang="tr-TR" dirty="0" smtClean="0">
                <a:solidFill>
                  <a:srgbClr val="000000"/>
                </a:solidFill>
                <a:latin typeface="Times New Roman"/>
              </a:rPr>
              <a:t>"</a:t>
            </a:r>
            <a:r>
              <a:rPr lang="tr-TR" dirty="0" err="1" smtClean="0">
                <a:solidFill>
                  <a:srgbClr val="000000"/>
                </a:solidFill>
                <a:latin typeface="Times New Roman"/>
              </a:rPr>
              <a:t>Resûlullah’a</a:t>
            </a:r>
            <a:r>
              <a:rPr lang="tr-TR" dirty="0" smtClean="0">
                <a:solidFill>
                  <a:srgbClr val="000000"/>
                </a:solidFill>
                <a:latin typeface="Times New Roman"/>
              </a:rPr>
              <a:t> : "Ramazandan sonra hangi oruç </a:t>
            </a:r>
            <a:r>
              <a:rPr lang="tr-TR" dirty="0" err="1" smtClean="0">
                <a:solidFill>
                  <a:srgbClr val="000000"/>
                </a:solidFill>
                <a:latin typeface="Times New Roman"/>
              </a:rPr>
              <a:t>efdaldir</a:t>
            </a:r>
            <a:r>
              <a:rPr lang="tr-TR" dirty="0" smtClean="0">
                <a:solidFill>
                  <a:srgbClr val="000000"/>
                </a:solidFill>
                <a:latin typeface="Times New Roman"/>
              </a:rPr>
              <a:t>?" diye sorulmuştu, şu cevabı verdi:</a:t>
            </a:r>
            <a:endParaRPr lang="tr-TR" dirty="0" smtClean="0">
              <a:latin typeface="Times New Roman"/>
            </a:endParaRPr>
          </a:p>
          <a:p>
            <a:pPr algn="just">
              <a:spcAft>
                <a:spcPts val="0"/>
              </a:spcAft>
            </a:pPr>
            <a:r>
              <a:rPr lang="tr-TR" dirty="0" smtClean="0">
                <a:solidFill>
                  <a:srgbClr val="000000"/>
                </a:solidFill>
                <a:latin typeface="Times New Roman"/>
              </a:rPr>
              <a:t>"Ramazanı </a:t>
            </a:r>
            <a:r>
              <a:rPr lang="tr-TR" dirty="0" err="1" smtClean="0">
                <a:solidFill>
                  <a:srgbClr val="000000"/>
                </a:solidFill>
                <a:latin typeface="Times New Roman"/>
              </a:rPr>
              <a:t>ta'zim</a:t>
            </a:r>
            <a:r>
              <a:rPr lang="tr-TR" dirty="0" smtClean="0">
                <a:solidFill>
                  <a:srgbClr val="000000"/>
                </a:solidFill>
                <a:latin typeface="Times New Roman"/>
              </a:rPr>
              <a:t> için </a:t>
            </a:r>
            <a:r>
              <a:rPr lang="tr-TR" dirty="0" err="1" smtClean="0">
                <a:solidFill>
                  <a:srgbClr val="000000"/>
                </a:solidFill>
                <a:latin typeface="Times New Roman"/>
              </a:rPr>
              <a:t>şa'bân</a:t>
            </a:r>
            <a:r>
              <a:rPr lang="tr-TR" dirty="0" smtClean="0">
                <a:solidFill>
                  <a:srgbClr val="000000"/>
                </a:solidFill>
                <a:latin typeface="Times New Roman"/>
              </a:rPr>
              <a:t>!" Tekrar soruldu: </a:t>
            </a:r>
            <a:endParaRPr lang="tr-TR" dirty="0" smtClean="0">
              <a:latin typeface="Times New Roman"/>
            </a:endParaRPr>
          </a:p>
          <a:p>
            <a:pPr algn="just">
              <a:spcAft>
                <a:spcPts val="0"/>
              </a:spcAft>
            </a:pPr>
            <a:r>
              <a:rPr lang="tr-TR" dirty="0" smtClean="0">
                <a:solidFill>
                  <a:srgbClr val="000000"/>
                </a:solidFill>
                <a:latin typeface="Times New Roman"/>
              </a:rPr>
              <a:t>"Hangi sadaka </a:t>
            </a:r>
            <a:r>
              <a:rPr lang="tr-TR" dirty="0" err="1" smtClean="0">
                <a:solidFill>
                  <a:srgbClr val="000000"/>
                </a:solidFill>
                <a:latin typeface="Times New Roman"/>
              </a:rPr>
              <a:t>efdaldir</a:t>
            </a:r>
            <a:r>
              <a:rPr lang="tr-TR" dirty="0" smtClean="0">
                <a:solidFill>
                  <a:srgbClr val="000000"/>
                </a:solidFill>
                <a:latin typeface="Times New Roman"/>
              </a:rPr>
              <a:t>?"</a:t>
            </a:r>
            <a:endParaRPr lang="tr-TR" dirty="0" smtClean="0">
              <a:latin typeface="Times New Roman"/>
            </a:endParaRPr>
          </a:p>
          <a:p>
            <a:pPr algn="just">
              <a:spcAft>
                <a:spcPts val="0"/>
              </a:spcAft>
            </a:pPr>
            <a:r>
              <a:rPr lang="tr-TR" dirty="0" smtClean="0">
                <a:solidFill>
                  <a:srgbClr val="000000"/>
                </a:solidFill>
                <a:latin typeface="Times New Roman"/>
              </a:rPr>
              <a:t>"Ramazanda verilen!" cevabını verdi."</a:t>
            </a:r>
            <a:r>
              <a:rPr lang="tr-TR" baseline="30000" dirty="0" smtClean="0">
                <a:solidFill>
                  <a:srgbClr val="000000"/>
                </a:solidFill>
                <a:latin typeface="Times New Roman"/>
                <a:hlinkClick r:id="" action="ppaction://hlinkfile"/>
              </a:rPr>
              <a:t>[15]</a:t>
            </a:r>
            <a:r>
              <a:rPr lang="tr-TR" dirty="0" smtClean="0">
                <a:solidFill>
                  <a:srgbClr val="000000"/>
                </a:solidFill>
                <a:latin typeface="Times New Roman"/>
              </a:rPr>
              <a:t> </a:t>
            </a:r>
            <a:endParaRPr lang="tr-TR" dirty="0" smtClean="0">
              <a:latin typeface="Times New Roman"/>
            </a:endParaRPr>
          </a:p>
          <a:p>
            <a:endParaRPr lang="tr-T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Orucun Mertebeleri</a:t>
            </a:r>
            <a:endParaRPr lang="tr-TR" dirty="0"/>
          </a:p>
        </p:txBody>
      </p:sp>
      <p:sp>
        <p:nvSpPr>
          <p:cNvPr id="3" name="2 İçerik Yer Tutucusu"/>
          <p:cNvSpPr>
            <a:spLocks noGrp="1"/>
          </p:cNvSpPr>
          <p:nvPr>
            <p:ph idx="1"/>
          </p:nvPr>
        </p:nvSpPr>
        <p:spPr>
          <a:xfrm>
            <a:off x="457200" y="1428736"/>
            <a:ext cx="8229600" cy="5000660"/>
          </a:xfrm>
        </p:spPr>
        <p:txBody>
          <a:bodyPr>
            <a:normAutofit lnSpcReduction="10000"/>
          </a:bodyPr>
          <a:lstStyle/>
          <a:p>
            <a:pPr algn="r" rtl="1"/>
            <a:r>
              <a:rPr lang="ar-SA" b="1" dirty="0" smtClean="0">
                <a:latin typeface="Traditional Arabic" pitchFamily="18" charset="-78"/>
                <a:cs typeface="Traditional Arabic" pitchFamily="18" charset="-78"/>
              </a:rPr>
              <a:t>مراتب الصوم:</a:t>
            </a:r>
          </a:p>
          <a:p>
            <a:pPr algn="r" rtl="1"/>
            <a:r>
              <a:rPr lang="ar-SA" b="1" dirty="0" smtClean="0">
                <a:latin typeface="Traditional Arabic" pitchFamily="18" charset="-78"/>
                <a:cs typeface="Traditional Arabic" pitchFamily="18" charset="-78"/>
              </a:rPr>
              <a:t>وللصّوم ثلاث مراتب: صوم العموم، وصوم الخصوص، وصوم خصوص الخصوص. فأمّا صوم العموم فهو: كفّ البطن والفرج عن قضاء الشّهوة.</a:t>
            </a:r>
          </a:p>
          <a:p>
            <a:pPr algn="r" rtl="1"/>
            <a:r>
              <a:rPr lang="ar-SA" b="1" dirty="0" smtClean="0">
                <a:latin typeface="Traditional Arabic" pitchFamily="18" charset="-78"/>
                <a:cs typeface="Traditional Arabic" pitchFamily="18" charset="-78"/>
              </a:rPr>
              <a:t>وأمّا صوم الخصوص: فهو كفّ النّظر، واللّسان، واليد، والرّجل، والسّمع، والبصر، وسائر الجوارح عن الآثام.</a:t>
            </a:r>
          </a:p>
          <a:p>
            <a:pPr algn="r" rtl="1"/>
            <a:r>
              <a:rPr lang="ar-SA" b="1" dirty="0" smtClean="0">
                <a:latin typeface="Traditional Arabic" pitchFamily="18" charset="-78"/>
                <a:cs typeface="Traditional Arabic" pitchFamily="18" charset="-78"/>
              </a:rPr>
              <a:t>وأمّا صوم خصوص الخصوص: فهو صوم القلب عن الهِمَمِ «5» الدَّنِيئَة، والأفكار المُبْعِدَة عن اللّه تعالى، وكفّه عمّا سوى اللّه تعالى بالكلّيّة «6».</a:t>
            </a:r>
            <a:endParaRPr lang="tr-TR" b="1" dirty="0" smtClean="0">
              <a:latin typeface="Traditional Arabic" pitchFamily="18" charset="-78"/>
              <a:cs typeface="Traditional Arabic" pitchFamily="18" charset="-78"/>
            </a:endParaRPr>
          </a:p>
          <a:p>
            <a:pPr algn="r" rtl="1"/>
            <a:r>
              <a:rPr lang="ar-SA" sz="1900" dirty="0" smtClean="0">
                <a:latin typeface="Traditional Arabic" pitchFamily="18" charset="-78"/>
                <a:cs typeface="Traditional Arabic" pitchFamily="18" charset="-78"/>
              </a:rPr>
              <a:t>(5) الهمم: جمع همة وهي ما هم به من أمر ليفعل.</a:t>
            </a:r>
          </a:p>
          <a:p>
            <a:pPr algn="r" rtl="1"/>
            <a:r>
              <a:rPr lang="ar-SA" sz="1900" dirty="0" smtClean="0">
                <a:latin typeface="Traditional Arabic" pitchFamily="18" charset="-78"/>
                <a:cs typeface="Traditional Arabic" pitchFamily="18" charset="-78"/>
              </a:rPr>
              <a:t>(6) مختصر منهاج القاصدين (44)</a:t>
            </a:r>
            <a:endParaRPr lang="tr-TR" dirty="0">
              <a:latin typeface="Traditional Arabic" pitchFamily="18" charset="-78"/>
              <a:cs typeface="Traditional Arabic" pitchFamily="18" charset="-78"/>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ar-SA" b="1" dirty="0" smtClean="0"/>
              <a:t>وأفضل صوم التّطوّع</a:t>
            </a:r>
            <a:endParaRPr lang="tr-TR" dirty="0"/>
          </a:p>
        </p:txBody>
      </p:sp>
      <p:sp>
        <p:nvSpPr>
          <p:cNvPr id="3" name="2 İçerik Yer Tutucusu"/>
          <p:cNvSpPr>
            <a:spLocks noGrp="1"/>
          </p:cNvSpPr>
          <p:nvPr>
            <p:ph idx="1"/>
          </p:nvPr>
        </p:nvSpPr>
        <p:spPr/>
        <p:txBody>
          <a:bodyPr/>
          <a:lstStyle/>
          <a:p>
            <a:pPr algn="r" rtl="1"/>
            <a:r>
              <a:rPr lang="ar-SA" sz="4000" b="1" dirty="0" smtClean="0">
                <a:latin typeface="Traditional Arabic" pitchFamily="18" charset="-78"/>
                <a:cs typeface="Traditional Arabic" pitchFamily="18" charset="-78"/>
              </a:rPr>
              <a:t>صوم داود- عليه السّلام- كان يصوم يوما ويفطر يوما. ومن أسرار ذلك النّوع من الصّيام: أنّ النّفس تعطى يوم الفطر حظّها، وتستوفي في يوم الصّوم تعبّدها، وفي ذلك جمع بين مالها وما عليها. وهو العدل.</a:t>
            </a:r>
          </a:p>
          <a:p>
            <a:endParaRPr lang="tr-T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dirty="0"/>
          </a:p>
        </p:txBody>
      </p:sp>
      <p:sp>
        <p:nvSpPr>
          <p:cNvPr id="3" name="2 İçerik Yer Tutucusu"/>
          <p:cNvSpPr>
            <a:spLocks noGrp="1"/>
          </p:cNvSpPr>
          <p:nvPr>
            <p:ph idx="1"/>
          </p:nvPr>
        </p:nvSpPr>
        <p:spPr/>
        <p:txBody>
          <a:bodyPr/>
          <a:lstStyle/>
          <a:p>
            <a:pPr algn="r" rtl="1"/>
            <a:r>
              <a:rPr lang="ar-SA" b="1" dirty="0" smtClean="0"/>
              <a:t>وإنّما سُمِّيَ الصّيام صبرا؛ لأنّ الصّبر في كلام العرب الحبس، والصّائم يَحْبِسُ نفسه عن أشياءٍ جعل اللّه تعالى قِوَامَ بدنه بها.</a:t>
            </a:r>
          </a:p>
          <a:p>
            <a:endParaRPr lang="tr-T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428604"/>
            <a:ext cx="8229600" cy="6000792"/>
          </a:xfrm>
        </p:spPr>
        <p:txBody>
          <a:bodyPr>
            <a:normAutofit fontScale="85000" lnSpcReduction="20000"/>
          </a:bodyPr>
          <a:lstStyle/>
          <a:p>
            <a:r>
              <a:rPr lang="tr-TR" dirty="0" smtClean="0"/>
              <a:t>O’nun, günlerce ağzına bir tek lokma koymadığı çok olurdu444. Zaten hayatı boyunca, arpa ekmeğiyle dahi, karnını bir kere doyurduğu </a:t>
            </a:r>
            <a:r>
              <a:rPr lang="tr-TR" dirty="0" err="1" smtClean="0"/>
              <a:t>vâki</a:t>
            </a:r>
            <a:r>
              <a:rPr lang="tr-TR" dirty="0" smtClean="0"/>
              <a:t> değildir445. Aylar geçer O’nun evinde bir çorba kaynatmak için ateş yanmazdı.446</a:t>
            </a:r>
          </a:p>
          <a:p>
            <a:r>
              <a:rPr lang="tr-TR" dirty="0" smtClean="0"/>
              <a:t>Bir gün namazını oturarak kılıyordu. Kıldığı </a:t>
            </a:r>
            <a:r>
              <a:rPr lang="tr-TR" dirty="0" err="1" smtClean="0"/>
              <a:t>nâfile</a:t>
            </a:r>
            <a:r>
              <a:rPr lang="tr-TR" dirty="0" smtClean="0"/>
              <a:t> bir namazdı. Ebu </a:t>
            </a:r>
            <a:r>
              <a:rPr lang="tr-TR" dirty="0" err="1" smtClean="0"/>
              <a:t>Hüreyre</a:t>
            </a:r>
            <a:r>
              <a:rPr lang="tr-TR" dirty="0" smtClean="0"/>
              <a:t> (</a:t>
            </a:r>
            <a:r>
              <a:rPr lang="tr-TR" dirty="0" err="1" smtClean="0"/>
              <a:t>ra</a:t>
            </a:r>
            <a:r>
              <a:rPr lang="tr-TR" dirty="0" smtClean="0"/>
              <a:t>), namazdan sonra sordu: Ya </a:t>
            </a:r>
            <a:r>
              <a:rPr lang="tr-TR" dirty="0" err="1" smtClean="0"/>
              <a:t>Resûlallah</a:t>
            </a:r>
            <a:r>
              <a:rPr lang="tr-TR" dirty="0" smtClean="0"/>
              <a:t>! Bir hastalığınız mı var? Namazı oturarak kılıyorsunuz? Verilen cevap cihanı ürpertecek şekildeydi: “Ya </a:t>
            </a:r>
            <a:r>
              <a:rPr lang="tr-TR" dirty="0" err="1" smtClean="0"/>
              <a:t>Eba</a:t>
            </a:r>
            <a:r>
              <a:rPr lang="tr-TR" dirty="0" smtClean="0"/>
              <a:t> </a:t>
            </a:r>
            <a:r>
              <a:rPr lang="tr-TR" dirty="0" err="1" smtClean="0"/>
              <a:t>Hüreyre</a:t>
            </a:r>
            <a:r>
              <a:rPr lang="tr-TR" dirty="0" smtClean="0"/>
              <a:t>, günlerdir ağzıma götürecek </a:t>
            </a:r>
            <a:r>
              <a:rPr lang="tr-TR" dirty="0" err="1" smtClean="0"/>
              <a:t>birşey</a:t>
            </a:r>
            <a:r>
              <a:rPr lang="tr-TR" dirty="0" smtClean="0"/>
              <a:t> bulamadım. Açlık </a:t>
            </a:r>
            <a:r>
              <a:rPr lang="tr-TR" dirty="0" err="1" smtClean="0"/>
              <a:t>takatımı</a:t>
            </a:r>
            <a:r>
              <a:rPr lang="tr-TR" dirty="0" smtClean="0"/>
              <a:t> kesti, ayakta duracak dermanım kalmadı, onun için namazımı oturarak kılıyorum.”</a:t>
            </a:r>
          </a:p>
          <a:p>
            <a:r>
              <a:rPr lang="tr-TR" dirty="0" smtClean="0"/>
              <a:t>Ebu </a:t>
            </a:r>
            <a:r>
              <a:rPr lang="tr-TR" dirty="0" err="1" smtClean="0"/>
              <a:t>Hureyre</a:t>
            </a:r>
            <a:r>
              <a:rPr lang="tr-TR" dirty="0" smtClean="0"/>
              <a:t> diyor ki, bunu duyunca ağlamaya başladım. Allah Resulü kendi durumunu unutmuş, bana teselli veriyordu: “Ağlama Ya </a:t>
            </a:r>
            <a:r>
              <a:rPr lang="tr-TR" dirty="0" err="1" smtClean="0"/>
              <a:t>Ebâ</a:t>
            </a:r>
            <a:r>
              <a:rPr lang="tr-TR" dirty="0" smtClean="0"/>
              <a:t> </a:t>
            </a:r>
            <a:r>
              <a:rPr lang="tr-TR" dirty="0" err="1" smtClean="0"/>
              <a:t>Hureyre</a:t>
            </a:r>
            <a:r>
              <a:rPr lang="tr-TR" dirty="0" smtClean="0"/>
              <a:t>! Burada çekilen açlık, insanı </a:t>
            </a:r>
            <a:r>
              <a:rPr lang="tr-TR" dirty="0" err="1" smtClean="0"/>
              <a:t>âhiret</a:t>
            </a:r>
            <a:r>
              <a:rPr lang="tr-TR" dirty="0" smtClean="0"/>
              <a:t> azabından kurtarır.”447</a:t>
            </a:r>
          </a:p>
          <a:p>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dirty="0"/>
          </a:p>
        </p:txBody>
      </p:sp>
      <p:sp>
        <p:nvSpPr>
          <p:cNvPr id="3" name="2 İçerik Yer Tutucusu"/>
          <p:cNvSpPr>
            <a:spLocks noGrp="1"/>
          </p:cNvSpPr>
          <p:nvPr>
            <p:ph idx="1"/>
          </p:nvPr>
        </p:nvSpPr>
        <p:spPr/>
        <p:txBody>
          <a:bodyPr/>
          <a:lstStyle/>
          <a:p>
            <a:pPr algn="r" rtl="1"/>
            <a:r>
              <a:rPr lang="ar-EG" sz="4000" b="1" dirty="0" smtClean="0">
                <a:latin typeface="Traditional Arabic" pitchFamily="18" charset="-78"/>
                <a:cs typeface="Traditional Arabic" pitchFamily="18" charset="-78"/>
              </a:rPr>
              <a:t>مَنْ قامَ لَيْلَة َ القَدْرِ إ</a:t>
            </a:r>
            <a:r>
              <a:rPr lang="ar-SA" sz="4000" b="1" dirty="0" smtClean="0">
                <a:latin typeface="Traditional Arabic" pitchFamily="18" charset="-78"/>
                <a:cs typeface="Traditional Arabic" pitchFamily="18" charset="-78"/>
              </a:rPr>
              <a:t>ِ</a:t>
            </a:r>
            <a:r>
              <a:rPr lang="ar-EG" sz="4000" b="1" dirty="0" smtClean="0">
                <a:latin typeface="Traditional Arabic" pitchFamily="18" charset="-78"/>
                <a:cs typeface="Traditional Arabic" pitchFamily="18" charset="-78"/>
              </a:rPr>
              <a:t>يم</a:t>
            </a:r>
            <a:r>
              <a:rPr lang="ar-SA" sz="4000" b="1" dirty="0" smtClean="0">
                <a:latin typeface="Traditional Arabic" pitchFamily="18" charset="-78"/>
                <a:cs typeface="Traditional Arabic" pitchFamily="18" charset="-78"/>
              </a:rPr>
              <a:t>َ</a:t>
            </a:r>
            <a:r>
              <a:rPr lang="ar-EG" sz="4000" b="1" dirty="0" smtClean="0">
                <a:latin typeface="Traditional Arabic" pitchFamily="18" charset="-78"/>
                <a:cs typeface="Traditional Arabic" pitchFamily="18" charset="-78"/>
              </a:rPr>
              <a:t>اناً وَاحْتِسَاباً غُفِرَ لهُ ما تقدَّمَ مِنْ ذ</a:t>
            </a:r>
            <a:r>
              <a:rPr lang="ar-SA" sz="4000" b="1" dirty="0" smtClean="0">
                <a:latin typeface="Traditional Arabic" pitchFamily="18" charset="-78"/>
                <a:cs typeface="Traditional Arabic" pitchFamily="18" charset="-78"/>
              </a:rPr>
              <a:t>َ</a:t>
            </a:r>
            <a:r>
              <a:rPr lang="ar-EG" sz="4000" b="1" dirty="0" smtClean="0">
                <a:latin typeface="Traditional Arabic" pitchFamily="18" charset="-78"/>
                <a:cs typeface="Traditional Arabic" pitchFamily="18" charset="-78"/>
              </a:rPr>
              <a:t>نْبِهِ.</a:t>
            </a:r>
            <a:endParaRPr lang="tr-TR" sz="4000" b="1" dirty="0" smtClean="0">
              <a:latin typeface="Traditional Arabic" pitchFamily="18" charset="-78"/>
              <a:cs typeface="Traditional Arabic" pitchFamily="18" charset="-78"/>
            </a:endParaRPr>
          </a:p>
          <a:p>
            <a:pPr algn="l"/>
            <a:r>
              <a:rPr lang="tr-TR" dirty="0" smtClean="0"/>
              <a:t>“Kim inanarak ve sevabını Allah’tan bekleyerek oruç tutarsa, geçmiş günahları affedilir. Yine inanarak ve sevabını ümit ederek Kadir gecesini ihya edenin geçmiş günahları bağışlanır.” </a:t>
            </a:r>
          </a:p>
          <a:p>
            <a:pPr algn="l"/>
            <a:r>
              <a:rPr lang="tr-TR" sz="1600" i="1" dirty="0" smtClean="0"/>
              <a:t>(</a:t>
            </a:r>
            <a:r>
              <a:rPr lang="tr-TR" sz="1600" i="1" dirty="0" err="1" smtClean="0"/>
              <a:t>Buhârî</a:t>
            </a:r>
            <a:r>
              <a:rPr lang="tr-TR" sz="1600" i="1" dirty="0" smtClean="0"/>
              <a:t>, </a:t>
            </a:r>
            <a:r>
              <a:rPr lang="tr-TR" sz="1600" i="1" dirty="0" err="1" smtClean="0"/>
              <a:t>Savm</a:t>
            </a:r>
            <a:r>
              <a:rPr lang="tr-TR" sz="1600" i="1" dirty="0" smtClean="0"/>
              <a:t>, 6)</a:t>
            </a:r>
            <a:endParaRPr lang="tr-TR" sz="16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868346"/>
          </a:xfrm>
        </p:spPr>
        <p:txBody>
          <a:bodyPr>
            <a:normAutofit/>
          </a:bodyPr>
          <a:lstStyle/>
          <a:p>
            <a:r>
              <a:rPr lang="tr-TR" sz="2800" b="1" dirty="0" smtClean="0"/>
              <a:t>SİZİ TOKLUK ÖLDÜRDÜ BİZİ DE AÇLIK DİRİLTTİ</a:t>
            </a:r>
            <a:endParaRPr lang="tr-TR" sz="2800" dirty="0"/>
          </a:p>
        </p:txBody>
      </p:sp>
      <p:sp>
        <p:nvSpPr>
          <p:cNvPr id="3" name="2 İçerik Yer Tutucusu"/>
          <p:cNvSpPr>
            <a:spLocks noGrp="1"/>
          </p:cNvSpPr>
          <p:nvPr>
            <p:ph idx="1"/>
          </p:nvPr>
        </p:nvSpPr>
        <p:spPr>
          <a:xfrm>
            <a:off x="457200" y="1214422"/>
            <a:ext cx="8229600" cy="4911741"/>
          </a:xfrm>
        </p:spPr>
        <p:txBody>
          <a:bodyPr>
            <a:normAutofit fontScale="92500" lnSpcReduction="20000"/>
          </a:bodyPr>
          <a:lstStyle/>
          <a:p>
            <a:r>
              <a:rPr lang="tr-TR" dirty="0" smtClean="0"/>
              <a:t>İnsanı öldüren tokluk, yaşatan ise açlıktır.</a:t>
            </a:r>
          </a:p>
          <a:p>
            <a:r>
              <a:rPr lang="tr-TR" dirty="0" smtClean="0"/>
              <a:t>Evet, yanlış okumuyorsunuz, gerçeğin ta kendisidir bu söz.</a:t>
            </a:r>
          </a:p>
          <a:p>
            <a:r>
              <a:rPr lang="tr-TR" dirty="0" smtClean="0"/>
              <a:t>Devamlı tok olan insanda hem maddî, hem de manevî hastalık başlar. Maddî hastalığın başlayacağını tıp adamları açık seçik söylemekteler. Manevî hastalığın olacağı ise, yaşanan hayatta da bellidir. Midesi tıka basa dolan insana vaaz, nasihat tesir etmez. Hikmetli sözlerin en cazibini söyleseniz, en değerlisini anlatsanız, kılı bile kıpırdamaz. Çünkü mide dolu, göz ve gönül de ölüdür.</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214290"/>
            <a:ext cx="8229600" cy="6215106"/>
          </a:xfrm>
        </p:spPr>
        <p:txBody>
          <a:bodyPr>
            <a:normAutofit fontScale="92500" lnSpcReduction="20000"/>
          </a:bodyPr>
          <a:lstStyle/>
          <a:p>
            <a:r>
              <a:rPr lang="tr-TR" dirty="0" smtClean="0"/>
              <a:t>Bundan dolayıdır ki bir maneviyat büyüğü şöyle de­miştir:</a:t>
            </a:r>
          </a:p>
          <a:p>
            <a:r>
              <a:rPr lang="tr-TR" b="1" dirty="0" smtClean="0"/>
              <a:t>—</a:t>
            </a:r>
            <a:r>
              <a:rPr lang="tr-TR" dirty="0" smtClean="0"/>
              <a:t> </a:t>
            </a:r>
            <a:r>
              <a:rPr lang="tr-TR" b="1" dirty="0" smtClean="0"/>
              <a:t>Sizleri tokluk öldürdü, bizleri de açlık diriltti!</a:t>
            </a:r>
            <a:endParaRPr lang="tr-TR" dirty="0" smtClean="0"/>
          </a:p>
          <a:p>
            <a:r>
              <a:rPr lang="tr-TR" dirty="0" smtClean="0"/>
              <a:t>Bu sözde büyük gerçek saklıdır. Kimilerini hep tok kalmak öldürür, kimilerini de aç kalmak diriltir. Efendi­miz (s.a.v.) Hazretleri'ni, sık sık aç halde görmekteyiz.</a:t>
            </a:r>
          </a:p>
          <a:p>
            <a:r>
              <a:rPr lang="tr-TR" dirty="0" smtClean="0"/>
              <a:t>Bir gün </a:t>
            </a:r>
            <a:r>
              <a:rPr lang="tr-TR" dirty="0" err="1" smtClean="0"/>
              <a:t>Fatıma</a:t>
            </a:r>
            <a:r>
              <a:rPr lang="tr-TR" dirty="0" smtClean="0"/>
              <a:t> validemiz (r.a.) bir parça ekmek alıp Efendimiz (s.a.v.)'in huzuruna girerek kendisine uzatmış-ü:</a:t>
            </a:r>
          </a:p>
          <a:p>
            <a:r>
              <a:rPr lang="tr-TR" b="1" dirty="0" smtClean="0"/>
              <a:t>—</a:t>
            </a:r>
            <a:r>
              <a:rPr lang="tr-TR" dirty="0" smtClean="0"/>
              <a:t> </a:t>
            </a:r>
            <a:r>
              <a:rPr lang="tr-TR" b="1" dirty="0" smtClean="0"/>
              <a:t>Taze ekmek pişirmiştim, bir parçasını da sana getirdim, babacığım, </a:t>
            </a:r>
            <a:r>
              <a:rPr lang="tr-TR" dirty="0" smtClean="0"/>
              <a:t>demişti. Efendimiz (s.a.v.) ekmeği alırken şöyle buyurdu:</a:t>
            </a:r>
          </a:p>
          <a:p>
            <a:r>
              <a:rPr lang="tr-TR" b="1" dirty="0" smtClean="0"/>
              <a:t>—</a:t>
            </a:r>
            <a:r>
              <a:rPr lang="tr-TR" dirty="0" smtClean="0"/>
              <a:t> </a:t>
            </a:r>
            <a:r>
              <a:rPr lang="tr-TR" b="1" dirty="0" smtClean="0"/>
              <a:t>Kızım, baban üç günden beri ilk defa bir ekmek parçası eline alıyor!</a:t>
            </a:r>
            <a:endParaRPr lang="tr-TR" dirty="0" smtClean="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285728"/>
            <a:ext cx="8229600" cy="5840435"/>
          </a:xfrm>
        </p:spPr>
        <p:txBody>
          <a:bodyPr>
            <a:normAutofit lnSpcReduction="10000"/>
          </a:bodyPr>
          <a:lstStyle/>
          <a:p>
            <a:r>
              <a:rPr lang="tr-TR" dirty="0" err="1" smtClean="0"/>
              <a:t>Âişe</a:t>
            </a:r>
            <a:r>
              <a:rPr lang="tr-TR" dirty="0" smtClean="0"/>
              <a:t> validemiz bu konudaki rivayetinde şöyle demiş­tir:</a:t>
            </a:r>
          </a:p>
          <a:p>
            <a:r>
              <a:rPr lang="tr-TR" b="1" dirty="0" smtClean="0"/>
              <a:t>— Biz Muhammed (s.a.v.) ailesi, ay geçerdi de ocağımızda duman tütmezdi. Yiyeceğimiz, iki tane si­yah hurma ile içeceğimiz sudan ibaret olurdu. </a:t>
            </a:r>
            <a:r>
              <a:rPr lang="tr-TR" b="1" dirty="0" err="1" smtClean="0"/>
              <a:t>Bazan</a:t>
            </a:r>
            <a:r>
              <a:rPr lang="tr-TR" b="1" dirty="0" smtClean="0"/>
              <a:t> yakınımızda bulunan </a:t>
            </a:r>
            <a:r>
              <a:rPr lang="tr-TR" b="1" dirty="0" err="1" smtClean="0"/>
              <a:t>Ensar</a:t>
            </a:r>
            <a:r>
              <a:rPr lang="tr-TR" b="1" dirty="0" smtClean="0"/>
              <a:t> hanımları </a:t>
            </a:r>
            <a:r>
              <a:rPr lang="tr-TR" b="1" dirty="0" err="1" smtClean="0"/>
              <a:t>Resûlüllaha</a:t>
            </a:r>
            <a:r>
              <a:rPr lang="tr-TR" b="1" dirty="0" smtClean="0"/>
              <a:t> süt gönderirler, onunla kendimizi ayakta tutardık.</a:t>
            </a:r>
            <a:endParaRPr lang="tr-TR" dirty="0" smtClean="0"/>
          </a:p>
          <a:p>
            <a:r>
              <a:rPr lang="tr-TR" b="1" dirty="0" err="1" smtClean="0"/>
              <a:t>Resûlüllah</a:t>
            </a:r>
            <a:r>
              <a:rPr lang="tr-TR" b="1" dirty="0" smtClean="0"/>
              <a:t> (s.a.v.) </a:t>
            </a:r>
            <a:r>
              <a:rPr lang="tr-TR" dirty="0" smtClean="0"/>
              <a:t>Hazretlerinin bu halini örnek alan bazı İslâm büyükleri, açlığı çokça yaşamayı tercih etmiş, gönüllerim ve </a:t>
            </a:r>
            <a:r>
              <a:rPr lang="tr-TR" dirty="0" err="1" smtClean="0"/>
              <a:t>kalblerini</a:t>
            </a:r>
            <a:r>
              <a:rPr lang="tr-TR" dirty="0" smtClean="0"/>
              <a:t> açlıkla diri tutmaya çalışmışlardır.</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214290"/>
            <a:ext cx="8229600" cy="5911873"/>
          </a:xfrm>
        </p:spPr>
        <p:txBody>
          <a:bodyPr>
            <a:normAutofit fontScale="92500"/>
          </a:bodyPr>
          <a:lstStyle/>
          <a:p>
            <a:r>
              <a:rPr lang="tr-TR" dirty="0" smtClean="0"/>
              <a:t>Nitekim tasavvuf büyüklerinden </a:t>
            </a:r>
            <a:r>
              <a:rPr lang="tr-TR" b="1" dirty="0" err="1" smtClean="0"/>
              <a:t>Sehl</a:t>
            </a:r>
            <a:r>
              <a:rPr lang="tr-TR" b="1" dirty="0" smtClean="0"/>
              <a:t> bin Abdullah, </a:t>
            </a:r>
            <a:r>
              <a:rPr lang="tr-TR" dirty="0" smtClean="0"/>
              <a:t>örnek aldığı </a:t>
            </a:r>
            <a:r>
              <a:rPr lang="tr-TR" dirty="0" err="1" smtClean="0"/>
              <a:t>Resûlüllah'in</a:t>
            </a:r>
            <a:r>
              <a:rPr lang="tr-TR" dirty="0" smtClean="0"/>
              <a:t> (s.a.v.) açlığını tam yaşamaya çalışırken ona gelen biri sormuştu:</a:t>
            </a:r>
          </a:p>
          <a:p>
            <a:r>
              <a:rPr lang="tr-TR" b="1" dirty="0" smtClean="0"/>
              <a:t>—</a:t>
            </a:r>
            <a:r>
              <a:rPr lang="tr-TR" dirty="0" smtClean="0"/>
              <a:t> </a:t>
            </a:r>
            <a:r>
              <a:rPr lang="tr-TR" b="1" dirty="0" smtClean="0"/>
              <a:t>Günde bir öğün yemeye ne dersin?</a:t>
            </a:r>
            <a:endParaRPr lang="tr-TR" dirty="0" smtClean="0"/>
          </a:p>
          <a:p>
            <a:r>
              <a:rPr lang="tr-TR" b="1" dirty="0" smtClean="0"/>
              <a:t>—</a:t>
            </a:r>
            <a:r>
              <a:rPr lang="tr-TR" dirty="0" smtClean="0"/>
              <a:t> </a:t>
            </a:r>
            <a:r>
              <a:rPr lang="tr-TR" b="1" dirty="0" err="1" smtClean="0"/>
              <a:t>Sıddıkların</a:t>
            </a:r>
            <a:r>
              <a:rPr lang="tr-TR" b="1" dirty="0" smtClean="0"/>
              <a:t> yemesidir, derim.</a:t>
            </a:r>
            <a:endParaRPr lang="tr-TR" dirty="0" smtClean="0"/>
          </a:p>
          <a:p>
            <a:r>
              <a:rPr lang="tr-TR" b="1" dirty="0" smtClean="0"/>
              <a:t>—</a:t>
            </a:r>
            <a:r>
              <a:rPr lang="tr-TR" dirty="0" smtClean="0"/>
              <a:t> </a:t>
            </a:r>
            <a:r>
              <a:rPr lang="tr-TR" b="1" dirty="0" smtClean="0"/>
              <a:t>Ya iki öğün yemeye?</a:t>
            </a:r>
            <a:endParaRPr lang="tr-TR" dirty="0" smtClean="0"/>
          </a:p>
          <a:p>
            <a:r>
              <a:rPr lang="tr-TR" b="1" dirty="0" smtClean="0"/>
              <a:t>—</a:t>
            </a:r>
            <a:r>
              <a:rPr lang="tr-TR" dirty="0" smtClean="0"/>
              <a:t> </a:t>
            </a:r>
            <a:r>
              <a:rPr lang="tr-TR" b="1" dirty="0" smtClean="0"/>
              <a:t>Ona da müminlerin yemesidir, derim.</a:t>
            </a:r>
            <a:endParaRPr lang="tr-TR" dirty="0" smtClean="0"/>
          </a:p>
          <a:p>
            <a:r>
              <a:rPr lang="tr-TR" b="1" dirty="0" smtClean="0"/>
              <a:t>—Peki üç öğün yemeğe ne diyeceksin? </a:t>
            </a:r>
            <a:r>
              <a:rPr lang="tr-TR" dirty="0" smtClean="0"/>
              <a:t>deyince, kızan </a:t>
            </a:r>
            <a:r>
              <a:rPr lang="tr-TR" dirty="0" err="1" smtClean="0"/>
              <a:t>Sehl</a:t>
            </a:r>
            <a:r>
              <a:rPr lang="tr-TR" dirty="0" smtClean="0"/>
              <a:t>:</a:t>
            </a:r>
          </a:p>
          <a:p>
            <a:r>
              <a:rPr lang="tr-TR" b="1" dirty="0" smtClean="0"/>
              <a:t>—</a:t>
            </a:r>
            <a:r>
              <a:rPr lang="tr-TR" dirty="0" smtClean="0"/>
              <a:t> </a:t>
            </a:r>
            <a:r>
              <a:rPr lang="tr-TR" b="1" dirty="0" smtClean="0"/>
              <a:t>Sen git, ailene söyle, sana bir ahır yapsınlar, orada istediğin kadar ye, </a:t>
            </a:r>
            <a:r>
              <a:rPr lang="tr-TR" dirty="0" smtClean="0"/>
              <a:t>demiştir.</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285728"/>
            <a:ext cx="8229600" cy="5840435"/>
          </a:xfrm>
        </p:spPr>
        <p:txBody>
          <a:bodyPr>
            <a:normAutofit fontScale="92500" lnSpcReduction="20000"/>
          </a:bodyPr>
          <a:lstStyle/>
          <a:p>
            <a:r>
              <a:rPr lang="tr-TR" dirty="0" smtClean="0"/>
              <a:t>Maneviyat büyükleri açlığı, tokluğa isteyerek tercih etmişler, yaşadıkları iradî açlıktan sonra, kendilerinde inkişaflar olmuş, ilim ve hikmetlere vakıf olmaya başla­mışlardır.</a:t>
            </a:r>
          </a:p>
          <a:p>
            <a:r>
              <a:rPr lang="tr-TR" dirty="0" smtClean="0"/>
              <a:t>İsimleri kitaplara yazılacak kadar itibara sahip bir çok büyüklerde hep mahrumiyet esas olmuş, nefsin arzu ve isteklerine set çekmek ilk hedef halini almıştır. Bizler­de ise nefsin isteklerini yerine getirmek gaye halini almış, birazcık mahrumiyet dünyamızı karartacak duruma dü­şürmüştür. Yani büyüklerin irade ile yaşadıklarına biz bazen mecburen maruz kalsak ürperiyor, bundan istifa­de yerine yeise düşüyor, bunalımlara maruz kalıyoruz.</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285728"/>
            <a:ext cx="8229600" cy="6143668"/>
          </a:xfrm>
        </p:spPr>
        <p:txBody>
          <a:bodyPr>
            <a:normAutofit fontScale="92500" lnSpcReduction="10000"/>
          </a:bodyPr>
          <a:lstStyle/>
          <a:p>
            <a:r>
              <a:rPr lang="tr-TR" b="1" dirty="0" err="1" smtClean="0"/>
              <a:t>Ebû</a:t>
            </a:r>
            <a:r>
              <a:rPr lang="tr-TR" b="1" dirty="0" smtClean="0"/>
              <a:t> </a:t>
            </a:r>
            <a:r>
              <a:rPr lang="tr-TR" b="1" dirty="0" err="1" smtClean="0"/>
              <a:t>Türab</a:t>
            </a:r>
            <a:r>
              <a:rPr lang="tr-TR" b="1" dirty="0" smtClean="0"/>
              <a:t>-ı </a:t>
            </a:r>
            <a:r>
              <a:rPr lang="tr-TR" b="1" dirty="0" err="1" smtClean="0"/>
              <a:t>Nahşebîye</a:t>
            </a:r>
            <a:r>
              <a:rPr lang="tr-TR" b="1" dirty="0" smtClean="0"/>
              <a:t> </a:t>
            </a:r>
            <a:r>
              <a:rPr lang="tr-TR" dirty="0" smtClean="0"/>
              <a:t>bir </a:t>
            </a:r>
            <a:r>
              <a:rPr lang="tr-TR" dirty="0" err="1" smtClean="0"/>
              <a:t>mescidde</a:t>
            </a:r>
            <a:r>
              <a:rPr lang="tr-TR" dirty="0" smtClean="0"/>
              <a:t> rastlayan biri, kaç gündür aç beklediğini sorunca, yedi gün, cevabını al­mıştı.</a:t>
            </a:r>
          </a:p>
          <a:p>
            <a:r>
              <a:rPr lang="tr-TR" dirty="0" smtClean="0"/>
              <a:t>Böyle zatların yanında bir kuru ekmek parçası, Al­lah'ın en büyük nimeti olarak görülüyor, buna sahip ol­duklarında kendilerini en </a:t>
            </a:r>
            <a:r>
              <a:rPr lang="tr-TR" dirty="0" err="1" smtClean="0"/>
              <a:t>mesud</a:t>
            </a:r>
            <a:r>
              <a:rPr lang="tr-TR" dirty="0" smtClean="0"/>
              <a:t> ve bahtiyar insan ola­rak biliyorlardı.</a:t>
            </a:r>
          </a:p>
          <a:p>
            <a:r>
              <a:rPr lang="tr-TR" dirty="0" smtClean="0"/>
              <a:t>Şimdi bizlerin sofrasında Allah'ın lütfettiği nimetlerin bütün çeşitleri var, ama bizler </a:t>
            </a:r>
            <a:r>
              <a:rPr lang="tr-TR" dirty="0" err="1" smtClean="0"/>
              <a:t>mesud</a:t>
            </a:r>
            <a:r>
              <a:rPr lang="tr-TR" dirty="0" smtClean="0"/>
              <a:t> ve bahtiyar değiliz. Kendimizi büyük nimetlere sahip insan duygusu içinde bulamıyor, hâlâ, mahrumiyet hissiyle boğuluyoruz. Yani onları açlık diriltiyor, bizleri de tokluk öldürüyor, anlaşı­lan...</a:t>
            </a:r>
          </a:p>
          <a:p>
            <a:r>
              <a:rPr lang="tr-TR" sz="1900" dirty="0" err="1" smtClean="0"/>
              <a:t>Ahmed</a:t>
            </a:r>
            <a:r>
              <a:rPr lang="tr-TR" sz="1900" dirty="0" smtClean="0"/>
              <a:t> Şahin “Olaylar Konuşuyor” s:70</a:t>
            </a:r>
            <a:endParaRPr lang="tr-TR" sz="19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pPr algn="r" rtl="1"/>
            <a:r>
              <a:rPr lang="ar-SA" sz="4000" b="1" dirty="0" smtClean="0">
                <a:latin typeface="Traditional Arabic" pitchFamily="18" charset="-78"/>
                <a:cs typeface="Traditional Arabic" pitchFamily="18" charset="-78"/>
              </a:rPr>
              <a:t>مَنْ أَفْطَرَ يَوْمًا مِنْ رَمَضَانَ مِنْ غَيْرِ عُذْرٍ وَلَا مَرَضٍ لَمْ يَقْضِهِ صِيَامُ الدَّهْرِ وَإِنْ صَامَهُ</a:t>
            </a:r>
            <a:r>
              <a:rPr lang="ar-SA" dirty="0" smtClean="0"/>
              <a:t/>
            </a:r>
            <a:br>
              <a:rPr lang="ar-SA" dirty="0" smtClean="0"/>
            </a:br>
            <a:endParaRPr lang="tr-TR" dirty="0" smtClean="0"/>
          </a:p>
          <a:p>
            <a:r>
              <a:rPr lang="en-US" sz="2400" dirty="0" smtClean="0">
                <a:latin typeface="Tahoma" pitchFamily="34" charset="0"/>
                <a:cs typeface="Tahoma" pitchFamily="34" charset="0"/>
              </a:rPr>
              <a:t>“</a:t>
            </a:r>
            <a:r>
              <a:rPr lang="en-US" sz="2400" dirty="0" err="1" smtClean="0">
                <a:latin typeface="Tahoma" pitchFamily="34" charset="0"/>
                <a:cs typeface="Tahoma" pitchFamily="34" charset="0"/>
              </a:rPr>
              <a:t>Ramazan</a:t>
            </a:r>
            <a:r>
              <a:rPr lang="en-US" sz="2400" dirty="0" smtClean="0">
                <a:latin typeface="Tahoma" pitchFamily="34" charset="0"/>
                <a:cs typeface="Tahoma" pitchFamily="34" charset="0"/>
              </a:rPr>
              <a:t> </a:t>
            </a:r>
            <a:r>
              <a:rPr lang="en-US" sz="2400" dirty="0" err="1" smtClean="0">
                <a:latin typeface="Tahoma" pitchFamily="34" charset="0"/>
                <a:cs typeface="Tahoma" pitchFamily="34" charset="0"/>
              </a:rPr>
              <a:t>ayında</a:t>
            </a:r>
            <a:r>
              <a:rPr lang="en-US" sz="2400" dirty="0" smtClean="0">
                <a:latin typeface="Tahoma" pitchFamily="34" charset="0"/>
                <a:cs typeface="Tahoma" pitchFamily="34" charset="0"/>
              </a:rPr>
              <a:t>, </a:t>
            </a:r>
            <a:r>
              <a:rPr lang="en-US" sz="2400" dirty="0" err="1" smtClean="0">
                <a:latin typeface="Tahoma" pitchFamily="34" charset="0"/>
                <a:cs typeface="Tahoma" pitchFamily="34" charset="0"/>
              </a:rPr>
              <a:t>hasta</a:t>
            </a:r>
            <a:r>
              <a:rPr lang="en-US" sz="2400" dirty="0" smtClean="0">
                <a:latin typeface="Tahoma" pitchFamily="34" charset="0"/>
                <a:cs typeface="Tahoma" pitchFamily="34" charset="0"/>
              </a:rPr>
              <a:t> </a:t>
            </a:r>
            <a:r>
              <a:rPr lang="en-US" sz="2400" dirty="0" err="1" smtClean="0">
                <a:latin typeface="Tahoma" pitchFamily="34" charset="0"/>
                <a:cs typeface="Tahoma" pitchFamily="34" charset="0"/>
              </a:rPr>
              <a:t>veya</a:t>
            </a:r>
            <a:r>
              <a:rPr lang="en-US" sz="2400" dirty="0" smtClean="0">
                <a:latin typeface="Tahoma" pitchFamily="34" charset="0"/>
                <a:cs typeface="Tahoma" pitchFamily="34" charset="0"/>
              </a:rPr>
              <a:t> </a:t>
            </a:r>
            <a:r>
              <a:rPr lang="en-US" sz="2400" dirty="0" err="1" smtClean="0">
                <a:latin typeface="Tahoma" pitchFamily="34" charset="0"/>
                <a:cs typeface="Tahoma" pitchFamily="34" charset="0"/>
              </a:rPr>
              <a:t>ruhsat</a:t>
            </a:r>
            <a:r>
              <a:rPr lang="en-US" sz="2400" dirty="0" smtClean="0">
                <a:latin typeface="Tahoma" pitchFamily="34" charset="0"/>
                <a:cs typeface="Tahoma" pitchFamily="34" charset="0"/>
              </a:rPr>
              <a:t> </a:t>
            </a:r>
            <a:r>
              <a:rPr lang="en-US" sz="2400" dirty="0" err="1" smtClean="0">
                <a:latin typeface="Tahoma" pitchFamily="34" charset="0"/>
                <a:cs typeface="Tahoma" pitchFamily="34" charset="0"/>
              </a:rPr>
              <a:t>sahibi</a:t>
            </a:r>
            <a:r>
              <a:rPr lang="en-US" sz="2400" dirty="0" smtClean="0">
                <a:latin typeface="Tahoma" pitchFamily="34" charset="0"/>
                <a:cs typeface="Tahoma" pitchFamily="34" charset="0"/>
              </a:rPr>
              <a:t> (</a:t>
            </a:r>
            <a:r>
              <a:rPr lang="en-US" sz="2400" dirty="0" err="1" smtClean="0">
                <a:latin typeface="Tahoma" pitchFamily="34" charset="0"/>
                <a:cs typeface="Tahoma" pitchFamily="34" charset="0"/>
              </a:rPr>
              <a:t>yolcu</a:t>
            </a:r>
            <a:r>
              <a:rPr lang="en-US" sz="2400" dirty="0" smtClean="0">
                <a:latin typeface="Tahoma" pitchFamily="34" charset="0"/>
                <a:cs typeface="Tahoma" pitchFamily="34" charset="0"/>
              </a:rPr>
              <a:t>, </a:t>
            </a:r>
            <a:r>
              <a:rPr lang="en-US" sz="2400" dirty="0" err="1" smtClean="0">
                <a:latin typeface="Tahoma" pitchFamily="34" charset="0"/>
                <a:cs typeface="Tahoma" pitchFamily="34" charset="0"/>
              </a:rPr>
              <a:t>hamile</a:t>
            </a:r>
            <a:r>
              <a:rPr lang="en-US" sz="2400" dirty="0" smtClean="0">
                <a:latin typeface="Tahoma" pitchFamily="34" charset="0"/>
                <a:cs typeface="Tahoma" pitchFamily="34" charset="0"/>
              </a:rPr>
              <a:t>) </a:t>
            </a:r>
            <a:r>
              <a:rPr lang="en-US" sz="2400" dirty="0" err="1" smtClean="0">
                <a:latin typeface="Tahoma" pitchFamily="34" charset="0"/>
                <a:cs typeface="Tahoma" pitchFamily="34" charset="0"/>
              </a:rPr>
              <a:t>olmaksızın</a:t>
            </a:r>
            <a:r>
              <a:rPr lang="en-US" sz="2400" dirty="0" smtClean="0">
                <a:latin typeface="Tahoma" pitchFamily="34" charset="0"/>
                <a:cs typeface="Tahoma" pitchFamily="34" charset="0"/>
              </a:rPr>
              <a:t> </a:t>
            </a:r>
            <a:r>
              <a:rPr lang="en-US" sz="2400" dirty="0" err="1" smtClean="0">
                <a:latin typeface="Tahoma" pitchFamily="34" charset="0"/>
                <a:cs typeface="Tahoma" pitchFamily="34" charset="0"/>
              </a:rPr>
              <a:t>kim</a:t>
            </a:r>
            <a:r>
              <a:rPr lang="en-US" sz="2400" dirty="0" smtClean="0">
                <a:latin typeface="Tahoma" pitchFamily="34" charset="0"/>
                <a:cs typeface="Tahoma" pitchFamily="34" charset="0"/>
              </a:rPr>
              <a:t> </a:t>
            </a:r>
            <a:r>
              <a:rPr lang="en-US" sz="2400" dirty="0" err="1" smtClean="0">
                <a:latin typeface="Tahoma" pitchFamily="34" charset="0"/>
                <a:cs typeface="Tahoma" pitchFamily="34" charset="0"/>
              </a:rPr>
              <a:t>bir</a:t>
            </a:r>
            <a:r>
              <a:rPr lang="en-US" sz="2400" dirty="0" smtClean="0">
                <a:latin typeface="Tahoma" pitchFamily="34" charset="0"/>
                <a:cs typeface="Tahoma" pitchFamily="34" charset="0"/>
              </a:rPr>
              <a:t> </a:t>
            </a:r>
            <a:r>
              <a:rPr lang="en-US" sz="2400" dirty="0" err="1" smtClean="0">
                <a:latin typeface="Tahoma" pitchFamily="34" charset="0"/>
                <a:cs typeface="Tahoma" pitchFamily="34" charset="0"/>
              </a:rPr>
              <a:t>günlük</a:t>
            </a:r>
            <a:r>
              <a:rPr lang="en-US" sz="2400" dirty="0" smtClean="0">
                <a:latin typeface="Tahoma" pitchFamily="34" charset="0"/>
                <a:cs typeface="Tahoma" pitchFamily="34" charset="0"/>
              </a:rPr>
              <a:t> </a:t>
            </a:r>
            <a:r>
              <a:rPr lang="en-US" sz="2400" dirty="0" err="1" smtClean="0">
                <a:latin typeface="Tahoma" pitchFamily="34" charset="0"/>
                <a:cs typeface="Tahoma" pitchFamily="34" charset="0"/>
              </a:rPr>
              <a:t>orucunu</a:t>
            </a:r>
            <a:r>
              <a:rPr lang="en-US" sz="2400" dirty="0" smtClean="0">
                <a:latin typeface="Tahoma" pitchFamily="34" charset="0"/>
                <a:cs typeface="Tahoma" pitchFamily="34" charset="0"/>
              </a:rPr>
              <a:t> </a:t>
            </a:r>
            <a:r>
              <a:rPr lang="en-US" sz="2400" dirty="0" err="1" smtClean="0">
                <a:latin typeface="Tahoma" pitchFamily="34" charset="0"/>
                <a:cs typeface="Tahoma" pitchFamily="34" charset="0"/>
              </a:rPr>
              <a:t>yerse</a:t>
            </a:r>
            <a:r>
              <a:rPr lang="en-US" sz="2400" dirty="0" smtClean="0">
                <a:latin typeface="Tahoma" pitchFamily="34" charset="0"/>
                <a:cs typeface="Tahoma" pitchFamily="34" charset="0"/>
              </a:rPr>
              <a:t>, </a:t>
            </a:r>
            <a:r>
              <a:rPr lang="en-US" sz="2400" dirty="0" err="1" smtClean="0">
                <a:latin typeface="Tahoma" pitchFamily="34" charset="0"/>
                <a:cs typeface="Tahoma" pitchFamily="34" charset="0"/>
              </a:rPr>
              <a:t>bütün</a:t>
            </a:r>
            <a:r>
              <a:rPr lang="en-US" sz="2400" dirty="0" smtClean="0">
                <a:latin typeface="Tahoma" pitchFamily="34" charset="0"/>
                <a:cs typeface="Tahoma" pitchFamily="34" charset="0"/>
              </a:rPr>
              <a:t> </a:t>
            </a:r>
            <a:r>
              <a:rPr lang="en-US" sz="2400" dirty="0" err="1" smtClean="0">
                <a:latin typeface="Tahoma" pitchFamily="34" charset="0"/>
                <a:cs typeface="Tahoma" pitchFamily="34" charset="0"/>
              </a:rPr>
              <a:t>zaman</a:t>
            </a:r>
            <a:r>
              <a:rPr lang="en-US" sz="2400" dirty="0" smtClean="0">
                <a:latin typeface="Tahoma" pitchFamily="34" charset="0"/>
                <a:cs typeface="Tahoma" pitchFamily="34" charset="0"/>
              </a:rPr>
              <a:t> </a:t>
            </a:r>
            <a:r>
              <a:rPr lang="en-US" sz="2400" dirty="0" err="1" smtClean="0">
                <a:latin typeface="Tahoma" pitchFamily="34" charset="0"/>
                <a:cs typeface="Tahoma" pitchFamily="34" charset="0"/>
              </a:rPr>
              <a:t>boyu</a:t>
            </a:r>
            <a:r>
              <a:rPr lang="en-US" sz="2400" dirty="0" smtClean="0">
                <a:latin typeface="Tahoma" pitchFamily="34" charset="0"/>
                <a:cs typeface="Tahoma" pitchFamily="34" charset="0"/>
              </a:rPr>
              <a:t> </a:t>
            </a:r>
            <a:r>
              <a:rPr lang="en-US" sz="2400" dirty="0" err="1" smtClean="0">
                <a:latin typeface="Tahoma" pitchFamily="34" charset="0"/>
                <a:cs typeface="Tahoma" pitchFamily="34" charset="0"/>
              </a:rPr>
              <a:t>oruç</a:t>
            </a:r>
            <a:r>
              <a:rPr lang="en-US" sz="2400" dirty="0" smtClean="0">
                <a:latin typeface="Tahoma" pitchFamily="34" charset="0"/>
                <a:cs typeface="Tahoma" pitchFamily="34" charset="0"/>
              </a:rPr>
              <a:t> </a:t>
            </a:r>
            <a:r>
              <a:rPr lang="en-US" sz="2400" dirty="0" err="1" smtClean="0">
                <a:latin typeface="Tahoma" pitchFamily="34" charset="0"/>
                <a:cs typeface="Tahoma" pitchFamily="34" charset="0"/>
              </a:rPr>
              <a:t>tutsa</a:t>
            </a:r>
            <a:r>
              <a:rPr lang="en-US" sz="2400" dirty="0" smtClean="0">
                <a:latin typeface="Tahoma" pitchFamily="34" charset="0"/>
                <a:cs typeface="Tahoma" pitchFamily="34" charset="0"/>
              </a:rPr>
              <a:t> bile </a:t>
            </a:r>
            <a:r>
              <a:rPr lang="en-US" sz="2400" dirty="0" err="1" smtClean="0">
                <a:latin typeface="Tahoma" pitchFamily="34" charset="0"/>
                <a:cs typeface="Tahoma" pitchFamily="34" charset="0"/>
              </a:rPr>
              <a:t>bu</a:t>
            </a:r>
            <a:r>
              <a:rPr lang="en-US" sz="2400" dirty="0" smtClean="0">
                <a:latin typeface="Tahoma" pitchFamily="34" charset="0"/>
                <a:cs typeface="Tahoma" pitchFamily="34" charset="0"/>
              </a:rPr>
              <a:t> </a:t>
            </a:r>
            <a:r>
              <a:rPr lang="en-US" sz="2400" dirty="0" err="1" smtClean="0">
                <a:latin typeface="Tahoma" pitchFamily="34" charset="0"/>
                <a:cs typeface="Tahoma" pitchFamily="34" charset="0"/>
              </a:rPr>
              <a:t>orucu</a:t>
            </a:r>
            <a:r>
              <a:rPr lang="en-US" sz="2400" dirty="0" smtClean="0">
                <a:latin typeface="Tahoma" pitchFamily="34" charset="0"/>
                <a:cs typeface="Tahoma" pitchFamily="34" charset="0"/>
              </a:rPr>
              <a:t> </a:t>
            </a:r>
            <a:r>
              <a:rPr lang="en-US" sz="2400" dirty="0" err="1" smtClean="0">
                <a:latin typeface="Tahoma" pitchFamily="34" charset="0"/>
                <a:cs typeface="Tahoma" pitchFamily="34" charset="0"/>
              </a:rPr>
              <a:t>kaza</a:t>
            </a:r>
            <a:r>
              <a:rPr lang="en-US" sz="2400" dirty="0" smtClean="0">
                <a:latin typeface="Tahoma" pitchFamily="34" charset="0"/>
                <a:cs typeface="Tahoma" pitchFamily="34" charset="0"/>
              </a:rPr>
              <a:t> </a:t>
            </a:r>
            <a:r>
              <a:rPr lang="en-US" sz="2400" dirty="0" err="1" smtClean="0">
                <a:latin typeface="Tahoma" pitchFamily="34" charset="0"/>
                <a:cs typeface="Tahoma" pitchFamily="34" charset="0"/>
              </a:rPr>
              <a:t>edemez</a:t>
            </a:r>
            <a:r>
              <a:rPr lang="en-US" sz="2400" dirty="0" smtClean="0">
                <a:latin typeface="Tahoma" pitchFamily="34" charset="0"/>
                <a:cs typeface="Tahoma" pitchFamily="34" charset="0"/>
              </a:rPr>
              <a:t> (</a:t>
            </a:r>
            <a:r>
              <a:rPr lang="en-US" sz="2400" dirty="0" err="1" smtClean="0">
                <a:latin typeface="Tahoma" pitchFamily="34" charset="0"/>
                <a:cs typeface="Tahoma" pitchFamily="34" charset="0"/>
              </a:rPr>
              <a:t>sevabını</a:t>
            </a:r>
            <a:r>
              <a:rPr lang="en-US" sz="2400" dirty="0" smtClean="0">
                <a:latin typeface="Tahoma" pitchFamily="34" charset="0"/>
                <a:cs typeface="Tahoma" pitchFamily="34" charset="0"/>
              </a:rPr>
              <a:t> </a:t>
            </a:r>
            <a:r>
              <a:rPr lang="en-US" sz="2400" dirty="0" err="1" smtClean="0">
                <a:latin typeface="Tahoma" pitchFamily="34" charset="0"/>
                <a:cs typeface="Tahoma" pitchFamily="34" charset="0"/>
              </a:rPr>
              <a:t>elde</a:t>
            </a:r>
            <a:r>
              <a:rPr lang="en-US" sz="2400" dirty="0" smtClean="0">
                <a:latin typeface="Tahoma" pitchFamily="34" charset="0"/>
                <a:cs typeface="Tahoma" pitchFamily="34" charset="0"/>
              </a:rPr>
              <a:t> </a:t>
            </a:r>
            <a:r>
              <a:rPr lang="en-US" sz="2400" dirty="0" err="1" smtClean="0">
                <a:latin typeface="Tahoma" pitchFamily="34" charset="0"/>
                <a:cs typeface="Tahoma" pitchFamily="34" charset="0"/>
              </a:rPr>
              <a:t>edemez</a:t>
            </a:r>
            <a:r>
              <a:rPr lang="en-US" sz="2400" dirty="0" smtClean="0">
                <a:latin typeface="Tahoma" pitchFamily="34" charset="0"/>
                <a:cs typeface="Tahoma" pitchFamily="34" charset="0"/>
              </a:rPr>
              <a:t>).”</a:t>
            </a:r>
            <a:r>
              <a:rPr lang="en-US" sz="2800" dirty="0" smtClean="0">
                <a:latin typeface="Tahoma" pitchFamily="34" charset="0"/>
                <a:cs typeface="Tahoma" pitchFamily="34" charset="0"/>
              </a:rPr>
              <a:t> </a:t>
            </a:r>
            <a:endParaRPr lang="tr-TR" sz="2800" dirty="0" smtClean="0">
              <a:latin typeface="Tahoma" pitchFamily="34" charset="0"/>
              <a:cs typeface="Tahoma" pitchFamily="34" charset="0"/>
            </a:endParaRPr>
          </a:p>
          <a:p>
            <a:r>
              <a:rPr lang="en-US" sz="1600" dirty="0" smtClean="0">
                <a:latin typeface="Tahoma" pitchFamily="34" charset="0"/>
                <a:cs typeface="Tahoma" pitchFamily="34" charset="0"/>
              </a:rPr>
              <a:t>(</a:t>
            </a:r>
            <a:r>
              <a:rPr lang="en-US" sz="1600" dirty="0" err="1" smtClean="0">
                <a:latin typeface="Tahoma" pitchFamily="34" charset="0"/>
                <a:cs typeface="Tahoma" pitchFamily="34" charset="0"/>
              </a:rPr>
              <a:t>Buhari</a:t>
            </a:r>
            <a:r>
              <a:rPr lang="en-US" sz="1600" dirty="0" smtClean="0">
                <a:latin typeface="Tahoma" pitchFamily="34" charset="0"/>
                <a:cs typeface="Tahoma" pitchFamily="34" charset="0"/>
              </a:rPr>
              <a:t>, </a:t>
            </a:r>
            <a:r>
              <a:rPr lang="en-US" sz="1600" dirty="0" err="1" smtClean="0">
                <a:latin typeface="Tahoma" pitchFamily="34" charset="0"/>
                <a:cs typeface="Tahoma" pitchFamily="34" charset="0"/>
              </a:rPr>
              <a:t>Savm</a:t>
            </a:r>
            <a:r>
              <a:rPr lang="en-US" sz="1600" dirty="0" smtClean="0">
                <a:latin typeface="Tahoma" pitchFamily="34" charset="0"/>
                <a:cs typeface="Tahoma" pitchFamily="34" charset="0"/>
              </a:rPr>
              <a:t>, 29)</a:t>
            </a:r>
            <a:r>
              <a:rPr lang="en-US" dirty="0" smtClean="0"/>
              <a:t> </a:t>
            </a: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357166"/>
            <a:ext cx="8229600" cy="6000792"/>
          </a:xfrm>
        </p:spPr>
        <p:txBody>
          <a:bodyPr>
            <a:normAutofit/>
          </a:bodyPr>
          <a:lstStyle/>
          <a:p>
            <a:pPr algn="r" rtl="1"/>
            <a:r>
              <a:rPr lang="ar-SA" sz="4000" b="1" dirty="0" smtClean="0">
                <a:latin typeface="Traditional Arabic" pitchFamily="18" charset="-78"/>
                <a:cs typeface="Traditional Arabic" pitchFamily="18" charset="-78"/>
              </a:rPr>
              <a:t>ثَلاَثة ٌ لآ تُرَدّ ُ دَعْوَتُهُمْ: الإمَامُ العَادِلُ. والصَّائِمُ حِينَ يُفْطِرُ. وَدَعْوَة ُ المَظلُومِ. يَرْفَعُهاَ اللهُ فَوْقَ الغَماَمِ وَتُفتَّحُ لَهَا أبْوابُ السَّماَءِ وَيَقُولُ اللهُ: وَعِزَّتِى لَأنْصُرنَّكَ وَلَوْ بَعْدَ حِينَ.</a:t>
            </a:r>
            <a:endParaRPr lang="tr-TR" sz="4000" b="1" dirty="0" smtClean="0">
              <a:latin typeface="Traditional Arabic" pitchFamily="18" charset="-78"/>
              <a:cs typeface="Traditional Arabic" pitchFamily="18" charset="-78"/>
            </a:endParaRPr>
          </a:p>
          <a:p>
            <a:pPr algn="l"/>
            <a:r>
              <a:rPr lang="en-US" sz="2800" dirty="0" smtClean="0"/>
              <a:t>“</a:t>
            </a:r>
            <a:r>
              <a:rPr lang="en-US" sz="2800" dirty="0" err="1" smtClean="0"/>
              <a:t>Üç</a:t>
            </a:r>
            <a:r>
              <a:rPr lang="en-US" sz="2800" dirty="0" smtClean="0"/>
              <a:t> </a:t>
            </a:r>
            <a:r>
              <a:rPr lang="en-US" sz="2800" dirty="0" err="1" smtClean="0"/>
              <a:t>kişi</a:t>
            </a:r>
            <a:r>
              <a:rPr lang="en-US" sz="2800" dirty="0" smtClean="0"/>
              <a:t> </a:t>
            </a:r>
            <a:r>
              <a:rPr lang="en-US" sz="2800" dirty="0" err="1" smtClean="0"/>
              <a:t>vardır</a:t>
            </a:r>
            <a:r>
              <a:rPr lang="en-US" sz="2800" dirty="0" smtClean="0"/>
              <a:t> </a:t>
            </a:r>
            <a:r>
              <a:rPr lang="en-US" sz="2800" dirty="0" err="1" smtClean="0"/>
              <a:t>ki</a:t>
            </a:r>
            <a:r>
              <a:rPr lang="en-US" sz="2800" dirty="0" smtClean="0"/>
              <a:t> </a:t>
            </a:r>
            <a:r>
              <a:rPr lang="en-US" sz="2800" dirty="0" err="1" smtClean="0"/>
              <a:t>duaları</a:t>
            </a:r>
            <a:r>
              <a:rPr lang="en-US" sz="2800" dirty="0" smtClean="0"/>
              <a:t> </a:t>
            </a:r>
            <a:r>
              <a:rPr lang="en-US" sz="2800" dirty="0" err="1" smtClean="0"/>
              <a:t>reddedilmez</a:t>
            </a:r>
            <a:r>
              <a:rPr lang="en-US" sz="2800" dirty="0" smtClean="0"/>
              <a:t> (</a:t>
            </a:r>
            <a:r>
              <a:rPr lang="en-US" sz="2800" dirty="0" err="1" smtClean="0"/>
              <a:t>mutlaka</a:t>
            </a:r>
            <a:r>
              <a:rPr lang="en-US" sz="2800" dirty="0" smtClean="0"/>
              <a:t> </a:t>
            </a:r>
            <a:r>
              <a:rPr lang="en-US" sz="2800" dirty="0" err="1" smtClean="0"/>
              <a:t>kabul</a:t>
            </a:r>
            <a:r>
              <a:rPr lang="en-US" sz="2800" dirty="0" smtClean="0"/>
              <a:t> </a:t>
            </a:r>
            <a:r>
              <a:rPr lang="en-US" sz="2800" dirty="0" err="1" smtClean="0"/>
              <a:t>edilir</a:t>
            </a:r>
            <a:r>
              <a:rPr lang="en-US" sz="2800" dirty="0" smtClean="0"/>
              <a:t>): 1. </a:t>
            </a:r>
            <a:r>
              <a:rPr lang="en-US" sz="2800" dirty="0" err="1" smtClean="0"/>
              <a:t>Adil</a:t>
            </a:r>
            <a:r>
              <a:rPr lang="en-US" sz="2800" dirty="0" smtClean="0"/>
              <a:t> imam (</a:t>
            </a:r>
            <a:r>
              <a:rPr lang="en-US" sz="2800" dirty="0" err="1" smtClean="0"/>
              <a:t>devlet</a:t>
            </a:r>
            <a:r>
              <a:rPr lang="en-US" sz="2800" dirty="0" smtClean="0"/>
              <a:t> </a:t>
            </a:r>
            <a:r>
              <a:rPr lang="en-US" sz="2800" dirty="0" err="1" smtClean="0"/>
              <a:t>başkanı</a:t>
            </a:r>
            <a:r>
              <a:rPr lang="en-US" sz="2800" dirty="0" smtClean="0"/>
              <a:t>), 2. </a:t>
            </a:r>
            <a:r>
              <a:rPr lang="en-US" sz="2800" dirty="0" err="1" smtClean="0"/>
              <a:t>İftar</a:t>
            </a:r>
            <a:r>
              <a:rPr lang="en-US" sz="2800" dirty="0" smtClean="0"/>
              <a:t> </a:t>
            </a:r>
            <a:r>
              <a:rPr lang="en-US" sz="2800" dirty="0" err="1" smtClean="0"/>
              <a:t>yapan</a:t>
            </a:r>
            <a:r>
              <a:rPr lang="en-US" sz="2800" dirty="0" smtClean="0"/>
              <a:t> </a:t>
            </a:r>
            <a:r>
              <a:rPr lang="en-US" sz="2800" dirty="0" err="1" smtClean="0"/>
              <a:t>oruçlunun</a:t>
            </a:r>
            <a:r>
              <a:rPr lang="en-US" sz="2800" dirty="0" smtClean="0"/>
              <a:t> </a:t>
            </a:r>
            <a:r>
              <a:rPr lang="en-US" sz="2800" dirty="0" err="1" smtClean="0"/>
              <a:t>duası</a:t>
            </a:r>
            <a:r>
              <a:rPr lang="en-US" sz="2800" dirty="0" smtClean="0"/>
              <a:t>, 3. </a:t>
            </a:r>
            <a:r>
              <a:rPr lang="en-US" sz="2800" dirty="0" err="1" smtClean="0"/>
              <a:t>Zulme</a:t>
            </a:r>
            <a:r>
              <a:rPr lang="en-US" sz="2800" dirty="0" smtClean="0"/>
              <a:t> </a:t>
            </a:r>
            <a:r>
              <a:rPr lang="en-US" sz="2800" dirty="0" err="1" smtClean="0"/>
              <a:t>uğrayanın</a:t>
            </a:r>
            <a:r>
              <a:rPr lang="en-US" sz="2800" dirty="0" smtClean="0"/>
              <a:t> </a:t>
            </a:r>
            <a:r>
              <a:rPr lang="en-US" sz="2800" dirty="0" err="1" smtClean="0"/>
              <a:t>duası</a:t>
            </a:r>
            <a:r>
              <a:rPr lang="en-US" sz="2800" dirty="0" smtClean="0"/>
              <a:t>. Allah, (</a:t>
            </a:r>
            <a:r>
              <a:rPr lang="en-US" sz="2800" dirty="0" err="1" smtClean="0"/>
              <a:t>mazlumun</a:t>
            </a:r>
            <a:r>
              <a:rPr lang="en-US" sz="2800" dirty="0" smtClean="0"/>
              <a:t>) </a:t>
            </a:r>
            <a:r>
              <a:rPr lang="en-US" sz="2800" dirty="0" err="1" smtClean="0"/>
              <a:t>duasını</a:t>
            </a:r>
            <a:r>
              <a:rPr lang="en-US" sz="2800" dirty="0" smtClean="0"/>
              <a:t> </a:t>
            </a:r>
            <a:r>
              <a:rPr lang="en-US" sz="2800" dirty="0" err="1" smtClean="0"/>
              <a:t>bulutların</a:t>
            </a:r>
            <a:r>
              <a:rPr lang="en-US" sz="2800" dirty="0" smtClean="0"/>
              <a:t> </a:t>
            </a:r>
            <a:r>
              <a:rPr lang="en-US" sz="2800" dirty="0" err="1" smtClean="0"/>
              <a:t>üzerine</a:t>
            </a:r>
            <a:r>
              <a:rPr lang="en-US" sz="2800" dirty="0" smtClean="0"/>
              <a:t> </a:t>
            </a:r>
            <a:r>
              <a:rPr lang="en-US" sz="2800" dirty="0" err="1" smtClean="0"/>
              <a:t>çıkarır</a:t>
            </a:r>
            <a:r>
              <a:rPr lang="en-US" sz="2800" dirty="0" smtClean="0"/>
              <a:t> ve </a:t>
            </a:r>
            <a:r>
              <a:rPr lang="en-US" sz="2800" dirty="0" err="1" smtClean="0"/>
              <a:t>onlara</a:t>
            </a:r>
            <a:r>
              <a:rPr lang="en-US" sz="2800" dirty="0" smtClean="0"/>
              <a:t> </a:t>
            </a:r>
            <a:r>
              <a:rPr lang="en-US" sz="2800" dirty="0" err="1" smtClean="0"/>
              <a:t>sema</a:t>
            </a:r>
            <a:r>
              <a:rPr lang="en-US" sz="2800" dirty="0" smtClean="0"/>
              <a:t> </a:t>
            </a:r>
            <a:r>
              <a:rPr lang="en-US" sz="2800" dirty="0" err="1" smtClean="0"/>
              <a:t>kapıları</a:t>
            </a:r>
            <a:r>
              <a:rPr lang="en-US" sz="2800" dirty="0" smtClean="0"/>
              <a:t> </a:t>
            </a:r>
            <a:r>
              <a:rPr lang="en-US" sz="2800" dirty="0" err="1" smtClean="0"/>
              <a:t>açılarak</a:t>
            </a:r>
            <a:r>
              <a:rPr lang="en-US" sz="2800" dirty="0" smtClean="0"/>
              <a:t> “</a:t>
            </a:r>
            <a:r>
              <a:rPr lang="en-US" sz="2800" i="1" dirty="0" err="1" smtClean="0"/>
              <a:t>İzzetime</a:t>
            </a:r>
            <a:r>
              <a:rPr lang="en-US" sz="2800" i="1" dirty="0" smtClean="0"/>
              <a:t> </a:t>
            </a:r>
            <a:r>
              <a:rPr lang="en-US" sz="2800" i="1" dirty="0" err="1" smtClean="0"/>
              <a:t>yemin</a:t>
            </a:r>
            <a:r>
              <a:rPr lang="en-US" sz="2800" i="1" dirty="0" smtClean="0"/>
              <a:t> </a:t>
            </a:r>
            <a:r>
              <a:rPr lang="en-US" sz="2800" i="1" dirty="0" err="1" smtClean="0"/>
              <a:t>olsun</a:t>
            </a:r>
            <a:r>
              <a:rPr lang="en-US" sz="2800" i="1" dirty="0" smtClean="0"/>
              <a:t> </a:t>
            </a:r>
            <a:r>
              <a:rPr lang="en-US" sz="2800" i="1" dirty="0" err="1" smtClean="0"/>
              <a:t>ki</a:t>
            </a:r>
            <a:r>
              <a:rPr lang="en-US" sz="2800" i="1" dirty="0" smtClean="0"/>
              <a:t>! </a:t>
            </a:r>
            <a:r>
              <a:rPr lang="en-US" sz="2800" i="1" dirty="0" err="1" smtClean="0"/>
              <a:t>Vakti</a:t>
            </a:r>
            <a:r>
              <a:rPr lang="en-US" sz="2800" i="1" dirty="0" smtClean="0"/>
              <a:t> </a:t>
            </a:r>
            <a:r>
              <a:rPr lang="en-US" sz="2800" i="1" dirty="0" err="1" smtClean="0"/>
              <a:t>uzasa</a:t>
            </a:r>
            <a:r>
              <a:rPr lang="en-US" sz="2800" i="1" dirty="0" smtClean="0"/>
              <a:t> </a:t>
            </a:r>
            <a:r>
              <a:rPr lang="en-US" sz="2800" i="1" dirty="0" err="1" smtClean="0"/>
              <a:t>da</a:t>
            </a:r>
            <a:r>
              <a:rPr lang="en-US" sz="2800" i="1" dirty="0" smtClean="0"/>
              <a:t>, </a:t>
            </a:r>
            <a:r>
              <a:rPr lang="en-US" sz="2800" i="1" dirty="0" err="1" smtClean="0"/>
              <a:t>duanı</a:t>
            </a:r>
            <a:r>
              <a:rPr lang="en-US" sz="2800" i="1" dirty="0" smtClean="0"/>
              <a:t> </a:t>
            </a:r>
            <a:r>
              <a:rPr lang="en-US" sz="2800" i="1" dirty="0" err="1" smtClean="0"/>
              <a:t>mutlaka</a:t>
            </a:r>
            <a:r>
              <a:rPr lang="en-US" sz="2800" i="1" dirty="0" smtClean="0"/>
              <a:t> </a:t>
            </a:r>
            <a:r>
              <a:rPr lang="en-US" sz="2800" i="1" dirty="0" err="1" smtClean="0"/>
              <a:t>kabul</a:t>
            </a:r>
            <a:r>
              <a:rPr lang="en-US" sz="2800" i="1" dirty="0" smtClean="0"/>
              <a:t> </a:t>
            </a:r>
            <a:r>
              <a:rPr lang="en-US" sz="2800" i="1" dirty="0" err="1" smtClean="0"/>
              <a:t>edeceğim</a:t>
            </a:r>
            <a:r>
              <a:rPr lang="en-US" sz="2800" dirty="0" smtClean="0"/>
              <a:t>” </a:t>
            </a:r>
            <a:r>
              <a:rPr lang="en-US" sz="2800" dirty="0" err="1" smtClean="0"/>
              <a:t>buyurur</a:t>
            </a:r>
            <a:r>
              <a:rPr lang="en-US" sz="2800" dirty="0" smtClean="0"/>
              <a:t>. </a:t>
            </a:r>
            <a:endParaRPr lang="tr-TR" sz="2800" dirty="0" smtClean="0"/>
          </a:p>
          <a:p>
            <a:pPr algn="l"/>
            <a:r>
              <a:rPr lang="en-US" sz="1700" dirty="0" smtClean="0"/>
              <a:t>(</a:t>
            </a:r>
            <a:r>
              <a:rPr lang="en-US" sz="1700" dirty="0" err="1" smtClean="0"/>
              <a:t>Tirmizi</a:t>
            </a:r>
            <a:r>
              <a:rPr lang="en-US" sz="1700" dirty="0" smtClean="0"/>
              <a:t>, </a:t>
            </a:r>
            <a:r>
              <a:rPr lang="en-US" sz="1700" dirty="0" err="1" smtClean="0"/>
              <a:t>Cennet</a:t>
            </a:r>
            <a:r>
              <a:rPr lang="en-US" sz="1700" dirty="0" smtClean="0"/>
              <a:t>, 2)</a:t>
            </a:r>
            <a:endParaRPr lang="tr-TR" sz="17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285728"/>
            <a:ext cx="8229600" cy="6286544"/>
          </a:xfrm>
        </p:spPr>
        <p:txBody>
          <a:bodyPr>
            <a:normAutofit lnSpcReduction="10000"/>
          </a:bodyPr>
          <a:lstStyle/>
          <a:p>
            <a:pPr algn="r" rtl="1"/>
            <a:r>
              <a:rPr lang="ar-SA" sz="3600" b="1" dirty="0" smtClean="0">
                <a:latin typeface="Traditional Arabic" pitchFamily="18" charset="-78"/>
                <a:cs typeface="Traditional Arabic" pitchFamily="18" charset="-78"/>
              </a:rPr>
              <a:t>كُلُّ عَمَلِ ابْنُ آدَمَ يُضَاعَفُ، الْحَسَنَةُ بِعَشْرِ أَمْثَالِهَا إِلَى سَبْعِمِائَةِ ضِعْفٍ. قَالَ اللّهُ تَعَالَى: إِّلاَ الصَّوْمَ فَإِنَّهُ لِى وَأنَا أَجْزِى بِهِ يَدَعُ شَهْوَتَهُ وَطَعَامَهُ مِنْ أَجْلِي: لِلصَّائمِ فَرْحَتَانِ، فَرْحَةٌ عِنْدَ فِطْرِهِ، وَفَرْحةٌ عِنْدَ لِقَاءِ رَبِّهِ، وَلَخُلُوفَ  فَمِ الصَّائِمِ أطْيَبُ عِنْدَ اللّهِ مِنْ رِيحِ المِسْكِ[. </a:t>
            </a:r>
            <a:endParaRPr lang="tr-TR" sz="3600" b="1" dirty="0" smtClean="0">
              <a:latin typeface="Traditional Arabic" pitchFamily="18" charset="-78"/>
              <a:cs typeface="Traditional Arabic" pitchFamily="18" charset="-78"/>
            </a:endParaRPr>
          </a:p>
          <a:p>
            <a:r>
              <a:rPr lang="tr-TR" sz="2200" dirty="0" smtClean="0"/>
              <a:t>Ebu </a:t>
            </a:r>
            <a:r>
              <a:rPr lang="tr-TR" sz="2200" dirty="0" err="1" smtClean="0"/>
              <a:t>Hüreyre</a:t>
            </a:r>
            <a:r>
              <a:rPr lang="tr-TR" sz="2200" dirty="0" smtClean="0"/>
              <a:t> </a:t>
            </a:r>
            <a:r>
              <a:rPr lang="ar-SA" sz="2200" dirty="0" smtClean="0"/>
              <a:t> </a:t>
            </a:r>
            <a:r>
              <a:rPr lang="tr-TR" sz="2200" dirty="0" smtClean="0"/>
              <a:t>anlatıyor: "</a:t>
            </a:r>
            <a:r>
              <a:rPr lang="tr-TR" sz="2200" dirty="0" err="1" smtClean="0"/>
              <a:t>Resûlullah</a:t>
            </a:r>
            <a:r>
              <a:rPr lang="tr-TR" sz="2200" dirty="0" smtClean="0"/>
              <a:t> buyurdular ki: "Ademoğlunun her ameli katlanır.  Hayır ameller en az on misliyle yazılır, bu </a:t>
            </a:r>
            <a:r>
              <a:rPr lang="tr-TR" sz="2200" dirty="0" err="1" smtClean="0"/>
              <a:t>yediyüz</a:t>
            </a:r>
            <a:r>
              <a:rPr lang="tr-TR" sz="2200" dirty="0" smtClean="0"/>
              <a:t> misline kadar çıkar. Allah Teâla Hazretleri  şöyle buyurmuştur: "Oruç bu kaideden hariçtir. Çünkü o sırf benim içindir, ben de onu (dilediğim gibi) </a:t>
            </a:r>
            <a:r>
              <a:rPr lang="tr-TR" sz="2200" dirty="0" err="1" smtClean="0"/>
              <a:t>mükâfaatlandıracağım</a:t>
            </a:r>
            <a:r>
              <a:rPr lang="tr-TR" sz="2200" dirty="0" smtClean="0"/>
              <a:t>. Kulum benim için şehvetini, yiyeceğini </a:t>
            </a:r>
            <a:r>
              <a:rPr lang="tr-TR" sz="2200" dirty="0" err="1" smtClean="0"/>
              <a:t>terketti</a:t>
            </a:r>
            <a:r>
              <a:rPr lang="tr-TR" sz="2200" dirty="0" smtClean="0"/>
              <a:t>."</a:t>
            </a:r>
          </a:p>
          <a:p>
            <a:r>
              <a:rPr lang="tr-TR" sz="2200" dirty="0" smtClean="0"/>
              <a:t>"Oruçlu için iki sevinç vardır: Biri, orucu açtığı zamanki sevincidir, diğeri de Rabbine kavuştuğu zamanki sevincidir. Oruçlunun ağzından çıkan koku (</a:t>
            </a:r>
            <a:r>
              <a:rPr lang="tr-TR" sz="2200" dirty="0" err="1" smtClean="0"/>
              <a:t>halûf</a:t>
            </a:r>
            <a:r>
              <a:rPr lang="tr-TR" sz="2200" dirty="0" smtClean="0"/>
              <a:t>), Allah indinde misk kokusundan daha hoştur."</a:t>
            </a:r>
            <a:r>
              <a:rPr lang="tr-TR" sz="2200" baseline="30000" dirty="0" smtClean="0">
                <a:hlinkClick r:id="" action="ppaction://hlinkfile"/>
              </a:rPr>
              <a:t>[2]</a:t>
            </a:r>
            <a:endParaRPr lang="tr-TR" sz="2200" dirty="0" smtClean="0"/>
          </a:p>
          <a:p>
            <a:r>
              <a:rPr lang="tr-TR" sz="1700" dirty="0" smtClean="0"/>
              <a:t>Hadis </a:t>
            </a:r>
            <a:r>
              <a:rPr lang="tr-TR" sz="1700" dirty="0" err="1" smtClean="0"/>
              <a:t>Ans</a:t>
            </a:r>
            <a:r>
              <a:rPr lang="tr-TR" sz="1700" dirty="0" smtClean="0"/>
              <a:t>. </a:t>
            </a:r>
            <a:endParaRPr lang="tr-TR" sz="17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214290"/>
            <a:ext cx="8229600" cy="6429420"/>
          </a:xfrm>
        </p:spPr>
        <p:txBody>
          <a:bodyPr>
            <a:normAutofit/>
          </a:bodyPr>
          <a:lstStyle/>
          <a:p>
            <a:pPr algn="just" rtl="1">
              <a:spcAft>
                <a:spcPts val="0"/>
              </a:spcAft>
            </a:pPr>
            <a:r>
              <a:rPr lang="ar-SA" sz="4000" b="1" dirty="0" smtClean="0">
                <a:solidFill>
                  <a:srgbClr val="000000"/>
                </a:solidFill>
                <a:latin typeface="Traditional Arabic" pitchFamily="18" charset="-78"/>
                <a:cs typeface="Traditional Arabic" pitchFamily="18" charset="-78"/>
              </a:rPr>
              <a:t>الصِّيَامُ جُنَّةٌ، فَإِذَا كَانَ يَوْمُ صَوْمِ أَحَدِكُمْ فََ يَرفُثْ ، وََ يَصْخَبْ، فَإِنْ شَاتَمَهُ أَحَدٌ، أَوْ قَاتَلَهُ فَلْيَقُلْ إِنِّي صَائِمٌ. إِنِّي صَائِمٌ[.  </a:t>
            </a:r>
            <a:endParaRPr lang="ar-SA" sz="4000" b="1" dirty="0" smtClean="0">
              <a:latin typeface="Traditional Arabic" pitchFamily="18" charset="-78"/>
              <a:cs typeface="Traditional Arabic" pitchFamily="18" charset="-78"/>
            </a:endParaRPr>
          </a:p>
          <a:p>
            <a:pPr algn="just">
              <a:spcAft>
                <a:spcPts val="0"/>
              </a:spcAft>
            </a:pPr>
            <a:r>
              <a:rPr lang="tr-TR" sz="2800" dirty="0" smtClean="0">
                <a:solidFill>
                  <a:srgbClr val="000000"/>
                </a:solidFill>
                <a:latin typeface="+mj-lt"/>
              </a:rPr>
              <a:t>Bir rivayette de şöyle buyrulmuştur: "Oruç perdedir. Biriniz </a:t>
            </a:r>
            <a:r>
              <a:rPr lang="tr-TR" sz="2800" dirty="0" err="1" smtClean="0">
                <a:solidFill>
                  <a:srgbClr val="000000"/>
                </a:solidFill>
                <a:latin typeface="+mj-lt"/>
              </a:rPr>
              <a:t>birgün</a:t>
            </a:r>
            <a:r>
              <a:rPr lang="tr-TR" sz="2800" dirty="0" smtClean="0">
                <a:solidFill>
                  <a:srgbClr val="000000"/>
                </a:solidFill>
                <a:latin typeface="+mj-lt"/>
              </a:rPr>
              <a:t> oruç tutacak olursa kötü söz </a:t>
            </a:r>
            <a:r>
              <a:rPr lang="tr-TR" sz="2800" dirty="0" err="1" smtClean="0">
                <a:solidFill>
                  <a:srgbClr val="000000"/>
                </a:solidFill>
                <a:latin typeface="+mj-lt"/>
              </a:rPr>
              <a:t>sarfetmesin</a:t>
            </a:r>
            <a:r>
              <a:rPr lang="tr-TR" sz="2800" dirty="0" smtClean="0">
                <a:solidFill>
                  <a:srgbClr val="000000"/>
                </a:solidFill>
                <a:latin typeface="+mj-lt"/>
              </a:rPr>
              <a:t>, bağırıp çağırmasın. Birisi kendisine yakışıksız laf edecek veya kavga edecek olursa "ben oruçluyum!" desin (ve ona bulaşmasın)."</a:t>
            </a:r>
            <a:endParaRPr lang="tr-TR" sz="2800" dirty="0" smtClean="0">
              <a:latin typeface="+mj-lt"/>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357166"/>
            <a:ext cx="8229600" cy="5768997"/>
          </a:xfrm>
        </p:spPr>
        <p:txBody>
          <a:bodyPr>
            <a:normAutofit/>
          </a:bodyPr>
          <a:lstStyle/>
          <a:p>
            <a:pPr algn="just" rtl="1">
              <a:spcAft>
                <a:spcPts val="0"/>
              </a:spcAft>
            </a:pPr>
            <a:r>
              <a:rPr lang="ar-SA" sz="4000" b="1" dirty="0" smtClean="0">
                <a:solidFill>
                  <a:srgbClr val="000000"/>
                </a:solidFill>
                <a:latin typeface="Traditional Arabic" pitchFamily="18" charset="-78"/>
                <a:cs typeface="Traditional Arabic" pitchFamily="18" charset="-78"/>
              </a:rPr>
              <a:t>ـ425 -وعن رَضِىَ اللّهُ عَنْه قال: ]قَالَ رَسُولُ اللّهِ صَلَّي اللّهُ عَلَيْهِ وَسَلَّمَ مَنْ صَامَ يَوماً فِي سَبِيلِ اللّهِ تَعَالَى جَعَلَ اللّهُ بَيْنَهُ وَبَيْنَ النّارِ خَنْدَقاً كَمَا بَيْنَ السَّمَاءِ وَا‘رْضِ[. أخرجه الترمذي. </a:t>
            </a:r>
            <a:endParaRPr lang="ar-SA" sz="4000" b="1" dirty="0" smtClean="0">
              <a:latin typeface="Traditional Arabic" pitchFamily="18" charset="-78"/>
              <a:cs typeface="Traditional Arabic" pitchFamily="18" charset="-78"/>
            </a:endParaRPr>
          </a:p>
          <a:p>
            <a:pPr algn="just">
              <a:spcAft>
                <a:spcPts val="0"/>
              </a:spcAft>
            </a:pPr>
            <a:r>
              <a:rPr lang="tr-TR" dirty="0" smtClean="0">
                <a:solidFill>
                  <a:srgbClr val="000000"/>
                </a:solidFill>
              </a:rPr>
              <a:t>"</a:t>
            </a:r>
            <a:r>
              <a:rPr lang="tr-TR" dirty="0" err="1" smtClean="0">
                <a:solidFill>
                  <a:srgbClr val="000000"/>
                </a:solidFill>
              </a:rPr>
              <a:t>Resûlullah</a:t>
            </a:r>
            <a:r>
              <a:rPr lang="tr-TR" dirty="0" smtClean="0">
                <a:solidFill>
                  <a:srgbClr val="000000"/>
                </a:solidFill>
              </a:rPr>
              <a:t> buyurdular ki: "Kim Allah Teâla yolunda bir gün oruç tutsa, Allah onunla ateş arasına, genişliği sema ile arz arasını tutan bir hendek kılar."</a:t>
            </a:r>
            <a:endParaRPr lang="tr-TR" dirty="0" smtClean="0"/>
          </a:p>
          <a:p>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500042"/>
            <a:ext cx="8229600" cy="5626121"/>
          </a:xfrm>
        </p:spPr>
        <p:txBody>
          <a:bodyPr>
            <a:normAutofit/>
          </a:bodyPr>
          <a:lstStyle/>
          <a:p>
            <a:pPr algn="just" rtl="1">
              <a:spcAft>
                <a:spcPts val="0"/>
              </a:spcAft>
            </a:pPr>
            <a:r>
              <a:rPr lang="ar-SA" sz="4000" b="1" dirty="0" smtClean="0">
                <a:solidFill>
                  <a:srgbClr val="000000"/>
                </a:solidFill>
                <a:latin typeface="Traditional Arabic" pitchFamily="18" charset="-78"/>
                <a:cs typeface="Traditional Arabic" pitchFamily="18" charset="-78"/>
              </a:rPr>
              <a:t>ـ4 -وعن أبى أمامة رَضِىَ اللّهُ عَنْه قال: ] قُلْتُ يَا رَسُولُ اللّهِ: مُرْنِي بِأَمْرِ يَنْفَعُنِي اللّهُ تَعَالَى بِهِ، فَقَالَ : عَلَيْكَ بِالصَّوْمِ فَإِنَّهُ لا عَدْلَ لهُ.</a:t>
            </a:r>
            <a:endParaRPr lang="ar-SA" sz="4000" b="1" dirty="0" smtClean="0">
              <a:latin typeface="Traditional Arabic" pitchFamily="18" charset="-78"/>
              <a:cs typeface="Traditional Arabic" pitchFamily="18" charset="-78"/>
            </a:endParaRPr>
          </a:p>
          <a:p>
            <a:pPr algn="just">
              <a:spcAft>
                <a:spcPts val="0"/>
              </a:spcAft>
            </a:pPr>
            <a:r>
              <a:rPr lang="ar-SA" dirty="0" smtClean="0">
                <a:solidFill>
                  <a:srgbClr val="000000"/>
                </a:solidFill>
                <a:latin typeface="Traditional Arabic"/>
              </a:rPr>
              <a:t> </a:t>
            </a:r>
            <a:r>
              <a:rPr lang="tr-TR" dirty="0" smtClean="0">
                <a:solidFill>
                  <a:srgbClr val="000000"/>
                </a:solidFill>
                <a:latin typeface="Times New Roman"/>
              </a:rPr>
              <a:t>Ebu </a:t>
            </a:r>
            <a:r>
              <a:rPr lang="tr-TR" dirty="0" err="1" smtClean="0">
                <a:solidFill>
                  <a:srgbClr val="000000"/>
                </a:solidFill>
                <a:latin typeface="Times New Roman"/>
              </a:rPr>
              <a:t>Ümâme</a:t>
            </a:r>
            <a:r>
              <a:rPr lang="tr-TR" dirty="0" smtClean="0">
                <a:solidFill>
                  <a:srgbClr val="000000"/>
                </a:solidFill>
                <a:latin typeface="Times New Roman"/>
              </a:rPr>
              <a:t> (</a:t>
            </a:r>
            <a:r>
              <a:rPr lang="tr-TR" dirty="0" err="1" smtClean="0">
                <a:solidFill>
                  <a:srgbClr val="000000"/>
                </a:solidFill>
                <a:latin typeface="Times New Roman"/>
              </a:rPr>
              <a:t>radıyallahu</a:t>
            </a:r>
            <a:r>
              <a:rPr lang="tr-TR" dirty="0" smtClean="0">
                <a:solidFill>
                  <a:srgbClr val="000000"/>
                </a:solidFill>
                <a:latin typeface="Times New Roman"/>
              </a:rPr>
              <a:t> </a:t>
            </a:r>
            <a:r>
              <a:rPr lang="tr-TR" dirty="0" err="1" smtClean="0">
                <a:solidFill>
                  <a:srgbClr val="000000"/>
                </a:solidFill>
                <a:latin typeface="Times New Roman"/>
              </a:rPr>
              <a:t>anh</a:t>
            </a:r>
            <a:r>
              <a:rPr lang="tr-TR" dirty="0" smtClean="0">
                <a:solidFill>
                  <a:srgbClr val="000000"/>
                </a:solidFill>
                <a:latin typeface="Times New Roman"/>
              </a:rPr>
              <a:t>) anlatıyor: "Ey Allah'ın </a:t>
            </a:r>
            <a:r>
              <a:rPr lang="tr-TR" dirty="0" err="1" smtClean="0">
                <a:solidFill>
                  <a:srgbClr val="000000"/>
                </a:solidFill>
                <a:latin typeface="Times New Roman"/>
              </a:rPr>
              <a:t>Resûlü</a:t>
            </a:r>
            <a:r>
              <a:rPr lang="tr-TR" dirty="0" smtClean="0">
                <a:solidFill>
                  <a:srgbClr val="000000"/>
                </a:solidFill>
                <a:latin typeface="Times New Roman"/>
              </a:rPr>
              <a:t> dedim, bana öyle bir amel emret ki (yaptığım takdirde) Allah beni mükâfatlandırsın."</a:t>
            </a:r>
            <a:endParaRPr lang="tr-TR" dirty="0" smtClean="0">
              <a:latin typeface="Times New Roman"/>
            </a:endParaRPr>
          </a:p>
          <a:p>
            <a:pPr algn="just">
              <a:spcAft>
                <a:spcPts val="0"/>
              </a:spcAft>
            </a:pPr>
            <a:r>
              <a:rPr lang="tr-TR" dirty="0" smtClean="0">
                <a:solidFill>
                  <a:srgbClr val="000000"/>
                </a:solidFill>
                <a:latin typeface="Times New Roman"/>
              </a:rPr>
              <a:t>"Sana dedi, orucu tavsiye ederim, zira onun bir eşi yoktur."</a:t>
            </a:r>
            <a:r>
              <a:rPr lang="tr-TR" baseline="30000" dirty="0" smtClean="0">
                <a:solidFill>
                  <a:srgbClr val="000000"/>
                </a:solidFill>
                <a:latin typeface="Times New Roman"/>
                <a:hlinkClick r:id="" action="ppaction://hlinkfile"/>
              </a:rPr>
              <a:t>[6]</a:t>
            </a:r>
            <a:r>
              <a:rPr lang="tr-TR" dirty="0" smtClean="0">
                <a:solidFill>
                  <a:srgbClr val="000000"/>
                </a:solidFill>
                <a:latin typeface="Arial"/>
              </a:rPr>
              <a:t> </a:t>
            </a:r>
            <a:endParaRPr lang="tr-TR" dirty="0" smtClean="0">
              <a:latin typeface="Times New Roman"/>
            </a:endParaRPr>
          </a:p>
          <a:p>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285728"/>
            <a:ext cx="8229600" cy="5840435"/>
          </a:xfrm>
        </p:spPr>
        <p:txBody>
          <a:bodyPr>
            <a:normAutofit/>
          </a:bodyPr>
          <a:lstStyle/>
          <a:p>
            <a:pPr algn="just" rtl="1">
              <a:spcAft>
                <a:spcPts val="0"/>
              </a:spcAft>
            </a:pPr>
            <a:r>
              <a:rPr lang="ar-SA" sz="4000" b="1" dirty="0" smtClean="0">
                <a:solidFill>
                  <a:srgbClr val="000000"/>
                </a:solidFill>
                <a:latin typeface="Traditional Arabic" pitchFamily="18" charset="-78"/>
                <a:cs typeface="Traditional Arabic" pitchFamily="18" charset="-78"/>
              </a:rPr>
              <a:t>ـ3111 ـ5 -وعن سهل بن سعد رَضِىَ اللّهُ عَنْهُ قال: ]قَالَ رَسُولُ اللّهِ: إنَّ فِي الجَنَّةَ بَاباً يُقَالُ لهُ الرَّيَّانُ َ يَدخُلُهُ إَّ الصَّائِمُونَ ، فَإِذَا دَخَلُوا أُغْلِقَ فَلاَ يَدْخُلُ مِنْهُ أَحَدٌ[. وزاد الترمذي: »وَمنْ دَخَلَهُ لاَ يَظْمَاُ أبَدَاً« .</a:t>
            </a:r>
            <a:endParaRPr lang="ar-SA" sz="4000" b="1" dirty="0" smtClean="0">
              <a:latin typeface="Traditional Arabic" pitchFamily="18" charset="-78"/>
              <a:cs typeface="Traditional Arabic" pitchFamily="18" charset="-78"/>
            </a:endParaRPr>
          </a:p>
          <a:p>
            <a:pPr algn="just">
              <a:spcAft>
                <a:spcPts val="0"/>
              </a:spcAft>
            </a:pPr>
            <a:r>
              <a:rPr lang="tr-TR" sz="2800" dirty="0" smtClean="0">
                <a:solidFill>
                  <a:srgbClr val="000000"/>
                </a:solidFill>
              </a:rPr>
              <a:t>"</a:t>
            </a:r>
            <a:r>
              <a:rPr lang="tr-TR" sz="2800" dirty="0" err="1" smtClean="0">
                <a:solidFill>
                  <a:srgbClr val="000000"/>
                </a:solidFill>
              </a:rPr>
              <a:t>Resûlullah</a:t>
            </a:r>
            <a:r>
              <a:rPr lang="ar-SA" sz="2800" dirty="0" smtClean="0">
                <a:solidFill>
                  <a:srgbClr val="000000"/>
                </a:solidFill>
              </a:rPr>
              <a:t> </a:t>
            </a:r>
            <a:r>
              <a:rPr lang="tr-TR" sz="2800" dirty="0" smtClean="0">
                <a:solidFill>
                  <a:srgbClr val="000000"/>
                </a:solidFill>
              </a:rPr>
              <a:t>buyurdular ki: "Cennette </a:t>
            </a:r>
            <a:r>
              <a:rPr lang="tr-TR" sz="2800" dirty="0" err="1" smtClean="0">
                <a:solidFill>
                  <a:srgbClr val="000000"/>
                </a:solidFill>
              </a:rPr>
              <a:t>Reyyân</a:t>
            </a:r>
            <a:r>
              <a:rPr lang="tr-TR" sz="2800" dirty="0" smtClean="0">
                <a:solidFill>
                  <a:srgbClr val="000000"/>
                </a:solidFill>
              </a:rPr>
              <a:t> denilen bir kapı vardır. Oradan sadece oruçlular girer. Oruçlular girdiler mi artık kapanır, kimse oradan giremez."</a:t>
            </a:r>
            <a:r>
              <a:rPr lang="tr-TR" sz="2800" baseline="30000" dirty="0" smtClean="0">
                <a:solidFill>
                  <a:srgbClr val="000000"/>
                </a:solidFill>
                <a:hlinkClick r:id="" action="ppaction://hlinkfile"/>
              </a:rPr>
              <a:t>[7]</a:t>
            </a:r>
            <a:r>
              <a:rPr lang="tr-TR" sz="2800" dirty="0" smtClean="0">
                <a:solidFill>
                  <a:srgbClr val="000000"/>
                </a:solidFill>
              </a:rPr>
              <a:t> </a:t>
            </a:r>
            <a:endParaRPr lang="tr-TR" sz="2800" dirty="0" smtClean="0"/>
          </a:p>
          <a:p>
            <a:pPr algn="just">
              <a:spcAft>
                <a:spcPts val="0"/>
              </a:spcAft>
            </a:pPr>
            <a:r>
              <a:rPr lang="tr-TR" sz="2800" dirty="0" err="1" smtClean="0">
                <a:solidFill>
                  <a:srgbClr val="000000"/>
                </a:solidFill>
              </a:rPr>
              <a:t>Tirmizî'nin</a:t>
            </a:r>
            <a:r>
              <a:rPr lang="tr-TR" sz="2800" dirty="0" smtClean="0">
                <a:solidFill>
                  <a:srgbClr val="000000"/>
                </a:solidFill>
              </a:rPr>
              <a:t> rivayetinde şu </a:t>
            </a:r>
            <a:r>
              <a:rPr lang="tr-TR" sz="2800" dirty="0" err="1" smtClean="0">
                <a:solidFill>
                  <a:srgbClr val="000000"/>
                </a:solidFill>
              </a:rPr>
              <a:t>ziyâde</a:t>
            </a:r>
            <a:r>
              <a:rPr lang="tr-TR" sz="2800" dirty="0" smtClean="0">
                <a:solidFill>
                  <a:srgbClr val="000000"/>
                </a:solidFill>
              </a:rPr>
              <a:t> var: "Oraya kim girerse </a:t>
            </a:r>
            <a:r>
              <a:rPr lang="tr-TR" sz="2800" dirty="0" err="1" smtClean="0">
                <a:solidFill>
                  <a:srgbClr val="000000"/>
                </a:solidFill>
              </a:rPr>
              <a:t>ebediyyen</a:t>
            </a:r>
            <a:r>
              <a:rPr lang="tr-TR" sz="2800" dirty="0" smtClean="0">
                <a:solidFill>
                  <a:srgbClr val="000000"/>
                </a:solidFill>
              </a:rPr>
              <a:t> susamaz."</a:t>
            </a:r>
            <a:r>
              <a:rPr lang="tr-TR" sz="2800" baseline="30000" dirty="0" smtClean="0">
                <a:solidFill>
                  <a:srgbClr val="000000"/>
                </a:solidFill>
                <a:hlinkClick r:id="" action="ppaction://hlinkfile"/>
              </a:rPr>
              <a:t>[8]</a:t>
            </a:r>
            <a:endParaRPr lang="tr-TR" sz="2800" dirty="0" smtClean="0"/>
          </a:p>
          <a:p>
            <a:endParaRPr lang="tr-TR" dirty="0"/>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145</TotalTime>
  <Words>1537</Words>
  <Application>Microsoft Office PowerPoint</Application>
  <PresentationFormat>Ekran Gösterisi (4:3)</PresentationFormat>
  <Paragraphs>76</Paragraphs>
  <Slides>25</Slides>
  <Notes>0</Notes>
  <HiddenSlides>0</HiddenSlides>
  <MMClips>0</MMClips>
  <ScaleCrop>false</ScaleCrop>
  <HeadingPairs>
    <vt:vector size="4" baseType="variant">
      <vt:variant>
        <vt:lpstr>Tema</vt:lpstr>
      </vt:variant>
      <vt:variant>
        <vt:i4>1</vt:i4>
      </vt:variant>
      <vt:variant>
        <vt:lpstr>Slayt Başlıkları</vt:lpstr>
      </vt:variant>
      <vt:variant>
        <vt:i4>25</vt:i4>
      </vt:variant>
    </vt:vector>
  </HeadingPairs>
  <TitlesOfParts>
    <vt:vector size="26" baseType="lpstr">
      <vt:lpstr>Ofis Teması</vt:lpstr>
      <vt:lpstr>ORUÇ Fazileti</vt:lpstr>
      <vt:lpstr>Slayt 2</vt:lpstr>
      <vt:lpstr>Slayt 3</vt:lpstr>
      <vt:lpstr>Slayt 4</vt:lpstr>
      <vt:lpstr>Slayt 5</vt:lpstr>
      <vt:lpstr>Slayt 6</vt:lpstr>
      <vt:lpstr>Slayt 7</vt:lpstr>
      <vt:lpstr>Slayt 8</vt:lpstr>
      <vt:lpstr>Slayt 9</vt:lpstr>
      <vt:lpstr>Slayt 10</vt:lpstr>
      <vt:lpstr>مَنْ لَمْ يَدَعْ قَوْلَ الزُّورِ وَالْعَمَلَ بِهِ فَلَيْسَ لِلَّهِ حَاجَةٌ فِي أَنْ يَدَعَ طَعَامَهُ وَشَرَابَهُ  "Bir kimse oruçlu olduğu halde yalanı, dedikoduyu, yalanla iş görmeyi bırakmazsa Allah'ın, onun yemesini, içmesini terk etmesine ihtiyacı yoktur.”   [Buhari, Savm: 8, Edeb:51; Bak. Ebu davud, Savm: 25; Tirmizi, Savm: 16; İbn mace, Sıyam: 21]</vt:lpstr>
      <vt:lpstr>Peygamberimiz (s.a.v.) şöyle buyurmuştur:  قال رَسُول اللَّهِ صَلَى اللَّهُ عَلَيْهِ وَسلَّمْ: ((رب صائم ليس له من صيامه إلا الجوع. ورب قائم ليس له من قيامه إلا السهر)).   "Oruç tutan öyle insanlar vardır ki, kârları sadece açlık ve susuzluk çekmektir"  (İbn Mace, “Sıyâm”, 21) </vt:lpstr>
      <vt:lpstr>لِكُلِّ شَيْءٍ زَكَاة ٌ وَزَكاة ُ الجَسَدِ الصّوْمُ و الصِّيامُ نِصْفُ الصَّبْر ِ.  “Her şeyin bir zekatı vardır, vücûdun zekatı da oruçtur. Oruç da sabrın yarısıdır.”  (İbn Mâce, Sıyam, 44)</vt:lpstr>
      <vt:lpstr>Slayt 14</vt:lpstr>
      <vt:lpstr>Slayt 15</vt:lpstr>
      <vt:lpstr>Orucun Mertebeleri</vt:lpstr>
      <vt:lpstr>وأفضل صوم التّطوّع</vt:lpstr>
      <vt:lpstr>Slayt 18</vt:lpstr>
      <vt:lpstr>Slayt 19</vt:lpstr>
      <vt:lpstr>SİZİ TOKLUK ÖLDÜRDÜ BİZİ DE AÇLIK DİRİLTTİ</vt:lpstr>
      <vt:lpstr>Slayt 21</vt:lpstr>
      <vt:lpstr>Slayt 22</vt:lpstr>
      <vt:lpstr>Slayt 23</vt:lpstr>
      <vt:lpstr>Slayt 24</vt:lpstr>
      <vt:lpstr>Slayt 25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ORUÇ</dc:title>
  <dc:creator>pc</dc:creator>
  <cp:lastModifiedBy>9336597624</cp:lastModifiedBy>
  <cp:revision>23</cp:revision>
  <dcterms:created xsi:type="dcterms:W3CDTF">2010-07-19T11:11:07Z</dcterms:created>
  <dcterms:modified xsi:type="dcterms:W3CDTF">2013-07-11T21:46:52Z</dcterms:modified>
</cp:coreProperties>
</file>