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1"/>
  </p:notesMasterIdLst>
  <p:sldIdLst>
    <p:sldId id="307" r:id="rId2"/>
    <p:sldId id="321" r:id="rId3"/>
    <p:sldId id="323" r:id="rId4"/>
    <p:sldId id="278" r:id="rId5"/>
    <p:sldId id="324" r:id="rId6"/>
    <p:sldId id="325" r:id="rId7"/>
    <p:sldId id="277" r:id="rId8"/>
    <p:sldId id="310" r:id="rId9"/>
    <p:sldId id="326" r:id="rId10"/>
    <p:sldId id="327" r:id="rId11"/>
    <p:sldId id="318" r:id="rId12"/>
    <p:sldId id="308" r:id="rId13"/>
    <p:sldId id="319" r:id="rId14"/>
    <p:sldId id="328" r:id="rId15"/>
    <p:sldId id="329" r:id="rId16"/>
    <p:sldId id="330" r:id="rId17"/>
    <p:sldId id="331" r:id="rId18"/>
    <p:sldId id="332" r:id="rId19"/>
    <p:sldId id="333" r:id="rId20"/>
    <p:sldId id="312" r:id="rId21"/>
    <p:sldId id="309" r:id="rId22"/>
    <p:sldId id="313" r:id="rId23"/>
    <p:sldId id="314" r:id="rId24"/>
    <p:sldId id="315" r:id="rId25"/>
    <p:sldId id="317" r:id="rId26"/>
    <p:sldId id="316" r:id="rId27"/>
    <p:sldId id="322" r:id="rId28"/>
    <p:sldId id="334" r:id="rId29"/>
    <p:sldId id="335" r:id="rId30"/>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FF"/>
    <a:srgbClr val="FFFF00"/>
    <a:srgbClr val="800000"/>
    <a:srgbClr val="00FF00"/>
    <a:srgbClr val="FFFFCC"/>
    <a:srgbClr val="00808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575" autoAdjust="0"/>
  </p:normalViewPr>
  <p:slideViewPr>
    <p:cSldViewPr>
      <p:cViewPr>
        <p:scale>
          <a:sx n="94" d="100"/>
          <a:sy n="94" d="100"/>
        </p:scale>
        <p:origin x="-8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tr-TR"/>
          </a:p>
        </p:txBody>
      </p:sp>
      <p:sp>
        <p:nvSpPr>
          <p:cNvPr id="3276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tr-TR"/>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6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276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tr-TR"/>
          </a:p>
        </p:txBody>
      </p:sp>
      <p:sp>
        <p:nvSpPr>
          <p:cNvPr id="3276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F30D251-BF2A-4DD7-8602-755CB860A58F}" type="slidenum">
              <a:rPr lang="tr-TR"/>
              <a:pPr>
                <a:defRPr/>
              </a:pPr>
              <a:t>‹#›</a:t>
            </a:fld>
            <a:endParaRPr lang="tr-TR"/>
          </a:p>
        </p:txBody>
      </p:sp>
    </p:spTree>
    <p:extLst>
      <p:ext uri="{BB962C8B-B14F-4D97-AF65-F5344CB8AC3E}">
        <p14:creationId xmlns:p14="http://schemas.microsoft.com/office/powerpoint/2010/main" val="3280507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269B981B-CF07-40E6-9D9D-3594CB8CC1A9}" type="slidenum">
              <a:rPr lang="tr-TR" sz="1200"/>
              <a:pPr eaLnBrk="1" hangingPunct="1"/>
              <a:t>1</a:t>
            </a:fld>
            <a:endParaRPr lang="tr-TR" sz="120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tr-TR" smtClean="0"/>
              <a:t>EYLÜL</a:t>
            </a:r>
          </a:p>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5D95567-C3D4-4B6F-95DD-70B81BAA2A40}" type="slidenum">
              <a:rPr lang="tr-TR"/>
              <a:pPr eaLnBrk="1" hangingPunct="1"/>
              <a:t>28</a:t>
            </a:fld>
            <a:endParaRPr lang="tr-T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B87D43C-4F38-42D1-96FC-174221986AA6}" type="slidenum">
              <a:rPr lang="tr-TR"/>
              <a:pPr eaLnBrk="1" hangingPunct="1"/>
              <a:t>2</a:t>
            </a:fld>
            <a:endParaRPr lang="tr-T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D152A88-08FA-447E-A461-E81347BD9481}" type="slidenum">
              <a:rPr lang="tr-TR"/>
              <a:pPr eaLnBrk="1" hangingPunct="1"/>
              <a:t>6</a:t>
            </a:fld>
            <a:endParaRPr lang="tr-T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0181D8C-A12B-4B55-B50F-784250EE1218}" type="slidenum">
              <a:rPr lang="tr-TR"/>
              <a:pPr eaLnBrk="1" hangingPunct="1"/>
              <a:t>9</a:t>
            </a:fld>
            <a:endParaRPr lang="tr-T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490FBF2-87E0-4B40-9250-98084F7BCFB5}" type="slidenum">
              <a:rPr lang="tr-TR"/>
              <a:pPr eaLnBrk="1" hangingPunct="1"/>
              <a:t>10</a:t>
            </a:fld>
            <a:endParaRPr lang="tr-T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F5D1139-91DE-48D6-951B-2191F4F6940D}" type="slidenum">
              <a:rPr lang="tr-TR"/>
              <a:pPr eaLnBrk="1" hangingPunct="1"/>
              <a:t>14</a:t>
            </a:fld>
            <a:endParaRPr lang="tr-T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FA629A5-ADDB-497E-9C40-824EB4A4D86A}" type="slidenum">
              <a:rPr lang="tr-TR"/>
              <a:pPr eaLnBrk="1" hangingPunct="1"/>
              <a:t>16</a:t>
            </a:fld>
            <a:endParaRPr lang="tr-T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0685DFB-C080-4D4F-B7C9-A0A875276600}" type="slidenum">
              <a:rPr lang="tr-TR"/>
              <a:pPr eaLnBrk="1" hangingPunct="1"/>
              <a:t>18</a:t>
            </a:fld>
            <a:endParaRPr lang="tr-T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45E979A-A3BD-4574-A507-39E80812E054}" type="slidenum">
              <a:rPr lang="tr-TR"/>
              <a:pPr eaLnBrk="1" hangingPunct="1"/>
              <a:t>19</a:t>
            </a:fld>
            <a:endParaRPr lang="tr-T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audio" Target="../media/audio1.wav"/><Relationship Id="rId1" Type="http://schemas.openxmlformats.org/officeDocument/2006/relationships/themeOverride" Target="../theme/themeOverride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audio" Target="../media/audio1.wav"/><Relationship Id="rId5" Type="http://schemas.openxmlformats.org/officeDocument/2006/relationships/image" Target="../media/image3.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5" Type="http://schemas.openxmlformats.org/officeDocument/2006/relationships/image" Target="../media/image6.jpe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2"/>
      </p:bgRef>
    </p:bg>
    <p:spTree>
      <p:nvGrpSpPr>
        <p:cNvPr id="1" name=""/>
        <p:cNvGrpSpPr/>
        <p:nvPr/>
      </p:nvGrpSpPr>
      <p:grpSpPr>
        <a:xfrm>
          <a:off x="0" y="0"/>
          <a:ext cx="0" cy="0"/>
          <a:chOff x="0" y="0"/>
          <a:chExt cx="0" cy="0"/>
        </a:xfrm>
      </p:grpSpPr>
      <p:sp>
        <p:nvSpPr>
          <p:cNvPr id="4" name="9 Dikdörtgen"/>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0 Dikdörtgen"/>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dörtgen"/>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r="45714"/>
          <a:stretch>
            <a:fillRect/>
          </a:stretch>
        </p:blipFill>
        <p:spPr bwMode="auto">
          <a:xfrm>
            <a:off x="71438" y="0"/>
            <a:ext cx="7643812" cy="1214438"/>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pic>
        <p:nvPicPr>
          <p:cNvPr id="10"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l="89063"/>
          <a:stretch>
            <a:fillRect/>
          </a:stretch>
        </p:blipFill>
        <p:spPr bwMode="auto">
          <a:xfrm>
            <a:off x="7786688" y="0"/>
            <a:ext cx="1285875" cy="1214438"/>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lang="tr-TR" smtClean="0"/>
              <a:t>Asıl başlık stili için tıklatın</a:t>
            </a:r>
            <a:endParaRPr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11" name="27 Veri Yer Tutucusu"/>
          <p:cNvSpPr>
            <a:spLocks noGrp="1"/>
          </p:cNvSpPr>
          <p:nvPr>
            <p:ph type="dt" sz="half" idx="10"/>
          </p:nvPr>
        </p:nvSpPr>
        <p:spPr>
          <a:xfrm>
            <a:off x="76200" y="6069013"/>
            <a:ext cx="2057400" cy="685800"/>
          </a:xfrm>
        </p:spPr>
        <p:txBody>
          <a:bodyPr>
            <a:noAutofit/>
          </a:bodyPr>
          <a:lstStyle>
            <a:lvl1pPr algn="ctr">
              <a:defRPr sz="1800" i="1">
                <a:solidFill>
                  <a:schemeClr val="bg1"/>
                </a:solidFill>
              </a:defRPr>
            </a:lvl1pPr>
          </a:lstStyle>
          <a:p>
            <a:pPr>
              <a:defRPr/>
            </a:pPr>
            <a:endParaRPr lang="en-US"/>
          </a:p>
        </p:txBody>
      </p:sp>
    </p:spTree>
    <p:extLst>
      <p:ext uri="{BB962C8B-B14F-4D97-AF65-F5344CB8AC3E}">
        <p14:creationId xmlns:p14="http://schemas.microsoft.com/office/powerpoint/2010/main" val="417091865"/>
      </p:ext>
    </p:extLst>
  </p:cSld>
  <p:clrMapOvr>
    <a:overrideClrMapping bg1="dk1" tx1="lt1" bg2="dk2" tx2="lt2" accent1="accent1" accent2="accent2" accent3="accent3" accent4="accent4" accent5="accent5" accent6="accent6" hlink="hlink" folHlink="folHlink"/>
  </p:clrMapOvr>
  <p:transition spd="slow">
    <p:checker dir="vert"/>
    <p:sndAc>
      <p:stSnd>
        <p:snd r:embed="rId2" name="explode.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5"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4" descr="http://hurseda.net/haber_resim/Dec_2010/36723_diyanet-isleri-logo.jpg"/>
          <p:cNvPicPr>
            <a:picLocks noChangeAspect="1" noChangeArrowheads="1"/>
          </p:cNvPicPr>
          <p:nvPr/>
        </p:nvPicPr>
        <p:blipFill>
          <a:blip r:embed="rId5">
            <a:extLst>
              <a:ext uri="{28A0092B-C50C-407E-A947-70E740481C1C}">
                <a14:useLocalDpi xmlns:a14="http://schemas.microsoft.com/office/drawing/2010/main" val="0"/>
              </a:ext>
            </a:extLst>
          </a:blip>
          <a:srcRect l="8694" r="8698"/>
          <a:stretch>
            <a:fillRect/>
          </a:stretch>
        </p:blipFill>
        <p:spPr bwMode="auto">
          <a:xfrm>
            <a:off x="0" y="0"/>
            <a:ext cx="1357313"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357290" y="0"/>
            <a:ext cx="7786710" cy="1285860"/>
          </a:xfrm>
          <a:solidFill>
            <a:srgbClr val="FFC000"/>
          </a:solidFill>
        </p:spPr>
        <p:txBody>
          <a:bodyPr/>
          <a:lstStyle>
            <a:lvl1pPr algn="l">
              <a:buNone/>
              <a:defRPr sz="4400" b="0"/>
            </a:lvl1pPr>
          </a:lstStyle>
          <a:p>
            <a:r>
              <a:rPr lang="tr-TR" smtClean="0"/>
              <a:t>Asıl başlık stili için tıklatın</a:t>
            </a:r>
            <a:endParaRPr lang="en-US"/>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9" name="8 İçerik Yer Tutucusu"/>
          <p:cNvSpPr>
            <a:spLocks noGrp="1"/>
          </p:cNvSpPr>
          <p:nvPr>
            <p:ph sz="quarter" idx="1"/>
          </p:nvPr>
        </p:nvSpPr>
        <p:spPr>
          <a:xfrm>
            <a:off x="2362200" y="1795482"/>
            <a:ext cx="6400800" cy="4419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4 Veri Yer Tutucusu"/>
          <p:cNvSpPr>
            <a:spLocks noGrp="1"/>
          </p:cNvSpPr>
          <p:nvPr>
            <p:ph type="dt" sz="half" idx="10"/>
          </p:nvPr>
        </p:nvSpPr>
        <p:spPr/>
        <p:txBody>
          <a:bodyPr/>
          <a:lstStyle>
            <a:lvl1pPr>
              <a:defRPr/>
            </a:lvl1pPr>
          </a:lstStyle>
          <a:p>
            <a:pPr>
              <a:defRPr/>
            </a:pPr>
            <a:endParaRPr lang="en-US"/>
          </a:p>
        </p:txBody>
      </p:sp>
      <p:sp>
        <p:nvSpPr>
          <p:cNvPr id="10" name="5 Altbilgi Yer Tutucusu"/>
          <p:cNvSpPr>
            <a:spLocks noGrp="1"/>
          </p:cNvSpPr>
          <p:nvPr>
            <p:ph type="ftr" sz="quarter" idx="11"/>
          </p:nvPr>
        </p:nvSpPr>
        <p:spPr/>
        <p:txBody>
          <a:bodyPr/>
          <a:lstStyle>
            <a:lvl1pPr>
              <a:defRPr/>
            </a:lvl1pPr>
          </a:lstStyle>
          <a:p>
            <a:pPr>
              <a:defRPr/>
            </a:pPr>
            <a:endParaRPr lang="en-US"/>
          </a:p>
        </p:txBody>
      </p:sp>
      <p:sp>
        <p:nvSpPr>
          <p:cNvPr id="11" name="6 Slayt Numarası Yer Tutucusu"/>
          <p:cNvSpPr>
            <a:spLocks noGrp="1"/>
          </p:cNvSpPr>
          <p:nvPr>
            <p:ph type="sldNum" sz="quarter" idx="12"/>
          </p:nvPr>
        </p:nvSpPr>
        <p:spPr/>
        <p:txBody>
          <a:bodyPr/>
          <a:lstStyle>
            <a:lvl1pPr>
              <a:defRPr>
                <a:solidFill>
                  <a:srgbClr val="FFFFFF"/>
                </a:solidFill>
              </a:defRPr>
            </a:lvl1pPr>
          </a:lstStyle>
          <a:p>
            <a:pPr>
              <a:defRPr/>
            </a:pPr>
            <a:fld id="{5102D014-0D56-4499-9486-7D09E3CF23B1}" type="slidenum">
              <a:rPr lang="ar-SA" smtClean="0"/>
              <a:pPr>
                <a:defRPr/>
              </a:pPr>
              <a:t>‹#›</a:t>
            </a:fld>
            <a:endParaRPr lang="tr-TR"/>
          </a:p>
        </p:txBody>
      </p:sp>
    </p:spTree>
    <p:extLst>
      <p:ext uri="{BB962C8B-B14F-4D97-AF65-F5344CB8AC3E}">
        <p14:creationId xmlns:p14="http://schemas.microsoft.com/office/powerpoint/2010/main" val="1478894607"/>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5" name="9 Dikdörtgen"/>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Dikdörtgen"/>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Dikdörtgen"/>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Dikdörtgen"/>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86500"/>
            <a:ext cx="35004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0438" y="6286500"/>
            <a:ext cx="564356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tr-TR" smtClean="0"/>
              <a:t>Asıl metin stillerini düzenlemek için tıklatın</a:t>
            </a:r>
          </a:p>
        </p:txBody>
      </p:sp>
      <p:sp>
        <p:nvSpPr>
          <p:cNvPr id="2" name="1 Başlık"/>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tr-TR" smtClean="0"/>
              <a:t>Asıl başlık stili için tıklatın</a:t>
            </a:r>
            <a:endParaRPr lang="en-US"/>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11" name="11 Veri Yer Tutucusu"/>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2" name="12 Slayt Numarası Yer Tutucusu"/>
          <p:cNvSpPr>
            <a:spLocks noGrp="1"/>
          </p:cNvSpPr>
          <p:nvPr>
            <p:ph type="sldNum" sz="quarter" idx="11"/>
          </p:nvPr>
        </p:nvSpPr>
        <p:spPr>
          <a:xfrm>
            <a:off x="0" y="4667250"/>
            <a:ext cx="1447800" cy="663575"/>
          </a:xfrm>
        </p:spPr>
        <p:txBody>
          <a:bodyPr rtlCol="0"/>
          <a:lstStyle>
            <a:lvl1pPr>
              <a:defRPr sz="2800"/>
            </a:lvl1pPr>
          </a:lstStyle>
          <a:p>
            <a:pPr>
              <a:defRPr/>
            </a:pPr>
            <a:fld id="{FC24511B-45DA-4305-AFA7-4925F5835BFA}" type="slidenum">
              <a:rPr lang="ar-SA" smtClean="0"/>
              <a:pPr>
                <a:defRPr/>
              </a:pPr>
              <a:t>‹#›</a:t>
            </a:fld>
            <a:endParaRPr lang="tr-TR"/>
          </a:p>
        </p:txBody>
      </p:sp>
      <p:sp>
        <p:nvSpPr>
          <p:cNvPr id="13" name="13 Altbilgi Yer Tutucusu"/>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586990622"/>
      </p:ext>
    </p:extLst>
  </p:cSld>
  <p:clrMapOvr>
    <a:overrideClrMapping bg1="lt1" tx1="dk1" bg2="lt2" tx2="dk2" accent1="accent1" accent2="accent2" accent3="accent3" accent4="accent4" accent5="accent5" accent6="accent6" hlink="hlink" folHlink="folHlink"/>
  </p:clrMapOvr>
  <p:transition spd="slow">
    <p:checker dir="vert"/>
    <p:sndAc>
      <p:stSnd>
        <p:snd r:embed="rId1" name="explode.wav"/>
      </p:stSnd>
    </p:sndAc>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4"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15063"/>
            <a:ext cx="5500688" cy="571500"/>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3 Veri Yer Tutucusu"/>
          <p:cNvSpPr>
            <a:spLocks noGrp="1"/>
          </p:cNvSpPr>
          <p:nvPr>
            <p:ph type="dt" sz="half" idx="10"/>
          </p:nvPr>
        </p:nvSpPr>
        <p:spPr/>
        <p:txBody>
          <a:bodyPr/>
          <a:lstStyle>
            <a:lvl1pPr>
              <a:defRPr/>
            </a:lvl1pPr>
          </a:lstStyle>
          <a:p>
            <a:pPr>
              <a:defRPr/>
            </a:pPr>
            <a:endParaRPr lang="en-US"/>
          </a:p>
        </p:txBody>
      </p:sp>
      <p:sp>
        <p:nvSpPr>
          <p:cNvPr id="7" name="4 Altbilgi Yer Tutucusu"/>
          <p:cNvSpPr>
            <a:spLocks noGrp="1"/>
          </p:cNvSpPr>
          <p:nvPr>
            <p:ph type="ftr" sz="quarter" idx="11"/>
          </p:nvPr>
        </p:nvSpPr>
        <p:spPr/>
        <p:txBody>
          <a:bodyPr/>
          <a:lstStyle>
            <a:lvl1pPr>
              <a:defRPr/>
            </a:lvl1pPr>
          </a:lstStyle>
          <a:p>
            <a:pPr>
              <a:defRPr/>
            </a:pPr>
            <a:endParaRPr lang="en-US"/>
          </a:p>
        </p:txBody>
      </p:sp>
      <p:sp>
        <p:nvSpPr>
          <p:cNvPr id="8" name="5 Slayt Numarası Yer Tutucusu"/>
          <p:cNvSpPr>
            <a:spLocks noGrp="1"/>
          </p:cNvSpPr>
          <p:nvPr>
            <p:ph type="sldNum" sz="quarter" idx="12"/>
          </p:nvPr>
        </p:nvSpPr>
        <p:spPr/>
        <p:txBody>
          <a:bodyPr/>
          <a:lstStyle>
            <a:lvl1pPr>
              <a:defRPr/>
            </a:lvl1pPr>
          </a:lstStyle>
          <a:p>
            <a:pPr>
              <a:defRPr/>
            </a:pPr>
            <a:fld id="{AA8B2E2C-C672-434F-9B56-7DCA7A4B810A}" type="slidenum">
              <a:rPr lang="ar-SA" smtClean="0"/>
              <a:pPr>
                <a:defRPr/>
              </a:pPr>
              <a:t>‹#›</a:t>
            </a:fld>
            <a:endParaRPr lang="tr-TR"/>
          </a:p>
        </p:txBody>
      </p:sp>
    </p:spTree>
    <p:extLst>
      <p:ext uri="{BB962C8B-B14F-4D97-AF65-F5344CB8AC3E}">
        <p14:creationId xmlns:p14="http://schemas.microsoft.com/office/powerpoint/2010/main" val="402562890"/>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13 Veri Yer Tutucusu"/>
          <p:cNvSpPr>
            <a:spLocks noGrp="1"/>
          </p:cNvSpPr>
          <p:nvPr>
            <p:ph type="dt" sz="half" idx="10"/>
          </p:nvPr>
        </p:nvSpPr>
        <p:spPr/>
        <p:txBody>
          <a:bodyPr/>
          <a:lstStyle>
            <a:lvl1pPr>
              <a:defRPr/>
            </a:lvl1pPr>
          </a:lstStyle>
          <a:p>
            <a:pPr>
              <a:defRPr/>
            </a:pPr>
            <a:endParaRPr lang="en-US"/>
          </a:p>
        </p:txBody>
      </p:sp>
      <p:sp>
        <p:nvSpPr>
          <p:cNvPr id="6" name="2 Altbilgi Yer Tutucusu"/>
          <p:cNvSpPr>
            <a:spLocks noGrp="1"/>
          </p:cNvSpPr>
          <p:nvPr>
            <p:ph type="ftr" sz="quarter" idx="11"/>
          </p:nvPr>
        </p:nvSpPr>
        <p:spPr/>
        <p:txBody>
          <a:bodyPr/>
          <a:lstStyle>
            <a:lvl1pPr>
              <a:defRPr/>
            </a:lvl1pPr>
          </a:lstStyle>
          <a:p>
            <a:pPr>
              <a:defRPr/>
            </a:pPr>
            <a:endParaRPr lang="en-US"/>
          </a:p>
        </p:txBody>
      </p:sp>
      <p:sp>
        <p:nvSpPr>
          <p:cNvPr id="7" name="22 Slayt Numarası Yer Tutucusu"/>
          <p:cNvSpPr>
            <a:spLocks noGrp="1"/>
          </p:cNvSpPr>
          <p:nvPr>
            <p:ph type="sldNum" sz="quarter" idx="12"/>
          </p:nvPr>
        </p:nvSpPr>
        <p:spPr/>
        <p:txBody>
          <a:bodyPr/>
          <a:lstStyle>
            <a:lvl1pPr>
              <a:defRPr/>
            </a:lvl1pPr>
          </a:lstStyle>
          <a:p>
            <a:pPr>
              <a:defRPr/>
            </a:pPr>
            <a:fld id="{33FCBF95-F6B4-4FA3-92DF-AA8E4DA68148}" type="slidenum">
              <a:rPr lang="ar-SA" smtClean="0"/>
              <a:pPr>
                <a:defRPr/>
              </a:pPr>
              <a:t>‹#›</a:t>
            </a:fld>
            <a:endParaRPr lang="tr-TR"/>
          </a:p>
        </p:txBody>
      </p:sp>
    </p:spTree>
    <p:extLst>
      <p:ext uri="{BB962C8B-B14F-4D97-AF65-F5344CB8AC3E}">
        <p14:creationId xmlns:p14="http://schemas.microsoft.com/office/powerpoint/2010/main" val="2461522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600200"/>
            <a:ext cx="4038600" cy="4525963"/>
          </a:xfrm>
        </p:spPr>
        <p:txBody>
          <a:bodyPr/>
          <a:lstStyle/>
          <a:p>
            <a:pPr lvl="0"/>
            <a:r>
              <a:rPr lang="tr-TR" noProof="0" smtClean="0"/>
              <a:t>Küçük resim eklemek için simgeyi tıklatın</a:t>
            </a:r>
            <a:endParaRPr lang="tr-TR" noProof="0" smtClean="0"/>
          </a:p>
        </p:txBody>
      </p:sp>
      <p:sp>
        <p:nvSpPr>
          <p:cNvPr id="5" name="13 Veri Yer Tutucusu"/>
          <p:cNvSpPr>
            <a:spLocks noGrp="1"/>
          </p:cNvSpPr>
          <p:nvPr>
            <p:ph type="dt" sz="half" idx="10"/>
          </p:nvPr>
        </p:nvSpPr>
        <p:spPr/>
        <p:txBody>
          <a:bodyPr/>
          <a:lstStyle>
            <a:lvl1pPr>
              <a:defRPr/>
            </a:lvl1pPr>
          </a:lstStyle>
          <a:p>
            <a:pPr>
              <a:defRPr/>
            </a:pPr>
            <a:endParaRPr lang="en-US"/>
          </a:p>
        </p:txBody>
      </p:sp>
      <p:sp>
        <p:nvSpPr>
          <p:cNvPr id="6" name="2 Altbilgi Yer Tutucusu"/>
          <p:cNvSpPr>
            <a:spLocks noGrp="1"/>
          </p:cNvSpPr>
          <p:nvPr>
            <p:ph type="ftr" sz="quarter" idx="11"/>
          </p:nvPr>
        </p:nvSpPr>
        <p:spPr/>
        <p:txBody>
          <a:bodyPr/>
          <a:lstStyle>
            <a:lvl1pPr>
              <a:defRPr/>
            </a:lvl1pPr>
          </a:lstStyle>
          <a:p>
            <a:pPr>
              <a:defRPr/>
            </a:pPr>
            <a:endParaRPr lang="en-US"/>
          </a:p>
        </p:txBody>
      </p:sp>
      <p:sp>
        <p:nvSpPr>
          <p:cNvPr id="7" name="22 Slayt Numarası Yer Tutucusu"/>
          <p:cNvSpPr>
            <a:spLocks noGrp="1"/>
          </p:cNvSpPr>
          <p:nvPr>
            <p:ph type="sldNum" sz="quarter" idx="12"/>
          </p:nvPr>
        </p:nvSpPr>
        <p:spPr/>
        <p:txBody>
          <a:bodyPr/>
          <a:lstStyle>
            <a:lvl1pPr>
              <a:defRPr/>
            </a:lvl1pPr>
          </a:lstStyle>
          <a:p>
            <a:pPr>
              <a:defRPr/>
            </a:pPr>
            <a:fld id="{33FCBF95-F6B4-4FA3-92DF-AA8E4DA68148}" type="slidenum">
              <a:rPr lang="ar-SA" smtClean="0"/>
              <a:pPr>
                <a:defRPr/>
              </a:pPr>
              <a:t>‹#›</a:t>
            </a:fld>
            <a:endParaRPr lang="tr-TR"/>
          </a:p>
        </p:txBody>
      </p:sp>
    </p:spTree>
    <p:extLst>
      <p:ext uri="{BB962C8B-B14F-4D97-AF65-F5344CB8AC3E}">
        <p14:creationId xmlns:p14="http://schemas.microsoft.com/office/powerpoint/2010/main" val="374015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457200" y="1600200"/>
            <a:ext cx="4038600" cy="4525963"/>
          </a:xfrm>
        </p:spPr>
        <p:txBody>
          <a:bodyPr/>
          <a:lstStyle/>
          <a:p>
            <a:pPr lvl="0"/>
            <a:r>
              <a:rPr lang="tr-TR" noProof="0" smtClean="0"/>
              <a:t>Küçük resim eklemek için simgeyi tıklatın</a:t>
            </a:r>
            <a:endParaRPr lang="tr-TR" noProof="0" smtClean="0"/>
          </a:p>
        </p:txBody>
      </p:sp>
      <p:sp>
        <p:nvSpPr>
          <p:cNvPr id="4" name="3 Metin Yer Tutucusu"/>
          <p:cNvSpPr>
            <a:spLocks noGrp="1"/>
          </p:cNvSpPr>
          <p:nvPr>
            <p:ph type="body"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F974F8-CCF6-4C5C-B0F8-935D5A6FF43A}" type="slidenum">
              <a:rPr lang="ar-SA"/>
              <a:pPr>
                <a:defRPr/>
              </a:pPr>
              <a:t>‹#›</a:t>
            </a:fld>
            <a:endParaRPr lang="tr-TR"/>
          </a:p>
        </p:txBody>
      </p:sp>
    </p:spTree>
    <p:extLst>
      <p:ext uri="{BB962C8B-B14F-4D97-AF65-F5344CB8AC3E}">
        <p14:creationId xmlns:p14="http://schemas.microsoft.com/office/powerpoint/2010/main" val="1465368976"/>
      </p:ext>
    </p:extLst>
  </p:cSld>
  <p:clrMapOvr>
    <a:masterClrMapping/>
  </p:clrMapOvr>
  <p:transition spd="slow">
    <p:checker dir="vert"/>
    <p:sndAc>
      <p:stSnd>
        <p:snd r:embed="rId1" name="explod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4" name="Picture 4" descr="http://hurseda.net/haber_resim/Dec_2010/36723_diyanet-isleri-logo.jpg"/>
          <p:cNvPicPr>
            <a:picLocks noChangeAspect="1" noChangeArrowheads="1"/>
          </p:cNvPicPr>
          <p:nvPr/>
        </p:nvPicPr>
        <p:blipFill>
          <a:blip r:embed="rId3">
            <a:extLst>
              <a:ext uri="{28A0092B-C50C-407E-A947-70E740481C1C}">
                <a14:useLocalDpi xmlns:a14="http://schemas.microsoft.com/office/drawing/2010/main" val="0"/>
              </a:ext>
            </a:extLst>
          </a:blip>
          <a:srcRect l="8694" r="8698"/>
          <a:stretch>
            <a:fillRect/>
          </a:stretch>
        </p:blipFill>
        <p:spPr bwMode="auto">
          <a:xfrm>
            <a:off x="0" y="0"/>
            <a:ext cx="1428750" cy="129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C:\Users\salim\Pictures\Ramazan\www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86500"/>
            <a:ext cx="35004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descr="C:\Users\salim\Pictures\Ramazan\diyanet bayn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75" y="6357938"/>
            <a:ext cx="5500688" cy="428625"/>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2" name="1 Başlık"/>
          <p:cNvSpPr>
            <a:spLocks noGrp="1"/>
          </p:cNvSpPr>
          <p:nvPr>
            <p:ph type="title"/>
          </p:nvPr>
        </p:nvSpPr>
        <p:spPr>
          <a:xfrm>
            <a:off x="1428728" y="0"/>
            <a:ext cx="7715272" cy="1285860"/>
          </a:xfrm>
          <a:solidFill>
            <a:srgbClr val="FFC000"/>
          </a:solidFill>
        </p:spPr>
        <p:txBody>
          <a:bodyPr/>
          <a:lstStyle/>
          <a:p>
            <a:r>
              <a:rPr lang="tr-TR" smtClean="0"/>
              <a:t>Asıl başlık stili için tıklatın</a:t>
            </a:r>
            <a:endParaRPr lang="en-US" dirty="0"/>
          </a:p>
        </p:txBody>
      </p:sp>
      <p:sp>
        <p:nvSpPr>
          <p:cNvPr id="8" name="7 İçerik Yer Tutucusu"/>
          <p:cNvSpPr>
            <a:spLocks noGrp="1"/>
          </p:cNvSpPr>
          <p:nvPr>
            <p:ph sz="quarter" idx="1"/>
          </p:nvPr>
        </p:nvSpPr>
        <p:spPr>
          <a:xfrm>
            <a:off x="642910" y="1643050"/>
            <a:ext cx="8153400" cy="4495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3 Veri Yer Tutucusu"/>
          <p:cNvSpPr>
            <a:spLocks noGrp="1"/>
          </p:cNvSpPr>
          <p:nvPr>
            <p:ph type="dt" sz="half" idx="10"/>
          </p:nvPr>
        </p:nvSpPr>
        <p:spPr/>
        <p:txBody>
          <a:bodyPr/>
          <a:lstStyle>
            <a:lvl1pPr>
              <a:defRPr/>
            </a:lvl1pPr>
          </a:lstStyle>
          <a:p>
            <a:pPr>
              <a:defRPr/>
            </a:pPr>
            <a:endParaRPr lang="en-US"/>
          </a:p>
        </p:txBody>
      </p:sp>
      <p:sp>
        <p:nvSpPr>
          <p:cNvPr id="9" name="4 Altbilgi Yer Tutucusu"/>
          <p:cNvSpPr>
            <a:spLocks noGrp="1"/>
          </p:cNvSpPr>
          <p:nvPr>
            <p:ph type="ftr" sz="quarter" idx="11"/>
          </p:nvPr>
        </p:nvSpPr>
        <p:spPr/>
        <p:txBody>
          <a:bodyPr/>
          <a:lstStyle>
            <a:lvl1pPr>
              <a:defRPr/>
            </a:lvl1pPr>
          </a:lstStyle>
          <a:p>
            <a:pPr>
              <a:defRPr/>
            </a:pPr>
            <a:endParaRPr lang="en-US"/>
          </a:p>
        </p:txBody>
      </p:sp>
      <p:sp>
        <p:nvSpPr>
          <p:cNvPr id="10" name="5 Slayt Numarası Yer Tutucusu"/>
          <p:cNvSpPr>
            <a:spLocks noGrp="1"/>
          </p:cNvSpPr>
          <p:nvPr>
            <p:ph type="sldNum" sz="quarter" idx="12"/>
          </p:nvPr>
        </p:nvSpPr>
        <p:spPr/>
        <p:txBody>
          <a:bodyPr/>
          <a:lstStyle>
            <a:lvl1pPr>
              <a:defRPr>
                <a:solidFill>
                  <a:srgbClr val="FFFFFF"/>
                </a:solidFill>
              </a:defRPr>
            </a:lvl1pPr>
          </a:lstStyle>
          <a:p>
            <a:pPr>
              <a:defRPr/>
            </a:pPr>
            <a:fld id="{C345D111-C89C-4C54-9699-74B6C7ADF879}" type="slidenum">
              <a:rPr lang="ar-SA" smtClean="0"/>
              <a:pPr>
                <a:defRPr/>
              </a:pPr>
              <a:t>‹#›</a:t>
            </a:fld>
            <a:endParaRPr lang="tr-TR"/>
          </a:p>
        </p:txBody>
      </p:sp>
    </p:spTree>
    <p:extLst>
      <p:ext uri="{BB962C8B-B14F-4D97-AF65-F5344CB8AC3E}">
        <p14:creationId xmlns:p14="http://schemas.microsoft.com/office/powerpoint/2010/main" val="2563541125"/>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4" name="9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0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86500"/>
            <a:ext cx="35004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pic>
        <p:nvPicPr>
          <p:cNvPr id="9" name="Picture 4" descr="http://hurseda.net/haber_resim/Dec_2010/36723_diyanet-isleri-logo.jpg"/>
          <p:cNvPicPr>
            <a:picLocks noChangeAspect="1" noChangeArrowheads="1"/>
          </p:cNvPicPr>
          <p:nvPr/>
        </p:nvPicPr>
        <p:blipFill>
          <a:blip r:embed="rId5" cstate="print">
            <a:extLst>
              <a:ext uri="{28A0092B-C50C-407E-A947-70E740481C1C}">
                <a14:useLocalDpi xmlns:a14="http://schemas.microsoft.com/office/drawing/2010/main" val="0"/>
              </a:ext>
            </a:extLst>
          </a:blip>
          <a:srcRect l="8694" r="8698"/>
          <a:stretch>
            <a:fillRect/>
          </a:stretch>
        </p:blipFill>
        <p:spPr bwMode="auto">
          <a:xfrm>
            <a:off x="0" y="1571625"/>
            <a:ext cx="13573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Metin Yer Tutucusu"/>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tr-TR" smtClean="0"/>
              <a:t>Asıl başlık stili için tıklatın</a:t>
            </a:r>
            <a:endParaRPr lang="en-US"/>
          </a:p>
        </p:txBody>
      </p:sp>
      <p:sp>
        <p:nvSpPr>
          <p:cNvPr id="10" name="11 Veri Yer Tutucusu"/>
          <p:cNvSpPr>
            <a:spLocks noGrp="1"/>
          </p:cNvSpPr>
          <p:nvPr>
            <p:ph type="dt" sz="half" idx="10"/>
          </p:nvPr>
        </p:nvSpPr>
        <p:spPr/>
        <p:txBody>
          <a:bodyPr/>
          <a:lstStyle>
            <a:lvl1pPr>
              <a:defRPr/>
            </a:lvl1pPr>
          </a:lstStyle>
          <a:p>
            <a:pPr>
              <a:defRPr/>
            </a:pPr>
            <a:endParaRPr lang="en-US"/>
          </a:p>
        </p:txBody>
      </p:sp>
      <p:sp>
        <p:nvSpPr>
          <p:cNvPr id="11" name="12 Slayt Numarası Yer Tutucusu"/>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84118E29-09A8-497D-AF4C-346BE44AC07B}" type="slidenum">
              <a:rPr lang="ar-SA" smtClean="0"/>
              <a:pPr>
                <a:defRPr/>
              </a:pPr>
              <a:t>‹#›</a:t>
            </a:fld>
            <a:endParaRPr lang="tr-TR"/>
          </a:p>
        </p:txBody>
      </p:sp>
      <p:sp>
        <p:nvSpPr>
          <p:cNvPr id="12" name="13 Altbilgi Yer Tutucusu"/>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208151146"/>
      </p:ext>
    </p:extLst>
  </p:cSld>
  <p:clrMapOvr>
    <a:overrideClrMapping bg1="lt1" tx1="dk1" bg2="lt2" tx2="dk2" accent1="accent1" accent2="accent2" accent3="accent3" accent4="accent4" accent5="accent5" accent6="accent6" hlink="hlink" folHlink="folHlink"/>
  </p:clrMapOvr>
  <p:transition spd="slow">
    <p:checker dir="vert"/>
    <p:sndAc>
      <p:stSnd>
        <p:snd r:embed="rId1" name="explode.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5"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4" descr="http://hurseda.net/haber_resim/Dec_2010/36723_diyanet-isleri-logo.jpg"/>
          <p:cNvPicPr>
            <a:picLocks noChangeAspect="1" noChangeArrowheads="1"/>
          </p:cNvPicPr>
          <p:nvPr/>
        </p:nvPicPr>
        <p:blipFill>
          <a:blip r:embed="rId5">
            <a:extLst>
              <a:ext uri="{28A0092B-C50C-407E-A947-70E740481C1C}">
                <a14:useLocalDpi xmlns:a14="http://schemas.microsoft.com/office/drawing/2010/main" val="0"/>
              </a:ext>
            </a:extLst>
          </a:blip>
          <a:srcRect l="8694" r="8698"/>
          <a:stretch>
            <a:fillRect/>
          </a:stretch>
        </p:blipFill>
        <p:spPr bwMode="auto">
          <a:xfrm>
            <a:off x="0" y="0"/>
            <a:ext cx="1357313"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357290" y="0"/>
            <a:ext cx="7786710" cy="1285860"/>
          </a:xfrm>
          <a:solidFill>
            <a:srgbClr val="FFC000"/>
          </a:solidFill>
        </p:spPr>
        <p:txBody>
          <a:bodyPr/>
          <a:lstStyle/>
          <a:p>
            <a:r>
              <a:rPr lang="tr-TR" smtClean="0"/>
              <a:t>Asıl başlık stili için tıklatın</a:t>
            </a:r>
            <a:endParaRPr lang="en-US"/>
          </a:p>
        </p:txBody>
      </p:sp>
      <p:sp>
        <p:nvSpPr>
          <p:cNvPr id="9" name="8 İçerik Yer Tutucusu"/>
          <p:cNvSpPr>
            <a:spLocks noGrp="1"/>
          </p:cNvSpPr>
          <p:nvPr>
            <p:ph sz="quarter" idx="1"/>
          </p:nvPr>
        </p:nvSpPr>
        <p:spPr>
          <a:xfrm>
            <a:off x="609600"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10 İçerik Yer Tutucusu"/>
          <p:cNvSpPr>
            <a:spLocks noGrp="1"/>
          </p:cNvSpPr>
          <p:nvPr>
            <p:ph sz="quarter" idx="2"/>
          </p:nvPr>
        </p:nvSpPr>
        <p:spPr>
          <a:xfrm>
            <a:off x="4844901"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Veri Yer Tutucusu"/>
          <p:cNvSpPr>
            <a:spLocks noGrp="1"/>
          </p:cNvSpPr>
          <p:nvPr>
            <p:ph type="dt" sz="half" idx="10"/>
          </p:nvPr>
        </p:nvSpPr>
        <p:spPr/>
        <p:txBody>
          <a:bodyPr rtlCol="0"/>
          <a:lstStyle>
            <a:lvl1pPr>
              <a:defRPr/>
            </a:lvl1pPr>
          </a:lstStyle>
          <a:p>
            <a:pPr>
              <a:defRPr/>
            </a:pPr>
            <a:endParaRPr lang="en-US"/>
          </a:p>
        </p:txBody>
      </p:sp>
      <p:sp>
        <p:nvSpPr>
          <p:cNvPr id="10" name="9 Slayt Numarası Yer Tutucusu"/>
          <p:cNvSpPr>
            <a:spLocks noGrp="1"/>
          </p:cNvSpPr>
          <p:nvPr>
            <p:ph type="sldNum" sz="quarter" idx="11"/>
          </p:nvPr>
        </p:nvSpPr>
        <p:spPr/>
        <p:txBody>
          <a:bodyPr rtlCol="0"/>
          <a:lstStyle>
            <a:lvl1pPr>
              <a:defRPr/>
            </a:lvl1pPr>
          </a:lstStyle>
          <a:p>
            <a:pPr>
              <a:defRPr/>
            </a:pPr>
            <a:fld id="{39582860-4B02-4DDB-99FD-38570BF78ED2}" type="slidenum">
              <a:rPr lang="ar-SA" smtClean="0"/>
              <a:pPr>
                <a:defRPr/>
              </a:pPr>
              <a:t>‹#›</a:t>
            </a:fld>
            <a:endParaRPr lang="tr-TR"/>
          </a:p>
        </p:txBody>
      </p:sp>
      <p:sp>
        <p:nvSpPr>
          <p:cNvPr id="12" name="11 Altbilgi Yer Tutucusu"/>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699487967"/>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9" name="8 İçerik Yer Tutucusu"/>
          <p:cNvSpPr>
            <a:spLocks noGrp="1"/>
          </p:cNvSpPr>
          <p:nvPr>
            <p:ph sz="quarter" idx="1"/>
          </p:nvPr>
        </p:nvSpPr>
        <p:spPr>
          <a:xfrm>
            <a:off x="609600"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10 İçerik Yer Tutucusu"/>
          <p:cNvSpPr>
            <a:spLocks noGrp="1"/>
          </p:cNvSpPr>
          <p:nvPr>
            <p:ph sz="quarter" idx="2"/>
          </p:nvPr>
        </p:nvSpPr>
        <p:spPr>
          <a:xfrm>
            <a:off x="4844901"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7 Veri Yer Tutucusu"/>
          <p:cNvSpPr>
            <a:spLocks noGrp="1"/>
          </p:cNvSpPr>
          <p:nvPr>
            <p:ph type="dt" sz="half" idx="10"/>
          </p:nvPr>
        </p:nvSpPr>
        <p:spPr/>
        <p:txBody>
          <a:bodyPr rtlCol="0"/>
          <a:lstStyle>
            <a:lvl1pPr>
              <a:defRPr/>
            </a:lvl1pPr>
          </a:lstStyle>
          <a:p>
            <a:pPr>
              <a:defRPr/>
            </a:pPr>
            <a:endParaRPr lang="en-US"/>
          </a:p>
        </p:txBody>
      </p:sp>
      <p:sp>
        <p:nvSpPr>
          <p:cNvPr id="6" name="9 Slayt Numarası Yer Tutucusu"/>
          <p:cNvSpPr>
            <a:spLocks noGrp="1"/>
          </p:cNvSpPr>
          <p:nvPr>
            <p:ph type="sldNum" sz="quarter" idx="11"/>
          </p:nvPr>
        </p:nvSpPr>
        <p:spPr/>
        <p:txBody>
          <a:bodyPr rtlCol="0"/>
          <a:lstStyle>
            <a:lvl1pPr>
              <a:defRPr/>
            </a:lvl1pPr>
          </a:lstStyle>
          <a:p>
            <a:pPr>
              <a:defRPr/>
            </a:pPr>
            <a:fld id="{33FCBF95-F6B4-4FA3-92DF-AA8E4DA68148}" type="slidenum">
              <a:rPr lang="ar-SA" smtClean="0"/>
              <a:pPr>
                <a:defRPr/>
              </a:pPr>
              <a:t>‹#›</a:t>
            </a:fld>
            <a:endParaRPr lang="tr-TR"/>
          </a:p>
        </p:txBody>
      </p:sp>
      <p:sp>
        <p:nvSpPr>
          <p:cNvPr id="7" name="11 Altbilgi Yer Tutucusu"/>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05918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7"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2" name="1 Başlık"/>
          <p:cNvSpPr>
            <a:spLocks noGrp="1"/>
          </p:cNvSpPr>
          <p:nvPr>
            <p:ph type="title"/>
          </p:nvPr>
        </p:nvSpPr>
        <p:spPr>
          <a:xfrm>
            <a:off x="0" y="0"/>
            <a:ext cx="9144000" cy="1285860"/>
          </a:xfrm>
          <a:solidFill>
            <a:srgbClr val="FFC000"/>
          </a:solidFill>
        </p:spPr>
        <p:txBody>
          <a:bodyPr/>
          <a:lstStyle>
            <a:lvl1pPr algn="ctr">
              <a:defRPr/>
            </a:lvl1pPr>
          </a:lstStyle>
          <a:p>
            <a:r>
              <a:rPr lang="tr-TR" smtClean="0"/>
              <a:t>Asıl başlık stili için tıklatın</a:t>
            </a:r>
            <a:endParaRPr lang="en-US"/>
          </a:p>
        </p:txBody>
      </p:sp>
      <p:sp>
        <p:nvSpPr>
          <p:cNvPr id="11" name="10 İçerik Yer Tutucusu"/>
          <p:cNvSpPr>
            <a:spLocks noGrp="1"/>
          </p:cNvSpPr>
          <p:nvPr>
            <p:ph sz="quarter" idx="2"/>
          </p:nvPr>
        </p:nvSpPr>
        <p:spPr>
          <a:xfrm>
            <a:off x="609600" y="2438400"/>
            <a:ext cx="3886200" cy="3581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quarter" idx="4"/>
          </p:nvPr>
        </p:nvSpPr>
        <p:spPr>
          <a:xfrm>
            <a:off x="4800600" y="2438400"/>
            <a:ext cx="3886200" cy="3581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tr-TR" smtClean="0"/>
              <a:t>Asıl metin stillerini düzenlemek için tıklatın</a:t>
            </a:r>
          </a:p>
        </p:txBody>
      </p:sp>
      <p:sp>
        <p:nvSpPr>
          <p:cNvPr id="9" name="9 Veri Yer Tutucusu"/>
          <p:cNvSpPr>
            <a:spLocks noGrp="1"/>
          </p:cNvSpPr>
          <p:nvPr>
            <p:ph type="dt" sz="half" idx="10"/>
          </p:nvPr>
        </p:nvSpPr>
        <p:spPr/>
        <p:txBody>
          <a:bodyPr rtlCol="0"/>
          <a:lstStyle>
            <a:lvl1pPr>
              <a:defRPr/>
            </a:lvl1pPr>
          </a:lstStyle>
          <a:p>
            <a:pPr>
              <a:defRPr/>
            </a:pPr>
            <a:endParaRPr lang="en-US"/>
          </a:p>
        </p:txBody>
      </p:sp>
      <p:sp>
        <p:nvSpPr>
          <p:cNvPr id="10" name="11 Slayt Numarası Yer Tutucusu"/>
          <p:cNvSpPr>
            <a:spLocks noGrp="1"/>
          </p:cNvSpPr>
          <p:nvPr>
            <p:ph type="sldNum" sz="quarter" idx="11"/>
          </p:nvPr>
        </p:nvSpPr>
        <p:spPr/>
        <p:txBody>
          <a:bodyPr rtlCol="0"/>
          <a:lstStyle>
            <a:lvl1pPr>
              <a:defRPr/>
            </a:lvl1pPr>
          </a:lstStyle>
          <a:p>
            <a:pPr>
              <a:defRPr/>
            </a:pPr>
            <a:fld id="{77E3A594-3B1E-4709-84A7-0BA6CB1FF96B}" type="slidenum">
              <a:rPr lang="ar-SA" smtClean="0"/>
              <a:pPr>
                <a:defRPr/>
              </a:pPr>
              <a:t>‹#›</a:t>
            </a:fld>
            <a:endParaRPr lang="tr-TR"/>
          </a:p>
        </p:txBody>
      </p:sp>
      <p:sp>
        <p:nvSpPr>
          <p:cNvPr id="12" name="13 Altbilgi Yer Tutucusu"/>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127088043"/>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3"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http://hurseda.net/haber_resim/Dec_2010/36723_diyanet-isleri-logo.jpg"/>
          <p:cNvPicPr>
            <a:picLocks noChangeAspect="1" noChangeArrowheads="1"/>
          </p:cNvPicPr>
          <p:nvPr/>
        </p:nvPicPr>
        <p:blipFill>
          <a:blip r:embed="rId5">
            <a:extLst>
              <a:ext uri="{28A0092B-C50C-407E-A947-70E740481C1C}">
                <a14:useLocalDpi xmlns:a14="http://schemas.microsoft.com/office/drawing/2010/main" val="0"/>
              </a:ext>
            </a:extLst>
          </a:blip>
          <a:srcRect l="8694" r="8698"/>
          <a:stretch>
            <a:fillRect/>
          </a:stretch>
        </p:blipFill>
        <p:spPr bwMode="auto">
          <a:xfrm>
            <a:off x="0" y="0"/>
            <a:ext cx="1357313" cy="128587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357290" y="0"/>
            <a:ext cx="7786710" cy="1285860"/>
          </a:xfrm>
          <a:solidFill>
            <a:srgbClr val="FFC000"/>
          </a:solidFill>
        </p:spPr>
        <p:txBody>
          <a:bodyPr/>
          <a:lstStyle/>
          <a:p>
            <a:r>
              <a:rPr lang="tr-TR" smtClean="0"/>
              <a:t>Asıl başlık stili için tıklatın</a:t>
            </a:r>
            <a:endParaRPr lang="en-US"/>
          </a:p>
        </p:txBody>
      </p:sp>
      <p:sp>
        <p:nvSpPr>
          <p:cNvPr id="6" name="2 Veri Yer Tutucusu"/>
          <p:cNvSpPr>
            <a:spLocks noGrp="1"/>
          </p:cNvSpPr>
          <p:nvPr>
            <p:ph type="dt" sz="half" idx="10"/>
          </p:nvPr>
        </p:nvSpPr>
        <p:spPr/>
        <p:txBody>
          <a:bodyPr/>
          <a:lstStyle>
            <a:lvl1pPr>
              <a:defRPr/>
            </a:lvl1pPr>
          </a:lstStyle>
          <a:p>
            <a:pPr>
              <a:defRPr/>
            </a:pPr>
            <a:endParaRPr lang="en-US"/>
          </a:p>
        </p:txBody>
      </p:sp>
      <p:sp>
        <p:nvSpPr>
          <p:cNvPr id="7" name="3 Altbilgi Yer Tutucusu"/>
          <p:cNvSpPr>
            <a:spLocks noGrp="1"/>
          </p:cNvSpPr>
          <p:nvPr>
            <p:ph type="ftr" sz="quarter" idx="11"/>
          </p:nvPr>
        </p:nvSpPr>
        <p:spPr/>
        <p:txBody>
          <a:bodyPr/>
          <a:lstStyle>
            <a:lvl1pPr>
              <a:defRPr/>
            </a:lvl1pPr>
          </a:lstStyle>
          <a:p>
            <a:pPr>
              <a:defRPr/>
            </a:pPr>
            <a:endParaRPr lang="en-US"/>
          </a:p>
        </p:txBody>
      </p:sp>
      <p:sp>
        <p:nvSpPr>
          <p:cNvPr id="8" name="4 Slayt Numarası Yer Tutucusu"/>
          <p:cNvSpPr>
            <a:spLocks noGrp="1"/>
          </p:cNvSpPr>
          <p:nvPr>
            <p:ph type="sldNum" sz="quarter" idx="12"/>
          </p:nvPr>
        </p:nvSpPr>
        <p:spPr/>
        <p:txBody>
          <a:bodyPr/>
          <a:lstStyle>
            <a:lvl1pPr>
              <a:defRPr>
                <a:solidFill>
                  <a:srgbClr val="FFFFFF"/>
                </a:solidFill>
              </a:defRPr>
            </a:lvl1pPr>
          </a:lstStyle>
          <a:p>
            <a:pPr>
              <a:defRPr/>
            </a:pPr>
            <a:fld id="{6A52D131-11B8-4D52-B8F2-BC4C51540536}" type="slidenum">
              <a:rPr lang="ar-SA" smtClean="0"/>
              <a:pPr>
                <a:defRPr/>
              </a:pPr>
              <a:t>‹#›</a:t>
            </a:fld>
            <a:endParaRPr lang="tr-TR"/>
          </a:p>
        </p:txBody>
      </p:sp>
    </p:spTree>
    <p:extLst>
      <p:ext uri="{BB962C8B-B14F-4D97-AF65-F5344CB8AC3E}">
        <p14:creationId xmlns:p14="http://schemas.microsoft.com/office/powerpoint/2010/main" val="1974095151"/>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13 Veri Yer Tutucusu"/>
          <p:cNvSpPr>
            <a:spLocks noGrp="1"/>
          </p:cNvSpPr>
          <p:nvPr>
            <p:ph type="dt" sz="half" idx="10"/>
          </p:nvPr>
        </p:nvSpPr>
        <p:spPr/>
        <p:txBody>
          <a:bodyPr/>
          <a:lstStyle>
            <a:lvl1pPr>
              <a:defRPr/>
            </a:lvl1pPr>
          </a:lstStyle>
          <a:p>
            <a:pPr>
              <a:defRPr/>
            </a:pPr>
            <a:endParaRPr lang="en-US"/>
          </a:p>
        </p:txBody>
      </p:sp>
      <p:sp>
        <p:nvSpPr>
          <p:cNvPr id="4" name="2 Altbilgi Yer Tutucusu"/>
          <p:cNvSpPr>
            <a:spLocks noGrp="1"/>
          </p:cNvSpPr>
          <p:nvPr>
            <p:ph type="ftr" sz="quarter" idx="11"/>
          </p:nvPr>
        </p:nvSpPr>
        <p:spPr/>
        <p:txBody>
          <a:bodyPr/>
          <a:lstStyle>
            <a:lvl1pPr>
              <a:defRPr/>
            </a:lvl1pPr>
          </a:lstStyle>
          <a:p>
            <a:pPr>
              <a:defRPr/>
            </a:pPr>
            <a:endParaRPr lang="en-US"/>
          </a:p>
        </p:txBody>
      </p:sp>
      <p:sp>
        <p:nvSpPr>
          <p:cNvPr id="5" name="22 Slayt Numarası Yer Tutucusu"/>
          <p:cNvSpPr>
            <a:spLocks noGrp="1"/>
          </p:cNvSpPr>
          <p:nvPr>
            <p:ph type="sldNum" sz="quarter" idx="12"/>
          </p:nvPr>
        </p:nvSpPr>
        <p:spPr/>
        <p:txBody>
          <a:bodyPr/>
          <a:lstStyle>
            <a:lvl1pPr>
              <a:defRPr/>
            </a:lvl1pPr>
          </a:lstStyle>
          <a:p>
            <a:pPr>
              <a:defRPr/>
            </a:pPr>
            <a:fld id="{33FCBF95-F6B4-4FA3-92DF-AA8E4DA68148}" type="slidenum">
              <a:rPr lang="ar-SA" smtClean="0"/>
              <a:pPr>
                <a:defRPr/>
              </a:pPr>
              <a:t>‹#›</a:t>
            </a:fld>
            <a:endParaRPr lang="tr-TR"/>
          </a:p>
        </p:txBody>
      </p:sp>
    </p:spTree>
    <p:extLst>
      <p:ext uri="{BB962C8B-B14F-4D97-AF65-F5344CB8AC3E}">
        <p14:creationId xmlns:p14="http://schemas.microsoft.com/office/powerpoint/2010/main" val="292072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pic>
        <p:nvPicPr>
          <p:cNvPr id="2" name="Picture 6" descr="C:\Users\salim\Pictures\Ramazan\www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5063"/>
            <a:ext cx="35004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 descr="C:\Users\salim\Pictures\Ramazan\diyanet bayn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6286500"/>
            <a:ext cx="5500688" cy="500063"/>
          </a:xfrm>
          <a:prstGeom prst="rect">
            <a:avLst/>
          </a:prstGeom>
          <a:noFill/>
          <a:ln w="38100">
            <a:solidFill>
              <a:srgbClr val="FFC000"/>
            </a:solidFill>
            <a:miter lim="800000"/>
            <a:headEnd/>
            <a:tailEnd/>
          </a:ln>
          <a:extLst>
            <a:ext uri="{909E8E84-426E-40DD-AFC4-6F175D3DCCD1}">
              <a14:hiddenFill xmlns:a14="http://schemas.microsoft.com/office/drawing/2010/main">
                <a:solidFill>
                  <a:srgbClr val="FFFFFF"/>
                </a:solidFill>
              </a14:hiddenFill>
            </a:ext>
          </a:extLst>
        </p:spPr>
      </p:pic>
      <p:sp>
        <p:nvSpPr>
          <p:cNvPr id="4" name="1 Veri Yer Tutucusu"/>
          <p:cNvSpPr>
            <a:spLocks noGrp="1"/>
          </p:cNvSpPr>
          <p:nvPr>
            <p:ph type="dt" sz="half" idx="10"/>
          </p:nvPr>
        </p:nvSpPr>
        <p:spPr/>
        <p:txBody>
          <a:bodyPr/>
          <a:lstStyle>
            <a:lvl1pPr>
              <a:defRPr/>
            </a:lvl1pPr>
          </a:lstStyle>
          <a:p>
            <a:pPr>
              <a:defRPr/>
            </a:pPr>
            <a:endParaRPr lang="en-US"/>
          </a:p>
        </p:txBody>
      </p:sp>
      <p:sp>
        <p:nvSpPr>
          <p:cNvPr id="5" name="2 Altbilgi Yer Tutucusu"/>
          <p:cNvSpPr>
            <a:spLocks noGrp="1"/>
          </p:cNvSpPr>
          <p:nvPr>
            <p:ph type="ftr" sz="quarter" idx="11"/>
          </p:nvPr>
        </p:nvSpPr>
        <p:spPr/>
        <p:txBody>
          <a:bodyPr/>
          <a:lstStyle>
            <a:lvl1pPr>
              <a:defRPr/>
            </a:lvl1pPr>
          </a:lstStyle>
          <a:p>
            <a:pPr>
              <a:defRPr/>
            </a:pPr>
            <a:endParaRPr lang="en-US"/>
          </a:p>
        </p:txBody>
      </p:sp>
      <p:sp>
        <p:nvSpPr>
          <p:cNvPr id="6"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995F90C5-A986-43E9-9AB6-74A37557FDEB}" type="slidenum">
              <a:rPr lang="ar-SA" smtClean="0"/>
              <a:pPr>
                <a:defRPr/>
              </a:pPr>
              <a:t>‹#›</a:t>
            </a:fld>
            <a:endParaRPr lang="tr-TR"/>
          </a:p>
        </p:txBody>
      </p:sp>
    </p:spTree>
    <p:extLst>
      <p:ext uri="{BB962C8B-B14F-4D97-AF65-F5344CB8AC3E}">
        <p14:creationId xmlns:p14="http://schemas.microsoft.com/office/powerpoint/2010/main" val="2949848912"/>
      </p:ext>
    </p:extLst>
  </p:cSld>
  <p:clrMapOvr>
    <a:masterClrMapping/>
  </p:clrMapOvr>
  <p:transition spd="slow">
    <p:checker dir="vert"/>
    <p:sndAc>
      <p:stSnd>
        <p:snd r:embed="rId1" name="explode.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audio" Target="../media/audio1.wav"/><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1 Başlık Yer Tutucusu"/>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12 Metin Yer Tutucusu"/>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3" name="2 Altbilgi Yer Tutucusu"/>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7" name="6 Dikdörtgen"/>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Dikdörtgen"/>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Dikdörtgen"/>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Slayt Numarası Yer Tutucusu"/>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33FCBF95-F6B4-4FA3-92DF-AA8E4DA68148}" type="slidenum">
              <a:rPr lang="ar-SA"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Lst>
  <p:transition spd="slow">
    <p:checker dir="vert"/>
    <p:sndAc>
      <p:stSnd>
        <p:snd r:embed="rId17"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68" decel="100000"/>
                                        <p:tgtEl>
                                          <p:spTgt spid="1026"/>
                                        </p:tgtEl>
                                      </p:cBhvr>
                                    </p:animEffect>
                                    <p:animScale>
                                      <p:cBhvr>
                                        <p:cTn id="8" dur="768" decel="100000"/>
                                        <p:tgtEl>
                                          <p:spTgt spid="1026"/>
                                        </p:tgtEl>
                                      </p:cBhvr>
                                      <p:from x="10000" y="10000"/>
                                      <p:to x="200000" y="450000"/>
                                    </p:animScale>
                                    <p:animScale>
                                      <p:cBhvr>
                                        <p:cTn id="9" dur="1230" accel="100000" fill="hold">
                                          <p:stCondLst>
                                            <p:cond delay="768"/>
                                          </p:stCondLst>
                                        </p:cTn>
                                        <p:tgtEl>
                                          <p:spTgt spid="1026"/>
                                        </p:tgtEl>
                                      </p:cBhvr>
                                      <p:from x="200000" y="450000"/>
                                      <p:to x="100000" y="100000"/>
                                    </p:animScale>
                                    <p:set>
                                      <p:cBhvr>
                                        <p:cTn id="10" dur="768" fill="hold"/>
                                        <p:tgtEl>
                                          <p:spTgt spid="1026"/>
                                        </p:tgtEl>
                                        <p:attrNameLst>
                                          <p:attrName>ppt_x</p:attrName>
                                        </p:attrNameLst>
                                      </p:cBhvr>
                                      <p:to>
                                        <p:strVal val="(0.5)"/>
                                      </p:to>
                                    </p:set>
                                    <p:anim from="(0.5)" to="(#ppt_x)" calcmode="lin" valueType="num">
                                      <p:cBhvr>
                                        <p:cTn id="11" dur="1230" accel="100000" fill="hold">
                                          <p:stCondLst>
                                            <p:cond delay="768"/>
                                          </p:stCondLst>
                                        </p:cTn>
                                        <p:tgtEl>
                                          <p:spTgt spid="1026"/>
                                        </p:tgtEl>
                                        <p:attrNameLst>
                                          <p:attrName>ppt_x</p:attrName>
                                        </p:attrNameLst>
                                      </p:cBhvr>
                                    </p:anim>
                                    <p:set>
                                      <p:cBhvr>
                                        <p:cTn id="12" dur="768" fill="hold"/>
                                        <p:tgtEl>
                                          <p:spTgt spid="1026"/>
                                        </p:tgtEl>
                                        <p:attrNameLst>
                                          <p:attrName>ppt_y</p:attrName>
                                        </p:attrNameLst>
                                      </p:cBhvr>
                                      <p:to>
                                        <p:strVal val="(#ppt_y+0.4)"/>
                                      </p:to>
                                    </p:set>
                                    <p:anim from="(#ppt_y+0.4)" to="(#ppt_y)" calcmode="lin" valueType="num">
                                      <p:cBhvr>
                                        <p:cTn id="13" dur="1230" accel="100000" fill="hold">
                                          <p:stCondLst>
                                            <p:cond delay="768"/>
                                          </p:stCondLst>
                                        </p:cTn>
                                        <p:tgtEl>
                                          <p:spTgt spid="102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7">
                                            <p:txEl>
                                              <p:pRg st="0" end="0"/>
                                            </p:txEl>
                                          </p:spTgt>
                                        </p:tgtEl>
                                        <p:attrNameLst>
                                          <p:attrName>style.visibility</p:attrName>
                                        </p:attrNameLst>
                                      </p:cBhvr>
                                      <p:to>
                                        <p:strVal val="visible"/>
                                      </p:to>
                                    </p:set>
                                    <p:anim calcmode="lin" valueType="num">
                                      <p:cBhvr>
                                        <p:cTn id="18" dur="500" fill="hold"/>
                                        <p:tgtEl>
                                          <p:spTgt spid="102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7">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27">
                                            <p:txEl>
                                              <p:pRg st="1" end="1"/>
                                            </p:txEl>
                                          </p:spTgt>
                                        </p:tgtEl>
                                        <p:attrNameLst>
                                          <p:attrName>style.visibility</p:attrName>
                                        </p:attrNameLst>
                                      </p:cBhvr>
                                      <p:to>
                                        <p:strVal val="visible"/>
                                      </p:to>
                                    </p:set>
                                    <p:anim calcmode="lin" valueType="num">
                                      <p:cBhvr>
                                        <p:cTn id="23" dur="500" fill="hold"/>
                                        <p:tgtEl>
                                          <p:spTgt spid="10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7">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27">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27">
                                            <p:txEl>
                                              <p:pRg st="2" end="2"/>
                                            </p:txEl>
                                          </p:spTgt>
                                        </p:tgtEl>
                                        <p:attrNameLst>
                                          <p:attrName>style.visibility</p:attrName>
                                        </p:attrNameLst>
                                      </p:cBhvr>
                                      <p:to>
                                        <p:strVal val="visible"/>
                                      </p:to>
                                    </p:set>
                                    <p:anim calcmode="lin" valueType="num">
                                      <p:cBhvr>
                                        <p:cTn id="28" dur="500" fill="hold"/>
                                        <p:tgtEl>
                                          <p:spTgt spid="102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27">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27">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 calcmode="lin" valueType="num">
                                      <p:cBhvr>
                                        <p:cTn id="33" dur="500" fill="hold"/>
                                        <p:tgtEl>
                                          <p:spTgt spid="10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27">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27">
                                            <p:txEl>
                                              <p:pRg st="4" end="4"/>
                                            </p:txEl>
                                          </p:spTgt>
                                        </p:tgtEl>
                                        <p:attrNameLst>
                                          <p:attrName>style.visibility</p:attrName>
                                        </p:attrNameLst>
                                      </p:cBhvr>
                                      <p:to>
                                        <p:strVal val="visible"/>
                                      </p:to>
                                    </p:set>
                                    <p:anim calcmode="lin" valueType="num">
                                      <p:cBhvr>
                                        <p:cTn id="38" dur="500" fill="hold"/>
                                        <p:tgtEl>
                                          <p:spTgt spid="102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27">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bldLst>
  </p:timing>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8751888" y="3143250"/>
            <a:ext cx="4762"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tr-TR"/>
          </a:p>
        </p:txBody>
      </p:sp>
      <p:sp>
        <p:nvSpPr>
          <p:cNvPr id="2052" name="WordArt 5"/>
          <p:cNvSpPr>
            <a:spLocks noChangeArrowheads="1" noChangeShapeType="1" noTextEdit="1"/>
          </p:cNvSpPr>
          <p:nvPr/>
        </p:nvSpPr>
        <p:spPr bwMode="auto">
          <a:xfrm>
            <a:off x="2483768" y="6093296"/>
            <a:ext cx="5544616" cy="576064"/>
          </a:xfrm>
          <a:prstGeom prst="rect">
            <a:avLst/>
          </a:prstGeom>
          <a:extLst>
            <a:ext uri="{91240B29-F687-4F45-9708-019B960494DF}">
              <a14:hiddenLine xmlns:a14="http://schemas.microsoft.com/office/drawing/2010/main" w="19050">
                <a:solidFill>
                  <a:srgbClr val="000000"/>
                </a:solidFill>
                <a:round/>
                <a:headEnd/>
                <a:tailEnd/>
              </a14:hiddenLine>
            </a:ext>
          </a:extLst>
        </p:spPr>
        <p:txBody>
          <a:bodyPr wrap="none" fromWordArt="1">
            <a:prstTxWarp prst="textPlain">
              <a:avLst>
                <a:gd name="adj" fmla="val 50000"/>
              </a:avLst>
            </a:prstTxWarp>
          </a:bodyPr>
          <a:lstStyle/>
          <a:p>
            <a:pPr algn="ctr"/>
            <a:r>
              <a:rPr lang="tr-TR" sz="3600" kern="10" dirty="0" smtClean="0">
                <a:solidFill>
                  <a:srgbClr val="00CCFF"/>
                </a:solidFill>
                <a:effectLst>
                  <a:outerShdw dist="35921" dir="2700000" algn="ctr" rotWithShape="0">
                    <a:srgbClr val="990000"/>
                  </a:outerShdw>
                </a:effectLst>
                <a:latin typeface="Impact"/>
              </a:rPr>
              <a:t>ORGAN NAKLİ</a:t>
            </a:r>
            <a:endParaRPr lang="tr-TR" sz="3600" kern="10" dirty="0">
              <a:solidFill>
                <a:srgbClr val="00CCFF"/>
              </a:solidFill>
              <a:effectLst>
                <a:outerShdw dist="35921" dir="2700000" algn="ctr" rotWithShape="0">
                  <a:srgbClr val="990000"/>
                </a:outerShdw>
              </a:effectLst>
              <a:latin typeface="Impact"/>
            </a:endParaRPr>
          </a:p>
        </p:txBody>
      </p:sp>
    </p:spTree>
  </p:cSld>
  <p:clrMapOvr>
    <a:masterClrMapping/>
  </p:clrMapOvr>
  <p:transition spd="slow">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7 Başlık"/>
          <p:cNvSpPr>
            <a:spLocks noGrp="1"/>
          </p:cNvSpPr>
          <p:nvPr>
            <p:ph type="title"/>
          </p:nvPr>
        </p:nvSpPr>
        <p:spPr>
          <a:xfrm>
            <a:off x="1428750" y="0"/>
            <a:ext cx="7715250" cy="1285875"/>
          </a:xfrm>
        </p:spPr>
        <p:txBody>
          <a:bodyPr/>
          <a:lstStyle/>
          <a:p>
            <a:pPr algn="ctr"/>
            <a:r>
              <a:rPr lang="tr-TR" b="1" smtClean="0"/>
              <a:t>Organ Nakli Nedir?</a:t>
            </a:r>
            <a:endParaRPr lang="tr-TR" smtClean="0"/>
          </a:p>
        </p:txBody>
      </p:sp>
      <p:sp>
        <p:nvSpPr>
          <p:cNvPr id="45058" name="Rectangle 2"/>
          <p:cNvSpPr>
            <a:spLocks noGrp="1" noChangeArrowheads="1"/>
          </p:cNvSpPr>
          <p:nvPr>
            <p:ph sz="quarter" idx="1"/>
          </p:nvPr>
        </p:nvSpPr>
        <p:spPr>
          <a:xfrm>
            <a:off x="395288" y="1643063"/>
            <a:ext cx="8401050" cy="2290762"/>
          </a:xfrm>
          <a:solidFill>
            <a:schemeClr val="bg2">
              <a:lumMod val="90000"/>
            </a:schemeClr>
          </a:solidFill>
        </p:spPr>
        <p:txBody>
          <a:bodyPr/>
          <a:lstStyle/>
          <a:p>
            <a:pPr>
              <a:lnSpc>
                <a:spcPct val="90000"/>
              </a:lnSpc>
              <a:spcBef>
                <a:spcPct val="20000"/>
              </a:spcBef>
              <a:buClr>
                <a:srgbClr val="FFCC99"/>
              </a:buClr>
              <a:buSzPct val="80000"/>
              <a:buFont typeface="Wingdings" pitchFamily="2" charset="2"/>
              <a:buChar char="Ø"/>
              <a:defRPr/>
            </a:pPr>
            <a:r>
              <a:rPr lang="tr-TR" dirty="0" smtClean="0"/>
              <a:t>İslam insan hayatına büyük önem vermiştir. Hayatı korumayı dinin beş temel </a:t>
            </a:r>
            <a:r>
              <a:rPr lang="tr-TR" dirty="0" err="1" smtClean="0"/>
              <a:t>makasıdından</a:t>
            </a:r>
            <a:r>
              <a:rPr lang="tr-TR" dirty="0" smtClean="0"/>
              <a:t> biri saymıştır. Dinimiz hayatı ve sağlığı bir nimet, bir emanet anlayışı ile korumamızı tavsiye etmiştir</a:t>
            </a:r>
            <a:r>
              <a:rPr lang="tr-TR" sz="3200" dirty="0" smtClean="0"/>
              <a:t>. </a:t>
            </a:r>
            <a:endParaRPr lang="tr-TR" sz="3200" dirty="0"/>
          </a:p>
        </p:txBody>
      </p:sp>
      <p:pic>
        <p:nvPicPr>
          <p:cNvPr id="45063" name="Picture 7" descr="https://encrypted-tbn0.google.com/images?q=tbn:ANd9GcQe_qRvUVClfLHtG6Z37o6lMQQUZNJm5ICE1HxYyGn1YppSW7VqvQ"/>
          <p:cNvPicPr>
            <a:picLocks noChangeAspect="1" noChangeArrowheads="1"/>
          </p:cNvPicPr>
          <p:nvPr/>
        </p:nvPicPr>
        <p:blipFill>
          <a:blip r:embed="rId4" cstate="print"/>
          <a:srcRect/>
          <a:stretch>
            <a:fillRect/>
          </a:stretch>
        </p:blipFill>
        <p:spPr bwMode="auto">
          <a:xfrm>
            <a:off x="1187624" y="4005064"/>
            <a:ext cx="2880320" cy="2124661"/>
          </a:xfrm>
          <a:prstGeom prst="rect">
            <a:avLst/>
          </a:prstGeom>
          <a:ln>
            <a:noFill/>
          </a:ln>
          <a:effectLst>
            <a:softEdge rad="112500"/>
          </a:effectLst>
        </p:spPr>
      </p:pic>
      <p:pic>
        <p:nvPicPr>
          <p:cNvPr id="45065" name="Picture 9" descr="https://encrypted-tbn0.google.com/images?q=tbn:ANd9GcTMuMtP6F5XlOd_q0VSsT4SILWtm5nQPJR89fs7VSmS3C9NnAbX"/>
          <p:cNvPicPr>
            <a:picLocks noChangeAspect="1" noChangeArrowheads="1"/>
          </p:cNvPicPr>
          <p:nvPr/>
        </p:nvPicPr>
        <p:blipFill>
          <a:blip r:embed="rId5" cstate="print"/>
          <a:srcRect b="6897"/>
          <a:stretch>
            <a:fillRect/>
          </a:stretch>
        </p:blipFill>
        <p:spPr bwMode="auto">
          <a:xfrm>
            <a:off x="4716015" y="4005064"/>
            <a:ext cx="3444919" cy="2088232"/>
          </a:xfrm>
          <a:prstGeom prst="rect">
            <a:avLst/>
          </a:prstGeom>
          <a:ln>
            <a:noFill/>
          </a:ln>
          <a:effectLst>
            <a:softEdge rad="112500"/>
          </a:effectLst>
        </p:spPr>
      </p:pic>
    </p:spTree>
    <p:extLst>
      <p:ext uri="{BB962C8B-B14F-4D97-AF65-F5344CB8AC3E}">
        <p14:creationId xmlns:p14="http://schemas.microsoft.com/office/powerpoint/2010/main" val="3070171020"/>
      </p:ext>
    </p:extLst>
  </p:cSld>
  <p:clrMapOvr>
    <a:masterClrMapping/>
  </p:clrMapOvr>
  <p:transition spd="slow">
    <p:checker dir="vert"/>
    <p:sndAc>
      <p:stSnd>
        <p:snd r:embed="rId3" name="explode.wav"/>
      </p:stSnd>
    </p:sndAc>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Genel Prensipler</a:t>
            </a:r>
          </a:p>
        </p:txBody>
      </p:sp>
      <p:sp>
        <p:nvSpPr>
          <p:cNvPr id="366595" name="Rectangle 3"/>
          <p:cNvSpPr>
            <a:spLocks noGrp="1" noChangeArrowheads="1"/>
          </p:cNvSpPr>
          <p:nvPr>
            <p:ph sz="quarter" idx="1"/>
          </p:nvPr>
        </p:nvSpPr>
        <p:spPr/>
        <p:txBody>
          <a:bodyPr/>
          <a:lstStyle/>
          <a:p>
            <a:pPr marL="261938" indent="539750" algn="just" rtl="0" eaLnBrk="1" hangingPunct="1">
              <a:lnSpc>
                <a:spcPct val="90000"/>
              </a:lnSpc>
              <a:buFontTx/>
              <a:buNone/>
              <a:tabLst>
                <a:tab pos="6904038" algn="r"/>
              </a:tabLst>
            </a:pPr>
            <a:r>
              <a:rPr lang="tr-TR" b="1" dirty="0" smtClean="0">
                <a:solidFill>
                  <a:srgbClr val="800000"/>
                </a:solidFill>
                <a:latin typeface="Times New Roman" pitchFamily="18" charset="0"/>
                <a:cs typeface="Times New Roman" pitchFamily="18" charset="0"/>
              </a:rPr>
              <a:t>İslâm’ın hükümlerinde gözettiği temel prensipler; </a:t>
            </a:r>
          </a:p>
          <a:p>
            <a:pPr marL="261938" indent="539750" algn="just" rtl="0" eaLnBrk="1" hangingPunct="1">
              <a:lnSpc>
                <a:spcPct val="90000"/>
              </a:lnSpc>
              <a:tabLst>
                <a:tab pos="6904038" algn="r"/>
              </a:tabLst>
            </a:pPr>
            <a:r>
              <a:rPr lang="tr-TR" dirty="0" smtClean="0">
                <a:solidFill>
                  <a:schemeClr val="accent2">
                    <a:lumMod val="50000"/>
                  </a:schemeClr>
                </a:solidFill>
                <a:latin typeface="Times New Roman" pitchFamily="18" charset="0"/>
                <a:cs typeface="Times New Roman" pitchFamily="18" charset="0"/>
              </a:rPr>
              <a:t>Canı korumak, </a:t>
            </a:r>
          </a:p>
          <a:p>
            <a:pPr marL="261938" indent="539750" algn="just" rtl="0" eaLnBrk="1" hangingPunct="1">
              <a:lnSpc>
                <a:spcPct val="90000"/>
              </a:lnSpc>
              <a:tabLst>
                <a:tab pos="6904038" algn="r"/>
              </a:tabLst>
            </a:pPr>
            <a:r>
              <a:rPr lang="tr-TR" dirty="0" smtClean="0">
                <a:solidFill>
                  <a:schemeClr val="accent2">
                    <a:lumMod val="50000"/>
                  </a:schemeClr>
                </a:solidFill>
                <a:latin typeface="Times New Roman" pitchFamily="18" charset="0"/>
                <a:cs typeface="Times New Roman" pitchFamily="18" charset="0"/>
              </a:rPr>
              <a:t>Malı Korumak </a:t>
            </a:r>
          </a:p>
          <a:p>
            <a:pPr marL="261938" indent="539750" algn="just" rtl="0" eaLnBrk="1" hangingPunct="1">
              <a:lnSpc>
                <a:spcPct val="90000"/>
              </a:lnSpc>
              <a:tabLst>
                <a:tab pos="6904038" algn="r"/>
              </a:tabLst>
            </a:pPr>
            <a:r>
              <a:rPr lang="tr-TR" dirty="0" smtClean="0">
                <a:solidFill>
                  <a:schemeClr val="accent2">
                    <a:lumMod val="50000"/>
                  </a:schemeClr>
                </a:solidFill>
                <a:latin typeface="Times New Roman" pitchFamily="18" charset="0"/>
                <a:cs typeface="Times New Roman" pitchFamily="18" charset="0"/>
              </a:rPr>
              <a:t>Aklı korumak, </a:t>
            </a:r>
          </a:p>
          <a:p>
            <a:pPr marL="261938" indent="539750" algn="just" rtl="0" eaLnBrk="1" hangingPunct="1">
              <a:lnSpc>
                <a:spcPct val="90000"/>
              </a:lnSpc>
              <a:tabLst>
                <a:tab pos="6904038" algn="r"/>
              </a:tabLst>
            </a:pPr>
            <a:r>
              <a:rPr lang="tr-TR" dirty="0" smtClean="0">
                <a:solidFill>
                  <a:schemeClr val="accent2">
                    <a:lumMod val="50000"/>
                  </a:schemeClr>
                </a:solidFill>
                <a:latin typeface="Times New Roman" pitchFamily="18" charset="0"/>
                <a:cs typeface="Times New Roman" pitchFamily="18" charset="0"/>
              </a:rPr>
              <a:t>Nesli korumak </a:t>
            </a:r>
          </a:p>
          <a:p>
            <a:pPr marL="261938" indent="539750" algn="just" rtl="0" eaLnBrk="1" hangingPunct="1">
              <a:lnSpc>
                <a:spcPct val="90000"/>
              </a:lnSpc>
              <a:tabLst>
                <a:tab pos="6904038" algn="r"/>
              </a:tabLst>
            </a:pPr>
            <a:r>
              <a:rPr lang="tr-TR" dirty="0" smtClean="0">
                <a:solidFill>
                  <a:schemeClr val="accent2">
                    <a:lumMod val="50000"/>
                  </a:schemeClr>
                </a:solidFill>
                <a:latin typeface="Times New Roman" pitchFamily="18" charset="0"/>
                <a:cs typeface="Times New Roman" pitchFamily="18" charset="0"/>
              </a:rPr>
              <a:t>Dini korumak, </a:t>
            </a:r>
          </a:p>
          <a:p>
            <a:pPr marL="261938" indent="539750" algn="just" rtl="0" eaLnBrk="1" hangingPunct="1">
              <a:lnSpc>
                <a:spcPct val="90000"/>
              </a:lnSpc>
              <a:buFontTx/>
              <a:buNone/>
              <a:tabLst>
                <a:tab pos="6904038" algn="r"/>
              </a:tabLst>
            </a:pPr>
            <a:r>
              <a:rPr lang="tr-TR" sz="3000" b="1" dirty="0" smtClean="0">
                <a:solidFill>
                  <a:srgbClr val="993300"/>
                </a:solidFill>
              </a:rPr>
              <a:t>		</a:t>
            </a:r>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2204864"/>
            <a:ext cx="3384376" cy="386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6594"/>
                                        </p:tgtEl>
                                        <p:attrNameLst>
                                          <p:attrName>style.visibility</p:attrName>
                                        </p:attrNameLst>
                                      </p:cBhvr>
                                      <p:to>
                                        <p:strVal val="visible"/>
                                      </p:to>
                                    </p:set>
                                    <p:anim calcmode="lin" valueType="num">
                                      <p:cBhvr>
                                        <p:cTn id="7" dur="500" fill="hold"/>
                                        <p:tgtEl>
                                          <p:spTgt spid="366594"/>
                                        </p:tgtEl>
                                        <p:attrNameLst>
                                          <p:attrName>ppt_w</p:attrName>
                                        </p:attrNameLst>
                                      </p:cBhvr>
                                      <p:tavLst>
                                        <p:tav tm="0">
                                          <p:val>
                                            <p:fltVal val="0"/>
                                          </p:val>
                                        </p:tav>
                                        <p:tav tm="100000">
                                          <p:val>
                                            <p:strVal val="#ppt_w"/>
                                          </p:val>
                                        </p:tav>
                                      </p:tavLst>
                                    </p:anim>
                                    <p:anim calcmode="lin" valueType="num">
                                      <p:cBhvr>
                                        <p:cTn id="8" dur="500" fill="hold"/>
                                        <p:tgtEl>
                                          <p:spTgt spid="3665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6595">
                                            <p:txEl>
                                              <p:pRg st="0" end="0"/>
                                            </p:txEl>
                                          </p:spTgt>
                                        </p:tgtEl>
                                        <p:attrNameLst>
                                          <p:attrName>style.visibility</p:attrName>
                                        </p:attrNameLst>
                                      </p:cBhvr>
                                      <p:to>
                                        <p:strVal val="visible"/>
                                      </p:to>
                                    </p:set>
                                    <p:anim calcmode="lin" valueType="num">
                                      <p:cBhvr>
                                        <p:cTn id="13" dur="500" fill="hold"/>
                                        <p:tgtEl>
                                          <p:spTgt spid="36659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65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6595">
                                            <p:txEl>
                                              <p:pRg st="1" end="1"/>
                                            </p:txEl>
                                          </p:spTgt>
                                        </p:tgtEl>
                                        <p:attrNameLst>
                                          <p:attrName>style.visibility</p:attrName>
                                        </p:attrNameLst>
                                      </p:cBhvr>
                                      <p:to>
                                        <p:strVal val="visible"/>
                                      </p:to>
                                    </p:set>
                                    <p:anim calcmode="lin" valueType="num">
                                      <p:cBhvr>
                                        <p:cTn id="19" dur="500" fill="hold"/>
                                        <p:tgtEl>
                                          <p:spTgt spid="36659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65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6595">
                                            <p:txEl>
                                              <p:pRg st="2" end="2"/>
                                            </p:txEl>
                                          </p:spTgt>
                                        </p:tgtEl>
                                        <p:attrNameLst>
                                          <p:attrName>style.visibility</p:attrName>
                                        </p:attrNameLst>
                                      </p:cBhvr>
                                      <p:to>
                                        <p:strVal val="visible"/>
                                      </p:to>
                                    </p:set>
                                    <p:anim calcmode="lin" valueType="num">
                                      <p:cBhvr>
                                        <p:cTn id="25" dur="500" fill="hold"/>
                                        <p:tgtEl>
                                          <p:spTgt spid="36659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659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6595">
                                            <p:txEl>
                                              <p:pRg st="3" end="3"/>
                                            </p:txEl>
                                          </p:spTgt>
                                        </p:tgtEl>
                                        <p:attrNameLst>
                                          <p:attrName>style.visibility</p:attrName>
                                        </p:attrNameLst>
                                      </p:cBhvr>
                                      <p:to>
                                        <p:strVal val="visible"/>
                                      </p:to>
                                    </p:set>
                                    <p:anim calcmode="lin" valueType="num">
                                      <p:cBhvr>
                                        <p:cTn id="31" dur="500" fill="hold"/>
                                        <p:tgtEl>
                                          <p:spTgt spid="36659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659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66595">
                                            <p:txEl>
                                              <p:pRg st="4" end="4"/>
                                            </p:txEl>
                                          </p:spTgt>
                                        </p:tgtEl>
                                        <p:attrNameLst>
                                          <p:attrName>style.visibility</p:attrName>
                                        </p:attrNameLst>
                                      </p:cBhvr>
                                      <p:to>
                                        <p:strVal val="visible"/>
                                      </p:to>
                                    </p:set>
                                    <p:anim calcmode="lin" valueType="num">
                                      <p:cBhvr>
                                        <p:cTn id="37" dur="500" fill="hold"/>
                                        <p:tgtEl>
                                          <p:spTgt spid="366595">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6659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66595">
                                            <p:txEl>
                                              <p:pRg st="5" end="5"/>
                                            </p:txEl>
                                          </p:spTgt>
                                        </p:tgtEl>
                                        <p:attrNameLst>
                                          <p:attrName>style.visibility</p:attrName>
                                        </p:attrNameLst>
                                      </p:cBhvr>
                                      <p:to>
                                        <p:strVal val="visible"/>
                                      </p:to>
                                    </p:set>
                                    <p:anim calcmode="lin" valueType="num">
                                      <p:cBhvr>
                                        <p:cTn id="43" dur="500" fill="hold"/>
                                        <p:tgtEl>
                                          <p:spTgt spid="366595">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6659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66595">
                                            <p:txEl>
                                              <p:pRg st="6" end="6"/>
                                            </p:txEl>
                                          </p:spTgt>
                                        </p:tgtEl>
                                        <p:attrNameLst>
                                          <p:attrName>style.visibility</p:attrName>
                                        </p:attrNameLst>
                                      </p:cBhvr>
                                      <p:to>
                                        <p:strVal val="visible"/>
                                      </p:to>
                                    </p:set>
                                    <p:anim calcmode="lin" valueType="num">
                                      <p:cBhvr>
                                        <p:cTn id="49" dur="500" fill="hold"/>
                                        <p:tgtEl>
                                          <p:spTgt spid="36659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66595">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4" grpId="0"/>
      <p:bldP spid="36659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algn="ctr"/>
            <a:r>
              <a:rPr lang="tr-TR" dirty="0" smtClean="0"/>
              <a:t>Genel Prensipler</a:t>
            </a:r>
            <a:endParaRPr lang="tr-TR" dirty="0" smtClean="0"/>
          </a:p>
        </p:txBody>
      </p:sp>
      <p:sp>
        <p:nvSpPr>
          <p:cNvPr id="329731" name="Rectangle 3"/>
          <p:cNvSpPr>
            <a:spLocks noGrp="1" noChangeArrowheads="1"/>
          </p:cNvSpPr>
          <p:nvPr>
            <p:ph sz="quarter" idx="1"/>
          </p:nvPr>
        </p:nvSpPr>
        <p:spPr/>
        <p:txBody>
          <a:bodyPr/>
          <a:lstStyle/>
          <a:p>
            <a:r>
              <a:rPr lang="tr-TR" dirty="0" smtClean="0"/>
              <a:t>	…</a:t>
            </a:r>
            <a:r>
              <a:rPr lang="ar-AE" dirty="0"/>
              <a:t>مَن قَتَلَ نَفْسًا بِغَيْرِ نَفْسٍ أَوْ فَسَادٍ فِي الأَرْضِ فَكَأَنَّمَا قَتَلَ النَّاسَ جَمِيعًا وَمَنْ أَحْيَاهَا فَكَأَنَّمَا أَحْيَا النَّاسَ </a:t>
            </a:r>
            <a:r>
              <a:rPr lang="ar-AE" dirty="0" smtClean="0"/>
              <a:t>جَمِيعً</a:t>
            </a:r>
            <a:r>
              <a:rPr lang="tr-TR" dirty="0" smtClean="0"/>
              <a:t>…</a:t>
            </a:r>
          </a:p>
          <a:p>
            <a:r>
              <a:rPr lang="tr-TR" dirty="0" smtClean="0"/>
              <a:t>{…Her kim de birini (hayatını kurtararak) yaşatırsa sanki bütün insanları yaşatmıştır.(…)}</a:t>
            </a:r>
          </a:p>
          <a:p>
            <a:r>
              <a:rPr lang="tr-TR" dirty="0" smtClean="0"/>
              <a:t>(Maide 5/32)</a:t>
            </a:r>
          </a:p>
          <a:p>
            <a:pPr marL="0" indent="0">
              <a:buNone/>
            </a:pPr>
            <a:r>
              <a:rPr lang="tr-TR" dirty="0" smtClean="0"/>
              <a:t>		</a:t>
            </a:r>
            <a:endParaRPr lang="tr-TR" dirty="0" smtClean="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3573016"/>
            <a:ext cx="49149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29730"/>
                                        </p:tgtEl>
                                        <p:attrNameLst>
                                          <p:attrName>style.visibility</p:attrName>
                                        </p:attrNameLst>
                                      </p:cBhvr>
                                      <p:to>
                                        <p:strVal val="visible"/>
                                      </p:to>
                                    </p:set>
                                    <p:anim calcmode="lin" valueType="num">
                                      <p:cBhvr>
                                        <p:cTn id="7" dur="500" fill="hold"/>
                                        <p:tgtEl>
                                          <p:spTgt spid="329730"/>
                                        </p:tgtEl>
                                        <p:attrNameLst>
                                          <p:attrName>ppt_w</p:attrName>
                                        </p:attrNameLst>
                                      </p:cBhvr>
                                      <p:tavLst>
                                        <p:tav tm="0">
                                          <p:val>
                                            <p:fltVal val="0"/>
                                          </p:val>
                                        </p:tav>
                                        <p:tav tm="100000">
                                          <p:val>
                                            <p:strVal val="#ppt_w"/>
                                          </p:val>
                                        </p:tav>
                                      </p:tavLst>
                                    </p:anim>
                                    <p:anim calcmode="lin" valueType="num">
                                      <p:cBhvr>
                                        <p:cTn id="8" dur="500" fill="hold"/>
                                        <p:tgtEl>
                                          <p:spTgt spid="3297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29731">
                                            <p:txEl>
                                              <p:pRg st="0" end="0"/>
                                            </p:txEl>
                                          </p:spTgt>
                                        </p:tgtEl>
                                        <p:attrNameLst>
                                          <p:attrName>style.visibility</p:attrName>
                                        </p:attrNameLst>
                                      </p:cBhvr>
                                      <p:to>
                                        <p:strVal val="visible"/>
                                      </p:to>
                                    </p:set>
                                    <p:anim calcmode="lin" valueType="num">
                                      <p:cBhvr>
                                        <p:cTn id="13" dur="500" fill="hold"/>
                                        <p:tgtEl>
                                          <p:spTgt spid="3297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297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29731">
                                            <p:txEl>
                                              <p:pRg st="1" end="1"/>
                                            </p:txEl>
                                          </p:spTgt>
                                        </p:tgtEl>
                                        <p:attrNameLst>
                                          <p:attrName>style.visibility</p:attrName>
                                        </p:attrNameLst>
                                      </p:cBhvr>
                                      <p:to>
                                        <p:strVal val="visible"/>
                                      </p:to>
                                    </p:set>
                                    <p:anim calcmode="lin" valueType="num">
                                      <p:cBhvr>
                                        <p:cTn id="19" dur="500" fill="hold"/>
                                        <p:tgtEl>
                                          <p:spTgt spid="32973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2973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29731">
                                            <p:txEl>
                                              <p:pRg st="2" end="2"/>
                                            </p:txEl>
                                          </p:spTgt>
                                        </p:tgtEl>
                                        <p:attrNameLst>
                                          <p:attrName>style.visibility</p:attrName>
                                        </p:attrNameLst>
                                      </p:cBhvr>
                                      <p:to>
                                        <p:strVal val="visible"/>
                                      </p:to>
                                    </p:set>
                                    <p:anim calcmode="lin" valueType="num">
                                      <p:cBhvr>
                                        <p:cTn id="25" dur="500" fill="hold"/>
                                        <p:tgtEl>
                                          <p:spTgt spid="32973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2973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29731">
                                            <p:txEl>
                                              <p:pRg st="3" end="3"/>
                                            </p:txEl>
                                          </p:spTgt>
                                        </p:tgtEl>
                                        <p:attrNameLst>
                                          <p:attrName>style.visibility</p:attrName>
                                        </p:attrNameLst>
                                      </p:cBhvr>
                                      <p:to>
                                        <p:strVal val="visible"/>
                                      </p:to>
                                    </p:set>
                                    <p:anim calcmode="lin" valueType="num">
                                      <p:cBhvr>
                                        <p:cTn id="31" dur="500" fill="hold"/>
                                        <p:tgtEl>
                                          <p:spTgt spid="32973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2973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p:bldP spid="32973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Genel Prensipler</a:t>
            </a:r>
          </a:p>
        </p:txBody>
      </p:sp>
      <p:sp>
        <p:nvSpPr>
          <p:cNvPr id="369667" name="Rectangle 3"/>
          <p:cNvSpPr>
            <a:spLocks noGrp="1" noChangeArrowheads="1"/>
          </p:cNvSpPr>
          <p:nvPr>
            <p:ph sz="quarter" idx="1"/>
          </p:nvPr>
        </p:nvSpPr>
        <p:spPr>
          <a:xfrm>
            <a:off x="323528" y="1643050"/>
            <a:ext cx="5904656" cy="4495800"/>
          </a:xfrm>
        </p:spPr>
        <p:txBody>
          <a:bodyPr/>
          <a:lstStyle/>
          <a:p>
            <a:pPr marL="261938" indent="539750" rtl="0" eaLnBrk="1" hangingPunct="1">
              <a:buFontTx/>
              <a:buNone/>
              <a:tabLst>
                <a:tab pos="6904038" algn="r"/>
              </a:tabLst>
            </a:pPr>
            <a:r>
              <a:rPr lang="tr-TR" sz="2800" b="1" dirty="0" smtClean="0">
                <a:solidFill>
                  <a:srgbClr val="800000"/>
                </a:solidFill>
                <a:latin typeface="Times New Roman" pitchFamily="18" charset="0"/>
                <a:cs typeface="Times New Roman" pitchFamily="18" charset="0"/>
              </a:rPr>
              <a:t>Bazı Kurallar; </a:t>
            </a:r>
          </a:p>
          <a:p>
            <a:pPr marL="261938" indent="539750" rtl="0" eaLnBrk="1" hangingPunct="1">
              <a:tabLst>
                <a:tab pos="6904038" algn="r"/>
              </a:tabLst>
            </a:pPr>
            <a:r>
              <a:rPr lang="tr-TR" sz="2800" dirty="0" smtClean="0">
                <a:solidFill>
                  <a:schemeClr val="accent2"/>
                </a:solidFill>
                <a:latin typeface="Times New Roman" pitchFamily="18" charset="0"/>
                <a:cs typeface="Times New Roman" pitchFamily="18" charset="0"/>
              </a:rPr>
              <a:t>“</a:t>
            </a:r>
            <a:r>
              <a:rPr lang="tr-TR" sz="2800" dirty="0" err="1" smtClean="0">
                <a:solidFill>
                  <a:schemeClr val="accent2"/>
                </a:solidFill>
                <a:latin typeface="Times New Roman" pitchFamily="18" charset="0"/>
                <a:cs typeface="Times New Roman" pitchFamily="18" charset="0"/>
              </a:rPr>
              <a:t>Zarûretler</a:t>
            </a:r>
            <a:r>
              <a:rPr lang="tr-TR" sz="2800" dirty="0" smtClean="0">
                <a:solidFill>
                  <a:schemeClr val="accent2"/>
                </a:solidFill>
                <a:latin typeface="Times New Roman" pitchFamily="18" charset="0"/>
                <a:cs typeface="Times New Roman" pitchFamily="18" charset="0"/>
              </a:rPr>
              <a:t> haramları helal kılar” </a:t>
            </a:r>
          </a:p>
          <a:p>
            <a:pPr marL="261938" indent="539750" rtl="0" eaLnBrk="1" hangingPunct="1">
              <a:tabLst>
                <a:tab pos="6904038" algn="r"/>
              </a:tabLst>
            </a:pPr>
            <a:r>
              <a:rPr lang="tr-TR" sz="2800" dirty="0" smtClean="0">
                <a:solidFill>
                  <a:schemeClr val="accent2"/>
                </a:solidFill>
                <a:latin typeface="Times New Roman" pitchFamily="18" charset="0"/>
                <a:cs typeface="Times New Roman" pitchFamily="18" charset="0"/>
              </a:rPr>
              <a:t>“Zarar imkanlar ölçüsünde giderilir”  </a:t>
            </a:r>
          </a:p>
          <a:p>
            <a:pPr marL="261938" indent="539750" rtl="0" eaLnBrk="1" hangingPunct="1">
              <a:tabLst>
                <a:tab pos="6904038" algn="r"/>
              </a:tabLst>
            </a:pPr>
            <a:r>
              <a:rPr lang="tr-TR" sz="2800" dirty="0" smtClean="0">
                <a:solidFill>
                  <a:schemeClr val="accent2"/>
                </a:solidFill>
                <a:latin typeface="Times New Roman" pitchFamily="18" charset="0"/>
                <a:cs typeface="Times New Roman" pitchFamily="18" charset="0"/>
              </a:rPr>
              <a:t>“Büyük zarar, daha hafif olanı </a:t>
            </a:r>
            <a:r>
              <a:rPr lang="tr-TR" sz="2800" dirty="0" smtClean="0">
                <a:solidFill>
                  <a:schemeClr val="accent2"/>
                </a:solidFill>
                <a:latin typeface="Times New Roman" pitchFamily="18" charset="0"/>
                <a:cs typeface="Times New Roman" pitchFamily="18" charset="0"/>
              </a:rPr>
              <a:t>              ile </a:t>
            </a:r>
            <a:r>
              <a:rPr lang="tr-TR" sz="2800" dirty="0" smtClean="0">
                <a:solidFill>
                  <a:schemeClr val="accent2"/>
                </a:solidFill>
                <a:latin typeface="Times New Roman" pitchFamily="18" charset="0"/>
                <a:cs typeface="Times New Roman" pitchFamily="18" charset="0"/>
              </a:rPr>
              <a:t>giderilir” </a:t>
            </a:r>
          </a:p>
          <a:p>
            <a:pPr marL="261938" indent="539750" rtl="0" eaLnBrk="1" hangingPunct="1">
              <a:tabLst>
                <a:tab pos="6904038" algn="r"/>
              </a:tabLst>
            </a:pPr>
            <a:r>
              <a:rPr lang="tr-TR" sz="2800" dirty="0" smtClean="0">
                <a:solidFill>
                  <a:schemeClr val="accent2"/>
                </a:solidFill>
                <a:latin typeface="Times New Roman" pitchFamily="18" charset="0"/>
                <a:cs typeface="Times New Roman" pitchFamily="18" charset="0"/>
              </a:rPr>
              <a:t>“bir iş daraldığında genişler”  </a:t>
            </a:r>
          </a:p>
          <a:p>
            <a:pPr marL="261938" indent="539750" rtl="0" eaLnBrk="1" hangingPunct="1">
              <a:buFontTx/>
              <a:buNone/>
              <a:tabLst>
                <a:tab pos="6904038" algn="r"/>
              </a:tabLst>
            </a:pPr>
            <a:r>
              <a:rPr lang="tr-TR" sz="2800" b="1" dirty="0" smtClean="0">
                <a:solidFill>
                  <a:srgbClr val="993300"/>
                </a:solidFill>
              </a:rPr>
              <a:t>		</a:t>
            </a:r>
          </a:p>
        </p:txBody>
      </p:sp>
      <p:pic>
        <p:nvPicPr>
          <p:cNvPr id="8196"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28078"/>
          <a:stretch/>
        </p:blipFill>
        <p:spPr bwMode="auto">
          <a:xfrm>
            <a:off x="6300192" y="2348880"/>
            <a:ext cx="2642549" cy="201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9666"/>
                                        </p:tgtEl>
                                        <p:attrNameLst>
                                          <p:attrName>style.visibility</p:attrName>
                                        </p:attrNameLst>
                                      </p:cBhvr>
                                      <p:to>
                                        <p:strVal val="visible"/>
                                      </p:to>
                                    </p:set>
                                    <p:anim calcmode="lin" valueType="num">
                                      <p:cBhvr>
                                        <p:cTn id="7" dur="500" fill="hold"/>
                                        <p:tgtEl>
                                          <p:spTgt spid="369666"/>
                                        </p:tgtEl>
                                        <p:attrNameLst>
                                          <p:attrName>ppt_w</p:attrName>
                                        </p:attrNameLst>
                                      </p:cBhvr>
                                      <p:tavLst>
                                        <p:tav tm="0">
                                          <p:val>
                                            <p:fltVal val="0"/>
                                          </p:val>
                                        </p:tav>
                                        <p:tav tm="100000">
                                          <p:val>
                                            <p:strVal val="#ppt_w"/>
                                          </p:val>
                                        </p:tav>
                                      </p:tavLst>
                                    </p:anim>
                                    <p:anim calcmode="lin" valueType="num">
                                      <p:cBhvr>
                                        <p:cTn id="8" dur="500" fill="hold"/>
                                        <p:tgtEl>
                                          <p:spTgt spid="36966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9667">
                                            <p:txEl>
                                              <p:pRg st="0" end="0"/>
                                            </p:txEl>
                                          </p:spTgt>
                                        </p:tgtEl>
                                        <p:attrNameLst>
                                          <p:attrName>style.visibility</p:attrName>
                                        </p:attrNameLst>
                                      </p:cBhvr>
                                      <p:to>
                                        <p:strVal val="visible"/>
                                      </p:to>
                                    </p:set>
                                    <p:anim calcmode="lin" valueType="num">
                                      <p:cBhvr>
                                        <p:cTn id="13" dur="500" fill="hold"/>
                                        <p:tgtEl>
                                          <p:spTgt spid="36966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966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9667">
                                            <p:txEl>
                                              <p:pRg st="1" end="1"/>
                                            </p:txEl>
                                          </p:spTgt>
                                        </p:tgtEl>
                                        <p:attrNameLst>
                                          <p:attrName>style.visibility</p:attrName>
                                        </p:attrNameLst>
                                      </p:cBhvr>
                                      <p:to>
                                        <p:strVal val="visible"/>
                                      </p:to>
                                    </p:set>
                                    <p:anim calcmode="lin" valueType="num">
                                      <p:cBhvr>
                                        <p:cTn id="19" dur="500" fill="hold"/>
                                        <p:tgtEl>
                                          <p:spTgt spid="36966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966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9667">
                                            <p:txEl>
                                              <p:pRg st="2" end="2"/>
                                            </p:txEl>
                                          </p:spTgt>
                                        </p:tgtEl>
                                        <p:attrNameLst>
                                          <p:attrName>style.visibility</p:attrName>
                                        </p:attrNameLst>
                                      </p:cBhvr>
                                      <p:to>
                                        <p:strVal val="visible"/>
                                      </p:to>
                                    </p:set>
                                    <p:anim calcmode="lin" valueType="num">
                                      <p:cBhvr>
                                        <p:cTn id="25" dur="500" fill="hold"/>
                                        <p:tgtEl>
                                          <p:spTgt spid="36966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966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9667">
                                            <p:txEl>
                                              <p:pRg st="3" end="3"/>
                                            </p:txEl>
                                          </p:spTgt>
                                        </p:tgtEl>
                                        <p:attrNameLst>
                                          <p:attrName>style.visibility</p:attrName>
                                        </p:attrNameLst>
                                      </p:cBhvr>
                                      <p:to>
                                        <p:strVal val="visible"/>
                                      </p:to>
                                    </p:set>
                                    <p:anim calcmode="lin" valueType="num">
                                      <p:cBhvr>
                                        <p:cTn id="31" dur="500" fill="hold"/>
                                        <p:tgtEl>
                                          <p:spTgt spid="36966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966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69667">
                                            <p:txEl>
                                              <p:pRg st="4" end="4"/>
                                            </p:txEl>
                                          </p:spTgt>
                                        </p:tgtEl>
                                        <p:attrNameLst>
                                          <p:attrName>style.visibility</p:attrName>
                                        </p:attrNameLst>
                                      </p:cBhvr>
                                      <p:to>
                                        <p:strVal val="visible"/>
                                      </p:to>
                                    </p:set>
                                    <p:anim calcmode="lin" valueType="num">
                                      <p:cBhvr>
                                        <p:cTn id="37" dur="500" fill="hold"/>
                                        <p:tgtEl>
                                          <p:spTgt spid="369667">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6966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69667">
                                            <p:txEl>
                                              <p:pRg st="5" end="5"/>
                                            </p:txEl>
                                          </p:spTgt>
                                        </p:tgtEl>
                                        <p:attrNameLst>
                                          <p:attrName>style.visibility</p:attrName>
                                        </p:attrNameLst>
                                      </p:cBhvr>
                                      <p:to>
                                        <p:strVal val="visible"/>
                                      </p:to>
                                    </p:set>
                                    <p:anim calcmode="lin" valueType="num">
                                      <p:cBhvr>
                                        <p:cTn id="43" dur="500" fill="hold"/>
                                        <p:tgtEl>
                                          <p:spTgt spid="369667">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6966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66" grpId="0"/>
      <p:bldP spid="36966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7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53250" name="Rectangle 2"/>
          <p:cNvSpPr>
            <a:spLocks noGrp="1" noChangeArrowheads="1"/>
          </p:cNvSpPr>
          <p:nvPr>
            <p:ph sz="quarter" idx="1"/>
          </p:nvPr>
        </p:nvSpPr>
        <p:spPr>
          <a:xfrm>
            <a:off x="611932" y="1498600"/>
            <a:ext cx="4824164" cy="4738688"/>
          </a:xfrm>
          <a:solidFill>
            <a:schemeClr val="bg2">
              <a:lumMod val="90000"/>
            </a:schemeClr>
          </a:solidFill>
        </p:spPr>
        <p:txBody>
          <a:bodyPr/>
          <a:lstStyle/>
          <a:p>
            <a:pPr marL="514350" indent="-514350">
              <a:lnSpc>
                <a:spcPct val="80000"/>
              </a:lnSpc>
              <a:buClr>
                <a:srgbClr val="FFCC99"/>
              </a:buClr>
              <a:buFont typeface="Wingdings" pitchFamily="2" charset="2"/>
              <a:buNone/>
              <a:defRPr/>
            </a:pPr>
            <a:r>
              <a:rPr lang="tr-TR" sz="3200" dirty="0" smtClean="0">
                <a:solidFill>
                  <a:schemeClr val="tx2"/>
                </a:solidFill>
              </a:rPr>
              <a:t>1.  Zaruret </a:t>
            </a:r>
            <a:r>
              <a:rPr lang="tr-TR" sz="3200" dirty="0">
                <a:solidFill>
                  <a:schemeClr val="tx2"/>
                </a:solidFill>
              </a:rPr>
              <a:t>halinin bulunması, yani hastanın hayatının veya hayati bir uzvunu kurtarmak için, bundan başka çare olmadığının, mesleki ehliyet ve dürüstlüğüne güvenilen bir tabip tarafından tespit edilmesi,</a:t>
            </a:r>
          </a:p>
        </p:txBody>
      </p:sp>
      <p:pic>
        <p:nvPicPr>
          <p:cNvPr id="23556" name="Picture 7" descr="https://encrypted-tbn1.google.com/images?q=tbn:ANd9GcSfi_TWQE0M3fP4PSXQENBPEECkiBIR0ogESGnBiAOYMxniiUB5m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0591" y="2276475"/>
            <a:ext cx="3617913"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709961"/>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3250">
                                            <p:bg/>
                                          </p:spTgt>
                                        </p:tgtEl>
                                        <p:attrNameLst>
                                          <p:attrName>style.visibility</p:attrName>
                                        </p:attrNameLst>
                                      </p:cBhvr>
                                      <p:to>
                                        <p:strVal val="visible"/>
                                      </p:to>
                                    </p:set>
                                    <p:animEffect transition="in" filter="wedge">
                                      <p:cBhvr>
                                        <p:cTn id="7" dur="500"/>
                                        <p:tgtEl>
                                          <p:spTgt spid="53250">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3250">
                                            <p:txEl>
                                              <p:pRg st="0" end="0"/>
                                            </p:txEl>
                                          </p:spTgt>
                                        </p:tgtEl>
                                        <p:attrNameLst>
                                          <p:attrName>style.visibility</p:attrName>
                                        </p:attrNameLst>
                                      </p:cBhvr>
                                      <p:to>
                                        <p:strVal val="visible"/>
                                      </p:to>
                                    </p:set>
                                    <p:animEffect transition="in" filter="wedge">
                                      <p:cBhvr>
                                        <p:cTn id="12" dur="500"/>
                                        <p:tgtEl>
                                          <p:spTgt spid="532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4" name="Rectangle 5"/>
          <p:cNvSpPr>
            <a:spLocks noGrp="1" noChangeArrowheads="1"/>
          </p:cNvSpPr>
          <p:nvPr>
            <p:ph sz="quarter" idx="1"/>
          </p:nvPr>
        </p:nvSpPr>
        <p:spPr>
          <a:xfrm>
            <a:off x="323850" y="1700213"/>
            <a:ext cx="8351838" cy="865187"/>
          </a:xfrm>
          <a:solidFill>
            <a:schemeClr val="bg2">
              <a:lumMod val="90000"/>
            </a:schemeClr>
          </a:solidFill>
        </p:spPr>
        <p:txBody>
          <a:bodyPr/>
          <a:lstStyle/>
          <a:p>
            <a:pPr marL="514350" indent="-514350">
              <a:lnSpc>
                <a:spcPct val="80000"/>
              </a:lnSpc>
              <a:spcBef>
                <a:spcPct val="20000"/>
              </a:spcBef>
              <a:buClr>
                <a:srgbClr val="FFCC99"/>
              </a:buClr>
              <a:buSzPct val="80000"/>
              <a:buFont typeface="Wingdings" pitchFamily="2" charset="2"/>
              <a:buNone/>
              <a:defRPr/>
            </a:pPr>
            <a:r>
              <a:rPr lang="tr-TR" sz="2800" dirty="0" smtClean="0"/>
              <a:t>2. Hastalığın </a:t>
            </a:r>
            <a:r>
              <a:rPr lang="tr-TR" sz="2800" dirty="0"/>
              <a:t>bu yolla tedavi edilebileceğine tabibin </a:t>
            </a:r>
            <a:r>
              <a:rPr lang="tr-TR" sz="2800" dirty="0" err="1"/>
              <a:t>zann</a:t>
            </a:r>
            <a:r>
              <a:rPr lang="tr-TR" sz="2800" dirty="0"/>
              <a:t>-ı galibinin bulunması</a:t>
            </a:r>
            <a:r>
              <a:rPr lang="tr-TR" sz="2800" dirty="0" smtClean="0"/>
              <a:t>,</a:t>
            </a:r>
          </a:p>
          <a:p>
            <a:pPr marL="514350" indent="-514350">
              <a:lnSpc>
                <a:spcPct val="80000"/>
              </a:lnSpc>
              <a:spcBef>
                <a:spcPct val="20000"/>
              </a:spcBef>
              <a:buClr>
                <a:srgbClr val="FFCC99"/>
              </a:buClr>
              <a:buSzPct val="80000"/>
              <a:buFont typeface="+mj-lt"/>
              <a:buAutoNum type="arabicPeriod"/>
              <a:defRPr/>
            </a:pPr>
            <a:endParaRPr lang="tr-TR" sz="1800" dirty="0"/>
          </a:p>
        </p:txBody>
      </p:sp>
      <p:pic>
        <p:nvPicPr>
          <p:cNvPr id="24580" name="Picture 2" descr="https://encrypted-tbn0.google.com/images?q=tbn:ANd9GcQrsiMiiwQg4ngI9fG2EbWCqYDBtNqa0oOM6QAeOxZoIgPijuG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2781300"/>
            <a:ext cx="3471862"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descr="https://encrypted-tbn0.google.com/images?q=tbn:ANd9GcQGWAxx9-eTmf688I9a-WW40V0ih7tw229hJ5mdMxGaywtxu-HVJ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757488"/>
            <a:ext cx="2519362" cy="340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9249306"/>
      </p:ext>
    </p:extLst>
  </p:cSld>
  <p:clrMapOvr>
    <a:masterClrMapping/>
  </p:clrMapOvr>
  <p:transition spd="slow">
    <p:checker dir="vert"/>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edge">
                                      <p:cBhvr>
                                        <p:cTn id="7" dur="2000"/>
                                        <p:tgtEl>
                                          <p:spTgt spid="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edge">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7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55298" name="Rectangle 2"/>
          <p:cNvSpPr>
            <a:spLocks noGrp="1" noChangeArrowheads="1"/>
          </p:cNvSpPr>
          <p:nvPr>
            <p:ph sz="quarter" idx="1"/>
          </p:nvPr>
        </p:nvSpPr>
        <p:spPr>
          <a:xfrm>
            <a:off x="642938" y="1643063"/>
            <a:ext cx="8153400" cy="993775"/>
          </a:xfrm>
          <a:solidFill>
            <a:schemeClr val="bg2">
              <a:lumMod val="90000"/>
            </a:schemeClr>
          </a:solidFill>
        </p:spPr>
        <p:txBody>
          <a:bodyPr/>
          <a:lstStyle/>
          <a:p>
            <a:pPr algn="just">
              <a:lnSpc>
                <a:spcPct val="80000"/>
              </a:lnSpc>
              <a:buClr>
                <a:srgbClr val="FFCC99"/>
              </a:buClr>
              <a:buFont typeface="Wingdings" pitchFamily="2" charset="2"/>
              <a:buNone/>
              <a:defRPr/>
            </a:pPr>
            <a:r>
              <a:rPr lang="tr-TR" sz="2800" dirty="0" smtClean="0"/>
              <a:t>3. Organ </a:t>
            </a:r>
            <a:r>
              <a:rPr lang="tr-TR" sz="2800" dirty="0"/>
              <a:t>ve doku alınan kişinin, bu işlemlerin yapıldığı esnada ölmüş olması,</a:t>
            </a:r>
          </a:p>
        </p:txBody>
      </p:sp>
      <p:pic>
        <p:nvPicPr>
          <p:cNvPr id="25604" name="Picture 7" descr="https://encrypted-tbn0.google.com/images?q=tbn:ANd9GcTBY_Wt5fCtZM0m06h5cNMuP4IdkStjzKEaUdMf61NStM_cEuo20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3213100"/>
            <a:ext cx="289242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9" descr="https://encrypted-tbn1.google.com/images?q=tbn:ANd9GcTll6uOdvzZ8DYDXkVux-Qc4ucBHMANy3vM3hS6sxPlYJg6KFEv"/>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284538"/>
            <a:ext cx="2952750"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8527999"/>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Effect transition="in" filter="wedge">
                                      <p:cBhvr>
                                        <p:cTn id="7" dur="500"/>
                                        <p:tgtEl>
                                          <p:spTgt spid="552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4" name="Rectangle 5"/>
          <p:cNvSpPr>
            <a:spLocks noGrp="1" noChangeArrowheads="1"/>
          </p:cNvSpPr>
          <p:nvPr>
            <p:ph sz="quarter" idx="1"/>
          </p:nvPr>
        </p:nvSpPr>
        <p:spPr>
          <a:xfrm>
            <a:off x="642938" y="1643063"/>
            <a:ext cx="8153400" cy="2290762"/>
          </a:xfrm>
          <a:solidFill>
            <a:schemeClr val="bg2">
              <a:lumMod val="90000"/>
            </a:schemeClr>
          </a:solidFill>
        </p:spPr>
        <p:txBody>
          <a:bodyPr/>
          <a:lstStyle/>
          <a:p>
            <a:pPr algn="just">
              <a:lnSpc>
                <a:spcPct val="80000"/>
              </a:lnSpc>
              <a:spcBef>
                <a:spcPct val="20000"/>
              </a:spcBef>
              <a:buClr>
                <a:srgbClr val="FFCC99"/>
              </a:buClr>
              <a:buSzPct val="80000"/>
              <a:buFont typeface="Wingdings" pitchFamily="2" charset="2"/>
              <a:buNone/>
              <a:defRPr/>
            </a:pPr>
            <a:r>
              <a:rPr lang="tr-TR" sz="2800" dirty="0" smtClean="0"/>
              <a:t>4. Toplumun </a:t>
            </a:r>
            <a:r>
              <a:rPr lang="tr-TR" sz="2800" dirty="0"/>
              <a:t>huzur ve düzeninin bozulmaması bakımından organ veya dokusu alınacak kişinin sağlığında (ölmeden önce) buna izin vermiş olması veya hayatta iken aksine bir beyanı olmamak şartıyla, yakınlarının rızasının sağlanması,</a:t>
            </a:r>
          </a:p>
        </p:txBody>
      </p:sp>
      <p:pic>
        <p:nvPicPr>
          <p:cNvPr id="26628" name="Picture 2" descr="https://encrypted-tbn0.google.com/images?q=tbn:ANd9GcQKw5rnW_7Ocv8o6M21ZXaa67xZ9b1nWee9dJ5zJ_vRahtTaYM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4005263"/>
            <a:ext cx="37274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4" descr="https://encrypted-tbn3.google.com/images?q=tbn:ANd9GcQ0h5thpLsiVI5cokLUK-efIYmwAZbtjCN2YeydvUsXbj1oZaO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4149725"/>
            <a:ext cx="1871662"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1372647"/>
      </p:ext>
    </p:extLst>
  </p:cSld>
  <p:clrMapOvr>
    <a:masterClrMapping/>
  </p:clrMapOvr>
  <p:transition spd="slow">
    <p:checker dir="vert"/>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edge">
                                      <p:cBhvr>
                                        <p:cTn id="7" dur="2000"/>
                                        <p:tgtEl>
                                          <p:spTgt spid="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edge">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7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57346" name="Rectangle 2"/>
          <p:cNvSpPr>
            <a:spLocks noGrp="1" noChangeArrowheads="1"/>
          </p:cNvSpPr>
          <p:nvPr>
            <p:ph sz="quarter" idx="1"/>
          </p:nvPr>
        </p:nvSpPr>
        <p:spPr>
          <a:xfrm>
            <a:off x="642938" y="1643063"/>
            <a:ext cx="8153400" cy="922337"/>
          </a:xfrm>
          <a:solidFill>
            <a:schemeClr val="bg2">
              <a:lumMod val="90000"/>
            </a:schemeClr>
          </a:solidFill>
        </p:spPr>
        <p:txBody>
          <a:bodyPr/>
          <a:lstStyle/>
          <a:p>
            <a:pPr algn="just">
              <a:lnSpc>
                <a:spcPct val="80000"/>
              </a:lnSpc>
              <a:buClr>
                <a:srgbClr val="FFCC99"/>
              </a:buClr>
              <a:buFont typeface="Wingdings" pitchFamily="2" charset="2"/>
              <a:buNone/>
              <a:defRPr/>
            </a:pPr>
            <a:r>
              <a:rPr lang="tr-TR" sz="2800" dirty="0" smtClean="0"/>
              <a:t>5. Alınacak </a:t>
            </a:r>
            <a:r>
              <a:rPr lang="tr-TR" sz="2800" dirty="0"/>
              <a:t>organ ve doku karşılığında hiçbir şekilde ücret alınmaması,</a:t>
            </a:r>
          </a:p>
        </p:txBody>
      </p:sp>
      <p:pic>
        <p:nvPicPr>
          <p:cNvPr id="27652" name="Picture 9" descr="https://encrypted-tbn3.google.com/images?q=tbn:ANd9GcTD6XdhViDG9Zk-szQmJZJyx9Ok54S8u4G6vK04pP2UpusPhT8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781300"/>
            <a:ext cx="467995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0611001"/>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7346">
                                            <p:bg/>
                                          </p:spTgt>
                                        </p:tgtEl>
                                        <p:attrNameLst>
                                          <p:attrName>style.visibility</p:attrName>
                                        </p:attrNameLst>
                                      </p:cBhvr>
                                      <p:to>
                                        <p:strVal val="visible"/>
                                      </p:to>
                                    </p:set>
                                    <p:animEffect transition="in" filter="wedge">
                                      <p:cBhvr>
                                        <p:cTn id="7" dur="500"/>
                                        <p:tgtEl>
                                          <p:spTgt spid="57346">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7346">
                                            <p:txEl>
                                              <p:pRg st="0" end="0"/>
                                            </p:txEl>
                                          </p:spTgt>
                                        </p:tgtEl>
                                        <p:attrNameLst>
                                          <p:attrName>style.visibility</p:attrName>
                                        </p:attrNameLst>
                                      </p:cBhvr>
                                      <p:to>
                                        <p:strVal val="visible"/>
                                      </p:to>
                                    </p:set>
                                    <p:animEffect transition="in" filter="wedge">
                                      <p:cBhvr>
                                        <p:cTn id="12" dur="500"/>
                                        <p:tgtEl>
                                          <p:spTgt spid="573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7 Başlık"/>
          <p:cNvSpPr>
            <a:spLocks noGrp="1"/>
          </p:cNvSpPr>
          <p:nvPr>
            <p:ph type="title"/>
          </p:nvPr>
        </p:nvSpPr>
        <p:spPr>
          <a:xfrm>
            <a:off x="1428750" y="0"/>
            <a:ext cx="7715250" cy="1285875"/>
          </a:xfrm>
        </p:spPr>
        <p:txBody>
          <a:bodyPr/>
          <a:lstStyle/>
          <a:p>
            <a:pPr algn="ctr"/>
            <a:r>
              <a:rPr lang="tr-TR" sz="4000" b="1" smtClean="0"/>
              <a:t>Organ Nakli Nasıl Caiz Olur?</a:t>
            </a:r>
            <a:endParaRPr lang="tr-TR" sz="4000" smtClean="0"/>
          </a:p>
        </p:txBody>
      </p:sp>
      <p:sp>
        <p:nvSpPr>
          <p:cNvPr id="57349" name="Rectangle 5"/>
          <p:cNvSpPr>
            <a:spLocks noChangeArrowheads="1"/>
          </p:cNvSpPr>
          <p:nvPr/>
        </p:nvSpPr>
        <p:spPr bwMode="auto">
          <a:xfrm>
            <a:off x="611188" y="3141663"/>
            <a:ext cx="7993062" cy="2305050"/>
          </a:xfrm>
          <a:prstGeom prst="rect">
            <a:avLst/>
          </a:prstGeom>
          <a:noFill/>
          <a:ln w="9525">
            <a:noFill/>
            <a:miter lim="800000"/>
            <a:headEnd/>
            <a:tailEnd/>
          </a:ln>
          <a:effectLst/>
        </p:spPr>
        <p:txBody>
          <a:bodyPr/>
          <a:lstStyle/>
          <a:p>
            <a:pPr algn="just">
              <a:lnSpc>
                <a:spcPct val="80000"/>
              </a:lnSpc>
              <a:spcBef>
                <a:spcPct val="20000"/>
              </a:spcBef>
              <a:buClr>
                <a:srgbClr val="FFCC99"/>
              </a:buClr>
              <a:buSzPct val="80000"/>
              <a:buFont typeface="Tahoma" pitchFamily="34" charset="0"/>
              <a:buChar char="—"/>
              <a:defRPr/>
            </a:pPr>
            <a:endParaRPr lang="tr-TR" sz="2800" dirty="0">
              <a:effectLst>
                <a:outerShdw blurRad="38100" dist="38100" dir="2700000" algn="tl">
                  <a:srgbClr val="000000"/>
                </a:outerShdw>
              </a:effectLst>
            </a:endParaRPr>
          </a:p>
        </p:txBody>
      </p:sp>
      <p:sp>
        <p:nvSpPr>
          <p:cNvPr id="5" name="4 İçerik Yer Tutucusu"/>
          <p:cNvSpPr>
            <a:spLocks noGrp="1"/>
          </p:cNvSpPr>
          <p:nvPr>
            <p:ph sz="quarter" idx="1"/>
          </p:nvPr>
        </p:nvSpPr>
        <p:spPr>
          <a:xfrm>
            <a:off x="539750" y="1773238"/>
            <a:ext cx="8153400" cy="1209675"/>
          </a:xfrm>
          <a:solidFill>
            <a:schemeClr val="bg2">
              <a:lumMod val="90000"/>
            </a:schemeClr>
          </a:solidFill>
        </p:spPr>
        <p:txBody>
          <a:bodyPr/>
          <a:lstStyle/>
          <a:p>
            <a:pPr>
              <a:buFont typeface="Wingdings" pitchFamily="2" charset="2"/>
              <a:buNone/>
              <a:defRPr/>
            </a:pPr>
            <a:r>
              <a:rPr lang="tr-TR" sz="3200" dirty="0" smtClean="0"/>
              <a:t>6. Tedavisi yapılacak hastanın da kendisine yapılacak bu nakle razı olması gerekir.</a:t>
            </a:r>
          </a:p>
          <a:p>
            <a:pPr>
              <a:defRPr/>
            </a:pPr>
            <a:endParaRPr lang="tr-TR" dirty="0"/>
          </a:p>
        </p:txBody>
      </p:sp>
      <p:pic>
        <p:nvPicPr>
          <p:cNvPr id="28677" name="Picture 7" descr="https://encrypted-tbn0.google.com/images?q=tbn:ANd9GcQiKaxMM2COg6lHdziCC46-_1pmmIPLA9ft2yOQmfKfxTDjd5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3141663"/>
            <a:ext cx="3538537"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2" descr="https://encrypted-tbn3.google.com/images?q=tbn:ANd9GcR9efMNAuSBhX5jtswwPspqnLDmpP7-CWeVcRcuCySQyh9LU_1wk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263" y="3141663"/>
            <a:ext cx="3240087"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9807336"/>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nodePh="1">
                                  <p:stCondLst>
                                    <p:cond delay="0"/>
                                  </p:stCondLst>
                                  <p:endCondLst>
                                    <p:cond evt="begin" delay="0">
                                      <p:tn val="5"/>
                                    </p:cond>
                                  </p:endCondLst>
                                  <p:childTnLst>
                                    <p:set>
                                      <p:cBhvr>
                                        <p:cTn id="6" dur="1" fill="hold">
                                          <p:stCondLst>
                                            <p:cond delay="0"/>
                                          </p:stCondLst>
                                        </p:cTn>
                                        <p:tgtEl>
                                          <p:spTgt spid="57349">
                                            <p:txEl>
                                              <p:pRg st="0" end="0"/>
                                            </p:txEl>
                                          </p:spTgt>
                                        </p:tgtEl>
                                        <p:attrNameLst>
                                          <p:attrName>style.visibility</p:attrName>
                                        </p:attrNameLst>
                                      </p:cBhvr>
                                      <p:to>
                                        <p:strVal val="visible"/>
                                      </p:to>
                                    </p:set>
                                    <p:animEffect transition="in" filter="wedge">
                                      <p:cBhvr>
                                        <p:cTn id="7" dur="2000"/>
                                        <p:tgtEl>
                                          <p:spTgt spid="573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Başlık"/>
          <p:cNvSpPr>
            <a:spLocks noGrp="1"/>
          </p:cNvSpPr>
          <p:nvPr>
            <p:ph type="title"/>
          </p:nvPr>
        </p:nvSpPr>
        <p:spPr>
          <a:ln>
            <a:miter lim="800000"/>
            <a:headEnd/>
            <a:tailEnd/>
          </a:ln>
        </p:spPr>
        <p:txBody>
          <a:bodyPr/>
          <a:lstStyle/>
          <a:p>
            <a:pPr algn="ctr">
              <a:defRPr/>
            </a:pPr>
            <a:r>
              <a:rPr lang="tr-TR" sz="4800" b="1" dirty="0" smtClean="0"/>
              <a:t>Organ Nakli </a:t>
            </a:r>
            <a:r>
              <a:rPr lang="tr-TR" sz="4800" b="1" kern="10" dirty="0" smtClean="0">
                <a:ln w="9525">
                  <a:solidFill>
                    <a:srgbClr val="000000"/>
                  </a:solidFill>
                  <a:round/>
                  <a:headEnd/>
                  <a:tailEnd/>
                </a:ln>
                <a:solidFill>
                  <a:schemeClr val="tx1"/>
                </a:solidFill>
                <a:latin typeface="Arial Black"/>
              </a:rPr>
              <a:t> </a:t>
            </a:r>
            <a:endParaRPr lang="tr-TR" sz="7200" b="1" dirty="0">
              <a:solidFill>
                <a:schemeClr val="tx1"/>
              </a:solidFill>
            </a:endParaRPr>
          </a:p>
        </p:txBody>
      </p:sp>
      <p:sp>
        <p:nvSpPr>
          <p:cNvPr id="2051" name="Rectangle 3"/>
          <p:cNvSpPr>
            <a:spLocks noGrp="1" noChangeArrowheads="1"/>
          </p:cNvSpPr>
          <p:nvPr>
            <p:ph sz="quarter" idx="1"/>
          </p:nvPr>
        </p:nvSpPr>
        <p:spPr>
          <a:xfrm>
            <a:off x="323850" y="1700213"/>
            <a:ext cx="6480175" cy="4392612"/>
          </a:xfrm>
          <a:solidFill>
            <a:schemeClr val="bg1"/>
          </a:solidFill>
        </p:spPr>
        <p:txBody>
          <a:bodyPr/>
          <a:lstStyle/>
          <a:p>
            <a:pPr>
              <a:lnSpc>
                <a:spcPct val="90000"/>
              </a:lnSpc>
              <a:buClr>
                <a:srgbClr val="FFCC99"/>
              </a:buClr>
              <a:buFont typeface="Wingdings" pitchFamily="2" charset="2"/>
              <a:buChar char="Ø"/>
              <a:defRPr/>
            </a:pPr>
            <a:r>
              <a:rPr lang="tr-TR" sz="3200" dirty="0">
                <a:solidFill>
                  <a:schemeClr val="accent2">
                    <a:lumMod val="50000"/>
                  </a:schemeClr>
                </a:solidFill>
              </a:rPr>
              <a:t>Hastalık ve tedavi </a:t>
            </a:r>
            <a:r>
              <a:rPr lang="tr-TR" sz="3200" dirty="0" smtClean="0">
                <a:solidFill>
                  <a:schemeClr val="accent2">
                    <a:lumMod val="50000"/>
                  </a:schemeClr>
                </a:solidFill>
              </a:rPr>
              <a:t>konusunda </a:t>
            </a:r>
            <a:r>
              <a:rPr lang="tr-TR" sz="3200" dirty="0">
                <a:solidFill>
                  <a:schemeClr val="accent2">
                    <a:lumMod val="50000"/>
                  </a:schemeClr>
                </a:solidFill>
              </a:rPr>
              <a:t>kamuoyunun dini telakkisini en çok meşgul eden konulardan biride organ naklidir</a:t>
            </a:r>
            <a:r>
              <a:rPr lang="tr-TR" sz="3200" dirty="0" smtClean="0">
                <a:solidFill>
                  <a:schemeClr val="accent2">
                    <a:lumMod val="50000"/>
                  </a:schemeClr>
                </a:solidFill>
              </a:rPr>
              <a:t>.</a:t>
            </a:r>
          </a:p>
          <a:p>
            <a:pPr>
              <a:lnSpc>
                <a:spcPct val="90000"/>
              </a:lnSpc>
              <a:buClr>
                <a:srgbClr val="FFCC99"/>
              </a:buClr>
              <a:buFont typeface="Wingdings" pitchFamily="2" charset="2"/>
              <a:buChar char="Ø"/>
              <a:defRPr/>
            </a:pPr>
            <a:r>
              <a:rPr lang="tr-TR" sz="3200" dirty="0" smtClean="0">
                <a:solidFill>
                  <a:schemeClr val="accent2">
                    <a:lumMod val="50000"/>
                  </a:schemeClr>
                </a:solidFill>
              </a:rPr>
              <a:t>Organ nakli, tıp ilmi kadar alan ve verenin insan olması sebebiyle din, ahlak ve hukukla da yakından ilgilidir. </a:t>
            </a:r>
          </a:p>
          <a:p>
            <a:pPr>
              <a:lnSpc>
                <a:spcPct val="90000"/>
              </a:lnSpc>
              <a:buClr>
                <a:srgbClr val="FFCC99"/>
              </a:buClr>
              <a:buFont typeface="Wingdings" pitchFamily="2" charset="2"/>
              <a:buChar char="Ø"/>
              <a:defRPr/>
            </a:pPr>
            <a:endParaRPr lang="tr-TR" sz="3200" dirty="0">
              <a:solidFill>
                <a:schemeClr val="accent2">
                  <a:lumMod val="50000"/>
                </a:schemeClr>
              </a:solidFill>
            </a:endParaRPr>
          </a:p>
        </p:txBody>
      </p:sp>
      <p:sp>
        <p:nvSpPr>
          <p:cNvPr id="2055" name="Rectangle 7"/>
          <p:cNvSpPr>
            <a:spLocks noChangeArrowheads="1"/>
          </p:cNvSpPr>
          <p:nvPr/>
        </p:nvSpPr>
        <p:spPr bwMode="auto">
          <a:xfrm>
            <a:off x="684213" y="3500438"/>
            <a:ext cx="7993062" cy="1295400"/>
          </a:xfrm>
          <a:prstGeom prst="rect">
            <a:avLst/>
          </a:prstGeom>
          <a:noFill/>
          <a:ln w="9525">
            <a:noFill/>
            <a:miter lim="800000"/>
            <a:headEnd/>
            <a:tailEnd/>
          </a:ln>
          <a:effectLst/>
        </p:spPr>
        <p:txBody>
          <a:bodyPr/>
          <a:lstStyle/>
          <a:p>
            <a:pPr>
              <a:lnSpc>
                <a:spcPct val="90000"/>
              </a:lnSpc>
              <a:spcBef>
                <a:spcPct val="20000"/>
              </a:spcBef>
              <a:buClr>
                <a:srgbClr val="FFCC99"/>
              </a:buClr>
              <a:buSzPct val="80000"/>
              <a:buFont typeface="Wingdings" pitchFamily="2" charset="2"/>
              <a:buChar char="Ø"/>
              <a:defRPr/>
            </a:pPr>
            <a:endParaRPr lang="tr-TR" sz="2800" dirty="0">
              <a:effectLst>
                <a:outerShdw blurRad="38100" dist="38100" dir="2700000" algn="tl">
                  <a:srgbClr val="000000"/>
                </a:outerShdw>
              </a:effectLst>
            </a:endParaRPr>
          </a:p>
        </p:txBody>
      </p:sp>
      <p:sp>
        <p:nvSpPr>
          <p:cNvPr id="2056" name="Rectangle 8"/>
          <p:cNvSpPr>
            <a:spLocks noChangeArrowheads="1"/>
          </p:cNvSpPr>
          <p:nvPr/>
        </p:nvSpPr>
        <p:spPr bwMode="auto">
          <a:xfrm>
            <a:off x="611188" y="5373688"/>
            <a:ext cx="7993062" cy="863600"/>
          </a:xfrm>
          <a:prstGeom prst="rect">
            <a:avLst/>
          </a:prstGeom>
          <a:noFill/>
          <a:ln w="9525">
            <a:noFill/>
            <a:miter lim="800000"/>
            <a:headEnd/>
            <a:tailEnd/>
          </a:ln>
          <a:effectLst/>
        </p:spPr>
        <p:txBody>
          <a:bodyPr/>
          <a:lstStyle/>
          <a:p>
            <a:pPr>
              <a:lnSpc>
                <a:spcPct val="90000"/>
              </a:lnSpc>
              <a:spcBef>
                <a:spcPct val="20000"/>
              </a:spcBef>
              <a:buClr>
                <a:srgbClr val="FFCC99"/>
              </a:buClr>
              <a:buSzPct val="80000"/>
              <a:buFont typeface="Wingdings" pitchFamily="2" charset="2"/>
              <a:buChar char="Ø"/>
              <a:defRPr/>
            </a:pPr>
            <a:endParaRPr lang="tr-TR" sz="3200" dirty="0">
              <a:effectLst>
                <a:outerShdw blurRad="38100" dist="38100" dir="2700000" algn="tl">
                  <a:srgbClr val="000000"/>
                </a:outerShdw>
              </a:effectLst>
            </a:endParaRPr>
          </a:p>
        </p:txBody>
      </p:sp>
      <p:pic>
        <p:nvPicPr>
          <p:cNvPr id="14343" name="Picture 10" descr="https://encrypted-tbn1.google.com/images?q=tbn:ANd9GcTbFN3iNtqgdu-z2Xm1eClDyrTBscSWLOhoNG3WqhCrqsTvmXI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8950" y="1773238"/>
            <a:ext cx="230505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2" descr="https://encrypted-tbn1.google.com/images?q=tbn:ANd9GcS4pGVk_lmOxXmNXg6KMR-OQNPz1WRt2eCGlPiqD6pCSdtq64c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365625"/>
            <a:ext cx="2286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1663337"/>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1">
                                            <p:bg/>
                                          </p:spTgt>
                                        </p:tgtEl>
                                        <p:attrNameLst>
                                          <p:attrName>style.visibility</p:attrName>
                                        </p:attrNameLst>
                                      </p:cBhvr>
                                      <p:to>
                                        <p:strVal val="visible"/>
                                      </p:to>
                                    </p:set>
                                    <p:animEffect transition="in" filter="wedge">
                                      <p:cBhvr>
                                        <p:cTn id="7" dur="500"/>
                                        <p:tgtEl>
                                          <p:spTgt spid="205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wedge">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wedge">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2055">
                                            <p:txEl>
                                              <p:pRg st="0" end="0"/>
                                            </p:txEl>
                                          </p:spTgt>
                                        </p:tgtEl>
                                        <p:attrNameLst>
                                          <p:attrName>style.visibility</p:attrName>
                                        </p:attrNameLst>
                                      </p:cBhvr>
                                      <p:to>
                                        <p:strVal val="visible"/>
                                      </p:to>
                                    </p:set>
                                    <p:animEffect transition="in" filter="wedge">
                                      <p:cBhvr>
                                        <p:cTn id="22" dur="500"/>
                                        <p:tgtEl>
                                          <p:spTgt spid="205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nodePh="1">
                                  <p:stCondLst>
                                    <p:cond delay="0"/>
                                  </p:stCondLst>
                                  <p:endCondLst>
                                    <p:cond evt="begin" delay="0">
                                      <p:tn val="25"/>
                                    </p:cond>
                                  </p:endCondLst>
                                  <p:childTnLst>
                                    <p:set>
                                      <p:cBhvr>
                                        <p:cTn id="26" dur="1" fill="hold">
                                          <p:stCondLst>
                                            <p:cond delay="0"/>
                                          </p:stCondLst>
                                        </p:cTn>
                                        <p:tgtEl>
                                          <p:spTgt spid="2056">
                                            <p:txEl>
                                              <p:pRg st="0" end="0"/>
                                            </p:txEl>
                                          </p:spTgt>
                                        </p:tgtEl>
                                        <p:attrNameLst>
                                          <p:attrName>style.visibility</p:attrName>
                                        </p:attrNameLst>
                                      </p:cBhvr>
                                      <p:to>
                                        <p:strVal val="visible"/>
                                      </p:to>
                                    </p:set>
                                    <p:animEffect transition="in" filter="wedge">
                                      <p:cBhvr>
                                        <p:cTn id="27" dur="500"/>
                                        <p:tgtEl>
                                          <p:spTgt spid="20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nimBg="1" autoUpdateAnimBg="0"/>
      <p:bldP spid="2055" grpId="0" build="p" autoUpdateAnimBg="0"/>
      <p:bldP spid="2056"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lgn="ctr" rtl="0" eaLnBrk="1" hangingPunct="1">
              <a:defRPr/>
            </a:pPr>
            <a:r>
              <a:rPr lang="tr-TR" smtClean="0">
                <a:solidFill>
                  <a:srgbClr val="800000"/>
                </a:solidFill>
                <a:effectLst>
                  <a:outerShdw blurRad="38100" dist="38100" dir="2700000" algn="tl">
                    <a:srgbClr val="000000"/>
                  </a:outerShdw>
                </a:effectLst>
                <a:latin typeface="Times New Roman" pitchFamily="18" charset="0"/>
                <a:cs typeface="Times New Roman" pitchFamily="18" charset="0"/>
              </a:rPr>
              <a:t>İslâm ve Tedâvî</a:t>
            </a:r>
          </a:p>
        </p:txBody>
      </p:sp>
      <p:sp>
        <p:nvSpPr>
          <p:cNvPr id="360451" name="Rectangle 3"/>
          <p:cNvSpPr>
            <a:spLocks noGrp="1" noChangeArrowheads="1"/>
          </p:cNvSpPr>
          <p:nvPr>
            <p:ph sz="quarter" idx="1"/>
          </p:nvPr>
        </p:nvSpPr>
        <p:spPr/>
        <p:txBody>
          <a:bodyPr/>
          <a:lstStyle/>
          <a:p>
            <a:pPr marL="261938" indent="539750" algn="just" rtl="0" eaLnBrk="1" hangingPunct="1">
              <a:lnSpc>
                <a:spcPct val="90000"/>
              </a:lnSpc>
              <a:buFontTx/>
              <a:buNone/>
              <a:tabLst>
                <a:tab pos="6904038" algn="r"/>
              </a:tabLst>
            </a:pPr>
            <a:r>
              <a:rPr lang="tr-TR" sz="3000" b="1" dirty="0" smtClean="0">
                <a:solidFill>
                  <a:schemeClr val="accent2">
                    <a:lumMod val="50000"/>
                  </a:schemeClr>
                </a:solidFill>
              </a:rPr>
              <a:t>	</a:t>
            </a:r>
            <a:r>
              <a:rPr lang="tr-TR" sz="3600" dirty="0" smtClean="0">
                <a:solidFill>
                  <a:schemeClr val="accent2">
                    <a:lumMod val="50000"/>
                  </a:schemeClr>
                </a:solidFill>
                <a:latin typeface="Times New Roman" pitchFamily="18" charset="0"/>
                <a:cs typeface="Times New Roman" pitchFamily="18" charset="0"/>
              </a:rPr>
              <a:t>“Tedavi olunuz! Çünkü Yüce Allah, ihtiyarlık dışında her hastalığın şifasını vermiştir”</a:t>
            </a:r>
            <a:r>
              <a:rPr lang="tr-TR" sz="2800" dirty="0" smtClean="0">
                <a:solidFill>
                  <a:schemeClr val="accent2">
                    <a:lumMod val="50000"/>
                  </a:schemeClr>
                </a:solidFill>
              </a:rPr>
              <a:t> </a:t>
            </a:r>
            <a:endParaRPr lang="tr-TR" sz="3000" b="1" dirty="0" smtClean="0">
              <a:solidFill>
                <a:schemeClr val="accent2">
                  <a:lumMod val="50000"/>
                </a:schemeClr>
              </a:solidFill>
            </a:endParaRPr>
          </a:p>
          <a:p>
            <a:pPr marL="261938" indent="539750" algn="just" rtl="0" eaLnBrk="1" hangingPunct="1">
              <a:lnSpc>
                <a:spcPct val="90000"/>
              </a:lnSpc>
              <a:buFontTx/>
              <a:buNone/>
              <a:tabLst>
                <a:tab pos="6904038" algn="r"/>
              </a:tabLst>
            </a:pPr>
            <a:r>
              <a:rPr lang="tr-TR" sz="3000" b="1" dirty="0" smtClean="0">
                <a:solidFill>
                  <a:srgbClr val="993300"/>
                </a:solidFill>
              </a:rPr>
              <a:t>	</a:t>
            </a:r>
            <a:r>
              <a:rPr lang="tr-TR" sz="2400" b="1" dirty="0" smtClean="0">
                <a:solidFill>
                  <a:srgbClr val="993300"/>
                </a:solidFill>
                <a:latin typeface="Times New Roman" pitchFamily="18" charset="0"/>
                <a:cs typeface="Times New Roman" pitchFamily="18" charset="0"/>
              </a:rPr>
              <a:t>(Ebu </a:t>
            </a:r>
            <a:r>
              <a:rPr lang="tr-TR" sz="2400" b="1" dirty="0" err="1" smtClean="0">
                <a:solidFill>
                  <a:srgbClr val="993300"/>
                </a:solidFill>
                <a:latin typeface="Times New Roman" pitchFamily="18" charset="0"/>
                <a:cs typeface="Times New Roman" pitchFamily="18" charset="0"/>
              </a:rPr>
              <a:t>Dâvûd</a:t>
            </a:r>
            <a:r>
              <a:rPr lang="tr-TR" sz="2400" b="1" dirty="0" smtClean="0">
                <a:solidFill>
                  <a:srgbClr val="993300"/>
                </a:solidFill>
                <a:latin typeface="Times New Roman" pitchFamily="18" charset="0"/>
                <a:cs typeface="Times New Roman" pitchFamily="18" charset="0"/>
              </a:rPr>
              <a:t>, </a:t>
            </a:r>
            <a:r>
              <a:rPr lang="tr-TR" sz="2400" b="1" dirty="0" err="1" smtClean="0">
                <a:solidFill>
                  <a:srgbClr val="993300"/>
                </a:solidFill>
                <a:latin typeface="Times New Roman" pitchFamily="18" charset="0"/>
                <a:cs typeface="Times New Roman" pitchFamily="18" charset="0"/>
              </a:rPr>
              <a:t>Tıb</a:t>
            </a:r>
            <a:r>
              <a:rPr lang="tr-TR" sz="2400" b="1" dirty="0" smtClean="0">
                <a:solidFill>
                  <a:srgbClr val="993300"/>
                </a:solidFill>
                <a:latin typeface="Times New Roman" pitchFamily="18" charset="0"/>
                <a:cs typeface="Times New Roman" pitchFamily="18" charset="0"/>
              </a:rPr>
              <a:t>, 1)</a:t>
            </a:r>
          </a:p>
          <a:p>
            <a:pPr marL="261938" indent="539750" algn="just" rtl="0" eaLnBrk="1" hangingPunct="1">
              <a:lnSpc>
                <a:spcPct val="90000"/>
              </a:lnSpc>
              <a:buFontTx/>
              <a:buNone/>
              <a:tabLst>
                <a:tab pos="6904038" algn="r"/>
              </a:tabLst>
            </a:pPr>
            <a:r>
              <a:rPr lang="tr-TR" sz="3600" dirty="0" smtClean="0">
                <a:solidFill>
                  <a:schemeClr val="accent2">
                    <a:lumMod val="50000"/>
                  </a:schemeClr>
                </a:solidFill>
                <a:latin typeface="Times New Roman" pitchFamily="18" charset="0"/>
                <a:cs typeface="Times New Roman" pitchFamily="18" charset="0"/>
              </a:rPr>
              <a:t>“Her hastalığın tedavisi vardır. Hastalığın çaresi bulununca –</a:t>
            </a:r>
            <a:r>
              <a:rPr lang="tr-TR" sz="3600" dirty="0" err="1" smtClean="0">
                <a:solidFill>
                  <a:schemeClr val="accent2">
                    <a:lumMod val="50000"/>
                  </a:schemeClr>
                </a:solidFill>
                <a:latin typeface="Times New Roman" pitchFamily="18" charset="0"/>
                <a:cs typeface="Times New Roman" pitchFamily="18" charset="0"/>
              </a:rPr>
              <a:t>inşaallah</a:t>
            </a:r>
            <a:r>
              <a:rPr lang="tr-TR" sz="3600" dirty="0" smtClean="0">
                <a:solidFill>
                  <a:schemeClr val="accent2">
                    <a:lumMod val="50000"/>
                  </a:schemeClr>
                </a:solidFill>
                <a:latin typeface="Times New Roman" pitchFamily="18" charset="0"/>
                <a:cs typeface="Times New Roman" pitchFamily="18" charset="0"/>
              </a:rPr>
              <a:t>- hasta iyileşir.”</a:t>
            </a:r>
          </a:p>
          <a:p>
            <a:pPr marL="261938" indent="539750" algn="just" rtl="0" eaLnBrk="1" hangingPunct="1">
              <a:lnSpc>
                <a:spcPct val="90000"/>
              </a:lnSpc>
              <a:buFontTx/>
              <a:buNone/>
              <a:tabLst>
                <a:tab pos="6904038" algn="r"/>
              </a:tabLst>
            </a:pPr>
            <a:r>
              <a:rPr lang="tr-TR" sz="3000" dirty="0" smtClean="0">
                <a:solidFill>
                  <a:schemeClr val="accent2"/>
                </a:solidFill>
                <a:latin typeface="Times New Roman" pitchFamily="18" charset="0"/>
                <a:cs typeface="Times New Roman" pitchFamily="18" charset="0"/>
              </a:rPr>
              <a:t>	</a:t>
            </a:r>
            <a:r>
              <a:rPr lang="tr-TR" sz="2400" b="1" dirty="0" smtClean="0">
                <a:solidFill>
                  <a:srgbClr val="800000"/>
                </a:solidFill>
                <a:latin typeface="Times New Roman" pitchFamily="18" charset="0"/>
                <a:cs typeface="Times New Roman" pitchFamily="18" charset="0"/>
              </a:rPr>
              <a:t>(Müslim, Selam, 26)</a:t>
            </a:r>
          </a:p>
          <a:p>
            <a:pPr marL="261938" indent="539750" algn="just" rtl="0" eaLnBrk="1" hangingPunct="1">
              <a:lnSpc>
                <a:spcPct val="90000"/>
              </a:lnSpc>
              <a:buFontTx/>
              <a:buNone/>
              <a:tabLst>
                <a:tab pos="6904038" algn="r"/>
              </a:tabLst>
            </a:pPr>
            <a:r>
              <a:rPr lang="tr-TR" sz="3000" dirty="0" smtClean="0">
                <a:solidFill>
                  <a:schemeClr val="accent2"/>
                </a:solidFill>
                <a:latin typeface="Times New Roman" pitchFamily="18" charset="0"/>
                <a:cs typeface="Times New Roman" pitchFamily="18" charset="0"/>
              </a:rPr>
              <a:t> </a:t>
            </a: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0450"/>
                                        </p:tgtEl>
                                        <p:attrNameLst>
                                          <p:attrName>style.visibility</p:attrName>
                                        </p:attrNameLst>
                                      </p:cBhvr>
                                      <p:to>
                                        <p:strVal val="visible"/>
                                      </p:to>
                                    </p:set>
                                    <p:anim calcmode="lin" valueType="num">
                                      <p:cBhvr>
                                        <p:cTn id="7" dur="500" fill="hold"/>
                                        <p:tgtEl>
                                          <p:spTgt spid="360450"/>
                                        </p:tgtEl>
                                        <p:attrNameLst>
                                          <p:attrName>ppt_w</p:attrName>
                                        </p:attrNameLst>
                                      </p:cBhvr>
                                      <p:tavLst>
                                        <p:tav tm="0">
                                          <p:val>
                                            <p:fltVal val="0"/>
                                          </p:val>
                                        </p:tav>
                                        <p:tav tm="100000">
                                          <p:val>
                                            <p:strVal val="#ppt_w"/>
                                          </p:val>
                                        </p:tav>
                                      </p:tavLst>
                                    </p:anim>
                                    <p:anim calcmode="lin" valueType="num">
                                      <p:cBhvr>
                                        <p:cTn id="8" dur="500" fill="hold"/>
                                        <p:tgtEl>
                                          <p:spTgt spid="36045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0451">
                                            <p:txEl>
                                              <p:pRg st="0" end="0"/>
                                            </p:txEl>
                                          </p:spTgt>
                                        </p:tgtEl>
                                        <p:attrNameLst>
                                          <p:attrName>style.visibility</p:attrName>
                                        </p:attrNameLst>
                                      </p:cBhvr>
                                      <p:to>
                                        <p:strVal val="visible"/>
                                      </p:to>
                                    </p:set>
                                    <p:anim calcmode="lin" valueType="num">
                                      <p:cBhvr>
                                        <p:cTn id="13" dur="500" fill="hold"/>
                                        <p:tgtEl>
                                          <p:spTgt spid="36045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04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0451">
                                            <p:txEl>
                                              <p:pRg st="1" end="1"/>
                                            </p:txEl>
                                          </p:spTgt>
                                        </p:tgtEl>
                                        <p:attrNameLst>
                                          <p:attrName>style.visibility</p:attrName>
                                        </p:attrNameLst>
                                      </p:cBhvr>
                                      <p:to>
                                        <p:strVal val="visible"/>
                                      </p:to>
                                    </p:set>
                                    <p:anim calcmode="lin" valueType="num">
                                      <p:cBhvr>
                                        <p:cTn id="19" dur="500" fill="hold"/>
                                        <p:tgtEl>
                                          <p:spTgt spid="36045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045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0451">
                                            <p:txEl>
                                              <p:pRg st="2" end="2"/>
                                            </p:txEl>
                                          </p:spTgt>
                                        </p:tgtEl>
                                        <p:attrNameLst>
                                          <p:attrName>style.visibility</p:attrName>
                                        </p:attrNameLst>
                                      </p:cBhvr>
                                      <p:to>
                                        <p:strVal val="visible"/>
                                      </p:to>
                                    </p:set>
                                    <p:anim calcmode="lin" valueType="num">
                                      <p:cBhvr>
                                        <p:cTn id="25" dur="500" fill="hold"/>
                                        <p:tgtEl>
                                          <p:spTgt spid="36045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045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0451">
                                            <p:txEl>
                                              <p:pRg st="3" end="3"/>
                                            </p:txEl>
                                          </p:spTgt>
                                        </p:tgtEl>
                                        <p:attrNameLst>
                                          <p:attrName>style.visibility</p:attrName>
                                        </p:attrNameLst>
                                      </p:cBhvr>
                                      <p:to>
                                        <p:strVal val="visible"/>
                                      </p:to>
                                    </p:set>
                                    <p:anim calcmode="lin" valueType="num">
                                      <p:cBhvr>
                                        <p:cTn id="31" dur="500" fill="hold"/>
                                        <p:tgtEl>
                                          <p:spTgt spid="36045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045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60451">
                                            <p:txEl>
                                              <p:pRg st="4" end="4"/>
                                            </p:txEl>
                                          </p:spTgt>
                                        </p:tgtEl>
                                        <p:attrNameLst>
                                          <p:attrName>style.visibility</p:attrName>
                                        </p:attrNameLst>
                                      </p:cBhvr>
                                      <p:to>
                                        <p:strVal val="visible"/>
                                      </p:to>
                                    </p:set>
                                    <p:anim calcmode="lin" valueType="num">
                                      <p:cBhvr>
                                        <p:cTn id="37" dur="500" fill="hold"/>
                                        <p:tgtEl>
                                          <p:spTgt spid="36045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6045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p:bldP spid="36045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rtl="0" eaLnBrk="1" hangingPunct="1">
              <a:defRPr/>
            </a:pPr>
            <a:r>
              <a:rPr lang="tr-TR" smtClean="0">
                <a:solidFill>
                  <a:srgbClr val="800000"/>
                </a:solidFill>
                <a:effectLst>
                  <a:outerShdw blurRad="38100" dist="38100" dir="2700000" algn="tl">
                    <a:srgbClr val="000000"/>
                  </a:outerShdw>
                </a:effectLst>
                <a:latin typeface="Times New Roman" pitchFamily="18" charset="0"/>
                <a:cs typeface="Times New Roman" pitchFamily="18" charset="0"/>
              </a:rPr>
              <a:t>Genel Prensipler</a:t>
            </a:r>
          </a:p>
        </p:txBody>
      </p:sp>
      <p:sp>
        <p:nvSpPr>
          <p:cNvPr id="330755" name="Rectangle 3"/>
          <p:cNvSpPr>
            <a:spLocks noGrp="1" noChangeArrowheads="1"/>
          </p:cNvSpPr>
          <p:nvPr>
            <p:ph sz="quarter" idx="1"/>
          </p:nvPr>
        </p:nvSpPr>
        <p:spPr>
          <a:xfrm>
            <a:off x="323528" y="1643050"/>
            <a:ext cx="8472782" cy="4495800"/>
          </a:xfrm>
        </p:spPr>
        <p:txBody>
          <a:bodyPr/>
          <a:lstStyle/>
          <a:p>
            <a:pPr marL="261938" indent="539750" algn="just">
              <a:lnSpc>
                <a:spcPct val="90000"/>
              </a:lnSpc>
              <a:buNone/>
              <a:tabLst>
                <a:tab pos="6904038" algn="r"/>
              </a:tabLst>
            </a:pPr>
            <a:r>
              <a:rPr lang="ar-AE" sz="2600" dirty="0"/>
              <a:t> </a:t>
            </a:r>
            <a:r>
              <a:rPr lang="ar-AE" sz="3000" dirty="0" smtClean="0"/>
              <a:t> </a:t>
            </a:r>
            <a:r>
              <a:rPr lang="ar-AE" sz="3000" dirty="0"/>
              <a:t>وَتَعَاوَنُواْ عَلَى الْبرِّ وَالتَّقْوَى وَلاَ تَعَاوَنُواْ عَلَى الإِثْمِ وَالْعُدْوَانِ</a:t>
            </a:r>
            <a:endParaRPr lang="tr-TR" sz="3000" b="1" dirty="0" smtClean="0">
              <a:solidFill>
                <a:schemeClr val="accent2"/>
              </a:solidFill>
              <a:latin typeface="Times New Roman" pitchFamily="18" charset="0"/>
              <a:cs typeface="Times New Roman" pitchFamily="18" charset="0"/>
            </a:endParaRPr>
          </a:p>
          <a:p>
            <a:pPr marL="261938" indent="539750" algn="just" rtl="0" eaLnBrk="1" hangingPunct="1">
              <a:lnSpc>
                <a:spcPct val="90000"/>
              </a:lnSpc>
              <a:buFontTx/>
              <a:buNone/>
              <a:tabLst>
                <a:tab pos="6904038" algn="r"/>
              </a:tabLst>
            </a:pPr>
            <a:endParaRPr lang="tr-TR" sz="3000" b="1" dirty="0" smtClean="0">
              <a:solidFill>
                <a:schemeClr val="accent2"/>
              </a:solidFill>
              <a:latin typeface="Times New Roman" pitchFamily="18" charset="0"/>
              <a:cs typeface="Times New Roman" pitchFamily="18" charset="0"/>
            </a:endParaRPr>
          </a:p>
          <a:p>
            <a:pPr marL="719138" indent="-457200" algn="just">
              <a:lnSpc>
                <a:spcPct val="90000"/>
              </a:lnSpc>
              <a:tabLst>
                <a:tab pos="6904038" algn="r"/>
              </a:tabLst>
            </a:pPr>
            <a:r>
              <a:rPr lang="tr-TR" sz="2600" b="1" dirty="0" smtClean="0">
                <a:solidFill>
                  <a:schemeClr val="accent2">
                    <a:lumMod val="50000"/>
                  </a:schemeClr>
                </a:solidFill>
                <a:latin typeface="Times New Roman" pitchFamily="18" charset="0"/>
                <a:cs typeface="Times New Roman" pitchFamily="18" charset="0"/>
              </a:rPr>
              <a:t>“</a:t>
            </a:r>
            <a:r>
              <a:rPr lang="tr-TR" sz="2600" b="1" i="1" dirty="0" smtClean="0">
                <a:solidFill>
                  <a:schemeClr val="accent2">
                    <a:lumMod val="50000"/>
                  </a:schemeClr>
                </a:solidFill>
                <a:latin typeface="Times New Roman" pitchFamily="18" charset="0"/>
                <a:cs typeface="Times New Roman" pitchFamily="18" charset="0"/>
              </a:rPr>
              <a:t>İyilik ve </a:t>
            </a:r>
            <a:r>
              <a:rPr lang="tr-TR" b="1" i="1" dirty="0" err="1" smtClean="0">
                <a:solidFill>
                  <a:schemeClr val="accent2">
                    <a:lumMod val="50000"/>
                  </a:schemeClr>
                </a:solidFill>
                <a:latin typeface="Times New Roman" pitchFamily="18" charset="0"/>
                <a:cs typeface="Times New Roman" pitchFamily="18" charset="0"/>
              </a:rPr>
              <a:t>takvâda</a:t>
            </a:r>
            <a:r>
              <a:rPr lang="tr-TR" b="1" i="1" dirty="0" smtClean="0">
                <a:solidFill>
                  <a:schemeClr val="accent2">
                    <a:lumMod val="50000"/>
                  </a:schemeClr>
                </a:solidFill>
                <a:latin typeface="Times New Roman" pitchFamily="18" charset="0"/>
                <a:cs typeface="Times New Roman" pitchFamily="18" charset="0"/>
              </a:rPr>
              <a:t> yardımlaşın; günah ve düşmanlıkta yardımlaşmayın</a:t>
            </a:r>
            <a:r>
              <a:rPr lang="tr-TR" b="1" dirty="0" smtClean="0">
                <a:solidFill>
                  <a:schemeClr val="accent2">
                    <a:lumMod val="50000"/>
                  </a:schemeClr>
                </a:solidFill>
                <a:latin typeface="Times New Roman" pitchFamily="18" charset="0"/>
                <a:cs typeface="Times New Roman" pitchFamily="18" charset="0"/>
              </a:rPr>
              <a:t>”</a:t>
            </a:r>
            <a:r>
              <a:rPr lang="tr-TR" sz="2800" b="1" dirty="0" smtClean="0">
                <a:solidFill>
                  <a:schemeClr val="accent2">
                    <a:lumMod val="50000"/>
                  </a:schemeClr>
                </a:solidFill>
                <a:latin typeface="Times New Roman" pitchFamily="18" charset="0"/>
                <a:cs typeface="Times New Roman" pitchFamily="18" charset="0"/>
              </a:rPr>
              <a:t> </a:t>
            </a:r>
            <a:r>
              <a:rPr lang="tr-TR" sz="2800" dirty="0" smtClean="0">
                <a:solidFill>
                  <a:srgbClr val="800000"/>
                </a:solidFill>
                <a:latin typeface="Times New Roman" pitchFamily="18" charset="0"/>
                <a:cs typeface="Times New Roman" pitchFamily="18" charset="0"/>
              </a:rPr>
              <a:t>(</a:t>
            </a:r>
            <a:r>
              <a:rPr lang="tr-TR" sz="2800" dirty="0" smtClean="0">
                <a:solidFill>
                  <a:srgbClr val="800000"/>
                </a:solidFill>
                <a:latin typeface="Times New Roman" pitchFamily="18" charset="0"/>
                <a:cs typeface="Times New Roman" pitchFamily="18" charset="0"/>
              </a:rPr>
              <a:t>Maide 5/2</a:t>
            </a:r>
            <a:r>
              <a:rPr lang="tr-TR" sz="2800" dirty="0" smtClean="0">
                <a:solidFill>
                  <a:srgbClr val="800000"/>
                </a:solidFill>
                <a:latin typeface="Times New Roman" pitchFamily="18" charset="0"/>
                <a:cs typeface="Times New Roman" pitchFamily="18" charset="0"/>
              </a:rPr>
              <a:t>)</a:t>
            </a:r>
          </a:p>
          <a:p>
            <a:pPr marL="719138" indent="-457200" algn="just">
              <a:lnSpc>
                <a:spcPct val="90000"/>
              </a:lnSpc>
              <a:tabLst>
                <a:tab pos="6904038" algn="r"/>
              </a:tabLst>
            </a:pPr>
            <a:endParaRPr lang="tr-TR" sz="2800" dirty="0" smtClean="0">
              <a:solidFill>
                <a:srgbClr val="800000"/>
              </a:solidFill>
              <a:latin typeface="Times New Roman" pitchFamily="18" charset="0"/>
              <a:cs typeface="Times New Roman" pitchFamily="18" charset="0"/>
            </a:endParaRPr>
          </a:p>
          <a:p>
            <a:pPr marL="719138" indent="-457200" algn="just">
              <a:lnSpc>
                <a:spcPct val="90000"/>
              </a:lnSpc>
              <a:tabLst>
                <a:tab pos="6904038" algn="r"/>
              </a:tabLst>
            </a:pPr>
            <a:r>
              <a:rPr lang="tr-TR" sz="2800" b="1" dirty="0" smtClean="0">
                <a:solidFill>
                  <a:schemeClr val="accent2">
                    <a:lumMod val="50000"/>
                  </a:schemeClr>
                </a:solidFill>
                <a:latin typeface="Times New Roman" pitchFamily="18" charset="0"/>
                <a:cs typeface="Times New Roman" pitchFamily="18" charset="0"/>
              </a:rPr>
              <a:t>“</a:t>
            </a:r>
            <a:r>
              <a:rPr lang="tr-TR" sz="2800" b="1" i="1" dirty="0" smtClean="0">
                <a:solidFill>
                  <a:schemeClr val="accent2">
                    <a:lumMod val="50000"/>
                  </a:schemeClr>
                </a:solidFill>
                <a:latin typeface="Times New Roman" pitchFamily="18" charset="0"/>
                <a:cs typeface="Times New Roman" pitchFamily="18" charset="0"/>
              </a:rPr>
              <a:t>Müminler birbirlerini sevmede, birbirlerine acımada ve merhamette, bir vücut gibidir. Bir organ rahatsız olduğunda, diğer organlar da onunla birlikte ateşlenir, uykusuz kalırlar</a:t>
            </a:r>
            <a:r>
              <a:rPr lang="tr-TR" sz="2800" i="1" dirty="0" smtClean="0">
                <a:solidFill>
                  <a:schemeClr val="accent2">
                    <a:lumMod val="50000"/>
                  </a:schemeClr>
                </a:solidFill>
                <a:latin typeface="Times New Roman" pitchFamily="18" charset="0"/>
                <a:cs typeface="Times New Roman" pitchFamily="18" charset="0"/>
              </a:rPr>
              <a:t>.</a:t>
            </a:r>
            <a:r>
              <a:rPr lang="tr-TR" sz="2800" b="1" dirty="0" smtClean="0">
                <a:solidFill>
                  <a:schemeClr val="accent2">
                    <a:lumMod val="50000"/>
                  </a:schemeClr>
                </a:solidFill>
                <a:latin typeface="Times New Roman" pitchFamily="18" charset="0"/>
                <a:cs typeface="Times New Roman" pitchFamily="18" charset="0"/>
              </a:rPr>
              <a:t>”</a:t>
            </a:r>
            <a:r>
              <a:rPr lang="tr-TR" sz="2000" b="1" dirty="0" smtClean="0">
                <a:solidFill>
                  <a:schemeClr val="accent2">
                    <a:lumMod val="50000"/>
                  </a:schemeClr>
                </a:solidFill>
                <a:latin typeface="Times New Roman" pitchFamily="18" charset="0"/>
                <a:cs typeface="Times New Roman" pitchFamily="18" charset="0"/>
              </a:rPr>
              <a:t>(</a:t>
            </a:r>
            <a:r>
              <a:rPr lang="tr-TR" sz="2000" b="1" dirty="0" err="1" smtClean="0">
                <a:solidFill>
                  <a:srgbClr val="800000"/>
                </a:solidFill>
                <a:latin typeface="Times New Roman" pitchFamily="18" charset="0"/>
                <a:cs typeface="Times New Roman" pitchFamily="18" charset="0"/>
              </a:rPr>
              <a:t>Buhârî</a:t>
            </a:r>
            <a:r>
              <a:rPr lang="tr-TR" sz="2000" b="1" dirty="0" smtClean="0">
                <a:solidFill>
                  <a:srgbClr val="800000"/>
                </a:solidFill>
                <a:latin typeface="Times New Roman" pitchFamily="18" charset="0"/>
                <a:cs typeface="Times New Roman" pitchFamily="18" charset="0"/>
              </a:rPr>
              <a:t>, </a:t>
            </a:r>
            <a:r>
              <a:rPr lang="tr-TR" sz="2000" b="1" dirty="0" err="1" smtClean="0">
                <a:solidFill>
                  <a:srgbClr val="800000"/>
                </a:solidFill>
                <a:latin typeface="Times New Roman" pitchFamily="18" charset="0"/>
                <a:cs typeface="Times New Roman" pitchFamily="18" charset="0"/>
              </a:rPr>
              <a:t>Edeb</a:t>
            </a:r>
            <a:r>
              <a:rPr lang="tr-TR" sz="2000" b="1" dirty="0" smtClean="0">
                <a:solidFill>
                  <a:srgbClr val="800000"/>
                </a:solidFill>
                <a:latin typeface="Times New Roman" pitchFamily="18" charset="0"/>
                <a:cs typeface="Times New Roman" pitchFamily="18" charset="0"/>
              </a:rPr>
              <a:t>, 27)</a:t>
            </a:r>
          </a:p>
          <a:p>
            <a:pPr marL="719138" indent="-457200" algn="just">
              <a:lnSpc>
                <a:spcPct val="90000"/>
              </a:lnSpc>
              <a:tabLst>
                <a:tab pos="6904038" algn="r"/>
              </a:tabLst>
            </a:pPr>
            <a:endParaRPr lang="tr-TR" sz="2800" dirty="0" smtClean="0">
              <a:solidFill>
                <a:srgbClr val="800000"/>
              </a:solidFill>
              <a:latin typeface="Times New Roman" pitchFamily="18" charset="0"/>
              <a:cs typeface="Times New Roman" pitchFamily="18" charset="0"/>
            </a:endParaRPr>
          </a:p>
          <a:p>
            <a:pPr marL="261938" indent="539750" algn="just" rtl="0" eaLnBrk="1" hangingPunct="1">
              <a:lnSpc>
                <a:spcPct val="90000"/>
              </a:lnSpc>
              <a:buFontTx/>
              <a:buNone/>
              <a:tabLst>
                <a:tab pos="6904038" algn="r"/>
              </a:tabLst>
            </a:pPr>
            <a:r>
              <a:rPr lang="tr-TR" sz="2800" dirty="0" smtClean="0">
                <a:solidFill>
                  <a:schemeClr val="accent2"/>
                </a:solidFill>
                <a:latin typeface="Times New Roman" pitchFamily="18" charset="0"/>
                <a:cs typeface="Times New Roman" pitchFamily="18" charset="0"/>
              </a:rPr>
              <a:t> </a:t>
            </a:r>
            <a:r>
              <a:rPr lang="tr-TR" sz="3000" b="1" dirty="0" smtClean="0">
                <a:solidFill>
                  <a:schemeClr val="accent2"/>
                </a:solidFill>
                <a:latin typeface="Times New Roman" pitchFamily="18" charset="0"/>
                <a:cs typeface="Times New Roman" pitchFamily="18" charset="0"/>
              </a:rPr>
              <a:t>	</a:t>
            </a: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30754"/>
                                        </p:tgtEl>
                                        <p:attrNameLst>
                                          <p:attrName>style.visibility</p:attrName>
                                        </p:attrNameLst>
                                      </p:cBhvr>
                                      <p:to>
                                        <p:strVal val="visible"/>
                                      </p:to>
                                    </p:set>
                                    <p:anim calcmode="lin" valueType="num">
                                      <p:cBhvr>
                                        <p:cTn id="7" dur="500" fill="hold"/>
                                        <p:tgtEl>
                                          <p:spTgt spid="330754"/>
                                        </p:tgtEl>
                                        <p:attrNameLst>
                                          <p:attrName>ppt_w</p:attrName>
                                        </p:attrNameLst>
                                      </p:cBhvr>
                                      <p:tavLst>
                                        <p:tav tm="0">
                                          <p:val>
                                            <p:fltVal val="0"/>
                                          </p:val>
                                        </p:tav>
                                        <p:tav tm="100000">
                                          <p:val>
                                            <p:strVal val="#ppt_w"/>
                                          </p:val>
                                        </p:tav>
                                      </p:tavLst>
                                    </p:anim>
                                    <p:anim calcmode="lin" valueType="num">
                                      <p:cBhvr>
                                        <p:cTn id="8" dur="500" fill="hold"/>
                                        <p:tgtEl>
                                          <p:spTgt spid="33075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30755">
                                            <p:txEl>
                                              <p:pRg st="0" end="0"/>
                                            </p:txEl>
                                          </p:spTgt>
                                        </p:tgtEl>
                                        <p:attrNameLst>
                                          <p:attrName>style.visibility</p:attrName>
                                        </p:attrNameLst>
                                      </p:cBhvr>
                                      <p:to>
                                        <p:strVal val="visible"/>
                                      </p:to>
                                    </p:set>
                                    <p:anim calcmode="lin" valueType="num">
                                      <p:cBhvr>
                                        <p:cTn id="13" dur="500" fill="hold"/>
                                        <p:tgtEl>
                                          <p:spTgt spid="33075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3075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30755">
                                            <p:txEl>
                                              <p:pRg st="2" end="2"/>
                                            </p:txEl>
                                          </p:spTgt>
                                        </p:tgtEl>
                                        <p:attrNameLst>
                                          <p:attrName>style.visibility</p:attrName>
                                        </p:attrNameLst>
                                      </p:cBhvr>
                                      <p:to>
                                        <p:strVal val="visible"/>
                                      </p:to>
                                    </p:set>
                                    <p:anim calcmode="lin" valueType="num">
                                      <p:cBhvr>
                                        <p:cTn id="19" dur="500" fill="hold"/>
                                        <p:tgtEl>
                                          <p:spTgt spid="33075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3075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30755">
                                            <p:txEl>
                                              <p:pRg st="4" end="4"/>
                                            </p:txEl>
                                          </p:spTgt>
                                        </p:tgtEl>
                                        <p:attrNameLst>
                                          <p:attrName>style.visibility</p:attrName>
                                        </p:attrNameLst>
                                      </p:cBhvr>
                                      <p:to>
                                        <p:strVal val="visible"/>
                                      </p:to>
                                    </p:set>
                                    <p:anim calcmode="lin" valueType="num">
                                      <p:cBhvr>
                                        <p:cTn id="25" dur="500" fill="hold"/>
                                        <p:tgtEl>
                                          <p:spTgt spid="33075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3075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30755">
                                            <p:txEl>
                                              <p:pRg st="6" end="6"/>
                                            </p:txEl>
                                          </p:spTgt>
                                        </p:tgtEl>
                                        <p:attrNameLst>
                                          <p:attrName>style.visibility</p:attrName>
                                        </p:attrNameLst>
                                      </p:cBhvr>
                                      <p:to>
                                        <p:strVal val="visible"/>
                                      </p:to>
                                    </p:set>
                                    <p:anim calcmode="lin" valueType="num">
                                      <p:cBhvr>
                                        <p:cTn id="31" dur="500" fill="hold"/>
                                        <p:tgtEl>
                                          <p:spTgt spid="33075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30755">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4" grpId="0"/>
      <p:bldP spid="33075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Genel Prensipler</a:t>
            </a:r>
          </a:p>
        </p:txBody>
      </p:sp>
      <p:sp>
        <p:nvSpPr>
          <p:cNvPr id="361475" name="Rectangle 3"/>
          <p:cNvSpPr>
            <a:spLocks noGrp="1" noChangeArrowheads="1"/>
          </p:cNvSpPr>
          <p:nvPr>
            <p:ph sz="quarter" idx="1"/>
          </p:nvPr>
        </p:nvSpPr>
        <p:spPr/>
        <p:txBody>
          <a:bodyPr/>
          <a:lstStyle/>
          <a:p>
            <a:pPr marL="261938" indent="539750" algn="just" rtl="0" eaLnBrk="1" hangingPunct="1">
              <a:lnSpc>
                <a:spcPct val="90000"/>
              </a:lnSpc>
              <a:buFontTx/>
              <a:buNone/>
              <a:tabLst>
                <a:tab pos="6904038" algn="r"/>
              </a:tabLst>
            </a:pPr>
            <a:r>
              <a:rPr lang="tr-TR" b="1" dirty="0" smtClean="0">
                <a:solidFill>
                  <a:schemeClr val="accent2">
                    <a:lumMod val="50000"/>
                  </a:schemeClr>
                </a:solidFill>
                <a:latin typeface="Times New Roman" pitchFamily="18" charset="0"/>
                <a:cs typeface="Times New Roman" pitchFamily="18" charset="0"/>
              </a:rPr>
              <a:t>“</a:t>
            </a:r>
            <a:r>
              <a:rPr lang="tr-TR" b="1" i="1" dirty="0" smtClean="0">
                <a:solidFill>
                  <a:schemeClr val="accent2">
                    <a:lumMod val="50000"/>
                  </a:schemeClr>
                </a:solidFill>
                <a:latin typeface="Times New Roman" pitchFamily="18" charset="0"/>
                <a:cs typeface="Times New Roman" pitchFamily="18" charset="0"/>
              </a:rPr>
              <a:t>Müminler birbirlerini sevmede, birbirlerine acımada ve merhamette, bir vücut gibidir. Bir organ rahatsız olduğunda, diğer organlar da onunla birlikte ateşlenir, uykusuz kalırlar</a:t>
            </a:r>
            <a:r>
              <a:rPr lang="tr-TR" i="1" dirty="0" smtClean="0">
                <a:solidFill>
                  <a:schemeClr val="accent2">
                    <a:lumMod val="50000"/>
                  </a:schemeClr>
                </a:solidFill>
                <a:latin typeface="Times New Roman" pitchFamily="18" charset="0"/>
                <a:cs typeface="Times New Roman" pitchFamily="18" charset="0"/>
              </a:rPr>
              <a:t>.</a:t>
            </a:r>
            <a:r>
              <a:rPr lang="tr-TR" b="1" dirty="0" smtClean="0">
                <a:solidFill>
                  <a:schemeClr val="accent2">
                    <a:lumMod val="50000"/>
                  </a:schemeClr>
                </a:solidFill>
                <a:latin typeface="Times New Roman" pitchFamily="18" charset="0"/>
                <a:cs typeface="Times New Roman" pitchFamily="18" charset="0"/>
              </a:rPr>
              <a:t>”</a:t>
            </a:r>
          </a:p>
          <a:p>
            <a:pPr marL="261938" indent="539750" algn="just" rtl="0" eaLnBrk="1" hangingPunct="1">
              <a:lnSpc>
                <a:spcPct val="90000"/>
              </a:lnSpc>
              <a:buFontTx/>
              <a:buNone/>
              <a:tabLst>
                <a:tab pos="6904038" algn="r"/>
              </a:tabLst>
            </a:pPr>
            <a:r>
              <a:rPr lang="tr-TR" b="1" dirty="0" smtClean="0">
                <a:solidFill>
                  <a:schemeClr val="accent2"/>
                </a:solidFill>
                <a:latin typeface="Times New Roman" pitchFamily="18" charset="0"/>
                <a:cs typeface="Times New Roman" pitchFamily="18" charset="0"/>
              </a:rPr>
              <a:t>	</a:t>
            </a:r>
            <a:r>
              <a:rPr lang="tr-TR" sz="2400" b="1" dirty="0" smtClean="0">
                <a:solidFill>
                  <a:srgbClr val="800000"/>
                </a:solidFill>
                <a:latin typeface="Times New Roman" pitchFamily="18" charset="0"/>
                <a:cs typeface="Times New Roman" pitchFamily="18" charset="0"/>
              </a:rPr>
              <a:t>(</a:t>
            </a:r>
            <a:r>
              <a:rPr lang="tr-TR" sz="2400" b="1" dirty="0" err="1" smtClean="0">
                <a:solidFill>
                  <a:srgbClr val="800000"/>
                </a:solidFill>
                <a:latin typeface="Times New Roman" pitchFamily="18" charset="0"/>
                <a:cs typeface="Times New Roman" pitchFamily="18" charset="0"/>
              </a:rPr>
              <a:t>Buhârî</a:t>
            </a:r>
            <a:r>
              <a:rPr lang="tr-TR" sz="2400" b="1" dirty="0" smtClean="0">
                <a:solidFill>
                  <a:srgbClr val="800000"/>
                </a:solidFill>
                <a:latin typeface="Times New Roman" pitchFamily="18" charset="0"/>
                <a:cs typeface="Times New Roman" pitchFamily="18" charset="0"/>
              </a:rPr>
              <a:t>, </a:t>
            </a:r>
            <a:r>
              <a:rPr lang="tr-TR" sz="2400" b="1" dirty="0" err="1" smtClean="0">
                <a:solidFill>
                  <a:srgbClr val="800000"/>
                </a:solidFill>
                <a:latin typeface="Times New Roman" pitchFamily="18" charset="0"/>
                <a:cs typeface="Times New Roman" pitchFamily="18" charset="0"/>
              </a:rPr>
              <a:t>Edeb</a:t>
            </a:r>
            <a:r>
              <a:rPr lang="tr-TR" sz="2400" b="1" dirty="0" smtClean="0">
                <a:solidFill>
                  <a:srgbClr val="800000"/>
                </a:solidFill>
                <a:latin typeface="Times New Roman" pitchFamily="18" charset="0"/>
                <a:cs typeface="Times New Roman" pitchFamily="18" charset="0"/>
              </a:rPr>
              <a:t>, 27)</a:t>
            </a:r>
          </a:p>
          <a:p>
            <a:pPr marL="261938" indent="539750" algn="just" rtl="0" eaLnBrk="1" hangingPunct="1">
              <a:lnSpc>
                <a:spcPct val="90000"/>
              </a:lnSpc>
              <a:buFontTx/>
              <a:buNone/>
              <a:tabLst>
                <a:tab pos="6904038" algn="r"/>
              </a:tabLst>
            </a:pP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1474"/>
                                        </p:tgtEl>
                                        <p:attrNameLst>
                                          <p:attrName>style.visibility</p:attrName>
                                        </p:attrNameLst>
                                      </p:cBhvr>
                                      <p:to>
                                        <p:strVal val="visible"/>
                                      </p:to>
                                    </p:set>
                                    <p:anim calcmode="lin" valueType="num">
                                      <p:cBhvr>
                                        <p:cTn id="7" dur="500" fill="hold"/>
                                        <p:tgtEl>
                                          <p:spTgt spid="361474"/>
                                        </p:tgtEl>
                                        <p:attrNameLst>
                                          <p:attrName>ppt_w</p:attrName>
                                        </p:attrNameLst>
                                      </p:cBhvr>
                                      <p:tavLst>
                                        <p:tav tm="0">
                                          <p:val>
                                            <p:fltVal val="0"/>
                                          </p:val>
                                        </p:tav>
                                        <p:tav tm="100000">
                                          <p:val>
                                            <p:strVal val="#ppt_w"/>
                                          </p:val>
                                        </p:tav>
                                      </p:tavLst>
                                    </p:anim>
                                    <p:anim calcmode="lin" valueType="num">
                                      <p:cBhvr>
                                        <p:cTn id="8" dur="500" fill="hold"/>
                                        <p:tgtEl>
                                          <p:spTgt spid="36147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1475">
                                            <p:txEl>
                                              <p:pRg st="0" end="0"/>
                                            </p:txEl>
                                          </p:spTgt>
                                        </p:tgtEl>
                                        <p:attrNameLst>
                                          <p:attrName>style.visibility</p:attrName>
                                        </p:attrNameLst>
                                      </p:cBhvr>
                                      <p:to>
                                        <p:strVal val="visible"/>
                                      </p:to>
                                    </p:set>
                                    <p:anim calcmode="lin" valueType="num">
                                      <p:cBhvr>
                                        <p:cTn id="13" dur="500" fill="hold"/>
                                        <p:tgtEl>
                                          <p:spTgt spid="36147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147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1475">
                                            <p:txEl>
                                              <p:pRg st="1" end="1"/>
                                            </p:txEl>
                                          </p:spTgt>
                                        </p:tgtEl>
                                        <p:attrNameLst>
                                          <p:attrName>style.visibility</p:attrName>
                                        </p:attrNameLst>
                                      </p:cBhvr>
                                      <p:to>
                                        <p:strVal val="visible"/>
                                      </p:to>
                                    </p:set>
                                    <p:anim calcmode="lin" valueType="num">
                                      <p:cBhvr>
                                        <p:cTn id="19" dur="500" fill="hold"/>
                                        <p:tgtEl>
                                          <p:spTgt spid="36147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147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1475">
                                            <p:txEl>
                                              <p:pRg st="2" end="2"/>
                                            </p:txEl>
                                          </p:spTgt>
                                        </p:tgtEl>
                                        <p:attrNameLst>
                                          <p:attrName>style.visibility</p:attrName>
                                        </p:attrNameLst>
                                      </p:cBhvr>
                                      <p:to>
                                        <p:strVal val="visible"/>
                                      </p:to>
                                    </p:set>
                                    <p:anim calcmode="lin" valueType="num">
                                      <p:cBhvr>
                                        <p:cTn id="25" dur="500" fill="hold"/>
                                        <p:tgtEl>
                                          <p:spTgt spid="36147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147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p:bldP spid="36147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Genel Prensipler</a:t>
            </a:r>
          </a:p>
        </p:txBody>
      </p:sp>
      <p:sp>
        <p:nvSpPr>
          <p:cNvPr id="362499" name="Rectangle 3"/>
          <p:cNvSpPr>
            <a:spLocks noGrp="1" noChangeArrowheads="1"/>
          </p:cNvSpPr>
          <p:nvPr>
            <p:ph sz="quarter" idx="1"/>
          </p:nvPr>
        </p:nvSpPr>
        <p:spPr>
          <a:xfrm>
            <a:off x="251520" y="1643050"/>
            <a:ext cx="8544790" cy="4495800"/>
          </a:xfrm>
        </p:spPr>
        <p:txBody>
          <a:bodyPr/>
          <a:lstStyle/>
          <a:p>
            <a:pPr marL="719138" indent="-457200" algn="just">
              <a:lnSpc>
                <a:spcPct val="90000"/>
              </a:lnSpc>
              <a:tabLst>
                <a:tab pos="6904038" algn="r"/>
              </a:tabLst>
            </a:pPr>
            <a:r>
              <a:rPr lang="tr-TR" b="1" dirty="0" smtClean="0">
                <a:solidFill>
                  <a:schemeClr val="accent2">
                    <a:lumMod val="50000"/>
                  </a:schemeClr>
                </a:solidFill>
                <a:latin typeface="Times New Roman" pitchFamily="18" charset="0"/>
                <a:cs typeface="Times New Roman" pitchFamily="18" charset="0"/>
              </a:rPr>
              <a:t>“</a:t>
            </a:r>
            <a:r>
              <a:rPr lang="tr-TR" b="1" i="1" dirty="0" smtClean="0">
                <a:solidFill>
                  <a:schemeClr val="accent2">
                    <a:lumMod val="50000"/>
                  </a:schemeClr>
                </a:solidFill>
                <a:latin typeface="Times New Roman" pitchFamily="18" charset="0"/>
                <a:cs typeface="Times New Roman" pitchFamily="18" charset="0"/>
              </a:rPr>
              <a:t>Bir müminin dünya sıkıntılarından bir sıkıntısını giderenin, </a:t>
            </a:r>
            <a:r>
              <a:rPr lang="tr-TR" b="1" i="1" dirty="0" err="1" smtClean="0">
                <a:solidFill>
                  <a:schemeClr val="accent2">
                    <a:lumMod val="50000"/>
                  </a:schemeClr>
                </a:solidFill>
                <a:latin typeface="Times New Roman" pitchFamily="18" charset="0"/>
                <a:cs typeface="Times New Roman" pitchFamily="18" charset="0"/>
              </a:rPr>
              <a:t>Allâh</a:t>
            </a:r>
            <a:r>
              <a:rPr lang="tr-TR" b="1" i="1" dirty="0" smtClean="0">
                <a:solidFill>
                  <a:schemeClr val="accent2">
                    <a:lumMod val="50000"/>
                  </a:schemeClr>
                </a:solidFill>
                <a:latin typeface="Times New Roman" pitchFamily="18" charset="0"/>
                <a:cs typeface="Times New Roman" pitchFamily="18" charset="0"/>
              </a:rPr>
              <a:t> kıyamet günündeki sıkıntılarından bir sıkıntısını giderir; (…) kul kardeşinin yardımında olduğu sürece, </a:t>
            </a:r>
            <a:r>
              <a:rPr lang="tr-TR" b="1" i="1" dirty="0" err="1" smtClean="0">
                <a:solidFill>
                  <a:schemeClr val="accent2">
                    <a:lumMod val="50000"/>
                  </a:schemeClr>
                </a:solidFill>
                <a:latin typeface="Times New Roman" pitchFamily="18" charset="0"/>
                <a:cs typeface="Times New Roman" pitchFamily="18" charset="0"/>
              </a:rPr>
              <a:t>Allâh</a:t>
            </a:r>
            <a:r>
              <a:rPr lang="tr-TR" b="1" i="1" dirty="0" smtClean="0">
                <a:solidFill>
                  <a:schemeClr val="accent2">
                    <a:lumMod val="50000"/>
                  </a:schemeClr>
                </a:solidFill>
                <a:latin typeface="Times New Roman" pitchFamily="18" charset="0"/>
                <a:cs typeface="Times New Roman" pitchFamily="18" charset="0"/>
              </a:rPr>
              <a:t> da ona yardım eder…</a:t>
            </a:r>
            <a:r>
              <a:rPr lang="tr-TR" b="1" dirty="0" smtClean="0">
                <a:solidFill>
                  <a:schemeClr val="accent2">
                    <a:lumMod val="50000"/>
                  </a:schemeClr>
                </a:solidFill>
                <a:latin typeface="Times New Roman" pitchFamily="18" charset="0"/>
                <a:cs typeface="Times New Roman" pitchFamily="18" charset="0"/>
              </a:rPr>
              <a:t>”. </a:t>
            </a:r>
            <a:r>
              <a:rPr lang="tr-TR" sz="2400" b="1" dirty="0" smtClean="0">
                <a:solidFill>
                  <a:srgbClr val="800000"/>
                </a:solidFill>
                <a:latin typeface="Times New Roman" pitchFamily="18" charset="0"/>
                <a:cs typeface="Times New Roman" pitchFamily="18" charset="0"/>
              </a:rPr>
              <a:t>(</a:t>
            </a:r>
            <a:r>
              <a:rPr lang="tr-TR" sz="2400" b="1" dirty="0" smtClean="0">
                <a:solidFill>
                  <a:srgbClr val="800000"/>
                </a:solidFill>
                <a:latin typeface="Times New Roman" pitchFamily="18" charset="0"/>
                <a:cs typeface="Times New Roman" pitchFamily="18" charset="0"/>
              </a:rPr>
              <a:t>Müslim, </a:t>
            </a:r>
            <a:r>
              <a:rPr lang="tr-TR" sz="2400" b="1" dirty="0" err="1" smtClean="0">
                <a:solidFill>
                  <a:srgbClr val="800000"/>
                </a:solidFill>
                <a:latin typeface="Times New Roman" pitchFamily="18" charset="0"/>
                <a:cs typeface="Times New Roman" pitchFamily="18" charset="0"/>
              </a:rPr>
              <a:t>Zikr</a:t>
            </a:r>
            <a:r>
              <a:rPr lang="tr-TR" sz="2400" b="1" dirty="0" smtClean="0">
                <a:solidFill>
                  <a:srgbClr val="800000"/>
                </a:solidFill>
                <a:latin typeface="Times New Roman" pitchFamily="18" charset="0"/>
                <a:cs typeface="Times New Roman" pitchFamily="18" charset="0"/>
              </a:rPr>
              <a:t> ve Dua, 11</a:t>
            </a:r>
            <a:r>
              <a:rPr lang="tr-TR" sz="2400" b="1" dirty="0" smtClean="0">
                <a:solidFill>
                  <a:srgbClr val="800000"/>
                </a:solidFill>
                <a:latin typeface="Times New Roman" pitchFamily="18" charset="0"/>
                <a:cs typeface="Times New Roman" pitchFamily="18" charset="0"/>
              </a:rPr>
              <a:t>.)</a:t>
            </a:r>
          </a:p>
          <a:p>
            <a:pPr marL="261938" indent="539750" algn="just" rtl="0" eaLnBrk="1" hangingPunct="1">
              <a:lnSpc>
                <a:spcPct val="90000"/>
              </a:lnSpc>
              <a:buFontTx/>
              <a:buNone/>
              <a:tabLst>
                <a:tab pos="6904038" algn="r"/>
              </a:tabLst>
            </a:pPr>
            <a:endParaRPr lang="tr-TR" sz="2400" b="1" dirty="0" smtClean="0">
              <a:solidFill>
                <a:srgbClr val="800000"/>
              </a:solidFill>
              <a:latin typeface="Times New Roman" pitchFamily="18" charset="0"/>
              <a:cs typeface="Times New Roman" pitchFamily="18" charset="0"/>
            </a:endParaRPr>
          </a:p>
          <a:p>
            <a:pPr marL="719138" indent="-457200" algn="just">
              <a:lnSpc>
                <a:spcPct val="90000"/>
              </a:lnSpc>
              <a:tabLst>
                <a:tab pos="6904038" algn="r"/>
              </a:tabLst>
            </a:pPr>
            <a:r>
              <a:rPr lang="tr-TR" b="1" dirty="0" smtClean="0">
                <a:solidFill>
                  <a:schemeClr val="accent2">
                    <a:lumMod val="50000"/>
                  </a:schemeClr>
                </a:solidFill>
                <a:latin typeface="Times New Roman" pitchFamily="18" charset="0"/>
                <a:cs typeface="Times New Roman" pitchFamily="18" charset="0"/>
              </a:rPr>
              <a:t>“</a:t>
            </a:r>
            <a:r>
              <a:rPr lang="tr-TR" b="1" i="1" dirty="0" smtClean="0">
                <a:solidFill>
                  <a:schemeClr val="accent2">
                    <a:lumMod val="50000"/>
                  </a:schemeClr>
                </a:solidFill>
                <a:latin typeface="Times New Roman" pitchFamily="18" charset="0"/>
                <a:cs typeface="Times New Roman" pitchFamily="18" charset="0"/>
              </a:rPr>
              <a:t>Ölünce insanoğlunun amel defteri kapanır. Ancak, kalıcı hayır bırakan, faydalı ilim bırakan ve hayırlı evlat bırakanın amel defterine sevap yazılmaya devam eder</a:t>
            </a:r>
            <a:r>
              <a:rPr lang="tr-TR" b="1" dirty="0" smtClean="0">
                <a:solidFill>
                  <a:schemeClr val="accent2">
                    <a:lumMod val="50000"/>
                  </a:schemeClr>
                </a:solidFill>
                <a:latin typeface="Times New Roman" pitchFamily="18" charset="0"/>
                <a:cs typeface="Times New Roman" pitchFamily="18" charset="0"/>
              </a:rPr>
              <a:t>”. </a:t>
            </a:r>
          </a:p>
          <a:p>
            <a:pPr marL="261938" indent="539750" algn="just">
              <a:lnSpc>
                <a:spcPct val="90000"/>
              </a:lnSpc>
              <a:buNone/>
              <a:tabLst>
                <a:tab pos="6904038" algn="r"/>
              </a:tabLst>
            </a:pPr>
            <a:r>
              <a:rPr lang="tr-TR" sz="2000" b="1" dirty="0" smtClean="0">
                <a:solidFill>
                  <a:schemeClr val="accent2"/>
                </a:solidFill>
                <a:latin typeface="Times New Roman" pitchFamily="18" charset="0"/>
                <a:cs typeface="Times New Roman" pitchFamily="18" charset="0"/>
              </a:rPr>
              <a:t>	</a:t>
            </a:r>
            <a:r>
              <a:rPr lang="tr-TR" sz="1800" b="1" dirty="0" smtClean="0">
                <a:solidFill>
                  <a:srgbClr val="800000"/>
                </a:solidFill>
                <a:latin typeface="Times New Roman" pitchFamily="18" charset="0"/>
                <a:cs typeface="Times New Roman" pitchFamily="18" charset="0"/>
              </a:rPr>
              <a:t>(</a:t>
            </a:r>
            <a:r>
              <a:rPr lang="tr-TR" sz="1800" b="1" dirty="0" err="1" smtClean="0">
                <a:solidFill>
                  <a:srgbClr val="800000"/>
                </a:solidFill>
                <a:latin typeface="Times New Roman" pitchFamily="18" charset="0"/>
                <a:cs typeface="Times New Roman" pitchFamily="18" charset="0"/>
              </a:rPr>
              <a:t>Ebû</a:t>
            </a:r>
            <a:r>
              <a:rPr lang="tr-TR" sz="1800" b="1" dirty="0" smtClean="0">
                <a:solidFill>
                  <a:srgbClr val="800000"/>
                </a:solidFill>
                <a:latin typeface="Times New Roman" pitchFamily="18" charset="0"/>
                <a:cs typeface="Times New Roman" pitchFamily="18" charset="0"/>
              </a:rPr>
              <a:t> </a:t>
            </a:r>
            <a:r>
              <a:rPr lang="tr-TR" sz="1800" b="1" dirty="0" err="1" smtClean="0">
                <a:solidFill>
                  <a:srgbClr val="800000"/>
                </a:solidFill>
                <a:latin typeface="Times New Roman" pitchFamily="18" charset="0"/>
                <a:cs typeface="Times New Roman" pitchFamily="18" charset="0"/>
              </a:rPr>
              <a:t>Davûd</a:t>
            </a:r>
            <a:r>
              <a:rPr lang="tr-TR" sz="1800" b="1" dirty="0" smtClean="0">
                <a:solidFill>
                  <a:srgbClr val="800000"/>
                </a:solidFill>
                <a:latin typeface="Times New Roman" pitchFamily="18" charset="0"/>
                <a:cs typeface="Times New Roman" pitchFamily="18" charset="0"/>
              </a:rPr>
              <a:t>, </a:t>
            </a:r>
            <a:r>
              <a:rPr lang="tr-TR" sz="1800" b="1" dirty="0" err="1" smtClean="0">
                <a:solidFill>
                  <a:srgbClr val="800000"/>
                </a:solidFill>
                <a:latin typeface="Times New Roman" pitchFamily="18" charset="0"/>
                <a:cs typeface="Times New Roman" pitchFamily="18" charset="0"/>
              </a:rPr>
              <a:t>Vasâyâ</a:t>
            </a:r>
            <a:r>
              <a:rPr lang="tr-TR" sz="1800" b="1" dirty="0" smtClean="0">
                <a:solidFill>
                  <a:srgbClr val="800000"/>
                </a:solidFill>
                <a:latin typeface="Times New Roman" pitchFamily="18" charset="0"/>
                <a:cs typeface="Times New Roman" pitchFamily="18" charset="0"/>
              </a:rPr>
              <a:t>, 14)</a:t>
            </a:r>
          </a:p>
          <a:p>
            <a:pPr marL="261938" indent="539750" algn="just" rtl="0" eaLnBrk="1" hangingPunct="1">
              <a:lnSpc>
                <a:spcPct val="90000"/>
              </a:lnSpc>
              <a:buFontTx/>
              <a:buNone/>
              <a:tabLst>
                <a:tab pos="6904038" algn="r"/>
              </a:tabLst>
            </a:pPr>
            <a:endParaRPr lang="tr-TR" sz="2400" b="1" dirty="0" smtClean="0">
              <a:solidFill>
                <a:srgbClr val="800000"/>
              </a:solidFill>
              <a:latin typeface="Times New Roman" pitchFamily="18" charset="0"/>
              <a:cs typeface="Times New Roman" pitchFamily="18" charset="0"/>
            </a:endParaRPr>
          </a:p>
          <a:p>
            <a:pPr marL="261938" indent="539750" algn="just" rtl="0" eaLnBrk="1" hangingPunct="1">
              <a:lnSpc>
                <a:spcPct val="90000"/>
              </a:lnSpc>
              <a:buFontTx/>
              <a:buNone/>
              <a:tabLst>
                <a:tab pos="6904038" algn="r"/>
              </a:tabLst>
            </a:pPr>
            <a:r>
              <a:rPr lang="tr-TR" sz="2800" dirty="0" smtClean="0">
                <a:solidFill>
                  <a:schemeClr val="accent2"/>
                </a:solidFill>
                <a:latin typeface="Times New Roman" pitchFamily="18" charset="0"/>
                <a:cs typeface="Times New Roman" pitchFamily="18" charset="0"/>
              </a:rPr>
              <a:t> </a:t>
            </a: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2498"/>
                                        </p:tgtEl>
                                        <p:attrNameLst>
                                          <p:attrName>style.visibility</p:attrName>
                                        </p:attrNameLst>
                                      </p:cBhvr>
                                      <p:to>
                                        <p:strVal val="visible"/>
                                      </p:to>
                                    </p:set>
                                    <p:anim calcmode="lin" valueType="num">
                                      <p:cBhvr>
                                        <p:cTn id="7" dur="500" fill="hold"/>
                                        <p:tgtEl>
                                          <p:spTgt spid="362498"/>
                                        </p:tgtEl>
                                        <p:attrNameLst>
                                          <p:attrName>ppt_w</p:attrName>
                                        </p:attrNameLst>
                                      </p:cBhvr>
                                      <p:tavLst>
                                        <p:tav tm="0">
                                          <p:val>
                                            <p:fltVal val="0"/>
                                          </p:val>
                                        </p:tav>
                                        <p:tav tm="100000">
                                          <p:val>
                                            <p:strVal val="#ppt_w"/>
                                          </p:val>
                                        </p:tav>
                                      </p:tavLst>
                                    </p:anim>
                                    <p:anim calcmode="lin" valueType="num">
                                      <p:cBhvr>
                                        <p:cTn id="8" dur="500" fill="hold"/>
                                        <p:tgtEl>
                                          <p:spTgt spid="36249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2499">
                                            <p:txEl>
                                              <p:pRg st="0" end="0"/>
                                            </p:txEl>
                                          </p:spTgt>
                                        </p:tgtEl>
                                        <p:attrNameLst>
                                          <p:attrName>style.visibility</p:attrName>
                                        </p:attrNameLst>
                                      </p:cBhvr>
                                      <p:to>
                                        <p:strVal val="visible"/>
                                      </p:to>
                                    </p:set>
                                    <p:anim calcmode="lin" valueType="num">
                                      <p:cBhvr>
                                        <p:cTn id="13" dur="500" fill="hold"/>
                                        <p:tgtEl>
                                          <p:spTgt spid="36249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249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2499">
                                            <p:txEl>
                                              <p:pRg st="2" end="2"/>
                                            </p:txEl>
                                          </p:spTgt>
                                        </p:tgtEl>
                                        <p:attrNameLst>
                                          <p:attrName>style.visibility</p:attrName>
                                        </p:attrNameLst>
                                      </p:cBhvr>
                                      <p:to>
                                        <p:strVal val="visible"/>
                                      </p:to>
                                    </p:set>
                                    <p:anim calcmode="lin" valueType="num">
                                      <p:cBhvr>
                                        <p:cTn id="19" dur="500" fill="hold"/>
                                        <p:tgtEl>
                                          <p:spTgt spid="36249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6249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2499">
                                            <p:txEl>
                                              <p:pRg st="3" end="3"/>
                                            </p:txEl>
                                          </p:spTgt>
                                        </p:tgtEl>
                                        <p:attrNameLst>
                                          <p:attrName>style.visibility</p:attrName>
                                        </p:attrNameLst>
                                      </p:cBhvr>
                                      <p:to>
                                        <p:strVal val="visible"/>
                                      </p:to>
                                    </p:set>
                                    <p:anim calcmode="lin" valueType="num">
                                      <p:cBhvr>
                                        <p:cTn id="25" dur="500" fill="hold"/>
                                        <p:tgtEl>
                                          <p:spTgt spid="36249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6249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2499">
                                            <p:txEl>
                                              <p:pRg st="5" end="5"/>
                                            </p:txEl>
                                          </p:spTgt>
                                        </p:tgtEl>
                                        <p:attrNameLst>
                                          <p:attrName>style.visibility</p:attrName>
                                        </p:attrNameLst>
                                      </p:cBhvr>
                                      <p:to>
                                        <p:strVal val="visible"/>
                                      </p:to>
                                    </p:set>
                                    <p:anim calcmode="lin" valueType="num">
                                      <p:cBhvr>
                                        <p:cTn id="31" dur="500" fill="hold"/>
                                        <p:tgtEl>
                                          <p:spTgt spid="362499">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62499">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498" grpId="0"/>
      <p:bldP spid="36249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Organ Nakli</a:t>
            </a:r>
          </a:p>
        </p:txBody>
      </p:sp>
      <p:sp>
        <p:nvSpPr>
          <p:cNvPr id="363523" name="Rectangle 3"/>
          <p:cNvSpPr>
            <a:spLocks noGrp="1" noChangeArrowheads="1"/>
          </p:cNvSpPr>
          <p:nvPr>
            <p:ph sz="quarter" idx="1"/>
          </p:nvPr>
        </p:nvSpPr>
        <p:spPr/>
        <p:txBody>
          <a:bodyPr/>
          <a:lstStyle/>
          <a:p>
            <a:pPr marL="261938" indent="539750" algn="just" rtl="0" eaLnBrk="1" hangingPunct="1">
              <a:lnSpc>
                <a:spcPct val="90000"/>
              </a:lnSpc>
              <a:buFontTx/>
              <a:buNone/>
              <a:tabLst>
                <a:tab pos="6904038" algn="r"/>
              </a:tabLst>
            </a:pPr>
            <a:r>
              <a:rPr lang="tr-TR" sz="2800" b="1" dirty="0" smtClean="0">
                <a:solidFill>
                  <a:srgbClr val="800000"/>
                </a:solidFill>
                <a:latin typeface="Times New Roman" pitchFamily="18" charset="0"/>
                <a:cs typeface="Times New Roman" pitchFamily="18" charset="0"/>
              </a:rPr>
              <a:t>Canlıdan Canlıya:</a:t>
            </a:r>
          </a:p>
          <a:p>
            <a:pPr marL="261938" indent="539750" algn="just" rtl="0" eaLnBrk="1" hangingPunct="1">
              <a:lnSpc>
                <a:spcPct val="90000"/>
              </a:lnSpc>
              <a:buFontTx/>
              <a:buNone/>
              <a:tabLst>
                <a:tab pos="6904038" algn="r"/>
              </a:tabLst>
            </a:pPr>
            <a:r>
              <a:rPr lang="tr-TR" sz="2800" b="1" dirty="0" smtClean="0">
                <a:solidFill>
                  <a:schemeClr val="accent2">
                    <a:lumMod val="50000"/>
                  </a:schemeClr>
                </a:solidFill>
                <a:latin typeface="Times New Roman" pitchFamily="18" charset="0"/>
                <a:cs typeface="Times New Roman" pitchFamily="18" charset="0"/>
              </a:rPr>
              <a:t>a) Kan, Deri gibi Kendiliğinden Yenilenen</a:t>
            </a:r>
          </a:p>
          <a:p>
            <a:pPr marL="261938" indent="539750" algn="just" rtl="0" eaLnBrk="1" hangingPunct="1">
              <a:lnSpc>
                <a:spcPct val="90000"/>
              </a:lnSpc>
              <a:tabLst>
                <a:tab pos="6904038" algn="r"/>
              </a:tabLst>
            </a:pPr>
            <a:r>
              <a:rPr lang="tr-TR" sz="2800" dirty="0" smtClean="0">
                <a:solidFill>
                  <a:schemeClr val="accent2">
                    <a:lumMod val="50000"/>
                  </a:schemeClr>
                </a:solidFill>
                <a:latin typeface="Times New Roman" pitchFamily="18" charset="0"/>
                <a:cs typeface="Times New Roman" pitchFamily="18" charset="0"/>
              </a:rPr>
              <a:t>Bağışta bulunanın bir ücret almaması,</a:t>
            </a:r>
          </a:p>
          <a:p>
            <a:pPr marL="261938" indent="539750" algn="just" rtl="0" eaLnBrk="1" hangingPunct="1">
              <a:lnSpc>
                <a:spcPct val="90000"/>
              </a:lnSpc>
              <a:tabLst>
                <a:tab pos="6904038" algn="r"/>
              </a:tabLst>
            </a:pPr>
            <a:r>
              <a:rPr lang="tr-TR" sz="2800" dirty="0" smtClean="0">
                <a:solidFill>
                  <a:schemeClr val="accent2">
                    <a:lumMod val="50000"/>
                  </a:schemeClr>
                </a:solidFill>
                <a:latin typeface="Times New Roman" pitchFamily="18" charset="0"/>
                <a:cs typeface="Times New Roman" pitchFamily="18" charset="0"/>
              </a:rPr>
              <a:t>Maddî veya manevî bir baskı olmaması,</a:t>
            </a:r>
          </a:p>
          <a:p>
            <a:pPr marL="261938" indent="539750" algn="just" rtl="0" eaLnBrk="1" hangingPunct="1">
              <a:lnSpc>
                <a:spcPct val="90000"/>
              </a:lnSpc>
              <a:tabLst>
                <a:tab pos="6904038" algn="r"/>
              </a:tabLst>
            </a:pPr>
            <a:r>
              <a:rPr lang="tr-TR" sz="2800" dirty="0" smtClean="0">
                <a:solidFill>
                  <a:schemeClr val="accent2">
                    <a:lumMod val="50000"/>
                  </a:schemeClr>
                </a:solidFill>
                <a:latin typeface="Times New Roman" pitchFamily="18" charset="0"/>
                <a:cs typeface="Times New Roman" pitchFamily="18" charset="0"/>
              </a:rPr>
              <a:t>Bağışta bulunanın sağlığına tehdit oluşturmaması, </a:t>
            </a:r>
          </a:p>
          <a:p>
            <a:pPr marL="261938" indent="539750" algn="just" rtl="0" eaLnBrk="1" hangingPunct="1">
              <a:lnSpc>
                <a:spcPct val="90000"/>
              </a:lnSpc>
              <a:buFontTx/>
              <a:buNone/>
              <a:tabLst>
                <a:tab pos="6904038" algn="r"/>
              </a:tabLst>
            </a:pPr>
            <a:r>
              <a:rPr lang="tr-TR" sz="2800" b="1" dirty="0" smtClean="0">
                <a:solidFill>
                  <a:schemeClr val="accent2">
                    <a:lumMod val="50000"/>
                  </a:schemeClr>
                </a:solidFill>
                <a:latin typeface="Times New Roman" pitchFamily="18" charset="0"/>
                <a:cs typeface="Times New Roman" pitchFamily="18" charset="0"/>
              </a:rPr>
              <a:t>b) Kendiliğinden Yenilenmeyen Organ ve Dokular</a:t>
            </a:r>
          </a:p>
          <a:p>
            <a:pPr marL="261938" indent="539750" algn="just" rtl="0" eaLnBrk="1" hangingPunct="1">
              <a:lnSpc>
                <a:spcPct val="90000"/>
              </a:lnSpc>
              <a:tabLst>
                <a:tab pos="6904038" algn="r"/>
              </a:tabLst>
            </a:pPr>
            <a:r>
              <a:rPr lang="tr-TR" sz="2800" dirty="0" smtClean="0">
                <a:solidFill>
                  <a:schemeClr val="accent2">
                    <a:lumMod val="50000"/>
                  </a:schemeClr>
                </a:solidFill>
                <a:latin typeface="Times New Roman" pitchFamily="18" charset="0"/>
                <a:cs typeface="Times New Roman" pitchFamily="18" charset="0"/>
              </a:rPr>
              <a:t>Bir hastalık sebebiyle alınan organın başka bir hastada kullanılması (göz korneası gibi).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3522"/>
                                        </p:tgtEl>
                                        <p:attrNameLst>
                                          <p:attrName>style.visibility</p:attrName>
                                        </p:attrNameLst>
                                      </p:cBhvr>
                                      <p:to>
                                        <p:strVal val="visible"/>
                                      </p:to>
                                    </p:set>
                                    <p:anim calcmode="lin" valueType="num">
                                      <p:cBhvr>
                                        <p:cTn id="7" dur="500" fill="hold"/>
                                        <p:tgtEl>
                                          <p:spTgt spid="363522"/>
                                        </p:tgtEl>
                                        <p:attrNameLst>
                                          <p:attrName>ppt_w</p:attrName>
                                        </p:attrNameLst>
                                      </p:cBhvr>
                                      <p:tavLst>
                                        <p:tav tm="0">
                                          <p:val>
                                            <p:fltVal val="0"/>
                                          </p:val>
                                        </p:tav>
                                        <p:tav tm="100000">
                                          <p:val>
                                            <p:strVal val="#ppt_w"/>
                                          </p:val>
                                        </p:tav>
                                      </p:tavLst>
                                    </p:anim>
                                    <p:anim calcmode="lin" valueType="num">
                                      <p:cBhvr>
                                        <p:cTn id="8" dur="500" fill="hold"/>
                                        <p:tgtEl>
                                          <p:spTgt spid="36352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3523">
                                            <p:txEl>
                                              <p:pRg st="0" end="0"/>
                                            </p:txEl>
                                          </p:spTgt>
                                        </p:tgtEl>
                                        <p:attrNameLst>
                                          <p:attrName>style.visibility</p:attrName>
                                        </p:attrNameLst>
                                      </p:cBhvr>
                                      <p:to>
                                        <p:strVal val="visible"/>
                                      </p:to>
                                    </p:set>
                                    <p:anim calcmode="lin" valueType="num">
                                      <p:cBhvr>
                                        <p:cTn id="13" dur="500" fill="hold"/>
                                        <p:tgtEl>
                                          <p:spTgt spid="36352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35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3523">
                                            <p:txEl>
                                              <p:pRg st="1" end="1"/>
                                            </p:txEl>
                                          </p:spTgt>
                                        </p:tgtEl>
                                        <p:attrNameLst>
                                          <p:attrName>style.visibility</p:attrName>
                                        </p:attrNameLst>
                                      </p:cBhvr>
                                      <p:to>
                                        <p:strVal val="visible"/>
                                      </p:to>
                                    </p:set>
                                    <p:anim calcmode="lin" valueType="num">
                                      <p:cBhvr>
                                        <p:cTn id="19" dur="500" fill="hold"/>
                                        <p:tgtEl>
                                          <p:spTgt spid="36352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352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3523">
                                            <p:txEl>
                                              <p:pRg st="2" end="2"/>
                                            </p:txEl>
                                          </p:spTgt>
                                        </p:tgtEl>
                                        <p:attrNameLst>
                                          <p:attrName>style.visibility</p:attrName>
                                        </p:attrNameLst>
                                      </p:cBhvr>
                                      <p:to>
                                        <p:strVal val="visible"/>
                                      </p:to>
                                    </p:set>
                                    <p:anim calcmode="lin" valueType="num">
                                      <p:cBhvr>
                                        <p:cTn id="25" dur="500" fill="hold"/>
                                        <p:tgtEl>
                                          <p:spTgt spid="36352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352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3523">
                                            <p:txEl>
                                              <p:pRg st="3" end="3"/>
                                            </p:txEl>
                                          </p:spTgt>
                                        </p:tgtEl>
                                        <p:attrNameLst>
                                          <p:attrName>style.visibility</p:attrName>
                                        </p:attrNameLst>
                                      </p:cBhvr>
                                      <p:to>
                                        <p:strVal val="visible"/>
                                      </p:to>
                                    </p:set>
                                    <p:anim calcmode="lin" valueType="num">
                                      <p:cBhvr>
                                        <p:cTn id="31" dur="500" fill="hold"/>
                                        <p:tgtEl>
                                          <p:spTgt spid="36352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352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63523">
                                            <p:txEl>
                                              <p:pRg st="4" end="4"/>
                                            </p:txEl>
                                          </p:spTgt>
                                        </p:tgtEl>
                                        <p:attrNameLst>
                                          <p:attrName>style.visibility</p:attrName>
                                        </p:attrNameLst>
                                      </p:cBhvr>
                                      <p:to>
                                        <p:strVal val="visible"/>
                                      </p:to>
                                    </p:set>
                                    <p:anim calcmode="lin" valueType="num">
                                      <p:cBhvr>
                                        <p:cTn id="37" dur="500" fill="hold"/>
                                        <p:tgtEl>
                                          <p:spTgt spid="36352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6352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63523">
                                            <p:txEl>
                                              <p:pRg st="5" end="5"/>
                                            </p:txEl>
                                          </p:spTgt>
                                        </p:tgtEl>
                                        <p:attrNameLst>
                                          <p:attrName>style.visibility</p:attrName>
                                        </p:attrNameLst>
                                      </p:cBhvr>
                                      <p:to>
                                        <p:strVal val="visible"/>
                                      </p:to>
                                    </p:set>
                                    <p:anim calcmode="lin" valueType="num">
                                      <p:cBhvr>
                                        <p:cTn id="43" dur="500" fill="hold"/>
                                        <p:tgtEl>
                                          <p:spTgt spid="363523">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6352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63523">
                                            <p:txEl>
                                              <p:pRg st="6" end="6"/>
                                            </p:txEl>
                                          </p:spTgt>
                                        </p:tgtEl>
                                        <p:attrNameLst>
                                          <p:attrName>style.visibility</p:attrName>
                                        </p:attrNameLst>
                                      </p:cBhvr>
                                      <p:to>
                                        <p:strVal val="visible"/>
                                      </p:to>
                                    </p:set>
                                    <p:anim calcmode="lin" valueType="num">
                                      <p:cBhvr>
                                        <p:cTn id="49" dur="500" fill="hold"/>
                                        <p:tgtEl>
                                          <p:spTgt spid="36352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6352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2" grpId="0"/>
      <p:bldP spid="36352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Organ Nakli</a:t>
            </a:r>
          </a:p>
        </p:txBody>
      </p:sp>
      <p:sp>
        <p:nvSpPr>
          <p:cNvPr id="365571" name="Rectangle 3"/>
          <p:cNvSpPr>
            <a:spLocks noGrp="1" noChangeArrowheads="1"/>
          </p:cNvSpPr>
          <p:nvPr>
            <p:ph sz="quarter" idx="1"/>
          </p:nvPr>
        </p:nvSpPr>
        <p:spPr>
          <a:xfrm>
            <a:off x="395536" y="1556792"/>
            <a:ext cx="8424936" cy="4752528"/>
          </a:xfrm>
        </p:spPr>
        <p:txBody>
          <a:bodyPr/>
          <a:lstStyle/>
          <a:p>
            <a:pPr marL="261938" indent="539750" algn="just" rtl="0" eaLnBrk="1" hangingPunct="1">
              <a:lnSpc>
                <a:spcPct val="80000"/>
              </a:lnSpc>
              <a:buFontTx/>
              <a:buNone/>
              <a:tabLst>
                <a:tab pos="6904038" algn="r"/>
              </a:tabLst>
            </a:pPr>
            <a:r>
              <a:rPr lang="tr-TR" sz="2600" b="1" dirty="0" smtClean="0">
                <a:solidFill>
                  <a:schemeClr val="accent2">
                    <a:lumMod val="50000"/>
                  </a:schemeClr>
                </a:solidFill>
                <a:latin typeface="Times New Roman" pitchFamily="18" charset="0"/>
                <a:cs typeface="Times New Roman" pitchFamily="18" charset="0"/>
              </a:rPr>
              <a:t>Canlıdan Canlıya:</a:t>
            </a:r>
          </a:p>
          <a:p>
            <a:pPr marL="261938" indent="539750" algn="just" rtl="0" eaLnBrk="1" hangingPunct="1">
              <a:lnSpc>
                <a:spcPct val="80000"/>
              </a:lnSpc>
              <a:buFontTx/>
              <a:buNone/>
              <a:tabLst>
                <a:tab pos="6904038" algn="r"/>
              </a:tabLst>
            </a:pPr>
            <a:r>
              <a:rPr lang="tr-TR" sz="2600" b="1" dirty="0" smtClean="0">
                <a:solidFill>
                  <a:schemeClr val="accent2">
                    <a:lumMod val="75000"/>
                  </a:schemeClr>
                </a:solidFill>
                <a:latin typeface="Times New Roman" pitchFamily="18" charset="0"/>
                <a:cs typeface="Times New Roman" pitchFamily="18" charset="0"/>
              </a:rPr>
              <a:t>b) Kendiliğinden Yenilenmeyen Organ ve Dokular</a:t>
            </a:r>
          </a:p>
          <a:p>
            <a:pPr marL="261938" indent="539750" algn="just" rtl="0" eaLnBrk="1" hangingPunct="1">
              <a:lnSpc>
                <a:spcPct val="80000"/>
              </a:lnSpc>
              <a:tabLst>
                <a:tab pos="6904038" algn="r"/>
              </a:tabLst>
            </a:pPr>
            <a:r>
              <a:rPr lang="tr-TR" sz="2600" dirty="0" smtClean="0">
                <a:solidFill>
                  <a:schemeClr val="accent2">
                    <a:lumMod val="50000"/>
                  </a:schemeClr>
                </a:solidFill>
                <a:latin typeface="Times New Roman" pitchFamily="18" charset="0"/>
                <a:cs typeface="Times New Roman" pitchFamily="18" charset="0"/>
              </a:rPr>
              <a:t>Hastanın hayatını veya hayatî bir uzvunu kurtarmak için, bundan başka çare olmaması, </a:t>
            </a:r>
          </a:p>
          <a:p>
            <a:pPr marL="261938" indent="539750" algn="just" rtl="0" eaLnBrk="1" hangingPunct="1">
              <a:lnSpc>
                <a:spcPct val="80000"/>
              </a:lnSpc>
              <a:tabLst>
                <a:tab pos="6904038" algn="r"/>
              </a:tabLst>
            </a:pPr>
            <a:r>
              <a:rPr lang="tr-TR" sz="2600" dirty="0" smtClean="0">
                <a:solidFill>
                  <a:schemeClr val="accent2">
                    <a:lumMod val="50000"/>
                  </a:schemeClr>
                </a:solidFill>
                <a:latin typeface="Times New Roman" pitchFamily="18" charset="0"/>
                <a:cs typeface="Times New Roman" pitchFamily="18" charset="0"/>
              </a:rPr>
              <a:t>Hastalığın bu yolla tedavi edilebileceğine kanaat getirilmesi, </a:t>
            </a:r>
          </a:p>
          <a:p>
            <a:pPr marL="261938" indent="539750" algn="just" rtl="0" eaLnBrk="1" hangingPunct="1">
              <a:lnSpc>
                <a:spcPct val="80000"/>
              </a:lnSpc>
              <a:tabLst>
                <a:tab pos="6904038" algn="r"/>
              </a:tabLst>
            </a:pPr>
            <a:r>
              <a:rPr lang="tr-TR" sz="2600" dirty="0" smtClean="0">
                <a:solidFill>
                  <a:schemeClr val="accent2">
                    <a:lumMod val="50000"/>
                  </a:schemeClr>
                </a:solidFill>
                <a:latin typeface="Times New Roman" pitchFamily="18" charset="0"/>
                <a:cs typeface="Times New Roman" pitchFamily="18" charset="0"/>
              </a:rPr>
              <a:t>Organ bağışında bulunan kişinin tasarruf ehliyetine sahip olması ve organının alınmasına rıza göstermesi (Maddî veya manevî bir baskı olmaması) </a:t>
            </a:r>
          </a:p>
          <a:p>
            <a:pPr marL="261938" indent="539750" algn="just" rtl="0" eaLnBrk="1" hangingPunct="1">
              <a:lnSpc>
                <a:spcPct val="80000"/>
              </a:lnSpc>
              <a:tabLst>
                <a:tab pos="6904038" algn="r"/>
              </a:tabLst>
            </a:pPr>
            <a:r>
              <a:rPr lang="tr-TR" sz="2600" dirty="0" smtClean="0">
                <a:solidFill>
                  <a:schemeClr val="accent2">
                    <a:lumMod val="50000"/>
                  </a:schemeClr>
                </a:solidFill>
                <a:latin typeface="Times New Roman" pitchFamily="18" charset="0"/>
                <a:cs typeface="Times New Roman" pitchFamily="18" charset="0"/>
              </a:rPr>
              <a:t>Alınacak organ veya dokunun hayatî bir organ olmaması,</a:t>
            </a:r>
          </a:p>
          <a:p>
            <a:pPr marL="261938" indent="539750" algn="just" rtl="0" eaLnBrk="1" hangingPunct="1">
              <a:lnSpc>
                <a:spcPct val="80000"/>
              </a:lnSpc>
              <a:tabLst>
                <a:tab pos="6904038" algn="r"/>
              </a:tabLst>
            </a:pPr>
            <a:r>
              <a:rPr lang="tr-TR" sz="2600" dirty="0" smtClean="0">
                <a:solidFill>
                  <a:schemeClr val="accent2">
                    <a:lumMod val="50000"/>
                  </a:schemeClr>
                </a:solidFill>
                <a:latin typeface="Times New Roman" pitchFamily="18" charset="0"/>
                <a:cs typeface="Times New Roman" pitchFamily="18" charset="0"/>
              </a:rPr>
              <a:t> Alınacak organ veya doku karşılığında menfaat sağlanmaması, ücret alınmaması,</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5570"/>
                                        </p:tgtEl>
                                        <p:attrNameLst>
                                          <p:attrName>style.visibility</p:attrName>
                                        </p:attrNameLst>
                                      </p:cBhvr>
                                      <p:to>
                                        <p:strVal val="visible"/>
                                      </p:to>
                                    </p:set>
                                    <p:anim calcmode="lin" valueType="num">
                                      <p:cBhvr>
                                        <p:cTn id="7" dur="500" fill="hold"/>
                                        <p:tgtEl>
                                          <p:spTgt spid="365570"/>
                                        </p:tgtEl>
                                        <p:attrNameLst>
                                          <p:attrName>ppt_w</p:attrName>
                                        </p:attrNameLst>
                                      </p:cBhvr>
                                      <p:tavLst>
                                        <p:tav tm="0">
                                          <p:val>
                                            <p:fltVal val="0"/>
                                          </p:val>
                                        </p:tav>
                                        <p:tav tm="100000">
                                          <p:val>
                                            <p:strVal val="#ppt_w"/>
                                          </p:val>
                                        </p:tav>
                                      </p:tavLst>
                                    </p:anim>
                                    <p:anim calcmode="lin" valueType="num">
                                      <p:cBhvr>
                                        <p:cTn id="8" dur="500" fill="hold"/>
                                        <p:tgtEl>
                                          <p:spTgt spid="3655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5571">
                                            <p:txEl>
                                              <p:pRg st="0" end="0"/>
                                            </p:txEl>
                                          </p:spTgt>
                                        </p:tgtEl>
                                        <p:attrNameLst>
                                          <p:attrName>style.visibility</p:attrName>
                                        </p:attrNameLst>
                                      </p:cBhvr>
                                      <p:to>
                                        <p:strVal val="visible"/>
                                      </p:to>
                                    </p:set>
                                    <p:anim calcmode="lin" valueType="num">
                                      <p:cBhvr>
                                        <p:cTn id="13" dur="500" fill="hold"/>
                                        <p:tgtEl>
                                          <p:spTgt spid="36557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55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5571">
                                            <p:txEl>
                                              <p:pRg st="1" end="1"/>
                                            </p:txEl>
                                          </p:spTgt>
                                        </p:tgtEl>
                                        <p:attrNameLst>
                                          <p:attrName>style.visibility</p:attrName>
                                        </p:attrNameLst>
                                      </p:cBhvr>
                                      <p:to>
                                        <p:strVal val="visible"/>
                                      </p:to>
                                    </p:set>
                                    <p:anim calcmode="lin" valueType="num">
                                      <p:cBhvr>
                                        <p:cTn id="19" dur="500" fill="hold"/>
                                        <p:tgtEl>
                                          <p:spTgt spid="36557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55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5571">
                                            <p:txEl>
                                              <p:pRg st="2" end="2"/>
                                            </p:txEl>
                                          </p:spTgt>
                                        </p:tgtEl>
                                        <p:attrNameLst>
                                          <p:attrName>style.visibility</p:attrName>
                                        </p:attrNameLst>
                                      </p:cBhvr>
                                      <p:to>
                                        <p:strVal val="visible"/>
                                      </p:to>
                                    </p:set>
                                    <p:anim calcmode="lin" valueType="num">
                                      <p:cBhvr>
                                        <p:cTn id="25" dur="500" fill="hold"/>
                                        <p:tgtEl>
                                          <p:spTgt spid="36557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557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5571">
                                            <p:txEl>
                                              <p:pRg st="3" end="3"/>
                                            </p:txEl>
                                          </p:spTgt>
                                        </p:tgtEl>
                                        <p:attrNameLst>
                                          <p:attrName>style.visibility</p:attrName>
                                        </p:attrNameLst>
                                      </p:cBhvr>
                                      <p:to>
                                        <p:strVal val="visible"/>
                                      </p:to>
                                    </p:set>
                                    <p:anim calcmode="lin" valueType="num">
                                      <p:cBhvr>
                                        <p:cTn id="31" dur="500" fill="hold"/>
                                        <p:tgtEl>
                                          <p:spTgt spid="3655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557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65571">
                                            <p:txEl>
                                              <p:pRg st="4" end="4"/>
                                            </p:txEl>
                                          </p:spTgt>
                                        </p:tgtEl>
                                        <p:attrNameLst>
                                          <p:attrName>style.visibility</p:attrName>
                                        </p:attrNameLst>
                                      </p:cBhvr>
                                      <p:to>
                                        <p:strVal val="visible"/>
                                      </p:to>
                                    </p:set>
                                    <p:anim calcmode="lin" valueType="num">
                                      <p:cBhvr>
                                        <p:cTn id="37" dur="500" fill="hold"/>
                                        <p:tgtEl>
                                          <p:spTgt spid="36557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6557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65571">
                                            <p:txEl>
                                              <p:pRg st="5" end="5"/>
                                            </p:txEl>
                                          </p:spTgt>
                                        </p:tgtEl>
                                        <p:attrNameLst>
                                          <p:attrName>style.visibility</p:attrName>
                                        </p:attrNameLst>
                                      </p:cBhvr>
                                      <p:to>
                                        <p:strVal val="visible"/>
                                      </p:to>
                                    </p:set>
                                    <p:anim calcmode="lin" valueType="num">
                                      <p:cBhvr>
                                        <p:cTn id="43" dur="500" fill="hold"/>
                                        <p:tgtEl>
                                          <p:spTgt spid="365571">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6557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65571">
                                            <p:txEl>
                                              <p:pRg st="6" end="6"/>
                                            </p:txEl>
                                          </p:spTgt>
                                        </p:tgtEl>
                                        <p:attrNameLst>
                                          <p:attrName>style.visibility</p:attrName>
                                        </p:attrNameLst>
                                      </p:cBhvr>
                                      <p:to>
                                        <p:strVal val="visible"/>
                                      </p:to>
                                    </p:set>
                                    <p:anim calcmode="lin" valueType="num">
                                      <p:cBhvr>
                                        <p:cTn id="49" dur="500" fill="hold"/>
                                        <p:tgtEl>
                                          <p:spTgt spid="365571">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65571">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0" grpId="0"/>
      <p:bldP spid="36557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Organ Nakli</a:t>
            </a:r>
          </a:p>
        </p:txBody>
      </p:sp>
      <p:sp>
        <p:nvSpPr>
          <p:cNvPr id="364547" name="Rectangle 3"/>
          <p:cNvSpPr>
            <a:spLocks noGrp="1" noChangeArrowheads="1"/>
          </p:cNvSpPr>
          <p:nvPr>
            <p:ph sz="quarter" idx="1"/>
          </p:nvPr>
        </p:nvSpPr>
        <p:spPr>
          <a:xfrm>
            <a:off x="467544" y="1556792"/>
            <a:ext cx="8424936" cy="4495800"/>
          </a:xfrm>
        </p:spPr>
        <p:txBody>
          <a:bodyPr/>
          <a:lstStyle/>
          <a:p>
            <a:pPr marL="261938" indent="539750" algn="just" rtl="0" eaLnBrk="1" hangingPunct="1">
              <a:buFontTx/>
              <a:buNone/>
              <a:tabLst>
                <a:tab pos="6904038" algn="r"/>
              </a:tabLst>
            </a:pPr>
            <a:r>
              <a:rPr lang="tr-TR" sz="2600" b="1" dirty="0" smtClean="0">
                <a:solidFill>
                  <a:srgbClr val="800000"/>
                </a:solidFill>
                <a:latin typeface="Times New Roman" pitchFamily="18" charset="0"/>
                <a:cs typeface="Times New Roman" pitchFamily="18" charset="0"/>
              </a:rPr>
              <a:t>Ölüden Canlıya:</a:t>
            </a:r>
          </a:p>
          <a:p>
            <a:pPr marL="261938" indent="539750" algn="just" rtl="0" eaLnBrk="1" hangingPunct="1">
              <a:tabLst>
                <a:tab pos="6904038" algn="r"/>
              </a:tabLst>
            </a:pPr>
            <a:r>
              <a:rPr lang="tr-TR" sz="2600" dirty="0" smtClean="0">
                <a:solidFill>
                  <a:schemeClr val="accent2">
                    <a:lumMod val="50000"/>
                  </a:schemeClr>
                </a:solidFill>
                <a:latin typeface="Times New Roman" pitchFamily="18" charset="0"/>
                <a:cs typeface="Times New Roman" pitchFamily="18" charset="0"/>
              </a:rPr>
              <a:t>Hastanın hayatını veya hayatî bir uzvunu kurtarmak için, bundan başka çare olmaması, </a:t>
            </a:r>
          </a:p>
          <a:p>
            <a:pPr marL="261938" indent="539750" algn="just" rtl="0" eaLnBrk="1" hangingPunct="1">
              <a:tabLst>
                <a:tab pos="6904038" algn="r"/>
              </a:tabLst>
            </a:pPr>
            <a:r>
              <a:rPr lang="tr-TR" sz="2600" dirty="0" smtClean="0">
                <a:solidFill>
                  <a:schemeClr val="accent2">
                    <a:lumMod val="50000"/>
                  </a:schemeClr>
                </a:solidFill>
                <a:latin typeface="Times New Roman" pitchFamily="18" charset="0"/>
                <a:cs typeface="Times New Roman" pitchFamily="18" charset="0"/>
              </a:rPr>
              <a:t>Hastalığın bu yolla tedavi edilebileceğine kanaat getirilmesi, </a:t>
            </a:r>
          </a:p>
          <a:p>
            <a:pPr marL="261938" indent="539750" algn="just" rtl="0" eaLnBrk="1" hangingPunct="1">
              <a:tabLst>
                <a:tab pos="6904038" algn="r"/>
              </a:tabLst>
            </a:pPr>
            <a:r>
              <a:rPr lang="tr-TR" sz="2600" dirty="0" smtClean="0">
                <a:solidFill>
                  <a:schemeClr val="accent2">
                    <a:lumMod val="50000"/>
                  </a:schemeClr>
                </a:solidFill>
                <a:latin typeface="Times New Roman" pitchFamily="18" charset="0"/>
                <a:cs typeface="Times New Roman" pitchFamily="18" charset="0"/>
              </a:rPr>
              <a:t>Organ veya dokusu alınacak kişinin, işlemin yapıldığı esnada ölmüş olması</a:t>
            </a:r>
            <a:r>
              <a:rPr lang="tr-TR" sz="2600" dirty="0" smtClean="0">
                <a:solidFill>
                  <a:schemeClr val="accent2">
                    <a:lumMod val="50000"/>
                  </a:schemeClr>
                </a:solidFill>
                <a:latin typeface="Times New Roman" pitchFamily="18" charset="0"/>
                <a:cs typeface="Times New Roman" pitchFamily="18" charset="0"/>
              </a:rPr>
              <a:t>,</a:t>
            </a:r>
            <a:endParaRPr lang="tr-TR" sz="2600" dirty="0" smtClean="0">
              <a:solidFill>
                <a:schemeClr val="accent2">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4546"/>
                                        </p:tgtEl>
                                        <p:attrNameLst>
                                          <p:attrName>style.visibility</p:attrName>
                                        </p:attrNameLst>
                                      </p:cBhvr>
                                      <p:to>
                                        <p:strVal val="visible"/>
                                      </p:to>
                                    </p:set>
                                    <p:anim calcmode="lin" valueType="num">
                                      <p:cBhvr>
                                        <p:cTn id="7" dur="500" fill="hold"/>
                                        <p:tgtEl>
                                          <p:spTgt spid="364546"/>
                                        </p:tgtEl>
                                        <p:attrNameLst>
                                          <p:attrName>ppt_w</p:attrName>
                                        </p:attrNameLst>
                                      </p:cBhvr>
                                      <p:tavLst>
                                        <p:tav tm="0">
                                          <p:val>
                                            <p:fltVal val="0"/>
                                          </p:val>
                                        </p:tav>
                                        <p:tav tm="100000">
                                          <p:val>
                                            <p:strVal val="#ppt_w"/>
                                          </p:val>
                                        </p:tav>
                                      </p:tavLst>
                                    </p:anim>
                                    <p:anim calcmode="lin" valueType="num">
                                      <p:cBhvr>
                                        <p:cTn id="8" dur="500" fill="hold"/>
                                        <p:tgtEl>
                                          <p:spTgt spid="3645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4547">
                                            <p:txEl>
                                              <p:pRg st="0" end="0"/>
                                            </p:txEl>
                                          </p:spTgt>
                                        </p:tgtEl>
                                        <p:attrNameLst>
                                          <p:attrName>style.visibility</p:attrName>
                                        </p:attrNameLst>
                                      </p:cBhvr>
                                      <p:to>
                                        <p:strVal val="visible"/>
                                      </p:to>
                                    </p:set>
                                    <p:anim calcmode="lin" valueType="num">
                                      <p:cBhvr>
                                        <p:cTn id="13" dur="500" fill="hold"/>
                                        <p:tgtEl>
                                          <p:spTgt spid="36454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45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4547">
                                            <p:txEl>
                                              <p:pRg st="1" end="1"/>
                                            </p:txEl>
                                          </p:spTgt>
                                        </p:tgtEl>
                                        <p:attrNameLst>
                                          <p:attrName>style.visibility</p:attrName>
                                        </p:attrNameLst>
                                      </p:cBhvr>
                                      <p:to>
                                        <p:strVal val="visible"/>
                                      </p:to>
                                    </p:set>
                                    <p:anim calcmode="lin" valueType="num">
                                      <p:cBhvr>
                                        <p:cTn id="19" dur="500" fill="hold"/>
                                        <p:tgtEl>
                                          <p:spTgt spid="36454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45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4547">
                                            <p:txEl>
                                              <p:pRg st="2" end="2"/>
                                            </p:txEl>
                                          </p:spTgt>
                                        </p:tgtEl>
                                        <p:attrNameLst>
                                          <p:attrName>style.visibility</p:attrName>
                                        </p:attrNameLst>
                                      </p:cBhvr>
                                      <p:to>
                                        <p:strVal val="visible"/>
                                      </p:to>
                                    </p:set>
                                    <p:anim calcmode="lin" valueType="num">
                                      <p:cBhvr>
                                        <p:cTn id="25" dur="500" fill="hold"/>
                                        <p:tgtEl>
                                          <p:spTgt spid="36454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45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64547">
                                            <p:txEl>
                                              <p:pRg st="3" end="3"/>
                                            </p:txEl>
                                          </p:spTgt>
                                        </p:tgtEl>
                                        <p:attrNameLst>
                                          <p:attrName>style.visibility</p:attrName>
                                        </p:attrNameLst>
                                      </p:cBhvr>
                                      <p:to>
                                        <p:strVal val="visible"/>
                                      </p:to>
                                    </p:set>
                                    <p:anim calcmode="lin" valueType="num">
                                      <p:cBhvr>
                                        <p:cTn id="31" dur="500" fill="hold"/>
                                        <p:tgtEl>
                                          <p:spTgt spid="36454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645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p:bldP spid="36454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Organ Nakli</a:t>
            </a:r>
          </a:p>
        </p:txBody>
      </p:sp>
      <p:sp>
        <p:nvSpPr>
          <p:cNvPr id="364547" name="Rectangle 3"/>
          <p:cNvSpPr>
            <a:spLocks noGrp="1" noChangeArrowheads="1"/>
          </p:cNvSpPr>
          <p:nvPr>
            <p:ph sz="quarter" idx="1"/>
          </p:nvPr>
        </p:nvSpPr>
        <p:spPr>
          <a:xfrm>
            <a:off x="467544" y="1556792"/>
            <a:ext cx="8424936" cy="4495800"/>
          </a:xfrm>
        </p:spPr>
        <p:txBody>
          <a:bodyPr/>
          <a:lstStyle/>
          <a:p>
            <a:pPr marL="261938" indent="539750" algn="just" rtl="0" eaLnBrk="1" hangingPunct="1">
              <a:buFontTx/>
              <a:buNone/>
              <a:tabLst>
                <a:tab pos="6904038" algn="r"/>
              </a:tabLst>
            </a:pPr>
            <a:r>
              <a:rPr lang="tr-TR" sz="2600" b="1" dirty="0" smtClean="0">
                <a:solidFill>
                  <a:srgbClr val="800000"/>
                </a:solidFill>
                <a:latin typeface="Times New Roman" pitchFamily="18" charset="0"/>
                <a:cs typeface="Times New Roman" pitchFamily="18" charset="0"/>
              </a:rPr>
              <a:t>Ölüden Canlıya:</a:t>
            </a:r>
          </a:p>
          <a:p>
            <a:pPr marL="261938" indent="539750" algn="just" rtl="0" eaLnBrk="1" hangingPunct="1">
              <a:tabLst>
                <a:tab pos="6904038" algn="r"/>
              </a:tabLst>
            </a:pPr>
            <a:r>
              <a:rPr lang="tr-TR" sz="2600" dirty="0" smtClean="0">
                <a:solidFill>
                  <a:schemeClr val="accent2">
                    <a:lumMod val="50000"/>
                  </a:schemeClr>
                </a:solidFill>
                <a:latin typeface="Times New Roman" pitchFamily="18" charset="0"/>
                <a:cs typeface="Times New Roman" pitchFamily="18" charset="0"/>
              </a:rPr>
              <a:t>Organ </a:t>
            </a:r>
            <a:r>
              <a:rPr lang="tr-TR" sz="2600" dirty="0" smtClean="0">
                <a:solidFill>
                  <a:schemeClr val="accent2">
                    <a:lumMod val="50000"/>
                  </a:schemeClr>
                </a:solidFill>
                <a:latin typeface="Times New Roman" pitchFamily="18" charset="0"/>
                <a:cs typeface="Times New Roman" pitchFamily="18" charset="0"/>
              </a:rPr>
              <a:t>veya dokusu alınacak kişinin ölmeden önce buna izin vermiş olması veya hayatta iken aksine bir beyanı olmamak şartı ile yakınlarının buna razı olması, </a:t>
            </a:r>
          </a:p>
          <a:p>
            <a:pPr marL="261938" indent="539750" algn="just" rtl="0" eaLnBrk="1" hangingPunct="1">
              <a:tabLst>
                <a:tab pos="6904038" algn="r"/>
              </a:tabLst>
            </a:pPr>
            <a:r>
              <a:rPr lang="tr-TR" sz="2600" dirty="0" smtClean="0">
                <a:solidFill>
                  <a:schemeClr val="accent2">
                    <a:lumMod val="50000"/>
                  </a:schemeClr>
                </a:solidFill>
                <a:latin typeface="Times New Roman" pitchFamily="18" charset="0"/>
                <a:cs typeface="Times New Roman" pitchFamily="18" charset="0"/>
              </a:rPr>
              <a:t>Alınacak organ veya doku karşılığında menfaat sağlanmaması, ücret alınmaması, </a:t>
            </a:r>
          </a:p>
        </p:txBody>
      </p:sp>
    </p:spTree>
    <p:extLst>
      <p:ext uri="{BB962C8B-B14F-4D97-AF65-F5344CB8AC3E}">
        <p14:creationId xmlns:p14="http://schemas.microsoft.com/office/powerpoint/2010/main" val="34315042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64546"/>
                                        </p:tgtEl>
                                        <p:attrNameLst>
                                          <p:attrName>style.visibility</p:attrName>
                                        </p:attrNameLst>
                                      </p:cBhvr>
                                      <p:to>
                                        <p:strVal val="visible"/>
                                      </p:to>
                                    </p:set>
                                    <p:anim calcmode="lin" valueType="num">
                                      <p:cBhvr>
                                        <p:cTn id="7" dur="500" fill="hold"/>
                                        <p:tgtEl>
                                          <p:spTgt spid="364546"/>
                                        </p:tgtEl>
                                        <p:attrNameLst>
                                          <p:attrName>ppt_w</p:attrName>
                                        </p:attrNameLst>
                                      </p:cBhvr>
                                      <p:tavLst>
                                        <p:tav tm="0">
                                          <p:val>
                                            <p:fltVal val="0"/>
                                          </p:val>
                                        </p:tav>
                                        <p:tav tm="100000">
                                          <p:val>
                                            <p:strVal val="#ppt_w"/>
                                          </p:val>
                                        </p:tav>
                                      </p:tavLst>
                                    </p:anim>
                                    <p:anim calcmode="lin" valueType="num">
                                      <p:cBhvr>
                                        <p:cTn id="8" dur="500" fill="hold"/>
                                        <p:tgtEl>
                                          <p:spTgt spid="3645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64547">
                                            <p:txEl>
                                              <p:pRg st="0" end="0"/>
                                            </p:txEl>
                                          </p:spTgt>
                                        </p:tgtEl>
                                        <p:attrNameLst>
                                          <p:attrName>style.visibility</p:attrName>
                                        </p:attrNameLst>
                                      </p:cBhvr>
                                      <p:to>
                                        <p:strVal val="visible"/>
                                      </p:to>
                                    </p:set>
                                    <p:anim calcmode="lin" valueType="num">
                                      <p:cBhvr>
                                        <p:cTn id="13" dur="500" fill="hold"/>
                                        <p:tgtEl>
                                          <p:spTgt spid="36454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645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64547">
                                            <p:txEl>
                                              <p:pRg st="1" end="1"/>
                                            </p:txEl>
                                          </p:spTgt>
                                        </p:tgtEl>
                                        <p:attrNameLst>
                                          <p:attrName>style.visibility</p:attrName>
                                        </p:attrNameLst>
                                      </p:cBhvr>
                                      <p:to>
                                        <p:strVal val="visible"/>
                                      </p:to>
                                    </p:set>
                                    <p:anim calcmode="lin" valueType="num">
                                      <p:cBhvr>
                                        <p:cTn id="19" dur="500" fill="hold"/>
                                        <p:tgtEl>
                                          <p:spTgt spid="36454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645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4547">
                                            <p:txEl>
                                              <p:pRg st="2" end="2"/>
                                            </p:txEl>
                                          </p:spTgt>
                                        </p:tgtEl>
                                        <p:attrNameLst>
                                          <p:attrName>style.visibility</p:attrName>
                                        </p:attrNameLst>
                                      </p:cBhvr>
                                      <p:to>
                                        <p:strVal val="visible"/>
                                      </p:to>
                                    </p:set>
                                    <p:anim calcmode="lin" valueType="num">
                                      <p:cBhvr>
                                        <p:cTn id="25" dur="500" fill="hold"/>
                                        <p:tgtEl>
                                          <p:spTgt spid="36454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645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p:bldP spid="36454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6 Başlık"/>
          <p:cNvSpPr>
            <a:spLocks noGrp="1"/>
          </p:cNvSpPr>
          <p:nvPr>
            <p:ph type="title"/>
          </p:nvPr>
        </p:nvSpPr>
        <p:spPr>
          <a:xfrm>
            <a:off x="1428750" y="0"/>
            <a:ext cx="7715250" cy="1285875"/>
          </a:xfrm>
        </p:spPr>
        <p:txBody>
          <a:bodyPr/>
          <a:lstStyle/>
          <a:p>
            <a:pPr algn="ctr"/>
            <a:r>
              <a:rPr lang="tr-TR" b="1" smtClean="0"/>
              <a:t>Organ Nakli</a:t>
            </a:r>
            <a:endParaRPr lang="tr-TR" smtClean="0"/>
          </a:p>
        </p:txBody>
      </p:sp>
      <p:sp>
        <p:nvSpPr>
          <p:cNvPr id="69634" name="Rectangle 2"/>
          <p:cNvSpPr>
            <a:spLocks noGrp="1" noChangeArrowheads="1"/>
          </p:cNvSpPr>
          <p:nvPr>
            <p:ph sz="quarter" idx="1"/>
          </p:nvPr>
        </p:nvSpPr>
        <p:spPr>
          <a:xfrm>
            <a:off x="323850" y="1628775"/>
            <a:ext cx="4824413" cy="4495800"/>
          </a:xfrm>
          <a:solidFill>
            <a:schemeClr val="bg2">
              <a:lumMod val="90000"/>
            </a:schemeClr>
          </a:solidFill>
        </p:spPr>
        <p:txBody>
          <a:bodyPr/>
          <a:lstStyle/>
          <a:p>
            <a:pPr>
              <a:lnSpc>
                <a:spcPct val="80000"/>
              </a:lnSpc>
              <a:buClr>
                <a:srgbClr val="FFCC99"/>
              </a:buClr>
              <a:buFont typeface="Wingdings" pitchFamily="2" charset="2"/>
              <a:buChar char="Ø"/>
              <a:defRPr/>
            </a:pPr>
            <a:r>
              <a:rPr lang="tr-TR" sz="3200" dirty="0"/>
              <a:t>İslam dini tüm insanlara iyilik yapmayı esas alır. Yunus’un ifadesiyle </a:t>
            </a:r>
            <a:r>
              <a:rPr lang="tr-TR" sz="3200" b="1" dirty="0" smtClean="0">
                <a:solidFill>
                  <a:srgbClr val="C00000"/>
                </a:solidFill>
              </a:rPr>
              <a:t>“yaratılanı </a:t>
            </a:r>
            <a:r>
              <a:rPr lang="tr-TR" sz="3200" b="1" dirty="0">
                <a:solidFill>
                  <a:srgbClr val="C00000"/>
                </a:solidFill>
              </a:rPr>
              <a:t>severiz, </a:t>
            </a:r>
            <a:r>
              <a:rPr lang="tr-TR" sz="3200" b="1" dirty="0" err="1">
                <a:solidFill>
                  <a:srgbClr val="C00000"/>
                </a:solidFill>
              </a:rPr>
              <a:t>Yaradandan</a:t>
            </a:r>
            <a:r>
              <a:rPr lang="tr-TR" sz="3200" b="1" dirty="0">
                <a:solidFill>
                  <a:srgbClr val="C00000"/>
                </a:solidFill>
              </a:rPr>
              <a:t> ötürü”</a:t>
            </a:r>
            <a:r>
              <a:rPr lang="tr-TR" sz="3200" dirty="0">
                <a:solidFill>
                  <a:srgbClr val="C00000"/>
                </a:solidFill>
              </a:rPr>
              <a:t> </a:t>
            </a:r>
            <a:r>
              <a:rPr lang="tr-TR" sz="3200" dirty="0"/>
              <a:t>o sebeple bir insanın maddi veya manevi bir sıkıntısını gidermeye yardımcı olmak, hem insani hem de dini bir görev sayılır.</a:t>
            </a:r>
          </a:p>
        </p:txBody>
      </p:sp>
      <p:pic>
        <p:nvPicPr>
          <p:cNvPr id="33796" name="Picture 6" descr="https://encrypted-tbn2.google.com/images?q=tbn:ANd9GcRYx6JU-lBYIaJpD0CFDEFGghQhFEQdAyiPXbg_ilMSKdwHoxb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375" y="2565400"/>
            <a:ext cx="38830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1077128"/>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9634">
                                            <p:bg/>
                                          </p:spTgt>
                                        </p:tgtEl>
                                        <p:attrNameLst>
                                          <p:attrName>style.visibility</p:attrName>
                                        </p:attrNameLst>
                                      </p:cBhvr>
                                      <p:to>
                                        <p:strVal val="visible"/>
                                      </p:to>
                                    </p:set>
                                    <p:animEffect transition="in" filter="wedge">
                                      <p:cBhvr>
                                        <p:cTn id="7" dur="500"/>
                                        <p:tgtEl>
                                          <p:spTgt spid="6963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9634">
                                            <p:txEl>
                                              <p:pRg st="0" end="0"/>
                                            </p:txEl>
                                          </p:spTgt>
                                        </p:tgtEl>
                                        <p:attrNameLst>
                                          <p:attrName>style.visibility</p:attrName>
                                        </p:attrNameLst>
                                      </p:cBhvr>
                                      <p:to>
                                        <p:strVal val="visible"/>
                                      </p:to>
                                    </p:set>
                                    <p:animEffect transition="in" filter="wedge">
                                      <p:cBhvr>
                                        <p:cTn id="12" dur="500"/>
                                        <p:tgtEl>
                                          <p:spTgt spid="696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a:xfrm>
            <a:off x="1428750" y="0"/>
            <a:ext cx="7715250" cy="1285875"/>
          </a:xfrm>
        </p:spPr>
        <p:txBody>
          <a:bodyPr/>
          <a:lstStyle/>
          <a:p>
            <a:pPr algn="ctr"/>
            <a:r>
              <a:rPr lang="tr-TR" sz="4000" smtClean="0"/>
              <a:t>Bir organ, bir hayat! Bir hayat, tüm insanlık…</a:t>
            </a:r>
          </a:p>
        </p:txBody>
      </p:sp>
      <p:sp>
        <p:nvSpPr>
          <p:cNvPr id="3" name="2 İçerik Yer Tutucusu"/>
          <p:cNvSpPr>
            <a:spLocks noGrp="1"/>
          </p:cNvSpPr>
          <p:nvPr>
            <p:ph sz="quarter" idx="1"/>
          </p:nvPr>
        </p:nvSpPr>
        <p:spPr>
          <a:xfrm>
            <a:off x="323850" y="1643063"/>
            <a:ext cx="8472488" cy="4495800"/>
          </a:xfrm>
          <a:solidFill>
            <a:schemeClr val="bg2">
              <a:lumMod val="90000"/>
            </a:schemeClr>
          </a:solidFill>
        </p:spPr>
        <p:txBody>
          <a:bodyPr/>
          <a:lstStyle/>
          <a:p>
            <a:pPr>
              <a:defRPr/>
            </a:pPr>
            <a:r>
              <a:rPr lang="tr-TR" sz="3100" dirty="0" smtClean="0"/>
              <a:t>İnsanlık adına bir hayat bağışı!</a:t>
            </a:r>
          </a:p>
          <a:p>
            <a:pPr>
              <a:defRPr/>
            </a:pPr>
            <a:r>
              <a:rPr lang="tr-TR" sz="3100" dirty="0" smtClean="0"/>
              <a:t>İnsanlık adına bir el de siz uzatın!</a:t>
            </a:r>
          </a:p>
          <a:p>
            <a:pPr>
              <a:defRPr/>
            </a:pPr>
            <a:r>
              <a:rPr lang="tr-TR" sz="3100" dirty="0" smtClean="0"/>
              <a:t>Ölüm; hem sizin için, hem de organınızı bağışladığınız hasta için yeni bir başlangıçtır...</a:t>
            </a:r>
          </a:p>
          <a:p>
            <a:pPr>
              <a:defRPr/>
            </a:pPr>
            <a:r>
              <a:rPr lang="tr-TR" sz="3100" dirty="0" smtClean="0"/>
              <a:t>Umudunu kaybedenlere umut ol!</a:t>
            </a:r>
          </a:p>
          <a:p>
            <a:pPr>
              <a:defRPr/>
            </a:pPr>
            <a:r>
              <a:rPr lang="tr-TR" sz="3100" dirty="0" smtClean="0"/>
              <a:t>Organ bağışı bir insanlık görevidir.</a:t>
            </a:r>
          </a:p>
          <a:p>
            <a:pPr>
              <a:buFont typeface="Wingdings" pitchFamily="2" charset="2"/>
              <a:buNone/>
              <a:defRPr/>
            </a:pPr>
            <a:endParaRPr lang="tr-TR" sz="3100" dirty="0"/>
          </a:p>
        </p:txBody>
      </p:sp>
    </p:spTree>
    <p:extLst>
      <p:ext uri="{BB962C8B-B14F-4D97-AF65-F5344CB8AC3E}">
        <p14:creationId xmlns:p14="http://schemas.microsoft.com/office/powerpoint/2010/main" val="3350681510"/>
      </p:ext>
    </p:extLst>
  </p:cSld>
  <p:clrMapOvr>
    <a:masterClrMapping/>
  </p:clrMapOvr>
  <p:transition spd="slow">
    <p:checker dir="vert"/>
    <p:sndAc>
      <p:stSnd>
        <p:snd r:embed="rId2" name="explod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1428750" y="0"/>
            <a:ext cx="7715250" cy="1285875"/>
          </a:xfrm>
        </p:spPr>
        <p:txBody>
          <a:bodyPr/>
          <a:lstStyle/>
          <a:p>
            <a:pPr algn="ctr"/>
            <a:r>
              <a:rPr lang="tr-TR" b="1" smtClean="0"/>
              <a:t>Organ Nakli Nedir?</a:t>
            </a:r>
            <a:endParaRPr lang="tr-TR" smtClean="0"/>
          </a:p>
        </p:txBody>
      </p:sp>
      <p:sp>
        <p:nvSpPr>
          <p:cNvPr id="3" name="2 İçerik Yer Tutucusu"/>
          <p:cNvSpPr>
            <a:spLocks noGrp="1"/>
          </p:cNvSpPr>
          <p:nvPr>
            <p:ph sz="quarter" idx="1"/>
          </p:nvPr>
        </p:nvSpPr>
        <p:spPr>
          <a:xfrm>
            <a:off x="250825" y="1628775"/>
            <a:ext cx="5184775" cy="4464050"/>
          </a:xfrm>
          <a:solidFill>
            <a:schemeClr val="bg1"/>
          </a:solidFill>
        </p:spPr>
        <p:txBody>
          <a:bodyPr/>
          <a:lstStyle/>
          <a:p>
            <a:pPr>
              <a:defRPr/>
            </a:pPr>
            <a:r>
              <a:rPr lang="tr-TR" sz="3200" dirty="0" smtClean="0">
                <a:solidFill>
                  <a:schemeClr val="accent2">
                    <a:lumMod val="50000"/>
                  </a:schemeClr>
                </a:solidFill>
              </a:rPr>
              <a:t>Vücutta görevini yapamayan bir organın yerine canlı veya ölü (beyin ölümü gerçekleşmiş = ölüm hali) bir vericiden alınan sağlam ve aynı görevi üslenecek bir organın nakledilmesi işlemidir. </a:t>
            </a:r>
          </a:p>
          <a:p>
            <a:pPr>
              <a:defRPr/>
            </a:pPr>
            <a:endParaRPr lang="tr-TR" sz="3200" dirty="0">
              <a:solidFill>
                <a:schemeClr val="accent2">
                  <a:lumMod val="50000"/>
                </a:schemeClr>
              </a:solidFill>
            </a:endParaRPr>
          </a:p>
        </p:txBody>
      </p:sp>
      <p:pic>
        <p:nvPicPr>
          <p:cNvPr id="15364" name="Picture 2" descr="https://encrypted-tbn1.google.com/images?q=tbn:ANd9GcSDDSgsZUJkOsx45rHnSBi0vr_fgnE7CK5WoiGeTaBe7bvkqs3kp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700213"/>
            <a:ext cx="3059113"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672449"/>
      </p:ext>
    </p:extLst>
  </p:cSld>
  <p:clrMapOvr>
    <a:masterClrMapping/>
  </p:clrMapOvr>
  <p:transition spd="slow">
    <p:checker dir="vert"/>
    <p:sndAc>
      <p:stSnd>
        <p:snd r:embed="rId2" name="explode.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sz="quarter" idx="1"/>
          </p:nvPr>
        </p:nvSpPr>
        <p:spPr>
          <a:xfrm>
            <a:off x="251520" y="1556792"/>
            <a:ext cx="8424936" cy="4525963"/>
          </a:xfrm>
        </p:spPr>
        <p:txBody>
          <a:bodyPr/>
          <a:lstStyle/>
          <a:p>
            <a:pPr rtl="0" eaLnBrk="1" hangingPunct="1">
              <a:buFontTx/>
              <a:buNone/>
            </a:pPr>
            <a:r>
              <a:rPr lang="tr-TR" b="1" dirty="0" smtClean="0">
                <a:solidFill>
                  <a:schemeClr val="accent2">
                    <a:lumMod val="75000"/>
                  </a:schemeClr>
                </a:solidFill>
              </a:rPr>
              <a:t>		</a:t>
            </a:r>
            <a:r>
              <a:rPr lang="tr-TR" sz="3600" dirty="0" smtClean="0">
                <a:solidFill>
                  <a:schemeClr val="accent2">
                    <a:lumMod val="75000"/>
                  </a:schemeClr>
                </a:solidFill>
                <a:latin typeface="Times New Roman" pitchFamily="18" charset="0"/>
                <a:cs typeface="Times New Roman" pitchFamily="18" charset="0"/>
              </a:rPr>
              <a:t>Kur’an’da ve hadislerde, organ ve doku nakli konusunda açık bir hüküm bulunmamaktadır. </a:t>
            </a:r>
          </a:p>
          <a:p>
            <a:pPr rtl="0" eaLnBrk="1" hangingPunct="1">
              <a:buFontTx/>
              <a:buNone/>
            </a:pPr>
            <a:r>
              <a:rPr lang="tr-TR" sz="3600" dirty="0" smtClean="0">
                <a:solidFill>
                  <a:schemeClr val="accent2">
                    <a:lumMod val="75000"/>
                  </a:schemeClr>
                </a:solidFill>
                <a:latin typeface="Times New Roman" pitchFamily="18" charset="0"/>
                <a:cs typeface="Times New Roman" pitchFamily="18" charset="0"/>
              </a:rPr>
              <a:t>		Ancak İslâm’ın genel prensipleri ile insana bakışı ve tedavi konusundaki hükümlerden hareketle konuya bir çözüm </a:t>
            </a:r>
            <a:r>
              <a:rPr lang="tr-TR" sz="3600" dirty="0" smtClean="0">
                <a:solidFill>
                  <a:schemeClr val="accent2">
                    <a:lumMod val="75000"/>
                  </a:schemeClr>
                </a:solidFill>
                <a:latin typeface="Times New Roman" pitchFamily="18" charset="0"/>
                <a:cs typeface="Times New Roman" pitchFamily="18" charset="0"/>
              </a:rPr>
              <a:t>getirilebilir</a:t>
            </a:r>
            <a:r>
              <a:rPr lang="tr-TR" sz="3600" dirty="0">
                <a:solidFill>
                  <a:schemeClr val="accent2">
                    <a:lumMod val="75000"/>
                  </a:schemeClr>
                </a:solidFill>
                <a:latin typeface="Times New Roman" pitchFamily="18" charset="0"/>
                <a:cs typeface="Times New Roman" pitchFamily="18" charset="0"/>
              </a:rPr>
              <a:t>.</a:t>
            </a:r>
            <a:r>
              <a:rPr lang="ar-SA" sz="3600" dirty="0" smtClean="0">
                <a:solidFill>
                  <a:schemeClr val="accent2">
                    <a:lumMod val="75000"/>
                  </a:schemeClr>
                </a:solidFill>
                <a:latin typeface="Times New Roman" pitchFamily="18" charset="0"/>
                <a:cs typeface="Times New Roman" pitchFamily="18" charset="0"/>
              </a:rPr>
              <a:t> </a:t>
            </a:r>
            <a:endParaRPr lang="tr-TR" sz="3600" dirty="0" smtClean="0">
              <a:solidFill>
                <a:schemeClr val="accent2">
                  <a:lumMod val="75000"/>
                </a:schemeClr>
              </a:solidFill>
              <a:latin typeface="Times New Roman" pitchFamily="18" charset="0"/>
              <a:cs typeface="Times New Roman" pitchFamily="18" charset="0"/>
            </a:endParaRPr>
          </a:p>
        </p:txBody>
      </p:sp>
      <p:sp>
        <p:nvSpPr>
          <p:cNvPr id="3" name="Rectangle 4"/>
          <p:cNvSpPr>
            <a:spLocks noGrp="1" noChangeArrowheads="1"/>
          </p:cNvSpPr>
          <p:nvPr>
            <p:ph type="title"/>
          </p:nvPr>
        </p:nvSpPr>
        <p:spPr>
          <a:xfrm>
            <a:off x="1428728" y="0"/>
            <a:ext cx="7715272" cy="1285860"/>
          </a:xfrm>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Organ Nakli</a:t>
            </a:r>
            <a:endPar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p:cTn id="7" dur="1000" fill="hold"/>
                                        <p:tgtEl>
                                          <p:spTgt spid="98307">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830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830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98307">
                                            <p:txEl>
                                              <p:pRg st="1" end="1"/>
                                            </p:txEl>
                                          </p:spTgt>
                                        </p:tgtEl>
                                        <p:attrNameLst>
                                          <p:attrName>style.visibility</p:attrName>
                                        </p:attrNameLst>
                                      </p:cBhvr>
                                      <p:to>
                                        <p:strVal val="visible"/>
                                      </p:to>
                                    </p:set>
                                    <p:anim calcmode="lin" valueType="num">
                                      <p:cBhvr>
                                        <p:cTn id="14" dur="1000" fill="hold"/>
                                        <p:tgtEl>
                                          <p:spTgt spid="98307">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9830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8307">
                                            <p:txEl>
                                              <p:pRg st="1" end="1"/>
                                            </p:txEl>
                                          </p:spTgt>
                                        </p:tgtEl>
                                      </p:cBhvr>
                                    </p:animEffect>
                                  </p:childTnLst>
                                </p:cTn>
                              </p:par>
                              <p:par>
                                <p:cTn id="17" presetID="23" presetClass="entr" presetSubtype="16"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a:xfrm>
            <a:off x="1428750" y="0"/>
            <a:ext cx="7715250" cy="1285875"/>
          </a:xfrm>
        </p:spPr>
        <p:txBody>
          <a:bodyPr/>
          <a:lstStyle/>
          <a:p>
            <a:r>
              <a:rPr lang="tr-TR" b="1" smtClean="0"/>
              <a:t>Neden Organ Bağışı?</a:t>
            </a:r>
            <a:endParaRPr lang="tr-TR" smtClean="0"/>
          </a:p>
        </p:txBody>
      </p:sp>
      <p:sp>
        <p:nvSpPr>
          <p:cNvPr id="3" name="2 İçerik Yer Tutucusu"/>
          <p:cNvSpPr>
            <a:spLocks noGrp="1"/>
          </p:cNvSpPr>
          <p:nvPr>
            <p:ph sz="quarter" idx="1"/>
          </p:nvPr>
        </p:nvSpPr>
        <p:spPr>
          <a:xfrm>
            <a:off x="395288" y="1643062"/>
            <a:ext cx="8401050" cy="4666257"/>
          </a:xfrm>
          <a:solidFill>
            <a:schemeClr val="bg1"/>
          </a:solidFill>
        </p:spPr>
        <p:txBody>
          <a:bodyPr/>
          <a:lstStyle/>
          <a:p>
            <a:pPr>
              <a:defRPr/>
            </a:pPr>
            <a:r>
              <a:rPr lang="tr-TR" dirty="0" smtClean="0">
                <a:solidFill>
                  <a:schemeClr val="accent2">
                    <a:lumMod val="50000"/>
                  </a:schemeClr>
                </a:solidFill>
              </a:rPr>
              <a:t>Organ </a:t>
            </a:r>
            <a:r>
              <a:rPr lang="tr-TR" dirty="0" smtClean="0">
                <a:solidFill>
                  <a:schemeClr val="accent2">
                    <a:lumMod val="50000"/>
                  </a:schemeClr>
                </a:solidFill>
              </a:rPr>
              <a:t>nakli, yeniden normal bir yaşama dönmenin tek yolu. Daha önemlisi organ nakli, pek çok hastalıkta, hayatta kalmanın da en sağlam güvencesi. </a:t>
            </a:r>
            <a:endParaRPr lang="tr-TR" dirty="0" smtClean="0">
              <a:solidFill>
                <a:schemeClr val="accent2">
                  <a:lumMod val="50000"/>
                </a:schemeClr>
              </a:solidFill>
            </a:endParaRPr>
          </a:p>
          <a:p>
            <a:pPr>
              <a:defRPr/>
            </a:pPr>
            <a:r>
              <a:rPr lang="tr-TR" dirty="0" smtClean="0">
                <a:solidFill>
                  <a:schemeClr val="accent2">
                    <a:lumMod val="50000"/>
                  </a:schemeClr>
                </a:solidFill>
              </a:rPr>
              <a:t>Kronik </a:t>
            </a:r>
            <a:r>
              <a:rPr lang="tr-TR" dirty="0" smtClean="0">
                <a:solidFill>
                  <a:schemeClr val="accent2">
                    <a:lumMod val="50000"/>
                  </a:schemeClr>
                </a:solidFill>
              </a:rPr>
              <a:t>böbrek yetmezliğinde iki çare var: Diyaliz ya da böbrek nakli. </a:t>
            </a:r>
            <a:r>
              <a:rPr lang="tr-TR" dirty="0" smtClean="0">
                <a:solidFill>
                  <a:schemeClr val="accent2">
                    <a:lumMod val="50000"/>
                  </a:schemeClr>
                </a:solidFill>
              </a:rPr>
              <a:t>Diyalize giren hastaların hayatta kalma oranı, beş yıllık bir sürede yüzde 34.8’e düşüyor. Oysa, böbrek nakli yapılması durumunda, hayatta kalma oranı, aynı süre için yüzde 90 oluyor.</a:t>
            </a:r>
          </a:p>
          <a:p>
            <a:pPr>
              <a:defRPr/>
            </a:pPr>
            <a:endParaRPr lang="tr-TR" dirty="0">
              <a:solidFill>
                <a:schemeClr val="accent2">
                  <a:lumMod val="50000"/>
                </a:schemeClr>
              </a:solidFill>
            </a:endParaRPr>
          </a:p>
        </p:txBody>
      </p:sp>
    </p:spTree>
    <p:extLst>
      <p:ext uri="{BB962C8B-B14F-4D97-AF65-F5344CB8AC3E}">
        <p14:creationId xmlns:p14="http://schemas.microsoft.com/office/powerpoint/2010/main" val="3319348776"/>
      </p:ext>
    </p:extLst>
  </p:cSld>
  <p:clrMapOvr>
    <a:masterClrMapping/>
  </p:clrMapOvr>
  <p:transition spd="slow">
    <p:checker dir="vert"/>
    <p:sndAc>
      <p:stSnd>
        <p:snd r:embed="rId2" name="explode.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6 Başlık"/>
          <p:cNvSpPr>
            <a:spLocks noGrp="1"/>
          </p:cNvSpPr>
          <p:nvPr>
            <p:ph type="title"/>
          </p:nvPr>
        </p:nvSpPr>
        <p:spPr>
          <a:xfrm>
            <a:off x="1428750" y="0"/>
            <a:ext cx="7715250" cy="1285875"/>
          </a:xfrm>
        </p:spPr>
        <p:txBody>
          <a:bodyPr/>
          <a:lstStyle/>
          <a:p>
            <a:pPr algn="ctr"/>
            <a:r>
              <a:rPr lang="tr-TR" sz="4000" b="1" dirty="0" smtClean="0"/>
              <a:t>İnsan </a:t>
            </a:r>
            <a:r>
              <a:rPr lang="tr-TR" sz="4000" b="1" dirty="0" err="1" smtClean="0"/>
              <a:t>mükerrem</a:t>
            </a:r>
            <a:r>
              <a:rPr lang="tr-TR" sz="4000" b="1" dirty="0" smtClean="0"/>
              <a:t> bir varlıktır.</a:t>
            </a:r>
            <a:endParaRPr lang="tr-TR" sz="4000" dirty="0" smtClean="0"/>
          </a:p>
        </p:txBody>
      </p:sp>
      <p:sp>
        <p:nvSpPr>
          <p:cNvPr id="49154" name="Rectangle 2"/>
          <p:cNvSpPr>
            <a:spLocks noGrp="1" noChangeArrowheads="1"/>
          </p:cNvSpPr>
          <p:nvPr>
            <p:ph sz="quarter" idx="1"/>
          </p:nvPr>
        </p:nvSpPr>
        <p:spPr>
          <a:xfrm>
            <a:off x="642938" y="1643063"/>
            <a:ext cx="8153400" cy="4495800"/>
          </a:xfrm>
          <a:solidFill>
            <a:schemeClr val="bg1"/>
          </a:solidFill>
        </p:spPr>
        <p:txBody>
          <a:bodyPr/>
          <a:lstStyle/>
          <a:p>
            <a:pPr>
              <a:lnSpc>
                <a:spcPct val="80000"/>
              </a:lnSpc>
              <a:buClr>
                <a:srgbClr val="FFCC99"/>
              </a:buClr>
              <a:buFont typeface="Wingdings" pitchFamily="2" charset="2"/>
              <a:buChar char="Ø"/>
              <a:defRPr/>
            </a:pPr>
            <a:r>
              <a:rPr lang="tr-TR" sz="2800" dirty="0"/>
              <a:t>Dinimiz organ </a:t>
            </a:r>
            <a:r>
              <a:rPr lang="tr-TR" sz="2800" dirty="0" smtClean="0"/>
              <a:t>naklînde </a:t>
            </a:r>
            <a:r>
              <a:rPr lang="tr-TR" sz="2800" dirty="0" smtClean="0"/>
              <a:t>maslahat yani </a:t>
            </a:r>
            <a:r>
              <a:rPr lang="tr-TR" sz="2800" dirty="0"/>
              <a:t>yararı esas alır. </a:t>
            </a:r>
            <a:r>
              <a:rPr lang="tr-TR" sz="2800" dirty="0"/>
              <a:t>İnancımıza göre insan </a:t>
            </a:r>
            <a:r>
              <a:rPr lang="tr-TR" sz="2800" dirty="0" err="1" smtClean="0"/>
              <a:t>mükerrem</a:t>
            </a:r>
            <a:r>
              <a:rPr lang="tr-TR" sz="2800" dirty="0" smtClean="0"/>
              <a:t> </a:t>
            </a:r>
            <a:r>
              <a:rPr lang="tr-TR" sz="2800" dirty="0"/>
              <a:t>bir varlıktır. </a:t>
            </a:r>
          </a:p>
          <a:p>
            <a:pPr>
              <a:lnSpc>
                <a:spcPct val="80000"/>
              </a:lnSpc>
              <a:buClr>
                <a:srgbClr val="FFCC99"/>
              </a:buClr>
              <a:defRPr/>
            </a:pPr>
            <a:r>
              <a:rPr lang="tr-TR" sz="2800" dirty="0"/>
              <a:t>Allah onu mümtaz kılmıştır. Bu nedenle normal hallerde ölü ve diri kimselerden alınan parça ve organlardan faydalanılması, insanın hürmet ve kerametine aykırı görüldüğünden İslam âlimlerince caiz görülmemiştir. </a:t>
            </a:r>
          </a:p>
          <a:p>
            <a:pPr>
              <a:lnSpc>
                <a:spcPct val="80000"/>
              </a:lnSpc>
              <a:buClr>
                <a:srgbClr val="FFCC99"/>
              </a:buClr>
              <a:defRPr/>
            </a:pPr>
            <a:r>
              <a:rPr lang="tr-TR" sz="2800" dirty="0"/>
              <a:t>Ancak zaruret durumunda, zaruretin mahiyet ve miktarına göre bu hüküm değişmiştir.</a:t>
            </a:r>
          </a:p>
        </p:txBody>
      </p:sp>
    </p:spTree>
    <p:extLst>
      <p:ext uri="{BB962C8B-B14F-4D97-AF65-F5344CB8AC3E}">
        <p14:creationId xmlns:p14="http://schemas.microsoft.com/office/powerpoint/2010/main" val="3373706722"/>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9154">
                                            <p:bg/>
                                          </p:spTgt>
                                        </p:tgtEl>
                                        <p:attrNameLst>
                                          <p:attrName>style.visibility</p:attrName>
                                        </p:attrNameLst>
                                      </p:cBhvr>
                                      <p:to>
                                        <p:strVal val="visible"/>
                                      </p:to>
                                    </p:set>
                                    <p:animEffect transition="in" filter="wedge">
                                      <p:cBhvr>
                                        <p:cTn id="7" dur="2000"/>
                                        <p:tgtEl>
                                          <p:spTgt spid="4915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9154">
                                            <p:txEl>
                                              <p:pRg st="0" end="0"/>
                                            </p:txEl>
                                          </p:spTgt>
                                        </p:tgtEl>
                                        <p:attrNameLst>
                                          <p:attrName>style.visibility</p:attrName>
                                        </p:attrNameLst>
                                      </p:cBhvr>
                                      <p:to>
                                        <p:strVal val="visible"/>
                                      </p:to>
                                    </p:set>
                                    <p:animEffect transition="in" filter="wedge">
                                      <p:cBhvr>
                                        <p:cTn id="12" dur="2000"/>
                                        <p:tgtEl>
                                          <p:spTgt spid="4915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49154">
                                            <p:txEl>
                                              <p:pRg st="1" end="1"/>
                                            </p:txEl>
                                          </p:spTgt>
                                        </p:tgtEl>
                                        <p:attrNameLst>
                                          <p:attrName>style.visibility</p:attrName>
                                        </p:attrNameLst>
                                      </p:cBhvr>
                                      <p:to>
                                        <p:strVal val="visible"/>
                                      </p:to>
                                    </p:set>
                                    <p:animEffect transition="in" filter="wedge">
                                      <p:cBhvr>
                                        <p:cTn id="17" dur="2000"/>
                                        <p:tgtEl>
                                          <p:spTgt spid="4915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9154">
                                            <p:txEl>
                                              <p:pRg st="2" end="2"/>
                                            </p:txEl>
                                          </p:spTgt>
                                        </p:tgtEl>
                                        <p:attrNameLst>
                                          <p:attrName>style.visibility</p:attrName>
                                        </p:attrNameLst>
                                      </p:cBhvr>
                                      <p:to>
                                        <p:strVal val="visible"/>
                                      </p:to>
                                    </p:set>
                                    <p:animEffect transition="in" filter="wedge">
                                      <p:cBhvr>
                                        <p:cTn id="22" dur="2000"/>
                                        <p:tgtEl>
                                          <p:spTgt spid="491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2" name="Rectangle 4"/>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İslâm’ın İnsana Bakışı</a:t>
            </a:r>
          </a:p>
        </p:txBody>
      </p:sp>
      <p:sp>
        <p:nvSpPr>
          <p:cNvPr id="94214" name="Rectangle 6"/>
          <p:cNvSpPr>
            <a:spLocks noGrp="1" noChangeArrowheads="1"/>
          </p:cNvSpPr>
          <p:nvPr>
            <p:ph sz="quarter" idx="1"/>
          </p:nvPr>
        </p:nvSpPr>
        <p:spPr/>
        <p:txBody>
          <a:bodyPr/>
          <a:lstStyle/>
          <a:p>
            <a:pPr marL="261938" indent="539750" algn="just">
              <a:lnSpc>
                <a:spcPct val="90000"/>
              </a:lnSpc>
              <a:buNone/>
              <a:tabLst>
                <a:tab pos="6904038" algn="r"/>
              </a:tabLst>
            </a:pPr>
            <a:r>
              <a:rPr lang="ar-AE" sz="3000" b="1" dirty="0" smtClean="0">
                <a:solidFill>
                  <a:srgbClr val="993300"/>
                </a:solidFill>
              </a:rPr>
              <a:t>وَلَقَدْ كَرَّمْنَا بَنِي آدَمَ وَحَمَلْنَاهُمْ فِي الْبَرِّ وَالْبَحْرِ وَرَزَقْنَاهُم مِّنَ الطَّيِّبَاتِ وَفَضَّلْنَاهُمْ عَلَى كَثِيرٍ مِّمَّنْ خَلَقْنَا تَفْضِيلاً</a:t>
            </a:r>
            <a:r>
              <a:rPr lang="tr-TR" sz="3000" b="1" dirty="0" smtClean="0">
                <a:solidFill>
                  <a:srgbClr val="993300"/>
                </a:solidFill>
              </a:rPr>
              <a:t>	</a:t>
            </a:r>
            <a:endParaRPr lang="tr-TR" sz="3000" b="1" dirty="0" smtClean="0">
              <a:solidFill>
                <a:srgbClr val="993300"/>
              </a:solidFill>
            </a:endParaRPr>
          </a:p>
          <a:p>
            <a:pPr marL="261938" indent="539750" algn="just" rtl="0" eaLnBrk="1" hangingPunct="1">
              <a:lnSpc>
                <a:spcPct val="90000"/>
              </a:lnSpc>
              <a:buFontTx/>
              <a:buNone/>
              <a:tabLst>
                <a:tab pos="6904038" algn="r"/>
              </a:tabLst>
            </a:pPr>
            <a:r>
              <a:rPr lang="tr-TR" sz="3000" b="1" dirty="0" smtClean="0">
                <a:solidFill>
                  <a:schemeClr val="accent2">
                    <a:lumMod val="50000"/>
                  </a:schemeClr>
                </a:solidFill>
              </a:rPr>
              <a:t>{</a:t>
            </a:r>
            <a:r>
              <a:rPr lang="tr-TR" dirty="0" err="1" smtClean="0">
                <a:solidFill>
                  <a:schemeClr val="accent2">
                    <a:lumMod val="50000"/>
                  </a:schemeClr>
                </a:solidFill>
                <a:latin typeface="Times New Roman" pitchFamily="18" charset="0"/>
                <a:cs typeface="Times New Roman" pitchFamily="18" charset="0"/>
              </a:rPr>
              <a:t>Andolsun</a:t>
            </a:r>
            <a:r>
              <a:rPr lang="tr-TR" dirty="0" smtClean="0">
                <a:solidFill>
                  <a:schemeClr val="accent2">
                    <a:lumMod val="50000"/>
                  </a:schemeClr>
                </a:solidFill>
                <a:latin typeface="Times New Roman" pitchFamily="18" charset="0"/>
                <a:cs typeface="Times New Roman" pitchFamily="18" charset="0"/>
              </a:rPr>
              <a:t>, biz </a:t>
            </a:r>
            <a:r>
              <a:rPr lang="tr-TR" dirty="0" smtClean="0">
                <a:solidFill>
                  <a:srgbClr val="800000"/>
                </a:solidFill>
                <a:latin typeface="Times New Roman" pitchFamily="18" charset="0"/>
                <a:cs typeface="Times New Roman" pitchFamily="18" charset="0"/>
              </a:rPr>
              <a:t>insanoğlunu şerefli kıldık</a:t>
            </a:r>
            <a:r>
              <a:rPr lang="tr-TR" dirty="0" smtClean="0">
                <a:solidFill>
                  <a:schemeClr val="accent2"/>
                </a:solidFill>
                <a:latin typeface="Times New Roman" pitchFamily="18" charset="0"/>
                <a:cs typeface="Times New Roman" pitchFamily="18" charset="0"/>
              </a:rPr>
              <a:t>. </a:t>
            </a:r>
            <a:r>
              <a:rPr lang="tr-TR" dirty="0" smtClean="0">
                <a:solidFill>
                  <a:schemeClr val="accent2">
                    <a:lumMod val="50000"/>
                  </a:schemeClr>
                </a:solidFill>
                <a:latin typeface="Times New Roman" pitchFamily="18" charset="0"/>
                <a:cs typeface="Times New Roman" pitchFamily="18" charset="0"/>
              </a:rPr>
              <a:t>Onları karada ve denizde taşıdık. Kendilerini en güzel ve temiz şeylerden rızıklandırdık ve onları </a:t>
            </a:r>
            <a:r>
              <a:rPr lang="tr-TR" dirty="0" smtClean="0">
                <a:solidFill>
                  <a:srgbClr val="800000"/>
                </a:solidFill>
                <a:latin typeface="Times New Roman" pitchFamily="18" charset="0"/>
                <a:cs typeface="Times New Roman" pitchFamily="18" charset="0"/>
              </a:rPr>
              <a:t>yarattıklarımızın çoğundan üstün kıldık</a:t>
            </a:r>
            <a:r>
              <a:rPr lang="tr-TR" sz="3000" b="1" dirty="0" smtClean="0">
                <a:solidFill>
                  <a:schemeClr val="accent2"/>
                </a:solidFill>
                <a:latin typeface="Times New Roman" pitchFamily="18" charset="0"/>
                <a:cs typeface="Times New Roman" pitchFamily="18" charset="0"/>
              </a:rPr>
              <a:t>.</a:t>
            </a:r>
            <a:r>
              <a:rPr lang="tr-TR" sz="3000" b="1" dirty="0" smtClean="0">
                <a:solidFill>
                  <a:schemeClr val="accent2"/>
                </a:solidFill>
              </a:rPr>
              <a:t>}</a:t>
            </a:r>
          </a:p>
          <a:p>
            <a:pPr marL="261938" indent="539750" algn="just" rtl="0" eaLnBrk="1" hangingPunct="1">
              <a:lnSpc>
                <a:spcPct val="90000"/>
              </a:lnSpc>
              <a:buFontTx/>
              <a:buNone/>
              <a:tabLst>
                <a:tab pos="6904038" algn="r"/>
              </a:tabLst>
            </a:pPr>
            <a:r>
              <a:rPr lang="tr-TR" sz="3000" b="1" dirty="0" smtClean="0">
                <a:solidFill>
                  <a:srgbClr val="993300"/>
                </a:solidFill>
              </a:rPr>
              <a:t>	</a:t>
            </a:r>
            <a:r>
              <a:rPr lang="tr-TR" sz="2400" b="1" dirty="0" smtClean="0">
                <a:solidFill>
                  <a:srgbClr val="993300"/>
                </a:solidFill>
                <a:latin typeface="Times New Roman" pitchFamily="18" charset="0"/>
                <a:cs typeface="Times New Roman" pitchFamily="18" charset="0"/>
              </a:rPr>
              <a:t>(</a:t>
            </a:r>
            <a:r>
              <a:rPr lang="tr-TR" sz="2400" b="1" dirty="0" err="1" smtClean="0">
                <a:solidFill>
                  <a:srgbClr val="993300"/>
                </a:solidFill>
                <a:latin typeface="Times New Roman" pitchFamily="18" charset="0"/>
                <a:cs typeface="Times New Roman" pitchFamily="18" charset="0"/>
              </a:rPr>
              <a:t>İsra</a:t>
            </a:r>
            <a:r>
              <a:rPr lang="tr-TR" sz="2400" b="1" dirty="0" smtClean="0">
                <a:solidFill>
                  <a:srgbClr val="993300"/>
                </a:solidFill>
                <a:latin typeface="Times New Roman" pitchFamily="18" charset="0"/>
                <a:cs typeface="Times New Roman" pitchFamily="18" charset="0"/>
              </a:rPr>
              <a:t> </a:t>
            </a:r>
            <a:r>
              <a:rPr lang="tr-TR" sz="2400" b="1" dirty="0" smtClean="0">
                <a:solidFill>
                  <a:srgbClr val="993300"/>
                </a:solidFill>
                <a:latin typeface="Times New Roman" pitchFamily="18" charset="0"/>
                <a:cs typeface="Times New Roman" pitchFamily="18" charset="0"/>
              </a:rPr>
              <a:t>17/70)</a:t>
            </a:r>
          </a:p>
          <a:p>
            <a:pPr marL="261938" indent="539750" algn="just" rtl="0" eaLnBrk="1" hangingPunct="1">
              <a:lnSpc>
                <a:spcPct val="90000"/>
              </a:lnSpc>
              <a:buFontTx/>
              <a:buNone/>
              <a:tabLst>
                <a:tab pos="6904038" algn="r"/>
              </a:tabLst>
            </a:pP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4212"/>
                                        </p:tgtEl>
                                        <p:attrNameLst>
                                          <p:attrName>style.visibility</p:attrName>
                                        </p:attrNameLst>
                                      </p:cBhvr>
                                      <p:to>
                                        <p:strVal val="visible"/>
                                      </p:to>
                                    </p:set>
                                    <p:anim calcmode="lin" valueType="num">
                                      <p:cBhvr>
                                        <p:cTn id="7" dur="500" fill="hold"/>
                                        <p:tgtEl>
                                          <p:spTgt spid="94212"/>
                                        </p:tgtEl>
                                        <p:attrNameLst>
                                          <p:attrName>ppt_w</p:attrName>
                                        </p:attrNameLst>
                                      </p:cBhvr>
                                      <p:tavLst>
                                        <p:tav tm="0">
                                          <p:val>
                                            <p:fltVal val="0"/>
                                          </p:val>
                                        </p:tav>
                                        <p:tav tm="100000">
                                          <p:val>
                                            <p:strVal val="#ppt_w"/>
                                          </p:val>
                                        </p:tav>
                                      </p:tavLst>
                                    </p:anim>
                                    <p:anim calcmode="lin" valueType="num">
                                      <p:cBhvr>
                                        <p:cTn id="8" dur="500" fill="hold"/>
                                        <p:tgtEl>
                                          <p:spTgt spid="9421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4214">
                                            <p:txEl>
                                              <p:pRg st="0" end="0"/>
                                            </p:txEl>
                                          </p:spTgt>
                                        </p:tgtEl>
                                        <p:attrNameLst>
                                          <p:attrName>style.visibility</p:attrName>
                                        </p:attrNameLst>
                                      </p:cBhvr>
                                      <p:to>
                                        <p:strVal val="visible"/>
                                      </p:to>
                                    </p:set>
                                    <p:anim calcmode="lin" valueType="num">
                                      <p:cBhvr>
                                        <p:cTn id="13" dur="500" fill="hold"/>
                                        <p:tgtEl>
                                          <p:spTgt spid="9421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9421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4214">
                                            <p:txEl>
                                              <p:pRg st="1" end="1"/>
                                            </p:txEl>
                                          </p:spTgt>
                                        </p:tgtEl>
                                        <p:attrNameLst>
                                          <p:attrName>style.visibility</p:attrName>
                                        </p:attrNameLst>
                                      </p:cBhvr>
                                      <p:to>
                                        <p:strVal val="visible"/>
                                      </p:to>
                                    </p:set>
                                    <p:anim calcmode="lin" valueType="num">
                                      <p:cBhvr>
                                        <p:cTn id="19" dur="500" fill="hold"/>
                                        <p:tgtEl>
                                          <p:spTgt spid="9421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421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94214">
                                            <p:txEl>
                                              <p:pRg st="2" end="2"/>
                                            </p:txEl>
                                          </p:spTgt>
                                        </p:tgtEl>
                                        <p:attrNameLst>
                                          <p:attrName>style.visibility</p:attrName>
                                        </p:attrNameLst>
                                      </p:cBhvr>
                                      <p:to>
                                        <p:strVal val="visible"/>
                                      </p:to>
                                    </p:set>
                                    <p:anim calcmode="lin" valueType="num">
                                      <p:cBhvr>
                                        <p:cTn id="25" dur="500" fill="hold"/>
                                        <p:tgtEl>
                                          <p:spTgt spid="9421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9421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94214">
                                            <p:txEl>
                                              <p:pRg st="3" end="3"/>
                                            </p:txEl>
                                          </p:spTgt>
                                        </p:tgtEl>
                                        <p:attrNameLst>
                                          <p:attrName>style.visibility</p:attrName>
                                        </p:attrNameLst>
                                      </p:cBhvr>
                                      <p:to>
                                        <p:strVal val="visible"/>
                                      </p:to>
                                    </p:set>
                                    <p:anim calcmode="lin" valueType="num">
                                      <p:cBhvr>
                                        <p:cTn id="31" dur="500" fill="hold"/>
                                        <p:tgtEl>
                                          <p:spTgt spid="9421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9421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p:bldP spid="94214"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algn="ctr" rtl="0" eaLnBrk="1" hangingPunct="1">
              <a:defRPr/>
            </a:pPr>
            <a:r>
              <a:rPr lang="tr-TR" dirty="0" smtClean="0">
                <a:solidFill>
                  <a:srgbClr val="800000"/>
                </a:solidFill>
                <a:effectLst>
                  <a:outerShdw blurRad="38100" dist="38100" dir="2700000" algn="tl">
                    <a:srgbClr val="000000"/>
                  </a:outerShdw>
                </a:effectLst>
                <a:latin typeface="Times New Roman" pitchFamily="18" charset="0"/>
                <a:cs typeface="Times New Roman" pitchFamily="18" charset="0"/>
              </a:rPr>
              <a:t>İslâm’ın İnsana Bakışı</a:t>
            </a:r>
          </a:p>
        </p:txBody>
      </p:sp>
      <p:sp>
        <p:nvSpPr>
          <p:cNvPr id="331779" name="Rectangle 3"/>
          <p:cNvSpPr>
            <a:spLocks noGrp="1" noChangeArrowheads="1"/>
          </p:cNvSpPr>
          <p:nvPr>
            <p:ph type="body" sz="half" idx="4294967295"/>
          </p:nvPr>
        </p:nvSpPr>
        <p:spPr>
          <a:xfrm>
            <a:off x="611561" y="1700213"/>
            <a:ext cx="8136903" cy="4525962"/>
          </a:xfrm>
        </p:spPr>
        <p:txBody>
          <a:bodyPr/>
          <a:lstStyle/>
          <a:p>
            <a:pPr marL="261938" indent="539750" algn="just">
              <a:buNone/>
              <a:tabLst>
                <a:tab pos="6904038" algn="r"/>
              </a:tabLst>
            </a:pPr>
            <a:r>
              <a:rPr lang="ar-AE" sz="3000" b="1" dirty="0" smtClean="0">
                <a:solidFill>
                  <a:srgbClr val="993300"/>
                </a:solidFill>
              </a:rPr>
              <a:t>وَإِذْ قَالَ رَبُّكَ لِلْمَلاَئِكَةِ إِنِّي جَاعِلٌ فِي الأَرْضِ خَلِيفَةً</a:t>
            </a:r>
            <a:endParaRPr lang="tr-TR" sz="3000" b="1" dirty="0" smtClean="0">
              <a:solidFill>
                <a:srgbClr val="993300"/>
              </a:solidFill>
            </a:endParaRPr>
          </a:p>
          <a:p>
            <a:pPr marL="719138" indent="-457200" algn="just">
              <a:tabLst>
                <a:tab pos="6904038" algn="r"/>
              </a:tabLst>
            </a:pPr>
            <a:r>
              <a:rPr lang="tr-TR" sz="3000" b="1" dirty="0" smtClean="0">
                <a:solidFill>
                  <a:srgbClr val="993300"/>
                </a:solidFill>
              </a:rPr>
              <a:t>	</a:t>
            </a:r>
            <a:r>
              <a:rPr lang="tr-TR" sz="3000" b="1" dirty="0" smtClean="0">
                <a:solidFill>
                  <a:schemeClr val="accent2"/>
                </a:solidFill>
              </a:rPr>
              <a:t>{</a:t>
            </a:r>
            <a:r>
              <a:rPr lang="tr-TR" dirty="0" smtClean="0">
                <a:solidFill>
                  <a:schemeClr val="accent2"/>
                </a:solidFill>
                <a:latin typeface="Times New Roman" pitchFamily="18" charset="0"/>
                <a:cs typeface="Times New Roman" pitchFamily="18" charset="0"/>
              </a:rPr>
              <a:t>Hani Rabbin meleklere, “Ben yeryüzünde bir halife yaratacağım” demişti</a:t>
            </a:r>
            <a:r>
              <a:rPr lang="tr-TR" dirty="0" smtClean="0">
                <a:solidFill>
                  <a:schemeClr val="accent2"/>
                </a:solidFill>
                <a:latin typeface="Times New Roman" pitchFamily="18" charset="0"/>
                <a:cs typeface="Times New Roman" pitchFamily="18" charset="0"/>
              </a:rPr>
              <a:t>…</a:t>
            </a:r>
            <a:r>
              <a:rPr lang="tr-TR" sz="3000" b="1" dirty="0" smtClean="0">
                <a:solidFill>
                  <a:schemeClr val="accent2"/>
                </a:solidFill>
              </a:rPr>
              <a:t>}</a:t>
            </a:r>
            <a:r>
              <a:rPr lang="tr-TR" sz="2400" b="1" dirty="0" smtClean="0">
                <a:solidFill>
                  <a:srgbClr val="993300"/>
                </a:solidFill>
                <a:latin typeface="Times New Roman" pitchFamily="18" charset="0"/>
                <a:cs typeface="Times New Roman" pitchFamily="18" charset="0"/>
              </a:rPr>
              <a:t>(</a:t>
            </a:r>
            <a:r>
              <a:rPr lang="tr-TR" sz="2400" b="1" dirty="0" smtClean="0">
                <a:solidFill>
                  <a:srgbClr val="993300"/>
                </a:solidFill>
                <a:latin typeface="Times New Roman" pitchFamily="18" charset="0"/>
                <a:cs typeface="Times New Roman" pitchFamily="18" charset="0"/>
              </a:rPr>
              <a:t>Bakara 2/30</a:t>
            </a:r>
            <a:r>
              <a:rPr lang="tr-TR" sz="2400" b="1" dirty="0" smtClean="0">
                <a:solidFill>
                  <a:srgbClr val="993300"/>
                </a:solidFill>
                <a:latin typeface="Times New Roman" pitchFamily="18" charset="0"/>
                <a:cs typeface="Times New Roman" pitchFamily="18" charset="0"/>
              </a:rPr>
              <a:t>)</a:t>
            </a:r>
          </a:p>
          <a:p>
            <a:pPr marL="261938" indent="539750" algn="just">
              <a:buNone/>
              <a:tabLst>
                <a:tab pos="6904038" algn="r"/>
              </a:tabLst>
            </a:pPr>
            <a:r>
              <a:rPr lang="ar-AE" sz="2400" b="1" dirty="0" smtClean="0">
                <a:solidFill>
                  <a:srgbClr val="993300"/>
                </a:solidFill>
                <a:latin typeface="Times New Roman" pitchFamily="18" charset="0"/>
                <a:cs typeface="Times New Roman" pitchFamily="18" charset="0"/>
              </a:rPr>
              <a:t>هُوَ الَّذِي جَعَلَكُمْ خَلَائِفَ فِي الْأَرْضِ</a:t>
            </a:r>
            <a:endParaRPr lang="tr-TR" sz="2400" b="1" dirty="0" smtClean="0">
              <a:solidFill>
                <a:srgbClr val="993300"/>
              </a:solidFill>
              <a:latin typeface="Times New Roman" pitchFamily="18" charset="0"/>
              <a:cs typeface="Times New Roman" pitchFamily="18" charset="0"/>
            </a:endParaRPr>
          </a:p>
          <a:p>
            <a:pPr marL="719138" indent="-457200" algn="just">
              <a:tabLst>
                <a:tab pos="6904038" algn="r"/>
              </a:tabLst>
            </a:pPr>
            <a:r>
              <a:rPr lang="tr-TR" sz="3000" b="1" dirty="0" smtClean="0">
                <a:solidFill>
                  <a:schemeClr val="accent2"/>
                </a:solidFill>
              </a:rPr>
              <a:t>{</a:t>
            </a:r>
            <a:r>
              <a:rPr lang="tr-TR" dirty="0" smtClean="0">
                <a:solidFill>
                  <a:schemeClr val="accent2"/>
                </a:solidFill>
                <a:latin typeface="Times New Roman" pitchFamily="18" charset="0"/>
                <a:cs typeface="Times New Roman" pitchFamily="18" charset="0"/>
              </a:rPr>
              <a:t>O sizi yeryüzünde halifeler kılandır…</a:t>
            </a:r>
            <a:r>
              <a:rPr lang="tr-TR" sz="3000" b="1" dirty="0" smtClean="0">
                <a:solidFill>
                  <a:schemeClr val="accent2"/>
                </a:solidFill>
              </a:rPr>
              <a:t>}</a:t>
            </a:r>
          </a:p>
          <a:p>
            <a:pPr marL="261938" indent="539750" algn="just" rtl="0" eaLnBrk="1" hangingPunct="1">
              <a:buFontTx/>
              <a:buNone/>
              <a:tabLst>
                <a:tab pos="6904038" algn="r"/>
              </a:tabLst>
            </a:pPr>
            <a:r>
              <a:rPr lang="tr-TR" sz="3000" b="1" dirty="0" smtClean="0">
                <a:solidFill>
                  <a:srgbClr val="993300"/>
                </a:solidFill>
              </a:rPr>
              <a:t>	</a:t>
            </a:r>
            <a:r>
              <a:rPr lang="tr-TR" sz="2400" b="1" dirty="0" smtClean="0">
                <a:solidFill>
                  <a:srgbClr val="993300"/>
                </a:solidFill>
                <a:latin typeface="Times New Roman" pitchFamily="18" charset="0"/>
                <a:cs typeface="Times New Roman" pitchFamily="18" charset="0"/>
              </a:rPr>
              <a:t>(</a:t>
            </a:r>
            <a:r>
              <a:rPr lang="tr-TR" sz="2400" b="1" dirty="0" err="1" smtClean="0">
                <a:solidFill>
                  <a:srgbClr val="993300"/>
                </a:solidFill>
                <a:latin typeface="Times New Roman" pitchFamily="18" charset="0"/>
                <a:cs typeface="Times New Roman" pitchFamily="18" charset="0"/>
              </a:rPr>
              <a:t>Fatır</a:t>
            </a:r>
            <a:r>
              <a:rPr lang="tr-TR" sz="2400" b="1" dirty="0" smtClean="0">
                <a:solidFill>
                  <a:srgbClr val="993300"/>
                </a:solidFill>
                <a:latin typeface="Times New Roman" pitchFamily="18" charset="0"/>
                <a:cs typeface="Times New Roman" pitchFamily="18" charset="0"/>
              </a:rPr>
              <a:t> 35/39)</a:t>
            </a:r>
          </a:p>
          <a:p>
            <a:pPr marL="261938" indent="539750" algn="just" rtl="0" eaLnBrk="1" hangingPunct="1">
              <a:buFontTx/>
              <a:buNone/>
              <a:tabLst>
                <a:tab pos="6904038" algn="r"/>
              </a:tabLst>
            </a:pPr>
            <a:r>
              <a:rPr lang="tr-TR" sz="3000" b="1" dirty="0" smtClean="0">
                <a:solidFill>
                  <a:srgbClr val="99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31778"/>
                                        </p:tgtEl>
                                        <p:attrNameLst>
                                          <p:attrName>style.visibility</p:attrName>
                                        </p:attrNameLst>
                                      </p:cBhvr>
                                      <p:to>
                                        <p:strVal val="visible"/>
                                      </p:to>
                                    </p:set>
                                    <p:anim calcmode="lin" valueType="num">
                                      <p:cBhvr>
                                        <p:cTn id="7" dur="500" fill="hold"/>
                                        <p:tgtEl>
                                          <p:spTgt spid="331778"/>
                                        </p:tgtEl>
                                        <p:attrNameLst>
                                          <p:attrName>ppt_w</p:attrName>
                                        </p:attrNameLst>
                                      </p:cBhvr>
                                      <p:tavLst>
                                        <p:tav tm="0">
                                          <p:val>
                                            <p:fltVal val="0"/>
                                          </p:val>
                                        </p:tav>
                                        <p:tav tm="100000">
                                          <p:val>
                                            <p:strVal val="#ppt_w"/>
                                          </p:val>
                                        </p:tav>
                                      </p:tavLst>
                                    </p:anim>
                                    <p:anim calcmode="lin" valueType="num">
                                      <p:cBhvr>
                                        <p:cTn id="8" dur="500" fill="hold"/>
                                        <p:tgtEl>
                                          <p:spTgt spid="33177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31779">
                                            <p:txEl>
                                              <p:pRg st="0" end="0"/>
                                            </p:txEl>
                                          </p:spTgt>
                                        </p:tgtEl>
                                        <p:attrNameLst>
                                          <p:attrName>style.visibility</p:attrName>
                                        </p:attrNameLst>
                                      </p:cBhvr>
                                      <p:to>
                                        <p:strVal val="visible"/>
                                      </p:to>
                                    </p:set>
                                    <p:anim calcmode="lin" valueType="num">
                                      <p:cBhvr>
                                        <p:cTn id="13" dur="500" fill="hold"/>
                                        <p:tgtEl>
                                          <p:spTgt spid="33177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317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31779">
                                            <p:txEl>
                                              <p:pRg st="1" end="1"/>
                                            </p:txEl>
                                          </p:spTgt>
                                        </p:tgtEl>
                                        <p:attrNameLst>
                                          <p:attrName>style.visibility</p:attrName>
                                        </p:attrNameLst>
                                      </p:cBhvr>
                                      <p:to>
                                        <p:strVal val="visible"/>
                                      </p:to>
                                    </p:set>
                                    <p:anim calcmode="lin" valueType="num">
                                      <p:cBhvr>
                                        <p:cTn id="19" dur="500" fill="hold"/>
                                        <p:tgtEl>
                                          <p:spTgt spid="33177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3177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31779">
                                            <p:txEl>
                                              <p:pRg st="2" end="2"/>
                                            </p:txEl>
                                          </p:spTgt>
                                        </p:tgtEl>
                                        <p:attrNameLst>
                                          <p:attrName>style.visibility</p:attrName>
                                        </p:attrNameLst>
                                      </p:cBhvr>
                                      <p:to>
                                        <p:strVal val="visible"/>
                                      </p:to>
                                    </p:set>
                                    <p:anim calcmode="lin" valueType="num">
                                      <p:cBhvr>
                                        <p:cTn id="25" dur="500" fill="hold"/>
                                        <p:tgtEl>
                                          <p:spTgt spid="33177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3177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31779">
                                            <p:txEl>
                                              <p:pRg st="3" end="3"/>
                                            </p:txEl>
                                          </p:spTgt>
                                        </p:tgtEl>
                                        <p:attrNameLst>
                                          <p:attrName>style.visibility</p:attrName>
                                        </p:attrNameLst>
                                      </p:cBhvr>
                                      <p:to>
                                        <p:strVal val="visible"/>
                                      </p:to>
                                    </p:set>
                                    <p:anim calcmode="lin" valueType="num">
                                      <p:cBhvr>
                                        <p:cTn id="31" dur="500" fill="hold"/>
                                        <p:tgtEl>
                                          <p:spTgt spid="33177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3177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31779">
                                            <p:txEl>
                                              <p:pRg st="4" end="4"/>
                                            </p:txEl>
                                          </p:spTgt>
                                        </p:tgtEl>
                                        <p:attrNameLst>
                                          <p:attrName>style.visibility</p:attrName>
                                        </p:attrNameLst>
                                      </p:cBhvr>
                                      <p:to>
                                        <p:strVal val="visible"/>
                                      </p:to>
                                    </p:set>
                                    <p:anim calcmode="lin" valueType="num">
                                      <p:cBhvr>
                                        <p:cTn id="37" dur="500" fill="hold"/>
                                        <p:tgtEl>
                                          <p:spTgt spid="331779">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31779">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31779">
                                            <p:txEl>
                                              <p:pRg st="5" end="5"/>
                                            </p:txEl>
                                          </p:spTgt>
                                        </p:tgtEl>
                                        <p:attrNameLst>
                                          <p:attrName>style.visibility</p:attrName>
                                        </p:attrNameLst>
                                      </p:cBhvr>
                                      <p:to>
                                        <p:strVal val="visible"/>
                                      </p:to>
                                    </p:set>
                                    <p:anim calcmode="lin" valueType="num">
                                      <p:cBhvr>
                                        <p:cTn id="43" dur="500" fill="hold"/>
                                        <p:tgtEl>
                                          <p:spTgt spid="331779">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31779">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8" grpId="0"/>
      <p:bldP spid="3317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6 Başlık"/>
          <p:cNvSpPr>
            <a:spLocks noGrp="1"/>
          </p:cNvSpPr>
          <p:nvPr>
            <p:ph type="title"/>
          </p:nvPr>
        </p:nvSpPr>
        <p:spPr>
          <a:xfrm>
            <a:off x="1428750" y="0"/>
            <a:ext cx="7715250" cy="1285875"/>
          </a:xfrm>
        </p:spPr>
        <p:txBody>
          <a:bodyPr/>
          <a:lstStyle/>
          <a:p>
            <a:pPr algn="ctr"/>
            <a:r>
              <a:rPr lang="tr-TR" b="1" dirty="0" smtClean="0"/>
              <a:t>Organ </a:t>
            </a:r>
            <a:r>
              <a:rPr lang="tr-TR" b="1" dirty="0" smtClean="0"/>
              <a:t>Nakli </a:t>
            </a:r>
            <a:endParaRPr lang="tr-TR" dirty="0" smtClean="0"/>
          </a:p>
        </p:txBody>
      </p:sp>
      <p:sp>
        <p:nvSpPr>
          <p:cNvPr id="47106" name="Rectangle 2"/>
          <p:cNvSpPr>
            <a:spLocks noGrp="1" noChangeArrowheads="1"/>
          </p:cNvSpPr>
          <p:nvPr>
            <p:ph sz="quarter" idx="1"/>
          </p:nvPr>
        </p:nvSpPr>
        <p:spPr>
          <a:xfrm>
            <a:off x="323850" y="1670050"/>
            <a:ext cx="8569325" cy="4495800"/>
          </a:xfrm>
          <a:solidFill>
            <a:schemeClr val="bg1"/>
          </a:solidFill>
        </p:spPr>
        <p:txBody>
          <a:bodyPr/>
          <a:lstStyle/>
          <a:p>
            <a:pPr>
              <a:lnSpc>
                <a:spcPct val="80000"/>
              </a:lnSpc>
              <a:buClr>
                <a:srgbClr val="FFCC99"/>
              </a:buClr>
              <a:buFont typeface="Wingdings" pitchFamily="2" charset="2"/>
              <a:buChar char="Ø"/>
              <a:defRPr/>
            </a:pPr>
            <a:r>
              <a:rPr lang="tr-TR" sz="2800" dirty="0"/>
              <a:t>Diğer nimetler gibi sağlığın da kıymeti kaybedilince daha iyi anlaşılır. Örneğin, insanın bir organ alıcısı durumuna gelince, organ bağışının önemini fark etmesi gibi… Ancak hastalık anında tedavi olmak, tedavi çarelerini aramak dini bir görevdir. Peygamberimiz </a:t>
            </a:r>
            <a:r>
              <a:rPr lang="tr-TR" sz="2800" dirty="0">
                <a:solidFill>
                  <a:schemeClr val="hlink"/>
                </a:solidFill>
              </a:rPr>
              <a:t>(s.a.v)</a:t>
            </a:r>
            <a:r>
              <a:rPr lang="tr-TR" sz="2800" dirty="0"/>
              <a:t> </a:t>
            </a:r>
          </a:p>
          <a:p>
            <a:pPr>
              <a:lnSpc>
                <a:spcPct val="80000"/>
              </a:lnSpc>
              <a:buClr>
                <a:srgbClr val="FFCC99"/>
              </a:buClr>
              <a:defRPr/>
            </a:pPr>
            <a:r>
              <a:rPr lang="tr-TR" sz="2800" b="1" dirty="0">
                <a:solidFill>
                  <a:schemeClr val="accent2">
                    <a:lumMod val="50000"/>
                  </a:schemeClr>
                </a:solidFill>
              </a:rPr>
              <a:t>“ Yüce Allah verdiği her derdin şifasını da vermiştir. Her hastalığın bir ilacı vardır. İlacı gereği gibi kullanırsa hasta Allah’ın izniyle iyileşir</a:t>
            </a:r>
            <a:r>
              <a:rPr lang="tr-TR" sz="2800" b="1" dirty="0" smtClean="0">
                <a:solidFill>
                  <a:schemeClr val="accent2">
                    <a:lumMod val="50000"/>
                  </a:schemeClr>
                </a:solidFill>
              </a:rPr>
              <a:t>”</a:t>
            </a:r>
            <a:r>
              <a:rPr lang="tr-TR" sz="2800" dirty="0" smtClean="0"/>
              <a:t> buyurmuş ve tedavi olmamızı bizlere tavsiye etmiştir.</a:t>
            </a:r>
            <a:endParaRPr lang="tr-TR" sz="2800" b="1" dirty="0">
              <a:solidFill>
                <a:schemeClr val="accent2">
                  <a:lumMod val="50000"/>
                </a:schemeClr>
              </a:solidFill>
            </a:endParaRPr>
          </a:p>
          <a:p>
            <a:pPr>
              <a:lnSpc>
                <a:spcPct val="80000"/>
              </a:lnSpc>
              <a:buClr>
                <a:srgbClr val="FFCC99"/>
              </a:buClr>
              <a:defRPr/>
            </a:pPr>
            <a:r>
              <a:rPr lang="tr-TR" sz="2800" dirty="0"/>
              <a:t> </a:t>
            </a:r>
            <a:r>
              <a:rPr lang="tr-TR" sz="1600" dirty="0"/>
              <a:t>(</a:t>
            </a:r>
            <a:r>
              <a:rPr lang="tr-TR" sz="1600" dirty="0" err="1"/>
              <a:t>Şevkani</a:t>
            </a:r>
            <a:r>
              <a:rPr lang="tr-TR" sz="1600" dirty="0"/>
              <a:t>, </a:t>
            </a:r>
            <a:r>
              <a:rPr lang="tr-TR" sz="1600" dirty="0" err="1"/>
              <a:t>Neylül</a:t>
            </a:r>
            <a:r>
              <a:rPr lang="tr-TR" sz="1600" dirty="0"/>
              <a:t>-</a:t>
            </a:r>
            <a:r>
              <a:rPr lang="tr-TR" sz="1600" dirty="0" err="1"/>
              <a:t>Evtar</a:t>
            </a:r>
            <a:r>
              <a:rPr lang="tr-TR" sz="1600" dirty="0"/>
              <a:t>, VIII/207</a:t>
            </a:r>
            <a:r>
              <a:rPr lang="tr-TR" sz="1600" dirty="0" smtClean="0"/>
              <a:t>)</a:t>
            </a:r>
            <a:endParaRPr lang="tr-TR" sz="2800" dirty="0"/>
          </a:p>
        </p:txBody>
      </p:sp>
    </p:spTree>
    <p:extLst>
      <p:ext uri="{BB962C8B-B14F-4D97-AF65-F5344CB8AC3E}">
        <p14:creationId xmlns:p14="http://schemas.microsoft.com/office/powerpoint/2010/main" val="4063733618"/>
      </p:ext>
    </p:extLst>
  </p:cSld>
  <p:clrMapOvr>
    <a:masterClrMapping/>
  </p:clrMapOvr>
  <p:transition spd="slow">
    <p:checker dir="vert"/>
    <p:sndAc>
      <p:stSnd>
        <p:snd r:embed="rId3"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7106">
                                            <p:bg/>
                                          </p:spTgt>
                                        </p:tgtEl>
                                        <p:attrNameLst>
                                          <p:attrName>style.visibility</p:attrName>
                                        </p:attrNameLst>
                                      </p:cBhvr>
                                      <p:to>
                                        <p:strVal val="visible"/>
                                      </p:to>
                                    </p:set>
                                    <p:animEffect transition="in" filter="wedge">
                                      <p:cBhvr>
                                        <p:cTn id="7" dur="2000"/>
                                        <p:tgtEl>
                                          <p:spTgt spid="47106">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7106">
                                            <p:txEl>
                                              <p:pRg st="0" end="0"/>
                                            </p:txEl>
                                          </p:spTgt>
                                        </p:tgtEl>
                                        <p:attrNameLst>
                                          <p:attrName>style.visibility</p:attrName>
                                        </p:attrNameLst>
                                      </p:cBhvr>
                                      <p:to>
                                        <p:strVal val="visible"/>
                                      </p:to>
                                    </p:set>
                                    <p:animEffect transition="in" filter="wedge">
                                      <p:cBhvr>
                                        <p:cTn id="12" dur="2000"/>
                                        <p:tgtEl>
                                          <p:spTgt spid="4710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47106">
                                            <p:txEl>
                                              <p:pRg st="1" end="1"/>
                                            </p:txEl>
                                          </p:spTgt>
                                        </p:tgtEl>
                                        <p:attrNameLst>
                                          <p:attrName>style.visibility</p:attrName>
                                        </p:attrNameLst>
                                      </p:cBhvr>
                                      <p:to>
                                        <p:strVal val="visible"/>
                                      </p:to>
                                    </p:set>
                                    <p:animEffect transition="in" filter="wedge">
                                      <p:cBhvr>
                                        <p:cTn id="17" dur="2000"/>
                                        <p:tgtEl>
                                          <p:spTgt spid="4710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7106">
                                            <p:txEl>
                                              <p:pRg st="2" end="2"/>
                                            </p:txEl>
                                          </p:spTgt>
                                        </p:tgtEl>
                                        <p:attrNameLst>
                                          <p:attrName>style.visibility</p:attrName>
                                        </p:attrNameLst>
                                      </p:cBhvr>
                                      <p:to>
                                        <p:strVal val="visible"/>
                                      </p:to>
                                    </p:set>
                                    <p:animEffect transition="in" filter="wedge">
                                      <p:cBhvr>
                                        <p:cTn id="22" dur="2000"/>
                                        <p:tgtEl>
                                          <p:spTgt spid="471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docProps/app.xml><?xml version="1.0" encoding="utf-8"?>
<Properties xmlns="http://schemas.openxmlformats.org/officeDocument/2006/extended-properties" xmlns:vt="http://schemas.openxmlformats.org/officeDocument/2006/docPropsVTypes">
  <Template>umre_vaazi_2012</Template>
  <TotalTime>98</TotalTime>
  <Words>1003</Words>
  <Application>Microsoft Office PowerPoint</Application>
  <PresentationFormat>Ekran Gösterisi (4:3)</PresentationFormat>
  <Paragraphs>135</Paragraphs>
  <Slides>29</Slides>
  <Notes>10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Times New Roman</vt:lpstr>
      <vt:lpstr>Arial</vt:lpstr>
      <vt:lpstr>Ortalama</vt:lpstr>
      <vt:lpstr>PowerPoint Sunusu</vt:lpstr>
      <vt:lpstr>Organ Nakli  </vt:lpstr>
      <vt:lpstr>Organ Nakli Nedir?</vt:lpstr>
      <vt:lpstr>Organ Nakli</vt:lpstr>
      <vt:lpstr>Neden Organ Bağışı?</vt:lpstr>
      <vt:lpstr>İnsan mükerrem bir varlıktır.</vt:lpstr>
      <vt:lpstr>İslâm’ın İnsana Bakışı</vt:lpstr>
      <vt:lpstr>İslâm’ın İnsana Bakışı</vt:lpstr>
      <vt:lpstr>Organ Nakli </vt:lpstr>
      <vt:lpstr>Organ Nakli Nedir?</vt:lpstr>
      <vt:lpstr>Genel Prensipler</vt:lpstr>
      <vt:lpstr>Genel Prensipler</vt:lpstr>
      <vt:lpstr>Genel Prensipler</vt:lpstr>
      <vt:lpstr>Organ Nakli Nasıl Caiz Olur?</vt:lpstr>
      <vt:lpstr>Organ Nakli Nasıl Caiz Olur?</vt:lpstr>
      <vt:lpstr>Organ Nakli Nasıl Caiz Olur?</vt:lpstr>
      <vt:lpstr>Organ Nakli Nasıl Caiz Olur?</vt:lpstr>
      <vt:lpstr>Organ Nakli Nasıl Caiz Olur?</vt:lpstr>
      <vt:lpstr>Organ Nakli Nasıl Caiz Olur?</vt:lpstr>
      <vt:lpstr>İslâm ve Tedâvî</vt:lpstr>
      <vt:lpstr>Genel Prensipler</vt:lpstr>
      <vt:lpstr>Genel Prensipler</vt:lpstr>
      <vt:lpstr>Genel Prensipler</vt:lpstr>
      <vt:lpstr>Organ Nakli</vt:lpstr>
      <vt:lpstr>Organ Nakli</vt:lpstr>
      <vt:lpstr>Organ Nakli</vt:lpstr>
      <vt:lpstr>Organ Nakli</vt:lpstr>
      <vt:lpstr>Organ Nakli</vt:lpstr>
      <vt:lpstr>Bir organ, bir hayat! Bir hayat, tüm insanlık…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Guest</dc:creator>
  <cp:lastModifiedBy>Guest</cp:lastModifiedBy>
  <cp:revision>9</cp:revision>
  <dcterms:created xsi:type="dcterms:W3CDTF">2014-02-27T11:40:41Z</dcterms:created>
  <dcterms:modified xsi:type="dcterms:W3CDTF">2014-02-27T13:19:02Z</dcterms:modified>
</cp:coreProperties>
</file>