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6" r:id="rId4"/>
    <p:sldId id="263" r:id="rId5"/>
    <p:sldId id="265" r:id="rId6"/>
    <p:sldId id="264" r:id="rId7"/>
    <p:sldId id="268" r:id="rId8"/>
    <p:sldId id="267" r:id="rId9"/>
    <p:sldId id="271" r:id="rId10"/>
    <p:sldId id="270" r:id="rId11"/>
    <p:sldId id="269" r:id="rId12"/>
    <p:sldId id="291" r:id="rId13"/>
    <p:sldId id="272" r:id="rId14"/>
    <p:sldId id="273" r:id="rId15"/>
    <p:sldId id="274" r:id="rId16"/>
    <p:sldId id="276" r:id="rId17"/>
    <p:sldId id="277" r:id="rId18"/>
    <p:sldId id="315" r:id="rId19"/>
    <p:sldId id="278"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262"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B401C1-51D1-4FDA-8A5C-3A2F531DADA3}" type="datetimeFigureOut">
              <a:rPr lang="tr-TR" smtClean="0"/>
              <a:pPr/>
              <a:t>16.11.2010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698476-25A2-45F8-8C76-3BDA158099D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401C1-51D1-4FDA-8A5C-3A2F531DADA3}" type="datetimeFigureOut">
              <a:rPr lang="tr-TR" smtClean="0"/>
              <a:pPr/>
              <a:t>16.11.2010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98476-25A2-45F8-8C76-3BDA158099D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3" Type="http://schemas.openxmlformats.org/officeDocument/2006/relationships/image" Target="../media/image1.jpeg"/><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gi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2.gif"/><Relationship Id="rId5" Type="http://schemas.openxmlformats.org/officeDocument/2006/relationships/oleObject" Target="../embeddings/oleObject7.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gi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gif"/><Relationship Id="rId5" Type="http://schemas.openxmlformats.org/officeDocument/2006/relationships/oleObject" Target="../embeddings/oleObject8.bin"/><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gi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gif"/><Relationship Id="rId5" Type="http://schemas.openxmlformats.org/officeDocument/2006/relationships/oleObject" Target="../embeddings/oleObject9.bin"/><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6" name="5 Dikdörtgen"/>
          <p:cNvSpPr/>
          <p:nvPr/>
        </p:nvSpPr>
        <p:spPr>
          <a:xfrm>
            <a:off x="714348" y="5572140"/>
            <a:ext cx="6143668" cy="769441"/>
          </a:xfrm>
          <a:prstGeom prst="rect">
            <a:avLst/>
          </a:prstGeom>
        </p:spPr>
        <p:txBody>
          <a:bodyPr wrap="square">
            <a:spAutoFit/>
          </a:bodyPr>
          <a:lstStyle/>
          <a:p>
            <a:pPr algn="ctr"/>
            <a:r>
              <a:rPr lang="tr-TR" sz="4400" b="1" dirty="0" smtClean="0">
                <a:solidFill>
                  <a:srgbClr val="C00000"/>
                </a:solidFill>
                <a:latin typeface="Vivaldi" pitchFamily="66" charset="0"/>
                <a:cs typeface="Times New Roman" pitchFamily="18" charset="0"/>
              </a:rPr>
              <a:t>İ</a:t>
            </a:r>
            <a:r>
              <a:rPr lang="tr-TR" sz="4400" b="1" dirty="0" smtClean="0">
                <a:solidFill>
                  <a:srgbClr val="C00000"/>
                </a:solidFill>
                <a:latin typeface="Elephant" pitchFamily="18" charset="0"/>
                <a:cs typeface="Times New Roman" pitchFamily="18" charset="0"/>
              </a:rPr>
              <a:t>dris YAVUZYİĞİT</a:t>
            </a:r>
          </a:p>
        </p:txBody>
      </p:sp>
      <p:sp>
        <p:nvSpPr>
          <p:cNvPr id="7" name="6 Dikdörtgen"/>
          <p:cNvSpPr/>
          <p:nvPr/>
        </p:nvSpPr>
        <p:spPr>
          <a:xfrm>
            <a:off x="285720" y="1071546"/>
            <a:ext cx="8429684" cy="3231654"/>
          </a:xfrm>
          <a:prstGeom prst="rect">
            <a:avLst/>
          </a:prstGeom>
        </p:spPr>
        <p:txBody>
          <a:bodyPr wrap="square">
            <a:spAutoFit/>
          </a:bodyPr>
          <a:lstStyle/>
          <a:p>
            <a:pPr algn="ctr"/>
            <a:r>
              <a:rPr lang="tr-TR" sz="7200" b="1" dirty="0" smtClean="0">
                <a:latin typeface="Vivaldi" pitchFamily="66" charset="0"/>
                <a:cs typeface="Times New Roman" pitchFamily="18" charset="0"/>
              </a:rPr>
              <a:t>K</a:t>
            </a:r>
            <a:r>
              <a:rPr lang="tr-TR" sz="6600" b="1" dirty="0" smtClean="0">
                <a:latin typeface="Vivaldi" pitchFamily="66" charset="0"/>
                <a:cs typeface="Times New Roman" pitchFamily="18" charset="0"/>
              </a:rPr>
              <a:t>urban </a:t>
            </a:r>
          </a:p>
          <a:p>
            <a:pPr algn="ctr"/>
            <a:r>
              <a:rPr lang="tr-TR" sz="6600" b="1" dirty="0" smtClean="0">
                <a:latin typeface="Vivaldi" pitchFamily="66" charset="0"/>
                <a:cs typeface="Times New Roman" pitchFamily="18" charset="0"/>
              </a:rPr>
              <a:t>Ve Kurbanla </a:t>
            </a:r>
            <a:r>
              <a:rPr lang="tr-TR" sz="6600" b="1" dirty="0" err="1" smtClean="0">
                <a:latin typeface="Vivaldi" pitchFamily="66" charset="0"/>
                <a:cs typeface="Times New Roman" pitchFamily="18" charset="0"/>
              </a:rPr>
              <a:t>Jlgili</a:t>
            </a:r>
            <a:r>
              <a:rPr lang="tr-TR" sz="6600" b="1" dirty="0" smtClean="0">
                <a:latin typeface="Vivaldi" pitchFamily="66" charset="0"/>
                <a:cs typeface="Times New Roman" pitchFamily="18" charset="0"/>
              </a:rPr>
              <a:t> Sorular</a:t>
            </a:r>
            <a:endParaRPr lang="tr-TR" sz="1200" dirty="0" smtClean="0">
              <a:latin typeface="Vivaldi" pitchFamily="66" charset="0"/>
              <a:cs typeface="Times New Roman" pitchFamily="18" charset="0"/>
            </a:endParaRPr>
          </a:p>
        </p:txBody>
      </p:sp>
      <p:sp>
        <p:nvSpPr>
          <p:cNvPr id="9" name="8 Dikdörtgen"/>
          <p:cNvSpPr/>
          <p:nvPr/>
        </p:nvSpPr>
        <p:spPr>
          <a:xfrm>
            <a:off x="-32" y="6120490"/>
            <a:ext cx="7358114" cy="646331"/>
          </a:xfrm>
          <a:prstGeom prst="rect">
            <a:avLst/>
          </a:prstGeom>
        </p:spPr>
        <p:txBody>
          <a:bodyPr wrap="square">
            <a:spAutoFit/>
          </a:bodyPr>
          <a:lstStyle/>
          <a:p>
            <a:pPr algn="ctr"/>
            <a:r>
              <a:rPr lang="tr-TR" sz="3600" dirty="0" smtClean="0">
                <a:latin typeface="Vivaldi" pitchFamily="66" charset="0"/>
                <a:cs typeface="Times New Roman" pitchFamily="18" charset="0"/>
              </a:rPr>
              <a:t>Dadaşkent Merkez Camii </a:t>
            </a:r>
            <a:r>
              <a:rPr lang="tr-TR" sz="3600" dirty="0" err="1" smtClean="0">
                <a:latin typeface="Vivaldi" pitchFamily="66" charset="0"/>
                <a:cs typeface="Times New Roman" pitchFamily="18" charset="0"/>
              </a:rPr>
              <a:t>Imam</a:t>
            </a:r>
            <a:r>
              <a:rPr lang="tr-TR" sz="3600" dirty="0" smtClean="0">
                <a:latin typeface="Vivaldi" pitchFamily="66" charset="0"/>
                <a:cs typeface="Times New Roman" pitchFamily="18" charset="0"/>
              </a:rPr>
              <a:t> Hatibi</a:t>
            </a:r>
          </a:p>
        </p:txBody>
      </p:sp>
      <p:sp>
        <p:nvSpPr>
          <p:cNvPr id="10" name="9 Dikdörtgen"/>
          <p:cNvSpPr/>
          <p:nvPr/>
        </p:nvSpPr>
        <p:spPr>
          <a:xfrm>
            <a:off x="6215074" y="6500834"/>
            <a:ext cx="3071834" cy="369332"/>
          </a:xfrm>
          <a:prstGeom prst="rect">
            <a:avLst/>
          </a:prstGeom>
          <a:noFill/>
        </p:spPr>
        <p:txBody>
          <a:bodyPr wrap="square">
            <a:spAutoFit/>
          </a:bodyPr>
          <a:lstStyle/>
          <a:p>
            <a:pPr algn="ctr"/>
            <a:r>
              <a:rPr lang="tr-TR" b="1" dirty="0" smtClean="0">
                <a:latin typeface="Times New Roman" pitchFamily="18" charset="0"/>
                <a:cs typeface="Times New Roman" pitchFamily="18" charset="0"/>
              </a:rPr>
              <a:t>www.</a:t>
            </a:r>
            <a:r>
              <a:rPr lang="tr-TR" b="1" dirty="0" err="1" smtClean="0">
                <a:latin typeface="Times New Roman" pitchFamily="18" charset="0"/>
                <a:cs typeface="Times New Roman" pitchFamily="18" charset="0"/>
              </a:rPr>
              <a:t>aziziyemuftulugu</a:t>
            </a:r>
            <a:r>
              <a:rPr lang="tr-TR" b="1" dirty="0" smtClean="0">
                <a:latin typeface="Times New Roman" pitchFamily="18" charset="0"/>
                <a:cs typeface="Times New Roman" pitchFamily="18" charset="0"/>
              </a:rPr>
              <a:t>.com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286808" cy="5357850"/>
          </a:xfrm>
          <a:prstGeom prst="snip2DiagRect">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smtClean="0">
                <a:solidFill>
                  <a:schemeClr val="tx1"/>
                </a:solidFill>
                <a:latin typeface="Times New Roman" pitchFamily="18" charset="0"/>
                <a:cs typeface="Times New Roman" pitchFamily="18" charset="0"/>
              </a:rPr>
              <a:t>KURBAN  KESMEKLE  MÜKELLEF OLANLAR</a:t>
            </a:r>
          </a:p>
          <a:p>
            <a:r>
              <a:rPr lang="tr-TR" sz="2400" dirty="0" smtClean="0">
                <a:solidFill>
                  <a:schemeClr val="tx1"/>
                </a:solidFill>
                <a:latin typeface="Times New Roman" pitchFamily="18" charset="0"/>
                <a:cs typeface="Times New Roman" pitchFamily="18" charset="0"/>
              </a:rPr>
              <a:t>1- Müslüman</a:t>
            </a:r>
          </a:p>
          <a:p>
            <a:r>
              <a:rPr lang="tr-TR" sz="2400" dirty="0" smtClean="0">
                <a:solidFill>
                  <a:schemeClr val="tx1"/>
                </a:solidFill>
                <a:latin typeface="Times New Roman" pitchFamily="18" charset="0"/>
                <a:cs typeface="Times New Roman" pitchFamily="18" charset="0"/>
              </a:rPr>
              <a:t>2- Akıllı ve buluğa ermiş</a:t>
            </a:r>
          </a:p>
          <a:p>
            <a:r>
              <a:rPr lang="tr-TR" sz="2400" dirty="0" smtClean="0">
                <a:solidFill>
                  <a:schemeClr val="tx1"/>
                </a:solidFill>
                <a:latin typeface="Times New Roman" pitchFamily="18" charset="0"/>
                <a:cs typeface="Times New Roman" pitchFamily="18" charset="0"/>
              </a:rPr>
              <a:t>3- Yolcu olmayıp mukim olan</a:t>
            </a:r>
          </a:p>
          <a:p>
            <a:r>
              <a:rPr lang="tr-TR" sz="2400" dirty="0" smtClean="0">
                <a:solidFill>
                  <a:schemeClr val="tx1"/>
                </a:solidFill>
                <a:latin typeface="Times New Roman" pitchFamily="18" charset="0"/>
                <a:cs typeface="Times New Roman" pitchFamily="18" charset="0"/>
              </a:rPr>
              <a:t>4- Belirli bir mali güce (Nisap) sahip bulunmak.</a:t>
            </a:r>
          </a:p>
          <a:p>
            <a:pPr algn="just"/>
            <a:endParaRPr lang="tr-TR" sz="2400"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Kurban nisabı, kişinin temel ihtiyaçları olan </a:t>
            </a:r>
            <a:r>
              <a:rPr lang="tr-TR" sz="2400" b="1" i="1" dirty="0" smtClean="0">
                <a:solidFill>
                  <a:srgbClr val="C00000"/>
                </a:solidFill>
                <a:latin typeface="Times New Roman" pitchFamily="18" charset="0"/>
                <a:cs typeface="Times New Roman" pitchFamily="18" charset="0"/>
              </a:rPr>
              <a:t>oturacak evi, </a:t>
            </a:r>
            <a:r>
              <a:rPr lang="tr-TR" sz="2400" b="1" i="1" dirty="0" smtClean="0">
                <a:solidFill>
                  <a:srgbClr val="00B050"/>
                </a:solidFill>
                <a:latin typeface="Times New Roman" pitchFamily="18" charset="0"/>
                <a:cs typeface="Times New Roman" pitchFamily="18" charset="0"/>
              </a:rPr>
              <a:t>evinin yeter derecede eşyası, </a:t>
            </a:r>
            <a:r>
              <a:rPr lang="tr-TR" sz="2400" b="1" i="1" dirty="0" smtClean="0">
                <a:solidFill>
                  <a:srgbClr val="0070C0"/>
                </a:solidFill>
                <a:latin typeface="Times New Roman" pitchFamily="18" charset="0"/>
                <a:cs typeface="Times New Roman" pitchFamily="18" charset="0"/>
              </a:rPr>
              <a:t>binek için olan hayvanı veya arabası, </a:t>
            </a:r>
            <a:r>
              <a:rPr lang="tr-TR" sz="2400" b="1" i="1" dirty="0" smtClean="0">
                <a:solidFill>
                  <a:srgbClr val="7030A0"/>
                </a:solidFill>
                <a:latin typeface="Times New Roman" pitchFamily="18" charset="0"/>
                <a:cs typeface="Times New Roman" pitchFamily="18" charset="0"/>
              </a:rPr>
              <a:t>üç kat elbisesi, </a:t>
            </a:r>
            <a:r>
              <a:rPr lang="tr-TR" sz="2400" b="1" i="1" dirty="0" smtClean="0">
                <a:solidFill>
                  <a:schemeClr val="accent6">
                    <a:lumMod val="50000"/>
                  </a:schemeClr>
                </a:solidFill>
                <a:latin typeface="Times New Roman" pitchFamily="18" charset="0"/>
                <a:cs typeface="Times New Roman" pitchFamily="18" charset="0"/>
              </a:rPr>
              <a:t>kendisinin ve bakmakla yükümlü olduğu kimselerin bir yıllık nafakalarından ve borcundan fazla </a:t>
            </a:r>
            <a:r>
              <a:rPr lang="tr-TR" sz="2400" b="1" i="1" dirty="0" smtClean="0">
                <a:solidFill>
                  <a:srgbClr val="FF0000"/>
                </a:solidFill>
                <a:latin typeface="Times New Roman" pitchFamily="18" charset="0"/>
                <a:cs typeface="Times New Roman" pitchFamily="18" charset="0"/>
              </a:rPr>
              <a:t>80,18 gr. Altın veya bunun kıymeti para ve eşyaya malik olan kimse </a:t>
            </a:r>
            <a:r>
              <a:rPr lang="tr-TR" sz="2400" b="1" i="1" dirty="0" smtClean="0">
                <a:solidFill>
                  <a:schemeClr val="tx1"/>
                </a:solidFill>
                <a:latin typeface="Times New Roman" pitchFamily="18" charset="0"/>
                <a:cs typeface="Times New Roman" pitchFamily="18" charset="0"/>
              </a:rPr>
              <a:t>kurban kesecek kadar zengin demektir</a:t>
            </a:r>
            <a:r>
              <a:rPr lang="tr-TR" sz="2400" dirty="0" smtClean="0">
                <a:solidFill>
                  <a:schemeClr val="tx1"/>
                </a:solidFill>
                <a:latin typeface="Times New Roman" pitchFamily="18" charset="0"/>
                <a:cs typeface="Times New Roman" pitchFamily="18" charset="0"/>
              </a:rPr>
              <a:t>. Bu kimseye yılda bir defa kurban günlerinde kurban kesmek vacip olur.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pic>
        <p:nvPicPr>
          <p:cNvPr id="6" name="Picture 12" descr="ad195ccd5c88c7da27d3f6345b24c342"/>
          <p:cNvPicPr>
            <a:picLocks noChangeAspect="1" noChangeArrowheads="1"/>
          </p:cNvPicPr>
          <p:nvPr/>
        </p:nvPicPr>
        <p:blipFill>
          <a:blip r:embed="rId4"/>
          <a:srcRect/>
          <a:stretch>
            <a:fillRect/>
          </a:stretch>
        </p:blipFill>
        <p:spPr bwMode="auto">
          <a:xfrm>
            <a:off x="6028507" y="1000108"/>
            <a:ext cx="3044087" cy="1660522"/>
          </a:xfrm>
          <a:prstGeom prst="rect">
            <a:avLst/>
          </a:prstGeom>
          <a:noFill/>
        </p:spPr>
      </p:pic>
      <p:pic>
        <p:nvPicPr>
          <p:cNvPr id="7" name="Picture 2" descr="C:\Documents and Settings\alp\Desktop\ZEKAT\resm\inek cifliği.jpg"/>
          <p:cNvPicPr>
            <a:picLocks noChangeAspect="1" noChangeArrowheads="1"/>
          </p:cNvPicPr>
          <p:nvPr/>
        </p:nvPicPr>
        <p:blipFill>
          <a:blip r:embed="rId5"/>
          <a:srcRect/>
          <a:stretch>
            <a:fillRect/>
          </a:stretch>
        </p:blipFill>
        <p:spPr bwMode="auto">
          <a:xfrm>
            <a:off x="3250397" y="928670"/>
            <a:ext cx="2678925" cy="1643074"/>
          </a:xfrm>
          <a:prstGeom prst="rect">
            <a:avLst/>
          </a:prstGeom>
          <a:noFill/>
        </p:spPr>
      </p:pic>
      <p:pic>
        <p:nvPicPr>
          <p:cNvPr id="9" name="Picture 2" descr="C:\Documents and Settings\alp\Desktop\ZEKAT\resm\asabi-koyun-surusu.jpg"/>
          <p:cNvPicPr>
            <a:picLocks noChangeAspect="1" noChangeArrowheads="1"/>
          </p:cNvPicPr>
          <p:nvPr/>
        </p:nvPicPr>
        <p:blipFill>
          <a:blip r:embed="rId6" cstate="print"/>
          <a:srcRect/>
          <a:stretch>
            <a:fillRect/>
          </a:stretch>
        </p:blipFill>
        <p:spPr bwMode="auto">
          <a:xfrm>
            <a:off x="0" y="928670"/>
            <a:ext cx="3143272" cy="1643074"/>
          </a:xfrm>
          <a:prstGeom prst="rect">
            <a:avLst/>
          </a:prstGeom>
          <a:noFill/>
        </p:spPr>
      </p:pic>
      <p:sp>
        <p:nvSpPr>
          <p:cNvPr id="10" name="9 Çapraz Köşesi Kesik Dikdörtgen"/>
          <p:cNvSpPr/>
          <p:nvPr/>
        </p:nvSpPr>
        <p:spPr>
          <a:xfrm>
            <a:off x="71406" y="2714620"/>
            <a:ext cx="8858312" cy="3857652"/>
          </a:xfrm>
          <a:prstGeom prst="snip2DiagRect">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latin typeface="Times New Roman" pitchFamily="18" charset="0"/>
                <a:cs typeface="Times New Roman" pitchFamily="18" charset="0"/>
              </a:rPr>
              <a:t>Bu hayvanlardan </a:t>
            </a:r>
            <a:r>
              <a:rPr lang="tr-TR" sz="2400" dirty="0" smtClean="0">
                <a:solidFill>
                  <a:srgbClr val="C00000"/>
                </a:solidFill>
                <a:latin typeface="Times New Roman" pitchFamily="18" charset="0"/>
                <a:cs typeface="Times New Roman" pitchFamily="18" charset="0"/>
              </a:rPr>
              <a:t>devenin 5,</a:t>
            </a:r>
            <a:r>
              <a:rPr lang="tr-TR" sz="2400" dirty="0" smtClean="0">
                <a:solidFill>
                  <a:schemeClr val="tx1"/>
                </a:solidFill>
                <a:latin typeface="Times New Roman" pitchFamily="18" charset="0"/>
                <a:cs typeface="Times New Roman" pitchFamily="18" charset="0"/>
              </a:rPr>
              <a:t> </a:t>
            </a:r>
            <a:r>
              <a:rPr lang="tr-TR" sz="2400" dirty="0" smtClean="0">
                <a:solidFill>
                  <a:srgbClr val="0070C0"/>
                </a:solidFill>
                <a:latin typeface="Times New Roman" pitchFamily="18" charset="0"/>
                <a:cs typeface="Times New Roman" pitchFamily="18" charset="0"/>
              </a:rPr>
              <a:t>sığır ile manda'nın 2 </a:t>
            </a:r>
            <a:r>
              <a:rPr lang="tr-TR" sz="2400" dirty="0" smtClean="0">
                <a:solidFill>
                  <a:schemeClr val="tx1"/>
                </a:solidFill>
                <a:latin typeface="Times New Roman" pitchFamily="18" charset="0"/>
                <a:cs typeface="Times New Roman" pitchFamily="18" charset="0"/>
              </a:rPr>
              <a:t>ve </a:t>
            </a:r>
            <a:r>
              <a:rPr lang="tr-TR" sz="2400" dirty="0" smtClean="0">
                <a:solidFill>
                  <a:srgbClr val="7030A0"/>
                </a:solidFill>
                <a:latin typeface="Times New Roman" pitchFamily="18" charset="0"/>
                <a:cs typeface="Times New Roman" pitchFamily="18" charset="0"/>
              </a:rPr>
              <a:t>koyun ile keçinin 1</a:t>
            </a:r>
            <a:r>
              <a:rPr lang="tr-TR" sz="2400" dirty="0" smtClean="0">
                <a:solidFill>
                  <a:schemeClr val="tx1"/>
                </a:solidFill>
                <a:latin typeface="Times New Roman" pitchFamily="18" charset="0"/>
                <a:cs typeface="Times New Roman" pitchFamily="18" charset="0"/>
              </a:rPr>
              <a:t> </a:t>
            </a:r>
            <a:r>
              <a:rPr lang="tr-TR" sz="2400" b="1" u="sng" dirty="0" smtClean="0">
                <a:solidFill>
                  <a:srgbClr val="FF0000"/>
                </a:solidFill>
                <a:latin typeface="Times New Roman" pitchFamily="18" charset="0"/>
                <a:cs typeface="Times New Roman" pitchFamily="18" charset="0"/>
              </a:rPr>
              <a:t>yaşını doldurmuş olmaları gerekir</a:t>
            </a:r>
            <a:r>
              <a:rPr lang="tr-TR" sz="2400" dirty="0" smtClean="0">
                <a:solidFill>
                  <a:schemeClr val="tx1"/>
                </a:solidFill>
                <a:latin typeface="Times New Roman" pitchFamily="18" charset="0"/>
                <a:cs typeface="Times New Roman" pitchFamily="18" charset="0"/>
              </a:rPr>
              <a:t>. Ancak koyunlar altı ayı tamamladıkları halde bir yaşını doldurmuş gibi gösterişli olurlarsa bunlar da kurban edilebilir. </a:t>
            </a:r>
          </a:p>
          <a:p>
            <a:pPr algn="just"/>
            <a:r>
              <a:rPr lang="tr-TR" sz="2400" dirty="0" smtClean="0">
                <a:solidFill>
                  <a:schemeClr val="tx1"/>
                </a:solidFill>
                <a:latin typeface="Times New Roman" pitchFamily="18" charset="0"/>
                <a:cs typeface="Times New Roman" pitchFamily="18" charset="0"/>
              </a:rPr>
              <a:t>	Kurbanın geçerliliği açısından kurban edilecek hayvanların </a:t>
            </a:r>
            <a:r>
              <a:rPr lang="tr-TR" sz="2400" b="1" u="sng" dirty="0" smtClean="0">
                <a:solidFill>
                  <a:schemeClr val="tx1"/>
                </a:solidFill>
                <a:latin typeface="Times New Roman" pitchFamily="18" charset="0"/>
                <a:cs typeface="Times New Roman" pitchFamily="18" charset="0"/>
              </a:rPr>
              <a:t>erkek veya dişi olmaları arasında fark yoktur</a:t>
            </a:r>
            <a:r>
              <a:rPr lang="tr-TR" sz="2400" dirty="0" smtClean="0">
                <a:solidFill>
                  <a:schemeClr val="tx1"/>
                </a:solidFill>
                <a:latin typeface="Times New Roman" pitchFamily="18" charset="0"/>
                <a:cs typeface="Times New Roman" pitchFamily="18" charset="0"/>
              </a:rPr>
              <a:t>.</a:t>
            </a:r>
          </a:p>
          <a:p>
            <a:pPr algn="just"/>
            <a:r>
              <a:rPr lang="tr-TR" sz="2400" dirty="0" smtClean="0">
                <a:solidFill>
                  <a:schemeClr val="tx1"/>
                </a:solidFill>
                <a:latin typeface="Times New Roman" pitchFamily="18" charset="0"/>
                <a:cs typeface="Times New Roman" pitchFamily="18" charset="0"/>
              </a:rPr>
              <a:t>	Kurbanlık hayvanlardan koyun veya keçi ancak bir kişi tarafından Kurban edilir. Bunun yanında </a:t>
            </a:r>
            <a:r>
              <a:rPr lang="tr-TR" sz="2400" b="1" u="sng" dirty="0" smtClean="0">
                <a:solidFill>
                  <a:srgbClr val="C00000"/>
                </a:solidFill>
                <a:latin typeface="Times New Roman" pitchFamily="18" charset="0"/>
                <a:cs typeface="Times New Roman" pitchFamily="18" charset="0"/>
              </a:rPr>
              <a:t>sığır, manda ve deve yedi kişiye kadar ortaklaşa kurban edilebilir. </a:t>
            </a:r>
            <a:r>
              <a:rPr lang="tr-TR" sz="2400" dirty="0" smtClean="0">
                <a:solidFill>
                  <a:schemeClr val="tx1"/>
                </a:solidFill>
                <a:latin typeface="Times New Roman" pitchFamily="18" charset="0"/>
                <a:cs typeface="Times New Roman" pitchFamily="18" charset="0"/>
              </a:rPr>
              <a:t>Ortakların tek veya çift olmalarında da bir sakınca yoktur. </a:t>
            </a:r>
          </a:p>
          <a:p>
            <a:pPr algn="just"/>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l="3906" t="4425" r="3125" b="11799"/>
          <a:stretch>
            <a:fillRect/>
          </a:stretch>
        </p:blipFill>
        <p:spPr bwMode="auto">
          <a:xfrm>
            <a:off x="-2044" y="928670"/>
            <a:ext cx="9146044" cy="5929330"/>
          </a:xfrm>
          <a:prstGeom prst="rect">
            <a:avLst/>
          </a:prstGeom>
          <a:noFill/>
          <a:ln w="9525">
            <a:noFill/>
            <a:miter lim="800000"/>
            <a:headEnd/>
            <a:tailEnd/>
          </a:ln>
          <a:effectLst/>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429684" cy="5572164"/>
          </a:xfrm>
          <a:prstGeom prst="snip2DiagRect">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u="sng" dirty="0" smtClean="0">
                <a:solidFill>
                  <a:schemeClr val="tx1"/>
                </a:solidFill>
                <a:latin typeface="Times New Roman" pitchFamily="18" charset="0"/>
                <a:cs typeface="Times New Roman" pitchFamily="18" charset="0"/>
              </a:rPr>
              <a:t>HANGİ AYIPLAR HAYVANIN KURBAN OLMASINA MANİ OLUR </a:t>
            </a:r>
            <a:endParaRPr lang="tr-TR" sz="2000" b="1" u="sng" dirty="0" smtClean="0">
              <a:solidFill>
                <a:schemeClr val="tx1"/>
              </a:solidFill>
              <a:latin typeface="Times New Roman" pitchFamily="18" charset="0"/>
              <a:cs typeface="Times New Roman" pitchFamily="18" charset="0"/>
            </a:endParaRPr>
          </a:p>
          <a:p>
            <a:pPr marL="457200" lvl="0" indent="-457200">
              <a:buFont typeface="+mj-lt"/>
              <a:buAutoNum type="arabicPeriod"/>
            </a:pPr>
            <a:r>
              <a:rPr lang="tr-TR" sz="2400" dirty="0" smtClean="0">
                <a:solidFill>
                  <a:srgbClr val="C00000"/>
                </a:solidFill>
                <a:latin typeface="Times New Roman" pitchFamily="18" charset="0"/>
                <a:cs typeface="Times New Roman" pitchFamily="18" charset="0"/>
              </a:rPr>
              <a:t>İki veya bir gözü kör olan, </a:t>
            </a:r>
          </a:p>
          <a:p>
            <a:pPr marL="457200" lvl="0" indent="-457200">
              <a:buFont typeface="+mj-lt"/>
              <a:buAutoNum type="arabicPeriod"/>
            </a:pPr>
            <a:r>
              <a:rPr lang="tr-TR" sz="2400" dirty="0" smtClean="0">
                <a:solidFill>
                  <a:srgbClr val="00B050"/>
                </a:solidFill>
                <a:latin typeface="Times New Roman" pitchFamily="18" charset="0"/>
                <a:cs typeface="Times New Roman" pitchFamily="18" charset="0"/>
              </a:rPr>
              <a:t>Aşırı derecede zayıf olan, </a:t>
            </a:r>
          </a:p>
          <a:p>
            <a:pPr marL="457200" lvl="0" indent="-457200">
              <a:buFont typeface="+mj-lt"/>
              <a:buAutoNum type="arabicPeriod"/>
            </a:pPr>
            <a:r>
              <a:rPr lang="tr-TR" sz="2400" dirty="0" smtClean="0">
                <a:solidFill>
                  <a:srgbClr val="0070C0"/>
                </a:solidFill>
                <a:latin typeface="Times New Roman" pitchFamily="18" charset="0"/>
                <a:cs typeface="Times New Roman" pitchFamily="18" charset="0"/>
              </a:rPr>
              <a:t>Kesim yerine yürüyerek gidemeyecek derecede aksak olan, </a:t>
            </a:r>
          </a:p>
          <a:p>
            <a:pPr marL="457200" lvl="0" indent="-457200">
              <a:buFont typeface="+mj-lt"/>
              <a:buAutoNum type="arabicPeriod"/>
            </a:pPr>
            <a:r>
              <a:rPr lang="tr-TR" sz="2400" dirty="0" smtClean="0">
                <a:solidFill>
                  <a:srgbClr val="7030A0"/>
                </a:solidFill>
                <a:latin typeface="Times New Roman" pitchFamily="18" charset="0"/>
                <a:cs typeface="Times New Roman" pitchFamily="18" charset="0"/>
              </a:rPr>
              <a:t>Kulağının, kuyruğunun veya tenasül organının üçte birinden fazlası gitmiş olan, </a:t>
            </a:r>
          </a:p>
          <a:p>
            <a:pPr marL="457200" lvl="0" indent="-457200">
              <a:buFont typeface="+mj-lt"/>
              <a:buAutoNum type="arabicPeriod"/>
            </a:pPr>
            <a:r>
              <a:rPr lang="tr-TR" sz="2400" dirty="0" smtClean="0">
                <a:solidFill>
                  <a:schemeClr val="accent6">
                    <a:lumMod val="50000"/>
                  </a:schemeClr>
                </a:solidFill>
                <a:latin typeface="Times New Roman" pitchFamily="18" charset="0"/>
                <a:cs typeface="Times New Roman" pitchFamily="18" charset="0"/>
              </a:rPr>
              <a:t>Dişlerinin yarıdan fazlası düşmüş olan</a:t>
            </a:r>
            <a:r>
              <a:rPr lang="tr-TR" sz="2400" dirty="0" smtClean="0">
                <a:solidFill>
                  <a:schemeClr val="tx1"/>
                </a:solidFill>
                <a:latin typeface="Times New Roman" pitchFamily="18" charset="0"/>
                <a:cs typeface="Times New Roman" pitchFamily="18" charset="0"/>
              </a:rPr>
              <a:t>, </a:t>
            </a:r>
          </a:p>
          <a:p>
            <a:pPr marL="457200" lvl="0" indent="-457200">
              <a:buFont typeface="+mj-lt"/>
              <a:buAutoNum type="arabicPeriod"/>
            </a:pPr>
            <a:r>
              <a:rPr lang="tr-TR" sz="2400" dirty="0" smtClean="0">
                <a:solidFill>
                  <a:srgbClr val="FF0000"/>
                </a:solidFill>
                <a:latin typeface="Times New Roman" pitchFamily="18" charset="0"/>
                <a:cs typeface="Times New Roman" pitchFamily="18" charset="0"/>
              </a:rPr>
              <a:t>Doğuştan kulağı ve tenasül organı olmayan, </a:t>
            </a:r>
          </a:p>
          <a:p>
            <a:pPr marL="457200" lvl="0" indent="-457200">
              <a:buFont typeface="+mj-lt"/>
              <a:buAutoNum type="arabicPeriod"/>
            </a:pPr>
            <a:r>
              <a:rPr lang="tr-TR" sz="2400" dirty="0" smtClean="0">
                <a:solidFill>
                  <a:srgbClr val="00B050"/>
                </a:solidFill>
                <a:latin typeface="Times New Roman" pitchFamily="18" charset="0"/>
                <a:cs typeface="Times New Roman" pitchFamily="18" charset="0"/>
              </a:rPr>
              <a:t>Koyun ve keçide bir, sığırda iki memesi kurumuş olan, </a:t>
            </a:r>
          </a:p>
          <a:p>
            <a:pPr marL="457200" lvl="0" indent="-457200">
              <a:buFont typeface="+mj-lt"/>
              <a:buAutoNum type="arabicPeriod"/>
            </a:pPr>
            <a:r>
              <a:rPr lang="tr-TR" sz="2400" dirty="0" smtClean="0">
                <a:solidFill>
                  <a:srgbClr val="0070C0"/>
                </a:solidFill>
                <a:latin typeface="Times New Roman" pitchFamily="18" charset="0"/>
                <a:cs typeface="Times New Roman" pitchFamily="18" charset="0"/>
              </a:rPr>
              <a:t>Burnu kesilmiş olan, </a:t>
            </a:r>
          </a:p>
          <a:p>
            <a:pPr marL="457200" lvl="0" indent="-457200">
              <a:buFont typeface="+mj-lt"/>
              <a:buAutoNum type="arabicPeriod"/>
            </a:pPr>
            <a:r>
              <a:rPr lang="tr-TR" sz="2400" dirty="0" smtClean="0">
                <a:solidFill>
                  <a:srgbClr val="7030A0"/>
                </a:solidFill>
                <a:latin typeface="Times New Roman" pitchFamily="18" charset="0"/>
                <a:cs typeface="Times New Roman" pitchFamily="18" charset="0"/>
              </a:rPr>
              <a:t>Dilinin çoğu kesilmiş olan, </a:t>
            </a:r>
          </a:p>
          <a:p>
            <a:pPr marL="457200" lvl="0" indent="-457200">
              <a:buFont typeface="+mj-lt"/>
              <a:buAutoNum type="arabicPeriod"/>
            </a:pPr>
            <a:r>
              <a:rPr lang="tr-TR" sz="2400" dirty="0" smtClean="0">
                <a:solidFill>
                  <a:schemeClr val="tx1"/>
                </a:solidFill>
                <a:latin typeface="Times New Roman" pitchFamily="18" charset="0"/>
                <a:cs typeface="Times New Roman" pitchFamily="18" charset="0"/>
              </a:rPr>
              <a:t>Ölüm derecesinde hasta olan, </a:t>
            </a:r>
            <a:endParaRPr lang="tr-TR" sz="2000" dirty="0" smtClean="0">
              <a:solidFill>
                <a:schemeClr val="tx1"/>
              </a:solidFill>
              <a:latin typeface="Times New Roman" pitchFamily="18" charset="0"/>
              <a:cs typeface="Times New Roman" pitchFamily="18" charset="0"/>
            </a:endParaRPr>
          </a:p>
          <a:p>
            <a:pPr lvl="0"/>
            <a:r>
              <a:rPr lang="tr-TR" sz="2000" b="1" u="sng" dirty="0" smtClean="0">
                <a:solidFill>
                  <a:srgbClr val="C00000"/>
                </a:solidFill>
                <a:latin typeface="Times New Roman" pitchFamily="18" charset="0"/>
                <a:cs typeface="Times New Roman" pitchFamily="18" charset="0"/>
              </a:rPr>
              <a:t>Böyle kusuru olan hayvanları kurban etmek caiz değildir.</a:t>
            </a:r>
            <a:r>
              <a:rPr lang="tr-TR" sz="2000" dirty="0" smtClean="0">
                <a:solidFill>
                  <a:schemeClr val="tx1"/>
                </a:solidFill>
                <a:latin typeface="Times New Roman" pitchFamily="18" charset="0"/>
                <a:cs typeface="Times New Roman" pitchFamily="18" charset="0"/>
              </a:rPr>
              <a:t> Bunun için kurbanlık satın alınırken kusurlu olup olmadığına dikkat etmek gerekir.</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500330"/>
          </a:xfrm>
          <a:prstGeom prst="snip2DiagRect">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chemeClr val="tx1"/>
                </a:solidFill>
                <a:latin typeface="Times New Roman" pitchFamily="18" charset="0"/>
                <a:cs typeface="Times New Roman" pitchFamily="18" charset="0"/>
              </a:rPr>
              <a:t>KURBANIN KESİM ZAMANI</a:t>
            </a:r>
          </a:p>
          <a:p>
            <a:pPr algn="just"/>
            <a:r>
              <a:rPr lang="tr-TR" sz="2400" dirty="0" smtClean="0">
                <a:solidFill>
                  <a:schemeClr val="tx1"/>
                </a:solidFill>
                <a:latin typeface="Times New Roman" pitchFamily="18" charset="0"/>
                <a:cs typeface="Times New Roman" pitchFamily="18" charset="0"/>
              </a:rPr>
              <a:t>	Kurban, </a:t>
            </a:r>
            <a:r>
              <a:rPr lang="tr-TR" sz="2400" b="1" dirty="0" smtClean="0">
                <a:solidFill>
                  <a:srgbClr val="C00000"/>
                </a:solidFill>
                <a:latin typeface="Times New Roman" pitchFamily="18" charset="0"/>
                <a:cs typeface="Times New Roman" pitchFamily="18" charset="0"/>
              </a:rPr>
              <a:t>bayram namazı kılınan yerlerde, kurban bayramının ilk üç günü bayram namazının kılınmasından sonra, üçüncü günü akşamına kadar olan süre zarfında kesilebilir.</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Arefe</a:t>
            </a:r>
            <a:r>
              <a:rPr lang="tr-TR" sz="2400" dirty="0" smtClean="0">
                <a:solidFill>
                  <a:schemeClr val="tx1"/>
                </a:solidFill>
                <a:latin typeface="Times New Roman" pitchFamily="18" charset="0"/>
                <a:cs typeface="Times New Roman" pitchFamily="18" charset="0"/>
              </a:rPr>
              <a:t> günü veya bayramın ilk üç gününden sonra kurban kesmek caiz olmaz. </a:t>
            </a:r>
          </a:p>
        </p:txBody>
      </p:sp>
      <p:sp>
        <p:nvSpPr>
          <p:cNvPr id="7" name="6 Çapraz Köşesi Kesik Dikdörtgen"/>
          <p:cNvSpPr/>
          <p:nvPr/>
        </p:nvSpPr>
        <p:spPr>
          <a:xfrm>
            <a:off x="-71502" y="3857628"/>
            <a:ext cx="6786642" cy="2714644"/>
          </a:xfrm>
          <a:prstGeom prst="snip2DiagRect">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latin typeface="Times New Roman" pitchFamily="18" charset="0"/>
                <a:cs typeface="Times New Roman" pitchFamily="18" charset="0"/>
              </a:rPr>
              <a:t>“</a:t>
            </a:r>
            <a:r>
              <a:rPr lang="tr-TR" sz="2400" b="1" i="1" dirty="0" smtClean="0">
                <a:solidFill>
                  <a:srgbClr val="FF0000"/>
                </a:solidFill>
                <a:latin typeface="Times New Roman" pitchFamily="18" charset="0"/>
                <a:cs typeface="Times New Roman" pitchFamily="18" charset="0"/>
              </a:rPr>
              <a:t>Bu günümüzde yapacağımız ilk şey bayram namazını kılmak, sonra (evlerimize) dönüp kurban kesmek olacaktır. </a:t>
            </a:r>
            <a:r>
              <a:rPr lang="tr-TR" sz="2400" b="1" i="1" dirty="0" smtClean="0">
                <a:solidFill>
                  <a:schemeClr val="tx1"/>
                </a:solidFill>
                <a:latin typeface="Times New Roman" pitchFamily="18" charset="0"/>
                <a:cs typeface="Times New Roman" pitchFamily="18" charset="0"/>
              </a:rPr>
              <a:t>Her kim böyle yaparsa sünnetimize uygun iş yapmış olur. </a:t>
            </a:r>
            <a:r>
              <a:rPr lang="tr-TR" sz="2400" b="1" i="1" dirty="0" smtClean="0">
                <a:solidFill>
                  <a:srgbClr val="0070C0"/>
                </a:solidFill>
                <a:latin typeface="Times New Roman" pitchFamily="18" charset="0"/>
                <a:cs typeface="Times New Roman" pitchFamily="18" charset="0"/>
              </a:rPr>
              <a:t>Kim (namazdan) önce kurban keserse, o ancak ailesine bir et sunmuş olur. </a:t>
            </a:r>
            <a:r>
              <a:rPr lang="tr-TR" sz="2400" b="1" i="1" dirty="0" smtClean="0">
                <a:solidFill>
                  <a:srgbClr val="FF0000"/>
                </a:solidFill>
                <a:latin typeface="Times New Roman" pitchFamily="18" charset="0"/>
                <a:cs typeface="Times New Roman" pitchFamily="18" charset="0"/>
              </a:rPr>
              <a:t>Bu kestiği kurban olmaz</a:t>
            </a:r>
            <a:r>
              <a:rPr lang="tr-TR" sz="2400" i="1" dirty="0" smtClean="0">
                <a:solidFill>
                  <a:schemeClr val="tx1"/>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a:t>
            </a:r>
            <a:r>
              <a:rPr lang="tr-TR" sz="1200" dirty="0" err="1" smtClean="0">
                <a:solidFill>
                  <a:schemeClr val="tx1"/>
                </a:solidFill>
                <a:latin typeface="Times New Roman" pitchFamily="18" charset="0"/>
                <a:cs typeface="Times New Roman" pitchFamily="18" charset="0"/>
              </a:rPr>
              <a:t>Buhari</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Edahî</a:t>
            </a:r>
            <a:r>
              <a:rPr lang="tr-TR" sz="1200" dirty="0" smtClean="0">
                <a:solidFill>
                  <a:schemeClr val="tx1"/>
                </a:solidFill>
                <a:latin typeface="Times New Roman" pitchFamily="18" charset="0"/>
                <a:cs typeface="Times New Roman" pitchFamily="18" charset="0"/>
              </a:rPr>
              <a:t>,1. VI,234.)</a:t>
            </a:r>
            <a:endParaRPr lang="tr-TR"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0" y="1071546"/>
            <a:ext cx="6357950" cy="5572164"/>
          </a:xfrm>
          <a:prstGeom prst="snip2DiagRect">
            <a:avLst/>
          </a:prstGeom>
          <a:solidFill>
            <a:srgbClr val="92D05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chemeClr val="tx1"/>
                </a:solidFill>
                <a:latin typeface="Times New Roman" pitchFamily="18" charset="0"/>
                <a:cs typeface="Times New Roman" pitchFamily="18" charset="0"/>
              </a:rPr>
              <a:t>KURBANIN KESİM İŞLEMİ</a:t>
            </a:r>
          </a:p>
          <a:p>
            <a:pPr algn="just"/>
            <a:r>
              <a:rPr lang="tr-TR" sz="2000" dirty="0" smtClean="0">
                <a:solidFill>
                  <a:schemeClr val="tx1"/>
                </a:solidFill>
                <a:latin typeface="Times New Roman" pitchFamily="18" charset="0"/>
                <a:cs typeface="Times New Roman" pitchFamily="18" charset="0"/>
              </a:rPr>
              <a:t>	Hayvan kesim yerine incitilmeden götürülür, kesilecek zaman da </a:t>
            </a:r>
            <a:r>
              <a:rPr lang="tr-TR" sz="2000" b="1" u="sng" dirty="0" smtClean="0">
                <a:solidFill>
                  <a:srgbClr val="C00000"/>
                </a:solidFill>
                <a:latin typeface="Times New Roman" pitchFamily="18" charset="0"/>
                <a:cs typeface="Times New Roman" pitchFamily="18" charset="0"/>
              </a:rPr>
              <a:t>kıbleye karşı ve sol tarafı üzerine yatırılır.</a:t>
            </a:r>
            <a:r>
              <a:rPr lang="tr-TR" sz="2000" dirty="0" smtClean="0">
                <a:solidFill>
                  <a:schemeClr val="tx1"/>
                </a:solidFill>
                <a:latin typeface="Times New Roman" pitchFamily="18" charset="0"/>
                <a:cs typeface="Times New Roman" pitchFamily="18" charset="0"/>
              </a:rPr>
              <a:t> </a:t>
            </a:r>
          </a:p>
          <a:p>
            <a:pPr algn="just"/>
            <a:r>
              <a:rPr lang="tr-TR" sz="2000" dirty="0" smtClean="0">
                <a:solidFill>
                  <a:schemeClr val="tx1"/>
                </a:solidFill>
                <a:latin typeface="Times New Roman" pitchFamily="18" charset="0"/>
                <a:cs typeface="Times New Roman" pitchFamily="18" charset="0"/>
              </a:rPr>
              <a:t>	</a:t>
            </a:r>
            <a:endParaRPr lang="tr-TR" sz="11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Elinden geldiği sürece </a:t>
            </a:r>
            <a:r>
              <a:rPr lang="tr-TR" sz="2000" b="1" dirty="0" smtClean="0">
                <a:solidFill>
                  <a:srgbClr val="00B0F0"/>
                </a:solidFill>
                <a:latin typeface="Times New Roman" pitchFamily="18" charset="0"/>
                <a:cs typeface="Times New Roman" pitchFamily="18" charset="0"/>
              </a:rPr>
              <a:t>her mükellefin kurbanını kendisinin kesmesi </a:t>
            </a:r>
            <a:r>
              <a:rPr lang="tr-TR" sz="2000" b="1" dirty="0" err="1" smtClean="0">
                <a:solidFill>
                  <a:srgbClr val="00B0F0"/>
                </a:solidFill>
                <a:latin typeface="Times New Roman" pitchFamily="18" charset="0"/>
                <a:cs typeface="Times New Roman" pitchFamily="18" charset="0"/>
              </a:rPr>
              <a:t>menduptur</a:t>
            </a:r>
            <a:r>
              <a:rPr lang="tr-TR" sz="2000" b="1" dirty="0" smtClean="0">
                <a:solidFill>
                  <a:srgbClr val="00B0F0"/>
                </a:solidFill>
                <a:latin typeface="Times New Roman" pitchFamily="18" charset="0"/>
                <a:cs typeface="Times New Roman" pitchFamily="18" charset="0"/>
              </a:rPr>
              <a:t>, </a:t>
            </a:r>
            <a:r>
              <a:rPr lang="tr-TR" sz="2000" b="1" u="sng" dirty="0" smtClean="0">
                <a:solidFill>
                  <a:srgbClr val="00B050"/>
                </a:solidFill>
                <a:latin typeface="Times New Roman" pitchFamily="18" charset="0"/>
                <a:cs typeface="Times New Roman" pitchFamily="18" charset="0"/>
              </a:rPr>
              <a:t>değilse bir başkasına vekalet verip kestirir.</a:t>
            </a:r>
            <a:r>
              <a:rPr lang="tr-TR" sz="2000" dirty="0" smtClean="0">
                <a:solidFill>
                  <a:schemeClr val="tx1"/>
                </a:solidFill>
                <a:latin typeface="Times New Roman" pitchFamily="18" charset="0"/>
                <a:cs typeface="Times New Roman" pitchFamily="18" charset="0"/>
              </a:rPr>
              <a:t> Kurban sahibinin kesim esnasında orada hazır bulunması </a:t>
            </a:r>
            <a:r>
              <a:rPr lang="tr-TR" sz="2000" dirty="0" err="1" smtClean="0">
                <a:solidFill>
                  <a:schemeClr val="tx1"/>
                </a:solidFill>
                <a:latin typeface="Times New Roman" pitchFamily="18" charset="0"/>
                <a:cs typeface="Times New Roman" pitchFamily="18" charset="0"/>
              </a:rPr>
              <a:t>müstehaptır</a:t>
            </a:r>
            <a:r>
              <a:rPr lang="tr-TR" sz="2000" dirty="0" smtClean="0">
                <a:solidFill>
                  <a:schemeClr val="tx1"/>
                </a:solidFill>
                <a:latin typeface="Times New Roman" pitchFamily="18" charset="0"/>
                <a:cs typeface="Times New Roman" pitchFamily="18" charset="0"/>
              </a:rPr>
              <a:t>. </a:t>
            </a:r>
          </a:p>
          <a:p>
            <a:pPr marL="342900" indent="-342900">
              <a:buClr>
                <a:schemeClr val="accent1"/>
              </a:buClr>
              <a:buSzPct val="65000"/>
            </a:pPr>
            <a:r>
              <a:rPr lang="tr-TR" sz="2000" dirty="0" smtClean="0">
                <a:solidFill>
                  <a:schemeClr val="tx1"/>
                </a:solidFill>
                <a:latin typeface="Times New Roman" pitchFamily="18" charset="0"/>
                <a:cs typeface="Arial" pitchFamily="34" charset="0"/>
              </a:rPr>
              <a:t>	</a:t>
            </a:r>
          </a:p>
          <a:p>
            <a:pPr marL="342900" indent="-342900">
              <a:buClr>
                <a:schemeClr val="accent1"/>
              </a:buClr>
              <a:buSzPct val="65000"/>
            </a:pPr>
            <a:r>
              <a:rPr lang="tr-TR" sz="2000" b="1" u="sng" dirty="0" smtClean="0">
                <a:solidFill>
                  <a:schemeClr val="tx1"/>
                </a:solidFill>
                <a:latin typeface="Times New Roman" pitchFamily="18" charset="0"/>
                <a:cs typeface="Arial" pitchFamily="34" charset="0"/>
              </a:rPr>
              <a:t>Besmele </a:t>
            </a:r>
            <a:r>
              <a:rPr lang="tr-TR" sz="2000" b="1" u="sng" dirty="0" err="1" smtClean="0">
                <a:solidFill>
                  <a:schemeClr val="tx1"/>
                </a:solidFill>
                <a:latin typeface="Times New Roman" pitchFamily="18" charset="0"/>
                <a:cs typeface="Arial" pitchFamily="34" charset="0"/>
              </a:rPr>
              <a:t>kasden</a:t>
            </a:r>
            <a:r>
              <a:rPr lang="tr-TR" sz="2000" b="1" u="sng" dirty="0" smtClean="0">
                <a:solidFill>
                  <a:schemeClr val="tx1"/>
                </a:solidFill>
                <a:latin typeface="Times New Roman" pitchFamily="18" charset="0"/>
                <a:cs typeface="Arial" pitchFamily="34" charset="0"/>
              </a:rPr>
              <a:t> terk edilirse kurban olmaz. Eti yenmez.  </a:t>
            </a:r>
            <a:r>
              <a:rPr lang="tr-TR" sz="2000" dirty="0" smtClean="0">
                <a:solidFill>
                  <a:srgbClr val="0070C0"/>
                </a:solidFill>
                <a:latin typeface="Times New Roman" pitchFamily="18" charset="0"/>
                <a:cs typeface="Arial" pitchFamily="34" charset="0"/>
              </a:rPr>
              <a:t>Besmele unutulursa kurban  olmaya  zararı yoktur. Kurban olur ve eti de yenir. </a:t>
            </a:r>
            <a:r>
              <a:rPr lang="tr-TR" sz="2000" dirty="0" smtClean="0">
                <a:solidFill>
                  <a:schemeClr val="tx1"/>
                </a:solidFill>
                <a:latin typeface="Times New Roman" pitchFamily="18" charset="0"/>
                <a:cs typeface="Arial" pitchFamily="34" charset="0"/>
              </a:rPr>
              <a:t>Kurbanları </a:t>
            </a:r>
            <a:r>
              <a:rPr lang="tr-TR" sz="2000" dirty="0" err="1" smtClean="0">
                <a:solidFill>
                  <a:schemeClr val="tx1"/>
                </a:solidFill>
                <a:latin typeface="Times New Roman" pitchFamily="18" charset="0"/>
                <a:cs typeface="Arial" pitchFamily="34" charset="0"/>
              </a:rPr>
              <a:t>mü’min</a:t>
            </a:r>
            <a:r>
              <a:rPr lang="tr-TR" sz="2000" dirty="0" smtClean="0">
                <a:solidFill>
                  <a:schemeClr val="tx1"/>
                </a:solidFill>
                <a:latin typeface="Times New Roman" pitchFamily="18" charset="0"/>
                <a:cs typeface="Arial" pitchFamily="34" charset="0"/>
              </a:rPr>
              <a:t> erkek ve kadınlar keser.</a:t>
            </a:r>
          </a:p>
          <a:p>
            <a:pPr algn="just"/>
            <a:r>
              <a:rPr lang="tr-TR" sz="2000" dirty="0" smtClean="0">
                <a:solidFill>
                  <a:schemeClr val="tx1"/>
                </a:solidFill>
                <a:latin typeface="Times New Roman" pitchFamily="18" charset="0"/>
                <a:cs typeface="Times New Roman" pitchFamily="18" charset="0"/>
              </a:rPr>
              <a:t>	</a:t>
            </a:r>
          </a:p>
          <a:p>
            <a:pPr algn="just"/>
            <a:r>
              <a:rPr lang="tr-TR" sz="2000" dirty="0" smtClean="0">
                <a:solidFill>
                  <a:schemeClr val="tx1"/>
                </a:solidFill>
                <a:latin typeface="Times New Roman" pitchFamily="18" charset="0"/>
                <a:cs typeface="Times New Roman" pitchFamily="18" charset="0"/>
              </a:rPr>
              <a:t>Kurbanı kesen kimse hayvana eziyet vermemeye özen göstermeli, bıçağı hayvana göstermemeli ve keskin bıçak kullanmalıdır.</a:t>
            </a:r>
            <a:endParaRPr lang="tr-TR" sz="2000" dirty="0">
              <a:solidFill>
                <a:schemeClr val="tx1"/>
              </a:solidFill>
              <a:latin typeface="Times New Roman" pitchFamily="18" charset="0"/>
              <a:cs typeface="Times New Roman" pitchFamily="18" charset="0"/>
            </a:endParaRPr>
          </a:p>
        </p:txBody>
      </p:sp>
      <p:sp>
        <p:nvSpPr>
          <p:cNvPr id="7" name="6 Çapraz Köşesi Kesik Dikdörtgen"/>
          <p:cNvSpPr/>
          <p:nvPr/>
        </p:nvSpPr>
        <p:spPr>
          <a:xfrm>
            <a:off x="6000728" y="1142984"/>
            <a:ext cx="3143272" cy="3571900"/>
          </a:xfrm>
          <a:prstGeom prst="snip2DiagRect">
            <a:avLst/>
          </a:prstGeom>
          <a:solidFill>
            <a:srgbClr val="92D05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pitchFamily="18" charset="0"/>
                <a:cs typeface="Times New Roman" pitchFamily="18" charset="0"/>
              </a:rPr>
              <a:t>Peygamberimiz kızı Hz. </a:t>
            </a:r>
            <a:r>
              <a:rPr lang="tr-TR" sz="2000" dirty="0" err="1" smtClean="0">
                <a:solidFill>
                  <a:schemeClr val="tx1"/>
                </a:solidFill>
                <a:latin typeface="Times New Roman" pitchFamily="18" charset="0"/>
                <a:cs typeface="Times New Roman" pitchFamily="18" charset="0"/>
              </a:rPr>
              <a:t>Fâtıma'ya</a:t>
            </a:r>
            <a:r>
              <a:rPr lang="tr-TR" sz="2000" dirty="0" smtClean="0">
                <a:solidFill>
                  <a:schemeClr val="tx1"/>
                </a:solidFill>
                <a:latin typeface="Times New Roman" pitchFamily="18" charset="0"/>
                <a:cs typeface="Times New Roman" pitchFamily="18" charset="0"/>
              </a:rPr>
              <a:t>: </a:t>
            </a:r>
          </a:p>
          <a:p>
            <a:pPr algn="just"/>
            <a:r>
              <a:rPr lang="tr-TR" sz="2000" dirty="0" smtClean="0">
                <a:solidFill>
                  <a:schemeClr val="tx1"/>
                </a:solidFill>
                <a:latin typeface="Times New Roman" pitchFamily="18" charset="0"/>
                <a:cs typeface="Times New Roman" pitchFamily="18" charset="0"/>
              </a:rPr>
              <a:t>"</a:t>
            </a:r>
            <a:r>
              <a:rPr lang="tr-TR" sz="2000" b="1" dirty="0" smtClean="0">
                <a:solidFill>
                  <a:srgbClr val="C00000"/>
                </a:solidFill>
                <a:latin typeface="Times New Roman" pitchFamily="18" charset="0"/>
                <a:cs typeface="Times New Roman" pitchFamily="18" charset="0"/>
              </a:rPr>
              <a:t>Kurbanın kesilirken orada hazır bulun. Zira işlemiş olduğun her günah, kurbanın kanından ilk damlası yere düştüğünde, bağışlanır</a:t>
            </a:r>
            <a:r>
              <a:rPr lang="tr-TR" sz="2000" dirty="0" smtClean="0">
                <a:solidFill>
                  <a:schemeClr val="tx1"/>
                </a:solidFill>
                <a:latin typeface="Times New Roman" pitchFamily="18" charset="0"/>
                <a:cs typeface="Times New Roman" pitchFamily="18" charset="0"/>
              </a:rPr>
              <a:t>." buyurmuştur. </a:t>
            </a:r>
            <a:endParaRPr lang="tr-TR" sz="2000" dirty="0">
              <a:solidFill>
                <a:schemeClr val="tx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4"/>
          <a:srcRect l="54931" t="50781" r="12842" b="4297"/>
          <a:stretch>
            <a:fillRect/>
          </a:stretch>
        </p:blipFill>
        <p:spPr bwMode="auto">
          <a:xfrm>
            <a:off x="6143636" y="4572032"/>
            <a:ext cx="2895117" cy="221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428596" y="1142984"/>
            <a:ext cx="8143932" cy="5286412"/>
          </a:xfrm>
          <a:prstGeom prst="snip2DiagRect">
            <a:avLst>
              <a:gd name="adj1" fmla="val 16511"/>
              <a:gd name="adj2" fmla="val 16667"/>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latin typeface="Times New Roman" pitchFamily="18" charset="0"/>
                <a:cs typeface="Times New Roman" pitchFamily="18" charset="0"/>
              </a:rPr>
              <a:t>Hayvan yere yatırılınca şu ayetleri okur:</a:t>
            </a:r>
          </a:p>
          <a:p>
            <a:pPr algn="just"/>
            <a:endParaRPr lang="tr-TR" dirty="0" smtClean="0">
              <a:solidFill>
                <a:schemeClr val="tx1"/>
              </a:solidFill>
              <a:latin typeface="Times New Roman" pitchFamily="18" charset="0"/>
              <a:cs typeface="Times New Roman" pitchFamily="18" charset="0"/>
            </a:endParaRPr>
          </a:p>
          <a:p>
            <a:pPr algn="ctr" rtl="1"/>
            <a:r>
              <a:rPr lang="ar-SA" sz="2200" b="1" dirty="0" smtClean="0">
                <a:solidFill>
                  <a:srgbClr val="C00000"/>
                </a:solidFill>
                <a:latin typeface="Times New Roman" pitchFamily="18" charset="0"/>
                <a:cs typeface="Times New Roman" pitchFamily="18" charset="0"/>
              </a:rPr>
              <a:t>إِنِّي وَجَّهْتُ وَجْهِيَ لِلَّذِي فَطَرَ السَّمَاوَاتِ وَالأَرْضَ حَنِيفًا وَمَا أَنَاْ مِنَ الْمُشْرِكِينَ</a:t>
            </a:r>
            <a:endParaRPr lang="tr-TR" sz="2200" dirty="0" smtClean="0">
              <a:solidFill>
                <a:srgbClr val="C00000"/>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"Doğrusu ben yüzümü, gökleri ve yeri yaratana, doğruya yönelerek cevirdim, ben puta tapanlardan değilim."</a:t>
            </a:r>
            <a:r>
              <a:rPr lang="tr-TR" dirty="0" smtClean="0">
                <a:solidFill>
                  <a:schemeClr val="tx1"/>
                </a:solidFill>
                <a:latin typeface="Times New Roman" pitchFamily="18" charset="0"/>
                <a:cs typeface="Times New Roman" pitchFamily="18" charset="0"/>
              </a:rPr>
              <a:t>   </a:t>
            </a:r>
            <a:r>
              <a:rPr lang="tr-TR" b="1" i="1" dirty="0" smtClean="0">
                <a:solidFill>
                  <a:schemeClr val="tx1"/>
                </a:solidFill>
                <a:latin typeface="Times New Roman" pitchFamily="18" charset="0"/>
                <a:cs typeface="Times New Roman" pitchFamily="18" charset="0"/>
              </a:rPr>
              <a:t>(Enam, 6/79)</a:t>
            </a:r>
          </a:p>
          <a:p>
            <a:pPr algn="just"/>
            <a:endParaRPr lang="tr-TR" dirty="0" smtClean="0">
              <a:solidFill>
                <a:schemeClr val="tx1"/>
              </a:solidFill>
              <a:latin typeface="Times New Roman" pitchFamily="18" charset="0"/>
              <a:cs typeface="Times New Roman" pitchFamily="18" charset="0"/>
            </a:endParaRPr>
          </a:p>
          <a:p>
            <a:pPr algn="ctr" rtl="1"/>
            <a:r>
              <a:rPr lang="ar-SA" sz="2400" b="1" dirty="0" smtClean="0">
                <a:solidFill>
                  <a:srgbClr val="C00000"/>
                </a:solidFill>
                <a:latin typeface="Times New Roman" pitchFamily="18" charset="0"/>
                <a:cs typeface="Times New Roman" pitchFamily="18" charset="0"/>
              </a:rPr>
              <a:t>قُلْ إِنَّ صَلاَتِي وَنُسُكِي وَمَحْيَايَ وَمَمَاتِي لِلّهِ رَبِّ الْعَالَمِينَ  لاَ شَرِيكَ لَهُ وَبِذَلِكَ أُمِرْتُ وَأَنَاْ أَوَّلُ الْمُسْلِمِينَ</a:t>
            </a:r>
            <a:endParaRPr lang="tr-TR" sz="2400" dirty="0" smtClean="0">
              <a:solidFill>
                <a:srgbClr val="C00000"/>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"De ki: Şüphesiz benim namazım, kurbanım, hayatım ve ölümüm hepsi âlemlerin Rabbi Allah içindir. O'nun hiçbir ortağı yoktur; böyle </a:t>
            </a:r>
            <a:r>
              <a:rPr lang="tr-TR" b="1" dirty="0" err="1" smtClean="0">
                <a:solidFill>
                  <a:schemeClr val="tx1"/>
                </a:solidFill>
                <a:latin typeface="Times New Roman" pitchFamily="18" charset="0"/>
                <a:cs typeface="Times New Roman" pitchFamily="18" charset="0"/>
              </a:rPr>
              <a:t>emrolundum</a:t>
            </a:r>
            <a:r>
              <a:rPr lang="tr-TR" b="1" dirty="0" smtClean="0">
                <a:solidFill>
                  <a:schemeClr val="tx1"/>
                </a:solidFill>
                <a:latin typeface="Times New Roman" pitchFamily="18" charset="0"/>
                <a:cs typeface="Times New Roman" pitchFamily="18" charset="0"/>
              </a:rPr>
              <a:t> ve ben </a:t>
            </a:r>
            <a:r>
              <a:rPr lang="tr-TR" b="1" dirty="0" err="1" smtClean="0">
                <a:solidFill>
                  <a:schemeClr val="tx1"/>
                </a:solidFill>
                <a:latin typeface="Times New Roman" pitchFamily="18" charset="0"/>
                <a:cs typeface="Times New Roman" pitchFamily="18" charset="0"/>
              </a:rPr>
              <a:t>müslümanların</a:t>
            </a:r>
            <a:r>
              <a:rPr lang="tr-TR" b="1" dirty="0" smtClean="0">
                <a:solidFill>
                  <a:schemeClr val="tx1"/>
                </a:solidFill>
                <a:latin typeface="Times New Roman" pitchFamily="18" charset="0"/>
                <a:cs typeface="Times New Roman" pitchFamily="18" charset="0"/>
              </a:rPr>
              <a:t> ilkiyim."  </a:t>
            </a:r>
            <a:r>
              <a:rPr lang="tr-TR" b="1" i="1" dirty="0" smtClean="0">
                <a:solidFill>
                  <a:schemeClr val="tx1"/>
                </a:solidFill>
                <a:latin typeface="Times New Roman" pitchFamily="18" charset="0"/>
                <a:cs typeface="Times New Roman" pitchFamily="18" charset="0"/>
              </a:rPr>
              <a:t>(Enam, 6/162-163)</a:t>
            </a:r>
            <a:endParaRPr lang="tr-TR" dirty="0" smtClean="0">
              <a:solidFill>
                <a:schemeClr val="tx1"/>
              </a:solidFill>
              <a:latin typeface="Times New Roman" pitchFamily="18" charset="0"/>
              <a:cs typeface="Times New Roman" pitchFamily="18" charset="0"/>
            </a:endParaRPr>
          </a:p>
          <a:p>
            <a:pPr algn="just"/>
            <a:r>
              <a:rPr lang="tr-TR" dirty="0" smtClean="0">
                <a:solidFill>
                  <a:schemeClr val="tx1"/>
                </a:solidFill>
                <a:latin typeface="Times New Roman" pitchFamily="18" charset="0"/>
                <a:cs typeface="Times New Roman" pitchFamily="18" charset="0"/>
              </a:rPr>
              <a:t>Daha sonra, tekbir ve tahlil getirir: </a:t>
            </a:r>
          </a:p>
          <a:p>
            <a:pPr algn="ctr" rtl="1"/>
            <a:r>
              <a:rPr lang="tr-TR" sz="2200" b="1" dirty="0" smtClean="0">
                <a:solidFill>
                  <a:srgbClr val="C00000"/>
                </a:solidFill>
                <a:latin typeface="Times New Roman" pitchFamily="18" charset="0"/>
                <a:cs typeface="Times New Roman" pitchFamily="18" charset="0"/>
              </a:rPr>
              <a:t>" </a:t>
            </a:r>
            <a:r>
              <a:rPr lang="ar-SA" sz="2200" b="1" dirty="0" smtClean="0">
                <a:solidFill>
                  <a:srgbClr val="C00000"/>
                </a:solidFill>
                <a:latin typeface="Times New Roman" pitchFamily="18" charset="0"/>
                <a:cs typeface="Times New Roman" pitchFamily="18" charset="0"/>
              </a:rPr>
              <a:t>الله اكبر الله اكبر لااله الاالله و الله اكبرالله اكبر ولله الحمد بسم الله الله اكبر</a:t>
            </a:r>
            <a:r>
              <a:rPr lang="tr-TR" sz="2200" b="1" dirty="0" smtClean="0">
                <a:solidFill>
                  <a:srgbClr val="C00000"/>
                </a:solidFill>
                <a:latin typeface="Times New Roman" pitchFamily="18" charset="0"/>
                <a:cs typeface="Times New Roman" pitchFamily="18" charset="0"/>
              </a:rPr>
              <a:t>"</a:t>
            </a:r>
            <a:endParaRPr lang="tr-TR" sz="2200" dirty="0" smtClean="0">
              <a:solidFill>
                <a:srgbClr val="C00000"/>
              </a:solidFill>
              <a:latin typeface="Times New Roman" pitchFamily="18" charset="0"/>
              <a:cs typeface="Times New Roman" pitchFamily="18" charset="0"/>
            </a:endParaRPr>
          </a:p>
          <a:p>
            <a:pPr algn="just"/>
            <a:r>
              <a:rPr lang="tr-TR" dirty="0" smtClean="0">
                <a:solidFill>
                  <a:schemeClr val="tx1"/>
                </a:solidFill>
                <a:latin typeface="Times New Roman" pitchFamily="18" charset="0"/>
                <a:cs typeface="Times New Roman" pitchFamily="18" charset="0"/>
              </a:rPr>
              <a:t>Diyerek  ara vermeden kurbanını keser. </a:t>
            </a:r>
          </a:p>
          <a:p>
            <a:pPr algn="just"/>
            <a:r>
              <a:rPr lang="tr-TR" dirty="0" smtClean="0">
                <a:solidFill>
                  <a:schemeClr val="tx1"/>
                </a:solidFill>
                <a:latin typeface="Times New Roman" pitchFamily="18" charset="0"/>
                <a:cs typeface="Times New Roman" pitchFamily="18" charset="0"/>
              </a:rPr>
              <a:t>Bu ayet-i kerime ile duayı okumadan sadece, </a:t>
            </a:r>
            <a:r>
              <a:rPr lang="tr-TR" u="sng" dirty="0" smtClean="0">
                <a:solidFill>
                  <a:srgbClr val="C00000"/>
                </a:solidFill>
                <a:latin typeface="Times New Roman" pitchFamily="18" charset="0"/>
                <a:cs typeface="Times New Roman" pitchFamily="18" charset="0"/>
              </a:rPr>
              <a:t>"</a:t>
            </a:r>
            <a:r>
              <a:rPr lang="tr-TR" b="1" u="sng" dirty="0" err="1" smtClean="0">
                <a:solidFill>
                  <a:srgbClr val="C00000"/>
                </a:solidFill>
                <a:latin typeface="Times New Roman" pitchFamily="18" charset="0"/>
                <a:cs typeface="Times New Roman" pitchFamily="18" charset="0"/>
              </a:rPr>
              <a:t>Bismillahi</a:t>
            </a:r>
            <a:r>
              <a:rPr lang="tr-TR" b="1" u="sng" dirty="0" smtClean="0">
                <a:solidFill>
                  <a:srgbClr val="C00000"/>
                </a:solidFill>
                <a:latin typeface="Times New Roman" pitchFamily="18" charset="0"/>
                <a:cs typeface="Times New Roman" pitchFamily="18" charset="0"/>
              </a:rPr>
              <a:t> </a:t>
            </a:r>
            <a:r>
              <a:rPr lang="tr-TR" b="1" u="sng" dirty="0" err="1" smtClean="0">
                <a:solidFill>
                  <a:srgbClr val="C00000"/>
                </a:solidFill>
                <a:latin typeface="Times New Roman" pitchFamily="18" charset="0"/>
                <a:cs typeface="Times New Roman" pitchFamily="18" charset="0"/>
              </a:rPr>
              <a:t>Allahü</a:t>
            </a:r>
            <a:r>
              <a:rPr lang="tr-TR" b="1" u="sng" dirty="0" smtClean="0">
                <a:solidFill>
                  <a:srgbClr val="C00000"/>
                </a:solidFill>
                <a:latin typeface="Times New Roman" pitchFamily="18" charset="0"/>
                <a:cs typeface="Times New Roman" pitchFamily="18" charset="0"/>
              </a:rPr>
              <a:t> </a:t>
            </a:r>
            <a:r>
              <a:rPr lang="tr-TR" b="1" u="sng" dirty="0" err="1" smtClean="0">
                <a:solidFill>
                  <a:srgbClr val="C00000"/>
                </a:solidFill>
                <a:latin typeface="Times New Roman" pitchFamily="18" charset="0"/>
                <a:cs typeface="Times New Roman" pitchFamily="18" charset="0"/>
              </a:rPr>
              <a:t>Ekber</a:t>
            </a:r>
            <a:r>
              <a:rPr lang="tr-TR" u="sng" dirty="0" smtClean="0">
                <a:solidFill>
                  <a:srgbClr val="C00000"/>
                </a:solidFill>
                <a:latin typeface="Times New Roman" pitchFamily="18" charset="0"/>
                <a:cs typeface="Times New Roman" pitchFamily="18" charset="0"/>
              </a:rPr>
              <a:t>," yahut "</a:t>
            </a:r>
            <a:r>
              <a:rPr lang="tr-TR" b="1" u="sng" dirty="0" smtClean="0">
                <a:solidFill>
                  <a:srgbClr val="C00000"/>
                </a:solidFill>
                <a:latin typeface="Times New Roman" pitchFamily="18" charset="0"/>
                <a:cs typeface="Times New Roman" pitchFamily="18" charset="0"/>
              </a:rPr>
              <a:t>Bismillah</a:t>
            </a:r>
            <a:r>
              <a:rPr lang="tr-TR" u="sng" dirty="0" smtClean="0">
                <a:solidFill>
                  <a:srgbClr val="C00000"/>
                </a:solidFill>
                <a:latin typeface="Times New Roman" pitchFamily="18" charset="0"/>
                <a:cs typeface="Times New Roman" pitchFamily="18" charset="0"/>
              </a:rPr>
              <a:t>" deyip keserse yine caiz olur. </a:t>
            </a:r>
            <a:r>
              <a:rPr lang="tr-TR" dirty="0" smtClean="0">
                <a:solidFill>
                  <a:schemeClr val="tx1"/>
                </a:solidFill>
                <a:latin typeface="Times New Roman" pitchFamily="18" charset="0"/>
                <a:cs typeface="Times New Roman" pitchFamily="18" charset="0"/>
              </a:rPr>
              <a:t>Usulüne göre bir kesim yapmış olmak için, hayvanın yemek ve nefes borularıyla iki şah damarının kesilmesi gerekir.</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chemeClr val="tx1"/>
                </a:solidFill>
                <a:latin typeface="Times New Roman" pitchFamily="18" charset="0"/>
                <a:cs typeface="Times New Roman" pitchFamily="18" charset="0"/>
              </a:rPr>
              <a:t>KURBAN ETİNİN TAKSİMİ</a:t>
            </a:r>
          </a:p>
          <a:p>
            <a:pPr algn="just"/>
            <a:r>
              <a:rPr lang="tr-TR" sz="2400" dirty="0" smtClean="0">
                <a:solidFill>
                  <a:schemeClr val="tx1"/>
                </a:solidFill>
                <a:latin typeface="Times New Roman" pitchFamily="18" charset="0"/>
                <a:cs typeface="Times New Roman" pitchFamily="18" charset="0"/>
              </a:rPr>
              <a:t>Deve ve sığır gibi hayvanlar ortaklaşa kurban edildiğinde, </a:t>
            </a:r>
            <a:r>
              <a:rPr lang="tr-TR" sz="28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etleri ortaklar arasında tahmini olarak değil, tartılarak taksim edilir. </a:t>
            </a:r>
            <a:r>
              <a:rPr lang="tr-TR" sz="2400" dirty="0" smtClean="0">
                <a:solidFill>
                  <a:schemeClr val="tx1"/>
                </a:solidFill>
                <a:latin typeface="Times New Roman" pitchFamily="18" charset="0"/>
                <a:cs typeface="Times New Roman" pitchFamily="18" charset="0"/>
              </a:rPr>
              <a:t>Ancak, </a:t>
            </a:r>
            <a:r>
              <a:rPr lang="tr-TR" sz="2400" dirty="0" smtClean="0">
                <a:solidFill>
                  <a:srgbClr val="0070C0"/>
                </a:solidFill>
                <a:latin typeface="Times New Roman" pitchFamily="18" charset="0"/>
                <a:cs typeface="Times New Roman" pitchFamily="18" charset="0"/>
              </a:rPr>
              <a:t>bir ailenin fertlerinin ortaklaşa kestiği kurbanın etinin bu şekilde taksimi gerekmez. </a:t>
            </a:r>
            <a:r>
              <a:rPr lang="tr-TR" sz="2400" dirty="0" smtClean="0">
                <a:solidFill>
                  <a:schemeClr val="tx1"/>
                </a:solidFill>
                <a:latin typeface="Times New Roman" pitchFamily="18" charset="0"/>
                <a:cs typeface="Times New Roman" pitchFamily="18" charset="0"/>
              </a:rPr>
              <a:t>Böyle bir kurban  tamamen bir hayır kurumuna verilecekse etinin taksim edilmesi gerekmez.</a:t>
            </a:r>
          </a:p>
        </p:txBody>
      </p:sp>
      <p:sp>
        <p:nvSpPr>
          <p:cNvPr id="13" name="12 Çapraz Köşesi Kesik Dikdörtgen"/>
          <p:cNvSpPr/>
          <p:nvPr/>
        </p:nvSpPr>
        <p:spPr>
          <a:xfrm>
            <a:off x="71406"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latin typeface="Times New Roman" pitchFamily="18" charset="0"/>
                <a:cs typeface="Times New Roman" pitchFamily="18" charset="0"/>
              </a:rPr>
              <a:t>En uygun olanı, </a:t>
            </a:r>
            <a:r>
              <a:rPr lang="tr-TR" sz="2400" dirty="0" smtClean="0">
                <a:solidFill>
                  <a:srgbClr val="0070C0"/>
                </a:solidFill>
                <a:latin typeface="Times New Roman" pitchFamily="18" charset="0"/>
                <a:cs typeface="Times New Roman" pitchFamily="18" charset="0"/>
              </a:rPr>
              <a:t>kurban etini üçe taksim edip,</a:t>
            </a:r>
            <a:r>
              <a:rPr lang="tr-TR" sz="2400" dirty="0" smtClean="0">
                <a:solidFill>
                  <a:schemeClr val="tx1"/>
                </a:solidFill>
                <a:latin typeface="Times New Roman" pitchFamily="18" charset="0"/>
                <a:cs typeface="Times New Roman" pitchFamily="18" charset="0"/>
              </a:rPr>
              <a:t> </a:t>
            </a:r>
            <a:r>
              <a:rPr lang="tr-TR" sz="2400" dirty="0" smtClean="0">
                <a:solidFill>
                  <a:srgbClr val="C00000"/>
                </a:solidFill>
                <a:latin typeface="Times New Roman" pitchFamily="18" charset="0"/>
                <a:cs typeface="Times New Roman" pitchFamily="18" charset="0"/>
              </a:rPr>
              <a:t>birini kurban kesmeyen yoksullara sadaka olarak dağıtmak, </a:t>
            </a:r>
            <a:r>
              <a:rPr lang="tr-TR" sz="2400" dirty="0" smtClean="0">
                <a:solidFill>
                  <a:srgbClr val="7030A0"/>
                </a:solidFill>
                <a:latin typeface="Times New Roman" pitchFamily="18" charset="0"/>
                <a:cs typeface="Times New Roman" pitchFamily="18" charset="0"/>
              </a:rPr>
              <a:t>bir bölümünü de akraba, tanıdık ve komşulara ikram etmek, </a:t>
            </a:r>
            <a:r>
              <a:rPr lang="tr-TR" sz="2400" dirty="0" smtClean="0">
                <a:solidFill>
                  <a:srgbClr val="00B050"/>
                </a:solidFill>
                <a:latin typeface="Times New Roman" pitchFamily="18" charset="0"/>
                <a:cs typeface="Times New Roman" pitchFamily="18" charset="0"/>
              </a:rPr>
              <a:t>birini de kendi çoluk çocuğu ile yemektir. </a:t>
            </a:r>
            <a:endParaRPr lang="tr-TR" sz="2400" dirty="0">
              <a:solidFill>
                <a:srgbClr val="00B050"/>
              </a:solidFill>
              <a:latin typeface="Times New Roman" pitchFamily="18" charset="0"/>
              <a:cs typeface="Times New Roman" pitchFamily="18" charset="0"/>
            </a:endParaRPr>
          </a:p>
        </p:txBody>
      </p:sp>
      <p:pic>
        <p:nvPicPr>
          <p:cNvPr id="7" name="Picture 9" descr="C:\Documents and Settings\AERO\Desktop\r.k.bayram\TAKSIM.JPG"/>
          <p:cNvPicPr>
            <a:picLocks noChangeAspect="1" noChangeArrowheads="1"/>
          </p:cNvPicPr>
          <p:nvPr/>
        </p:nvPicPr>
        <p:blipFill>
          <a:blip r:embed="rId4"/>
          <a:srcRect/>
          <a:stretch>
            <a:fillRect/>
          </a:stretch>
        </p:blipFill>
        <p:spPr bwMode="auto">
          <a:xfrm>
            <a:off x="5652941" y="4000504"/>
            <a:ext cx="3491059"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6" name="5 Dikdörtgen"/>
          <p:cNvSpPr/>
          <p:nvPr/>
        </p:nvSpPr>
        <p:spPr>
          <a:xfrm>
            <a:off x="714348" y="5572140"/>
            <a:ext cx="6143668" cy="769441"/>
          </a:xfrm>
          <a:prstGeom prst="rect">
            <a:avLst/>
          </a:prstGeom>
        </p:spPr>
        <p:txBody>
          <a:bodyPr wrap="square">
            <a:spAutoFit/>
          </a:bodyPr>
          <a:lstStyle/>
          <a:p>
            <a:pPr algn="ctr"/>
            <a:r>
              <a:rPr lang="tr-TR" sz="4400" b="1" dirty="0" smtClean="0">
                <a:solidFill>
                  <a:srgbClr val="C00000"/>
                </a:solidFill>
                <a:latin typeface="Vivaldi" pitchFamily="66" charset="0"/>
                <a:cs typeface="Times New Roman" pitchFamily="18" charset="0"/>
              </a:rPr>
              <a:t>İ</a:t>
            </a:r>
            <a:r>
              <a:rPr lang="tr-TR" sz="4400" b="1" dirty="0" smtClean="0">
                <a:solidFill>
                  <a:srgbClr val="C00000"/>
                </a:solidFill>
                <a:latin typeface="Elephant" pitchFamily="18" charset="0"/>
                <a:cs typeface="Times New Roman" pitchFamily="18" charset="0"/>
              </a:rPr>
              <a:t>dris YAVUZYİĞİT</a:t>
            </a:r>
          </a:p>
        </p:txBody>
      </p:sp>
      <p:sp>
        <p:nvSpPr>
          <p:cNvPr id="7" name="6 Dikdörtgen"/>
          <p:cNvSpPr/>
          <p:nvPr/>
        </p:nvSpPr>
        <p:spPr>
          <a:xfrm>
            <a:off x="285720" y="1071546"/>
            <a:ext cx="8429684" cy="3631763"/>
          </a:xfrm>
          <a:prstGeom prst="rect">
            <a:avLst/>
          </a:prstGeom>
        </p:spPr>
        <p:txBody>
          <a:bodyPr wrap="square">
            <a:spAutoFit/>
          </a:bodyPr>
          <a:lstStyle/>
          <a:p>
            <a:pPr algn="ctr"/>
            <a:r>
              <a:rPr lang="tr-TR" sz="11500" b="1" dirty="0" smtClean="0">
                <a:latin typeface="Vivaldi" pitchFamily="66" charset="0"/>
                <a:cs typeface="Times New Roman" pitchFamily="18" charset="0"/>
              </a:rPr>
              <a:t>Kurbanla </a:t>
            </a:r>
            <a:r>
              <a:rPr lang="tr-TR" sz="11500" b="1" dirty="0" err="1" smtClean="0">
                <a:latin typeface="Vivaldi" pitchFamily="66" charset="0"/>
                <a:cs typeface="Times New Roman" pitchFamily="18" charset="0"/>
              </a:rPr>
              <a:t>Jlgili</a:t>
            </a:r>
            <a:r>
              <a:rPr lang="tr-TR" sz="11500" b="1" dirty="0" smtClean="0">
                <a:latin typeface="Vivaldi" pitchFamily="66" charset="0"/>
                <a:cs typeface="Times New Roman" pitchFamily="18" charset="0"/>
              </a:rPr>
              <a:t> Sorular</a:t>
            </a:r>
            <a:endParaRPr lang="tr-TR" sz="2400" dirty="0" smtClean="0">
              <a:latin typeface="Vivaldi" pitchFamily="66" charset="0"/>
              <a:cs typeface="Times New Roman" pitchFamily="18" charset="0"/>
            </a:endParaRPr>
          </a:p>
        </p:txBody>
      </p:sp>
      <p:sp>
        <p:nvSpPr>
          <p:cNvPr id="9" name="8 Dikdörtgen"/>
          <p:cNvSpPr/>
          <p:nvPr/>
        </p:nvSpPr>
        <p:spPr>
          <a:xfrm>
            <a:off x="-32" y="6120490"/>
            <a:ext cx="7358114" cy="646331"/>
          </a:xfrm>
          <a:prstGeom prst="rect">
            <a:avLst/>
          </a:prstGeom>
        </p:spPr>
        <p:txBody>
          <a:bodyPr wrap="square">
            <a:spAutoFit/>
          </a:bodyPr>
          <a:lstStyle/>
          <a:p>
            <a:pPr algn="ctr"/>
            <a:r>
              <a:rPr lang="tr-TR" sz="3600" dirty="0" smtClean="0">
                <a:latin typeface="Vivaldi" pitchFamily="66" charset="0"/>
                <a:cs typeface="Times New Roman" pitchFamily="18" charset="0"/>
              </a:rPr>
              <a:t>Dadaşkent Merkez Camii </a:t>
            </a:r>
            <a:r>
              <a:rPr lang="tr-TR" sz="3600" dirty="0" err="1" smtClean="0">
                <a:latin typeface="Vivaldi" pitchFamily="66" charset="0"/>
                <a:cs typeface="Times New Roman" pitchFamily="18" charset="0"/>
              </a:rPr>
              <a:t>Imam</a:t>
            </a:r>
            <a:r>
              <a:rPr lang="tr-TR" sz="3600" dirty="0" smtClean="0">
                <a:latin typeface="Vivaldi" pitchFamily="66" charset="0"/>
                <a:cs typeface="Times New Roman" pitchFamily="18" charset="0"/>
              </a:rPr>
              <a:t> Hatibi</a:t>
            </a:r>
          </a:p>
        </p:txBody>
      </p:sp>
      <p:sp>
        <p:nvSpPr>
          <p:cNvPr id="10" name="9 Dikdörtgen"/>
          <p:cNvSpPr/>
          <p:nvPr/>
        </p:nvSpPr>
        <p:spPr>
          <a:xfrm>
            <a:off x="6215074" y="6500834"/>
            <a:ext cx="3071834" cy="369332"/>
          </a:xfrm>
          <a:prstGeom prst="rect">
            <a:avLst/>
          </a:prstGeom>
          <a:noFill/>
        </p:spPr>
        <p:txBody>
          <a:bodyPr wrap="square">
            <a:spAutoFit/>
          </a:bodyPr>
          <a:lstStyle/>
          <a:p>
            <a:pPr algn="ctr"/>
            <a:r>
              <a:rPr lang="tr-TR" b="1" dirty="0" smtClean="0">
                <a:latin typeface="Times New Roman" pitchFamily="18" charset="0"/>
                <a:cs typeface="Times New Roman" pitchFamily="18" charset="0"/>
              </a:rPr>
              <a:t>www.</a:t>
            </a:r>
            <a:r>
              <a:rPr lang="tr-TR" b="1" dirty="0" err="1" smtClean="0">
                <a:latin typeface="Times New Roman" pitchFamily="18" charset="0"/>
                <a:cs typeface="Times New Roman" pitchFamily="18" charset="0"/>
              </a:rPr>
              <a:t>aziziyemuftulugu</a:t>
            </a:r>
            <a:r>
              <a:rPr lang="tr-TR" b="1" dirty="0" smtClean="0">
                <a:latin typeface="Times New Roman" pitchFamily="18" charset="0"/>
                <a:cs typeface="Times New Roman" pitchFamily="18" charset="0"/>
              </a:rPr>
              <a:t>.com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Times New Roman" pitchFamily="18" charset="0"/>
                <a:cs typeface="Times New Roman" pitchFamily="18" charset="0"/>
              </a:rPr>
              <a:t>Kurban kesilirken besmele çekmenin hükmü nedir? Hangi dua okunmalıdır?</a:t>
            </a:r>
            <a:endParaRPr lang="tr-TR" sz="2400"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İster kurban niyetiyle olsun ister başka bir amaçla olsun hayvan kesilirken besmele çekilmesi gerekir. </a:t>
            </a:r>
            <a:r>
              <a:rPr lang="tr-TR" sz="2400" b="1" u="sng" dirty="0" smtClean="0">
                <a:solidFill>
                  <a:srgbClr val="C00000"/>
                </a:solidFill>
                <a:latin typeface="Times New Roman" pitchFamily="18" charset="0"/>
                <a:cs typeface="Times New Roman" pitchFamily="18" charset="0"/>
              </a:rPr>
              <a:t>Hayvanın kesimi esnasında besmele kasten terk edilirse o hayvanın eti yenilmez. </a:t>
            </a:r>
            <a:r>
              <a:rPr lang="tr-TR" sz="2400" dirty="0" smtClean="0">
                <a:solidFill>
                  <a:schemeClr val="tx1"/>
                </a:solidFill>
                <a:latin typeface="Times New Roman" pitchFamily="18" charset="0"/>
                <a:cs typeface="Times New Roman" pitchFamily="18" charset="0"/>
              </a:rPr>
              <a:t>Ancak kasıtsız ve unutularak besmele çekilmezse bu hayvanın eti yenilir. </a:t>
            </a:r>
          </a:p>
          <a:p>
            <a:pPr algn="just"/>
            <a:r>
              <a:rPr lang="tr-TR" sz="2400" dirty="0" smtClean="0">
                <a:solidFill>
                  <a:schemeClr val="tx1"/>
                </a:solidFill>
                <a:latin typeface="Times New Roman" pitchFamily="18" charset="0"/>
                <a:cs typeface="Times New Roman" pitchFamily="18" charset="0"/>
              </a:rPr>
              <a:t>Kurban kesilirken üç defa  “</a:t>
            </a:r>
            <a:r>
              <a:rPr lang="tr-TR" sz="2400" dirty="0" err="1" smtClean="0">
                <a:solidFill>
                  <a:srgbClr val="C00000"/>
                </a:solidFill>
                <a:latin typeface="Times New Roman" pitchFamily="18" charset="0"/>
                <a:cs typeface="Times New Roman" pitchFamily="18" charset="0"/>
              </a:rPr>
              <a:t>Bismillahi</a:t>
            </a:r>
            <a:r>
              <a:rPr lang="tr-TR" sz="2400" dirty="0" smtClean="0">
                <a:solidFill>
                  <a:srgbClr val="C00000"/>
                </a:solidFill>
                <a:latin typeface="Times New Roman" pitchFamily="18" charset="0"/>
                <a:cs typeface="Times New Roman" pitchFamily="18" charset="0"/>
              </a:rPr>
              <a:t> </a:t>
            </a:r>
            <a:r>
              <a:rPr lang="tr-TR" sz="2400" dirty="0" err="1" smtClean="0">
                <a:solidFill>
                  <a:srgbClr val="C00000"/>
                </a:solidFill>
                <a:latin typeface="Times New Roman" pitchFamily="18" charset="0"/>
                <a:cs typeface="Times New Roman" pitchFamily="18" charset="0"/>
              </a:rPr>
              <a:t>Allahü</a:t>
            </a:r>
            <a:r>
              <a:rPr lang="tr-TR" sz="2400" dirty="0" smtClean="0">
                <a:solidFill>
                  <a:srgbClr val="C00000"/>
                </a:solidFill>
                <a:latin typeface="Times New Roman" pitchFamily="18" charset="0"/>
                <a:cs typeface="Times New Roman" pitchFamily="18" charset="0"/>
              </a:rPr>
              <a:t> </a:t>
            </a:r>
            <a:r>
              <a:rPr lang="tr-TR" sz="2400" dirty="0" err="1" smtClean="0">
                <a:solidFill>
                  <a:srgbClr val="C00000"/>
                </a:solidFill>
                <a:latin typeface="Times New Roman" pitchFamily="18" charset="0"/>
                <a:cs typeface="Times New Roman" pitchFamily="18" charset="0"/>
              </a:rPr>
              <a:t>ekber</a:t>
            </a:r>
            <a:r>
              <a:rPr lang="tr-TR" sz="2400" dirty="0" smtClean="0">
                <a:solidFill>
                  <a:schemeClr val="tx1"/>
                </a:solidFill>
                <a:latin typeface="Times New Roman" pitchFamily="18" charset="0"/>
                <a:cs typeface="Times New Roman" pitchFamily="18" charset="0"/>
              </a:rPr>
              <a:t>” denilir </a:t>
            </a:r>
          </a:p>
        </p:txBody>
      </p:sp>
      <p:sp>
        <p:nvSpPr>
          <p:cNvPr id="13" name="12 Çapraz Köşesi Kesik Dikdörtgen"/>
          <p:cNvSpPr/>
          <p:nvPr/>
        </p:nvSpPr>
        <p:spPr>
          <a:xfrm>
            <a:off x="214282" y="4071942"/>
            <a:ext cx="5786478" cy="2643206"/>
          </a:xfrm>
          <a:prstGeom prst="snip2Diag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tx1"/>
                </a:solidFill>
                <a:latin typeface="HASENAT4" pitchFamily="2" charset="-78"/>
                <a:cs typeface="HASENAT4" pitchFamily="2" charset="-78"/>
              </a:rPr>
              <a:t>قُلْ اِنَّ صَلَات۪ي وَنُسُك۪ي وَمَحْيَايَ وَمَمَات۪ي لِلّٰهِ رَبِّ الْعَالَم۪ينَۙ </a:t>
            </a:r>
            <a:r>
              <a:rPr lang="tr-TR" sz="2800" b="1" dirty="0" smtClean="0">
                <a:solidFill>
                  <a:schemeClr val="tx1"/>
                </a:solidFill>
                <a:latin typeface="HASENAT4" pitchFamily="2" charset="-78"/>
                <a:cs typeface="HASENAT4" pitchFamily="2" charset="-78"/>
              </a:rPr>
              <a:t> </a:t>
            </a:r>
            <a:r>
              <a:rPr lang="ar-SA" sz="2800" b="1" dirty="0" smtClean="0">
                <a:solidFill>
                  <a:schemeClr val="tx1"/>
                </a:solidFill>
                <a:latin typeface="HASENAT4" pitchFamily="2" charset="-78"/>
                <a:cs typeface="HASENAT4" pitchFamily="2" charset="-78"/>
              </a:rPr>
              <a:t>لَا شَر۪يكَ لَهُۚ وَبِذٰلِكَ اُمِرْتُ وَاَنَا۬ اَوَّلُ الْمُسْلِم۪ينَ </a:t>
            </a:r>
            <a:r>
              <a:rPr lang="tr-TR" sz="1200" b="1" dirty="0" smtClean="0">
                <a:solidFill>
                  <a:schemeClr val="tx1"/>
                </a:solidFill>
                <a:latin typeface="HASENAT4" pitchFamily="2" charset="-78"/>
                <a:cs typeface="HASENAT4" pitchFamily="2" charset="-78"/>
              </a:rPr>
              <a:t>        </a:t>
            </a:r>
            <a:endParaRPr lang="tr-TR" sz="2800" b="1" dirty="0" smtClean="0">
              <a:solidFill>
                <a:schemeClr val="tx1"/>
              </a:solidFill>
              <a:latin typeface="HASENAT4" pitchFamily="2" charset="-78"/>
              <a:cs typeface="HASENAT4" pitchFamily="2" charset="-78"/>
            </a:endParaRPr>
          </a:p>
          <a:p>
            <a:pPr algn="ctr"/>
            <a:r>
              <a:rPr lang="ar-SA" sz="2800" b="1" dirty="0" smtClean="0">
                <a:solidFill>
                  <a:schemeClr val="tx1"/>
                </a:solidFill>
                <a:latin typeface="HASENAT4" pitchFamily="2" charset="-78"/>
                <a:cs typeface="HASENAT4" pitchFamily="2" charset="-78"/>
              </a:rPr>
              <a:t>اِنّ۪ي وَجَّهْتُ وَجْهِيَ لِلَّذ۪ي فَطَرَ السَّمٰوَاتِ وَالْاَرْضَ حَن۪يفًا وَمَآ اَنَا۬ مِنَ الْمُشْرِك۪ينَۚ</a:t>
            </a:r>
            <a:r>
              <a:rPr lang="tr-TR" sz="2800" b="1" dirty="0" smtClean="0">
                <a:solidFill>
                  <a:schemeClr val="tx1"/>
                </a:solidFill>
                <a:latin typeface="HASENAT4" pitchFamily="2" charset="-78"/>
                <a:cs typeface="HASENAT4" pitchFamily="2" charset="-78"/>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Sözlükte </a:t>
            </a:r>
            <a:r>
              <a:rPr lang="tr-TR" sz="2400" dirty="0" smtClean="0">
                <a:solidFill>
                  <a:srgbClr val="FF0000"/>
                </a:solidFill>
              </a:rPr>
              <a:t>yaklaşmak, </a:t>
            </a:r>
            <a:r>
              <a:rPr lang="tr-TR" sz="2400" dirty="0" err="1" smtClean="0">
                <a:solidFill>
                  <a:srgbClr val="FF0000"/>
                </a:solidFill>
              </a:rPr>
              <a:t>Allâh’a</a:t>
            </a:r>
            <a:r>
              <a:rPr lang="tr-TR" sz="2400" dirty="0" smtClean="0">
                <a:solidFill>
                  <a:srgbClr val="FF0000"/>
                </a:solidFill>
              </a:rPr>
              <a:t> (rahmetine) yakınlaşmaya vesile olan şey</a:t>
            </a:r>
            <a:r>
              <a:rPr lang="tr-TR" sz="2400" dirty="0" smtClean="0">
                <a:solidFill>
                  <a:schemeClr val="tx1"/>
                </a:solidFill>
              </a:rPr>
              <a:t> anlamlarına gelen </a:t>
            </a:r>
            <a:r>
              <a:rPr lang="tr-TR" sz="2400" dirty="0" err="1" smtClean="0">
                <a:solidFill>
                  <a:schemeClr val="tx1"/>
                </a:solidFill>
              </a:rPr>
              <a:t>kurbân</a:t>
            </a:r>
            <a:r>
              <a:rPr lang="tr-TR" sz="2400" dirty="0" smtClean="0">
                <a:solidFill>
                  <a:schemeClr val="tx1"/>
                </a:solidFill>
              </a:rPr>
              <a:t>, dinî bir terim olarak, </a:t>
            </a:r>
            <a:r>
              <a:rPr lang="tr-TR" sz="2400" dirty="0" smtClean="0">
                <a:solidFill>
                  <a:srgbClr val="0070C0"/>
                </a:solidFill>
              </a:rPr>
              <a:t>Kurban, kurban bayramı günlerinde </a:t>
            </a:r>
            <a:r>
              <a:rPr lang="tr-TR" sz="2400" dirty="0" err="1" smtClean="0">
                <a:solidFill>
                  <a:srgbClr val="0070C0"/>
                </a:solidFill>
              </a:rPr>
              <a:t>ibâdet</a:t>
            </a:r>
            <a:r>
              <a:rPr lang="tr-TR" sz="2400" dirty="0" smtClean="0">
                <a:solidFill>
                  <a:srgbClr val="0070C0"/>
                </a:solidFill>
              </a:rPr>
              <a:t> maksadıyla, belirli şartları taşıyan hayvanı usulüne uygun olarak kesmeyi ve bu amaçla kesilen hayvanı ifade eder. </a:t>
            </a:r>
            <a:r>
              <a:rPr lang="tr-TR" sz="2400" dirty="0" err="1" smtClean="0">
                <a:solidFill>
                  <a:schemeClr val="tx1"/>
                </a:solidFill>
              </a:rPr>
              <a:t>Arapça'da</a:t>
            </a:r>
            <a:r>
              <a:rPr lang="tr-TR" sz="2400" dirty="0" smtClean="0">
                <a:solidFill>
                  <a:schemeClr val="tx1"/>
                </a:solidFill>
              </a:rPr>
              <a:t> "</a:t>
            </a:r>
            <a:r>
              <a:rPr lang="tr-TR" sz="2400" dirty="0" err="1" smtClean="0">
                <a:solidFill>
                  <a:schemeClr val="tx1"/>
                </a:solidFill>
              </a:rPr>
              <a:t>Udhiyye</a:t>
            </a:r>
            <a:r>
              <a:rPr lang="tr-TR" sz="2400" dirty="0" smtClean="0">
                <a:solidFill>
                  <a:schemeClr val="tx1"/>
                </a:solidFill>
              </a:rPr>
              <a:t>" denir</a:t>
            </a:r>
          </a:p>
          <a:p>
            <a:pPr algn="just"/>
            <a:r>
              <a:rPr lang="tr-TR" sz="2400" dirty="0" smtClean="0">
                <a:solidFill>
                  <a:schemeClr val="tx1"/>
                </a:solidFill>
              </a:rPr>
              <a:t>Kurban, Allah Teâlâ'nın ihsan buyurduğu varlığa bir teşekkürdür. </a:t>
            </a:r>
            <a:endParaRPr lang="tr-TR" sz="24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2400" b="1" dirty="0" smtClean="0">
                <a:solidFill>
                  <a:schemeClr val="tx1"/>
                </a:solidFill>
              </a:rPr>
              <a:t>Kurban ibadeti </a:t>
            </a:r>
            <a:r>
              <a:rPr lang="tr-TR" sz="2400" b="1" dirty="0" err="1" smtClean="0">
                <a:solidFill>
                  <a:schemeClr val="tx1"/>
                </a:solidFill>
              </a:rPr>
              <a:t>İslâmiyetten</a:t>
            </a:r>
            <a:r>
              <a:rPr lang="tr-TR" sz="2400" b="1" dirty="0" smtClean="0">
                <a:solidFill>
                  <a:schemeClr val="tx1"/>
                </a:solidFill>
              </a:rPr>
              <a:t> önce de vardı. </a:t>
            </a:r>
          </a:p>
          <a:p>
            <a:pPr algn="just">
              <a:buFont typeface="Wingdings" pitchFamily="2" charset="2"/>
              <a:buChar char="q"/>
            </a:pPr>
            <a:r>
              <a:rPr lang="tr-TR" sz="2400" dirty="0" smtClean="0">
                <a:solidFill>
                  <a:schemeClr val="tx1"/>
                </a:solidFill>
              </a:rPr>
              <a:t>Adem (as)</a:t>
            </a:r>
            <a:r>
              <a:rPr lang="tr-TR" sz="2400" dirty="0" err="1" smtClean="0">
                <a:solidFill>
                  <a:schemeClr val="tx1"/>
                </a:solidFill>
              </a:rPr>
              <a:t>ın</a:t>
            </a:r>
            <a:r>
              <a:rPr lang="tr-TR" sz="2400" dirty="0" smtClean="0">
                <a:solidFill>
                  <a:schemeClr val="tx1"/>
                </a:solidFill>
              </a:rPr>
              <a:t> </a:t>
            </a:r>
            <a:r>
              <a:rPr lang="tr-TR" sz="2400" dirty="0" err="1" smtClean="0">
                <a:solidFill>
                  <a:schemeClr val="tx1"/>
                </a:solidFill>
              </a:rPr>
              <a:t>ikioğlunun</a:t>
            </a:r>
            <a:r>
              <a:rPr lang="tr-TR" sz="2400" dirty="0" smtClean="0">
                <a:solidFill>
                  <a:schemeClr val="tx1"/>
                </a:solidFill>
              </a:rPr>
              <a:t> kurbanları</a:t>
            </a:r>
          </a:p>
          <a:p>
            <a:pPr algn="just">
              <a:buFont typeface="Wingdings" pitchFamily="2" charset="2"/>
              <a:buChar char="q"/>
            </a:pPr>
            <a:r>
              <a:rPr lang="tr-TR" sz="2400" dirty="0" smtClean="0">
                <a:solidFill>
                  <a:schemeClr val="tx1"/>
                </a:solidFill>
              </a:rPr>
              <a:t>İbrahim (as)</a:t>
            </a:r>
            <a:r>
              <a:rPr lang="tr-TR" sz="2400" dirty="0" err="1" smtClean="0">
                <a:solidFill>
                  <a:schemeClr val="tx1"/>
                </a:solidFill>
              </a:rPr>
              <a:t>ın</a:t>
            </a:r>
            <a:r>
              <a:rPr lang="tr-TR" sz="2400" dirty="0" smtClean="0">
                <a:solidFill>
                  <a:schemeClr val="tx1"/>
                </a:solidFill>
              </a:rPr>
              <a:t> oğlu </a:t>
            </a:r>
            <a:r>
              <a:rPr lang="tr-TR" sz="2400" dirty="0" err="1" smtClean="0">
                <a:solidFill>
                  <a:schemeClr val="tx1"/>
                </a:solidFill>
              </a:rPr>
              <a:t>ismail’i</a:t>
            </a:r>
            <a:r>
              <a:rPr lang="tr-TR" sz="2400" dirty="0" smtClean="0">
                <a:solidFill>
                  <a:schemeClr val="tx1"/>
                </a:solidFill>
              </a:rPr>
              <a:t> kurban etmesi ilahi vahyin tecellisi</a:t>
            </a:r>
          </a:p>
          <a:p>
            <a:pPr algn="just">
              <a:buFont typeface="Wingdings" pitchFamily="2" charset="2"/>
              <a:buChar char="q"/>
            </a:pPr>
            <a:r>
              <a:rPr lang="tr-TR" sz="2400" dirty="0" smtClean="0">
                <a:solidFill>
                  <a:schemeClr val="tx1"/>
                </a:solidFill>
                <a:latin typeface="Times New Roman" pitchFamily="18" charset="0"/>
                <a:cs typeface="Times New Roman" pitchFamily="18" charset="0"/>
              </a:rPr>
              <a:t>Yahudilik ve </a:t>
            </a:r>
            <a:r>
              <a:rPr lang="tr-TR" sz="2400" dirty="0" err="1" smtClean="0">
                <a:solidFill>
                  <a:schemeClr val="tx1"/>
                </a:solidFill>
                <a:latin typeface="Times New Roman" pitchFamily="18" charset="0"/>
                <a:cs typeface="Times New Roman" pitchFamily="18" charset="0"/>
              </a:rPr>
              <a:t>Hristiyanlık’ta</a:t>
            </a:r>
            <a:r>
              <a:rPr lang="tr-TR" sz="2400" dirty="0" smtClean="0">
                <a:solidFill>
                  <a:schemeClr val="tx1"/>
                </a:solidFill>
                <a:latin typeface="Times New Roman" pitchFamily="18" charset="0"/>
                <a:cs typeface="Times New Roman" pitchFamily="18" charset="0"/>
              </a:rPr>
              <a:t> kurbanın</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latin typeface="Times New Roman" pitchFamily="18" charset="0"/>
                <a:cs typeface="Times New Roman" pitchFamily="18" charset="0"/>
              </a:rPr>
              <a:t>Akika</a:t>
            </a:r>
            <a:r>
              <a:rPr lang="tr-TR" sz="2400" b="1" dirty="0" smtClean="0">
                <a:solidFill>
                  <a:schemeClr val="tx1"/>
                </a:solidFill>
                <a:latin typeface="Times New Roman" pitchFamily="18" charset="0"/>
                <a:cs typeface="Times New Roman" pitchFamily="18" charset="0"/>
              </a:rPr>
              <a:t>, adak, </a:t>
            </a:r>
            <a:r>
              <a:rPr lang="tr-TR" sz="2400" b="1" dirty="0" err="1" smtClean="0">
                <a:solidFill>
                  <a:schemeClr val="tx1"/>
                </a:solidFill>
                <a:latin typeface="Times New Roman" pitchFamily="18" charset="0"/>
                <a:cs typeface="Times New Roman" pitchFamily="18" charset="0"/>
              </a:rPr>
              <a:t>udhiyye</a:t>
            </a:r>
            <a:r>
              <a:rPr lang="tr-TR" sz="2400" b="1" dirty="0" smtClean="0">
                <a:solidFill>
                  <a:schemeClr val="tx1"/>
                </a:solidFill>
                <a:latin typeface="Times New Roman" pitchFamily="18" charset="0"/>
                <a:cs typeface="Times New Roman" pitchFamily="18" charset="0"/>
              </a:rPr>
              <a:t> ve nafile kurbanlar için aynı büyükbaş hayvana ortak olunabilir mi?</a:t>
            </a:r>
            <a:endParaRPr lang="tr-TR" sz="2400"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Ortak kesilen kurbanlarda, hissedarlardan her birinin kurbanlarını aynı maksat için kesmiş olmaları gerekmez. </a:t>
            </a:r>
            <a:r>
              <a:rPr lang="tr-TR" sz="2400" b="1" dirty="0" smtClean="0">
                <a:solidFill>
                  <a:srgbClr val="C00000"/>
                </a:solidFill>
                <a:latin typeface="Times New Roman" pitchFamily="18" charset="0"/>
                <a:cs typeface="Times New Roman" pitchFamily="18" charset="0"/>
              </a:rPr>
              <a:t>Ortakların her birinin ibadet niyetiyle katılmış olması kaydıyla bir kısmı </a:t>
            </a:r>
            <a:r>
              <a:rPr lang="tr-TR" sz="2400" b="1" dirty="0" err="1" smtClean="0">
                <a:solidFill>
                  <a:srgbClr val="C00000"/>
                </a:solidFill>
                <a:latin typeface="Times New Roman" pitchFamily="18" charset="0"/>
                <a:cs typeface="Times New Roman" pitchFamily="18" charset="0"/>
              </a:rPr>
              <a:t>udhiyye</a:t>
            </a:r>
            <a:r>
              <a:rPr lang="tr-TR" sz="2400" b="1" dirty="0" smtClean="0">
                <a:solidFill>
                  <a:srgbClr val="C00000"/>
                </a:solidFill>
                <a:latin typeface="Times New Roman" pitchFamily="18" charset="0"/>
                <a:cs typeface="Times New Roman" pitchFamily="18" charset="0"/>
              </a:rPr>
              <a:t>, diğer bir kısmı ise adak, </a:t>
            </a:r>
            <a:r>
              <a:rPr lang="tr-TR" sz="2400" b="1" dirty="0" err="1" smtClean="0">
                <a:solidFill>
                  <a:srgbClr val="C00000"/>
                </a:solidFill>
                <a:latin typeface="Times New Roman" pitchFamily="18" charset="0"/>
                <a:cs typeface="Times New Roman" pitchFamily="18" charset="0"/>
              </a:rPr>
              <a:t>akîka</a:t>
            </a:r>
            <a:r>
              <a:rPr lang="tr-TR" sz="2400" b="1" dirty="0" smtClean="0">
                <a:solidFill>
                  <a:srgbClr val="C00000"/>
                </a:solidFill>
                <a:latin typeface="Times New Roman" pitchFamily="18" charset="0"/>
                <a:cs typeface="Times New Roman" pitchFamily="18" charset="0"/>
              </a:rPr>
              <a:t>, nafile kurbanı olarak niyet edebilirler</a:t>
            </a:r>
            <a:r>
              <a:rPr lang="tr-TR" sz="2400" dirty="0" smtClean="0">
                <a:solidFill>
                  <a:schemeClr val="tx1"/>
                </a:solidFill>
                <a:latin typeface="Times New Roman" pitchFamily="18" charset="0"/>
                <a:cs typeface="Times New Roman" pitchFamily="18" charset="0"/>
              </a:rPr>
              <a:t>. </a:t>
            </a:r>
            <a:endParaRPr lang="tr-TR" sz="24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Kurban keserken abdestli olmak şart mıdır?</a:t>
            </a:r>
          </a:p>
          <a:p>
            <a:endParaRPr lang="tr-TR" sz="800" dirty="0" smtClean="0">
              <a:solidFill>
                <a:schemeClr val="tx1"/>
              </a:solidFill>
            </a:endParaRPr>
          </a:p>
          <a:p>
            <a:pPr algn="just"/>
            <a:r>
              <a:rPr lang="tr-TR" sz="2400" dirty="0" smtClean="0">
                <a:solidFill>
                  <a:schemeClr val="tx1"/>
                </a:solidFill>
              </a:rPr>
              <a:t>Kurban kesen kişinin abdestli olması şart olmamakla birlikte, </a:t>
            </a:r>
            <a:r>
              <a:rPr lang="tr-TR" sz="2400" b="1" dirty="0" smtClean="0">
                <a:solidFill>
                  <a:srgbClr val="C00000"/>
                </a:solidFill>
              </a:rPr>
              <a:t>kurban bir ibadet olduğu için kesenin abdestli olması daha faziletlidir.</a:t>
            </a:r>
            <a:endParaRPr lang="tr-TR" sz="2400"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rPr>
              <a:t>Zengin olan karı-kocadan her birinin kurban kesmesi gerekir mi?</a:t>
            </a:r>
            <a:endParaRPr lang="tr-TR" sz="2400" dirty="0" smtClean="0">
              <a:solidFill>
                <a:schemeClr val="tx1"/>
              </a:solidFill>
            </a:endParaRPr>
          </a:p>
          <a:p>
            <a:pPr algn="just"/>
            <a:endParaRPr lang="tr-TR" sz="2400" dirty="0" smtClean="0">
              <a:solidFill>
                <a:schemeClr val="tx1"/>
              </a:solidFill>
            </a:endParaRPr>
          </a:p>
          <a:p>
            <a:pPr algn="just"/>
            <a:r>
              <a:rPr lang="tr-TR" sz="2400" dirty="0" smtClean="0">
                <a:solidFill>
                  <a:schemeClr val="tx1"/>
                </a:solidFill>
              </a:rPr>
              <a:t>İbadetlerde sorumluluk bireyseldir. Bu nedenle, </a:t>
            </a:r>
            <a:r>
              <a:rPr lang="tr-TR" sz="2400" b="1" u="sng" dirty="0" smtClean="0">
                <a:solidFill>
                  <a:srgbClr val="C00000"/>
                </a:solidFill>
              </a:rPr>
              <a:t>dinen zengin olan karı-kocadan her birinin ayrı ayrı kurban kesmesi gerekir</a:t>
            </a:r>
            <a:r>
              <a:rPr lang="tr-TR" sz="2400" dirty="0" smtClean="0">
                <a:solidFill>
                  <a:srgbClr val="C00000"/>
                </a:solidFill>
              </a:rPr>
              <a:t>. </a:t>
            </a:r>
            <a:endParaRPr lang="tr-TR" sz="2400" dirty="0">
              <a:solidFill>
                <a:srgbClr val="C00000"/>
              </a:solidFill>
            </a:endParaRPr>
          </a:p>
        </p:txBody>
      </p:sp>
      <p:sp>
        <p:nvSpPr>
          <p:cNvPr id="13" name="12 Çapraz Köşesi Kesik Dikdörtgen"/>
          <p:cNvSpPr/>
          <p:nvPr/>
        </p:nvSpPr>
        <p:spPr>
          <a:xfrm>
            <a:off x="214282" y="4071942"/>
            <a:ext cx="578647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rPr>
              <a:t>Kadın kurban kesebilir mi?</a:t>
            </a:r>
          </a:p>
          <a:p>
            <a:pPr algn="just"/>
            <a:endParaRPr lang="tr-TR" sz="2400" dirty="0" smtClean="0">
              <a:solidFill>
                <a:schemeClr val="tx1"/>
              </a:solidFill>
            </a:endParaRPr>
          </a:p>
          <a:p>
            <a:pPr algn="just"/>
            <a:r>
              <a:rPr lang="tr-TR" sz="2400" dirty="0" smtClean="0">
                <a:solidFill>
                  <a:schemeClr val="tx1"/>
                </a:solidFill>
              </a:rPr>
              <a:t>Hayvan kesiminde, </a:t>
            </a:r>
            <a:r>
              <a:rPr lang="tr-TR" sz="2400" dirty="0" smtClean="0">
                <a:solidFill>
                  <a:srgbClr val="C00000"/>
                </a:solidFill>
              </a:rPr>
              <a:t>gerekli yeterlilik ve şartları taşıyan kişi; kadın olsun, erkek olsun kurban kesebilir. </a:t>
            </a:r>
            <a:endParaRPr lang="tr-TR" sz="2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rPr>
              <a:t>Kurban eti nasıl değerlendirilmelidir?</a:t>
            </a:r>
            <a:endParaRPr lang="tr-TR" sz="2400" dirty="0" smtClean="0">
              <a:solidFill>
                <a:schemeClr val="tx1"/>
              </a:solidFill>
            </a:endParaRPr>
          </a:p>
          <a:p>
            <a:pPr algn="just"/>
            <a:r>
              <a:rPr lang="tr-TR" sz="2400" dirty="0" smtClean="0">
                <a:solidFill>
                  <a:srgbClr val="C00000"/>
                </a:solidFill>
              </a:rPr>
              <a:t>Hz. Peygamber, kurban etinin üçe taksim edilip, bir bölümünün kurban kesmeyen yoksullara dağıtılmasını, bir bölümünün akraba, tanıdık ve komşularla paylaşılmasını, bir bölümünün de eve ayrılmasını tavsiye etmiştir </a:t>
            </a:r>
            <a:r>
              <a:rPr lang="tr-TR" sz="2400" dirty="0" smtClean="0">
                <a:solidFill>
                  <a:schemeClr val="tx1"/>
                </a:solidFill>
              </a:rPr>
              <a:t>(</a:t>
            </a:r>
            <a:r>
              <a:rPr lang="tr-TR" sz="2400" dirty="0" err="1" smtClean="0">
                <a:solidFill>
                  <a:schemeClr val="tx1"/>
                </a:solidFill>
              </a:rPr>
              <a:t>Ebû</a:t>
            </a:r>
            <a:r>
              <a:rPr lang="tr-TR" sz="2400" dirty="0" smtClean="0">
                <a:solidFill>
                  <a:schemeClr val="tx1"/>
                </a:solidFill>
              </a:rPr>
              <a:t> </a:t>
            </a:r>
            <a:r>
              <a:rPr lang="tr-TR" sz="2400" dirty="0" err="1" smtClean="0">
                <a:solidFill>
                  <a:schemeClr val="tx1"/>
                </a:solidFill>
              </a:rPr>
              <a:t>Dâvûd</a:t>
            </a:r>
            <a:r>
              <a:rPr lang="tr-TR" sz="2400" dirty="0" smtClean="0">
                <a:solidFill>
                  <a:schemeClr val="tx1"/>
                </a:solidFill>
              </a:rPr>
              <a:t>, “</a:t>
            </a:r>
            <a:r>
              <a:rPr lang="tr-TR" sz="2400" dirty="0" err="1" smtClean="0">
                <a:solidFill>
                  <a:schemeClr val="tx1"/>
                </a:solidFill>
              </a:rPr>
              <a:t>Dahâyâ</a:t>
            </a:r>
            <a:r>
              <a:rPr lang="tr-TR" sz="2400" dirty="0" smtClean="0">
                <a:solidFill>
                  <a:schemeClr val="tx1"/>
                </a:solidFill>
              </a:rPr>
              <a:t>”, 10). Ailenin ihtiyaç durumuna göre etin tamamı evde bırakılabileceği gibi, toplumda muhtaçların arttığı dönemde kurban etinin çoğunun hatta tamamının dağıtılması uygun olur. </a:t>
            </a:r>
            <a:endParaRPr lang="tr-TR" sz="24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Satın alındığında sağlam olup sonradan kusurlu hale gelen bir hayvan kurban edilebilir mi?</a:t>
            </a:r>
            <a:endParaRPr lang="tr-TR" sz="2000" dirty="0" smtClean="0">
              <a:solidFill>
                <a:schemeClr val="tx1"/>
              </a:solidFill>
            </a:endParaRPr>
          </a:p>
          <a:p>
            <a:pPr algn="just"/>
            <a:r>
              <a:rPr lang="tr-TR" sz="2000" dirty="0" smtClean="0">
                <a:solidFill>
                  <a:schemeClr val="tx1"/>
                </a:solidFill>
              </a:rPr>
              <a:t>Bir kimse sağlam bir hayvan satın alsa fakat daha </a:t>
            </a:r>
            <a:r>
              <a:rPr lang="tr-TR" sz="2000" b="1" u="sng" dirty="0" smtClean="0">
                <a:solidFill>
                  <a:srgbClr val="C00000"/>
                </a:solidFill>
              </a:rPr>
              <a:t>kesilmeden hayvanda kurban edilmeye engel bir kusur meydana gelse, eğer satın alan kişi zenginse yenisini alıp kesmelidir.</a:t>
            </a:r>
            <a:r>
              <a:rPr lang="tr-TR" sz="2000" dirty="0" smtClean="0">
                <a:solidFill>
                  <a:schemeClr val="tx1"/>
                </a:solidFill>
              </a:rPr>
              <a:t> Yoksulsa yenisini almasına gerek yoktur, almış olduğu hayvanı kurban eder.</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Kurban etinin bir kısmı kesim ücreti olarak verilebilir mi?</a:t>
            </a:r>
          </a:p>
          <a:p>
            <a:pPr algn="just"/>
            <a:endParaRPr lang="tr-TR" sz="1100" dirty="0" smtClean="0">
              <a:solidFill>
                <a:schemeClr val="tx1"/>
              </a:solidFill>
            </a:endParaRPr>
          </a:p>
          <a:p>
            <a:pPr algn="just"/>
            <a:r>
              <a:rPr lang="tr-TR" sz="2000" dirty="0" smtClean="0">
                <a:solidFill>
                  <a:schemeClr val="tx1"/>
                </a:solidFill>
              </a:rPr>
              <a:t>Kurban etinden kesim işini yapan kişinin ücreti verilemez. Hz. Ali'nin şöyle dediği rivayet edilmiştir: "</a:t>
            </a:r>
            <a:r>
              <a:rPr lang="tr-TR" sz="2000" dirty="0" err="1" smtClean="0">
                <a:solidFill>
                  <a:schemeClr val="tx1"/>
                </a:solidFill>
              </a:rPr>
              <a:t>Rasulullah</a:t>
            </a:r>
            <a:r>
              <a:rPr lang="tr-TR" sz="2000" dirty="0" smtClean="0">
                <a:solidFill>
                  <a:schemeClr val="tx1"/>
                </a:solidFill>
              </a:rPr>
              <a:t> (a.s), develer kesilirken başında durmamı, derilerini ve sırtlarındaki çullarını paylaştırmamı emretti ve onlardan herhangi bir şeyi kasap ücreti olarak vermeyi bana yasakladı ve kasap ücretini biz kendimiz veririz" buyurdu. (Müslim, “</a:t>
            </a:r>
            <a:r>
              <a:rPr lang="tr-TR" sz="2000" dirty="0" err="1" smtClean="0">
                <a:solidFill>
                  <a:schemeClr val="tx1"/>
                </a:solidFill>
              </a:rPr>
              <a:t>Edahî</a:t>
            </a:r>
            <a:r>
              <a:rPr lang="tr-TR" sz="2000" dirty="0" smtClean="0">
                <a:solidFill>
                  <a:schemeClr val="tx1"/>
                </a:solidFill>
              </a:rPr>
              <a:t>”, 28; </a:t>
            </a:r>
            <a:r>
              <a:rPr lang="tr-TR" sz="2000" dirty="0" err="1" smtClean="0">
                <a:solidFill>
                  <a:schemeClr val="tx1"/>
                </a:solidFill>
              </a:rPr>
              <a:t>Ebû</a:t>
            </a:r>
            <a:r>
              <a:rPr lang="tr-TR" sz="2000" dirty="0" smtClean="0">
                <a:solidFill>
                  <a:schemeClr val="tx1"/>
                </a:solidFill>
              </a:rPr>
              <a:t> </a:t>
            </a:r>
            <a:r>
              <a:rPr lang="tr-TR" sz="2000" dirty="0" err="1" smtClean="0">
                <a:solidFill>
                  <a:schemeClr val="tx1"/>
                </a:solidFill>
              </a:rPr>
              <a:t>Dâvûd</a:t>
            </a:r>
            <a:r>
              <a:rPr lang="tr-TR" sz="2000" dirty="0" smtClean="0">
                <a:solidFill>
                  <a:schemeClr val="tx1"/>
                </a:solidFill>
              </a:rPr>
              <a:t>, “</a:t>
            </a:r>
            <a:r>
              <a:rPr lang="tr-TR" sz="2000" dirty="0" err="1" smtClean="0">
                <a:solidFill>
                  <a:schemeClr val="tx1"/>
                </a:solidFill>
              </a:rPr>
              <a:t>Dahâyâ</a:t>
            </a:r>
            <a:r>
              <a:rPr lang="tr-TR" sz="2000" dirty="0" smtClean="0">
                <a:solidFill>
                  <a:schemeClr val="tx1"/>
                </a:solidFill>
              </a:rPr>
              <a:t>”, 9; </a:t>
            </a:r>
            <a:r>
              <a:rPr lang="tr-TR" sz="2000" dirty="0" err="1" smtClean="0">
                <a:solidFill>
                  <a:schemeClr val="tx1"/>
                </a:solidFill>
              </a:rPr>
              <a:t>Nesâî</a:t>
            </a:r>
            <a:r>
              <a:rPr lang="tr-TR" sz="2000" dirty="0" smtClean="0">
                <a:solidFill>
                  <a:schemeClr val="tx1"/>
                </a:solidFill>
              </a:rPr>
              <a:t>, “</a:t>
            </a:r>
            <a:r>
              <a:rPr lang="tr-TR" sz="2000" dirty="0" err="1" smtClean="0">
                <a:solidFill>
                  <a:schemeClr val="tx1"/>
                </a:solidFill>
              </a:rPr>
              <a:t>Dahâyâ</a:t>
            </a:r>
            <a:r>
              <a:rPr lang="tr-TR" sz="2000" dirty="0" smtClean="0">
                <a:solidFill>
                  <a:schemeClr val="tx1"/>
                </a:solidFill>
              </a:rPr>
              <a:t>”, 37)</a:t>
            </a:r>
            <a:endParaRPr lang="tr-TR" sz="20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Doğumdan sonra boynuzların elektrikle kurutulması hayvanın kurban olmasına engel olur mu? </a:t>
            </a:r>
            <a:endParaRPr lang="tr-TR" sz="2000" dirty="0" smtClean="0">
              <a:solidFill>
                <a:schemeClr val="tx1"/>
              </a:solidFill>
            </a:endParaRPr>
          </a:p>
          <a:p>
            <a:pPr algn="just"/>
            <a:r>
              <a:rPr lang="tr-TR" sz="2000" dirty="0" smtClean="0">
                <a:solidFill>
                  <a:schemeClr val="tx1"/>
                </a:solidFill>
              </a:rPr>
              <a:t>Doğumun peşinden hayvanların boynuzlarının elektrik ve benzeri yöntemlerle kurutulması suretiyle boynuzsuz olarak büyüyen hayvanların kurban edilmeğe engel başka özürleri yoksa kurban edilmesinde bir sakınca yoktur.</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smtClean="0">
                <a:solidFill>
                  <a:schemeClr val="tx1"/>
                </a:solidFill>
              </a:rPr>
              <a:t>Kurbanlık hayvanın elektrik veya narkoz şoku ile bayıltılarak kesilmesi caiz midir?</a:t>
            </a:r>
            <a:endParaRPr lang="tr-TR" dirty="0" smtClean="0">
              <a:solidFill>
                <a:schemeClr val="tx1"/>
              </a:solidFill>
            </a:endParaRPr>
          </a:p>
          <a:p>
            <a:pPr algn="just"/>
            <a:r>
              <a:rPr lang="tr-TR" dirty="0" smtClean="0">
                <a:solidFill>
                  <a:schemeClr val="tx1"/>
                </a:solidFill>
              </a:rPr>
              <a:t>İster kurbanlık olsun ister etlik, hayvanın kesimi esnasında; hayvana fazla eziyet vermemek esastır. Bunun için </a:t>
            </a:r>
            <a:r>
              <a:rPr lang="tr-TR" u="sng" dirty="0" smtClean="0">
                <a:solidFill>
                  <a:srgbClr val="C00000"/>
                </a:solidFill>
              </a:rPr>
              <a:t>(ölüm acısını azaltmak maksadıyla) kesim sırasında hayvanın elektrik veya narkoz vererek şok ile bayıltılması, bu hayvanın kurban olarak kabul edilmesine engel kusurlardan sayılmaz. </a:t>
            </a:r>
            <a:r>
              <a:rPr lang="tr-TR" b="1" dirty="0" smtClean="0">
                <a:solidFill>
                  <a:srgbClr val="0070C0"/>
                </a:solidFill>
              </a:rPr>
              <a:t>Bu itibarla (şok etkisiyle ölmeden önce hemen) canlı olarak kesilmek kaydıyla, kurbanlık hayvanın elektrik veya benzeri bir şeyle </a:t>
            </a:r>
            <a:r>
              <a:rPr lang="tr-TR" b="1" dirty="0" err="1" smtClean="0">
                <a:solidFill>
                  <a:srgbClr val="0070C0"/>
                </a:solidFill>
              </a:rPr>
              <a:t>şoklanmasında</a:t>
            </a:r>
            <a:r>
              <a:rPr lang="tr-TR" b="1" dirty="0" smtClean="0">
                <a:solidFill>
                  <a:srgbClr val="0070C0"/>
                </a:solidFill>
              </a:rPr>
              <a:t> dinen bir sakınca yoktur. </a:t>
            </a:r>
            <a:r>
              <a:rPr lang="tr-TR" dirty="0" smtClean="0">
                <a:solidFill>
                  <a:schemeClr val="tx1"/>
                </a:solidFill>
              </a:rPr>
              <a:t>Şayet hayvan, henüz kesilmeden, şokun etkisiyle ölürse; o, kurban olamayacağı gibi eti de yenmez.</a:t>
            </a:r>
            <a:endParaRPr lang="tr-TR"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chemeClr val="tx1"/>
                </a:solidFill>
              </a:rPr>
              <a:t>Kısırlaştırılmış hayvanlar kurban edilebilir mi?</a:t>
            </a:r>
            <a:endParaRPr lang="tr-TR" sz="2000" dirty="0" smtClean="0">
              <a:solidFill>
                <a:schemeClr val="tx1"/>
              </a:solidFill>
            </a:endParaRPr>
          </a:p>
          <a:p>
            <a:pPr algn="just"/>
            <a:r>
              <a:rPr lang="tr-TR" sz="2000" dirty="0" smtClean="0">
                <a:solidFill>
                  <a:schemeClr val="tx1"/>
                </a:solidFill>
              </a:rPr>
              <a:t>Çeşitli amaçlarla kısırlaştırılmış veya burularak hadım hale getirilmiş hayvanlar kurban olarak kesilebilir. Kurban açısından bu herhangi bir eksiklik oluşturmamaktadır.</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Alınan kurbanlığın ölmesi veya başka bir sebeple kesilememesi durumunda ne yapılmalıdır?</a:t>
            </a:r>
            <a:endParaRPr lang="tr-TR" sz="2000" dirty="0" smtClean="0">
              <a:solidFill>
                <a:schemeClr val="tx1"/>
              </a:solidFill>
            </a:endParaRPr>
          </a:p>
          <a:p>
            <a:pPr algn="just"/>
            <a:r>
              <a:rPr lang="tr-TR" sz="2000" dirty="0" smtClean="0">
                <a:solidFill>
                  <a:schemeClr val="tx1"/>
                </a:solidFill>
              </a:rPr>
              <a:t>Almış olduğu kurbanlık hayvanı ölen kişi, yükümlülük şartlarını taşıması halinde, bayramın ilk üç gününde ise yeni bir kurbanlık alıp kesmesi, bayram günlerinden sonra ise kurban bedelini yoksullara vermesi gerekir. </a:t>
            </a:r>
            <a:r>
              <a:rPr lang="tr-TR" sz="2000" b="1" u="sng" dirty="0" smtClean="0">
                <a:solidFill>
                  <a:srgbClr val="C00000"/>
                </a:solidFill>
              </a:rPr>
              <a:t>Zengin bir kimsenin aldığı kurbanlık hayvan, kurban günlerinden önce ölürse, bu kimsenin yeniden bir kurbanlık hayvan alması gerekir.</a:t>
            </a:r>
            <a:r>
              <a:rPr lang="tr-TR" sz="2000" dirty="0" smtClean="0">
                <a:solidFill>
                  <a:schemeClr val="tx1"/>
                </a:solidFill>
              </a:rPr>
              <a:t> Ancak kurbanlık hayvanı ölen kişi fakirse yeniden hayvan alıp kesmesi gerekmez. </a:t>
            </a:r>
            <a:endParaRPr lang="tr-TR" sz="20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smtClean="0">
                <a:solidFill>
                  <a:srgbClr val="C00000"/>
                </a:solidFill>
                <a:effectLst>
                  <a:outerShdw blurRad="38100" dist="38100" dir="2700000" algn="tl">
                    <a:srgbClr val="000000">
                      <a:alpha val="43137"/>
                    </a:srgbClr>
                  </a:outerShdw>
                </a:effectLst>
              </a:rPr>
              <a:t>Gebe hayvanın kurban edilmesi caiz midir?</a:t>
            </a:r>
          </a:p>
          <a:p>
            <a:pPr algn="just"/>
            <a:endParaRPr lang="tr-TR" sz="1200" dirty="0" smtClean="0">
              <a:solidFill>
                <a:schemeClr val="tx1"/>
              </a:solidFill>
            </a:endParaRPr>
          </a:p>
          <a:p>
            <a:pPr algn="just"/>
            <a:r>
              <a:rPr lang="tr-TR" sz="2800" dirty="0" smtClean="0">
                <a:solidFill>
                  <a:schemeClr val="tx1"/>
                </a:solidFill>
              </a:rPr>
              <a:t>Doğacak yavruların telef edilmesi  söz konusu olduğu için </a:t>
            </a:r>
            <a:r>
              <a:rPr lang="tr-TR" sz="2800" dirty="0" smtClean="0">
                <a:solidFill>
                  <a:srgbClr val="C00000"/>
                </a:solidFill>
              </a:rPr>
              <a:t>gebe hayvanın kurban edilmesi doğru değildir</a:t>
            </a:r>
            <a:r>
              <a:rPr lang="tr-TR" sz="2800" dirty="0" smtClean="0">
                <a:solidFill>
                  <a:schemeClr val="tx1"/>
                </a:solidFill>
              </a:rPr>
              <a:t>. Mekruh </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Kurbanlık olarak niyetlenilen bir hayvanın sütünden ve yününden yararlanmak caiz midir?</a:t>
            </a:r>
          </a:p>
          <a:p>
            <a:pPr algn="ctr"/>
            <a:endParaRPr lang="tr-TR" sz="1050" dirty="0" smtClean="0">
              <a:solidFill>
                <a:schemeClr val="tx1"/>
              </a:solidFill>
            </a:endParaRPr>
          </a:p>
          <a:p>
            <a:pPr algn="just"/>
            <a:r>
              <a:rPr lang="tr-TR" sz="2000" dirty="0" smtClean="0">
                <a:solidFill>
                  <a:schemeClr val="tx1"/>
                </a:solidFill>
              </a:rPr>
              <a:t>Kurban etmek üzere satın alınan veya kurban etmek niyeti ile belirlenin hayvanın kesim öncesinde sütünden ve yününden yararlanmak mekruhtur. Çünkü bu durumda hayvan satın alınmasından veya kurban edilmek üzere niyet edilmesinden itibaren kurbanlık olarak belirlenmiş olmaktadır. Şayet böyle bir </a:t>
            </a:r>
            <a:r>
              <a:rPr lang="tr-TR" sz="2000" b="1" u="sng" dirty="0" smtClean="0">
                <a:solidFill>
                  <a:srgbClr val="C00000"/>
                </a:solidFill>
              </a:rPr>
              <a:t>hayvandan yararlanılmışsa bedeli sadaka olarak verilmelidir</a:t>
            </a:r>
            <a:r>
              <a:rPr lang="tr-TR" sz="2000" dirty="0" smtClean="0">
                <a:solidFill>
                  <a:schemeClr val="tx1"/>
                </a:solidFill>
              </a:rPr>
              <a:t>. </a:t>
            </a:r>
            <a:endParaRPr lang="tr-TR" sz="20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smtClean="0">
                <a:solidFill>
                  <a:schemeClr val="tx1"/>
                </a:solidFill>
              </a:rPr>
              <a:t>Taksitle kurban alınabilir mi?</a:t>
            </a:r>
          </a:p>
          <a:p>
            <a:pPr algn="just"/>
            <a:endParaRPr lang="tr-TR" sz="1100" dirty="0" smtClean="0">
              <a:solidFill>
                <a:schemeClr val="tx1"/>
              </a:solidFill>
            </a:endParaRPr>
          </a:p>
          <a:p>
            <a:pPr algn="just"/>
            <a:r>
              <a:rPr lang="tr-TR" sz="2800" dirty="0" smtClean="0">
                <a:solidFill>
                  <a:schemeClr val="tx1"/>
                </a:solidFill>
              </a:rPr>
              <a:t>Taksitle satın alınan hayvan kurban olarak kesilebilir.</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Ölmüş kimseler için kurban kesilir mi?</a:t>
            </a:r>
            <a:endParaRPr lang="tr-TR" dirty="0" smtClean="0">
              <a:solidFill>
                <a:schemeClr val="tx1"/>
              </a:solidFill>
            </a:endParaRPr>
          </a:p>
          <a:p>
            <a:pPr algn="just"/>
            <a:r>
              <a:rPr lang="tr-TR" dirty="0" smtClean="0">
                <a:solidFill>
                  <a:schemeClr val="tx1"/>
                </a:solidFill>
              </a:rPr>
              <a:t>Son zamanlarda halkımız arasında yaygınlaşma eğilimi gösteren; ölü kurbanı veya kabir kurbanı diye bir kurban çeşidi  yoktur. Ancak, </a:t>
            </a:r>
            <a:r>
              <a:rPr lang="tr-TR" b="1" u="sng" dirty="0" smtClean="0">
                <a:solidFill>
                  <a:srgbClr val="C00000"/>
                </a:solidFill>
              </a:rPr>
              <a:t>ölmüş birisi adına veya sevabı ölüye bağışlanmak üzere kurban kesilebilir.</a:t>
            </a:r>
            <a:r>
              <a:rPr lang="tr-TR" dirty="0" smtClean="0">
                <a:solidFill>
                  <a:srgbClr val="C00000"/>
                </a:solidFill>
              </a:rPr>
              <a:t> </a:t>
            </a:r>
            <a:r>
              <a:rPr lang="tr-TR" dirty="0" smtClean="0">
                <a:solidFill>
                  <a:schemeClr val="tx1"/>
                </a:solidFill>
              </a:rPr>
              <a:t>Ayrıca, kurban borcu olup, hayatta iken vasiyet eden kişinin bıraktığı miras yeterli ise mirasçıları tarafından vasiyetinin yerine getirilmesi gerekir. Fakat vasiyeti yoksa ölen kimseler için mirasçılarının kurban kesmeleri gerekmez. Ancak </a:t>
            </a:r>
            <a:r>
              <a:rPr lang="tr-TR" b="1" dirty="0" smtClean="0">
                <a:solidFill>
                  <a:srgbClr val="C00000"/>
                </a:solidFill>
              </a:rPr>
              <a:t>bir kimse, sevabını ölmüş bulunan anne veya babasına yahut diğer yakınlarına bağışlamak üzere</a:t>
            </a:r>
            <a:r>
              <a:rPr lang="tr-TR" b="1" dirty="0" smtClean="0">
                <a:solidFill>
                  <a:schemeClr val="tx1"/>
                </a:solidFill>
              </a:rPr>
              <a:t>, </a:t>
            </a:r>
            <a:r>
              <a:rPr lang="tr-TR" dirty="0" smtClean="0">
                <a:solidFill>
                  <a:schemeClr val="tx1"/>
                </a:solidFill>
              </a:rPr>
              <a:t>çeşitli hayır kurumlarına, fakir ve muhtaç kişilere bağışta bulunabileceği gibi, </a:t>
            </a:r>
            <a:r>
              <a:rPr lang="tr-TR" b="1" dirty="0" smtClean="0">
                <a:solidFill>
                  <a:srgbClr val="C00000"/>
                </a:solidFill>
              </a:rPr>
              <a:t>kurban da kesebilir.</a:t>
            </a:r>
            <a:r>
              <a:rPr lang="tr-TR" dirty="0" smtClean="0">
                <a:solidFill>
                  <a:srgbClr val="C00000"/>
                </a:solidFill>
              </a:rPr>
              <a:t>  </a:t>
            </a:r>
            <a:r>
              <a:rPr lang="tr-TR" b="1" dirty="0" smtClean="0">
                <a:solidFill>
                  <a:srgbClr val="C00000"/>
                </a:solidFill>
              </a:rPr>
              <a:t>Vasiyet yoksa kurban etinden kesen yiyebilir</a:t>
            </a:r>
            <a:r>
              <a:rPr lang="tr-TR" dirty="0" smtClean="0">
                <a:solidFill>
                  <a:schemeClr val="tx1"/>
                </a:solidFill>
              </a:rPr>
              <a:t>. </a:t>
            </a:r>
            <a:endParaRPr lang="tr-TR"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Satın alınan kurbana, daha sonra başkaları ortak edilebilir mi?</a:t>
            </a:r>
            <a:endParaRPr lang="tr-TR" sz="2000" dirty="0" smtClean="0">
              <a:solidFill>
                <a:schemeClr val="tx1"/>
              </a:solidFill>
            </a:endParaRPr>
          </a:p>
          <a:p>
            <a:pPr algn="just"/>
            <a:r>
              <a:rPr lang="tr-TR" sz="2000" dirty="0" smtClean="0">
                <a:solidFill>
                  <a:schemeClr val="tx1"/>
                </a:solidFill>
              </a:rPr>
              <a:t>Kişi, mülkiyetinde olan veya kurban etmek amacıyla satın aldığı büyükbaş hayvana yedi kişiyi geçmemek şartıyla başkalarını ortak edebilir. Bu itibarla </a:t>
            </a:r>
            <a:r>
              <a:rPr lang="tr-TR" sz="2000" b="1" u="sng" dirty="0" smtClean="0">
                <a:solidFill>
                  <a:schemeClr val="tx1"/>
                </a:solidFill>
              </a:rPr>
              <a:t>kurban edilmek üzere satın alınan bir büyük baş bir  hayvana yedi kişiyi geçmemek kaydıyla daha sonradan da ortak olunabilir</a:t>
            </a:r>
            <a:r>
              <a:rPr lang="tr-TR" sz="20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chemeClr val="tx1"/>
                </a:solidFill>
              </a:rPr>
              <a:t>Kurban yerine sadaka vermekle bu ibadet yerine getirilmiş olur mu?</a:t>
            </a:r>
            <a:endParaRPr lang="tr-TR" sz="2000" dirty="0" smtClean="0">
              <a:solidFill>
                <a:schemeClr val="tx1"/>
              </a:solidFill>
            </a:endParaRPr>
          </a:p>
          <a:p>
            <a:pPr algn="just"/>
            <a:r>
              <a:rPr lang="tr-TR" sz="2000" dirty="0" err="1" smtClean="0">
                <a:solidFill>
                  <a:schemeClr val="tx1"/>
                </a:solidFill>
              </a:rPr>
              <a:t>Fıkhi</a:t>
            </a:r>
            <a:r>
              <a:rPr lang="tr-TR" sz="2000" dirty="0" smtClean="0">
                <a:solidFill>
                  <a:schemeClr val="tx1"/>
                </a:solidFill>
              </a:rPr>
              <a:t> hükmü ister vacip, ister sünnet olsun; </a:t>
            </a:r>
            <a:r>
              <a:rPr lang="tr-TR" sz="2000" u="sng" dirty="0" smtClean="0">
                <a:solidFill>
                  <a:schemeClr val="tx1"/>
                </a:solidFill>
              </a:rPr>
              <a:t>kurban ibadeti belirli şartları taşıyan hayvanların usulüne uygun olarak kesilmesiyle yerine getirilir</a:t>
            </a:r>
            <a:r>
              <a:rPr lang="tr-TR" sz="2000" dirty="0" smtClean="0">
                <a:solidFill>
                  <a:schemeClr val="tx1"/>
                </a:solidFill>
              </a:rPr>
              <a:t>. </a:t>
            </a:r>
            <a:r>
              <a:rPr lang="tr-TR" sz="2000" b="1" dirty="0" smtClean="0">
                <a:solidFill>
                  <a:srgbClr val="C00000"/>
                </a:solidFill>
              </a:rPr>
              <a:t>Kurban bedelini veya kurbanlık hayvanı yoksullara ya da yardım kuruluşlarına vermek suretiyle, kurban ibadeti ifa edilmiş olmaz. </a:t>
            </a:r>
            <a:r>
              <a:rPr lang="tr-TR" sz="2000" dirty="0" smtClean="0">
                <a:solidFill>
                  <a:schemeClr val="tx1"/>
                </a:solidFill>
              </a:rPr>
              <a:t>Şüphesiz Allah Teâlâ’nın rızasını kazanmak niyetiyle, fakir ve muhtaçlara yardım etmek, iyilik ve ihsanda bulunmak da Müslüman’ın önemli vazifelerinden biridir. Ancak, bu iki ibadetten birini diğerinin alternatifi olarak algılamak dini açıdan doğru değildir.</a:t>
            </a:r>
            <a:endParaRPr lang="tr-TR" sz="20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İhmal sebebiyle kurban kesmeyen kimse ne yapmalıdır? </a:t>
            </a:r>
            <a:endParaRPr lang="tr-TR" sz="2000" dirty="0" smtClean="0">
              <a:solidFill>
                <a:schemeClr val="tx1"/>
              </a:solidFill>
            </a:endParaRPr>
          </a:p>
          <a:p>
            <a:pPr algn="just"/>
            <a:r>
              <a:rPr lang="tr-TR" sz="2000" dirty="0" smtClean="0">
                <a:solidFill>
                  <a:schemeClr val="tx1"/>
                </a:solidFill>
              </a:rPr>
              <a:t>Şartlarını taşıdığı halde ihmal v.b sebeplerle kurban kesmeyen bir kimsenin,  </a:t>
            </a:r>
            <a:r>
              <a:rPr lang="tr-TR" sz="2000" b="1" u="sng" dirty="0" smtClean="0">
                <a:solidFill>
                  <a:srgbClr val="C00000"/>
                </a:solidFill>
              </a:rPr>
              <a:t>bir kurban bedelini fakirlere vermesi, ayrıca tövbe ve istiğfar etmesi gerekir</a:t>
            </a:r>
            <a:r>
              <a:rPr lang="tr-TR" sz="20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chemeClr val="tx1"/>
                </a:solidFill>
              </a:rPr>
              <a:t>Vekâlet yoluyla kurban kesilebilir mi?</a:t>
            </a:r>
            <a:endParaRPr lang="tr-TR" sz="2000" dirty="0" smtClean="0">
              <a:solidFill>
                <a:schemeClr val="tx1"/>
              </a:solidFill>
            </a:endParaRPr>
          </a:p>
          <a:p>
            <a:pPr algn="just"/>
            <a:r>
              <a:rPr lang="tr-TR" sz="2000" b="1" u="sng" dirty="0" smtClean="0">
                <a:solidFill>
                  <a:srgbClr val="C00000"/>
                </a:solidFill>
              </a:rPr>
              <a:t>Kurbanı, kişi kendisi kesebileceği gibi, vekâlet yoluyla başkasına da kestirebilir. </a:t>
            </a:r>
            <a:r>
              <a:rPr lang="tr-TR" sz="2000" dirty="0" smtClean="0">
                <a:solidFill>
                  <a:schemeClr val="tx1"/>
                </a:solidFill>
              </a:rPr>
              <a:t>Zira kurban mal ile yapılan bir ibadettir; mal ile yapılan ibadetler  ise vekâlet caizdir. </a:t>
            </a:r>
          </a:p>
          <a:p>
            <a:pPr algn="just"/>
            <a:r>
              <a:rPr lang="tr-TR" sz="2000" b="1" dirty="0" smtClean="0">
                <a:solidFill>
                  <a:schemeClr val="tx1"/>
                </a:solidFill>
              </a:rPr>
              <a:t>Vekâlet yoluyla kurban kestiren kişi kendi bulunduğu yerde birisine vekâlet verebileceği gibi, başka bir yerdeki kişi veya kuruma da vekâlet verebilir. </a:t>
            </a:r>
            <a:r>
              <a:rPr lang="tr-TR" sz="2000" dirty="0" smtClean="0">
                <a:solidFill>
                  <a:schemeClr val="tx1"/>
                </a:solidFill>
              </a:rPr>
              <a:t>Vekâlet, sözlü veya yazılı olarak ya da telefon, internet, faks ve benzeri iletişim araçları ile verilebilir. </a:t>
            </a:r>
            <a:endParaRPr lang="tr-TR" sz="2000" dirty="0">
              <a:solidFill>
                <a:schemeClr val="tx1"/>
              </a:solidFill>
            </a:endParaRPr>
          </a:p>
        </p:txBody>
      </p:sp>
      <p:sp>
        <p:nvSpPr>
          <p:cNvPr id="13" name="12 Çapraz Köşesi Kesik Dikdörtgen"/>
          <p:cNvSpPr/>
          <p:nvPr/>
        </p:nvSpPr>
        <p:spPr>
          <a:xfrm>
            <a:off x="214282" y="4071942"/>
            <a:ext cx="6500858" cy="2643206"/>
          </a:xfrm>
          <a:prstGeom prst="snip2Diag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tx1"/>
                </a:solidFill>
              </a:rPr>
              <a:t>DİN İŞLERİ YÜKSEK KURULU BAŞKANLIĞI</a:t>
            </a:r>
            <a:r>
              <a:rPr lang="tr-TR" sz="2000" dirty="0" smtClean="0">
                <a:solidFill>
                  <a:schemeClr val="tx1"/>
                </a:solidFill>
              </a:rPr>
              <a:t> </a:t>
            </a:r>
          </a:p>
          <a:p>
            <a:r>
              <a:rPr lang="tr-TR" sz="2000" b="1" dirty="0" smtClean="0">
                <a:solidFill>
                  <a:schemeClr val="tx1"/>
                </a:solidFill>
              </a:rPr>
              <a:t>Tarih: 02.11.2010</a:t>
            </a:r>
            <a:r>
              <a:rPr lang="tr-TR" sz="2000" dirty="0" smtClean="0">
                <a:solidFill>
                  <a:schemeClr val="tx1"/>
                </a:solidFill>
              </a:rPr>
              <a:t> </a:t>
            </a:r>
          </a:p>
          <a:p>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smtClean="0">
                <a:solidFill>
                  <a:schemeClr val="tx1"/>
                </a:solidFill>
              </a:rPr>
              <a:t>رَبِّ هَبْ لِي مِنَ الصَّالِحِينَ {100} فَبَشَّرْنَاهُ بِغُلَامٍ حَلِيمٍ {101} فَلَمَّا بَلَغَ مَعَهُ السَّعْيَ قَالَ يَا بُنَيَّ إِنِّي أَرَى فِي الْمَنَامِ أَنِّي أَذْبَحُكَ فَانظُرْ مَاذَا تَرَى قَالَ</a:t>
            </a:r>
            <a:endParaRPr lang="tr-TR" sz="2400" dirty="0" smtClean="0">
              <a:solidFill>
                <a:schemeClr val="tx1"/>
              </a:solidFill>
            </a:endParaRPr>
          </a:p>
          <a:p>
            <a:pPr algn="ctr"/>
            <a:r>
              <a:rPr lang="ar-SA" sz="2400" dirty="0" smtClean="0">
                <a:solidFill>
                  <a:schemeClr val="tx1"/>
                </a:solidFill>
              </a:rPr>
              <a:t>يَا أَبَتِ افْعَلْ مَا تُؤْمَرُ سَتَجِدُنِي إِن شَاء اللَّهُ مِنَ الصَّابِرِينَ {102}</a:t>
            </a:r>
            <a:endParaRPr lang="tr-TR" sz="2400" dirty="0" smtClean="0">
              <a:solidFill>
                <a:schemeClr val="tx1"/>
              </a:solidFill>
            </a:endParaRPr>
          </a:p>
          <a:p>
            <a:pPr algn="just"/>
            <a:r>
              <a:rPr lang="tr-TR" sz="2000" dirty="0" smtClean="0">
                <a:solidFill>
                  <a:schemeClr val="tx1"/>
                </a:solidFill>
                <a:latin typeface="Times New Roman" pitchFamily="18" charset="0"/>
                <a:cs typeface="Times New Roman" pitchFamily="18" charset="0"/>
              </a:rPr>
              <a:t>“(İbrahim) “Ey Rabbim, bana iyilerden (bir oğul) ihsan et'' dedi. Biz de kendisine yumuşak huylu bir oğul müjdeledik. Oğlu yanında koşacak çağa gelince, </a:t>
            </a:r>
            <a:r>
              <a:rPr lang="tr-TR" sz="2000" dirty="0" smtClean="0">
                <a:solidFill>
                  <a:srgbClr val="C00000"/>
                </a:solidFill>
                <a:latin typeface="Times New Roman" pitchFamily="18" charset="0"/>
                <a:cs typeface="Times New Roman" pitchFamily="18" charset="0"/>
              </a:rPr>
              <a:t>“Ey oğlum, ben seni rüyamda boğazladığımı görüyorum, bir düşün, ne dersin?” </a:t>
            </a:r>
            <a:r>
              <a:rPr lang="tr-TR" sz="2000" dirty="0" smtClean="0">
                <a:solidFill>
                  <a:schemeClr val="tx1"/>
                </a:solidFill>
                <a:latin typeface="Times New Roman" pitchFamily="18" charset="0"/>
                <a:cs typeface="Times New Roman" pitchFamily="18" charset="0"/>
              </a:rPr>
              <a:t>dedi. (İsmail) </a:t>
            </a:r>
            <a:r>
              <a:rPr lang="tr-TR" sz="2000" b="1" dirty="0" smtClean="0">
                <a:solidFill>
                  <a:srgbClr val="0070C0"/>
                </a:solidFill>
                <a:latin typeface="Times New Roman" pitchFamily="18" charset="0"/>
                <a:cs typeface="Times New Roman" pitchFamily="18" charset="0"/>
              </a:rPr>
              <a:t>“Babacığım, sana ne </a:t>
            </a:r>
            <a:r>
              <a:rPr lang="tr-TR" sz="2000" b="1" dirty="0" err="1" smtClean="0">
                <a:solidFill>
                  <a:srgbClr val="0070C0"/>
                </a:solidFill>
                <a:latin typeface="Times New Roman" pitchFamily="18" charset="0"/>
                <a:cs typeface="Times New Roman" pitchFamily="18" charset="0"/>
              </a:rPr>
              <a:t>emrolunuyorsa</a:t>
            </a:r>
            <a:r>
              <a:rPr lang="tr-TR" sz="2000" b="1" dirty="0" smtClean="0">
                <a:solidFill>
                  <a:srgbClr val="0070C0"/>
                </a:solidFill>
                <a:latin typeface="Times New Roman" pitchFamily="18" charset="0"/>
                <a:cs typeface="Times New Roman" pitchFamily="18" charset="0"/>
              </a:rPr>
              <a:t> yap, </a:t>
            </a:r>
            <a:r>
              <a:rPr lang="tr-TR" sz="2000" b="1" dirty="0" err="1" smtClean="0">
                <a:solidFill>
                  <a:srgbClr val="0070C0"/>
                </a:solidFill>
                <a:latin typeface="Times New Roman" pitchFamily="18" charset="0"/>
                <a:cs typeface="Times New Roman" pitchFamily="18" charset="0"/>
              </a:rPr>
              <a:t>inşaallah</a:t>
            </a:r>
            <a:r>
              <a:rPr lang="tr-TR" sz="2000" b="1" dirty="0" smtClean="0">
                <a:solidFill>
                  <a:srgbClr val="0070C0"/>
                </a:solidFill>
                <a:latin typeface="Times New Roman" pitchFamily="18" charset="0"/>
                <a:cs typeface="Times New Roman" pitchFamily="18" charset="0"/>
              </a:rPr>
              <a:t> beni sabredenlerden bulacaksın.” </a:t>
            </a:r>
            <a:r>
              <a:rPr lang="tr-TR" sz="2000" dirty="0" smtClean="0">
                <a:solidFill>
                  <a:schemeClr val="tx1"/>
                </a:solidFill>
                <a:latin typeface="Times New Roman" pitchFamily="18" charset="0"/>
                <a:cs typeface="Times New Roman" pitchFamily="18" charset="0"/>
              </a:rPr>
              <a:t>dedi. Her ikisi de Allah'a teslim oldular (Allah'ın emrine boyun eğdiler). (</a:t>
            </a:r>
            <a:r>
              <a:rPr lang="tr-TR" sz="2000" dirty="0" err="1" smtClean="0"/>
              <a:t>Saffat</a:t>
            </a:r>
            <a:r>
              <a:rPr lang="tr-TR" sz="2000" dirty="0" smtClean="0"/>
              <a:t> 100-102</a:t>
            </a:r>
            <a:r>
              <a:rPr lang="tr-TR" sz="2000" dirty="0" smtClean="0">
                <a:solidFill>
                  <a:schemeClr val="tx1"/>
                </a:solidFill>
                <a:latin typeface="Times New Roman" pitchFamily="18" charset="0"/>
                <a:cs typeface="Times New Roman" pitchFamily="18" charset="0"/>
              </a:rPr>
              <a:t>)</a:t>
            </a:r>
            <a:endParaRPr lang="tr-TR" sz="20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ar-SA" sz="2000" dirty="0" smtClean="0">
                <a:solidFill>
                  <a:schemeClr val="tx1"/>
                </a:solidFill>
                <a:latin typeface="Times New Roman" pitchFamily="18" charset="0"/>
                <a:cs typeface="Times New Roman" pitchFamily="18" charset="0"/>
              </a:rPr>
              <a:t>فَلَمَّا أَسْلَمَا وَتَلَّهُ لِلْجَبِينِ {103} وَنَادَيْنَاهُ أَنْ يَا إِبْرَاهِيمُ {104} قَدْ صَدَّقْتَ الرُّؤْيَا إِنَّا كَذَلِكَ نَجْزِي الْمُحْسِنِينَ {105} إِنَّ هَذَا لَهُوَ الْبَلَاء الْمُبِينُ {106} وَفَدَيْنَاهُ بِذِبْحٍ عَظِيمٍ {107}</a:t>
            </a:r>
            <a:endParaRPr lang="tr-TR" sz="2000" dirty="0" smtClean="0">
              <a:solidFill>
                <a:schemeClr val="tx1"/>
              </a:solidFill>
              <a:latin typeface="Times New Roman" pitchFamily="18" charset="0"/>
              <a:cs typeface="Times New Roman" pitchFamily="18" charset="0"/>
            </a:endParaRPr>
          </a:p>
          <a:p>
            <a:pPr algn="just">
              <a:buNone/>
            </a:pPr>
            <a:r>
              <a:rPr lang="tr-TR" sz="2000" dirty="0" smtClean="0">
                <a:solidFill>
                  <a:schemeClr val="tx1"/>
                </a:solidFill>
                <a:latin typeface="Times New Roman" pitchFamily="18" charset="0"/>
                <a:cs typeface="Times New Roman" pitchFamily="18" charset="0"/>
              </a:rPr>
              <a:t>İbrahim, oğlunu şakağı üzerine yatırdı. Biz de ona şöyle seslendik: </a:t>
            </a:r>
            <a:r>
              <a:rPr lang="tr-TR" sz="2000" dirty="0" smtClean="0">
                <a:solidFill>
                  <a:srgbClr val="C00000"/>
                </a:solidFill>
                <a:latin typeface="Times New Roman" pitchFamily="18" charset="0"/>
                <a:cs typeface="Times New Roman" pitchFamily="18" charset="0"/>
              </a:rPr>
              <a:t>“Ey İbrahim, rüyana gerçekten sadakat gösterdin, şüphesiz ki bu apaçık bir imtihandı.” dedik ve ona (İsmail'e karşılık) büyük bir kurbanlık fidye verdik</a:t>
            </a:r>
            <a:r>
              <a:rPr lang="tr-TR" sz="2000" dirty="0" smtClean="0">
                <a:solidFill>
                  <a:schemeClr val="tx1"/>
                </a:solidFill>
                <a:latin typeface="Times New Roman" pitchFamily="18" charset="0"/>
                <a:cs typeface="Times New Roman" pitchFamily="18" charset="0"/>
              </a:rPr>
              <a:t>. (</a:t>
            </a:r>
            <a:r>
              <a:rPr lang="tr-TR" sz="2000" dirty="0" err="1" smtClean="0"/>
              <a:t>Saffat</a:t>
            </a:r>
            <a:r>
              <a:rPr lang="tr-TR" sz="2000" dirty="0" smtClean="0"/>
              <a:t> 103-107</a:t>
            </a:r>
            <a:r>
              <a:rPr lang="tr-TR" sz="2000" dirty="0" smtClean="0">
                <a:solidFill>
                  <a:schemeClr val="tx1"/>
                </a:solidFill>
                <a:latin typeface="Times New Roman" pitchFamily="18" charset="0"/>
                <a:cs typeface="Times New Roman" pitchFamily="18" charset="0"/>
              </a:rPr>
              <a:t>)</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BAYRAMDA NELER YAPMALIYIZ ?</a:t>
            </a:r>
            <a:endParaRPr lang="tr-TR" sz="2400" dirty="0">
              <a:solidFill>
                <a:srgbClr val="C00000"/>
              </a:solidFill>
              <a:latin typeface="Times New Roman" pitchFamily="18" charset="0"/>
              <a:cs typeface="Times New Roman" pitchFamily="18" charset="0"/>
            </a:endParaRPr>
          </a:p>
        </p:txBody>
      </p:sp>
      <p:pic>
        <p:nvPicPr>
          <p:cNvPr id="9" name="Picture 12" descr="C:\Documents and Settings\AERO\Desktop\r.k.bayram\biten\BAYR.bmp"/>
          <p:cNvPicPr>
            <a:picLocks noChangeAspect="1" noChangeArrowheads="1"/>
          </p:cNvPicPr>
          <p:nvPr/>
        </p:nvPicPr>
        <p:blipFill>
          <a:blip r:embed="rId5"/>
          <a:srcRect/>
          <a:stretch>
            <a:fillRect/>
          </a:stretch>
        </p:blipFill>
        <p:spPr bwMode="auto">
          <a:xfrm>
            <a:off x="0" y="1643051"/>
            <a:ext cx="2357422" cy="2139142"/>
          </a:xfrm>
          <a:prstGeom prst="rect">
            <a:avLst/>
          </a:prstGeom>
          <a:noFill/>
          <a:ln w="9525">
            <a:solidFill>
              <a:srgbClr val="000000"/>
            </a:solidFill>
            <a:miter lim="800000"/>
            <a:headEnd/>
            <a:tailEnd/>
          </a:ln>
        </p:spPr>
      </p:pic>
      <p:pic>
        <p:nvPicPr>
          <p:cNvPr id="10" name="Picture 7" descr="C:\Documents and Settings\AERO\Desktop\r.k.bayram\kabziyaret.bmp"/>
          <p:cNvPicPr>
            <a:picLocks noChangeAspect="1" noChangeArrowheads="1"/>
          </p:cNvPicPr>
          <p:nvPr/>
        </p:nvPicPr>
        <p:blipFill>
          <a:blip r:embed="rId6"/>
          <a:srcRect/>
          <a:stretch>
            <a:fillRect/>
          </a:stretch>
        </p:blipFill>
        <p:spPr bwMode="auto">
          <a:xfrm>
            <a:off x="2428860" y="1643050"/>
            <a:ext cx="2301664" cy="2143140"/>
          </a:xfrm>
          <a:prstGeom prst="rect">
            <a:avLst/>
          </a:prstGeom>
          <a:noFill/>
          <a:ln w="9525">
            <a:solidFill>
              <a:srgbClr val="000000"/>
            </a:solidFill>
            <a:miter lim="800000"/>
            <a:headEnd/>
            <a:tailEnd/>
          </a:ln>
        </p:spPr>
      </p:pic>
      <p:graphicFrame>
        <p:nvGraphicFramePr>
          <p:cNvPr id="1026" name="Object 2"/>
          <p:cNvGraphicFramePr>
            <a:graphicFrameLocks noChangeAspect="1"/>
          </p:cNvGraphicFramePr>
          <p:nvPr/>
        </p:nvGraphicFramePr>
        <p:xfrm>
          <a:off x="4786315" y="1643050"/>
          <a:ext cx="2286016" cy="2161324"/>
        </p:xfrm>
        <a:graphic>
          <a:graphicData uri="http://schemas.openxmlformats.org/presentationml/2006/ole">
            <p:oleObj spid="_x0000_s43010" name="Bit Eşlem Resmi" r:id="rId7" imgW="3266667" imgH="2553056" progId="PBrush">
              <p:embed/>
            </p:oleObj>
          </a:graphicData>
        </a:graphic>
      </p:graphicFrame>
      <p:graphicFrame>
        <p:nvGraphicFramePr>
          <p:cNvPr id="1027" name="Object 3"/>
          <p:cNvGraphicFramePr>
            <a:graphicFrameLocks noGrp="1" noChangeAspect="1"/>
          </p:cNvGraphicFramePr>
          <p:nvPr/>
        </p:nvGraphicFramePr>
        <p:xfrm>
          <a:off x="7077092" y="1643050"/>
          <a:ext cx="2066908" cy="2143140"/>
        </p:xfrm>
        <a:graphic>
          <a:graphicData uri="http://schemas.openxmlformats.org/presentationml/2006/ole">
            <p:oleObj spid="_x0000_s43011" name="Bit Eşlem Resmi" r:id="rId8" imgW="4676190" imgH="3095238" progId="PBrush">
              <p:embed/>
            </p:oleObj>
          </a:graphicData>
        </a:graphic>
      </p:graphicFrame>
      <p:pic>
        <p:nvPicPr>
          <p:cNvPr id="13" name="Picture 10" descr="C:\Documents and Settings\AERO\Desktop\r.k.bayram\SEHİT.JPG"/>
          <p:cNvPicPr>
            <a:picLocks noChangeAspect="1" noChangeArrowheads="1"/>
          </p:cNvPicPr>
          <p:nvPr/>
        </p:nvPicPr>
        <p:blipFill>
          <a:blip r:embed="rId9"/>
          <a:srcRect/>
          <a:stretch>
            <a:fillRect/>
          </a:stretch>
        </p:blipFill>
        <p:spPr bwMode="auto">
          <a:xfrm>
            <a:off x="-32" y="3786190"/>
            <a:ext cx="2357454" cy="2250960"/>
          </a:xfrm>
          <a:prstGeom prst="rect">
            <a:avLst/>
          </a:prstGeom>
          <a:noFill/>
          <a:ln w="9525">
            <a:solidFill>
              <a:srgbClr val="000000"/>
            </a:solidFill>
            <a:miter lim="800000"/>
            <a:headEnd/>
            <a:tailEnd/>
          </a:ln>
        </p:spPr>
      </p:pic>
      <p:pic>
        <p:nvPicPr>
          <p:cNvPr id="14" name="Picture 11" descr="C:\Documents and Settings\AERO\Desktop\r.k.bayram\social_pic03.jpg"/>
          <p:cNvPicPr>
            <a:picLocks noChangeAspect="1" noChangeArrowheads="1"/>
          </p:cNvPicPr>
          <p:nvPr/>
        </p:nvPicPr>
        <p:blipFill>
          <a:blip r:embed="rId10"/>
          <a:srcRect/>
          <a:stretch>
            <a:fillRect/>
          </a:stretch>
        </p:blipFill>
        <p:spPr bwMode="auto">
          <a:xfrm>
            <a:off x="2438412" y="3786190"/>
            <a:ext cx="1905000" cy="2286016"/>
          </a:xfrm>
          <a:prstGeom prst="rect">
            <a:avLst/>
          </a:prstGeom>
          <a:noFill/>
          <a:ln w="9525">
            <a:solidFill>
              <a:srgbClr val="000000"/>
            </a:solidFill>
            <a:miter lim="800000"/>
            <a:headEnd/>
            <a:tailEnd/>
          </a:ln>
        </p:spPr>
      </p:pic>
      <p:pic>
        <p:nvPicPr>
          <p:cNvPr id="17" name="Picture 11" descr="C:\Documents and Settings\AERO\Desktop\r.k.bayram\pg_0007_03.jpg"/>
          <p:cNvPicPr>
            <a:picLocks noChangeAspect="1" noChangeArrowheads="1"/>
          </p:cNvPicPr>
          <p:nvPr/>
        </p:nvPicPr>
        <p:blipFill>
          <a:blip r:embed="rId11"/>
          <a:srcRect/>
          <a:stretch>
            <a:fillRect/>
          </a:stretch>
        </p:blipFill>
        <p:spPr bwMode="auto">
          <a:xfrm>
            <a:off x="6143636" y="3714752"/>
            <a:ext cx="3000364" cy="3143248"/>
          </a:xfrm>
          <a:prstGeom prst="rect">
            <a:avLst/>
          </a:prstGeom>
          <a:noFill/>
          <a:ln w="9525">
            <a:solidFill>
              <a:srgbClr val="000000"/>
            </a:solidFill>
            <a:miter lim="800000"/>
            <a:headEnd/>
            <a:tailEnd/>
          </a:ln>
        </p:spPr>
      </p:pic>
      <p:graphicFrame>
        <p:nvGraphicFramePr>
          <p:cNvPr id="1028" name="Object 4"/>
          <p:cNvGraphicFramePr>
            <a:graphicFrameLocks noChangeAspect="1"/>
          </p:cNvGraphicFramePr>
          <p:nvPr/>
        </p:nvGraphicFramePr>
        <p:xfrm>
          <a:off x="4214810" y="3786190"/>
          <a:ext cx="1952620" cy="3071810"/>
        </p:xfrm>
        <a:graphic>
          <a:graphicData uri="http://schemas.openxmlformats.org/presentationml/2006/ole">
            <p:oleObj spid="_x0000_s43012" r:id="rId12" imgW="1867161" imgH="2638095" progId="PBrush">
              <p:embed/>
            </p:oleObj>
          </a:graphicData>
        </a:graphic>
      </p:graphicFrame>
      <p:graphicFrame>
        <p:nvGraphicFramePr>
          <p:cNvPr id="1029" name="Object 5"/>
          <p:cNvGraphicFramePr>
            <a:graphicFrameLocks noGrp="1" noChangeAspect="1"/>
          </p:cNvGraphicFramePr>
          <p:nvPr/>
        </p:nvGraphicFramePr>
        <p:xfrm>
          <a:off x="1357290" y="5572140"/>
          <a:ext cx="1714480" cy="1285860"/>
        </p:xfrm>
        <a:graphic>
          <a:graphicData uri="http://schemas.openxmlformats.org/presentationml/2006/ole">
            <p:oleObj spid="_x0000_s43013" name="Bit Eşlem Resmi" r:id="rId13" imgW="3895238" imgH="3057143" progId="PBrush">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rPr>
              <a:t>BİRBİRİMİZLE BAYRAMLAŞALIM. DARGINLIKLARI BİTİRELİM</a:t>
            </a:r>
            <a:endParaRPr lang="tr-TR" sz="2400" dirty="0">
              <a:solidFill>
                <a:srgbClr val="FF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0000FF"/>
                </a:solidFill>
                <a:latin typeface="Times New Roman" pitchFamily="18" charset="0"/>
                <a:cs typeface="Times New Roman" pitchFamily="18" charset="0"/>
              </a:rPr>
              <a:t>ما من مسلم يصافح أخاه ليس في صدر واحد منهما على أخيه حنة ، لم تتفرق أيديهما حتى يغفر الله لهما ما مضى من ذنوبهما</a:t>
            </a:r>
            <a:endParaRPr lang="tr-TR" sz="2400" dirty="0" smtClean="0">
              <a:solidFill>
                <a:srgbClr val="0000FF"/>
              </a:solidFill>
              <a:latin typeface="Times New Roman" pitchFamily="18" charset="0"/>
              <a:cs typeface="Times New Roman" pitchFamily="18" charset="0"/>
            </a:endParaRPr>
          </a:p>
          <a:p>
            <a:pPr marL="342900" indent="-342900" algn="ctr" rtl="1">
              <a:spcBef>
                <a:spcPct val="20000"/>
              </a:spcBef>
              <a:buClr>
                <a:schemeClr val="accent1"/>
              </a:buClr>
              <a:buSzPct val="65000"/>
            </a:pPr>
            <a:r>
              <a:rPr lang="tr-TR" sz="2000" dirty="0" smtClean="0">
                <a:solidFill>
                  <a:schemeClr val="tx1"/>
                </a:solidFill>
                <a:latin typeface="Times New Roman" pitchFamily="18" charset="0"/>
                <a:cs typeface="Times New Roman" pitchFamily="18" charset="0"/>
              </a:rPr>
              <a:t>Peygamberimiz (sav) buyuruyor ki : </a:t>
            </a:r>
          </a:p>
          <a:p>
            <a:pPr marL="342900" indent="-342900" rtl="1">
              <a:spcBef>
                <a:spcPct val="20000"/>
              </a:spcBef>
              <a:buClr>
                <a:schemeClr val="accent1"/>
              </a:buClr>
              <a:buSzPct val="65000"/>
            </a:pPr>
            <a:r>
              <a:rPr lang="tr-TR" sz="2200" dirty="0" smtClean="0">
                <a:solidFill>
                  <a:srgbClr val="FF0066"/>
                </a:solidFill>
                <a:latin typeface="Times New Roman" pitchFamily="18" charset="0"/>
                <a:cs typeface="Times New Roman" pitchFamily="18" charset="0"/>
              </a:rPr>
              <a:t>“ </a:t>
            </a:r>
            <a:r>
              <a:rPr lang="tr-TR" sz="2200" dirty="0" smtClean="0">
                <a:solidFill>
                  <a:srgbClr val="C00000"/>
                </a:solidFill>
                <a:latin typeface="Times New Roman" pitchFamily="18" charset="0"/>
                <a:cs typeface="Times New Roman" pitchFamily="18" charset="0"/>
              </a:rPr>
              <a:t>Bir </a:t>
            </a:r>
            <a:r>
              <a:rPr lang="tr-TR" sz="2200" dirty="0" err="1" smtClean="0">
                <a:solidFill>
                  <a:srgbClr val="C00000"/>
                </a:solidFill>
                <a:latin typeface="Times New Roman" pitchFamily="18" charset="0"/>
                <a:cs typeface="Times New Roman" pitchFamily="18" charset="0"/>
              </a:rPr>
              <a:t>mü’min</a:t>
            </a:r>
            <a:r>
              <a:rPr lang="tr-TR" sz="2200" dirty="0" smtClean="0">
                <a:solidFill>
                  <a:srgbClr val="C00000"/>
                </a:solidFill>
                <a:latin typeface="Times New Roman" pitchFamily="18" charset="0"/>
                <a:cs typeface="Times New Roman" pitchFamily="18" charset="0"/>
              </a:rPr>
              <a:t> bir </a:t>
            </a:r>
            <a:r>
              <a:rPr lang="tr-TR" sz="2200" dirty="0" err="1" smtClean="0">
                <a:solidFill>
                  <a:srgbClr val="C00000"/>
                </a:solidFill>
                <a:latin typeface="Times New Roman" pitchFamily="18" charset="0"/>
                <a:cs typeface="Times New Roman" pitchFamily="18" charset="0"/>
              </a:rPr>
              <a:t>mü’min</a:t>
            </a:r>
            <a:r>
              <a:rPr lang="tr-TR" sz="2200" dirty="0" smtClean="0">
                <a:solidFill>
                  <a:srgbClr val="C00000"/>
                </a:solidFill>
                <a:latin typeface="Times New Roman" pitchFamily="18" charset="0"/>
                <a:cs typeface="Times New Roman" pitchFamily="18" charset="0"/>
              </a:rPr>
              <a:t> kardeşiyle kalplerinde bir kin bulunmaksızın </a:t>
            </a:r>
            <a:r>
              <a:rPr lang="tr-TR" sz="2200" dirty="0" err="1" smtClean="0">
                <a:solidFill>
                  <a:srgbClr val="C00000"/>
                </a:solidFill>
                <a:latin typeface="Times New Roman" pitchFamily="18" charset="0"/>
                <a:cs typeface="Times New Roman" pitchFamily="18" charset="0"/>
              </a:rPr>
              <a:t>musafaha</a:t>
            </a:r>
            <a:r>
              <a:rPr lang="tr-TR" sz="2200" dirty="0" smtClean="0">
                <a:solidFill>
                  <a:srgbClr val="C00000"/>
                </a:solidFill>
                <a:latin typeface="Times New Roman" pitchFamily="18" charset="0"/>
                <a:cs typeface="Times New Roman" pitchFamily="18" charset="0"/>
              </a:rPr>
              <a:t> ederlerse elleri birbirinden ayrılmadan önce her ikisinin de geçmiş küçük günahları bağışlanır</a:t>
            </a:r>
            <a:r>
              <a:rPr lang="tr-TR" sz="2200" dirty="0" smtClean="0">
                <a:solidFill>
                  <a:srgbClr val="FF0066"/>
                </a:solidFill>
                <a:latin typeface="Times New Roman" pitchFamily="18" charset="0"/>
                <a:cs typeface="Times New Roman" pitchFamily="18" charset="0"/>
              </a:rPr>
              <a:t>. “ </a:t>
            </a:r>
            <a:r>
              <a:rPr lang="tr-TR" sz="1600" dirty="0" smtClean="0">
                <a:latin typeface="Times New Roman" pitchFamily="18" charset="0"/>
                <a:cs typeface="Times New Roman" pitchFamily="18" charset="0"/>
              </a:rPr>
              <a:t>(</a:t>
            </a:r>
            <a:r>
              <a:rPr lang="tr-TR" sz="1600" dirty="0" err="1" smtClean="0">
                <a:latin typeface="Times New Roman" pitchFamily="18" charset="0"/>
                <a:cs typeface="Times New Roman" pitchFamily="18" charset="0"/>
              </a:rPr>
              <a:t>Beyhaki</a:t>
            </a:r>
            <a:r>
              <a:rPr lang="tr-TR" sz="1600" dirty="0" smtClean="0">
                <a:latin typeface="Times New Roman" pitchFamily="18" charset="0"/>
                <a:cs typeface="Times New Roman" pitchFamily="18" charset="0"/>
              </a:rPr>
              <a:t> , </a:t>
            </a:r>
            <a:r>
              <a:rPr lang="tr-TR" sz="1600" dirty="0" err="1" smtClean="0">
                <a:latin typeface="Times New Roman" pitchFamily="18" charset="0"/>
                <a:cs typeface="Times New Roman" pitchFamily="18" charset="0"/>
              </a:rPr>
              <a:t>Şuabul</a:t>
            </a:r>
            <a:r>
              <a:rPr lang="tr-TR" sz="1600" dirty="0" smtClean="0">
                <a:latin typeface="Times New Roman" pitchFamily="18" charset="0"/>
                <a:cs typeface="Times New Roman" pitchFamily="18" charset="0"/>
              </a:rPr>
              <a:t>-İman)</a:t>
            </a:r>
          </a:p>
          <a:p>
            <a:pPr algn="just"/>
            <a:endParaRPr lang="tr-TR" sz="2000" dirty="0">
              <a:solidFill>
                <a:schemeClr val="tx1"/>
              </a:solidFill>
              <a:latin typeface="Times New Roman" pitchFamily="18" charset="0"/>
              <a:cs typeface="Times New Roman" pitchFamily="18" charset="0"/>
            </a:endParaRPr>
          </a:p>
        </p:txBody>
      </p:sp>
      <p:pic>
        <p:nvPicPr>
          <p:cNvPr id="9" name="Picture 12" descr="C:\Documents and Settings\AERO\Desktop\r.k.bayram\biten\BAYR.bmp"/>
          <p:cNvPicPr>
            <a:picLocks noChangeAspect="1" noChangeArrowheads="1"/>
          </p:cNvPicPr>
          <p:nvPr/>
        </p:nvPicPr>
        <p:blipFill>
          <a:blip r:embed="rId4"/>
          <a:srcRect/>
          <a:stretch>
            <a:fillRect/>
          </a:stretch>
        </p:blipFill>
        <p:spPr bwMode="auto">
          <a:xfrm>
            <a:off x="0" y="4000504"/>
            <a:ext cx="3929058" cy="285749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KABİRLERİ ZİYARET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584CEE"/>
                </a:solidFill>
                <a:latin typeface="Traditional Arabic" pitchFamily="2" charset="-78"/>
                <a:cs typeface="Traditional Arabic" pitchFamily="2" charset="-78"/>
              </a:rPr>
              <a:t>زُورُوا الْقُبُورَ فَإِنَّهَا تُذَكِّرُكُمْ الْآخِرَة</a:t>
            </a:r>
            <a:r>
              <a:rPr lang="ar-SA" sz="3200" dirty="0" smtClean="0">
                <a:solidFill>
                  <a:srgbClr val="000000"/>
                </a:solidFill>
                <a:latin typeface="Traditional Arabic" pitchFamily="2" charset="-78"/>
                <a:cs typeface="Traditional Arabic" pitchFamily="2" charset="-78"/>
              </a:rPr>
              <a:t>َ</a:t>
            </a:r>
            <a:endParaRPr lang="tr-TR" sz="3200" dirty="0" smtClean="0">
              <a:solidFill>
                <a:srgbClr val="0000FF"/>
              </a:solidFill>
              <a:latin typeface="Times New Roman" pitchFamily="18" charset="0"/>
              <a:cs typeface="Times New Roman" pitchFamily="18" charset="0"/>
            </a:endParaRPr>
          </a:p>
          <a:p>
            <a:pPr marL="342900" indent="-342900" algn="ctr" rtl="1">
              <a:spcBef>
                <a:spcPct val="20000"/>
              </a:spcBef>
              <a:buClr>
                <a:schemeClr val="accent1"/>
              </a:buClr>
              <a:buSzPct val="65000"/>
            </a:pPr>
            <a:r>
              <a:rPr lang="tr-TR" sz="2800" dirty="0" smtClean="0">
                <a:solidFill>
                  <a:schemeClr val="tx1"/>
                </a:solidFill>
                <a:latin typeface="Times New Roman" pitchFamily="18" charset="0"/>
                <a:cs typeface="Times New Roman" pitchFamily="18" charset="0"/>
              </a:rPr>
              <a:t>Peygamberimiz (sav) buyuruyor ki :</a:t>
            </a:r>
            <a:r>
              <a:rPr lang="tr-TR" sz="28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800" dirty="0" smtClean="0">
                <a:solidFill>
                  <a:srgbClr val="FF0066"/>
                </a:solidFill>
                <a:latin typeface="Times New Roman" pitchFamily="18" charset="0"/>
                <a:cs typeface="Arial" pitchFamily="34" charset="0"/>
              </a:rPr>
              <a:t>“ Kabirleri ziyaret ediniz. Çünkü kabirleri ziyaret size </a:t>
            </a:r>
            <a:r>
              <a:rPr lang="tr-TR" sz="2800" dirty="0" err="1" smtClean="0">
                <a:solidFill>
                  <a:srgbClr val="FF0066"/>
                </a:solidFill>
                <a:latin typeface="Times New Roman" pitchFamily="18" charset="0"/>
                <a:cs typeface="Arial" pitchFamily="34" charset="0"/>
              </a:rPr>
              <a:t>ahireti</a:t>
            </a:r>
            <a:r>
              <a:rPr lang="tr-TR" sz="2800" dirty="0" smtClean="0">
                <a:solidFill>
                  <a:srgbClr val="FF0066"/>
                </a:solidFill>
                <a:latin typeface="Times New Roman" pitchFamily="18" charset="0"/>
                <a:cs typeface="Arial" pitchFamily="34" charset="0"/>
              </a:rPr>
              <a:t> hatırlatır. “</a:t>
            </a:r>
            <a:r>
              <a:rPr lang="tr-TR" sz="2800" i="1" dirty="0" smtClean="0">
                <a:solidFill>
                  <a:srgbClr val="FF0066"/>
                </a:solidFill>
                <a:latin typeface="Georgia" pitchFamily="18" charset="0"/>
                <a:cs typeface="Arial" pitchFamily="34" charset="0"/>
              </a:rPr>
              <a:t> </a:t>
            </a:r>
            <a:r>
              <a:rPr lang="tr-TR" dirty="0" smtClean="0">
                <a:latin typeface="Georgia" pitchFamily="18" charset="0"/>
                <a:cs typeface="Arial" pitchFamily="34" charset="0"/>
              </a:rPr>
              <a:t>(</a:t>
            </a:r>
            <a:r>
              <a:rPr lang="tr-TR" dirty="0" err="1" smtClean="0">
                <a:latin typeface="Georgia" pitchFamily="18" charset="0"/>
                <a:cs typeface="Arial" pitchFamily="34" charset="0"/>
              </a:rPr>
              <a:t>İbn</a:t>
            </a:r>
            <a:r>
              <a:rPr lang="tr-TR" dirty="0" smtClean="0">
                <a:latin typeface="Georgia" pitchFamily="18" charset="0"/>
                <a:cs typeface="Arial" pitchFamily="34" charset="0"/>
              </a:rPr>
              <a:t> </a:t>
            </a:r>
            <a:r>
              <a:rPr lang="tr-TR" dirty="0" err="1" smtClean="0">
                <a:latin typeface="Georgia" pitchFamily="18" charset="0"/>
                <a:cs typeface="Arial" pitchFamily="34" charset="0"/>
              </a:rPr>
              <a:t>Mace</a:t>
            </a:r>
            <a:r>
              <a:rPr lang="tr-TR" dirty="0" smtClean="0">
                <a:latin typeface="Georgia" pitchFamily="18" charset="0"/>
                <a:cs typeface="Arial" pitchFamily="34" charset="0"/>
              </a:rPr>
              <a:t>)</a:t>
            </a:r>
          </a:p>
        </p:txBody>
      </p:sp>
      <p:pic>
        <p:nvPicPr>
          <p:cNvPr id="10" name="Picture 7" descr="C:\Documents and Settings\AERO\Desktop\r.k.bayram\kabziyaret.bmp"/>
          <p:cNvPicPr>
            <a:picLocks noChangeAspect="1" noChangeArrowheads="1"/>
          </p:cNvPicPr>
          <p:nvPr/>
        </p:nvPicPr>
        <p:blipFill>
          <a:blip r:embed="rId4"/>
          <a:srcRect/>
          <a:stretch>
            <a:fillRect/>
          </a:stretch>
        </p:blipFill>
        <p:spPr bwMode="auto">
          <a:xfrm>
            <a:off x="95250" y="4081558"/>
            <a:ext cx="3548056" cy="270502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ANNE-BABA,BÜYÜKLERİMİZİ VE KÜÇÜKLERİMİZİ ZİYARET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584CEE"/>
                </a:solidFill>
                <a:latin typeface="Traditional Arabic" pitchFamily="2" charset="-78"/>
                <a:cs typeface="Traditional Arabic" pitchFamily="2" charset="-78"/>
              </a:rPr>
              <a:t>لَيْسَ مِنَّا مَنْ لَمْ يُوَقِّرْ كَبِيرَنَا وَيَرْحَمْ صَغِيرَنَا </a:t>
            </a:r>
            <a:endParaRPr lang="tr-TR" sz="3200" dirty="0" smtClean="0">
              <a:solidFill>
                <a:srgbClr val="584CEE"/>
              </a:solidFill>
              <a:latin typeface="Traditional Arabic" pitchFamily="2" charset="-78"/>
              <a:cs typeface="Traditional Arabic" pitchFamily="2" charset="-78"/>
            </a:endParaRPr>
          </a:p>
          <a:p>
            <a:pPr algn="ctr"/>
            <a:r>
              <a:rPr lang="tr-TR" sz="2800" dirty="0" smtClean="0">
                <a:solidFill>
                  <a:schemeClr val="tx1"/>
                </a:solidFill>
                <a:latin typeface="Times New Roman" pitchFamily="18" charset="0"/>
                <a:cs typeface="Times New Roman" pitchFamily="18" charset="0"/>
              </a:rPr>
              <a:t>Peygamberimiz (sav) buyuruyor ki </a:t>
            </a:r>
            <a:r>
              <a:rPr lang="tr-TR" sz="28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800" dirty="0" smtClean="0">
                <a:solidFill>
                  <a:srgbClr val="FF0066"/>
                </a:solidFill>
                <a:latin typeface="Times New Roman" pitchFamily="18" charset="0"/>
                <a:cs typeface="Arial" pitchFamily="34" charset="0"/>
              </a:rPr>
              <a:t>“ Büyüklerine saygı, küçüklerine sevgi göstermeyen bizden değildir.“</a:t>
            </a:r>
            <a:r>
              <a:rPr lang="tr-TR" sz="2800" i="1" dirty="0" smtClean="0">
                <a:solidFill>
                  <a:srgbClr val="FF0066"/>
                </a:solidFill>
                <a:latin typeface="Georgia" pitchFamily="18" charset="0"/>
                <a:cs typeface="Arial" pitchFamily="34" charset="0"/>
              </a:rPr>
              <a:t>  </a:t>
            </a:r>
            <a:r>
              <a:rPr lang="tr-TR" sz="2800" dirty="0" smtClean="0">
                <a:latin typeface="Georgia" pitchFamily="18" charset="0"/>
                <a:cs typeface="Arial" pitchFamily="34" charset="0"/>
              </a:rPr>
              <a:t>(</a:t>
            </a:r>
            <a:r>
              <a:rPr lang="tr-TR" sz="2800" dirty="0" err="1" smtClean="0">
                <a:latin typeface="Georgia" pitchFamily="18" charset="0"/>
                <a:cs typeface="Arial" pitchFamily="34" charset="0"/>
              </a:rPr>
              <a:t>Tirmizi</a:t>
            </a:r>
            <a:r>
              <a:rPr lang="tr-TR" sz="2800" dirty="0" smtClean="0">
                <a:latin typeface="Georgia" pitchFamily="18" charset="0"/>
                <a:cs typeface="Arial" pitchFamily="34" charset="0"/>
              </a:rPr>
              <a:t>)</a:t>
            </a:r>
            <a:endParaRPr lang="tr-TR" sz="2800" dirty="0">
              <a:latin typeface="Georgia" pitchFamily="18" charset="0"/>
              <a:cs typeface="Arial" pitchFamily="34" charset="0"/>
            </a:endParaRPr>
          </a:p>
        </p:txBody>
      </p:sp>
      <p:graphicFrame>
        <p:nvGraphicFramePr>
          <p:cNvPr id="30722" name="Object 2"/>
          <p:cNvGraphicFramePr>
            <a:graphicFrameLocks noChangeAspect="1"/>
          </p:cNvGraphicFramePr>
          <p:nvPr/>
        </p:nvGraphicFramePr>
        <p:xfrm>
          <a:off x="76200" y="4000504"/>
          <a:ext cx="3352792" cy="2786081"/>
        </p:xfrm>
        <a:graphic>
          <a:graphicData uri="http://schemas.openxmlformats.org/presentationml/2006/ole">
            <p:oleObj spid="_x0000_s44034" name="Bit Eşlem Resmi" r:id="rId5" imgW="3266667" imgH="2553056" progId="PBrush">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HASTALARIMIZI ZİYARET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584CEE"/>
                </a:solidFill>
                <a:latin typeface="Traditional Arabic" pitchFamily="2" charset="-78"/>
                <a:cs typeface="Traditional Arabic" pitchFamily="2" charset="-78"/>
              </a:rPr>
              <a:t>عَائِدُ الْمَرِيضِ فِي مَخْرَفَةِ الْجَنَّةِ حَتَّى يَرْجِعَ </a:t>
            </a:r>
            <a:endParaRPr lang="tr-TR" sz="3200" dirty="0" smtClean="0">
              <a:solidFill>
                <a:srgbClr val="584CEE"/>
              </a:solidFill>
              <a:latin typeface="Traditional Arabic" pitchFamily="2" charset="-78"/>
              <a:cs typeface="Traditional Arabic" pitchFamily="2" charset="-78"/>
            </a:endParaRPr>
          </a:p>
          <a:p>
            <a:pPr algn="ctr"/>
            <a:r>
              <a:rPr lang="tr-TR" sz="2800" dirty="0" smtClean="0">
                <a:solidFill>
                  <a:schemeClr val="tx1"/>
                </a:solidFill>
                <a:latin typeface="Times New Roman" pitchFamily="18" charset="0"/>
                <a:cs typeface="Times New Roman" pitchFamily="18" charset="0"/>
              </a:rPr>
              <a:t>Peygamberimiz (sav) buyuruyor ki </a:t>
            </a:r>
            <a:r>
              <a:rPr lang="tr-TR" sz="28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800" dirty="0" smtClean="0">
                <a:solidFill>
                  <a:srgbClr val="FF0066"/>
                </a:solidFill>
                <a:latin typeface="Times New Roman" pitchFamily="18" charset="0"/>
                <a:cs typeface="Arial" pitchFamily="34" charset="0"/>
              </a:rPr>
              <a:t>“ Hasta ziyaret eden kimse, ziyaretten dönünceye kadar cennet bahçesindedir. “</a:t>
            </a:r>
            <a:r>
              <a:rPr lang="tr-TR" sz="2800" i="1" dirty="0" smtClean="0">
                <a:solidFill>
                  <a:srgbClr val="FF0066"/>
                </a:solidFill>
                <a:latin typeface="Georgia" pitchFamily="18" charset="0"/>
                <a:cs typeface="Arial" pitchFamily="34" charset="0"/>
              </a:rPr>
              <a:t>  </a:t>
            </a:r>
            <a:r>
              <a:rPr lang="tr-TR" sz="2800" dirty="0" smtClean="0">
                <a:latin typeface="Georgia" pitchFamily="18" charset="0"/>
                <a:cs typeface="Arial" pitchFamily="34" charset="0"/>
              </a:rPr>
              <a:t>(Müslim)</a:t>
            </a:r>
            <a:endParaRPr lang="tr-TR" sz="2800" dirty="0">
              <a:latin typeface="Georgia" pitchFamily="18" charset="0"/>
              <a:cs typeface="Arial" pitchFamily="34" charset="0"/>
            </a:endParaRPr>
          </a:p>
        </p:txBody>
      </p:sp>
      <p:graphicFrame>
        <p:nvGraphicFramePr>
          <p:cNvPr id="31747" name="Object 3"/>
          <p:cNvGraphicFramePr>
            <a:graphicFrameLocks noGrp="1" noChangeAspect="1"/>
          </p:cNvGraphicFramePr>
          <p:nvPr/>
        </p:nvGraphicFramePr>
        <p:xfrm>
          <a:off x="76200" y="4000504"/>
          <a:ext cx="4281485" cy="2857520"/>
        </p:xfrm>
        <a:graphic>
          <a:graphicData uri="http://schemas.openxmlformats.org/presentationml/2006/ole">
            <p:oleObj spid="_x0000_s45058" name="Bit Eşlem Resmi" r:id="rId5" imgW="4676190" imgH="3095238" progId="PBrus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ŞEHİT KABİRLERİNİ VE AİLELERİNİ ZİYARET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rgbClr val="584CEE"/>
                </a:solidFill>
                <a:latin typeface="Traditional Arabic" pitchFamily="2" charset="-78"/>
                <a:cs typeface="Traditional Arabic" pitchFamily="2" charset="-78"/>
              </a:rPr>
              <a:t>وَالَّذِي نَفْسِي بِيَدِهِ وَدِدْتُ أَنِّي أُقَاتِلُ فِي سَبِيلِ اللَّهِ فَأُقْتَلُ ثُمَّ أُحْيَا </a:t>
            </a:r>
            <a:endParaRPr lang="tr-TR" sz="2800" dirty="0" smtClean="0">
              <a:solidFill>
                <a:srgbClr val="584CEE"/>
              </a:solidFill>
              <a:latin typeface="Times New Roman" pitchFamily="18" charset="0"/>
              <a:cs typeface="Traditional Arabic" pitchFamily="2" charset="-78"/>
            </a:endParaRPr>
          </a:p>
          <a:p>
            <a:pPr marL="342900" indent="-342900" algn="ctr" rtl="1">
              <a:spcBef>
                <a:spcPct val="20000"/>
              </a:spcBef>
              <a:buClr>
                <a:schemeClr val="accent1"/>
              </a:buClr>
              <a:buSzPct val="65000"/>
              <a:buFont typeface="Wingdings" pitchFamily="2" charset="2"/>
              <a:buNone/>
            </a:pPr>
            <a:r>
              <a:rPr lang="ar-SA" sz="2800" dirty="0" smtClean="0">
                <a:solidFill>
                  <a:srgbClr val="584CEE"/>
                </a:solidFill>
                <a:latin typeface="Traditional Arabic" pitchFamily="2" charset="-78"/>
                <a:cs typeface="Traditional Arabic" pitchFamily="2" charset="-78"/>
              </a:rPr>
              <a:t>ثُمَّ أُقْتَلُ ثُمَّ أُحْيَا ثُمَّ أُقْتَلُ</a:t>
            </a:r>
          </a:p>
          <a:p>
            <a:pPr algn="ctr"/>
            <a:r>
              <a:rPr lang="tr-TR" sz="2400" dirty="0" smtClean="0">
                <a:solidFill>
                  <a:schemeClr val="tx1"/>
                </a:solidFill>
                <a:latin typeface="Times New Roman" pitchFamily="18" charset="0"/>
                <a:cs typeface="Times New Roman" pitchFamily="18" charset="0"/>
              </a:rPr>
              <a:t>Peygamberimiz (sav) buyuruyor ki </a:t>
            </a:r>
            <a:r>
              <a:rPr lang="tr-TR" sz="24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a:t>
            </a:r>
            <a:r>
              <a:rPr lang="tr-TR" sz="2400" dirty="0" smtClean="0">
                <a:solidFill>
                  <a:srgbClr val="FF0066"/>
                </a:solidFill>
                <a:latin typeface="Times New Roman" pitchFamily="18" charset="0"/>
              </a:rPr>
              <a:t>Allah’a yemin ederim ki, Allah yolunda savaşıp şehit olmayı, yine diriltilip şehit olmayı, tekrar diriltilip şehit olmayı çok isterim. “</a:t>
            </a:r>
            <a:r>
              <a:rPr lang="tr-TR" sz="2400" i="1" dirty="0" smtClean="0">
                <a:solidFill>
                  <a:srgbClr val="FF0066"/>
                </a:solidFill>
                <a:latin typeface="Georgia" pitchFamily="18" charset="0"/>
              </a:rPr>
              <a:t>  </a:t>
            </a:r>
            <a:r>
              <a:rPr lang="tr-TR" sz="2400" dirty="0" smtClean="0">
                <a:latin typeface="Georgia" pitchFamily="18" charset="0"/>
              </a:rPr>
              <a:t>(</a:t>
            </a:r>
            <a:r>
              <a:rPr lang="tr-TR" sz="2400" dirty="0" err="1" smtClean="0">
                <a:latin typeface="Georgia" pitchFamily="18" charset="0"/>
              </a:rPr>
              <a:t>Buhari</a:t>
            </a:r>
            <a:r>
              <a:rPr lang="tr-TR" sz="2400" dirty="0" smtClean="0">
                <a:latin typeface="Georgia" pitchFamily="18" charset="0"/>
              </a:rPr>
              <a:t>)</a:t>
            </a:r>
            <a:endParaRPr lang="tr-TR" sz="2400" dirty="0">
              <a:latin typeface="Georgia" pitchFamily="18" charset="0"/>
            </a:endParaRPr>
          </a:p>
        </p:txBody>
      </p:sp>
      <p:pic>
        <p:nvPicPr>
          <p:cNvPr id="9" name="Picture 10" descr="C:\Documents and Settings\AERO\Desktop\r.k.bayram\SEHİT.JPG"/>
          <p:cNvPicPr>
            <a:picLocks noChangeAspect="1" noChangeArrowheads="1"/>
          </p:cNvPicPr>
          <p:nvPr/>
        </p:nvPicPr>
        <p:blipFill>
          <a:blip r:embed="rId4"/>
          <a:srcRect/>
          <a:stretch>
            <a:fillRect/>
          </a:stretch>
        </p:blipFill>
        <p:spPr bwMode="auto">
          <a:xfrm>
            <a:off x="-32" y="4000504"/>
            <a:ext cx="3786214" cy="285752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YOKSULLARA , FAKİRLERE,YETİMLERE YARDIM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rgbClr val="0000FF"/>
                </a:solidFill>
                <a:latin typeface="Traditional Arabic" pitchFamily="2" charset="-78"/>
                <a:cs typeface="Traditional Arabic" pitchFamily="2" charset="-78"/>
              </a:rPr>
              <a:t>الزَّكَاةُ قَنْطَرَةُ الإِسْلامِ</a:t>
            </a:r>
          </a:p>
          <a:p>
            <a:pPr marL="342900" indent="-342900" algn="ctr" rtl="1">
              <a:buClr>
                <a:schemeClr val="accent1"/>
              </a:buClr>
              <a:buSzPct val="65000"/>
            </a:pPr>
            <a:r>
              <a:rPr lang="tr-TR" sz="2400" dirty="0" smtClean="0">
                <a:solidFill>
                  <a:schemeClr val="tx1"/>
                </a:solidFill>
                <a:latin typeface="Times New Roman" pitchFamily="18" charset="0"/>
                <a:cs typeface="Arial" pitchFamily="34" charset="0"/>
              </a:rPr>
              <a:t>Akrabalarımız arasında ve çevremizde bulunan yoksullara, yetimlere , yardım edelim. Fakir öğrencilere burs verelim. </a:t>
            </a:r>
          </a:p>
          <a:p>
            <a:pPr marL="342900" indent="-342900" algn="ctr" rtl="1">
              <a:buClr>
                <a:schemeClr val="accent1"/>
              </a:buClr>
              <a:buSzPct val="65000"/>
            </a:pPr>
            <a:r>
              <a:rPr lang="tr-TR" sz="2400" dirty="0" smtClean="0">
                <a:solidFill>
                  <a:schemeClr val="tx1"/>
                </a:solidFill>
                <a:latin typeface="Times New Roman" pitchFamily="18" charset="0"/>
                <a:cs typeface="Arial" pitchFamily="34" charset="0"/>
              </a:rPr>
              <a:t>Bayramda kestiğimiz  kurban etlerinden verelim. </a:t>
            </a:r>
          </a:p>
          <a:p>
            <a:pPr marL="342900" indent="-342900" algn="ctr" rtl="1">
              <a:buClr>
                <a:schemeClr val="accent1"/>
              </a:buClr>
              <a:buSzPct val="65000"/>
            </a:pPr>
            <a:r>
              <a:rPr lang="tr-TR" sz="2400" dirty="0" smtClean="0">
                <a:solidFill>
                  <a:schemeClr val="tx1"/>
                </a:solidFill>
                <a:latin typeface="Times New Roman" pitchFamily="18" charset="0"/>
                <a:cs typeface="Arial" pitchFamily="34" charset="0"/>
              </a:rPr>
              <a:t>Bayramda onları sevindirelim</a:t>
            </a:r>
            <a:endParaRPr lang="tr-TR" sz="2400" dirty="0">
              <a:solidFill>
                <a:schemeClr val="tx1"/>
              </a:solidFill>
              <a:latin typeface="Georgia" pitchFamily="18" charset="0"/>
            </a:endParaRPr>
          </a:p>
        </p:txBody>
      </p:sp>
      <p:pic>
        <p:nvPicPr>
          <p:cNvPr id="10" name="Picture 10" descr="C:\Documents and Settings\AERO\Desktop\r.k.bayram\sadaka_elkhabar.jpg"/>
          <p:cNvPicPr>
            <a:picLocks noChangeAspect="1" noChangeArrowheads="1"/>
          </p:cNvPicPr>
          <p:nvPr/>
        </p:nvPicPr>
        <p:blipFill>
          <a:blip r:embed="rId4"/>
          <a:srcRect/>
          <a:stretch>
            <a:fillRect/>
          </a:stretch>
        </p:blipFill>
        <p:spPr bwMode="auto">
          <a:xfrm>
            <a:off x="-32" y="4191024"/>
            <a:ext cx="2363788" cy="2667000"/>
          </a:xfrm>
          <a:prstGeom prst="rect">
            <a:avLst/>
          </a:prstGeom>
          <a:noFill/>
          <a:ln w="9525">
            <a:solidFill>
              <a:srgbClr val="000000"/>
            </a:solidFill>
            <a:miter lim="800000"/>
            <a:headEnd/>
            <a:tailEnd/>
          </a:ln>
        </p:spPr>
      </p:pic>
      <p:pic>
        <p:nvPicPr>
          <p:cNvPr id="13" name="Picture 11" descr="C:\Documents and Settings\AERO\Desktop\r.k.bayram\social_pic03.jpg"/>
          <p:cNvPicPr>
            <a:picLocks noChangeAspect="1" noChangeArrowheads="1"/>
          </p:cNvPicPr>
          <p:nvPr/>
        </p:nvPicPr>
        <p:blipFill>
          <a:blip r:embed="rId5"/>
          <a:srcRect/>
          <a:stretch>
            <a:fillRect/>
          </a:stretch>
        </p:blipFill>
        <p:spPr bwMode="auto">
          <a:xfrm>
            <a:off x="2438368" y="4191024"/>
            <a:ext cx="1905000" cy="2667000"/>
          </a:xfrm>
          <a:prstGeom prst="rect">
            <a:avLst/>
          </a:prstGeom>
          <a:noFill/>
          <a:ln w="9525">
            <a:solidFill>
              <a:srgbClr val="000000"/>
            </a:solidFill>
            <a:miter lim="800000"/>
            <a:headEnd/>
            <a:tailEnd/>
          </a:ln>
        </p:spPr>
      </p:pic>
      <p:pic>
        <p:nvPicPr>
          <p:cNvPr id="14" name="Picture 13" descr="C:\Documents and Settings\AERO\Desktop\r.k.bayram\YET.JPG"/>
          <p:cNvPicPr>
            <a:picLocks noChangeAspect="1" noChangeArrowheads="1"/>
          </p:cNvPicPr>
          <p:nvPr/>
        </p:nvPicPr>
        <p:blipFill>
          <a:blip r:embed="rId6"/>
          <a:srcRect/>
          <a:stretch>
            <a:fillRect/>
          </a:stretch>
        </p:blipFill>
        <p:spPr bwMode="auto">
          <a:xfrm>
            <a:off x="4419568" y="4191024"/>
            <a:ext cx="1866900" cy="2667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KUR’AN VE MEALİNİ OKUYALIM.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rgbClr val="0000FF"/>
                </a:solidFill>
                <a:latin typeface="Traditional Arabic" pitchFamily="2" charset="-78"/>
                <a:cs typeface="Traditional Arabic" pitchFamily="2" charset="-78"/>
              </a:rPr>
              <a:t>خَيْرُكُمْ مَنْ تَعَلَّمَ الْقُرْآنَ وَعَلَّمَهُ </a:t>
            </a:r>
            <a:endParaRPr lang="tr-TR" sz="2800" dirty="0" smtClean="0">
              <a:solidFill>
                <a:srgbClr val="0000FF"/>
              </a:solidFill>
              <a:latin typeface="Traditional Arabic" pitchFamily="2" charset="-78"/>
              <a:cs typeface="Traditional Arabic" pitchFamily="2" charset="-78"/>
            </a:endParaRPr>
          </a:p>
          <a:p>
            <a:pPr marL="342900" indent="-342900" algn="ctr" rtl="1">
              <a:spcBef>
                <a:spcPct val="20000"/>
              </a:spcBef>
              <a:buClr>
                <a:schemeClr val="accent1"/>
              </a:buClr>
              <a:buSzPct val="65000"/>
              <a:buFont typeface="Wingdings" pitchFamily="2" charset="2"/>
              <a:buNone/>
            </a:pPr>
            <a:r>
              <a:rPr lang="tr-TR" sz="2400" dirty="0" smtClean="0">
                <a:solidFill>
                  <a:schemeClr val="tx1"/>
                </a:solidFill>
                <a:latin typeface="Times New Roman" pitchFamily="18" charset="0"/>
                <a:cs typeface="Times New Roman" pitchFamily="18" charset="0"/>
              </a:rPr>
              <a:t>Peygamberimiz (sav) buyuruyor ki : </a:t>
            </a:r>
          </a:p>
          <a:p>
            <a:pPr marL="342900" indent="-342900"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Sizin en hayırlınız </a:t>
            </a:r>
            <a:r>
              <a:rPr lang="tr-TR" sz="2400" dirty="0" err="1" smtClean="0">
                <a:solidFill>
                  <a:srgbClr val="FF0066"/>
                </a:solidFill>
                <a:latin typeface="Times New Roman" pitchFamily="18" charset="0"/>
                <a:cs typeface="Arial" pitchFamily="34" charset="0"/>
              </a:rPr>
              <a:t>Kur’an’ı</a:t>
            </a:r>
            <a:r>
              <a:rPr lang="tr-TR" sz="2400" dirty="0" smtClean="0">
                <a:solidFill>
                  <a:srgbClr val="FF0066"/>
                </a:solidFill>
                <a:latin typeface="Times New Roman" pitchFamily="18" charset="0"/>
                <a:cs typeface="Arial" pitchFamily="34" charset="0"/>
              </a:rPr>
              <a:t> öğrenen ve öğreteninizdir. “</a:t>
            </a:r>
            <a:r>
              <a:rPr lang="tr-TR" sz="2400" i="1" dirty="0" smtClean="0">
                <a:solidFill>
                  <a:srgbClr val="FF0066"/>
                </a:solidFill>
                <a:latin typeface="Georgia" pitchFamily="18" charset="0"/>
                <a:cs typeface="Arial" pitchFamily="34" charset="0"/>
              </a:rPr>
              <a:t>  </a:t>
            </a:r>
            <a:r>
              <a:rPr lang="tr-TR" sz="1600" dirty="0" smtClean="0">
                <a:latin typeface="Georgia" pitchFamily="18" charset="0"/>
                <a:cs typeface="Arial" pitchFamily="34" charset="0"/>
              </a:rPr>
              <a:t>(</a:t>
            </a:r>
            <a:r>
              <a:rPr lang="tr-TR" sz="1600" dirty="0" err="1" smtClean="0">
                <a:latin typeface="Georgia" pitchFamily="18" charset="0"/>
                <a:cs typeface="Arial" pitchFamily="34" charset="0"/>
              </a:rPr>
              <a:t>Buhari</a:t>
            </a:r>
            <a:r>
              <a:rPr lang="tr-TR" sz="1600" dirty="0" smtClean="0">
                <a:latin typeface="Georgia" pitchFamily="18" charset="0"/>
                <a:cs typeface="Arial" pitchFamily="34" charset="0"/>
              </a:rPr>
              <a:t>)</a:t>
            </a:r>
            <a:endParaRPr lang="tr-TR" sz="1600" dirty="0">
              <a:latin typeface="Georgia" pitchFamily="18" charset="0"/>
              <a:cs typeface="Arial" pitchFamily="34" charset="0"/>
            </a:endParaRPr>
          </a:p>
        </p:txBody>
      </p:sp>
      <p:pic>
        <p:nvPicPr>
          <p:cNvPr id="10" name="Picture 11" descr="C:\Documents and Settings\AERO\Desktop\r.k.bayram\KTPOKUT.bmp"/>
          <p:cNvPicPr>
            <a:picLocks noChangeAspect="1" noChangeArrowheads="1"/>
          </p:cNvPicPr>
          <p:nvPr/>
        </p:nvPicPr>
        <p:blipFill>
          <a:blip r:embed="rId4"/>
          <a:srcRect/>
          <a:stretch>
            <a:fillRect/>
          </a:stretch>
        </p:blipFill>
        <p:spPr bwMode="auto">
          <a:xfrm>
            <a:off x="3428992" y="4214818"/>
            <a:ext cx="3200400" cy="2016125"/>
          </a:xfrm>
          <a:prstGeom prst="rect">
            <a:avLst/>
          </a:prstGeom>
          <a:noFill/>
          <a:ln w="9525">
            <a:solidFill>
              <a:srgbClr val="000000"/>
            </a:solidFill>
            <a:miter lim="800000"/>
            <a:headEnd/>
            <a:tailEnd/>
          </a:ln>
        </p:spPr>
      </p:pic>
      <p:pic>
        <p:nvPicPr>
          <p:cNvPr id="13" name="Picture 18" descr="C:\Documents and Settings\AERO\Desktop\r.k.bayram\8r2n9hm.gif"/>
          <p:cNvPicPr>
            <a:picLocks noChangeAspect="1" noChangeArrowheads="1"/>
          </p:cNvPicPr>
          <p:nvPr/>
        </p:nvPicPr>
        <p:blipFill>
          <a:blip r:embed="rId5"/>
          <a:srcRect/>
          <a:stretch>
            <a:fillRect/>
          </a:stretch>
        </p:blipFill>
        <p:spPr bwMode="auto">
          <a:xfrm>
            <a:off x="152400" y="4267200"/>
            <a:ext cx="3200400" cy="19558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CAMİLERİMİZİ İMAR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rgbClr val="0000FF"/>
                </a:solidFill>
                <a:latin typeface="Traditional Arabic" pitchFamily="2" charset="-78"/>
                <a:cs typeface="Traditional Arabic" pitchFamily="2" charset="-78"/>
              </a:rPr>
              <a:t>مَنْ بَنَى لِلَّهِ مَسْجِدًا بَنَى اللَّهُ لَهُ مِثْلَهُ فِي الْجَنَّةِ</a:t>
            </a:r>
          </a:p>
          <a:p>
            <a:pPr marL="342900" indent="-342900" algn="ctr" rtl="1">
              <a:spcBef>
                <a:spcPct val="20000"/>
              </a:spcBef>
              <a:buClr>
                <a:schemeClr val="accent1"/>
              </a:buClr>
              <a:buSzPct val="65000"/>
              <a:buFont typeface="Wingdings" pitchFamily="2" charset="2"/>
              <a:buNone/>
            </a:pPr>
            <a:r>
              <a:rPr lang="tr-TR" sz="2400" dirty="0" smtClean="0">
                <a:solidFill>
                  <a:schemeClr val="tx1"/>
                </a:solidFill>
                <a:latin typeface="Times New Roman" pitchFamily="18" charset="0"/>
                <a:cs typeface="Times New Roman" pitchFamily="18" charset="0"/>
              </a:rPr>
              <a:t>Peygamberimiz (sav) buyuruyor ki </a:t>
            </a:r>
            <a:r>
              <a:rPr lang="tr-TR" sz="24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Kim bir </a:t>
            </a:r>
            <a:r>
              <a:rPr lang="tr-TR" sz="2400" dirty="0" err="1" smtClean="0">
                <a:solidFill>
                  <a:srgbClr val="FF0066"/>
                </a:solidFill>
                <a:latin typeface="Times New Roman" pitchFamily="18" charset="0"/>
                <a:cs typeface="Arial" pitchFamily="34" charset="0"/>
              </a:rPr>
              <a:t>mescid</a:t>
            </a:r>
            <a:r>
              <a:rPr lang="tr-TR" sz="2400" dirty="0" smtClean="0">
                <a:solidFill>
                  <a:srgbClr val="FF0066"/>
                </a:solidFill>
                <a:latin typeface="Times New Roman" pitchFamily="18" charset="0"/>
                <a:cs typeface="Arial" pitchFamily="34" charset="0"/>
              </a:rPr>
              <a:t> yaparsa Allah’ da ona cennette benzeri saray yapar. “</a:t>
            </a:r>
            <a:r>
              <a:rPr lang="tr-TR" sz="2400" i="1" dirty="0" smtClean="0">
                <a:solidFill>
                  <a:srgbClr val="FF0066"/>
                </a:solidFill>
                <a:latin typeface="Georgia" pitchFamily="18" charset="0"/>
                <a:cs typeface="Arial" pitchFamily="34" charset="0"/>
              </a:rPr>
              <a:t>  </a:t>
            </a:r>
            <a:r>
              <a:rPr lang="tr-TR" sz="1600" dirty="0" smtClean="0">
                <a:latin typeface="Georgia" pitchFamily="18" charset="0"/>
                <a:cs typeface="Arial" pitchFamily="34" charset="0"/>
              </a:rPr>
              <a:t>(</a:t>
            </a:r>
            <a:r>
              <a:rPr lang="tr-TR" sz="1600" dirty="0" err="1" smtClean="0">
                <a:latin typeface="Georgia" pitchFamily="18" charset="0"/>
                <a:cs typeface="Arial" pitchFamily="34" charset="0"/>
              </a:rPr>
              <a:t>Tirmizi</a:t>
            </a:r>
            <a:r>
              <a:rPr lang="tr-TR" sz="1600" dirty="0" smtClean="0">
                <a:latin typeface="Georgia" pitchFamily="18" charset="0"/>
                <a:cs typeface="Arial" pitchFamily="34" charset="0"/>
              </a:rPr>
              <a:t>)</a:t>
            </a:r>
            <a:endParaRPr lang="tr-TR" sz="1600" dirty="0">
              <a:latin typeface="Georgia" pitchFamily="18" charset="0"/>
              <a:cs typeface="Arial" pitchFamily="34" charset="0"/>
            </a:endParaRPr>
          </a:p>
        </p:txBody>
      </p:sp>
      <p:pic>
        <p:nvPicPr>
          <p:cNvPr id="9" name="Picture 11" descr="C:\Documents and Settings\AERO\Desktop\r.k.bayram\pg_0007_03.jpg"/>
          <p:cNvPicPr>
            <a:picLocks noChangeAspect="1" noChangeArrowheads="1"/>
          </p:cNvPicPr>
          <p:nvPr/>
        </p:nvPicPr>
        <p:blipFill>
          <a:blip r:embed="rId4"/>
          <a:srcRect/>
          <a:stretch>
            <a:fillRect/>
          </a:stretch>
        </p:blipFill>
        <p:spPr bwMode="auto">
          <a:xfrm>
            <a:off x="-32" y="3970850"/>
            <a:ext cx="4143404" cy="2887174"/>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BAYRAM GECELERİ VE GÜNLERİNİ İHYA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chemeClr val="tx1"/>
                </a:solidFill>
                <a:latin typeface="Traditional Arabic" pitchFamily="2" charset="-78"/>
                <a:cs typeface="Traditional Arabic" pitchFamily="2" charset="-78"/>
              </a:rPr>
              <a:t>من أحياليلة</a:t>
            </a:r>
            <a:r>
              <a:rPr lang="tr-TR" sz="2800" dirty="0" smtClean="0">
                <a:solidFill>
                  <a:schemeClr val="tx1"/>
                </a:solidFill>
                <a:latin typeface="Times New Roman" pitchFamily="18" charset="0"/>
                <a:cs typeface="Traditional Arabic" pitchFamily="2" charset="-78"/>
              </a:rPr>
              <a:t> </a:t>
            </a:r>
            <a:r>
              <a:rPr lang="ar-SA" sz="2800" dirty="0" smtClean="0">
                <a:solidFill>
                  <a:srgbClr val="000000"/>
                </a:solidFill>
                <a:latin typeface="Traditional Arabic" pitchFamily="2" charset="-78"/>
                <a:cs typeface="Traditional Arabic" pitchFamily="2" charset="-78"/>
              </a:rPr>
              <a:t>الفطر وليلة الأضح</a:t>
            </a:r>
            <a:r>
              <a:rPr lang="ar-EG" sz="2800" dirty="0" smtClean="0">
                <a:solidFill>
                  <a:srgbClr val="000000"/>
                </a:solidFill>
                <a:latin typeface="Traditional Arabic" pitchFamily="2" charset="-78"/>
                <a:cs typeface="Traditional Arabic" pitchFamily="2" charset="-78"/>
              </a:rPr>
              <a:t>ي </a:t>
            </a:r>
            <a:r>
              <a:rPr lang="ar-SA" sz="2800" dirty="0" smtClean="0">
                <a:solidFill>
                  <a:srgbClr val="000000"/>
                </a:solidFill>
                <a:latin typeface="Traditional Arabic" pitchFamily="2" charset="-78"/>
                <a:cs typeface="Traditional Arabic" pitchFamily="2" charset="-78"/>
              </a:rPr>
              <a:t>لم يمت قلبه يوم تموت القلوب </a:t>
            </a:r>
            <a:r>
              <a:rPr lang="tr-TR" sz="2400" dirty="0" smtClean="0">
                <a:solidFill>
                  <a:srgbClr val="0070C0"/>
                </a:solidFill>
                <a:latin typeface="Times New Roman" pitchFamily="18" charset="0"/>
                <a:cs typeface="Times New Roman" pitchFamily="18" charset="0"/>
              </a:rPr>
              <a:t>Peygamberimiz (sav) buyuruyor ki </a:t>
            </a:r>
            <a:r>
              <a:rPr lang="tr-TR" sz="24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kim kurban bayramı gecelerini ihya ederse kalplerin öldüğü günde kalbi ölmez. “</a:t>
            </a:r>
            <a:r>
              <a:rPr lang="tr-TR" sz="2400" i="1" dirty="0" smtClean="0">
                <a:solidFill>
                  <a:srgbClr val="FF0066"/>
                </a:solidFill>
                <a:latin typeface="Georgia" pitchFamily="18" charset="0"/>
                <a:cs typeface="Arial" pitchFamily="34" charset="0"/>
              </a:rPr>
              <a:t> </a:t>
            </a:r>
            <a:endParaRPr lang="tr-TR" sz="1600" dirty="0">
              <a:latin typeface="Georgia" pitchFamily="18" charset="0"/>
              <a:cs typeface="Arial" pitchFamily="34" charset="0"/>
            </a:endParaRPr>
          </a:p>
        </p:txBody>
      </p:sp>
      <p:graphicFrame>
        <p:nvGraphicFramePr>
          <p:cNvPr id="9" name="Object 16"/>
          <p:cNvGraphicFramePr>
            <a:graphicFrameLocks noChangeAspect="1"/>
          </p:cNvGraphicFramePr>
          <p:nvPr/>
        </p:nvGraphicFramePr>
        <p:xfrm>
          <a:off x="-32" y="4000504"/>
          <a:ext cx="2667000" cy="2857520"/>
        </p:xfrm>
        <a:graphic>
          <a:graphicData uri="http://schemas.openxmlformats.org/presentationml/2006/ole">
            <p:oleObj spid="_x0000_s46082" r:id="rId5" imgW="1867161" imgH="2638095" progId="PBrush">
              <p:embed/>
            </p:oleObj>
          </a:graphicData>
        </a:graphic>
      </p:graphicFrame>
      <p:pic>
        <p:nvPicPr>
          <p:cNvPr id="14" name="Picture 22" descr="C:\Documents and Settings\AERO\Desktop\r.k.bayram\859467547475a7eed27996.gif"/>
          <p:cNvPicPr>
            <a:picLocks noChangeAspect="1" noChangeArrowheads="1"/>
          </p:cNvPicPr>
          <p:nvPr/>
        </p:nvPicPr>
        <p:blipFill>
          <a:blip r:embed="rId6"/>
          <a:srcRect/>
          <a:stretch>
            <a:fillRect/>
          </a:stretch>
        </p:blipFill>
        <p:spPr bwMode="auto">
          <a:xfrm>
            <a:off x="2843218" y="4191024"/>
            <a:ext cx="2495550" cy="914400"/>
          </a:xfrm>
          <a:prstGeom prst="rect">
            <a:avLst/>
          </a:prstGeom>
          <a:noFill/>
        </p:spPr>
      </p:pic>
      <p:pic>
        <p:nvPicPr>
          <p:cNvPr id="15" name="Picture 23" descr="C:\Documents and Settings\AERO\Desktop\r.k.bayram\50ff1030b8.gif"/>
          <p:cNvPicPr>
            <a:picLocks noChangeAspect="1" noChangeArrowheads="1"/>
          </p:cNvPicPr>
          <p:nvPr/>
        </p:nvPicPr>
        <p:blipFill>
          <a:blip r:embed="rId7"/>
          <a:srcRect/>
          <a:stretch>
            <a:fillRect/>
          </a:stretch>
        </p:blipFill>
        <p:spPr bwMode="auto">
          <a:xfrm>
            <a:off x="2767018" y="4762524"/>
            <a:ext cx="2590800" cy="2095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Kurban, insanın Allah'a yaklaşmasına ve O'nun rızasını kazanmasına vesile olan bir ibadettir. “Kurban” kelimesinde bu mana vardır. </a:t>
            </a:r>
            <a:r>
              <a:rPr lang="tr-TR" sz="2400" dirty="0" smtClean="0">
                <a:solidFill>
                  <a:srgbClr val="C00000"/>
                </a:solidFill>
              </a:rPr>
              <a:t>İnsan kurban kesmekle İbrahim </a:t>
            </a:r>
            <a:r>
              <a:rPr lang="tr-TR" sz="2400" dirty="0" err="1" smtClean="0">
                <a:solidFill>
                  <a:srgbClr val="C00000"/>
                </a:solidFill>
              </a:rPr>
              <a:t>aleyhi's</a:t>
            </a:r>
            <a:r>
              <a:rPr lang="tr-TR" sz="2400" dirty="0" smtClean="0">
                <a:solidFill>
                  <a:srgbClr val="C00000"/>
                </a:solidFill>
              </a:rPr>
              <a:t>-selâm gibi Allah'a ve O'nun emirlerine bağlılığını, gerekirse O'nun rızasını kazanmak için her fedakarlığa katlanacağını göstermiş olur. </a:t>
            </a:r>
            <a:endParaRPr lang="tr-TR" sz="2400" dirty="0">
              <a:solidFill>
                <a:srgbClr val="C00000"/>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İbrahim </a:t>
            </a:r>
            <a:r>
              <a:rPr lang="tr-TR" sz="2400" dirty="0" err="1" smtClean="0">
                <a:solidFill>
                  <a:schemeClr val="tx1"/>
                </a:solidFill>
              </a:rPr>
              <a:t>aleyhi's</a:t>
            </a:r>
            <a:r>
              <a:rPr lang="tr-TR" sz="2400" dirty="0" smtClean="0">
                <a:solidFill>
                  <a:schemeClr val="tx1"/>
                </a:solidFill>
              </a:rPr>
              <a:t>-selâm oğlu yerine </a:t>
            </a:r>
            <a:r>
              <a:rPr lang="tr-TR" sz="2400" dirty="0" err="1" smtClean="0">
                <a:solidFill>
                  <a:schemeClr val="tx1"/>
                </a:solidFill>
              </a:rPr>
              <a:t>Cenâb</a:t>
            </a:r>
            <a:r>
              <a:rPr lang="tr-TR" sz="2400" dirty="0" smtClean="0">
                <a:solidFill>
                  <a:schemeClr val="tx1"/>
                </a:solidFill>
              </a:rPr>
              <a:t>-ı Hakk'ın kendisine gönderdiği koç'u kurban etmiştir. Böylece </a:t>
            </a:r>
            <a:r>
              <a:rPr lang="tr-TR" sz="2400" dirty="0" smtClean="0">
                <a:solidFill>
                  <a:srgbClr val="FF0000"/>
                </a:solidFill>
              </a:rPr>
              <a:t>kurban Hz. İbrahim'den sünnet olarak bize intikal etmiştir.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DUA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ar-SA" sz="2800" dirty="0" smtClean="0">
                <a:solidFill>
                  <a:srgbClr val="0000FF"/>
                </a:solidFill>
                <a:latin typeface="Traditional Arabic" pitchFamily="2" charset="-78"/>
                <a:cs typeface="Traditional Arabic" pitchFamily="2" charset="-78"/>
              </a:rPr>
              <a:t>الدُّعَاءُ مُخُّ الْعِبَادَةِ</a:t>
            </a:r>
          </a:p>
          <a:p>
            <a:pPr marL="342900" indent="-342900" algn="ctr" rtl="1">
              <a:spcBef>
                <a:spcPct val="20000"/>
              </a:spcBef>
              <a:buClr>
                <a:schemeClr val="accent1"/>
              </a:buClr>
              <a:buSzPct val="65000"/>
              <a:buFont typeface="Wingdings" pitchFamily="2" charset="2"/>
              <a:buNone/>
            </a:pPr>
            <a:r>
              <a:rPr lang="tr-TR" sz="2400" dirty="0" smtClean="0">
                <a:solidFill>
                  <a:schemeClr val="tx1"/>
                </a:solidFill>
                <a:latin typeface="Times New Roman" pitchFamily="18" charset="0"/>
                <a:cs typeface="Times New Roman" pitchFamily="18" charset="0"/>
              </a:rPr>
              <a:t>Peygamberimiz (sav) buyuruyor ki </a:t>
            </a:r>
            <a:r>
              <a:rPr lang="tr-TR" sz="2400" dirty="0" smtClean="0">
                <a:solidFill>
                  <a:srgbClr val="FF0066"/>
                </a:solidFill>
                <a:latin typeface="Times New Roman" pitchFamily="18" charset="0"/>
                <a:cs typeface="Times New Roman" pitchFamily="18" charset="0"/>
              </a:rPr>
              <a:t>: </a:t>
            </a:r>
          </a:p>
          <a:p>
            <a:pPr marL="342900" indent="-342900" algn="ctr"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Dua ibadetin özüdür.  “ </a:t>
            </a:r>
            <a:r>
              <a:rPr lang="tr-TR" sz="2400" i="1" dirty="0" smtClean="0">
                <a:solidFill>
                  <a:srgbClr val="FF0066"/>
                </a:solidFill>
                <a:latin typeface="Georgia" pitchFamily="18" charset="0"/>
                <a:cs typeface="Arial" pitchFamily="34" charset="0"/>
              </a:rPr>
              <a:t> </a:t>
            </a:r>
            <a:r>
              <a:rPr lang="tr-TR" sz="1600" dirty="0" smtClean="0">
                <a:latin typeface="Georgia" pitchFamily="18" charset="0"/>
                <a:cs typeface="Arial" pitchFamily="34" charset="0"/>
              </a:rPr>
              <a:t>(</a:t>
            </a:r>
            <a:r>
              <a:rPr lang="tr-TR" sz="1600" dirty="0" err="1" smtClean="0">
                <a:latin typeface="Georgia" pitchFamily="18" charset="0"/>
                <a:cs typeface="Arial" pitchFamily="34" charset="0"/>
              </a:rPr>
              <a:t>Tirmizi</a:t>
            </a:r>
            <a:r>
              <a:rPr lang="tr-TR" sz="1600" dirty="0" smtClean="0">
                <a:latin typeface="Georgia" pitchFamily="18" charset="0"/>
                <a:cs typeface="Arial" pitchFamily="34" charset="0"/>
              </a:rPr>
              <a:t>)</a:t>
            </a:r>
            <a:endParaRPr lang="tr-TR" sz="1600" dirty="0">
              <a:latin typeface="Georgia" pitchFamily="18" charset="0"/>
              <a:cs typeface="Arial" pitchFamily="34" charset="0"/>
            </a:endParaRPr>
          </a:p>
        </p:txBody>
      </p:sp>
      <p:graphicFrame>
        <p:nvGraphicFramePr>
          <p:cNvPr id="9" name="Object 16"/>
          <p:cNvGraphicFramePr>
            <a:graphicFrameLocks noChangeAspect="1"/>
          </p:cNvGraphicFramePr>
          <p:nvPr/>
        </p:nvGraphicFramePr>
        <p:xfrm>
          <a:off x="-32" y="3643314"/>
          <a:ext cx="2667000" cy="3214710"/>
        </p:xfrm>
        <a:graphic>
          <a:graphicData uri="http://schemas.openxmlformats.org/presentationml/2006/ole">
            <p:oleObj spid="_x0000_s47106" r:id="rId5" imgW="1867161" imgH="2638095" progId="PBrush">
              <p:embed/>
            </p:oleObj>
          </a:graphicData>
        </a:graphic>
      </p:graphicFrame>
      <p:pic>
        <p:nvPicPr>
          <p:cNvPr id="14" name="Picture 22" descr="C:\Documents and Settings\AERO\Desktop\r.k.bayram\859467547475a7eed27996.gif"/>
          <p:cNvPicPr>
            <a:picLocks noChangeAspect="1" noChangeArrowheads="1"/>
          </p:cNvPicPr>
          <p:nvPr/>
        </p:nvPicPr>
        <p:blipFill>
          <a:blip r:embed="rId6"/>
          <a:srcRect/>
          <a:stretch>
            <a:fillRect/>
          </a:stretch>
        </p:blipFill>
        <p:spPr bwMode="auto">
          <a:xfrm>
            <a:off x="2843218" y="4191024"/>
            <a:ext cx="2495550" cy="914400"/>
          </a:xfrm>
          <a:prstGeom prst="rect">
            <a:avLst/>
          </a:prstGeom>
          <a:noFill/>
        </p:spPr>
      </p:pic>
      <p:pic>
        <p:nvPicPr>
          <p:cNvPr id="15" name="Picture 23" descr="C:\Documents and Settings\AERO\Desktop\r.k.bayram\50ff1030b8.gif"/>
          <p:cNvPicPr>
            <a:picLocks noChangeAspect="1" noChangeArrowheads="1"/>
          </p:cNvPicPr>
          <p:nvPr/>
        </p:nvPicPr>
        <p:blipFill>
          <a:blip r:embed="rId7"/>
          <a:srcRect/>
          <a:stretch>
            <a:fillRect/>
          </a:stretch>
        </p:blipFill>
        <p:spPr bwMode="auto">
          <a:xfrm>
            <a:off x="2767018" y="4762524"/>
            <a:ext cx="2590800" cy="2095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3"/>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4"/>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15436" cy="428628"/>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BAYRAM GECELERİ VE GÜNLERİNİ İHYA EDELİM.</a:t>
            </a:r>
            <a:endParaRPr lang="tr-TR" sz="2400" dirty="0">
              <a:solidFill>
                <a:srgbClr val="C00000"/>
              </a:solidFill>
              <a:latin typeface="Times New Roman" pitchFamily="18" charset="0"/>
              <a:cs typeface="Times New Roman" pitchFamily="18" charset="0"/>
            </a:endParaRPr>
          </a:p>
        </p:txBody>
      </p:sp>
      <p:sp>
        <p:nvSpPr>
          <p:cNvPr id="7" name="6 Çapraz Köşesi Kesik Dikdörtgen"/>
          <p:cNvSpPr/>
          <p:nvPr/>
        </p:nvSpPr>
        <p:spPr>
          <a:xfrm>
            <a:off x="142844" y="1571612"/>
            <a:ext cx="8786874" cy="2428892"/>
          </a:xfrm>
          <a:prstGeom prst="snip2DiagRect">
            <a:avLst/>
          </a:prstGeom>
          <a:solidFill>
            <a:srgbClr val="92D05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spcBef>
                <a:spcPct val="20000"/>
              </a:spcBef>
              <a:buClr>
                <a:schemeClr val="accent1"/>
              </a:buClr>
              <a:buSzPct val="65000"/>
              <a:buFont typeface="Wingdings" pitchFamily="2" charset="2"/>
              <a:buNone/>
            </a:pPr>
            <a:r>
              <a:rPr lang="tr-TR" sz="2800" dirty="0" smtClean="0">
                <a:solidFill>
                  <a:srgbClr val="0000FF"/>
                </a:solidFill>
                <a:latin typeface="Times New Roman" pitchFamily="18" charset="0"/>
                <a:cs typeface="Traditional Arabic" pitchFamily="2" charset="-78"/>
              </a:rPr>
              <a:t>:</a:t>
            </a:r>
            <a:r>
              <a:rPr lang="ar-SA" sz="2800" dirty="0" smtClean="0">
                <a:solidFill>
                  <a:srgbClr val="0000FF"/>
                </a:solidFill>
                <a:latin typeface="Traditional Arabic" pitchFamily="2" charset="-78"/>
                <a:cs typeface="Traditional Arabic" pitchFamily="2" charset="-78"/>
              </a:rPr>
              <a:t>أفضل الأيام عند الله يوم النحر </a:t>
            </a:r>
            <a:r>
              <a:rPr lang="tr-TR" sz="2800" dirty="0" smtClean="0">
                <a:solidFill>
                  <a:srgbClr val="0000FF"/>
                </a:solidFill>
                <a:latin typeface="Times New Roman" pitchFamily="18" charset="0"/>
                <a:cs typeface="Traditional Arabic" pitchFamily="2" charset="-78"/>
              </a:rPr>
              <a:t> -</a:t>
            </a:r>
            <a:r>
              <a:rPr lang="ar-SA" sz="2800" dirty="0" smtClean="0">
                <a:solidFill>
                  <a:srgbClr val="0000FF"/>
                </a:solidFill>
                <a:latin typeface="Traditional Arabic" pitchFamily="2" charset="-78"/>
                <a:cs typeface="Traditional Arabic" pitchFamily="2" charset="-78"/>
              </a:rPr>
              <a:t>ان الدعاء يستجاب في خمس ليال في ليلة الجمعة </a:t>
            </a:r>
            <a:r>
              <a:rPr lang="ar-SA" sz="2800" dirty="0" smtClean="0">
                <a:solidFill>
                  <a:srgbClr val="00B050"/>
                </a:solidFill>
                <a:latin typeface="Traditional Arabic" pitchFamily="2" charset="-78"/>
                <a:cs typeface="Traditional Arabic" pitchFamily="2" charset="-78"/>
              </a:rPr>
              <a:t>وليلة الاضحى </a:t>
            </a:r>
            <a:r>
              <a:rPr lang="ar-SA" sz="2800" dirty="0" smtClean="0">
                <a:solidFill>
                  <a:srgbClr val="0000FF"/>
                </a:solidFill>
                <a:latin typeface="Traditional Arabic" pitchFamily="2" charset="-78"/>
                <a:cs typeface="Traditional Arabic" pitchFamily="2" charset="-78"/>
              </a:rPr>
              <a:t>وليلة الفطر واول ليلة من رجب وليلة النصف من شعبان </a:t>
            </a:r>
            <a:r>
              <a:rPr lang="tr-TR" sz="2400" dirty="0" smtClean="0">
                <a:solidFill>
                  <a:schemeClr val="tx1"/>
                </a:solidFill>
                <a:latin typeface="Times New Roman" pitchFamily="18" charset="0"/>
                <a:cs typeface="Times New Roman" pitchFamily="18" charset="0"/>
              </a:rPr>
              <a:t>Peygamberimiz (sav) buyuruyor ki </a:t>
            </a:r>
            <a:r>
              <a:rPr lang="tr-TR" sz="2400" dirty="0" smtClean="0">
                <a:solidFill>
                  <a:srgbClr val="FF0066"/>
                </a:solidFill>
                <a:latin typeface="Times New Roman" pitchFamily="18" charset="0"/>
                <a:cs typeface="Times New Roman" pitchFamily="18" charset="0"/>
              </a:rPr>
              <a:t>: </a:t>
            </a:r>
          </a:p>
          <a:p>
            <a:pPr marL="342900" indent="-342900" rtl="1">
              <a:spcBef>
                <a:spcPct val="20000"/>
              </a:spcBef>
              <a:buClr>
                <a:schemeClr val="accent1"/>
              </a:buClr>
              <a:buSzPct val="65000"/>
            </a:pPr>
            <a:r>
              <a:rPr lang="tr-TR" sz="2400" dirty="0" smtClean="0">
                <a:solidFill>
                  <a:srgbClr val="FF0066"/>
                </a:solidFill>
                <a:latin typeface="Times New Roman" pitchFamily="18" charset="0"/>
                <a:cs typeface="Arial" pitchFamily="34" charset="0"/>
              </a:rPr>
              <a:t>“ 5 gecede yapılan dualar kabul edilir. Bunlardan birisi de kurban bayramı geceleridir. “</a:t>
            </a:r>
            <a:r>
              <a:rPr lang="tr-TR" sz="2400" i="1" dirty="0" smtClean="0">
                <a:solidFill>
                  <a:srgbClr val="FF0066"/>
                </a:solidFill>
                <a:latin typeface="Georgia" pitchFamily="18" charset="0"/>
                <a:cs typeface="Arial" pitchFamily="34" charset="0"/>
              </a:rPr>
              <a:t> </a:t>
            </a:r>
            <a:r>
              <a:rPr lang="tr-TR" sz="1600" dirty="0" smtClean="0">
                <a:latin typeface="Georgia" pitchFamily="18" charset="0"/>
                <a:cs typeface="Arial" pitchFamily="34" charset="0"/>
              </a:rPr>
              <a:t>(Sünen-i </a:t>
            </a:r>
            <a:r>
              <a:rPr lang="tr-TR" sz="1600" dirty="0" err="1" smtClean="0">
                <a:latin typeface="Georgia" pitchFamily="18" charset="0"/>
                <a:cs typeface="Arial" pitchFamily="34" charset="0"/>
              </a:rPr>
              <a:t>Beyhaki</a:t>
            </a:r>
            <a:r>
              <a:rPr lang="tr-TR" sz="1600" dirty="0" smtClean="0">
                <a:latin typeface="Georgia" pitchFamily="18" charset="0"/>
                <a:cs typeface="Arial" pitchFamily="34" charset="0"/>
              </a:rPr>
              <a:t>)</a:t>
            </a:r>
            <a:endParaRPr lang="tr-TR" sz="1600" dirty="0">
              <a:latin typeface="Georgia" pitchFamily="18" charset="0"/>
              <a:cs typeface="Arial" pitchFamily="34" charset="0"/>
            </a:endParaRPr>
          </a:p>
        </p:txBody>
      </p:sp>
      <p:graphicFrame>
        <p:nvGraphicFramePr>
          <p:cNvPr id="9" name="Object 16"/>
          <p:cNvGraphicFramePr>
            <a:graphicFrameLocks noChangeAspect="1"/>
          </p:cNvGraphicFramePr>
          <p:nvPr/>
        </p:nvGraphicFramePr>
        <p:xfrm>
          <a:off x="-32" y="4000504"/>
          <a:ext cx="2667000" cy="2857520"/>
        </p:xfrm>
        <a:graphic>
          <a:graphicData uri="http://schemas.openxmlformats.org/presentationml/2006/ole">
            <p:oleObj spid="_x0000_s48130" r:id="rId5" imgW="1867161" imgH="2638095" progId="PBrush">
              <p:embed/>
            </p:oleObj>
          </a:graphicData>
        </a:graphic>
      </p:graphicFrame>
      <p:pic>
        <p:nvPicPr>
          <p:cNvPr id="14" name="Picture 22" descr="C:\Documents and Settings\AERO\Desktop\r.k.bayram\859467547475a7eed27996.gif"/>
          <p:cNvPicPr>
            <a:picLocks noChangeAspect="1" noChangeArrowheads="1"/>
          </p:cNvPicPr>
          <p:nvPr/>
        </p:nvPicPr>
        <p:blipFill>
          <a:blip r:embed="rId6"/>
          <a:srcRect/>
          <a:stretch>
            <a:fillRect/>
          </a:stretch>
        </p:blipFill>
        <p:spPr bwMode="auto">
          <a:xfrm>
            <a:off x="2843218" y="4191024"/>
            <a:ext cx="2495550" cy="914400"/>
          </a:xfrm>
          <a:prstGeom prst="rect">
            <a:avLst/>
          </a:prstGeom>
          <a:noFill/>
        </p:spPr>
      </p:pic>
      <p:pic>
        <p:nvPicPr>
          <p:cNvPr id="15" name="Picture 23" descr="C:\Documents and Settings\AERO\Desktop\r.k.bayram\50ff1030b8.gif"/>
          <p:cNvPicPr>
            <a:picLocks noChangeAspect="1" noChangeArrowheads="1"/>
          </p:cNvPicPr>
          <p:nvPr/>
        </p:nvPicPr>
        <p:blipFill>
          <a:blip r:embed="rId7"/>
          <a:srcRect/>
          <a:stretch>
            <a:fillRect/>
          </a:stretch>
        </p:blipFill>
        <p:spPr bwMode="auto">
          <a:xfrm>
            <a:off x="2767018" y="4762524"/>
            <a:ext cx="2590800" cy="20955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71470" y="-24"/>
            <a:ext cx="9215470" cy="6858024"/>
            <a:chOff x="-71470" y="-24"/>
            <a:chExt cx="9215470" cy="6858024"/>
          </a:xfrm>
        </p:grpSpPr>
        <p:pic>
          <p:nvPicPr>
            <p:cNvPr id="3075" name="Picture 3" descr="C:\Documents and Settings\alp\Desktop\resimler slyt ve sunular icin\HAT\03iz0.jpg"/>
            <p:cNvPicPr>
              <a:picLocks noChangeAspect="1" noChangeArrowheads="1"/>
            </p:cNvPicPr>
            <p:nvPr/>
          </p:nvPicPr>
          <p:blipFill>
            <a:blip r:embed="rId2"/>
            <a:srcRect/>
            <a:stretch>
              <a:fillRect/>
            </a:stretch>
          </p:blipFill>
          <p:spPr bwMode="auto">
            <a:xfrm>
              <a:off x="0" y="1142984"/>
              <a:ext cx="9144000" cy="5715016"/>
            </a:xfrm>
            <a:prstGeom prst="rect">
              <a:avLst/>
            </a:prstGeom>
            <a:noFill/>
          </p:spPr>
        </p:pic>
        <p:pic>
          <p:nvPicPr>
            <p:cNvPr id="8" name="7 Resim" descr="tepedin.png"/>
            <p:cNvPicPr>
              <a:picLocks noChangeAspect="1"/>
            </p:cNvPicPr>
            <p:nvPr/>
          </p:nvPicPr>
          <p:blipFill>
            <a:blip r:embed="rId3"/>
            <a:srcRect l="821" t="10949"/>
            <a:stretch>
              <a:fillRect/>
            </a:stretch>
          </p:blipFill>
          <p:spPr>
            <a:xfrm>
              <a:off x="-71470" y="-24"/>
              <a:ext cx="9215470" cy="1214446"/>
            </a:xfrm>
            <a:prstGeom prst="rect">
              <a:avLst/>
            </a:prstGeom>
          </p:spPr>
        </p:pic>
        <p:sp>
          <p:nvSpPr>
            <p:cNvPr id="9" name="8 Dikdörtgen"/>
            <p:cNvSpPr/>
            <p:nvPr/>
          </p:nvSpPr>
          <p:spPr>
            <a:xfrm>
              <a:off x="2000232" y="214290"/>
              <a:ext cx="5214974" cy="923330"/>
            </a:xfrm>
            <a:prstGeom prst="rect">
              <a:avLst/>
            </a:prstGeom>
          </p:spPr>
          <p:txBody>
            <a:bodyPr wrap="square">
              <a:spAutoFit/>
            </a:bodyPr>
            <a:lstStyle/>
            <a:p>
              <a:pPr algn="ctr" eaLnBrk="0" hangingPunct="0"/>
              <a:r>
                <a:rPr lang="tr-TR" b="1" dirty="0" smtClean="0">
                  <a:solidFill>
                    <a:srgbClr val="7030A0"/>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T.C. </a:t>
              </a: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b="1" dirty="0" smtClean="0">
                  <a:solidFill>
                    <a:srgbClr val="C00000"/>
                  </a:solidFill>
                  <a:latin typeface="Times New Roman" pitchFamily="18" charset="0"/>
                  <a:cs typeface="Times New Roman" pitchFamily="18" charset="0"/>
                </a:rPr>
                <a:t>DADAŞKENT MERKEZ CAMİİ</a:t>
              </a:r>
              <a:endParaRPr lang="tr-TR" b="1" dirty="0">
                <a:solidFill>
                  <a:srgbClr val="C00000"/>
                </a:solidFill>
                <a:latin typeface="Times New Roman" pitchFamily="18" charset="0"/>
                <a:cs typeface="Times New Roman" pitchFamily="18" charset="0"/>
              </a:endParaRPr>
            </a:p>
          </p:txBody>
        </p:sp>
        <p:grpSp>
          <p:nvGrpSpPr>
            <p:cNvPr id="3" name="11 Grup"/>
            <p:cNvGrpSpPr/>
            <p:nvPr/>
          </p:nvGrpSpPr>
          <p:grpSpPr>
            <a:xfrm>
              <a:off x="1428728" y="2143116"/>
              <a:ext cx="6143668" cy="3571900"/>
              <a:chOff x="1428728" y="3428976"/>
              <a:chExt cx="6072230" cy="3429024"/>
            </a:xfrm>
          </p:grpSpPr>
          <p:sp>
            <p:nvSpPr>
              <p:cNvPr id="16" name="15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13 Resim" descr="güll.jpg"/>
              <p:cNvPicPr>
                <a:picLocks noChangeAspect="1"/>
              </p:cNvPicPr>
              <p:nvPr/>
            </p:nvPicPr>
            <p:blipFill>
              <a:blip r:embed="rId4"/>
              <a:srcRect r="26667"/>
              <a:stretch>
                <a:fillRect/>
              </a:stretch>
            </p:blipFill>
            <p:spPr>
              <a:xfrm>
                <a:off x="5143504" y="3428976"/>
                <a:ext cx="2357454" cy="3402995"/>
              </a:xfrm>
              <a:prstGeom prst="rect">
                <a:avLst/>
              </a:prstGeom>
            </p:spPr>
          </p:pic>
          <p:pic>
            <p:nvPicPr>
              <p:cNvPr id="15" name="14 Resim" descr="güll.jpg"/>
              <p:cNvPicPr>
                <a:picLocks noChangeAspect="1"/>
              </p:cNvPicPr>
              <p:nvPr/>
            </p:nvPicPr>
            <p:blipFill>
              <a:blip r:embed="rId4"/>
              <a:srcRect l="28778"/>
              <a:stretch>
                <a:fillRect/>
              </a:stretch>
            </p:blipFill>
            <p:spPr>
              <a:xfrm>
                <a:off x="1428728" y="3428976"/>
                <a:ext cx="2121595" cy="3402995"/>
              </a:xfrm>
              <a:prstGeom prst="rect">
                <a:avLst/>
              </a:prstGeom>
            </p:spPr>
          </p:pic>
        </p:grpSp>
        <p:sp>
          <p:nvSpPr>
            <p:cNvPr id="13" name="12 Dikdörtgen"/>
            <p:cNvSpPr/>
            <p:nvPr/>
          </p:nvSpPr>
          <p:spPr>
            <a:xfrm>
              <a:off x="1428728" y="2143116"/>
              <a:ext cx="6143668" cy="3571900"/>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a:p>
              <a:pPr algn="ctr"/>
              <a:r>
                <a:rPr lang="tr-TR" sz="4000" b="1" dirty="0" smtClean="0">
                  <a:solidFill>
                    <a:srgbClr val="FF0000"/>
                  </a:solidFill>
                  <a:latin typeface="Vivaldi" pitchFamily="66" charset="0"/>
                  <a:cs typeface="Times New Roman" pitchFamily="18" charset="0"/>
                </a:rPr>
                <a:t>İ</a:t>
              </a:r>
              <a:r>
                <a:rPr lang="tr-TR" sz="4000" b="1" dirty="0" smtClean="0">
                  <a:solidFill>
                    <a:srgbClr val="FF0000"/>
                  </a:solidFill>
                  <a:latin typeface="Times New Roman" pitchFamily="18" charset="0"/>
                  <a:cs typeface="Times New Roman" pitchFamily="18" charset="0"/>
                </a:rPr>
                <a:t>dris </a:t>
              </a:r>
              <a:r>
                <a:rPr lang="tr-TR" sz="4800" b="1" dirty="0" smtClean="0">
                  <a:solidFill>
                    <a:srgbClr val="FF0000"/>
                  </a:solidFill>
                  <a:latin typeface="Times New Roman" pitchFamily="18" charset="0"/>
                  <a:cs typeface="Times New Roman" pitchFamily="18" charset="0"/>
                </a:rPr>
                <a:t>Y</a:t>
              </a:r>
              <a:r>
                <a:rPr lang="tr-TR" sz="4000" b="1" dirty="0" smtClean="0">
                  <a:solidFill>
                    <a:srgbClr val="FF0000"/>
                  </a:solidFill>
                  <a:latin typeface="Times New Roman" pitchFamily="18" charset="0"/>
                  <a:cs typeface="Times New Roman" pitchFamily="18" charset="0"/>
                </a:rPr>
                <a:t>AVUZYİĞİT</a:t>
              </a:r>
            </a:p>
            <a:p>
              <a:pPr algn="ctr"/>
              <a:endParaRPr lang="tr-TR" b="1" dirty="0" smtClean="0">
                <a:solidFill>
                  <a:srgbClr val="FF0000"/>
                </a:solidFill>
                <a:latin typeface="Times New Roman" pitchFamily="18" charset="0"/>
                <a:cs typeface="Times New Roman" pitchFamily="18" charset="0"/>
              </a:endParaRPr>
            </a:p>
            <a:p>
              <a:pPr algn="ctr"/>
              <a:r>
                <a:rPr lang="tr-TR" sz="2000" b="1" dirty="0" err="1" smtClean="0">
                  <a:solidFill>
                    <a:srgbClr val="002060"/>
                  </a:solidFill>
                </a:rPr>
                <a:t>idrisyavuzyigit</a:t>
              </a:r>
              <a:r>
                <a:rPr lang="tr-TR" sz="2000" b="1" dirty="0" smtClean="0">
                  <a:solidFill>
                    <a:srgbClr val="002060"/>
                  </a:solidFill>
                </a:rPr>
                <a:t>@</a:t>
              </a:r>
              <a:r>
                <a:rPr lang="tr-TR" sz="2000" b="1" dirty="0" err="1" smtClean="0">
                  <a:solidFill>
                    <a:srgbClr val="002060"/>
                  </a:solidFill>
                </a:rPr>
                <a:t>hotmail</a:t>
              </a:r>
              <a:r>
                <a:rPr lang="tr-TR" sz="2000" b="1" dirty="0" smtClean="0">
                  <a:solidFill>
                    <a:srgbClr val="002060"/>
                  </a:solidFill>
                </a:rPr>
                <a:t>.com</a:t>
              </a:r>
              <a:endParaRPr lang="tr-TR" sz="2000" dirty="0" smtClean="0">
                <a:solidFill>
                  <a:srgbClr val="002060"/>
                </a:solidFill>
              </a:endParaRPr>
            </a:p>
            <a:p>
              <a:pPr algn="ctr"/>
              <a:endParaRPr lang="tr-TR" sz="1200" b="1" dirty="0" smtClean="0">
                <a:solidFill>
                  <a:srgbClr val="FF0000"/>
                </a:solidFill>
                <a:latin typeface="Times New Roman" pitchFamily="18" charset="0"/>
                <a:cs typeface="Times New Roman" pitchFamily="18" charset="0"/>
              </a:endParaRPr>
            </a:p>
            <a:p>
              <a:pPr algn="ctr"/>
              <a:r>
                <a:rPr lang="tr-TR" sz="2800" dirty="0" smtClean="0">
                  <a:solidFill>
                    <a:srgbClr val="C00000"/>
                  </a:solidFill>
                  <a:latin typeface="Vivaldi" pitchFamily="66" charset="0"/>
                  <a:cs typeface="Times New Roman" pitchFamily="18" charset="0"/>
                </a:rPr>
                <a:t>Dadaşkent Merkez Camii </a:t>
              </a:r>
              <a:r>
                <a:rPr lang="tr-TR" sz="2800" dirty="0" err="1" smtClean="0">
                  <a:solidFill>
                    <a:srgbClr val="C00000"/>
                  </a:solidFill>
                  <a:latin typeface="Vivaldi" pitchFamily="66" charset="0"/>
                  <a:cs typeface="Times New Roman" pitchFamily="18" charset="0"/>
                </a:rPr>
                <a:t>Imam</a:t>
              </a:r>
              <a:r>
                <a:rPr lang="tr-TR" sz="2800" dirty="0" smtClean="0">
                  <a:solidFill>
                    <a:srgbClr val="C00000"/>
                  </a:solidFill>
                  <a:latin typeface="Vivaldi" pitchFamily="66" charset="0"/>
                  <a:cs typeface="Times New Roman" pitchFamily="18" charset="0"/>
                </a:rPr>
                <a:t> Hatibi</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Times New Roman" pitchFamily="18" charset="0"/>
                <a:cs typeface="Times New Roman" pitchFamily="18" charset="0"/>
              </a:rPr>
              <a:t>لَن يَنَالَ اللَّهَ لُحُومُهَا وَلَا دِمَاؤُهَا وَلَكِن يَنَالُهُ التَّقْوَى مِنكُمْ كَذَلِكَ سَخَّرَهَا لَكُمْ لِتُكَبِّرُوا اللَّهَ عَلَى مَا هَدَاكُمْ وَبَشِّرِ الْمُحْسِنِينَ {37}</a:t>
            </a:r>
            <a:endParaRPr lang="tr-TR" sz="2400" dirty="0" smtClean="0">
              <a:solidFill>
                <a:schemeClr val="tx1"/>
              </a:solidFill>
              <a:latin typeface="Times New Roman" pitchFamily="18" charset="0"/>
              <a:cs typeface="Times New Roman" pitchFamily="18" charset="0"/>
            </a:endParaRPr>
          </a:p>
          <a:p>
            <a:pPr algn="just"/>
            <a:endParaRPr lang="tr-TR" sz="2400"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“Onların (kurbanların) ne etleri ne de kanları Allah'a ulaşır. Fakat O'na sadece sizin takvanız ulaşır.“  </a:t>
            </a:r>
            <a:r>
              <a:rPr lang="tr-TR" sz="1400" dirty="0" smtClean="0">
                <a:solidFill>
                  <a:schemeClr val="tx1"/>
                </a:solidFill>
                <a:latin typeface="Times New Roman" pitchFamily="18" charset="0"/>
                <a:cs typeface="Times New Roman" pitchFamily="18" charset="0"/>
              </a:rPr>
              <a:t>(Hac 37)</a:t>
            </a:r>
            <a:endParaRPr lang="tr-TR" sz="14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3200" dirty="0" smtClean="0">
                <a:solidFill>
                  <a:schemeClr val="tx1"/>
                </a:solidFill>
              </a:rPr>
              <a:t>Allah'ın hoşnutluğunu kazanmak için yapılan her şeyde esas olan iyi niyettir. Kurbanda da böyledir, iyi niyet ve ihlâs esastır.</a:t>
            </a:r>
            <a:endParaRPr lang="tr-TR"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dirty="0" smtClean="0">
                <a:solidFill>
                  <a:schemeClr val="tx1"/>
                </a:solidFill>
                <a:latin typeface="Times New Roman" pitchFamily="18" charset="0"/>
                <a:cs typeface="Times New Roman" pitchFamily="18" charset="0"/>
              </a:rPr>
              <a:t>وَاتْلُ عَلَيْهِمْ نَبَأَ ابْنَيْ آدَمَ بِالْحَقِّ إِذْ قَرَّبَا قُرْبَاناً فَتُقُبِّلَ مِن أَحَدِهِمَا وَلَمْ يُتَقَبَّلْ مِنَ الآخَرِ قَالَ لَأَقْتُلَنَّكَ قَالَ إِنَّمَا يَتَقَبَّلُ اللّهُ مِنَ الْمُتَّقِينَ {27}</a:t>
            </a:r>
            <a:endParaRPr lang="tr-TR" sz="20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“(Ey Muhammed) onlara Adem'in iki oğlu ile ilgili haberi </a:t>
            </a:r>
            <a:r>
              <a:rPr lang="tr-TR" sz="2000" dirty="0" err="1" smtClean="0">
                <a:solidFill>
                  <a:schemeClr val="tx1"/>
                </a:solidFill>
                <a:latin typeface="Times New Roman" pitchFamily="18" charset="0"/>
                <a:cs typeface="Times New Roman" pitchFamily="18" charset="0"/>
              </a:rPr>
              <a:t>hakkıyle</a:t>
            </a:r>
            <a:r>
              <a:rPr lang="tr-TR" sz="2000" dirty="0" smtClean="0">
                <a:solidFill>
                  <a:schemeClr val="tx1"/>
                </a:solidFill>
                <a:latin typeface="Times New Roman" pitchFamily="18" charset="0"/>
                <a:cs typeface="Times New Roman" pitchFamily="18" charset="0"/>
              </a:rPr>
              <a:t> oku. Hani </a:t>
            </a:r>
            <a:r>
              <a:rPr lang="tr-TR" sz="2000" dirty="0" smtClean="0">
                <a:solidFill>
                  <a:srgbClr val="C00000"/>
                </a:solidFill>
                <a:latin typeface="Times New Roman" pitchFamily="18" charset="0"/>
                <a:cs typeface="Times New Roman" pitchFamily="18" charset="0"/>
              </a:rPr>
              <a:t>her ikisi birer kurban sunmuşlardı, birinden kabul edilmiş, diğerinden kabul edilmemişti. </a:t>
            </a:r>
            <a:r>
              <a:rPr lang="tr-TR" sz="2000" dirty="0" smtClean="0">
                <a:solidFill>
                  <a:schemeClr val="tx1"/>
                </a:solidFill>
                <a:latin typeface="Times New Roman" pitchFamily="18" charset="0"/>
                <a:cs typeface="Times New Roman" pitchFamily="18" charset="0"/>
              </a:rPr>
              <a:t>(Kurbanı kabul edilmeyen ötekine):  – Seni öldüreceğim, demişti. Diğeri ise: – </a:t>
            </a:r>
            <a:r>
              <a:rPr lang="tr-TR" sz="2000" b="1" dirty="0" smtClean="0">
                <a:solidFill>
                  <a:srgbClr val="C00000"/>
                </a:solidFill>
                <a:latin typeface="Times New Roman" pitchFamily="18" charset="0"/>
                <a:cs typeface="Times New Roman" pitchFamily="18" charset="0"/>
              </a:rPr>
              <a:t>Allah, yalnız kendisinden korkanlardan kabul eder </a:t>
            </a:r>
            <a:r>
              <a:rPr lang="tr-TR" sz="2000" dirty="0" smtClean="0">
                <a:solidFill>
                  <a:schemeClr val="tx1"/>
                </a:solidFill>
                <a:latin typeface="Times New Roman" pitchFamily="18" charset="0"/>
                <a:cs typeface="Times New Roman" pitchFamily="18" charset="0"/>
              </a:rPr>
              <a:t>dedi ve devam etti: "Allah'a yemin ederim ki sen beni öldürmek için bana el uzatsan da ben seni öldürmek için sana el uzatacak değilim. Ben, alemlerin Rabbi olan Allah'tan korkarım.” dedi.  (</a:t>
            </a:r>
            <a:r>
              <a:rPr lang="tr-TR" sz="2000" dirty="0" err="1" smtClean="0">
                <a:solidFill>
                  <a:schemeClr val="tx1"/>
                </a:solidFill>
                <a:latin typeface="Times New Roman" pitchFamily="18" charset="0"/>
                <a:cs typeface="Times New Roman" pitchFamily="18" charset="0"/>
              </a:rPr>
              <a:t>Maide</a:t>
            </a:r>
            <a:r>
              <a:rPr lang="tr-TR" sz="2000" dirty="0" smtClean="0">
                <a:solidFill>
                  <a:schemeClr val="tx1"/>
                </a:solidFill>
                <a:latin typeface="Times New Roman" pitchFamily="18" charset="0"/>
                <a:cs typeface="Times New Roman" pitchFamily="18" charset="0"/>
              </a:rPr>
              <a:t> 27-28)</a:t>
            </a:r>
            <a:endParaRPr lang="tr-TR" sz="20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4400" dirty="0" smtClean="0">
                <a:solidFill>
                  <a:srgbClr val="C00000"/>
                </a:solidFill>
              </a:rPr>
              <a:t>Allah Teâlâ ancak takva sahiplerinin yapmış oldukları ibadetleri kabul eder.</a:t>
            </a:r>
            <a:endParaRPr lang="tr-TR" sz="4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142844" y="1214422"/>
            <a:ext cx="8786874" cy="5214974"/>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smtClean="0">
                <a:solidFill>
                  <a:schemeClr val="tx1"/>
                </a:solidFill>
                <a:latin typeface="Times New Roman" pitchFamily="18" charset="0"/>
                <a:cs typeface="Times New Roman" pitchFamily="18" charset="0"/>
              </a:rPr>
              <a:t>KURBAN KESMENİN FAYDALARI:</a:t>
            </a:r>
          </a:p>
          <a:p>
            <a:pPr marL="457200" indent="-457200" algn="just">
              <a:buFont typeface="+mj-lt"/>
              <a:buAutoNum type="arabicPeriod"/>
            </a:pPr>
            <a:r>
              <a:rPr lang="tr-TR" sz="2400" u="sng" dirty="0" smtClean="0">
                <a:solidFill>
                  <a:srgbClr val="C00000"/>
                </a:solidFill>
                <a:latin typeface="Times New Roman" pitchFamily="18" charset="0"/>
                <a:cs typeface="Times New Roman" pitchFamily="18" charset="0"/>
              </a:rPr>
              <a:t>Her şeyden önce Allah’ın </a:t>
            </a:r>
            <a:r>
              <a:rPr lang="tr-TR" sz="2400" b="1" u="sng" dirty="0" smtClean="0">
                <a:solidFill>
                  <a:srgbClr val="C00000"/>
                </a:solidFill>
                <a:latin typeface="Times New Roman" pitchFamily="18" charset="0"/>
                <a:cs typeface="Times New Roman" pitchFamily="18" charset="0"/>
              </a:rPr>
              <a:t>emrine itaat</a:t>
            </a:r>
            <a:r>
              <a:rPr lang="tr-TR" sz="2400" u="sng" dirty="0" smtClean="0">
                <a:solidFill>
                  <a:srgbClr val="C00000"/>
                </a:solidFill>
                <a:latin typeface="Times New Roman" pitchFamily="18" charset="0"/>
                <a:cs typeface="Times New Roman" pitchFamily="18" charset="0"/>
              </a:rPr>
              <a:t> edilmektedir.</a:t>
            </a:r>
            <a:endParaRPr lang="tr-TR" sz="2400" dirty="0" smtClean="0">
              <a:solidFill>
                <a:srgbClr val="C00000"/>
              </a:solidFill>
              <a:latin typeface="Times New Roman" pitchFamily="18" charset="0"/>
              <a:cs typeface="Times New Roman" pitchFamily="18" charset="0"/>
            </a:endParaRPr>
          </a:p>
          <a:p>
            <a:pPr marL="457200" indent="-457200" algn="just">
              <a:buFont typeface="+mj-lt"/>
              <a:buAutoNum type="arabicPeriod"/>
            </a:pPr>
            <a:r>
              <a:rPr lang="tr-TR" sz="2400" u="sng" dirty="0" smtClean="0">
                <a:solidFill>
                  <a:srgbClr val="0070C0"/>
                </a:solidFill>
                <a:latin typeface="Times New Roman" pitchFamily="18" charset="0"/>
                <a:cs typeface="Times New Roman" pitchFamily="18" charset="0"/>
              </a:rPr>
              <a:t>Allah için </a:t>
            </a:r>
            <a:r>
              <a:rPr lang="tr-TR" sz="2400" b="1" u="sng" dirty="0" smtClean="0">
                <a:solidFill>
                  <a:srgbClr val="0070C0"/>
                </a:solidFill>
                <a:latin typeface="Times New Roman" pitchFamily="18" charset="0"/>
                <a:cs typeface="Times New Roman" pitchFamily="18" charset="0"/>
              </a:rPr>
              <a:t>fedakarlık</a:t>
            </a:r>
            <a:r>
              <a:rPr lang="tr-TR" sz="2400" u="sng" dirty="0" smtClean="0">
                <a:solidFill>
                  <a:srgbClr val="0070C0"/>
                </a:solidFill>
                <a:latin typeface="Times New Roman" pitchFamily="18" charset="0"/>
                <a:cs typeface="Times New Roman" pitchFamily="18" charset="0"/>
              </a:rPr>
              <a:t> yapma alışkanlığı kazandırmaktadır.</a:t>
            </a:r>
            <a:endParaRPr lang="tr-TR" sz="2400" dirty="0" smtClean="0">
              <a:solidFill>
                <a:srgbClr val="0070C0"/>
              </a:solidFill>
              <a:latin typeface="Times New Roman" pitchFamily="18" charset="0"/>
              <a:cs typeface="Times New Roman" pitchFamily="18" charset="0"/>
            </a:endParaRPr>
          </a:p>
          <a:p>
            <a:pPr marL="457200" indent="-457200" algn="just">
              <a:buFont typeface="+mj-lt"/>
              <a:buAutoNum type="arabicPeriod"/>
            </a:pPr>
            <a:r>
              <a:rPr lang="tr-TR" sz="2400" u="sng" dirty="0" smtClean="0">
                <a:solidFill>
                  <a:srgbClr val="7030A0"/>
                </a:solidFill>
                <a:latin typeface="Times New Roman" pitchFamily="18" charset="0"/>
                <a:cs typeface="Times New Roman" pitchFamily="18" charset="0"/>
              </a:rPr>
              <a:t>Toplumda </a:t>
            </a:r>
            <a:r>
              <a:rPr lang="tr-TR" sz="2400" b="1" u="sng" dirty="0" smtClean="0">
                <a:solidFill>
                  <a:srgbClr val="7030A0"/>
                </a:solidFill>
                <a:latin typeface="Times New Roman" pitchFamily="18" charset="0"/>
                <a:cs typeface="Times New Roman" pitchFamily="18" charset="0"/>
              </a:rPr>
              <a:t>yardımlaşma</a:t>
            </a:r>
            <a:r>
              <a:rPr lang="tr-TR" sz="2400" u="sng" dirty="0" smtClean="0">
                <a:solidFill>
                  <a:srgbClr val="7030A0"/>
                </a:solidFill>
                <a:latin typeface="Times New Roman" pitchFamily="18" charset="0"/>
                <a:cs typeface="Times New Roman" pitchFamily="18" charset="0"/>
              </a:rPr>
              <a:t> ve dayanışma yoluyla kardeşlik ve </a:t>
            </a:r>
            <a:r>
              <a:rPr lang="tr-TR" sz="2400" b="1" u="sng" dirty="0" smtClean="0">
                <a:solidFill>
                  <a:srgbClr val="7030A0"/>
                </a:solidFill>
                <a:latin typeface="Times New Roman" pitchFamily="18" charset="0"/>
                <a:cs typeface="Times New Roman" pitchFamily="18" charset="0"/>
              </a:rPr>
              <a:t>dostluk bağlarını</a:t>
            </a:r>
            <a:r>
              <a:rPr lang="tr-TR" sz="2400" u="sng" dirty="0" smtClean="0">
                <a:solidFill>
                  <a:srgbClr val="7030A0"/>
                </a:solidFill>
                <a:latin typeface="Times New Roman" pitchFamily="18" charset="0"/>
                <a:cs typeface="Times New Roman" pitchFamily="18" charset="0"/>
              </a:rPr>
              <a:t> güçlendirmektedir.</a:t>
            </a:r>
            <a:endParaRPr lang="tr-TR" sz="2400" dirty="0" smtClean="0">
              <a:solidFill>
                <a:srgbClr val="7030A0"/>
              </a:solidFill>
              <a:latin typeface="Times New Roman" pitchFamily="18" charset="0"/>
              <a:cs typeface="Times New Roman" pitchFamily="18" charset="0"/>
            </a:endParaRPr>
          </a:p>
          <a:p>
            <a:pPr marL="457200" indent="-457200" algn="just">
              <a:buFont typeface="+mj-lt"/>
              <a:buAutoNum type="arabicPeriod"/>
            </a:pPr>
            <a:r>
              <a:rPr lang="tr-TR" sz="2400" b="1" u="sng" dirty="0" smtClean="0">
                <a:solidFill>
                  <a:schemeClr val="accent6">
                    <a:lumMod val="50000"/>
                  </a:schemeClr>
                </a:solidFill>
                <a:latin typeface="Times New Roman" pitchFamily="18" charset="0"/>
                <a:cs typeface="Times New Roman" pitchFamily="18" charset="0"/>
              </a:rPr>
              <a:t>Sosyal adaletin</a:t>
            </a:r>
            <a:r>
              <a:rPr lang="tr-TR" sz="2400" u="sng" dirty="0" smtClean="0">
                <a:solidFill>
                  <a:schemeClr val="accent6">
                    <a:lumMod val="50000"/>
                  </a:schemeClr>
                </a:solidFill>
                <a:latin typeface="Times New Roman" pitchFamily="18" charset="0"/>
                <a:cs typeface="Times New Roman" pitchFamily="18" charset="0"/>
              </a:rPr>
              <a:t> önü açılmaktadır. Bir yıl boyu et yeme imkanı bulamayanlar bu vesileyle et yiyorlar.</a:t>
            </a:r>
            <a:endParaRPr lang="tr-TR" sz="2400" dirty="0" smtClean="0">
              <a:solidFill>
                <a:schemeClr val="accent6">
                  <a:lumMod val="50000"/>
                </a:schemeClr>
              </a:solidFill>
              <a:latin typeface="Times New Roman" pitchFamily="18" charset="0"/>
              <a:cs typeface="Times New Roman" pitchFamily="18" charset="0"/>
            </a:endParaRPr>
          </a:p>
          <a:p>
            <a:pPr marL="457200" indent="-457200" algn="just">
              <a:buFont typeface="+mj-lt"/>
              <a:buAutoNum type="arabicPeriod"/>
            </a:pPr>
            <a:r>
              <a:rPr lang="tr-TR" sz="2400" u="sng" dirty="0" smtClean="0">
                <a:solidFill>
                  <a:srgbClr val="FF0000"/>
                </a:solidFill>
                <a:latin typeface="Times New Roman" pitchFamily="18" charset="0"/>
                <a:cs typeface="Times New Roman" pitchFamily="18" charset="0"/>
              </a:rPr>
              <a:t>Zengine malını feda ederek </a:t>
            </a:r>
            <a:r>
              <a:rPr lang="tr-TR" sz="2400" b="1" u="sng" dirty="0" smtClean="0">
                <a:solidFill>
                  <a:srgbClr val="FF0000"/>
                </a:solidFill>
                <a:latin typeface="Times New Roman" pitchFamily="18" charset="0"/>
                <a:cs typeface="Times New Roman" pitchFamily="18" charset="0"/>
              </a:rPr>
              <a:t>şükretme</a:t>
            </a:r>
            <a:r>
              <a:rPr lang="tr-TR" sz="2400" u="sng" dirty="0" smtClean="0">
                <a:solidFill>
                  <a:srgbClr val="FF0000"/>
                </a:solidFill>
                <a:latin typeface="Times New Roman" pitchFamily="18" charset="0"/>
                <a:cs typeface="Times New Roman" pitchFamily="18" charset="0"/>
              </a:rPr>
              <a:t>, fakire de çok az bulduğu bir yiteceği bayram vesilesi ile bulduğu için şükretme imkanı vermektedir.</a:t>
            </a:r>
            <a:r>
              <a:rPr lang="tr-TR" sz="2400" u="sng" dirty="0" smtClean="0">
                <a:solidFill>
                  <a:schemeClr val="tx1"/>
                </a:solidFill>
                <a:latin typeface="Times New Roman" pitchFamily="18" charset="0"/>
                <a:cs typeface="Times New Roman" pitchFamily="18" charset="0"/>
              </a:rPr>
              <a:t> </a:t>
            </a:r>
          </a:p>
          <a:p>
            <a:pPr marL="457200" indent="-457200" algn="just">
              <a:buFont typeface="+mj-lt"/>
              <a:buAutoNum type="arabicPeriod"/>
            </a:pPr>
            <a:r>
              <a:rPr lang="tr-TR" sz="2400" u="sng" dirty="0" smtClean="0">
                <a:solidFill>
                  <a:srgbClr val="002060"/>
                </a:solidFill>
                <a:latin typeface="Times New Roman" pitchFamily="18" charset="0"/>
                <a:cs typeface="Times New Roman" pitchFamily="18" charset="0"/>
              </a:rPr>
              <a:t>Zenginde varsa </a:t>
            </a:r>
            <a:r>
              <a:rPr lang="tr-TR" sz="2400" b="1" u="sng" dirty="0" smtClean="0">
                <a:solidFill>
                  <a:srgbClr val="002060"/>
                </a:solidFill>
                <a:latin typeface="Times New Roman" pitchFamily="18" charset="0"/>
                <a:cs typeface="Times New Roman" pitchFamily="18" charset="0"/>
              </a:rPr>
              <a:t>cimrilik</a:t>
            </a:r>
            <a:r>
              <a:rPr lang="tr-TR" sz="2400" u="sng" dirty="0" smtClean="0">
                <a:solidFill>
                  <a:srgbClr val="002060"/>
                </a:solidFill>
                <a:latin typeface="Times New Roman" pitchFamily="18" charset="0"/>
                <a:cs typeface="Times New Roman" pitchFamily="18" charset="0"/>
              </a:rPr>
              <a:t> duygusu zaafa uğramaktadır.</a:t>
            </a:r>
            <a:endParaRPr lang="tr-TR" sz="2400" dirty="0" smtClean="0">
              <a:solidFill>
                <a:srgbClr val="002060"/>
              </a:solidFill>
              <a:latin typeface="Times New Roman" pitchFamily="18" charset="0"/>
              <a:cs typeface="Times New Roman" pitchFamily="18" charset="0"/>
            </a:endParaRPr>
          </a:p>
          <a:p>
            <a:pPr marL="457200" indent="-457200" algn="just">
              <a:buFont typeface="+mj-lt"/>
              <a:buAutoNum type="arabicPeriod"/>
            </a:pPr>
            <a:r>
              <a:rPr lang="tr-TR" sz="2400" u="sng" dirty="0" smtClean="0">
                <a:solidFill>
                  <a:schemeClr val="tx2">
                    <a:lumMod val="60000"/>
                    <a:lumOff val="40000"/>
                  </a:schemeClr>
                </a:solidFill>
                <a:latin typeface="Times New Roman" pitchFamily="18" charset="0"/>
                <a:cs typeface="Times New Roman" pitchFamily="18" charset="0"/>
              </a:rPr>
              <a:t>Hayvan piyasasında </a:t>
            </a:r>
            <a:r>
              <a:rPr lang="tr-TR" sz="2400" b="1" u="sng" dirty="0" smtClean="0">
                <a:solidFill>
                  <a:schemeClr val="tx2">
                    <a:lumMod val="60000"/>
                    <a:lumOff val="40000"/>
                  </a:schemeClr>
                </a:solidFill>
                <a:latin typeface="Times New Roman" pitchFamily="18" charset="0"/>
                <a:cs typeface="Times New Roman" pitchFamily="18" charset="0"/>
              </a:rPr>
              <a:t>ticari </a:t>
            </a:r>
            <a:r>
              <a:rPr lang="tr-TR" sz="2400" u="sng" dirty="0" smtClean="0">
                <a:solidFill>
                  <a:schemeClr val="tx2">
                    <a:lumMod val="60000"/>
                    <a:lumOff val="40000"/>
                  </a:schemeClr>
                </a:solidFill>
                <a:latin typeface="Times New Roman" pitchFamily="18" charset="0"/>
                <a:cs typeface="Times New Roman" pitchFamily="18" charset="0"/>
              </a:rPr>
              <a:t>bir canlanmaya yol açmaktadır. </a:t>
            </a:r>
            <a:endParaRPr lang="tr-TR" sz="2400" dirty="0">
              <a:solidFill>
                <a:schemeClr val="tx2">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smtClean="0">
                <a:solidFill>
                  <a:schemeClr val="tx1"/>
                </a:solidFill>
              </a:rPr>
              <a:t>	Kurban bir gelenek değil, </a:t>
            </a:r>
            <a:r>
              <a:rPr lang="tr-TR" sz="3200" b="1" dirty="0" err="1" smtClean="0">
                <a:solidFill>
                  <a:schemeClr val="tx1"/>
                </a:solidFill>
              </a:rPr>
              <a:t>İBADET</a:t>
            </a:r>
            <a:r>
              <a:rPr lang="tr-TR" sz="3200" dirty="0" err="1" smtClean="0">
                <a:solidFill>
                  <a:schemeClr val="tx1"/>
                </a:solidFill>
              </a:rPr>
              <a:t>’tir</a:t>
            </a:r>
            <a:r>
              <a:rPr lang="tr-TR" sz="3200" dirty="0" smtClean="0">
                <a:solidFill>
                  <a:schemeClr val="tx1"/>
                </a:solidFill>
              </a:rPr>
              <a:t>. </a:t>
            </a:r>
          </a:p>
          <a:p>
            <a:pPr algn="just"/>
            <a:r>
              <a:rPr lang="tr-TR" sz="3200" dirty="0" smtClean="0">
                <a:solidFill>
                  <a:schemeClr val="tx1"/>
                </a:solidFill>
              </a:rPr>
              <a:t>	İslâm'da, kurban bayramında kurban kesmenin dinî bir hüküm oluşu </a:t>
            </a:r>
            <a:r>
              <a:rPr lang="tr-TR" sz="3200" b="1" u="sng" dirty="0" smtClean="0">
                <a:solidFill>
                  <a:srgbClr val="FF0000"/>
                </a:solidFill>
              </a:rPr>
              <a:t>Kitap, Sünnet ve </a:t>
            </a:r>
            <a:r>
              <a:rPr lang="tr-TR" sz="3200" b="1" u="sng" dirty="0" err="1" smtClean="0">
                <a:solidFill>
                  <a:srgbClr val="FF0000"/>
                </a:solidFill>
              </a:rPr>
              <a:t>icmâ</a:t>
            </a:r>
            <a:r>
              <a:rPr lang="tr-TR" sz="3200" b="1" u="sng" dirty="0" smtClean="0">
                <a:solidFill>
                  <a:srgbClr val="FF0000"/>
                </a:solidFill>
              </a:rPr>
              <a:t> ile sabit</a:t>
            </a:r>
            <a:r>
              <a:rPr lang="tr-TR" sz="3200" dirty="0" smtClean="0">
                <a:solidFill>
                  <a:srgbClr val="FF0000"/>
                </a:solidFill>
              </a:rPr>
              <a:t> </a:t>
            </a:r>
            <a:r>
              <a:rPr lang="tr-TR" sz="3200" dirty="0" smtClean="0">
                <a:solidFill>
                  <a:schemeClr val="tx1"/>
                </a:solidFill>
              </a:rPr>
              <a:t>olup</a:t>
            </a:r>
            <a:r>
              <a:rPr lang="tr-TR" sz="3200" dirty="0" smtClean="0">
                <a:solidFill>
                  <a:srgbClr val="FF0000"/>
                </a:solidFill>
              </a:rPr>
              <a:t>, </a:t>
            </a:r>
            <a:r>
              <a:rPr lang="tr-TR" sz="3200" dirty="0" smtClean="0">
                <a:solidFill>
                  <a:schemeClr val="tx1"/>
                </a:solidFill>
              </a:rPr>
              <a:t>zekât gibi </a:t>
            </a:r>
            <a:r>
              <a:rPr lang="tr-TR" sz="3200" b="1" dirty="0" smtClean="0">
                <a:solidFill>
                  <a:srgbClr val="FF0000"/>
                </a:solidFill>
              </a:rPr>
              <a:t>Hicretin ikinci yılında </a:t>
            </a:r>
            <a:r>
              <a:rPr lang="tr-TR" sz="3200" dirty="0" err="1" smtClean="0">
                <a:solidFill>
                  <a:schemeClr val="tx1"/>
                </a:solidFill>
              </a:rPr>
              <a:t>meşrû</a:t>
            </a:r>
            <a:r>
              <a:rPr lang="tr-TR" sz="3200" dirty="0" smtClean="0">
                <a:solidFill>
                  <a:schemeClr val="tx1"/>
                </a:solidFill>
              </a:rPr>
              <a:t> kılınmıştır. </a:t>
            </a:r>
            <a:endParaRPr lang="tr-TR" sz="32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071942"/>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a:t>
            </a:r>
            <a:r>
              <a:rPr lang="tr-TR" sz="2000" b="1" dirty="0" smtClean="0">
                <a:solidFill>
                  <a:srgbClr val="7030A0"/>
                </a:solidFill>
                <a:latin typeface="Times New Roman" pitchFamily="18" charset="0"/>
                <a:cs typeface="Times New Roman" pitchFamily="18" charset="0"/>
              </a:rPr>
              <a:t>Ademoğlu kurban bayramı günü, Allah katında kurban kesmekten daha sevimli bir iş yapmamıştır. </a:t>
            </a:r>
            <a:r>
              <a:rPr lang="tr-TR" sz="2000" b="1" dirty="0" smtClean="0">
                <a:solidFill>
                  <a:schemeClr val="tx1"/>
                </a:solidFill>
                <a:latin typeface="Times New Roman" pitchFamily="18" charset="0"/>
                <a:cs typeface="Times New Roman" pitchFamily="18" charset="0"/>
              </a:rPr>
              <a:t>Şüphesiz o </a:t>
            </a:r>
            <a:r>
              <a:rPr lang="tr-TR" sz="2000" b="1" dirty="0" smtClean="0">
                <a:solidFill>
                  <a:srgbClr val="C00000"/>
                </a:solidFill>
                <a:latin typeface="Times New Roman" pitchFamily="18" charset="0"/>
                <a:cs typeface="Times New Roman" pitchFamily="18" charset="0"/>
              </a:rPr>
              <a:t>kesilen kurban kıyamet günü boynuzları ve kılları ile gelir. </a:t>
            </a:r>
            <a:r>
              <a:rPr lang="tr-TR" sz="2000" b="1" dirty="0" smtClean="0">
                <a:solidFill>
                  <a:schemeClr val="tx1"/>
                </a:solidFill>
                <a:latin typeface="Times New Roman" pitchFamily="18" charset="0"/>
                <a:cs typeface="Times New Roman" pitchFamily="18" charset="0"/>
              </a:rPr>
              <a:t>Hiç şüphe yok ki, </a:t>
            </a:r>
            <a:r>
              <a:rPr lang="tr-TR" sz="2000" b="1" dirty="0" smtClean="0">
                <a:solidFill>
                  <a:srgbClr val="0070C0"/>
                </a:solidFill>
                <a:latin typeface="Times New Roman" pitchFamily="18" charset="0"/>
                <a:cs typeface="Times New Roman" pitchFamily="18" charset="0"/>
              </a:rPr>
              <a:t>kurbanın kanı yere düşmeden önce Allah katında kabul görür</a:t>
            </a:r>
            <a:r>
              <a:rPr lang="tr-TR" sz="2000" b="1" dirty="0" smtClean="0">
                <a:solidFill>
                  <a:schemeClr val="tx1"/>
                </a:solidFill>
                <a:latin typeface="Times New Roman" pitchFamily="18" charset="0"/>
                <a:cs typeface="Times New Roman" pitchFamily="18" charset="0"/>
              </a:rPr>
              <a:t>. Öyle ise gönüllerinizi kurban ile hoş edin."</a:t>
            </a:r>
            <a:endParaRPr lang="tr-TR" sz="2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pic>
        <p:nvPicPr>
          <p:cNvPr id="5" name="4 Resim" descr="Resim1 kopyala.jpg"/>
          <p:cNvPicPr>
            <a:picLocks noChangeAspect="1"/>
          </p:cNvPicPr>
          <p:nvPr/>
        </p:nvPicPr>
        <p:blipFill>
          <a:blip r:embed="rId2"/>
          <a:stretch>
            <a:fillRect/>
          </a:stretch>
        </p:blipFill>
        <p:spPr>
          <a:xfrm>
            <a:off x="2969" y="0"/>
            <a:ext cx="9138062" cy="6858000"/>
          </a:xfrm>
          <a:prstGeom prst="rect">
            <a:avLst/>
          </a:prstGeom>
        </p:spPr>
      </p:pic>
      <p:pic>
        <p:nvPicPr>
          <p:cNvPr id="8" name="7 Resim" descr="tepedin.png"/>
          <p:cNvPicPr>
            <a:picLocks noChangeAspect="1"/>
          </p:cNvPicPr>
          <p:nvPr/>
        </p:nvPicPr>
        <p:blipFill>
          <a:blip r:embed="rId3"/>
          <a:srcRect l="821" t="21276" b="11596"/>
          <a:stretch>
            <a:fillRect/>
          </a:stretch>
        </p:blipFill>
        <p:spPr>
          <a:xfrm>
            <a:off x="0" y="-24"/>
            <a:ext cx="9143968" cy="928694"/>
          </a:xfrm>
          <a:prstGeom prst="rect">
            <a:avLst/>
          </a:prstGeom>
        </p:spPr>
      </p:pic>
      <p:sp>
        <p:nvSpPr>
          <p:cNvPr id="11" name="Text Box 3"/>
          <p:cNvSpPr txBox="1">
            <a:spLocks noChangeArrowheads="1"/>
          </p:cNvSpPr>
          <p:nvPr/>
        </p:nvSpPr>
        <p:spPr bwMode="auto">
          <a:xfrm>
            <a:off x="1571604" y="17520"/>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chemeClr val="accent6">
                    <a:lumMod val="75000"/>
                  </a:schemeClr>
                </a:solidFill>
                <a:latin typeface="Times New Roman" pitchFamily="18" charset="0"/>
                <a:cs typeface="Times New Roman" pitchFamily="18" charset="0"/>
              </a:rPr>
              <a:t>DADAŞKENT MERKEZ CAMİİ</a:t>
            </a:r>
            <a:endParaRPr lang="tr-TR" sz="2000" b="1" dirty="0">
              <a:solidFill>
                <a:schemeClr val="accent6">
                  <a:lumMod val="75000"/>
                </a:schemeClr>
              </a:solidFill>
              <a:latin typeface="Times New Roman" pitchFamily="18" charset="0"/>
              <a:cs typeface="Times New Roman" pitchFamily="18" charset="0"/>
            </a:endParaRPr>
          </a:p>
        </p:txBody>
      </p:sp>
      <p:sp>
        <p:nvSpPr>
          <p:cNvPr id="12" name="11 Çapraz Köşesi Kesik Dikdörtgen"/>
          <p:cNvSpPr/>
          <p:nvPr/>
        </p:nvSpPr>
        <p:spPr>
          <a:xfrm>
            <a:off x="214282" y="1071546"/>
            <a:ext cx="8786874" cy="2786082"/>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u="sng" dirty="0" smtClean="0">
                <a:solidFill>
                  <a:schemeClr val="tx1"/>
                </a:solidFill>
                <a:latin typeface="Times New Roman" pitchFamily="18" charset="0"/>
                <a:cs typeface="Times New Roman" pitchFamily="18" charset="0"/>
              </a:rPr>
              <a:t>KURBAN KESMENİN DİNİ HÜKMÜ</a:t>
            </a:r>
          </a:p>
          <a:p>
            <a:pPr algn="just"/>
            <a:r>
              <a:rPr lang="tr-TR" sz="2300" dirty="0" smtClean="0">
                <a:solidFill>
                  <a:schemeClr val="tx1"/>
                </a:solidFill>
                <a:latin typeface="Times New Roman" pitchFamily="18" charset="0"/>
                <a:cs typeface="Times New Roman" pitchFamily="18" charset="0"/>
              </a:rPr>
              <a:t>Kurban kesmek </a:t>
            </a:r>
            <a:r>
              <a:rPr lang="tr-TR" sz="23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İmam-ı Azam Ebu Hanife'ye göre vacip</a:t>
            </a:r>
            <a:r>
              <a:rPr lang="tr-TR" sz="2300" dirty="0" smtClean="0">
                <a:solidFill>
                  <a:schemeClr val="tx1"/>
                </a:solidFill>
                <a:latin typeface="Times New Roman" pitchFamily="18" charset="0"/>
                <a:cs typeface="Times New Roman" pitchFamily="18" charset="0"/>
              </a:rPr>
              <a:t>, İmam Muhammed, İmam Ebu Yusuf, </a:t>
            </a:r>
            <a:r>
              <a:rPr lang="tr-TR" sz="2300" u="sng" dirty="0" smtClean="0">
                <a:solidFill>
                  <a:srgbClr val="C00000"/>
                </a:solidFill>
                <a:latin typeface="Times New Roman" pitchFamily="18" charset="0"/>
                <a:cs typeface="Times New Roman" pitchFamily="18" charset="0"/>
              </a:rPr>
              <a:t>İmam Şafiî, İmam Malik ve İmam </a:t>
            </a:r>
            <a:r>
              <a:rPr lang="tr-TR" sz="2300" u="sng" dirty="0" err="1" smtClean="0">
                <a:solidFill>
                  <a:srgbClr val="C00000"/>
                </a:solidFill>
                <a:latin typeface="Times New Roman" pitchFamily="18" charset="0"/>
                <a:cs typeface="Times New Roman" pitchFamily="18" charset="0"/>
              </a:rPr>
              <a:t>Ahmed</a:t>
            </a:r>
            <a:r>
              <a:rPr lang="tr-TR" sz="2300" u="sng" dirty="0" smtClean="0">
                <a:solidFill>
                  <a:srgbClr val="C00000"/>
                </a:solidFill>
                <a:latin typeface="Times New Roman" pitchFamily="18" charset="0"/>
                <a:cs typeface="Times New Roman" pitchFamily="18" charset="0"/>
              </a:rPr>
              <a:t> b. </a:t>
            </a:r>
            <a:r>
              <a:rPr lang="tr-TR" sz="2300" u="sng" dirty="0" err="1" smtClean="0">
                <a:solidFill>
                  <a:srgbClr val="C00000"/>
                </a:solidFill>
                <a:latin typeface="Times New Roman" pitchFamily="18" charset="0"/>
                <a:cs typeface="Times New Roman" pitchFamily="18" charset="0"/>
              </a:rPr>
              <a:t>Hanbel'e</a:t>
            </a:r>
            <a:r>
              <a:rPr lang="tr-TR" sz="2300" u="sng" dirty="0" smtClean="0">
                <a:solidFill>
                  <a:srgbClr val="C00000"/>
                </a:solidFill>
                <a:latin typeface="Times New Roman" pitchFamily="18" charset="0"/>
                <a:cs typeface="Times New Roman" pitchFamily="18" charset="0"/>
              </a:rPr>
              <a:t> göre sünnet-i </a:t>
            </a:r>
            <a:r>
              <a:rPr lang="tr-TR" sz="2300" u="sng" dirty="0" err="1" smtClean="0">
                <a:solidFill>
                  <a:srgbClr val="C00000"/>
                </a:solidFill>
                <a:latin typeface="Times New Roman" pitchFamily="18" charset="0"/>
                <a:cs typeface="Times New Roman" pitchFamily="18" charset="0"/>
              </a:rPr>
              <a:t>müekkededir</a:t>
            </a:r>
            <a:r>
              <a:rPr lang="tr-TR" sz="2300" dirty="0" smtClean="0">
                <a:solidFill>
                  <a:schemeClr val="tx1"/>
                </a:solidFill>
                <a:latin typeface="Times New Roman" pitchFamily="18" charset="0"/>
                <a:cs typeface="Times New Roman" pitchFamily="18" charset="0"/>
              </a:rPr>
              <a:t>. Hükmümün vacip veya sünnet-i </a:t>
            </a:r>
            <a:r>
              <a:rPr lang="tr-TR" sz="2300" dirty="0" err="1" smtClean="0">
                <a:solidFill>
                  <a:schemeClr val="tx1"/>
                </a:solidFill>
                <a:latin typeface="Times New Roman" pitchFamily="18" charset="0"/>
                <a:cs typeface="Times New Roman" pitchFamily="18" charset="0"/>
              </a:rPr>
              <a:t>müekkede</a:t>
            </a:r>
            <a:r>
              <a:rPr lang="tr-TR" sz="2300" dirty="0" smtClean="0">
                <a:solidFill>
                  <a:schemeClr val="tx1"/>
                </a:solidFill>
                <a:latin typeface="Times New Roman" pitchFamily="18" charset="0"/>
                <a:cs typeface="Times New Roman" pitchFamily="18" charset="0"/>
              </a:rPr>
              <a:t> olması, uygulamaya bir etki yapmamaktadır. </a:t>
            </a:r>
            <a:r>
              <a:rPr lang="tr-TR" sz="2300" dirty="0" smtClean="0">
                <a:solidFill>
                  <a:srgbClr val="0070C0"/>
                </a:solidFill>
                <a:latin typeface="Times New Roman" pitchFamily="18" charset="0"/>
                <a:cs typeface="Times New Roman" pitchFamily="18" charset="0"/>
              </a:rPr>
              <a:t>Her iki görüş sahipleri de gücü yeten kimsenin kurban kesmelerini öngörmektedir. </a:t>
            </a:r>
            <a:r>
              <a:rPr lang="tr-TR" sz="2300" dirty="0" smtClean="0">
                <a:solidFill>
                  <a:schemeClr val="tx1"/>
                </a:solidFill>
                <a:latin typeface="Times New Roman" pitchFamily="18" charset="0"/>
                <a:cs typeface="Times New Roman" pitchFamily="18" charset="0"/>
              </a:rPr>
              <a:t>İmkanı olanların kurban kesmeyi terk etmelerine ruhsat vermemişlerdir. </a:t>
            </a:r>
            <a:endParaRPr lang="tr-TR" sz="2300" dirty="0">
              <a:solidFill>
                <a:schemeClr val="tx1"/>
              </a:solidFill>
              <a:latin typeface="Times New Roman" pitchFamily="18" charset="0"/>
              <a:cs typeface="Times New Roman" pitchFamily="18" charset="0"/>
            </a:endParaRPr>
          </a:p>
        </p:txBody>
      </p:sp>
      <p:sp>
        <p:nvSpPr>
          <p:cNvPr id="13" name="12 Çapraz Köşesi Kesik Dikdörtgen"/>
          <p:cNvSpPr/>
          <p:nvPr/>
        </p:nvSpPr>
        <p:spPr>
          <a:xfrm>
            <a:off x="214282" y="4214794"/>
            <a:ext cx="5786478" cy="2643206"/>
          </a:xfrm>
          <a:prstGeom prst="snip2Diag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latin typeface="Times New Roman" pitchFamily="18" charset="0"/>
                <a:cs typeface="Times New Roman" pitchFamily="18" charset="0"/>
              </a:rPr>
              <a:t> </a:t>
            </a:r>
            <a:r>
              <a:rPr lang="ar-SA" sz="2000" b="1" dirty="0" smtClean="0">
                <a:solidFill>
                  <a:schemeClr val="tx1"/>
                </a:solidFill>
                <a:latin typeface="Times New Roman" pitchFamily="18" charset="0"/>
                <a:cs typeface="Times New Roman" pitchFamily="18" charset="0"/>
              </a:rPr>
              <a:t>مَنْ كَانَ لَهُ سَعَةٌ، وَلَمْ يُضَحِّ، فَلاَ يَقْرَبَنَّ مُصلانَا</a:t>
            </a:r>
            <a:r>
              <a:rPr lang="tr-TR" sz="2000" b="1" i="1" dirty="0" smtClean="0">
                <a:solidFill>
                  <a:schemeClr val="tx1"/>
                </a:solidFill>
                <a:latin typeface="Times New Roman" pitchFamily="18" charset="0"/>
                <a:cs typeface="Times New Roman" pitchFamily="18" charset="0"/>
              </a:rPr>
              <a:t>  </a:t>
            </a:r>
            <a:endParaRPr lang="tr-TR" sz="2000" dirty="0" smtClean="0">
              <a:solidFill>
                <a:schemeClr val="tx1"/>
              </a:solidFill>
              <a:latin typeface="Times New Roman" pitchFamily="18" charset="0"/>
              <a:cs typeface="Times New Roman" pitchFamily="18" charset="0"/>
            </a:endParaRPr>
          </a:p>
          <a:p>
            <a:pPr algn="ctr"/>
            <a:r>
              <a:rPr lang="tr-TR" sz="2000" dirty="0" smtClean="0">
                <a:solidFill>
                  <a:schemeClr val="tx1"/>
                </a:solidFill>
                <a:latin typeface="Times New Roman" pitchFamily="18" charset="0"/>
                <a:cs typeface="Times New Roman" pitchFamily="18" charset="0"/>
              </a:rPr>
              <a:t>Hadisin Ebu Hanife'ye delil oluşu şu yoruma dayanmaktadır: “</a:t>
            </a:r>
            <a:r>
              <a:rPr lang="tr-TR" sz="2000" dirty="0" smtClean="0">
                <a:solidFill>
                  <a:srgbClr val="C00000"/>
                </a:solidFill>
                <a:latin typeface="Times New Roman" pitchFamily="18" charset="0"/>
                <a:cs typeface="Times New Roman" pitchFamily="18" charset="0"/>
              </a:rPr>
              <a:t>Hadiste yer alan böylesine güçlü bir uyarı, ancak vacip olan bir ibadetin terki konusunda yapılmış olabilir. Kurban vacip olmasaydı terk eden kimse için Hz. Peygamber böyle bir ifadeyi kullanmazdı</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İbn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Mace</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Edahi</a:t>
            </a:r>
            <a:r>
              <a:rPr lang="tr-TR" sz="2000" dirty="0" smtClean="0">
                <a:solidFill>
                  <a:schemeClr val="tx1"/>
                </a:solidFill>
                <a:latin typeface="Times New Roman" pitchFamily="18" charset="0"/>
                <a:cs typeface="Times New Roman" pitchFamily="18" charset="0"/>
              </a:rPr>
              <a:t>,2. II,1044.)</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3084</Words>
  <Application>Microsoft Office PowerPoint</Application>
  <PresentationFormat>Ekran Gösterisi (4:3)</PresentationFormat>
  <Paragraphs>325</Paragraphs>
  <Slides>42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42</vt:i4>
      </vt:variant>
    </vt:vector>
  </HeadingPairs>
  <TitlesOfParts>
    <vt:vector size="45" baseType="lpstr">
      <vt:lpstr>Ofis Teması</vt:lpstr>
      <vt:lpstr>Bit Eşlem Resmi</vt:lpstr>
      <vt:lpstr>Paintbrush Resmi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laleyl</dc:creator>
  <cp:lastModifiedBy>laleyl</cp:lastModifiedBy>
  <cp:revision>48</cp:revision>
  <dcterms:created xsi:type="dcterms:W3CDTF">2010-11-09T08:23:58Z</dcterms:created>
  <dcterms:modified xsi:type="dcterms:W3CDTF">2010-11-16T03:38:43Z</dcterms:modified>
</cp:coreProperties>
</file>