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62" r:id="rId2"/>
    <p:sldId id="306" r:id="rId3"/>
    <p:sldId id="317" r:id="rId4"/>
    <p:sldId id="318" r:id="rId5"/>
    <p:sldId id="316" r:id="rId6"/>
    <p:sldId id="315" r:id="rId7"/>
    <p:sldId id="266" r:id="rId8"/>
    <p:sldId id="268" r:id="rId9"/>
    <p:sldId id="270" r:id="rId10"/>
    <p:sldId id="271" r:id="rId11"/>
    <p:sldId id="325" r:id="rId12"/>
    <p:sldId id="303" r:id="rId13"/>
    <p:sldId id="327" r:id="rId14"/>
    <p:sldId id="328" r:id="rId15"/>
    <p:sldId id="329" r:id="rId16"/>
    <p:sldId id="332" r:id="rId17"/>
    <p:sldId id="272" r:id="rId18"/>
    <p:sldId id="298" r:id="rId19"/>
    <p:sldId id="326" r:id="rId20"/>
    <p:sldId id="273" r:id="rId21"/>
    <p:sldId id="334" r:id="rId22"/>
    <p:sldId id="274" r:id="rId23"/>
    <p:sldId id="276" r:id="rId24"/>
    <p:sldId id="331" r:id="rId25"/>
    <p:sldId id="279" r:id="rId26"/>
    <p:sldId id="280" r:id="rId27"/>
    <p:sldId id="281" r:id="rId28"/>
    <p:sldId id="333" r:id="rId29"/>
    <p:sldId id="319" r:id="rId30"/>
    <p:sldId id="307" r:id="rId31"/>
    <p:sldId id="320" r:id="rId32"/>
    <p:sldId id="321" r:id="rId33"/>
    <p:sldId id="322" r:id="rId34"/>
    <p:sldId id="323" r:id="rId35"/>
    <p:sldId id="324" r:id="rId36"/>
    <p:sldId id="311" r:id="rId37"/>
    <p:sldId id="308" r:id="rId38"/>
    <p:sldId id="282" r:id="rId39"/>
    <p:sldId id="335" r:id="rId40"/>
    <p:sldId id="300" r:id="rId41"/>
    <p:sldId id="301" r:id="rId42"/>
    <p:sldId id="283" r:id="rId43"/>
    <p:sldId id="313" r:id="rId44"/>
    <p:sldId id="284" r:id="rId45"/>
    <p:sldId id="309" r:id="rId46"/>
    <p:sldId id="336" r:id="rId47"/>
    <p:sldId id="285" r:id="rId48"/>
    <p:sldId id="314" r:id="rId49"/>
    <p:sldId id="312" r:id="rId50"/>
    <p:sldId id="310" r:id="rId51"/>
    <p:sldId id="286" r:id="rId52"/>
    <p:sldId id="297" r:id="rId53"/>
    <p:sldId id="265" r:id="rId5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79" autoAdjust="0"/>
    <p:restoredTop sz="94660"/>
  </p:normalViewPr>
  <p:slideViewPr>
    <p:cSldViewPr>
      <p:cViewPr varScale="1">
        <p:scale>
          <a:sx n="70" d="100"/>
          <a:sy n="70" d="100"/>
        </p:scale>
        <p:origin x="-14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3F4A6D-8969-4635-A5F1-21B3F771CF0E}" type="datetimeFigureOut">
              <a:rPr lang="tr-TR" smtClean="0"/>
              <a:t>9.7.2015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862C14-E1BC-4A82-BC1B-A4AC3A8CDB99}" type="slidenum">
              <a:rPr lang="tr-TR" smtClean="0"/>
              <a:t>‹#›</a:t>
            </a:fld>
            <a:endParaRPr lang="tr-TR"/>
          </a:p>
        </p:txBody>
      </p:sp>
    </p:spTree>
    <p:extLst>
      <p:ext uri="{BB962C8B-B14F-4D97-AF65-F5344CB8AC3E}">
        <p14:creationId xmlns:p14="http://schemas.microsoft.com/office/powerpoint/2010/main" val="2846894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EE862C14-E1BC-4A82-BC1B-A4AC3A8CDB99}" type="slidenum">
              <a:rPr lang="tr-TR" smtClean="0"/>
              <a:t>50</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700E546-C9F7-4338-94AA-84FD0850DB1C}" type="datetimeFigureOut">
              <a:rPr lang="tr-TR" smtClean="0"/>
              <a:pPr/>
              <a:t>9.7.2015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700E546-C9F7-4338-94AA-84FD0850DB1C}" type="datetimeFigureOut">
              <a:rPr lang="tr-TR" smtClean="0"/>
              <a:pPr/>
              <a:t>9.7.2015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700E546-C9F7-4338-94AA-84FD0850DB1C}" type="datetimeFigureOut">
              <a:rPr lang="tr-TR" smtClean="0"/>
              <a:pPr/>
              <a:t>9.7.2015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700E546-C9F7-4338-94AA-84FD0850DB1C}" type="datetimeFigureOut">
              <a:rPr lang="tr-TR" smtClean="0"/>
              <a:pPr/>
              <a:t>9.7.2015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700E546-C9F7-4338-94AA-84FD0850DB1C}" type="datetimeFigureOut">
              <a:rPr lang="tr-TR" smtClean="0"/>
              <a:pPr/>
              <a:t>9.7.2015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700E546-C9F7-4338-94AA-84FD0850DB1C}" type="datetimeFigureOut">
              <a:rPr lang="tr-TR" smtClean="0"/>
              <a:pPr/>
              <a:t>9.7.2015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700E546-C9F7-4338-94AA-84FD0850DB1C}" type="datetimeFigureOut">
              <a:rPr lang="tr-TR" smtClean="0"/>
              <a:pPr/>
              <a:t>9.7.2015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700E546-C9F7-4338-94AA-84FD0850DB1C}" type="datetimeFigureOut">
              <a:rPr lang="tr-TR" smtClean="0"/>
              <a:pPr/>
              <a:t>9.7.2015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700E546-C9F7-4338-94AA-84FD0850DB1C}" type="datetimeFigureOut">
              <a:rPr lang="tr-TR" smtClean="0"/>
              <a:pPr/>
              <a:t>9.7.2015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700E546-C9F7-4338-94AA-84FD0850DB1C}" type="datetimeFigureOut">
              <a:rPr lang="tr-TR" smtClean="0"/>
              <a:pPr/>
              <a:t>9.7.2015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700E546-C9F7-4338-94AA-84FD0850DB1C}" type="datetimeFigureOut">
              <a:rPr lang="tr-TR" smtClean="0"/>
              <a:pPr/>
              <a:t>9.7.2015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00E546-C9F7-4338-94AA-84FD0850DB1C}" type="datetimeFigureOut">
              <a:rPr lang="tr-TR" smtClean="0"/>
              <a:pPr/>
              <a:t>9.7.2015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50EEE3-B141-4265-B12C-670D355E046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rot="19839816">
            <a:off x="86391" y="1973437"/>
            <a:ext cx="8351052" cy="2664296"/>
          </a:xfrm>
          <a:prstGeom prst="rect">
            <a:avLst/>
          </a:prstGeom>
          <a:noFill/>
          <a:ln/>
        </p:spPr>
        <p:style>
          <a:lnRef idx="0">
            <a:schemeClr val="accent1"/>
          </a:lnRef>
          <a:fillRef idx="1003">
            <a:schemeClr val="dk1"/>
          </a:fillRef>
          <a:effectRef idx="3">
            <a:schemeClr val="accent1"/>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13800" b="1" spc="50" dirty="0" smtClean="0">
                <a:ln w="11430"/>
                <a:solidFill>
                  <a:schemeClr val="tx1"/>
                </a:solidFill>
                <a:effectLst>
                  <a:outerShdw blurRad="76200" dist="50800" dir="5400000" algn="tl" rotWithShape="0">
                    <a:srgbClr val="000000">
                      <a:alpha val="65000"/>
                    </a:srgbClr>
                  </a:outerShdw>
                </a:effectLst>
                <a:latin typeface="Vivaldi" pitchFamily="66" charset="0"/>
              </a:rPr>
              <a:t>K</a:t>
            </a:r>
            <a:r>
              <a:rPr lang="tr-TR" sz="4000" b="1" spc="50" dirty="0" smtClean="0">
                <a:ln w="11430"/>
                <a:solidFill>
                  <a:schemeClr val="tx1"/>
                </a:solidFill>
                <a:effectLst>
                  <a:outerShdw blurRad="76200" dist="50800" dir="5400000" algn="tl" rotWithShape="0">
                    <a:srgbClr val="000000">
                      <a:alpha val="65000"/>
                    </a:srgbClr>
                  </a:outerShdw>
                </a:effectLst>
                <a:latin typeface="Times New Roman" pitchFamily="18" charset="0"/>
                <a:cs typeface="Times New Roman" pitchFamily="18" charset="0"/>
              </a:rPr>
              <a:t>ADİR</a:t>
            </a:r>
            <a:r>
              <a:rPr lang="tr-TR" sz="3600" b="1" spc="50" dirty="0" smtClean="0">
                <a:ln w="11430"/>
                <a:solidFill>
                  <a:schemeClr val="tx1"/>
                </a:soli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tr-TR" sz="13800" b="1" spc="50" dirty="0" smtClean="0">
                <a:ln w="11430"/>
                <a:solidFill>
                  <a:schemeClr val="tx1"/>
                </a:solidFill>
                <a:effectLst>
                  <a:outerShdw blurRad="76200" dist="50800" dir="5400000" algn="tl" rotWithShape="0">
                    <a:srgbClr val="000000">
                      <a:alpha val="65000"/>
                    </a:srgbClr>
                  </a:outerShdw>
                </a:effectLst>
                <a:latin typeface="Vivaldi" pitchFamily="66" charset="0"/>
              </a:rPr>
              <a:t>G</a:t>
            </a:r>
            <a:r>
              <a:rPr lang="tr-TR" sz="3200" b="1" spc="50" dirty="0" smtClean="0">
                <a:ln w="11430"/>
                <a:solidFill>
                  <a:schemeClr val="tx1"/>
                </a:solidFill>
                <a:effectLst>
                  <a:outerShdw blurRad="76200" dist="50800" dir="5400000" algn="tl" rotWithShape="0">
                    <a:srgbClr val="000000">
                      <a:alpha val="65000"/>
                    </a:srgbClr>
                  </a:outerShdw>
                </a:effectLst>
                <a:latin typeface="Times New Roman" pitchFamily="18" charset="0"/>
                <a:cs typeface="Times New Roman" pitchFamily="18" charset="0"/>
              </a:rPr>
              <a:t>ECESİNİN</a:t>
            </a:r>
          </a:p>
          <a:p>
            <a:pPr algn="ctr"/>
            <a:r>
              <a:rPr lang="tr-TR" sz="13800" b="1" spc="50" dirty="0" smtClean="0">
                <a:ln w="11430"/>
                <a:solidFill>
                  <a:schemeClr val="tx1"/>
                </a:solidFill>
                <a:effectLst>
                  <a:outerShdw blurRad="76200" dist="50800" dir="5400000" algn="tl" rotWithShape="0">
                    <a:srgbClr val="000000">
                      <a:alpha val="65000"/>
                    </a:srgbClr>
                  </a:outerShdw>
                </a:effectLst>
                <a:latin typeface="Vivaldi" pitchFamily="66" charset="0"/>
              </a:rPr>
              <a:t>K</a:t>
            </a:r>
            <a:r>
              <a:rPr lang="tr-TR" sz="3200" b="1" spc="50" dirty="0" smtClean="0">
                <a:ln w="11430"/>
                <a:solidFill>
                  <a:schemeClr val="tx1"/>
                </a:solidFill>
                <a:effectLst>
                  <a:outerShdw blurRad="76200" dist="50800" dir="5400000" algn="tl" rotWithShape="0">
                    <a:srgbClr val="000000">
                      <a:alpha val="65000"/>
                    </a:srgbClr>
                  </a:outerShdw>
                </a:effectLst>
                <a:latin typeface="Times New Roman" pitchFamily="18" charset="0"/>
                <a:cs typeface="Times New Roman" pitchFamily="18" charset="0"/>
              </a:rPr>
              <a:t>ADRİNİ </a:t>
            </a:r>
            <a:r>
              <a:rPr lang="tr-TR" sz="13800" b="1" spc="50" dirty="0" smtClean="0">
                <a:ln w="11430"/>
                <a:solidFill>
                  <a:schemeClr val="tx1"/>
                </a:solidFill>
                <a:effectLst>
                  <a:outerShdw blurRad="76200" dist="50800" dir="5400000" algn="tl" rotWithShape="0">
                    <a:srgbClr val="000000">
                      <a:alpha val="65000"/>
                    </a:srgbClr>
                  </a:outerShdw>
                </a:effectLst>
                <a:latin typeface="Vivaldi" pitchFamily="66" charset="0"/>
              </a:rPr>
              <a:t>B</a:t>
            </a:r>
            <a:r>
              <a:rPr lang="tr-TR" sz="3200" b="1" spc="50" dirty="0" smtClean="0">
                <a:ln w="11430"/>
                <a:solidFill>
                  <a:schemeClr val="tx1"/>
                </a:solidFill>
                <a:effectLst>
                  <a:outerShdw blurRad="76200" dist="50800" dir="5400000" algn="tl" rotWithShape="0">
                    <a:srgbClr val="000000">
                      <a:alpha val="65000"/>
                    </a:srgbClr>
                  </a:outerShdw>
                </a:effectLst>
                <a:latin typeface="Times New Roman" pitchFamily="18" charset="0"/>
                <a:cs typeface="Times New Roman" pitchFamily="18" charset="0"/>
              </a:rPr>
              <a:t>İLMEK</a:t>
            </a:r>
          </a:p>
        </p:txBody>
      </p:sp>
      <p:sp>
        <p:nvSpPr>
          <p:cNvPr id="9" name="8 Yuvarlatılmış Dikdörtgen"/>
          <p:cNvSpPr/>
          <p:nvPr/>
        </p:nvSpPr>
        <p:spPr>
          <a:xfrm>
            <a:off x="4788024" y="5738386"/>
            <a:ext cx="3744416" cy="64294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smtClean="0">
                <a:solidFill>
                  <a:schemeClr val="tx1"/>
                </a:solidFill>
                <a:latin typeface="Vivaldi" pitchFamily="66" charset="0"/>
                <a:cs typeface="Times New Roman" pitchFamily="18" charset="0"/>
              </a:rPr>
              <a:t>İ</a:t>
            </a:r>
            <a:r>
              <a:rPr lang="tr-TR" sz="2800" b="1" dirty="0" smtClean="0">
                <a:solidFill>
                  <a:schemeClr val="tx1"/>
                </a:solidFill>
                <a:latin typeface="Times New Roman" pitchFamily="18" charset="0"/>
                <a:cs typeface="Times New Roman" pitchFamily="18" charset="0"/>
              </a:rPr>
              <a:t>dris YAVUZYİĞİT</a:t>
            </a:r>
          </a:p>
          <a:p>
            <a:pPr algn="ctr"/>
            <a:r>
              <a:rPr lang="tr-TR" b="1" dirty="0" err="1" smtClean="0">
                <a:solidFill>
                  <a:schemeClr val="tx1"/>
                </a:solidFill>
                <a:latin typeface="Times New Roman" pitchFamily="18" charset="0"/>
                <a:cs typeface="Times New Roman" pitchFamily="18" charset="0"/>
              </a:rPr>
              <a:t>idrisyavuzyigit</a:t>
            </a:r>
            <a:r>
              <a:rPr lang="tr-TR" b="1" dirty="0" smtClean="0">
                <a:solidFill>
                  <a:schemeClr val="tx1"/>
                </a:solidFill>
                <a:latin typeface="Times New Roman" pitchFamily="18" charset="0"/>
                <a:cs typeface="Times New Roman" pitchFamily="18" charset="0"/>
              </a:rPr>
              <a:t>@</a:t>
            </a:r>
            <a:r>
              <a:rPr lang="tr-TR" b="1" dirty="0" err="1" smtClean="0">
                <a:solidFill>
                  <a:schemeClr val="tx1"/>
                </a:solidFill>
                <a:latin typeface="Times New Roman" pitchFamily="18" charset="0"/>
                <a:cs typeface="Times New Roman" pitchFamily="18" charset="0"/>
              </a:rPr>
              <a:t>hotmail</a:t>
            </a:r>
            <a:r>
              <a:rPr lang="tr-TR" b="1" dirty="0" smtClean="0">
                <a:solidFill>
                  <a:schemeClr val="tx1"/>
                </a:solidFill>
                <a:latin typeface="Times New Roman" pitchFamily="18" charset="0"/>
                <a:cs typeface="Times New Roman" pitchFamily="18" charset="0"/>
              </a:rPr>
              <a:t>.com</a:t>
            </a:r>
          </a:p>
        </p:txBody>
      </p:sp>
      <p:pic>
        <p:nvPicPr>
          <p:cNvPr id="10" name="Picture 2" descr="Datei:Diyanet İşleri Başkanlığı logo.svg"/>
          <p:cNvPicPr>
            <a:picLocks noChangeAspect="1" noChangeArrowheads="1"/>
          </p:cNvPicPr>
          <p:nvPr/>
        </p:nvPicPr>
        <p:blipFill>
          <a:blip r:embed="rId2" cstate="print"/>
          <a:srcRect/>
          <a:stretch>
            <a:fillRect/>
          </a:stretch>
        </p:blipFill>
        <p:spPr bwMode="auto">
          <a:xfrm>
            <a:off x="0" y="260648"/>
            <a:ext cx="1428760" cy="1424005"/>
          </a:xfrm>
          <a:prstGeom prst="ellipse">
            <a:avLst/>
          </a:prstGeom>
          <a:noFill/>
        </p:spPr>
      </p:pic>
      <p:pic>
        <p:nvPicPr>
          <p:cNvPr id="11" name="Picture 4" descr="D:\SUNULAR\SLAYT VE SUNULAR İÇİN RESİMLER\PNG RESİMLERİ\Turkey.png"/>
          <p:cNvPicPr>
            <a:picLocks noChangeAspect="1" noChangeArrowheads="1"/>
          </p:cNvPicPr>
          <p:nvPr/>
        </p:nvPicPr>
        <p:blipFill>
          <a:blip r:embed="rId3" cstate="print"/>
          <a:srcRect/>
          <a:stretch>
            <a:fillRect/>
          </a:stretch>
        </p:blipFill>
        <p:spPr bwMode="auto">
          <a:xfrm>
            <a:off x="7643802" y="404664"/>
            <a:ext cx="1500198" cy="150019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84976" cy="55446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a:buFont typeface="Wingdings" pitchFamily="2" charset="2"/>
              <a:buChar char="§"/>
            </a:pPr>
            <a:r>
              <a:rPr lang="tr-TR" b="1" dirty="0" err="1" smtClean="0">
                <a:solidFill>
                  <a:srgbClr val="C00000"/>
                </a:solidFill>
                <a:latin typeface="Times New Roman" pitchFamily="18" charset="0"/>
                <a:cs typeface="Times New Roman" pitchFamily="18" charset="0"/>
              </a:rPr>
              <a:t>Kur'ân</a:t>
            </a:r>
            <a:r>
              <a:rPr lang="tr-TR" b="1" dirty="0" smtClean="0">
                <a:solidFill>
                  <a:srgbClr val="C00000"/>
                </a:solidFill>
                <a:latin typeface="Times New Roman" pitchFamily="18" charset="0"/>
                <a:cs typeface="Times New Roman" pitchFamily="18" charset="0"/>
              </a:rPr>
              <a:t>-ı Kerim bu gecede inmeye başlamıştır.</a:t>
            </a:r>
          </a:p>
          <a:p>
            <a:pPr marL="457200" lvl="0" indent="-457200" algn="just">
              <a:buFont typeface="Wingdings" pitchFamily="2" charset="2"/>
              <a:buChar char="§"/>
            </a:pPr>
            <a:r>
              <a:rPr lang="tr-TR" b="1" dirty="0" smtClean="0">
                <a:solidFill>
                  <a:srgbClr val="002060"/>
                </a:solidFill>
                <a:latin typeface="Times New Roman" pitchFamily="18" charset="0"/>
                <a:cs typeface="Times New Roman" pitchFamily="18" charset="0"/>
              </a:rPr>
              <a:t>Bu gecedeki ibadet, içerisinde Kadir gecesi bulunmayan bin ayda yapılan ibadetten daha faziletlidir.</a:t>
            </a:r>
          </a:p>
          <a:p>
            <a:pPr marL="457200" lvl="0" indent="-457200" algn="just">
              <a:buFont typeface="Wingdings" pitchFamily="2" charset="2"/>
              <a:buChar char="§"/>
            </a:pPr>
            <a:r>
              <a:rPr lang="tr-TR" b="1" dirty="0" smtClean="0">
                <a:solidFill>
                  <a:srgbClr val="0070C0"/>
                </a:solidFill>
                <a:latin typeface="Times New Roman" pitchFamily="18" charset="0"/>
                <a:cs typeface="Times New Roman" pitchFamily="18" charset="0"/>
              </a:rPr>
              <a:t>Gelecek bir seneye kadar cereyan edecek olan her türlü hadiseler Allah Teâlâ'nın ezelî kaza ve takdiri ile ilgili meleklere bu gece bildirilir </a:t>
            </a:r>
            <a:r>
              <a:rPr lang="tr-TR" b="1" baseline="30000" dirty="0" smtClean="0">
                <a:solidFill>
                  <a:srgbClr val="0070C0"/>
                </a:solidFill>
                <a:latin typeface="Times New Roman" pitchFamily="18" charset="0"/>
                <a:cs typeface="Times New Roman" pitchFamily="18" charset="0"/>
              </a:rPr>
              <a:t>(</a:t>
            </a:r>
            <a:r>
              <a:rPr lang="tr-TR" b="1" baseline="30000" dirty="0" err="1" smtClean="0">
                <a:solidFill>
                  <a:srgbClr val="0070C0"/>
                </a:solidFill>
                <a:latin typeface="Times New Roman" pitchFamily="18" charset="0"/>
                <a:cs typeface="Times New Roman" pitchFamily="18" charset="0"/>
              </a:rPr>
              <a:t>Tecrîdi</a:t>
            </a:r>
            <a:r>
              <a:rPr lang="tr-TR" b="1" baseline="30000" dirty="0" smtClean="0">
                <a:solidFill>
                  <a:srgbClr val="0070C0"/>
                </a:solidFill>
                <a:latin typeface="Times New Roman" pitchFamily="18" charset="0"/>
                <a:cs typeface="Times New Roman" pitchFamily="18" charset="0"/>
              </a:rPr>
              <a:t> Sarih </a:t>
            </a:r>
            <a:r>
              <a:rPr lang="tr-TR" b="1" baseline="30000" dirty="0" err="1" smtClean="0">
                <a:solidFill>
                  <a:srgbClr val="0070C0"/>
                </a:solidFill>
                <a:latin typeface="Times New Roman" pitchFamily="18" charset="0"/>
                <a:cs typeface="Times New Roman" pitchFamily="18" charset="0"/>
              </a:rPr>
              <a:t>Tercemesi</a:t>
            </a:r>
            <a:r>
              <a:rPr lang="tr-TR" b="1" baseline="30000" dirty="0" smtClean="0">
                <a:solidFill>
                  <a:srgbClr val="0070C0"/>
                </a:solidFill>
                <a:latin typeface="Times New Roman" pitchFamily="18" charset="0"/>
                <a:cs typeface="Times New Roman" pitchFamily="18" charset="0"/>
              </a:rPr>
              <a:t>, VI, 312).</a:t>
            </a:r>
            <a:endParaRPr lang="tr-TR" b="1" dirty="0" smtClean="0">
              <a:solidFill>
                <a:srgbClr val="0070C0"/>
              </a:solidFill>
              <a:latin typeface="Times New Roman" pitchFamily="18" charset="0"/>
              <a:cs typeface="Times New Roman" pitchFamily="18" charset="0"/>
            </a:endParaRPr>
          </a:p>
          <a:p>
            <a:pPr marL="457200" lvl="0" indent="-457200" algn="just">
              <a:buFont typeface="Wingdings" pitchFamily="2" charset="2"/>
              <a:buChar char="§"/>
            </a:pPr>
            <a:r>
              <a:rPr lang="tr-TR" b="1" dirty="0" smtClean="0">
                <a:solidFill>
                  <a:srgbClr val="7030A0"/>
                </a:solidFill>
                <a:latin typeface="Times New Roman" pitchFamily="18" charset="0"/>
                <a:cs typeface="Times New Roman" pitchFamily="18" charset="0"/>
              </a:rPr>
              <a:t>Bu gece Cebrail (a.s.) ve melekler Allah’ın izniyle her türlü iş için dünya semasına indikleri gece</a:t>
            </a:r>
          </a:p>
          <a:p>
            <a:pPr marL="457200" lvl="0" indent="-457200" algn="just">
              <a:buFont typeface="Wingdings" pitchFamily="2" charset="2"/>
              <a:buChar char="§"/>
            </a:pPr>
            <a:r>
              <a:rPr lang="tr-TR" b="1" dirty="0" smtClean="0">
                <a:solidFill>
                  <a:srgbClr val="FF0000"/>
                </a:solidFill>
                <a:latin typeface="Times New Roman" pitchFamily="18" charset="0"/>
                <a:cs typeface="Times New Roman" pitchFamily="18" charset="0"/>
              </a:rPr>
              <a:t>Bu gece tanyerinin ağarmasına kadar esenliktir, her türlü kötülükten uzaktır.</a:t>
            </a:r>
          </a:p>
          <a:p>
            <a:pPr marL="457200" lvl="0" indent="-457200" algn="just">
              <a:buFont typeface="Wingdings" pitchFamily="2" charset="2"/>
              <a:buChar char="§"/>
            </a:pPr>
            <a:r>
              <a:rPr lang="tr-TR" b="1" dirty="0" smtClean="0">
                <a:solidFill>
                  <a:srgbClr val="00B0F0"/>
                </a:solidFill>
                <a:latin typeface="Times New Roman" pitchFamily="18" charset="0"/>
                <a:cs typeface="Times New Roman" pitchFamily="18" charset="0"/>
              </a:rPr>
              <a:t>Bu gece Hz. Muhammed’e peygamberlik makamının / vazifesinin  verildiği gecedir.</a:t>
            </a:r>
          </a:p>
          <a:p>
            <a:pPr marL="457200" lvl="0" indent="-457200" algn="just">
              <a:buFont typeface="Wingdings" pitchFamily="2" charset="2"/>
              <a:buChar char="§"/>
            </a:pPr>
            <a:r>
              <a:rPr lang="tr-TR" b="1" dirty="0" smtClean="0">
                <a:solidFill>
                  <a:schemeClr val="accent5">
                    <a:lumMod val="50000"/>
                  </a:schemeClr>
                </a:solidFill>
                <a:latin typeface="Times New Roman" pitchFamily="18" charset="0"/>
                <a:cs typeface="Times New Roman" pitchFamily="18" charset="0"/>
              </a:rPr>
              <a:t>Bu gece </a:t>
            </a:r>
            <a:r>
              <a:rPr lang="tr-TR" b="1" dirty="0" err="1" smtClean="0">
                <a:solidFill>
                  <a:schemeClr val="accent5">
                    <a:lumMod val="50000"/>
                  </a:schemeClr>
                </a:solidFill>
                <a:latin typeface="Times New Roman" pitchFamily="18" charset="0"/>
                <a:cs typeface="Times New Roman" pitchFamily="18" charset="0"/>
              </a:rPr>
              <a:t>Kur’an</a:t>
            </a:r>
            <a:r>
              <a:rPr lang="tr-TR" b="1" dirty="0" smtClean="0">
                <a:solidFill>
                  <a:schemeClr val="accent5">
                    <a:lumMod val="50000"/>
                  </a:schemeClr>
                </a:solidFill>
                <a:latin typeface="Times New Roman" pitchFamily="18" charset="0"/>
                <a:cs typeface="Times New Roman" pitchFamily="18" charset="0"/>
              </a:rPr>
              <a:t> ve insan buluşmasının ilk yaşandığı bir gecedir.</a:t>
            </a:r>
          </a:p>
          <a:p>
            <a:pPr marL="457200" lvl="0" indent="-457200" algn="just">
              <a:buFont typeface="Wingdings" pitchFamily="2" charset="2"/>
              <a:buChar char="§"/>
            </a:pPr>
            <a:r>
              <a:rPr lang="tr-TR" b="1" dirty="0" smtClean="0">
                <a:solidFill>
                  <a:srgbClr val="FF0000"/>
                </a:solidFill>
                <a:latin typeface="Times New Roman" pitchFamily="18" charset="0"/>
                <a:cs typeface="Times New Roman" pitchFamily="18" charset="0"/>
              </a:rPr>
              <a:t>Bu gece karanlıkların aydınlanmaya başladığı / İslam güneşinin doğduğu gecedir.</a:t>
            </a:r>
          </a:p>
          <a:p>
            <a:pPr marL="457200" lvl="0" indent="-457200" algn="just">
              <a:buFont typeface="Wingdings" pitchFamily="2" charset="2"/>
              <a:buChar char="§"/>
            </a:pPr>
            <a:r>
              <a:rPr lang="tr-TR" b="1" dirty="0" smtClean="0">
                <a:solidFill>
                  <a:schemeClr val="tx1"/>
                </a:solidFill>
                <a:latin typeface="Times New Roman" pitchFamily="18" charset="0"/>
                <a:cs typeface="Times New Roman" pitchFamily="18" charset="0"/>
              </a:rPr>
              <a:t>Bu gece cehaletin perdelerinin yırtılıp ilmin ortaya çıktığı bir gecedir.</a:t>
            </a:r>
          </a:p>
          <a:p>
            <a:pPr marL="457200" lvl="0" indent="-457200" algn="just">
              <a:buFont typeface="Wingdings" pitchFamily="2" charset="2"/>
              <a:buChar char="§"/>
            </a:pPr>
            <a:r>
              <a:rPr lang="tr-TR" b="1" dirty="0" smtClean="0">
                <a:solidFill>
                  <a:srgbClr val="002060"/>
                </a:solidFill>
                <a:latin typeface="Times New Roman" pitchFamily="18" charset="0"/>
                <a:cs typeface="Times New Roman" pitchFamily="18" charset="0"/>
              </a:rPr>
              <a:t>Bu gece birlik ve beraberlik  kardeşlik gecesidir.</a:t>
            </a:r>
            <a:endParaRPr lang="tr-TR" b="1" dirty="0">
              <a:solidFill>
                <a:srgbClr val="002060"/>
              </a:solidFill>
              <a:latin typeface="Times New Roman" pitchFamily="18" charset="0"/>
              <a:cs typeface="Times New Roman" pitchFamily="18" charset="0"/>
            </a:endParaRPr>
          </a:p>
        </p:txBody>
      </p:sp>
      <p:sp>
        <p:nvSpPr>
          <p:cNvPr id="4" name="3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chemeClr val="tx1"/>
                </a:solidFill>
                <a:latin typeface="Times New Roman" pitchFamily="18" charset="0"/>
                <a:cs typeface="Times New Roman" pitchFamily="18" charset="0"/>
              </a:rPr>
              <a:t>Şeref  Ve Kıymet Gecesi</a:t>
            </a:r>
            <a:endParaRPr lang="tr-TR" sz="36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13">
                                            <p:txEl>
                                              <p:pRg st="2" end="2"/>
                                            </p:txEl>
                                          </p:spTgt>
                                        </p:tgtEl>
                                        <p:attrNameLst>
                                          <p:attrName>style.visibility</p:attrName>
                                        </p:attrNameLst>
                                      </p:cBhvr>
                                      <p:to>
                                        <p:strVal val="visible"/>
                                      </p:to>
                                    </p:set>
                                    <p:anim calcmode="lin" valueType="num">
                                      <p:cBhvr>
                                        <p:cTn id="13" dur="500" fill="hold"/>
                                        <p:tgtEl>
                                          <p:spTgt spid="1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13">
                                            <p:txEl>
                                              <p:pRg st="2" end="2"/>
                                            </p:txEl>
                                          </p:spTgt>
                                        </p:tgtEl>
                                        <p:attrNameLst>
                                          <p:attrName>ppt_h</p:attrName>
                                        </p:attrNameLst>
                                      </p:cBhvr>
                                      <p:tavLst>
                                        <p:tav tm="0">
                                          <p:val>
                                            <p:fltVal val="0"/>
                                          </p:val>
                                        </p:tav>
                                        <p:tav tm="100000">
                                          <p:val>
                                            <p:strVal val="#ppt_h"/>
                                          </p:val>
                                        </p:tav>
                                      </p:tavLst>
                                    </p:anim>
                                    <p:animEffect transition="in" filter="fade">
                                      <p:cBhvr>
                                        <p:cTn id="15" dur="500"/>
                                        <p:tgtEl>
                                          <p:spTgt spid="1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13">
                                            <p:txEl>
                                              <p:pRg st="3" end="3"/>
                                            </p:txEl>
                                          </p:spTgt>
                                        </p:tgtEl>
                                        <p:attrNameLst>
                                          <p:attrName>style.visibility</p:attrName>
                                        </p:attrNameLst>
                                      </p:cBhvr>
                                      <p:to>
                                        <p:strVal val="visible"/>
                                      </p:to>
                                    </p:set>
                                    <p:anim calcmode="lin" valueType="num">
                                      <p:cBhvr>
                                        <p:cTn id="20" dur="500" fill="hold"/>
                                        <p:tgtEl>
                                          <p:spTgt spid="13">
                                            <p:txEl>
                                              <p:pRg st="3" end="3"/>
                                            </p:txEl>
                                          </p:spTgt>
                                        </p:tgtEl>
                                        <p:attrNameLst>
                                          <p:attrName>ppt_w</p:attrName>
                                        </p:attrNameLst>
                                      </p:cBhvr>
                                      <p:tavLst>
                                        <p:tav tm="0">
                                          <p:val>
                                            <p:fltVal val="0"/>
                                          </p:val>
                                        </p:tav>
                                        <p:tav tm="100000">
                                          <p:val>
                                            <p:strVal val="#ppt_w"/>
                                          </p:val>
                                        </p:tav>
                                      </p:tavLst>
                                    </p:anim>
                                    <p:anim calcmode="lin" valueType="num">
                                      <p:cBhvr>
                                        <p:cTn id="21" dur="500" fill="hold"/>
                                        <p:tgtEl>
                                          <p:spTgt spid="13">
                                            <p:txEl>
                                              <p:pRg st="3" end="3"/>
                                            </p:txEl>
                                          </p:spTgt>
                                        </p:tgtEl>
                                        <p:attrNameLst>
                                          <p:attrName>ppt_h</p:attrName>
                                        </p:attrNameLst>
                                      </p:cBhvr>
                                      <p:tavLst>
                                        <p:tav tm="0">
                                          <p:val>
                                            <p:fltVal val="0"/>
                                          </p:val>
                                        </p:tav>
                                        <p:tav tm="100000">
                                          <p:val>
                                            <p:strVal val="#ppt_h"/>
                                          </p:val>
                                        </p:tav>
                                      </p:tavLst>
                                    </p:anim>
                                    <p:animEffect transition="in" filter="fade">
                                      <p:cBhvr>
                                        <p:cTn id="22" dur="500"/>
                                        <p:tgtEl>
                                          <p:spTgt spid="1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13">
                                            <p:txEl>
                                              <p:pRg st="4" end="4"/>
                                            </p:txEl>
                                          </p:spTgt>
                                        </p:tgtEl>
                                        <p:attrNameLst>
                                          <p:attrName>style.visibility</p:attrName>
                                        </p:attrNameLst>
                                      </p:cBhvr>
                                      <p:to>
                                        <p:strVal val="visible"/>
                                      </p:to>
                                    </p:set>
                                    <p:anim calcmode="lin" valueType="num">
                                      <p:cBhvr>
                                        <p:cTn id="27" dur="500" fill="hold"/>
                                        <p:tgtEl>
                                          <p:spTgt spid="1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1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1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13">
                                            <p:txEl>
                                              <p:pRg st="5" end="5"/>
                                            </p:txEl>
                                          </p:spTgt>
                                        </p:tgtEl>
                                        <p:attrNameLst>
                                          <p:attrName>style.visibility</p:attrName>
                                        </p:attrNameLst>
                                      </p:cBhvr>
                                      <p:to>
                                        <p:strVal val="visible"/>
                                      </p:to>
                                    </p:set>
                                    <p:anim calcmode="lin" valueType="num">
                                      <p:cBhvr>
                                        <p:cTn id="34" dur="500" fill="hold"/>
                                        <p:tgtEl>
                                          <p:spTgt spid="13">
                                            <p:txEl>
                                              <p:pRg st="5" end="5"/>
                                            </p:txEl>
                                          </p:spTgt>
                                        </p:tgtEl>
                                        <p:attrNameLst>
                                          <p:attrName>ppt_w</p:attrName>
                                        </p:attrNameLst>
                                      </p:cBhvr>
                                      <p:tavLst>
                                        <p:tav tm="0">
                                          <p:val>
                                            <p:fltVal val="0"/>
                                          </p:val>
                                        </p:tav>
                                        <p:tav tm="100000">
                                          <p:val>
                                            <p:strVal val="#ppt_w"/>
                                          </p:val>
                                        </p:tav>
                                      </p:tavLst>
                                    </p:anim>
                                    <p:anim calcmode="lin" valueType="num">
                                      <p:cBhvr>
                                        <p:cTn id="35" dur="500" fill="hold"/>
                                        <p:tgtEl>
                                          <p:spTgt spid="13">
                                            <p:txEl>
                                              <p:pRg st="5" end="5"/>
                                            </p:txEl>
                                          </p:spTgt>
                                        </p:tgtEl>
                                        <p:attrNameLst>
                                          <p:attrName>ppt_h</p:attrName>
                                        </p:attrNameLst>
                                      </p:cBhvr>
                                      <p:tavLst>
                                        <p:tav tm="0">
                                          <p:val>
                                            <p:fltVal val="0"/>
                                          </p:val>
                                        </p:tav>
                                        <p:tav tm="100000">
                                          <p:val>
                                            <p:strVal val="#ppt_h"/>
                                          </p:val>
                                        </p:tav>
                                      </p:tavLst>
                                    </p:anim>
                                    <p:animEffect transition="in" filter="fade">
                                      <p:cBhvr>
                                        <p:cTn id="36" dur="500"/>
                                        <p:tgtEl>
                                          <p:spTgt spid="1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nodeType="clickEffect">
                                  <p:stCondLst>
                                    <p:cond delay="0"/>
                                  </p:stCondLst>
                                  <p:childTnLst>
                                    <p:set>
                                      <p:cBhvr>
                                        <p:cTn id="40" dur="1" fill="hold">
                                          <p:stCondLst>
                                            <p:cond delay="0"/>
                                          </p:stCondLst>
                                        </p:cTn>
                                        <p:tgtEl>
                                          <p:spTgt spid="13">
                                            <p:txEl>
                                              <p:pRg st="6" end="6"/>
                                            </p:txEl>
                                          </p:spTgt>
                                        </p:tgtEl>
                                        <p:attrNameLst>
                                          <p:attrName>style.visibility</p:attrName>
                                        </p:attrNameLst>
                                      </p:cBhvr>
                                      <p:to>
                                        <p:strVal val="visible"/>
                                      </p:to>
                                    </p:set>
                                    <p:anim calcmode="lin" valueType="num">
                                      <p:cBhvr>
                                        <p:cTn id="41" dur="500" fill="hold"/>
                                        <p:tgtEl>
                                          <p:spTgt spid="13">
                                            <p:txEl>
                                              <p:pRg st="6" end="6"/>
                                            </p:txEl>
                                          </p:spTgt>
                                        </p:tgtEl>
                                        <p:attrNameLst>
                                          <p:attrName>ppt_w</p:attrName>
                                        </p:attrNameLst>
                                      </p:cBhvr>
                                      <p:tavLst>
                                        <p:tav tm="0">
                                          <p:val>
                                            <p:fltVal val="0"/>
                                          </p:val>
                                        </p:tav>
                                        <p:tav tm="100000">
                                          <p:val>
                                            <p:strVal val="#ppt_w"/>
                                          </p:val>
                                        </p:tav>
                                      </p:tavLst>
                                    </p:anim>
                                    <p:anim calcmode="lin" valueType="num">
                                      <p:cBhvr>
                                        <p:cTn id="42" dur="500" fill="hold"/>
                                        <p:tgtEl>
                                          <p:spTgt spid="13">
                                            <p:txEl>
                                              <p:pRg st="6" end="6"/>
                                            </p:txEl>
                                          </p:spTgt>
                                        </p:tgtEl>
                                        <p:attrNameLst>
                                          <p:attrName>ppt_h</p:attrName>
                                        </p:attrNameLst>
                                      </p:cBhvr>
                                      <p:tavLst>
                                        <p:tav tm="0">
                                          <p:val>
                                            <p:fltVal val="0"/>
                                          </p:val>
                                        </p:tav>
                                        <p:tav tm="100000">
                                          <p:val>
                                            <p:strVal val="#ppt_h"/>
                                          </p:val>
                                        </p:tav>
                                      </p:tavLst>
                                    </p:anim>
                                    <p:animEffect transition="in" filter="fade">
                                      <p:cBhvr>
                                        <p:cTn id="43" dur="500"/>
                                        <p:tgtEl>
                                          <p:spTgt spid="1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13">
                                            <p:txEl>
                                              <p:pRg st="7" end="7"/>
                                            </p:txEl>
                                          </p:spTgt>
                                        </p:tgtEl>
                                        <p:attrNameLst>
                                          <p:attrName>style.visibility</p:attrName>
                                        </p:attrNameLst>
                                      </p:cBhvr>
                                      <p:to>
                                        <p:strVal val="visible"/>
                                      </p:to>
                                    </p:set>
                                    <p:anim calcmode="lin" valueType="num">
                                      <p:cBhvr>
                                        <p:cTn id="48" dur="500" fill="hold"/>
                                        <p:tgtEl>
                                          <p:spTgt spid="13">
                                            <p:txEl>
                                              <p:pRg st="7" end="7"/>
                                            </p:txEl>
                                          </p:spTgt>
                                        </p:tgtEl>
                                        <p:attrNameLst>
                                          <p:attrName>ppt_w</p:attrName>
                                        </p:attrNameLst>
                                      </p:cBhvr>
                                      <p:tavLst>
                                        <p:tav tm="0">
                                          <p:val>
                                            <p:fltVal val="0"/>
                                          </p:val>
                                        </p:tav>
                                        <p:tav tm="100000">
                                          <p:val>
                                            <p:strVal val="#ppt_w"/>
                                          </p:val>
                                        </p:tav>
                                      </p:tavLst>
                                    </p:anim>
                                    <p:anim calcmode="lin" valueType="num">
                                      <p:cBhvr>
                                        <p:cTn id="49" dur="500" fill="hold"/>
                                        <p:tgtEl>
                                          <p:spTgt spid="13">
                                            <p:txEl>
                                              <p:pRg st="7" end="7"/>
                                            </p:txEl>
                                          </p:spTgt>
                                        </p:tgtEl>
                                        <p:attrNameLst>
                                          <p:attrName>ppt_h</p:attrName>
                                        </p:attrNameLst>
                                      </p:cBhvr>
                                      <p:tavLst>
                                        <p:tav tm="0">
                                          <p:val>
                                            <p:fltVal val="0"/>
                                          </p:val>
                                        </p:tav>
                                        <p:tav tm="100000">
                                          <p:val>
                                            <p:strVal val="#ppt_h"/>
                                          </p:val>
                                        </p:tav>
                                      </p:tavLst>
                                    </p:anim>
                                    <p:animEffect transition="in" filter="fade">
                                      <p:cBhvr>
                                        <p:cTn id="50" dur="500"/>
                                        <p:tgtEl>
                                          <p:spTgt spid="13">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nodeType="clickEffect">
                                  <p:stCondLst>
                                    <p:cond delay="0"/>
                                  </p:stCondLst>
                                  <p:childTnLst>
                                    <p:set>
                                      <p:cBhvr>
                                        <p:cTn id="54" dur="1" fill="hold">
                                          <p:stCondLst>
                                            <p:cond delay="0"/>
                                          </p:stCondLst>
                                        </p:cTn>
                                        <p:tgtEl>
                                          <p:spTgt spid="13">
                                            <p:txEl>
                                              <p:pRg st="8" end="8"/>
                                            </p:txEl>
                                          </p:spTgt>
                                        </p:tgtEl>
                                        <p:attrNameLst>
                                          <p:attrName>style.visibility</p:attrName>
                                        </p:attrNameLst>
                                      </p:cBhvr>
                                      <p:to>
                                        <p:strVal val="visible"/>
                                      </p:to>
                                    </p:set>
                                    <p:anim calcmode="lin" valueType="num">
                                      <p:cBhvr>
                                        <p:cTn id="55" dur="500" fill="hold"/>
                                        <p:tgtEl>
                                          <p:spTgt spid="1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13">
                                            <p:txEl>
                                              <p:pRg st="8" end="8"/>
                                            </p:txEl>
                                          </p:spTgt>
                                        </p:tgtEl>
                                        <p:attrNameLst>
                                          <p:attrName>ppt_h</p:attrName>
                                        </p:attrNameLst>
                                      </p:cBhvr>
                                      <p:tavLst>
                                        <p:tav tm="0">
                                          <p:val>
                                            <p:fltVal val="0"/>
                                          </p:val>
                                        </p:tav>
                                        <p:tav tm="100000">
                                          <p:val>
                                            <p:strVal val="#ppt_h"/>
                                          </p:val>
                                        </p:tav>
                                      </p:tavLst>
                                    </p:anim>
                                    <p:animEffect transition="in" filter="fade">
                                      <p:cBhvr>
                                        <p:cTn id="57" dur="500"/>
                                        <p:tgtEl>
                                          <p:spTgt spid="13">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nodeType="clickEffect">
                                  <p:stCondLst>
                                    <p:cond delay="0"/>
                                  </p:stCondLst>
                                  <p:childTnLst>
                                    <p:set>
                                      <p:cBhvr>
                                        <p:cTn id="61" dur="1" fill="hold">
                                          <p:stCondLst>
                                            <p:cond delay="0"/>
                                          </p:stCondLst>
                                        </p:cTn>
                                        <p:tgtEl>
                                          <p:spTgt spid="13">
                                            <p:txEl>
                                              <p:pRg st="9" end="9"/>
                                            </p:txEl>
                                          </p:spTgt>
                                        </p:tgtEl>
                                        <p:attrNameLst>
                                          <p:attrName>style.visibility</p:attrName>
                                        </p:attrNameLst>
                                      </p:cBhvr>
                                      <p:to>
                                        <p:strVal val="visible"/>
                                      </p:to>
                                    </p:set>
                                    <p:anim calcmode="lin" valueType="num">
                                      <p:cBhvr>
                                        <p:cTn id="62" dur="500" fill="hold"/>
                                        <p:tgtEl>
                                          <p:spTgt spid="13">
                                            <p:txEl>
                                              <p:pRg st="9" end="9"/>
                                            </p:txEl>
                                          </p:spTgt>
                                        </p:tgtEl>
                                        <p:attrNameLst>
                                          <p:attrName>ppt_w</p:attrName>
                                        </p:attrNameLst>
                                      </p:cBhvr>
                                      <p:tavLst>
                                        <p:tav tm="0">
                                          <p:val>
                                            <p:fltVal val="0"/>
                                          </p:val>
                                        </p:tav>
                                        <p:tav tm="100000">
                                          <p:val>
                                            <p:strVal val="#ppt_w"/>
                                          </p:val>
                                        </p:tav>
                                      </p:tavLst>
                                    </p:anim>
                                    <p:anim calcmode="lin" valueType="num">
                                      <p:cBhvr>
                                        <p:cTn id="63" dur="500" fill="hold"/>
                                        <p:tgtEl>
                                          <p:spTgt spid="13">
                                            <p:txEl>
                                              <p:pRg st="9" end="9"/>
                                            </p:txEl>
                                          </p:spTgt>
                                        </p:tgtEl>
                                        <p:attrNameLst>
                                          <p:attrName>ppt_h</p:attrName>
                                        </p:attrNameLst>
                                      </p:cBhvr>
                                      <p:tavLst>
                                        <p:tav tm="0">
                                          <p:val>
                                            <p:fltVal val="0"/>
                                          </p:val>
                                        </p:tav>
                                        <p:tav tm="100000">
                                          <p:val>
                                            <p:strVal val="#ppt_h"/>
                                          </p:val>
                                        </p:tav>
                                      </p:tavLst>
                                    </p:anim>
                                    <p:animEffect transition="in" filter="fade">
                                      <p:cBhvr>
                                        <p:cTn id="64" dur="500"/>
                                        <p:tgtEl>
                                          <p:spTgt spid="1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64504" y="1124744"/>
            <a:ext cx="8727976" cy="5544616"/>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just"/>
            <a:r>
              <a:rPr lang="tr-TR" b="1" dirty="0" err="1" smtClean="0">
                <a:solidFill>
                  <a:schemeClr val="tx1"/>
                </a:solidFill>
                <a:latin typeface="Times New Roman" pitchFamily="18" charset="0"/>
                <a:cs typeface="Times New Roman" pitchFamily="18" charset="0"/>
              </a:rPr>
              <a:t>Buhari</a:t>
            </a:r>
            <a:r>
              <a:rPr lang="tr-TR" b="1" dirty="0" smtClean="0">
                <a:solidFill>
                  <a:schemeClr val="tx1"/>
                </a:solidFill>
                <a:latin typeface="Times New Roman" pitchFamily="18" charset="0"/>
                <a:cs typeface="Times New Roman" pitchFamily="18" charset="0"/>
              </a:rPr>
              <a:t> ve Müslim'de </a:t>
            </a:r>
            <a:r>
              <a:rPr lang="tr-TR" b="1" dirty="0" err="1" smtClean="0">
                <a:solidFill>
                  <a:schemeClr val="tx1"/>
                </a:solidFill>
                <a:latin typeface="Times New Roman" pitchFamily="18" charset="0"/>
                <a:cs typeface="Times New Roman" pitchFamily="18" charset="0"/>
              </a:rPr>
              <a:t>Hz.Ayşe</a:t>
            </a:r>
            <a:r>
              <a:rPr lang="tr-TR" b="1" dirty="0" smtClean="0">
                <a:solidFill>
                  <a:schemeClr val="tx1"/>
                </a:solidFill>
                <a:latin typeface="Times New Roman" pitchFamily="18" charset="0"/>
                <a:cs typeface="Times New Roman" pitchFamily="18" charset="0"/>
              </a:rPr>
              <a:t> (</a:t>
            </a:r>
            <a:r>
              <a:rPr lang="tr-TR" b="1" dirty="0" err="1" smtClean="0">
                <a:solidFill>
                  <a:schemeClr val="tx1"/>
                </a:solidFill>
                <a:latin typeface="Times New Roman" pitchFamily="18" charset="0"/>
                <a:cs typeface="Times New Roman" pitchFamily="18" charset="0"/>
              </a:rPr>
              <a:t>ra</a:t>
            </a:r>
            <a:r>
              <a:rPr lang="tr-TR" b="1" dirty="0" smtClean="0">
                <a:solidFill>
                  <a:schemeClr val="tx1"/>
                </a:solidFill>
                <a:latin typeface="Times New Roman" pitchFamily="18" charset="0"/>
                <a:cs typeface="Times New Roman" pitchFamily="18" charset="0"/>
              </a:rPr>
              <a:t>) şöyle rivayet etmiştir :</a:t>
            </a:r>
          </a:p>
          <a:p>
            <a:pPr algn="just"/>
            <a:r>
              <a:rPr lang="tr-TR" sz="2000" dirty="0" smtClean="0">
                <a:solidFill>
                  <a:schemeClr val="tx1"/>
                </a:solidFill>
                <a:latin typeface="Times New Roman" pitchFamily="18" charset="0"/>
                <a:cs typeface="Times New Roman" pitchFamily="18" charset="0"/>
              </a:rPr>
              <a:t>Hz. Muhammed (sav) 610 yılının Ramazan ayında Hıra/Nur dağının zirvesindeki bir mağarada Allah’a ibadet ettiği sırada , vahiy meleği Cebrail (as) gelerek O’na son Peygamber olduğunu bildirdi. </a:t>
            </a:r>
          </a:p>
          <a:p>
            <a:pPr algn="just"/>
            <a:r>
              <a:rPr lang="tr-TR" dirty="0" smtClean="0">
                <a:solidFill>
                  <a:srgbClr val="FF0000"/>
                </a:solidFill>
                <a:latin typeface="Times New Roman" pitchFamily="18" charset="0"/>
                <a:cs typeface="Times New Roman" pitchFamily="18" charset="0"/>
              </a:rPr>
              <a:t>Cebrail (as) </a:t>
            </a:r>
            <a:r>
              <a:rPr lang="tr-TR" sz="2800" dirty="0" smtClean="0">
                <a:solidFill>
                  <a:srgbClr val="FF0000"/>
                </a:solidFill>
                <a:latin typeface="Times New Roman" pitchFamily="18" charset="0"/>
                <a:cs typeface="Times New Roman" pitchFamily="18" charset="0"/>
              </a:rPr>
              <a:t>: </a:t>
            </a:r>
            <a:r>
              <a:rPr lang="tr-TR" sz="2800" dirty="0" smtClean="0">
                <a:solidFill>
                  <a:srgbClr val="7030A0"/>
                </a:solidFill>
                <a:latin typeface="Times New Roman" pitchFamily="18" charset="0"/>
                <a:cs typeface="Times New Roman" pitchFamily="18" charset="0"/>
              </a:rPr>
              <a:t>Oku</a:t>
            </a:r>
            <a:r>
              <a:rPr lang="tr-TR" sz="2800" dirty="0" smtClean="0">
                <a:solidFill>
                  <a:schemeClr val="tx1"/>
                </a:solidFill>
                <a:latin typeface="Times New Roman" pitchFamily="18" charset="0"/>
                <a:cs typeface="Times New Roman" pitchFamily="18" charset="0"/>
              </a:rPr>
              <a:t> </a:t>
            </a:r>
            <a:r>
              <a:rPr lang="tr-TR" dirty="0" smtClean="0">
                <a:solidFill>
                  <a:schemeClr val="tx1"/>
                </a:solidFill>
                <a:latin typeface="Times New Roman" pitchFamily="18" charset="0"/>
                <a:cs typeface="Times New Roman" pitchFamily="18" charset="0"/>
              </a:rPr>
              <a:t>! </a:t>
            </a:r>
            <a:r>
              <a:rPr lang="tr-TR" sz="2000" dirty="0" smtClean="0">
                <a:solidFill>
                  <a:schemeClr val="tx1"/>
                </a:solidFill>
                <a:latin typeface="Times New Roman" pitchFamily="18" charset="0"/>
                <a:cs typeface="Times New Roman" pitchFamily="18" charset="0"/>
              </a:rPr>
              <a:t>dedi. </a:t>
            </a:r>
          </a:p>
          <a:p>
            <a:pPr algn="just"/>
            <a:r>
              <a:rPr lang="tr-TR" sz="2000" dirty="0" smtClean="0">
                <a:solidFill>
                  <a:schemeClr val="tx1"/>
                </a:solidFill>
                <a:latin typeface="Times New Roman" pitchFamily="18" charset="0"/>
                <a:cs typeface="Times New Roman" pitchFamily="18" charset="0"/>
              </a:rPr>
              <a:t>Peygamberimiz (sav) :  “</a:t>
            </a:r>
            <a:r>
              <a:rPr lang="tr-TR" sz="3200" dirty="0" smtClean="0">
                <a:solidFill>
                  <a:srgbClr val="FF0000"/>
                </a:solidFill>
                <a:latin typeface="Times New Roman" pitchFamily="18" charset="0"/>
                <a:cs typeface="Times New Roman" pitchFamily="18" charset="0"/>
              </a:rPr>
              <a:t>Ben Okuma bilmem</a:t>
            </a:r>
            <a:r>
              <a:rPr lang="tr-TR" sz="1600" dirty="0" smtClean="0">
                <a:solidFill>
                  <a:schemeClr val="tx1"/>
                </a:solidFill>
                <a:latin typeface="Times New Roman" pitchFamily="18" charset="0"/>
                <a:cs typeface="Times New Roman" pitchFamily="18" charset="0"/>
              </a:rPr>
              <a:t>.”</a:t>
            </a:r>
            <a:r>
              <a:rPr lang="tr-TR" sz="2000" dirty="0" smtClean="0">
                <a:solidFill>
                  <a:schemeClr val="tx1"/>
                </a:solidFill>
                <a:latin typeface="Times New Roman" pitchFamily="18" charset="0"/>
                <a:cs typeface="Times New Roman" pitchFamily="18" charset="0"/>
              </a:rPr>
              <a:t> diye cevap verdi. Bu durum üç kere tekrarlandı.Vahiy meleği Cebrail (as) Peygamberimize (sav) sonunda “ Oku !”emriyle başlayan </a:t>
            </a:r>
            <a:r>
              <a:rPr lang="tr-TR" sz="2000" dirty="0" err="1" smtClean="0">
                <a:solidFill>
                  <a:schemeClr val="tx1"/>
                </a:solidFill>
                <a:latin typeface="Times New Roman" pitchFamily="18" charset="0"/>
                <a:cs typeface="Times New Roman" pitchFamily="18" charset="0"/>
              </a:rPr>
              <a:t>Alak</a:t>
            </a:r>
            <a:r>
              <a:rPr lang="tr-TR" sz="2000" dirty="0" smtClean="0">
                <a:solidFill>
                  <a:schemeClr val="tx1"/>
                </a:solidFill>
                <a:latin typeface="Times New Roman" pitchFamily="18" charset="0"/>
                <a:cs typeface="Times New Roman" pitchFamily="18" charset="0"/>
              </a:rPr>
              <a:t> suresinin ilk 5 ayetini okudu. </a:t>
            </a:r>
          </a:p>
          <a:p>
            <a:pPr algn="ctr"/>
            <a:r>
              <a:rPr lang="ar-SA" sz="3200" dirty="0" smtClean="0">
                <a:solidFill>
                  <a:schemeClr val="tx1"/>
                </a:solidFill>
                <a:latin typeface="HASENAT" panose="01000600020000020003" pitchFamily="2" charset="-78"/>
                <a:cs typeface="HASENAT" panose="01000600020000020003" pitchFamily="2" charset="-78"/>
              </a:rPr>
              <a:t>اِقْرَاْ بِاسْمِ رَبِّكَ الَّذٖى خَلَقَ ﴿١﴾ خَلَقَ الْاِنْسَانَ مِنْ عَلَقٍ ﴿٢﴾ اِقْرَاْ وَرَبُّكَ الْاَكْرَمُ ﴿٣﴾ اَلَّذٖى عَلَّمَ بِالْقَلَمِ ﴿٤﴾ عَلَّمَ الْاِنْسَانَ مَا لَمْ يَعْلَمْ ﴿٥﴾</a:t>
            </a:r>
            <a:endParaRPr lang="tr-TR" sz="3200" dirty="0" smtClean="0">
              <a:solidFill>
                <a:schemeClr val="tx1"/>
              </a:solidFill>
              <a:latin typeface="HASENAT" panose="01000600020000020003" pitchFamily="2" charset="-78"/>
              <a:cs typeface="HASENAT" panose="01000600020000020003" pitchFamily="2" charset="-78"/>
            </a:endParaRPr>
          </a:p>
          <a:p>
            <a:pPr algn="just"/>
            <a:endParaRPr lang="tr-TR" sz="800" dirty="0" smtClean="0">
              <a:solidFill>
                <a:schemeClr val="tx1"/>
              </a:solidFill>
              <a:latin typeface="Times New Roman" pitchFamily="18" charset="0"/>
              <a:cs typeface="Times New Roman" pitchFamily="18" charset="0"/>
            </a:endParaRPr>
          </a:p>
          <a:p>
            <a:pPr algn="just"/>
            <a:r>
              <a:rPr lang="tr-TR" dirty="0" smtClean="0">
                <a:solidFill>
                  <a:schemeClr val="tx1"/>
                </a:solidFill>
                <a:latin typeface="Times New Roman" pitchFamily="18" charset="0"/>
                <a:cs typeface="Times New Roman" pitchFamily="18" charset="0"/>
              </a:rPr>
              <a:t>“</a:t>
            </a:r>
            <a:r>
              <a:rPr lang="tr-TR" sz="2800" dirty="0" smtClean="0">
                <a:solidFill>
                  <a:srgbClr val="C00000"/>
                </a:solidFill>
                <a:latin typeface="Times New Roman" pitchFamily="18" charset="0"/>
                <a:cs typeface="Times New Roman" pitchFamily="18" charset="0"/>
              </a:rPr>
              <a:t>Yaratan rabbinin adıyla oku </a:t>
            </a:r>
            <a:r>
              <a:rPr lang="tr-TR" dirty="0" smtClean="0">
                <a:solidFill>
                  <a:schemeClr val="tx1"/>
                </a:solidFill>
                <a:latin typeface="Times New Roman" pitchFamily="18" charset="0"/>
                <a:cs typeface="Times New Roman" pitchFamily="18" charset="0"/>
              </a:rPr>
              <a:t>!  </a:t>
            </a:r>
            <a:r>
              <a:rPr lang="tr-TR" sz="2400" b="1" dirty="0" smtClean="0">
                <a:solidFill>
                  <a:srgbClr val="002060"/>
                </a:solidFill>
                <a:latin typeface="Times New Roman" pitchFamily="18" charset="0"/>
                <a:cs typeface="Times New Roman" pitchFamily="18" charset="0"/>
              </a:rPr>
              <a:t>o, insanı </a:t>
            </a:r>
            <a:r>
              <a:rPr lang="tr-TR" sz="2400" b="1" dirty="0" err="1" smtClean="0">
                <a:solidFill>
                  <a:srgbClr val="002060"/>
                </a:solidFill>
                <a:latin typeface="Times New Roman" pitchFamily="18" charset="0"/>
                <a:cs typeface="Times New Roman" pitchFamily="18" charset="0"/>
              </a:rPr>
              <a:t>alaktan</a:t>
            </a:r>
            <a:r>
              <a:rPr lang="tr-TR" sz="2400" b="1" dirty="0" smtClean="0">
                <a:solidFill>
                  <a:srgbClr val="002060"/>
                </a:solidFill>
                <a:latin typeface="Times New Roman" pitchFamily="18" charset="0"/>
                <a:cs typeface="Times New Roman" pitchFamily="18" charset="0"/>
              </a:rPr>
              <a:t> ( zigottan ) yaratmıştır. </a:t>
            </a:r>
            <a:r>
              <a:rPr lang="tr-TR" sz="2800" dirty="0" smtClean="0">
                <a:solidFill>
                  <a:srgbClr val="7030A0"/>
                </a:solidFill>
                <a:latin typeface="Times New Roman" pitchFamily="18" charset="0"/>
                <a:cs typeface="Times New Roman" pitchFamily="18" charset="0"/>
              </a:rPr>
              <a:t>Oku! </a:t>
            </a:r>
            <a:r>
              <a:rPr lang="tr-TR" sz="2400" b="1" dirty="0" smtClean="0">
                <a:solidFill>
                  <a:srgbClr val="0070C0"/>
                </a:solidFill>
                <a:latin typeface="Times New Roman" pitchFamily="18" charset="0"/>
                <a:cs typeface="Times New Roman" pitchFamily="18" charset="0"/>
              </a:rPr>
              <a:t>kalemle ( yazmayı ) öğreten , insana   bilmediğini öğreten  rabbin   sonsuz kerem sahibidir</a:t>
            </a:r>
            <a:r>
              <a:rPr lang="tr-TR" sz="2400" dirty="0" smtClean="0">
                <a:solidFill>
                  <a:srgbClr val="00B050"/>
                </a:solidFill>
                <a:latin typeface="Times New Roman" pitchFamily="18" charset="0"/>
                <a:cs typeface="Times New Roman" pitchFamily="18" charset="0"/>
              </a:rPr>
              <a:t>.</a:t>
            </a:r>
            <a:r>
              <a:rPr lang="tr-TR" dirty="0" smtClean="0">
                <a:solidFill>
                  <a:schemeClr val="tx1"/>
                </a:solidFill>
                <a:latin typeface="Times New Roman" pitchFamily="18" charset="0"/>
                <a:cs typeface="Times New Roman" pitchFamily="18" charset="0"/>
              </a:rPr>
              <a:t>”  </a:t>
            </a:r>
          </a:p>
          <a:p>
            <a:pPr algn="just"/>
            <a:r>
              <a:rPr lang="tr-TR" sz="1600" dirty="0" smtClean="0">
                <a:solidFill>
                  <a:schemeClr val="tx1"/>
                </a:solidFill>
                <a:latin typeface="Times New Roman" pitchFamily="18" charset="0"/>
                <a:cs typeface="Times New Roman" pitchFamily="18" charset="0"/>
              </a:rPr>
              <a:t>(Alak1-5)</a:t>
            </a:r>
            <a:endParaRPr lang="tr-TR" sz="1600" dirty="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chemeClr val="tx1"/>
                </a:solidFill>
                <a:latin typeface="Times New Roman" pitchFamily="18" charset="0"/>
                <a:cs typeface="Times New Roman" pitchFamily="18" charset="0"/>
              </a:rPr>
              <a:t>İlk </a:t>
            </a:r>
            <a:r>
              <a:rPr lang="tr-TR" sz="3600" b="1" dirty="0" err="1" smtClean="0">
                <a:solidFill>
                  <a:schemeClr val="tx1"/>
                </a:solidFill>
                <a:latin typeface="Times New Roman" pitchFamily="18" charset="0"/>
                <a:cs typeface="Times New Roman" pitchFamily="18" charset="0"/>
              </a:rPr>
              <a:t>Kadr</a:t>
            </a:r>
            <a:r>
              <a:rPr lang="tr-TR" sz="3600" b="1" dirty="0" smtClean="0">
                <a:solidFill>
                  <a:schemeClr val="tx1"/>
                </a:solidFill>
                <a:latin typeface="Times New Roman" pitchFamily="18" charset="0"/>
                <a:cs typeface="Times New Roman" pitchFamily="18" charset="0"/>
              </a:rPr>
              <a:t> İlk </a:t>
            </a:r>
            <a:r>
              <a:rPr lang="tr-TR" sz="3600" b="1" dirty="0" err="1" smtClean="0">
                <a:solidFill>
                  <a:schemeClr val="tx1"/>
                </a:solidFill>
                <a:latin typeface="Times New Roman" pitchFamily="18" charset="0"/>
                <a:cs typeface="Times New Roman" pitchFamily="18" charset="0"/>
              </a:rPr>
              <a:t>Vahy</a:t>
            </a:r>
            <a:endParaRPr lang="tr-TR" sz="3600" b="1" dirty="0">
              <a:solidFill>
                <a:srgbClr val="002060"/>
              </a:solidFill>
            </a:endParaRPr>
          </a:p>
        </p:txBody>
      </p:sp>
    </p:spTree>
    <p:extLst>
      <p:ext uri="{BB962C8B-B14F-4D97-AF65-F5344CB8AC3E}">
        <p14:creationId xmlns:p14="http://schemas.microsoft.com/office/powerpoint/2010/main" val="13664296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44694"/>
            <a:ext cx="8712968" cy="5524666"/>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just"/>
            <a:r>
              <a:rPr lang="tr-TR" sz="2400" b="1" dirty="0" smtClean="0">
                <a:solidFill>
                  <a:schemeClr val="tx1"/>
                </a:solidFill>
                <a:latin typeface="Times New Roman" pitchFamily="18" charset="0"/>
                <a:cs typeface="Times New Roman" pitchFamily="18" charset="0"/>
              </a:rPr>
              <a:t>Peygamberimiz </a:t>
            </a:r>
            <a:r>
              <a:rPr lang="tr-TR" sz="2400" b="1" dirty="0">
                <a:solidFill>
                  <a:schemeClr val="tx1"/>
                </a:solidFill>
                <a:latin typeface="Times New Roman" pitchFamily="18" charset="0"/>
                <a:cs typeface="Times New Roman" pitchFamily="18" charset="0"/>
              </a:rPr>
              <a:t>(sav) , hemen evine geldi. “ </a:t>
            </a:r>
            <a:r>
              <a:rPr lang="tr-TR" sz="2400" b="1" dirty="0">
                <a:solidFill>
                  <a:srgbClr val="0070C0"/>
                </a:solidFill>
                <a:latin typeface="Times New Roman" pitchFamily="18" charset="0"/>
                <a:cs typeface="Times New Roman" pitchFamily="18" charset="0"/>
              </a:rPr>
              <a:t>Beni </a:t>
            </a:r>
            <a:r>
              <a:rPr lang="tr-TR" sz="2400" b="1" dirty="0" smtClean="0">
                <a:solidFill>
                  <a:srgbClr val="0070C0"/>
                </a:solidFill>
                <a:latin typeface="Times New Roman" pitchFamily="18" charset="0"/>
                <a:cs typeface="Times New Roman" pitchFamily="18" charset="0"/>
              </a:rPr>
              <a:t>örtün Beni örtün</a:t>
            </a:r>
            <a:r>
              <a:rPr lang="tr-TR" sz="2400" b="1" dirty="0" smtClean="0">
                <a:solidFill>
                  <a:schemeClr val="tx1"/>
                </a:solidFill>
                <a:latin typeface="Times New Roman" pitchFamily="18" charset="0"/>
                <a:cs typeface="Times New Roman" pitchFamily="18" charset="0"/>
              </a:rPr>
              <a:t>..” </a:t>
            </a:r>
            <a:r>
              <a:rPr lang="tr-TR" sz="2400" b="1" dirty="0">
                <a:solidFill>
                  <a:schemeClr val="tx1"/>
                </a:solidFill>
                <a:latin typeface="Times New Roman" pitchFamily="18" charset="0"/>
                <a:cs typeface="Times New Roman" pitchFamily="18" charset="0"/>
              </a:rPr>
              <a:t>diyerek yatağına yattı</a:t>
            </a:r>
            <a:r>
              <a:rPr lang="tr-TR" sz="2400" b="1" dirty="0" smtClean="0">
                <a:solidFill>
                  <a:schemeClr val="tx1"/>
                </a:solidFill>
                <a:latin typeface="Times New Roman" pitchFamily="18" charset="0"/>
                <a:cs typeface="Times New Roman" pitchFamily="18" charset="0"/>
              </a:rPr>
              <a:t>. Kalkınca </a:t>
            </a:r>
            <a:r>
              <a:rPr lang="tr-TR" sz="2400" b="1" dirty="0">
                <a:solidFill>
                  <a:schemeClr val="tx1"/>
                </a:solidFill>
                <a:latin typeface="Times New Roman" pitchFamily="18" charset="0"/>
                <a:cs typeface="Times New Roman" pitchFamily="18" charset="0"/>
              </a:rPr>
              <a:t>durumu eşi Hz. Hatice’ye anlattı. </a:t>
            </a:r>
            <a:r>
              <a:rPr lang="tr-TR" sz="2400" b="1" dirty="0" smtClean="0">
                <a:solidFill>
                  <a:schemeClr val="tx1"/>
                </a:solidFill>
                <a:latin typeface="Times New Roman" pitchFamily="18" charset="0"/>
                <a:cs typeface="Times New Roman" pitchFamily="18" charset="0"/>
              </a:rPr>
              <a:t> O </a:t>
            </a:r>
            <a:r>
              <a:rPr lang="tr-TR" sz="2400" b="1" dirty="0">
                <a:solidFill>
                  <a:schemeClr val="tx1"/>
                </a:solidFill>
                <a:latin typeface="Times New Roman" pitchFamily="18" charset="0"/>
                <a:cs typeface="Times New Roman" pitchFamily="18" charset="0"/>
              </a:rPr>
              <a:t>büyük kadın şu sözleri ile O’nu teselli etti</a:t>
            </a:r>
            <a:r>
              <a:rPr lang="tr-TR" sz="2400" b="1" dirty="0" smtClean="0">
                <a:solidFill>
                  <a:schemeClr val="tx1"/>
                </a:solidFill>
                <a:latin typeface="Times New Roman" pitchFamily="18" charset="0"/>
                <a:cs typeface="Times New Roman" pitchFamily="18" charset="0"/>
              </a:rPr>
              <a:t>.</a:t>
            </a:r>
          </a:p>
          <a:p>
            <a:pPr algn="just">
              <a:spcBef>
                <a:spcPct val="20000"/>
              </a:spcBef>
              <a:buClr>
                <a:schemeClr val="accent1"/>
              </a:buClr>
              <a:buSzPct val="65000"/>
            </a:pPr>
            <a:r>
              <a:rPr lang="tr-TR" sz="2400" dirty="0" smtClean="0">
                <a:solidFill>
                  <a:schemeClr val="tx1"/>
                </a:solidFill>
                <a:latin typeface="Times New Roman" pitchFamily="18" charset="0"/>
                <a:cs typeface="Times New Roman" pitchFamily="18" charset="0"/>
              </a:rPr>
              <a:t>Sana müjdeler </a:t>
            </a:r>
            <a:r>
              <a:rPr lang="tr-TR" sz="2400" dirty="0">
                <a:solidFill>
                  <a:schemeClr val="tx1"/>
                </a:solidFill>
                <a:latin typeface="Times New Roman" pitchFamily="18" charset="0"/>
                <a:cs typeface="Times New Roman" pitchFamily="18" charset="0"/>
              </a:rPr>
              <a:t>olsun. </a:t>
            </a:r>
            <a:r>
              <a:rPr lang="tr-TR" sz="2400" dirty="0" smtClean="0">
                <a:solidFill>
                  <a:schemeClr val="tx1"/>
                </a:solidFill>
                <a:latin typeface="Times New Roman" pitchFamily="18" charset="0"/>
                <a:cs typeface="Times New Roman" pitchFamily="18" charset="0"/>
              </a:rPr>
              <a:t> </a:t>
            </a:r>
            <a:r>
              <a:rPr lang="tr-TR" sz="2400" dirty="0" err="1" smtClean="0">
                <a:solidFill>
                  <a:schemeClr val="tx1"/>
                </a:solidFill>
                <a:latin typeface="Times New Roman" pitchFamily="18" charset="0"/>
                <a:cs typeface="Times New Roman" pitchFamily="18" charset="0"/>
              </a:rPr>
              <a:t>And</a:t>
            </a:r>
            <a:r>
              <a:rPr lang="tr-TR" sz="2400" dirty="0" smtClean="0">
                <a:solidFill>
                  <a:schemeClr val="tx1"/>
                </a:solidFill>
                <a:latin typeface="Times New Roman" pitchFamily="18" charset="0"/>
                <a:cs typeface="Times New Roman" pitchFamily="18" charset="0"/>
              </a:rPr>
              <a:t> </a:t>
            </a:r>
            <a:r>
              <a:rPr lang="tr-TR" sz="2400" dirty="0">
                <a:solidFill>
                  <a:schemeClr val="tx1"/>
                </a:solidFill>
                <a:latin typeface="Times New Roman" pitchFamily="18" charset="0"/>
                <a:cs typeface="Times New Roman" pitchFamily="18" charset="0"/>
              </a:rPr>
              <a:t>olsun ki Allah seni asla utandırmaz.  </a:t>
            </a:r>
            <a:r>
              <a:rPr lang="tr-TR" sz="2400" b="1" u="sng" dirty="0" smtClean="0">
                <a:solidFill>
                  <a:srgbClr val="0070C0"/>
                </a:solidFill>
                <a:latin typeface="Times New Roman" pitchFamily="18" charset="0"/>
                <a:cs typeface="Times New Roman" pitchFamily="18" charset="0"/>
              </a:rPr>
              <a:t>Çünkü </a:t>
            </a:r>
            <a:r>
              <a:rPr lang="tr-TR" sz="2400" b="1" u="sng" dirty="0">
                <a:solidFill>
                  <a:srgbClr val="0070C0"/>
                </a:solidFill>
                <a:latin typeface="Times New Roman" pitchFamily="18" charset="0"/>
                <a:cs typeface="Times New Roman" pitchFamily="18" charset="0"/>
              </a:rPr>
              <a:t>sen </a:t>
            </a:r>
            <a:r>
              <a:rPr lang="tr-TR" sz="2400" b="1" u="sng" dirty="0" smtClean="0">
                <a:solidFill>
                  <a:srgbClr val="0070C0"/>
                </a:solidFill>
                <a:latin typeface="Times New Roman" pitchFamily="18" charset="0"/>
                <a:cs typeface="Times New Roman" pitchFamily="18" charset="0"/>
              </a:rPr>
              <a:t>;</a:t>
            </a:r>
          </a:p>
          <a:p>
            <a:pPr marL="457200" indent="-457200" algn="just">
              <a:lnSpc>
                <a:spcPct val="90000"/>
              </a:lnSpc>
              <a:buFont typeface="Wingdings" pitchFamily="2" charset="2"/>
              <a:buChar char="q"/>
            </a:pPr>
            <a:r>
              <a:rPr lang="tr-TR" sz="2800" b="1" dirty="0" smtClean="0">
                <a:solidFill>
                  <a:srgbClr val="C00000"/>
                </a:solidFill>
                <a:latin typeface="Times New Roman" pitchFamily="18" charset="0"/>
                <a:cs typeface="Times New Roman" pitchFamily="18" charset="0"/>
              </a:rPr>
              <a:t>Akrabalarını ziyaret edersin, </a:t>
            </a:r>
          </a:p>
          <a:p>
            <a:pPr marL="457200" indent="-457200" algn="just">
              <a:lnSpc>
                <a:spcPct val="90000"/>
              </a:lnSpc>
              <a:buFont typeface="Wingdings" pitchFamily="2" charset="2"/>
              <a:buChar char="q"/>
            </a:pPr>
            <a:r>
              <a:rPr lang="tr-TR" sz="2800" b="1" dirty="0" smtClean="0">
                <a:solidFill>
                  <a:srgbClr val="002060"/>
                </a:solidFill>
                <a:latin typeface="Times New Roman" pitchFamily="18" charset="0"/>
                <a:cs typeface="Times New Roman" pitchFamily="18" charset="0"/>
              </a:rPr>
              <a:t>Doğruyu söylersin. </a:t>
            </a:r>
          </a:p>
          <a:p>
            <a:pPr marL="457200" indent="-457200" algn="just">
              <a:lnSpc>
                <a:spcPct val="90000"/>
              </a:lnSpc>
              <a:buFont typeface="Wingdings" pitchFamily="2" charset="2"/>
              <a:buChar char="q"/>
            </a:pPr>
            <a:r>
              <a:rPr lang="tr-TR" sz="2800" b="1" dirty="0" smtClean="0">
                <a:solidFill>
                  <a:srgbClr val="00B0F0"/>
                </a:solidFill>
                <a:latin typeface="Times New Roman" pitchFamily="18" charset="0"/>
                <a:cs typeface="Times New Roman" pitchFamily="18" charset="0"/>
              </a:rPr>
              <a:t>Acizlere yardım edersin. </a:t>
            </a:r>
          </a:p>
          <a:p>
            <a:pPr marL="457200" indent="-457200" algn="just">
              <a:lnSpc>
                <a:spcPct val="90000"/>
              </a:lnSpc>
              <a:buFont typeface="Wingdings" pitchFamily="2" charset="2"/>
              <a:buChar char="q"/>
            </a:pPr>
            <a:r>
              <a:rPr lang="tr-TR" sz="2800" b="1" dirty="0" smtClean="0">
                <a:solidFill>
                  <a:srgbClr val="7030A0"/>
                </a:solidFill>
                <a:latin typeface="Times New Roman" pitchFamily="18" charset="0"/>
                <a:cs typeface="Times New Roman" pitchFamily="18" charset="0"/>
              </a:rPr>
              <a:t>Misafirlerini ağırlarsın. </a:t>
            </a:r>
          </a:p>
          <a:p>
            <a:pPr marL="457200" indent="-457200" algn="just">
              <a:lnSpc>
                <a:spcPct val="90000"/>
              </a:lnSpc>
              <a:buFont typeface="Wingdings" pitchFamily="2" charset="2"/>
              <a:buChar char="q"/>
            </a:pPr>
            <a:r>
              <a:rPr lang="tr-TR" sz="2800" b="1" dirty="0" smtClean="0">
                <a:solidFill>
                  <a:schemeClr val="accent6">
                    <a:lumMod val="50000"/>
                  </a:schemeClr>
                </a:solidFill>
                <a:latin typeface="Times New Roman" pitchFamily="18" charset="0"/>
                <a:cs typeface="Times New Roman" pitchFamily="18" charset="0"/>
              </a:rPr>
              <a:t>Yoksullara kazanç sağlarsın. </a:t>
            </a:r>
          </a:p>
          <a:p>
            <a:pPr marL="457200" indent="-457200" algn="just">
              <a:lnSpc>
                <a:spcPct val="90000"/>
              </a:lnSpc>
              <a:buFont typeface="Wingdings" pitchFamily="2" charset="2"/>
              <a:buChar char="q"/>
            </a:pPr>
            <a:r>
              <a:rPr lang="tr-TR" sz="2800" b="1" dirty="0" smtClean="0">
                <a:solidFill>
                  <a:srgbClr val="FF0000"/>
                </a:solidFill>
                <a:latin typeface="Times New Roman" pitchFamily="18" charset="0"/>
                <a:cs typeface="Times New Roman" pitchFamily="18" charset="0"/>
              </a:rPr>
              <a:t>Hak’tan gelen afetlere ve belalara karşı halka yardımcı olursun.</a:t>
            </a: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chemeClr val="tx1"/>
                </a:solidFill>
                <a:latin typeface="Times New Roman" pitchFamily="18" charset="0"/>
                <a:cs typeface="Times New Roman" pitchFamily="18" charset="0"/>
              </a:rPr>
              <a:t>Peygamberlik Hassasiyeti</a:t>
            </a:r>
            <a:endParaRPr lang="tr-TR" sz="3600" b="1" dirty="0">
              <a:solidFill>
                <a:srgbClr val="002060"/>
              </a:solidFill>
            </a:endParaRPr>
          </a:p>
        </p:txBody>
      </p:sp>
    </p:spTree>
    <p:extLst>
      <p:ext uri="{BB962C8B-B14F-4D97-AF65-F5344CB8AC3E}">
        <p14:creationId xmlns:p14="http://schemas.microsoft.com/office/powerpoint/2010/main" val="217815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12968" cy="5544616"/>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rtlCol="0" anchor="ctr"/>
          <a:lstStyle/>
          <a:p>
            <a:pPr algn="just"/>
            <a:r>
              <a:rPr lang="tr-TR" sz="2400" dirty="0" smtClean="0">
                <a:solidFill>
                  <a:schemeClr val="tx1"/>
                </a:solidFill>
                <a:latin typeface="Times New Roman" pitchFamily="18" charset="0"/>
                <a:cs typeface="Times New Roman" pitchFamily="18" charset="0"/>
              </a:rPr>
              <a:t>Kur’an-ı kerim’in inmiş olduğu, Ramazan ayı içinde bulunan ve bin aydan hayırlı olan kadir Gecesi’nin hangi gece olduğunu, yegâne önderimiz </a:t>
            </a:r>
            <a:r>
              <a:rPr lang="tr-TR" sz="2400" dirty="0" err="1" smtClean="0">
                <a:solidFill>
                  <a:schemeClr val="tx1"/>
                </a:solidFill>
                <a:latin typeface="Times New Roman" pitchFamily="18" charset="0"/>
                <a:cs typeface="Times New Roman" pitchFamily="18" charset="0"/>
              </a:rPr>
              <a:t>Rasulullah</a:t>
            </a:r>
            <a:r>
              <a:rPr lang="tr-TR" sz="2400" dirty="0" smtClean="0">
                <a:solidFill>
                  <a:schemeClr val="tx1"/>
                </a:solidFill>
                <a:latin typeface="Times New Roman" pitchFamily="18" charset="0"/>
                <a:cs typeface="Times New Roman" pitchFamily="18" charset="0"/>
              </a:rPr>
              <a:t> (s.a.s) bizlere beyan buyurmuştur.</a:t>
            </a:r>
          </a:p>
          <a:p>
            <a:pPr algn="ctr"/>
            <a:r>
              <a:rPr lang="tr-TR" sz="2800" dirty="0" smtClean="0">
                <a:solidFill>
                  <a:schemeClr val="tx1"/>
                </a:solidFill>
                <a:latin typeface="HASENAT" panose="01000600020000020003" pitchFamily="2" charset="-78"/>
                <a:cs typeface="HASENAT" panose="01000600020000020003" pitchFamily="2" charset="-78"/>
              </a:rPr>
              <a:t> </a:t>
            </a:r>
            <a:r>
              <a:rPr lang="ar-SA" sz="4400" dirty="0" smtClean="0">
                <a:solidFill>
                  <a:schemeClr val="tx1"/>
                </a:solidFill>
                <a:latin typeface="HASENAT" panose="01000600020000020003" pitchFamily="2" charset="-78"/>
                <a:cs typeface="HASENAT" panose="01000600020000020003" pitchFamily="2" charset="-78"/>
              </a:rPr>
              <a:t>تَحرّوْا لَيْلةَ القَدْرِ في الوتْـرِ من العَشْرِ الأَواخِرِ منْ رمَضَانَ</a:t>
            </a:r>
            <a:endParaRPr lang="tr-TR" sz="4400" dirty="0" smtClean="0">
              <a:solidFill>
                <a:schemeClr val="tx1"/>
              </a:solidFill>
              <a:latin typeface="HASENAT" panose="01000600020000020003" pitchFamily="2" charset="-78"/>
              <a:cs typeface="HASENAT" panose="01000600020000020003" pitchFamily="2" charset="-78"/>
            </a:endParaRPr>
          </a:p>
          <a:p>
            <a:pPr algn="just"/>
            <a:r>
              <a:rPr lang="tr-TR" sz="2000" dirty="0" smtClean="0">
                <a:solidFill>
                  <a:schemeClr val="tx1"/>
                </a:solidFill>
                <a:latin typeface="Times New Roman" pitchFamily="18" charset="0"/>
                <a:cs typeface="Times New Roman" pitchFamily="18" charset="0"/>
              </a:rPr>
              <a:t> HZ. </a:t>
            </a:r>
            <a:r>
              <a:rPr lang="tr-TR" sz="2000" dirty="0" err="1" smtClean="0">
                <a:solidFill>
                  <a:schemeClr val="tx1"/>
                </a:solidFill>
                <a:latin typeface="Times New Roman" pitchFamily="18" charset="0"/>
                <a:cs typeface="Times New Roman" pitchFamily="18" charset="0"/>
              </a:rPr>
              <a:t>Aişe</a:t>
            </a:r>
            <a:r>
              <a:rPr lang="tr-TR" sz="2000" dirty="0" smtClean="0">
                <a:solidFill>
                  <a:schemeClr val="tx1"/>
                </a:solidFill>
                <a:latin typeface="Times New Roman" pitchFamily="18" charset="0"/>
                <a:cs typeface="Times New Roman" pitchFamily="18" charset="0"/>
              </a:rPr>
              <a:t> (r.anha)’dan . </a:t>
            </a:r>
            <a:r>
              <a:rPr lang="tr-TR" sz="2000" dirty="0" err="1" smtClean="0">
                <a:solidFill>
                  <a:schemeClr val="tx1"/>
                </a:solidFill>
                <a:latin typeface="Times New Roman" pitchFamily="18" charset="0"/>
                <a:cs typeface="Times New Roman" pitchFamily="18" charset="0"/>
              </a:rPr>
              <a:t>Rasulullah</a:t>
            </a:r>
            <a:r>
              <a:rPr lang="tr-TR" sz="2000" dirty="0" smtClean="0">
                <a:solidFill>
                  <a:schemeClr val="tx1"/>
                </a:solidFill>
                <a:latin typeface="Times New Roman" pitchFamily="18" charset="0"/>
                <a:cs typeface="Times New Roman" pitchFamily="18" charset="0"/>
              </a:rPr>
              <a:t> (s.a.s) şöyle buyurur: </a:t>
            </a:r>
          </a:p>
          <a:p>
            <a:pPr algn="just"/>
            <a:r>
              <a:rPr lang="tr-TR" sz="3200" b="1" dirty="0" smtClean="0">
                <a:solidFill>
                  <a:srgbClr val="C00000"/>
                </a:solidFill>
                <a:latin typeface="Times New Roman" pitchFamily="18" charset="0"/>
                <a:cs typeface="Times New Roman" pitchFamily="18" charset="0"/>
              </a:rPr>
              <a:t>“Sizler kadir Gecesi’ni, Ramazan’ın son on günündeki tek gecelerde arayınız!.”</a:t>
            </a:r>
            <a:r>
              <a:rPr lang="tr-TR" sz="3200" dirty="0" smtClean="0">
                <a:solidFill>
                  <a:srgbClr val="C00000"/>
                </a:solidFill>
                <a:latin typeface="Times New Roman" pitchFamily="18" charset="0"/>
                <a:cs typeface="Times New Roman" pitchFamily="18" charset="0"/>
              </a:rPr>
              <a:t> </a:t>
            </a:r>
          </a:p>
          <a:p>
            <a:pPr algn="just"/>
            <a:r>
              <a:rPr lang="tr-TR" sz="2000" i="1" dirty="0" smtClean="0">
                <a:solidFill>
                  <a:srgbClr val="C00000"/>
                </a:solidFill>
                <a:latin typeface="Times New Roman" pitchFamily="18" charset="0"/>
                <a:cs typeface="Times New Roman" pitchFamily="18" charset="0"/>
              </a:rPr>
              <a:t>(</a:t>
            </a:r>
            <a:r>
              <a:rPr lang="tr-TR" sz="1400" i="1" dirty="0" smtClean="0">
                <a:solidFill>
                  <a:schemeClr val="tx1"/>
                </a:solidFill>
                <a:latin typeface="Times New Roman" pitchFamily="18" charset="0"/>
                <a:cs typeface="Times New Roman" pitchFamily="18" charset="0"/>
              </a:rPr>
              <a:t>Sahih-i </a:t>
            </a:r>
            <a:r>
              <a:rPr lang="tr-TR" sz="1400" i="1" dirty="0" err="1" smtClean="0">
                <a:solidFill>
                  <a:schemeClr val="tx1"/>
                </a:solidFill>
                <a:latin typeface="Times New Roman" pitchFamily="18" charset="0"/>
                <a:cs typeface="Times New Roman" pitchFamily="18" charset="0"/>
              </a:rPr>
              <a:t>Buhârî</a:t>
            </a:r>
            <a:r>
              <a:rPr lang="tr-TR" sz="1400" i="1" dirty="0" smtClean="0">
                <a:solidFill>
                  <a:schemeClr val="tx1"/>
                </a:solidFill>
                <a:latin typeface="Times New Roman" pitchFamily="18" charset="0"/>
                <a:cs typeface="Times New Roman" pitchFamily="18" charset="0"/>
              </a:rPr>
              <a:t> </a:t>
            </a:r>
            <a:r>
              <a:rPr lang="tr-TR" sz="1400" i="1" dirty="0" err="1" smtClean="0">
                <a:solidFill>
                  <a:schemeClr val="tx1"/>
                </a:solidFill>
                <a:latin typeface="Times New Roman" pitchFamily="18" charset="0"/>
                <a:cs typeface="Times New Roman" pitchFamily="18" charset="0"/>
              </a:rPr>
              <a:t>Kitabu</a:t>
            </a:r>
            <a:r>
              <a:rPr lang="tr-TR" sz="1400" i="1" dirty="0" smtClean="0">
                <a:solidFill>
                  <a:schemeClr val="tx1"/>
                </a:solidFill>
                <a:latin typeface="Times New Roman" pitchFamily="18" charset="0"/>
                <a:cs typeface="Times New Roman" pitchFamily="18" charset="0"/>
              </a:rPr>
              <a:t> </a:t>
            </a:r>
            <a:r>
              <a:rPr lang="tr-TR" sz="1400" i="1" dirty="0" err="1" smtClean="0">
                <a:solidFill>
                  <a:schemeClr val="tx1"/>
                </a:solidFill>
                <a:latin typeface="Times New Roman" pitchFamily="18" charset="0"/>
                <a:cs typeface="Times New Roman" pitchFamily="18" charset="0"/>
              </a:rPr>
              <a:t>salati’t</a:t>
            </a:r>
            <a:r>
              <a:rPr lang="tr-TR" sz="1400" i="1" dirty="0" smtClean="0">
                <a:solidFill>
                  <a:schemeClr val="tx1"/>
                </a:solidFill>
                <a:latin typeface="Times New Roman" pitchFamily="18" charset="0"/>
                <a:cs typeface="Times New Roman" pitchFamily="18" charset="0"/>
              </a:rPr>
              <a:t> Teravih, B.4, </a:t>
            </a:r>
            <a:r>
              <a:rPr lang="tr-TR" sz="1400" i="1" dirty="0" err="1" smtClean="0">
                <a:solidFill>
                  <a:schemeClr val="tx1"/>
                </a:solidFill>
                <a:latin typeface="Times New Roman" pitchFamily="18" charset="0"/>
                <a:cs typeface="Times New Roman" pitchFamily="18" charset="0"/>
              </a:rPr>
              <a:t>Hds</a:t>
            </a:r>
            <a:r>
              <a:rPr lang="tr-TR" sz="1400" i="1" dirty="0" smtClean="0">
                <a:solidFill>
                  <a:schemeClr val="tx1"/>
                </a:solidFill>
                <a:latin typeface="Times New Roman" pitchFamily="18" charset="0"/>
                <a:cs typeface="Times New Roman" pitchFamily="18" charset="0"/>
              </a:rPr>
              <a:t>.9.</a:t>
            </a:r>
            <a:r>
              <a:rPr lang="tr-TR" sz="1400" dirty="0" smtClean="0">
                <a:solidFill>
                  <a:schemeClr val="tx1"/>
                </a:solidFill>
                <a:latin typeface="Times New Roman" pitchFamily="18" charset="0"/>
                <a:cs typeface="Times New Roman" pitchFamily="18" charset="0"/>
              </a:rPr>
              <a:t> )</a:t>
            </a:r>
            <a:endParaRPr lang="tr-TR" sz="2000" dirty="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chemeClr val="tx1"/>
                </a:solidFill>
                <a:latin typeface="Times New Roman" pitchFamily="18" charset="0"/>
                <a:cs typeface="Times New Roman" pitchFamily="18" charset="0"/>
              </a:rPr>
              <a:t>KADİR GECESİNİN VAKTİ?</a:t>
            </a:r>
            <a:endParaRPr lang="tr-TR" sz="3600" b="1" dirty="0">
              <a:solidFill>
                <a:srgbClr val="002060"/>
              </a:solidFill>
            </a:endParaRPr>
          </a:p>
        </p:txBody>
      </p:sp>
    </p:spTree>
    <p:extLst>
      <p:ext uri="{BB962C8B-B14F-4D97-AF65-F5344CB8AC3E}">
        <p14:creationId xmlns:p14="http://schemas.microsoft.com/office/powerpoint/2010/main" val="5473001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44694"/>
            <a:ext cx="8712968" cy="5524666"/>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tr-TR" sz="2400" b="1" dirty="0" smtClean="0">
                <a:solidFill>
                  <a:schemeClr val="tx1"/>
                </a:solidFill>
                <a:latin typeface="Times New Roman" pitchFamily="18" charset="0"/>
                <a:cs typeface="Times New Roman" pitchFamily="18" charset="0"/>
              </a:rPr>
              <a:t>“</a:t>
            </a:r>
            <a:r>
              <a:rPr lang="tr-TR" sz="2400" b="1" dirty="0" smtClean="0">
                <a:solidFill>
                  <a:srgbClr val="7030A0"/>
                </a:solidFill>
                <a:latin typeface="Times New Roman" pitchFamily="18" charset="0"/>
                <a:cs typeface="Times New Roman" pitchFamily="18" charset="0"/>
              </a:rPr>
              <a:t>Her Geceni Kadir Bil; Her Geçeni Hızır Bil</a:t>
            </a:r>
            <a:r>
              <a:rPr lang="tr-TR" sz="2400" b="1" dirty="0" smtClean="0">
                <a:solidFill>
                  <a:schemeClr val="tx1"/>
                </a:solidFill>
                <a:latin typeface="Times New Roman" pitchFamily="18" charset="0"/>
                <a:cs typeface="Times New Roman" pitchFamily="18" charset="0"/>
              </a:rPr>
              <a:t>”</a:t>
            </a:r>
            <a:endParaRPr lang="tr-TR" sz="2400" dirty="0" smtClean="0">
              <a:solidFill>
                <a:schemeClr val="tx1"/>
              </a:solidFill>
              <a:latin typeface="Times New Roman" pitchFamily="18" charset="0"/>
              <a:cs typeface="Times New Roman" pitchFamily="18" charset="0"/>
            </a:endParaRPr>
          </a:p>
          <a:p>
            <a:pPr algn="ctr"/>
            <a:r>
              <a:rPr lang="tr-TR" sz="1200" dirty="0" smtClean="0">
                <a:solidFill>
                  <a:schemeClr val="tx1"/>
                </a:solidFill>
                <a:latin typeface="Times New Roman" pitchFamily="18" charset="0"/>
                <a:cs typeface="Times New Roman" pitchFamily="18" charset="0"/>
              </a:rPr>
              <a:t> </a:t>
            </a:r>
            <a:r>
              <a:rPr lang="tr-TR" sz="2400" b="1" u="sng" dirty="0" smtClean="0">
                <a:solidFill>
                  <a:srgbClr val="FF0000"/>
                </a:solidFill>
                <a:latin typeface="Times New Roman" pitchFamily="18" charset="0"/>
                <a:cs typeface="Times New Roman" pitchFamily="18" charset="0"/>
              </a:rPr>
              <a:t>“Allah Teâlâ 9 şeyi, 9 şeyde gizlemiştir:</a:t>
            </a:r>
          </a:p>
          <a:p>
            <a:pPr algn="ctr"/>
            <a:endParaRPr lang="tr-TR" sz="1400" dirty="0" smtClean="0">
              <a:solidFill>
                <a:srgbClr val="FF0000"/>
              </a:solidFill>
              <a:latin typeface="Times New Roman" pitchFamily="18" charset="0"/>
              <a:cs typeface="Times New Roman" pitchFamily="18" charset="0"/>
            </a:endParaRPr>
          </a:p>
          <a:p>
            <a:pPr marL="457200" indent="-457200">
              <a:buFont typeface="+mj-lt"/>
              <a:buAutoNum type="arabicPeriod"/>
            </a:pPr>
            <a:r>
              <a:rPr lang="tr-TR" sz="3200" b="1" dirty="0" err="1" smtClean="0">
                <a:solidFill>
                  <a:srgbClr val="7030A0"/>
                </a:solidFill>
                <a:latin typeface="Times New Roman" pitchFamily="18" charset="0"/>
                <a:cs typeface="Times New Roman" pitchFamily="18" charset="0"/>
              </a:rPr>
              <a:t>Rızâsını</a:t>
            </a:r>
            <a:r>
              <a:rPr lang="tr-TR" sz="3200" b="1" dirty="0" smtClean="0">
                <a:solidFill>
                  <a:srgbClr val="7030A0"/>
                </a:solidFill>
                <a:latin typeface="Times New Roman" pitchFamily="18" charset="0"/>
                <a:cs typeface="Times New Roman" pitchFamily="18" charset="0"/>
              </a:rPr>
              <a:t>, </a:t>
            </a:r>
            <a:r>
              <a:rPr lang="tr-TR" sz="3200" b="1" dirty="0" err="1" smtClean="0">
                <a:solidFill>
                  <a:srgbClr val="7030A0"/>
                </a:solidFill>
                <a:latin typeface="Times New Roman" pitchFamily="18" charset="0"/>
                <a:cs typeface="Times New Roman" pitchFamily="18" charset="0"/>
              </a:rPr>
              <a:t>Taatlarda</a:t>
            </a:r>
            <a:r>
              <a:rPr lang="tr-TR" sz="3200" b="1" dirty="0" smtClean="0">
                <a:solidFill>
                  <a:srgbClr val="7030A0"/>
                </a:solidFill>
                <a:latin typeface="Times New Roman" pitchFamily="18" charset="0"/>
                <a:cs typeface="Times New Roman" pitchFamily="18" charset="0"/>
              </a:rPr>
              <a:t> (ibadetler) Gizlemiştir.</a:t>
            </a:r>
          </a:p>
          <a:p>
            <a:pPr marL="457200" indent="-457200">
              <a:buFont typeface="+mj-lt"/>
              <a:buAutoNum type="arabicPeriod"/>
            </a:pPr>
            <a:r>
              <a:rPr lang="tr-TR" sz="3200" b="1" dirty="0" smtClean="0">
                <a:solidFill>
                  <a:srgbClr val="FF0000"/>
                </a:solidFill>
                <a:latin typeface="Times New Roman" pitchFamily="18" charset="0"/>
                <a:cs typeface="Times New Roman" pitchFamily="18" charset="0"/>
              </a:rPr>
              <a:t>Gazabını, </a:t>
            </a:r>
            <a:r>
              <a:rPr lang="tr-TR" sz="3200" b="1" dirty="0" err="1" smtClean="0">
                <a:solidFill>
                  <a:srgbClr val="FF0000"/>
                </a:solidFill>
                <a:latin typeface="Times New Roman" pitchFamily="18" charset="0"/>
                <a:cs typeface="Times New Roman" pitchFamily="18" charset="0"/>
              </a:rPr>
              <a:t>Ma’siyetlerde</a:t>
            </a:r>
            <a:r>
              <a:rPr lang="tr-TR" sz="3200" b="1" dirty="0" smtClean="0">
                <a:solidFill>
                  <a:srgbClr val="FF0000"/>
                </a:solidFill>
                <a:latin typeface="Times New Roman" pitchFamily="18" charset="0"/>
                <a:cs typeface="Times New Roman" pitchFamily="18" charset="0"/>
              </a:rPr>
              <a:t> Gizlemiştir.</a:t>
            </a:r>
          </a:p>
          <a:p>
            <a:pPr marL="457200" indent="-457200">
              <a:buFont typeface="+mj-lt"/>
              <a:buAutoNum type="arabicPeriod"/>
            </a:pPr>
            <a:r>
              <a:rPr lang="tr-TR" sz="3200" b="1" dirty="0" smtClean="0">
                <a:solidFill>
                  <a:srgbClr val="002060"/>
                </a:solidFill>
                <a:latin typeface="Times New Roman" pitchFamily="18" charset="0"/>
                <a:cs typeface="Times New Roman" pitchFamily="18" charset="0"/>
              </a:rPr>
              <a:t>İcabet Saatini, Cuma Günü İçinde, </a:t>
            </a:r>
          </a:p>
          <a:p>
            <a:pPr marL="457200" indent="-457200">
              <a:buFont typeface="+mj-lt"/>
              <a:buAutoNum type="arabicPeriod"/>
            </a:pPr>
            <a:r>
              <a:rPr lang="tr-TR" sz="3200" b="1" dirty="0" smtClean="0">
                <a:solidFill>
                  <a:schemeClr val="accent6">
                    <a:lumMod val="50000"/>
                  </a:schemeClr>
                </a:solidFill>
                <a:latin typeface="Times New Roman" pitchFamily="18" charset="0"/>
                <a:cs typeface="Times New Roman" pitchFamily="18" charset="0"/>
              </a:rPr>
              <a:t>Salat-i </a:t>
            </a:r>
            <a:r>
              <a:rPr lang="tr-TR" sz="3200" b="1" dirty="0" err="1" smtClean="0">
                <a:solidFill>
                  <a:schemeClr val="accent6">
                    <a:lumMod val="50000"/>
                  </a:schemeClr>
                </a:solidFill>
                <a:latin typeface="Times New Roman" pitchFamily="18" charset="0"/>
                <a:cs typeface="Times New Roman" pitchFamily="18" charset="0"/>
              </a:rPr>
              <a:t>Vustayı</a:t>
            </a:r>
            <a:r>
              <a:rPr lang="tr-TR" sz="3200" b="1" dirty="0" smtClean="0">
                <a:solidFill>
                  <a:schemeClr val="accent6">
                    <a:lumMod val="50000"/>
                  </a:schemeClr>
                </a:solidFill>
                <a:latin typeface="Times New Roman" pitchFamily="18" charset="0"/>
                <a:cs typeface="Times New Roman" pitchFamily="18" charset="0"/>
              </a:rPr>
              <a:t>,  Beş Vakit Namaz İçinde, </a:t>
            </a:r>
          </a:p>
          <a:p>
            <a:pPr marL="457200" indent="-457200">
              <a:buFont typeface="+mj-lt"/>
              <a:buAutoNum type="arabicPeriod"/>
            </a:pPr>
            <a:r>
              <a:rPr lang="tr-TR" sz="3200" b="1" dirty="0" err="1" smtClean="0">
                <a:solidFill>
                  <a:srgbClr val="0070C0"/>
                </a:solidFill>
                <a:latin typeface="Times New Roman" pitchFamily="18" charset="0"/>
                <a:cs typeface="Times New Roman" pitchFamily="18" charset="0"/>
              </a:rPr>
              <a:t>İsm</a:t>
            </a:r>
            <a:r>
              <a:rPr lang="tr-TR" sz="3200" b="1" dirty="0" smtClean="0">
                <a:solidFill>
                  <a:srgbClr val="0070C0"/>
                </a:solidFill>
                <a:latin typeface="Times New Roman" pitchFamily="18" charset="0"/>
                <a:cs typeface="Times New Roman" pitchFamily="18" charset="0"/>
              </a:rPr>
              <a:t>-i </a:t>
            </a:r>
            <a:r>
              <a:rPr lang="tr-TR" sz="3200" b="1" dirty="0" err="1" smtClean="0">
                <a:solidFill>
                  <a:srgbClr val="0070C0"/>
                </a:solidFill>
                <a:latin typeface="Times New Roman" pitchFamily="18" charset="0"/>
                <a:cs typeface="Times New Roman" pitchFamily="18" charset="0"/>
              </a:rPr>
              <a:t>A’zamı’nı</a:t>
            </a:r>
            <a:r>
              <a:rPr lang="tr-TR" sz="3200" b="1" dirty="0" smtClean="0">
                <a:solidFill>
                  <a:srgbClr val="0070C0"/>
                </a:solidFill>
                <a:latin typeface="Times New Roman" pitchFamily="18" charset="0"/>
                <a:cs typeface="Times New Roman" pitchFamily="18" charset="0"/>
              </a:rPr>
              <a:t>, İlahi İsimler İçinde,</a:t>
            </a:r>
          </a:p>
          <a:p>
            <a:pPr marL="457200" indent="-457200">
              <a:buFont typeface="+mj-lt"/>
              <a:buAutoNum type="arabicPeriod"/>
            </a:pPr>
            <a:r>
              <a:rPr lang="tr-TR" sz="3200" b="1" dirty="0" smtClean="0">
                <a:solidFill>
                  <a:schemeClr val="tx2">
                    <a:lumMod val="75000"/>
                  </a:schemeClr>
                </a:solidFill>
                <a:latin typeface="Times New Roman" pitchFamily="18" charset="0"/>
                <a:cs typeface="Times New Roman" pitchFamily="18" charset="0"/>
              </a:rPr>
              <a:t>Kıyameti, Zaman İçinde,</a:t>
            </a:r>
          </a:p>
          <a:p>
            <a:pPr marL="457200" indent="-457200">
              <a:buFont typeface="+mj-lt"/>
              <a:buAutoNum type="arabicPeriod"/>
            </a:pPr>
            <a:r>
              <a:rPr lang="tr-TR" sz="3200" b="1" dirty="0" smtClean="0">
                <a:solidFill>
                  <a:srgbClr val="FF0000"/>
                </a:solidFill>
                <a:latin typeface="Times New Roman" pitchFamily="18" charset="0"/>
                <a:cs typeface="Times New Roman" pitchFamily="18" charset="0"/>
              </a:rPr>
              <a:t>Ölümü, Hayat İçinde,</a:t>
            </a:r>
          </a:p>
          <a:p>
            <a:pPr marL="457200" indent="-457200">
              <a:buFont typeface="+mj-lt"/>
              <a:buAutoNum type="arabicPeriod"/>
            </a:pPr>
            <a:r>
              <a:rPr lang="tr-TR" sz="3200" b="1" dirty="0" smtClean="0">
                <a:solidFill>
                  <a:srgbClr val="7030A0"/>
                </a:solidFill>
                <a:latin typeface="Times New Roman" pitchFamily="18" charset="0"/>
                <a:cs typeface="Times New Roman" pitchFamily="18" charset="0"/>
              </a:rPr>
              <a:t>Velî Kulunu, Halk Arasında,</a:t>
            </a:r>
          </a:p>
          <a:p>
            <a:pPr marL="457200" indent="-457200">
              <a:buFont typeface="+mj-lt"/>
              <a:buAutoNum type="arabicPeriod"/>
            </a:pPr>
            <a:r>
              <a:rPr lang="tr-TR" sz="2800" b="1" dirty="0" smtClean="0">
                <a:solidFill>
                  <a:schemeClr val="accent6">
                    <a:lumMod val="75000"/>
                  </a:schemeClr>
                </a:solidFill>
                <a:latin typeface="Times New Roman" pitchFamily="18" charset="0"/>
                <a:cs typeface="Times New Roman" pitchFamily="18" charset="0"/>
              </a:rPr>
              <a:t>Kadir Gecesi’ni, Ramazan Ayında Gizlemiştir.”</a:t>
            </a:r>
            <a:endParaRPr lang="tr-TR" sz="2000" dirty="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chemeClr val="tx1"/>
                </a:solidFill>
                <a:latin typeface="Times New Roman" pitchFamily="18" charset="0"/>
                <a:cs typeface="Times New Roman" pitchFamily="18" charset="0"/>
              </a:rPr>
              <a:t>NEDEN BİLİNMEZLİK?</a:t>
            </a:r>
            <a:endParaRPr lang="tr-TR" sz="3600" b="1" dirty="0">
              <a:solidFill>
                <a:srgbClr val="002060"/>
              </a:solidFill>
            </a:endParaRPr>
          </a:p>
        </p:txBody>
      </p:sp>
    </p:spTree>
    <p:extLst>
      <p:ext uri="{BB962C8B-B14F-4D97-AF65-F5344CB8AC3E}">
        <p14:creationId xmlns:p14="http://schemas.microsoft.com/office/powerpoint/2010/main" val="355287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13">
                                            <p:txEl>
                                              <p:pRg st="0" end="0"/>
                                            </p:txEl>
                                          </p:spTgt>
                                        </p:tgtEl>
                                      </p:cBhvr>
                                    </p:animEffect>
                                    <p:animScale>
                                      <p:cBhvr>
                                        <p:cTn id="7" dur="250" autoRev="1" fill="hold"/>
                                        <p:tgtEl>
                                          <p:spTgt spid="13">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13">
                                            <p:txEl>
                                              <p:pRg st="3" end="3"/>
                                            </p:txEl>
                                          </p:spTgt>
                                        </p:tgtEl>
                                        <p:attrNameLst>
                                          <p:attrName>style.visibility</p:attrName>
                                        </p:attrNameLst>
                                      </p:cBhvr>
                                      <p:to>
                                        <p:strVal val="visible"/>
                                      </p:to>
                                    </p:set>
                                    <p:animEffect transition="in" filter="wipe(down)">
                                      <p:cBhvr>
                                        <p:cTn id="12" dur="580">
                                          <p:stCondLst>
                                            <p:cond delay="0"/>
                                          </p:stCondLst>
                                        </p:cTn>
                                        <p:tgtEl>
                                          <p:spTgt spid="13">
                                            <p:txEl>
                                              <p:pRg st="3" end="3"/>
                                            </p:txEl>
                                          </p:spTgt>
                                        </p:tgtEl>
                                      </p:cBhvr>
                                    </p:animEffect>
                                    <p:anim calcmode="lin" valueType="num">
                                      <p:cBhvr>
                                        <p:cTn id="13" dur="1822" tmFilter="0,0; 0.14,0.36; 0.43,0.73; 0.71,0.91; 1.0,1.0">
                                          <p:stCondLst>
                                            <p:cond delay="0"/>
                                          </p:stCondLst>
                                        </p:cTn>
                                        <p:tgtEl>
                                          <p:spTgt spid="13">
                                            <p:txEl>
                                              <p:pRg st="3" end="3"/>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13">
                                            <p:txEl>
                                              <p:pRg st="3" end="3"/>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13">
                                            <p:txEl>
                                              <p:pRg st="3" end="3"/>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13">
                                            <p:txEl>
                                              <p:pRg st="3" end="3"/>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13">
                                            <p:txEl>
                                              <p:pRg st="3" end="3"/>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13">
                                            <p:txEl>
                                              <p:pRg st="3" end="3"/>
                                            </p:txEl>
                                          </p:spTgt>
                                        </p:tgtEl>
                                      </p:cBhvr>
                                      <p:to x="100000" y="60000"/>
                                    </p:animScale>
                                    <p:animScale>
                                      <p:cBhvr>
                                        <p:cTn id="19" dur="166" decel="50000">
                                          <p:stCondLst>
                                            <p:cond delay="676"/>
                                          </p:stCondLst>
                                        </p:cTn>
                                        <p:tgtEl>
                                          <p:spTgt spid="13">
                                            <p:txEl>
                                              <p:pRg st="3" end="3"/>
                                            </p:txEl>
                                          </p:spTgt>
                                        </p:tgtEl>
                                      </p:cBhvr>
                                      <p:to x="100000" y="100000"/>
                                    </p:animScale>
                                    <p:animScale>
                                      <p:cBhvr>
                                        <p:cTn id="20" dur="26">
                                          <p:stCondLst>
                                            <p:cond delay="1312"/>
                                          </p:stCondLst>
                                        </p:cTn>
                                        <p:tgtEl>
                                          <p:spTgt spid="13">
                                            <p:txEl>
                                              <p:pRg st="3" end="3"/>
                                            </p:txEl>
                                          </p:spTgt>
                                        </p:tgtEl>
                                      </p:cBhvr>
                                      <p:to x="100000" y="80000"/>
                                    </p:animScale>
                                    <p:animScale>
                                      <p:cBhvr>
                                        <p:cTn id="21" dur="166" decel="50000">
                                          <p:stCondLst>
                                            <p:cond delay="1338"/>
                                          </p:stCondLst>
                                        </p:cTn>
                                        <p:tgtEl>
                                          <p:spTgt spid="13">
                                            <p:txEl>
                                              <p:pRg st="3" end="3"/>
                                            </p:txEl>
                                          </p:spTgt>
                                        </p:tgtEl>
                                      </p:cBhvr>
                                      <p:to x="100000" y="100000"/>
                                    </p:animScale>
                                    <p:animScale>
                                      <p:cBhvr>
                                        <p:cTn id="22" dur="26">
                                          <p:stCondLst>
                                            <p:cond delay="1642"/>
                                          </p:stCondLst>
                                        </p:cTn>
                                        <p:tgtEl>
                                          <p:spTgt spid="13">
                                            <p:txEl>
                                              <p:pRg st="3" end="3"/>
                                            </p:txEl>
                                          </p:spTgt>
                                        </p:tgtEl>
                                      </p:cBhvr>
                                      <p:to x="100000" y="90000"/>
                                    </p:animScale>
                                    <p:animScale>
                                      <p:cBhvr>
                                        <p:cTn id="23" dur="166" decel="50000">
                                          <p:stCondLst>
                                            <p:cond delay="1668"/>
                                          </p:stCondLst>
                                        </p:cTn>
                                        <p:tgtEl>
                                          <p:spTgt spid="13">
                                            <p:txEl>
                                              <p:pRg st="3" end="3"/>
                                            </p:txEl>
                                          </p:spTgt>
                                        </p:tgtEl>
                                      </p:cBhvr>
                                      <p:to x="100000" y="100000"/>
                                    </p:animScale>
                                    <p:animScale>
                                      <p:cBhvr>
                                        <p:cTn id="24" dur="26">
                                          <p:stCondLst>
                                            <p:cond delay="1808"/>
                                          </p:stCondLst>
                                        </p:cTn>
                                        <p:tgtEl>
                                          <p:spTgt spid="13">
                                            <p:txEl>
                                              <p:pRg st="3" end="3"/>
                                            </p:txEl>
                                          </p:spTgt>
                                        </p:tgtEl>
                                      </p:cBhvr>
                                      <p:to x="100000" y="95000"/>
                                    </p:animScale>
                                    <p:animScale>
                                      <p:cBhvr>
                                        <p:cTn id="25" dur="166" decel="50000">
                                          <p:stCondLst>
                                            <p:cond delay="1834"/>
                                          </p:stCondLst>
                                        </p:cTn>
                                        <p:tgtEl>
                                          <p:spTgt spid="13">
                                            <p:txEl>
                                              <p:pRg st="3" end="3"/>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3">
                                            <p:txEl>
                                              <p:pRg st="4" end="4"/>
                                            </p:txEl>
                                          </p:spTgt>
                                        </p:tgtEl>
                                        <p:attrNameLst>
                                          <p:attrName>style.visibility</p:attrName>
                                        </p:attrNameLst>
                                      </p:cBhvr>
                                      <p:to>
                                        <p:strVal val="visible"/>
                                      </p:to>
                                    </p:set>
                                    <p:anim calcmode="lin" valueType="num">
                                      <p:cBhvr additive="base">
                                        <p:cTn id="30"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13">
                                            <p:txEl>
                                              <p:pRg st="5" end="5"/>
                                            </p:txEl>
                                          </p:spTgt>
                                        </p:tgtEl>
                                        <p:attrNameLst>
                                          <p:attrName>style.visibility</p:attrName>
                                        </p:attrNameLst>
                                      </p:cBhvr>
                                      <p:to>
                                        <p:strVal val="visible"/>
                                      </p:to>
                                    </p:set>
                                    <p:anim calcmode="lin" valueType="num">
                                      <p:cBhvr additive="base">
                                        <p:cTn id="36" dur="500" fill="hold"/>
                                        <p:tgtEl>
                                          <p:spTgt spid="1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13">
                                            <p:txEl>
                                              <p:pRg st="6" end="6"/>
                                            </p:txEl>
                                          </p:spTgt>
                                        </p:tgtEl>
                                        <p:attrNameLst>
                                          <p:attrName>style.visibility</p:attrName>
                                        </p:attrNameLst>
                                      </p:cBhvr>
                                      <p:to>
                                        <p:strVal val="visible"/>
                                      </p:to>
                                    </p:set>
                                    <p:anim calcmode="lin" valueType="num">
                                      <p:cBhvr additive="base">
                                        <p:cTn id="42"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1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13">
                                            <p:txEl>
                                              <p:pRg st="7" end="7"/>
                                            </p:txEl>
                                          </p:spTgt>
                                        </p:tgtEl>
                                        <p:attrNameLst>
                                          <p:attrName>style.visibility</p:attrName>
                                        </p:attrNameLst>
                                      </p:cBhvr>
                                      <p:to>
                                        <p:strVal val="visible"/>
                                      </p:to>
                                    </p:set>
                                    <p:anim calcmode="lin" valueType="num">
                                      <p:cBhvr additive="base">
                                        <p:cTn id="48" dur="500" fill="hold"/>
                                        <p:tgtEl>
                                          <p:spTgt spid="13">
                                            <p:txEl>
                                              <p:pRg st="7" end="7"/>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1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13">
                                            <p:txEl>
                                              <p:pRg st="8" end="8"/>
                                            </p:txEl>
                                          </p:spTgt>
                                        </p:tgtEl>
                                        <p:attrNameLst>
                                          <p:attrName>style.visibility</p:attrName>
                                        </p:attrNameLst>
                                      </p:cBhvr>
                                      <p:to>
                                        <p:strVal val="visible"/>
                                      </p:to>
                                    </p:set>
                                    <p:anim calcmode="lin" valueType="num">
                                      <p:cBhvr additive="base">
                                        <p:cTn id="54" dur="500" fill="hold"/>
                                        <p:tgtEl>
                                          <p:spTgt spid="13">
                                            <p:txEl>
                                              <p:pRg st="8" end="8"/>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1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13">
                                            <p:txEl>
                                              <p:pRg st="9" end="9"/>
                                            </p:txEl>
                                          </p:spTgt>
                                        </p:tgtEl>
                                        <p:attrNameLst>
                                          <p:attrName>style.visibility</p:attrName>
                                        </p:attrNameLst>
                                      </p:cBhvr>
                                      <p:to>
                                        <p:strVal val="visible"/>
                                      </p:to>
                                    </p:set>
                                    <p:anim calcmode="lin" valueType="num">
                                      <p:cBhvr additive="base">
                                        <p:cTn id="60" dur="500" fill="hold"/>
                                        <p:tgtEl>
                                          <p:spTgt spid="13">
                                            <p:txEl>
                                              <p:pRg st="9" end="9"/>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13">
                                            <p:txEl>
                                              <p:pRg st="10" end="10"/>
                                            </p:txEl>
                                          </p:spTgt>
                                        </p:tgtEl>
                                        <p:attrNameLst>
                                          <p:attrName>style.visibility</p:attrName>
                                        </p:attrNameLst>
                                      </p:cBhvr>
                                      <p:to>
                                        <p:strVal val="visible"/>
                                      </p:to>
                                    </p:set>
                                    <p:anim calcmode="lin" valueType="num">
                                      <p:cBhvr additive="base">
                                        <p:cTn id="66" dur="500" fill="hold"/>
                                        <p:tgtEl>
                                          <p:spTgt spid="13">
                                            <p:txEl>
                                              <p:pRg st="10" end="10"/>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1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nodeType="clickEffect">
                                  <p:stCondLst>
                                    <p:cond delay="0"/>
                                  </p:stCondLst>
                                  <p:childTnLst>
                                    <p:set>
                                      <p:cBhvr>
                                        <p:cTn id="71" dur="1" fill="hold">
                                          <p:stCondLst>
                                            <p:cond delay="0"/>
                                          </p:stCondLst>
                                        </p:cTn>
                                        <p:tgtEl>
                                          <p:spTgt spid="13">
                                            <p:txEl>
                                              <p:pRg st="11" end="11"/>
                                            </p:txEl>
                                          </p:spTgt>
                                        </p:tgtEl>
                                        <p:attrNameLst>
                                          <p:attrName>style.visibility</p:attrName>
                                        </p:attrNameLst>
                                      </p:cBhvr>
                                      <p:to>
                                        <p:strVal val="visible"/>
                                      </p:to>
                                    </p:set>
                                    <p:anim calcmode="lin" valueType="num">
                                      <p:cBhvr additive="base">
                                        <p:cTn id="72" dur="500" fill="hold"/>
                                        <p:tgtEl>
                                          <p:spTgt spid="13">
                                            <p:txEl>
                                              <p:pRg st="11" end="11"/>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1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51520" y="1144694"/>
            <a:ext cx="8640960" cy="5524666"/>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rtlCol="0" anchor="ctr"/>
          <a:lstStyle/>
          <a:p>
            <a:pPr algn="just"/>
            <a:r>
              <a:rPr lang="tr-TR" sz="3200" dirty="0" smtClean="0">
                <a:solidFill>
                  <a:srgbClr val="C00000"/>
                </a:solidFill>
                <a:latin typeface="Times New Roman" pitchFamily="18" charset="0"/>
                <a:cs typeface="Times New Roman" pitchFamily="18" charset="0"/>
              </a:rPr>
              <a:t>1- </a:t>
            </a:r>
            <a:r>
              <a:rPr lang="tr-TR" sz="3200" dirty="0" smtClean="0">
                <a:solidFill>
                  <a:srgbClr val="002060"/>
                </a:solidFill>
                <a:latin typeface="Times New Roman" pitchFamily="18" charset="0"/>
                <a:cs typeface="Times New Roman" pitchFamily="18" charset="0"/>
              </a:rPr>
              <a:t>Allah, insanlar,  emir ve yasaklarına her zaman uysunlar diye ölümü nasıl gizli tutmuş ise</a:t>
            </a:r>
            <a:r>
              <a:rPr lang="tr-TR" sz="3200" dirty="0" smtClean="0">
                <a:solidFill>
                  <a:srgbClr val="C00000"/>
                </a:solidFill>
                <a:latin typeface="Times New Roman" pitchFamily="18" charset="0"/>
                <a:cs typeface="Times New Roman" pitchFamily="18" charset="0"/>
              </a:rPr>
              <a:t> </a:t>
            </a:r>
            <a:r>
              <a:rPr lang="tr-TR" sz="3200" b="1" dirty="0" smtClean="0">
                <a:solidFill>
                  <a:srgbClr val="C00000"/>
                </a:solidFill>
                <a:latin typeface="Times New Roman" pitchFamily="18" charset="0"/>
                <a:cs typeface="Times New Roman" pitchFamily="18" charset="0"/>
              </a:rPr>
              <a:t>Ramazan’ın tüm gecelerini tazim etsinler, ihya etsinler diye </a:t>
            </a:r>
            <a:r>
              <a:rPr lang="tr-TR" sz="3200" dirty="0" smtClean="0">
                <a:solidFill>
                  <a:srgbClr val="C00000"/>
                </a:solidFill>
                <a:latin typeface="Times New Roman" pitchFamily="18" charset="0"/>
                <a:cs typeface="Times New Roman" pitchFamily="18" charset="0"/>
              </a:rPr>
              <a:t>bu geceyi saklı tutmuş olabilir.</a:t>
            </a:r>
          </a:p>
          <a:p>
            <a:pPr algn="just"/>
            <a:r>
              <a:rPr lang="tr-TR" sz="2800" dirty="0" smtClean="0">
                <a:solidFill>
                  <a:srgbClr val="0070C0"/>
                </a:solidFill>
                <a:latin typeface="Times New Roman" pitchFamily="18" charset="0"/>
                <a:cs typeface="Times New Roman" pitchFamily="18" charset="0"/>
              </a:rPr>
              <a:t>2- İnsanlar </a:t>
            </a:r>
            <a:r>
              <a:rPr lang="tr-TR" sz="2800" b="1" dirty="0" smtClean="0">
                <a:solidFill>
                  <a:srgbClr val="0070C0"/>
                </a:solidFill>
                <a:latin typeface="Times New Roman" pitchFamily="18" charset="0"/>
                <a:cs typeface="Times New Roman" pitchFamily="18" charset="0"/>
              </a:rPr>
              <a:t>bu geceye güvenip de günah işlemesinler diye </a:t>
            </a:r>
            <a:r>
              <a:rPr lang="tr-TR" sz="2800" dirty="0" smtClean="0">
                <a:solidFill>
                  <a:srgbClr val="0070C0"/>
                </a:solidFill>
                <a:latin typeface="Times New Roman" pitchFamily="18" charset="0"/>
                <a:cs typeface="Times New Roman" pitchFamily="18" charset="0"/>
              </a:rPr>
              <a:t>veya en azından bile bile işlemesinler diye gizli tutmuş olabilir.</a:t>
            </a:r>
          </a:p>
          <a:p>
            <a:pPr algn="just"/>
            <a:r>
              <a:rPr lang="tr-TR" sz="3200" dirty="0" smtClean="0">
                <a:solidFill>
                  <a:schemeClr val="accent6">
                    <a:lumMod val="50000"/>
                  </a:schemeClr>
                </a:solidFill>
                <a:latin typeface="Times New Roman" pitchFamily="18" charset="0"/>
                <a:cs typeface="Times New Roman" pitchFamily="18" charset="0"/>
              </a:rPr>
              <a:t>3- Mükellef o </a:t>
            </a:r>
            <a:r>
              <a:rPr lang="tr-TR" sz="3200" b="1" dirty="0" smtClean="0">
                <a:solidFill>
                  <a:schemeClr val="accent6">
                    <a:lumMod val="50000"/>
                  </a:schemeClr>
                </a:solidFill>
                <a:latin typeface="Times New Roman" pitchFamily="18" charset="0"/>
                <a:cs typeface="Times New Roman" pitchFamily="18" charset="0"/>
              </a:rPr>
              <a:t>geceyi araştırmada iyice gayret göstersin</a:t>
            </a:r>
            <a:r>
              <a:rPr lang="tr-TR" sz="3200" dirty="0" smtClean="0">
                <a:solidFill>
                  <a:schemeClr val="accent6">
                    <a:lumMod val="50000"/>
                  </a:schemeClr>
                </a:solidFill>
                <a:latin typeface="Times New Roman" pitchFamily="18" charset="0"/>
                <a:cs typeface="Times New Roman" pitchFamily="18" charset="0"/>
              </a:rPr>
              <a:t> ve böylece gayretine karşılık </a:t>
            </a:r>
            <a:r>
              <a:rPr lang="tr-TR" sz="3200" b="1" dirty="0" smtClean="0">
                <a:solidFill>
                  <a:schemeClr val="accent6">
                    <a:lumMod val="50000"/>
                  </a:schemeClr>
                </a:solidFill>
                <a:latin typeface="Times New Roman" pitchFamily="18" charset="0"/>
                <a:cs typeface="Times New Roman" pitchFamily="18" charset="0"/>
              </a:rPr>
              <a:t>mükafat kazansın diye </a:t>
            </a:r>
            <a:r>
              <a:rPr lang="tr-TR" sz="3200" dirty="0" smtClean="0">
                <a:solidFill>
                  <a:schemeClr val="accent6">
                    <a:lumMod val="50000"/>
                  </a:schemeClr>
                </a:solidFill>
                <a:latin typeface="Times New Roman" pitchFamily="18" charset="0"/>
                <a:cs typeface="Times New Roman" pitchFamily="18" charset="0"/>
              </a:rPr>
              <a:t>gizli tutulmuş olabilir.</a:t>
            </a:r>
            <a:endParaRPr lang="tr-TR" sz="2800" dirty="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chemeClr val="tx1"/>
                </a:solidFill>
                <a:latin typeface="Times New Roman" pitchFamily="18" charset="0"/>
                <a:cs typeface="Times New Roman" pitchFamily="18" charset="0"/>
              </a:rPr>
              <a:t>GAYESİ</a:t>
            </a:r>
            <a:endParaRPr lang="tr-TR" sz="3600" b="1" dirty="0">
              <a:solidFill>
                <a:srgbClr val="002060"/>
              </a:solidFill>
            </a:endParaRPr>
          </a:p>
        </p:txBody>
      </p:sp>
    </p:spTree>
    <p:extLst>
      <p:ext uri="{BB962C8B-B14F-4D97-AF65-F5344CB8AC3E}">
        <p14:creationId xmlns:p14="http://schemas.microsoft.com/office/powerpoint/2010/main" val="21850827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51520" y="1124744"/>
            <a:ext cx="8640960" cy="5544616"/>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rtlCol="0" anchor="ctr"/>
          <a:lstStyle/>
          <a:p>
            <a:pPr algn="just"/>
            <a:r>
              <a:rPr lang="tr-TR" sz="2800" dirty="0" smtClean="0">
                <a:solidFill>
                  <a:schemeClr val="tx1"/>
                </a:solidFill>
                <a:latin typeface="Times New Roman" pitchFamily="18" charset="0"/>
                <a:cs typeface="Times New Roman" pitchFamily="18" charset="0"/>
              </a:rPr>
              <a:t>Kadir Gecesi’nin hangi gece olduğu meçhuldür. </a:t>
            </a:r>
          </a:p>
          <a:p>
            <a:pPr algn="just"/>
            <a:r>
              <a:rPr lang="tr-TR" sz="2800" dirty="0" smtClean="0">
                <a:solidFill>
                  <a:srgbClr val="0070C0"/>
                </a:solidFill>
                <a:latin typeface="Times New Roman" pitchFamily="18" charset="0"/>
                <a:cs typeface="Times New Roman" pitchFamily="18" charset="0"/>
              </a:rPr>
              <a:t>Ramazan ayında, ramazan ayının son on gecesinde veya son yedi gecesinde, ramazanın tek olan son on gecelerinde aranılması hususunda rivayetler vardır.</a:t>
            </a:r>
          </a:p>
          <a:p>
            <a:pPr algn="just"/>
            <a:r>
              <a:rPr lang="tr-TR" sz="1200" b="1" dirty="0" smtClean="0">
                <a:solidFill>
                  <a:srgbClr val="C00000"/>
                </a:solidFill>
                <a:latin typeface="Times New Roman" pitchFamily="18" charset="0"/>
                <a:cs typeface="Times New Roman" pitchFamily="18" charset="0"/>
              </a:rPr>
              <a:t>	</a:t>
            </a:r>
          </a:p>
          <a:p>
            <a:pPr algn="just"/>
            <a:r>
              <a:rPr lang="tr-TR" sz="2800" b="1" u="sng" dirty="0" smtClean="0">
                <a:solidFill>
                  <a:srgbClr val="C00000"/>
                </a:solidFill>
                <a:latin typeface="Times New Roman" pitchFamily="18" charset="0"/>
                <a:cs typeface="Times New Roman" pitchFamily="18" charset="0"/>
              </a:rPr>
              <a:t>Efendimiz (s.a.v.) son on gece </a:t>
            </a:r>
            <a:r>
              <a:rPr lang="tr-TR" sz="2800" b="1" u="sng" dirty="0" err="1" smtClean="0">
                <a:solidFill>
                  <a:srgbClr val="C00000"/>
                </a:solidFill>
                <a:latin typeface="Times New Roman" pitchFamily="18" charset="0"/>
                <a:cs typeface="Times New Roman" pitchFamily="18" charset="0"/>
              </a:rPr>
              <a:t>îtikafa</a:t>
            </a:r>
            <a:r>
              <a:rPr lang="tr-TR" sz="2800" b="1" u="sng" dirty="0" smtClean="0">
                <a:solidFill>
                  <a:srgbClr val="C00000"/>
                </a:solidFill>
                <a:latin typeface="Times New Roman" pitchFamily="18" charset="0"/>
                <a:cs typeface="Times New Roman" pitchFamily="18" charset="0"/>
              </a:rPr>
              <a:t> girer ve ev halkını da </a:t>
            </a:r>
            <a:r>
              <a:rPr lang="tr-TR" sz="2800" b="1" u="sng" dirty="0" err="1" smtClean="0">
                <a:solidFill>
                  <a:srgbClr val="C00000"/>
                </a:solidFill>
                <a:latin typeface="Times New Roman" pitchFamily="18" charset="0"/>
                <a:cs typeface="Times New Roman" pitchFamily="18" charset="0"/>
              </a:rPr>
              <a:t>ibâdete</a:t>
            </a:r>
            <a:r>
              <a:rPr lang="tr-TR" sz="2800" b="1" u="sng" dirty="0" smtClean="0">
                <a:solidFill>
                  <a:srgbClr val="C00000"/>
                </a:solidFill>
                <a:latin typeface="Times New Roman" pitchFamily="18" charset="0"/>
                <a:cs typeface="Times New Roman" pitchFamily="18" charset="0"/>
              </a:rPr>
              <a:t> teşvik ederdi.</a:t>
            </a:r>
            <a:r>
              <a:rPr lang="tr-TR" sz="2800" dirty="0" smtClean="0">
                <a:solidFill>
                  <a:srgbClr val="C00000"/>
                </a:solidFill>
                <a:latin typeface="Times New Roman" pitchFamily="18" charset="0"/>
                <a:cs typeface="Times New Roman" pitchFamily="18" charset="0"/>
              </a:rPr>
              <a:t> </a:t>
            </a:r>
          </a:p>
          <a:p>
            <a:pPr algn="just"/>
            <a:r>
              <a:rPr lang="tr-TR" sz="2800" b="1" dirty="0" smtClean="0">
                <a:solidFill>
                  <a:srgbClr val="0070C0"/>
                </a:solidFill>
                <a:latin typeface="Times New Roman" pitchFamily="18" charset="0"/>
                <a:cs typeface="Times New Roman" pitchFamily="18" charset="0"/>
              </a:rPr>
              <a:t>Kadir Gecesi’nin tam olarak bilinmemesinin pek çok hikmeti vardır. </a:t>
            </a:r>
          </a:p>
          <a:p>
            <a:pPr algn="just"/>
            <a:r>
              <a:rPr lang="tr-TR" sz="2800" dirty="0" smtClean="0">
                <a:solidFill>
                  <a:schemeClr val="tx1"/>
                </a:solidFill>
                <a:latin typeface="Times New Roman" pitchFamily="18" charset="0"/>
                <a:cs typeface="Times New Roman" pitchFamily="18" charset="0"/>
              </a:rPr>
              <a:t>Müminler, bu </a:t>
            </a:r>
            <a:r>
              <a:rPr lang="tr-TR" sz="2800" dirty="0" err="1" smtClean="0">
                <a:solidFill>
                  <a:schemeClr val="tx1"/>
                </a:solidFill>
                <a:latin typeface="Times New Roman" pitchFamily="18" charset="0"/>
                <a:cs typeface="Times New Roman" pitchFamily="18" charset="0"/>
              </a:rPr>
              <a:t>sâyede</a:t>
            </a:r>
            <a:r>
              <a:rPr lang="tr-TR" sz="2800" dirty="0" smtClean="0">
                <a:solidFill>
                  <a:schemeClr val="tx1"/>
                </a:solidFill>
                <a:latin typeface="Times New Roman" pitchFamily="18" charset="0"/>
                <a:cs typeface="Times New Roman" pitchFamily="18" charset="0"/>
              </a:rPr>
              <a:t> </a:t>
            </a:r>
            <a:r>
              <a:rPr lang="tr-TR" sz="2800" b="1" dirty="0" smtClean="0">
                <a:solidFill>
                  <a:schemeClr val="tx1"/>
                </a:solidFill>
                <a:latin typeface="Times New Roman" pitchFamily="18" charset="0"/>
                <a:cs typeface="Times New Roman" pitchFamily="18" charset="0"/>
              </a:rPr>
              <a:t>tembellikten kurtulmakta ve Kadir Gecesi’ni yakalayabilme arzusuyla ramazan boyunca gecelerini değerlendirmektedirler. </a:t>
            </a:r>
            <a:endParaRPr lang="tr-TR" sz="2800" b="1" dirty="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chemeClr val="tx1"/>
                </a:solidFill>
                <a:latin typeface="Times New Roman" pitchFamily="18" charset="0"/>
                <a:cs typeface="Times New Roman" pitchFamily="18" charset="0"/>
              </a:rPr>
              <a:t>NASIL BİR KUR’AN</a:t>
            </a:r>
            <a:endParaRPr lang="tr-TR" sz="3600" b="1" dirty="0">
              <a:solidFill>
                <a:srgbClr val="002060"/>
              </a:solidFill>
            </a:endParaRPr>
          </a:p>
        </p:txBody>
      </p:sp>
    </p:spTree>
    <p:extLst>
      <p:ext uri="{BB962C8B-B14F-4D97-AF65-F5344CB8AC3E}">
        <p14:creationId xmlns:p14="http://schemas.microsoft.com/office/powerpoint/2010/main" val="36688427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64504" y="1144694"/>
            <a:ext cx="8799984" cy="5524666"/>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tr-TR" sz="2800" b="1" dirty="0" smtClean="0">
                <a:solidFill>
                  <a:srgbClr val="C00000"/>
                </a:solidFill>
                <a:latin typeface="Times New Roman" pitchFamily="18" charset="0"/>
                <a:cs typeface="Times New Roman" pitchFamily="18" charset="0"/>
              </a:rPr>
              <a:t> Kadir gecesini değerli kılan </a:t>
            </a:r>
            <a:r>
              <a:rPr lang="tr-TR" sz="2800" b="1" dirty="0" err="1" smtClean="0">
                <a:solidFill>
                  <a:srgbClr val="C00000"/>
                </a:solidFill>
                <a:latin typeface="Times New Roman" pitchFamily="18" charset="0"/>
                <a:cs typeface="Times New Roman" pitchFamily="18" charset="0"/>
              </a:rPr>
              <a:t>Kur’an’ın</a:t>
            </a:r>
            <a:r>
              <a:rPr lang="tr-TR" sz="2800" b="1" dirty="0" smtClean="0">
                <a:solidFill>
                  <a:srgbClr val="C00000"/>
                </a:solidFill>
                <a:latin typeface="Times New Roman" pitchFamily="18" charset="0"/>
                <a:cs typeface="Times New Roman" pitchFamily="18" charset="0"/>
              </a:rPr>
              <a:t> o gece de inmeye başlamasıdır.</a:t>
            </a:r>
          </a:p>
          <a:p>
            <a:pPr algn="ctr"/>
            <a:r>
              <a:rPr lang="ar-SA" sz="4000" dirty="0" smtClean="0">
                <a:solidFill>
                  <a:schemeClr val="tx1"/>
                </a:solidFill>
                <a:latin typeface="HASENAT" panose="01000600020000020003" pitchFamily="2" charset="-78"/>
                <a:cs typeface="HASENAT" panose="01000600020000020003" pitchFamily="2" charset="-78"/>
              </a:rPr>
              <a:t>لَوْ </a:t>
            </a:r>
            <a:r>
              <a:rPr lang="ar-SA" sz="4000" dirty="0">
                <a:solidFill>
                  <a:schemeClr val="tx1"/>
                </a:solidFill>
                <a:latin typeface="HASENAT" panose="01000600020000020003" pitchFamily="2" charset="-78"/>
                <a:cs typeface="HASENAT" panose="01000600020000020003" pitchFamily="2" charset="-78"/>
              </a:rPr>
              <a:t>أَنزَلْنَا هَذَاالْقُرْآنَ عَلَى جَبَلٍ لَّرَأَيْتَهُ خَاشِعاً مُّتَصَدِّعاً مِّنْ خَشْيَةِاللَّهِ وَتِلْكَ الْأَمْثَالُ نَضْرِبُهَا لِلنَّاسِ لَعَلَّهُمْ يَتَفَكَّرُون</a:t>
            </a:r>
            <a:endParaRPr lang="tr-TR" sz="4000" dirty="0" smtClean="0">
              <a:solidFill>
                <a:schemeClr val="tx1"/>
              </a:solidFill>
              <a:latin typeface="HASENAT" panose="01000600020000020003" pitchFamily="2" charset="-78"/>
              <a:cs typeface="HASENAT" panose="01000600020000020003" pitchFamily="2" charset="-78"/>
            </a:endParaRPr>
          </a:p>
          <a:p>
            <a:pPr algn="ctr"/>
            <a:r>
              <a:rPr lang="tr-TR" sz="3200" dirty="0" smtClean="0">
                <a:solidFill>
                  <a:schemeClr val="tx1"/>
                </a:solidFill>
                <a:latin typeface="Times New Roman" pitchFamily="18" charset="0"/>
                <a:cs typeface="Times New Roman" pitchFamily="18" charset="0"/>
              </a:rPr>
              <a:t>“</a:t>
            </a:r>
            <a:r>
              <a:rPr lang="tr-TR" sz="3200" b="1" dirty="0" smtClean="0">
                <a:solidFill>
                  <a:schemeClr val="tx1"/>
                </a:solidFill>
                <a:latin typeface="Times New Roman" pitchFamily="18" charset="0"/>
                <a:cs typeface="Times New Roman" pitchFamily="18" charset="0"/>
              </a:rPr>
              <a:t>Biz bu </a:t>
            </a:r>
            <a:r>
              <a:rPr lang="tr-TR" sz="3200" b="1" dirty="0" err="1" smtClean="0">
                <a:solidFill>
                  <a:schemeClr val="tx1"/>
                </a:solidFill>
                <a:latin typeface="Times New Roman" pitchFamily="18" charset="0"/>
                <a:cs typeface="Times New Roman" pitchFamily="18" charset="0"/>
              </a:rPr>
              <a:t>Kur'ân'ı</a:t>
            </a:r>
            <a:r>
              <a:rPr lang="tr-TR" sz="3200" b="1" dirty="0" smtClean="0">
                <a:solidFill>
                  <a:schemeClr val="tx1"/>
                </a:solidFill>
                <a:latin typeface="Times New Roman" pitchFamily="18" charset="0"/>
                <a:cs typeface="Times New Roman" pitchFamily="18" charset="0"/>
              </a:rPr>
              <a:t> </a:t>
            </a:r>
            <a:r>
              <a:rPr lang="tr-TR" sz="4400" b="1" dirty="0" smtClean="0">
                <a:solidFill>
                  <a:srgbClr val="0070C0"/>
                </a:solidFill>
                <a:latin typeface="Times New Roman" pitchFamily="18" charset="0"/>
                <a:cs typeface="Times New Roman" pitchFamily="18" charset="0"/>
              </a:rPr>
              <a:t>bir dağa indirseydik</a:t>
            </a:r>
            <a:r>
              <a:rPr lang="tr-TR" sz="3200" b="1" dirty="0" smtClean="0">
                <a:solidFill>
                  <a:schemeClr val="tx1"/>
                </a:solidFill>
                <a:latin typeface="Times New Roman" pitchFamily="18" charset="0"/>
                <a:cs typeface="Times New Roman" pitchFamily="18" charset="0"/>
              </a:rPr>
              <a:t>, </a:t>
            </a:r>
          </a:p>
          <a:p>
            <a:pPr algn="ctr"/>
            <a:r>
              <a:rPr lang="tr-TR" sz="3200" b="1" dirty="0" smtClean="0">
                <a:solidFill>
                  <a:schemeClr val="tx1"/>
                </a:solidFill>
                <a:latin typeface="Times New Roman" pitchFamily="18" charset="0"/>
                <a:cs typeface="Times New Roman" pitchFamily="18" charset="0"/>
              </a:rPr>
              <a:t>Allah'ın korkusundan </a:t>
            </a:r>
            <a:r>
              <a:rPr lang="tr-TR" sz="3600" b="1" dirty="0" smtClean="0">
                <a:solidFill>
                  <a:srgbClr val="002060"/>
                </a:solidFill>
                <a:latin typeface="Times New Roman" pitchFamily="18" charset="0"/>
                <a:cs typeface="Times New Roman" pitchFamily="18" charset="0"/>
              </a:rPr>
              <a:t>onu baş eğmiş, </a:t>
            </a:r>
          </a:p>
          <a:p>
            <a:pPr algn="ctr"/>
            <a:r>
              <a:rPr lang="tr-TR" sz="3600" b="1" dirty="0" smtClean="0">
                <a:solidFill>
                  <a:srgbClr val="002060"/>
                </a:solidFill>
                <a:latin typeface="Times New Roman" pitchFamily="18" charset="0"/>
                <a:cs typeface="Times New Roman" pitchFamily="18" charset="0"/>
              </a:rPr>
              <a:t>parça, parça olmuş </a:t>
            </a:r>
            <a:r>
              <a:rPr lang="tr-TR" sz="3200" b="1" dirty="0" smtClean="0">
                <a:solidFill>
                  <a:schemeClr val="tx1"/>
                </a:solidFill>
                <a:latin typeface="Times New Roman" pitchFamily="18" charset="0"/>
                <a:cs typeface="Times New Roman" pitchFamily="18" charset="0"/>
              </a:rPr>
              <a:t>görürdün. </a:t>
            </a:r>
          </a:p>
          <a:p>
            <a:pPr algn="ctr"/>
            <a:r>
              <a:rPr lang="tr-TR" sz="2800" b="1" dirty="0" smtClean="0">
                <a:solidFill>
                  <a:srgbClr val="C00000"/>
                </a:solidFill>
                <a:latin typeface="Times New Roman" pitchFamily="18" charset="0"/>
                <a:cs typeface="Times New Roman" pitchFamily="18" charset="0"/>
              </a:rPr>
              <a:t>Bu misalleri düşünsünler diye insanlara veriyoruz</a:t>
            </a:r>
            <a:r>
              <a:rPr lang="tr-TR" sz="2800" baseline="30000" dirty="0" smtClean="0">
                <a:solidFill>
                  <a:srgbClr val="C00000"/>
                </a:solidFill>
                <a:latin typeface="Times New Roman" pitchFamily="18" charset="0"/>
                <a:cs typeface="Times New Roman" pitchFamily="18" charset="0"/>
              </a:rPr>
              <a:t>.”</a:t>
            </a:r>
          </a:p>
          <a:p>
            <a:pPr algn="ctr"/>
            <a:r>
              <a:rPr lang="tr-TR" sz="2000" baseline="30000" dirty="0" smtClean="0">
                <a:solidFill>
                  <a:srgbClr val="C00000"/>
                </a:solidFill>
                <a:latin typeface="Times New Roman" pitchFamily="18" charset="0"/>
                <a:cs typeface="Times New Roman" pitchFamily="18" charset="0"/>
              </a:rPr>
              <a:t>(</a:t>
            </a:r>
            <a:r>
              <a:rPr lang="tr-TR" sz="2000" baseline="30000" dirty="0" err="1" smtClean="0">
                <a:solidFill>
                  <a:schemeClr val="tx1"/>
                </a:solidFill>
                <a:latin typeface="Times New Roman" pitchFamily="18" charset="0"/>
                <a:cs typeface="Times New Roman" pitchFamily="18" charset="0"/>
              </a:rPr>
              <a:t>haşr</a:t>
            </a:r>
            <a:r>
              <a:rPr lang="tr-TR" sz="2000" baseline="30000" dirty="0" smtClean="0">
                <a:solidFill>
                  <a:schemeClr val="tx1"/>
                </a:solidFill>
                <a:latin typeface="Times New Roman" pitchFamily="18" charset="0"/>
                <a:cs typeface="Times New Roman" pitchFamily="18" charset="0"/>
              </a:rPr>
              <a:t> 21)</a:t>
            </a:r>
            <a:endParaRPr lang="tr-TR" sz="3200" dirty="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chemeClr val="tx1"/>
                </a:solidFill>
                <a:latin typeface="Times New Roman" pitchFamily="18" charset="0"/>
                <a:cs typeface="Times New Roman" pitchFamily="18" charset="0"/>
              </a:rPr>
              <a:t>GECEYİ DEĞERLENDİREN ???</a:t>
            </a:r>
            <a:endParaRPr lang="tr-TR" sz="3600" b="1" dirty="0">
              <a:solidFill>
                <a:srgbClr val="00206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64504" y="1124744"/>
            <a:ext cx="8727976" cy="5544616"/>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ar-AE" sz="3600" dirty="0">
                <a:latin typeface="HASENAT" pitchFamily="2" charset="-78"/>
                <a:cs typeface="HASENAT" pitchFamily="2" charset="-78"/>
              </a:rPr>
              <a:t>وَكَذٰلِكَ اَوْحَيْنَا اِلَيْكَ رُوحًا مِنْ اَمْرِنَا مَا كُنْتَ تَدْرٖى مَا الْكِتَابُ وَلَا الْاٖيمَانُ وَلٰكِنْ جَعَلْنَاهُ نُورًا نَهْدٖى بِهٖ مَنْ نَشَاءُ مِنْ عِبَادِنَا وَاِنَّكَ لَتَهْدٖى اِلٰى صِرَاطٍ </a:t>
            </a:r>
            <a:r>
              <a:rPr lang="ar-AE" sz="3600" dirty="0" smtClean="0">
                <a:latin typeface="HASENAT" pitchFamily="2" charset="-78"/>
                <a:cs typeface="HASENAT" pitchFamily="2" charset="-78"/>
              </a:rPr>
              <a:t>مُسْتَقٖيمٍ</a:t>
            </a:r>
            <a:endParaRPr lang="tr-TR" sz="3600" dirty="0" smtClean="0">
              <a:latin typeface="HASENAT" pitchFamily="2" charset="-78"/>
              <a:cs typeface="HASENAT" pitchFamily="2" charset="-78"/>
            </a:endParaRPr>
          </a:p>
          <a:p>
            <a:pPr algn="just"/>
            <a:r>
              <a:rPr lang="tr-TR" sz="2400" dirty="0" smtClean="0">
                <a:latin typeface="Times New Roman" pitchFamily="18" charset="0"/>
                <a:cs typeface="Times New Roman" pitchFamily="18" charset="0"/>
              </a:rPr>
              <a:t>«İşte </a:t>
            </a:r>
            <a:r>
              <a:rPr lang="tr-TR" sz="2400" dirty="0">
                <a:latin typeface="Times New Roman" pitchFamily="18" charset="0"/>
                <a:cs typeface="Times New Roman" pitchFamily="18" charset="0"/>
              </a:rPr>
              <a:t>böylece sana da emrimizle Kur'an'ı </a:t>
            </a:r>
            <a:r>
              <a:rPr lang="tr-TR" sz="2400" dirty="0" err="1">
                <a:latin typeface="Times New Roman" pitchFamily="18" charset="0"/>
                <a:cs typeface="Times New Roman" pitchFamily="18" charset="0"/>
              </a:rPr>
              <a:t>vahyettik</a:t>
            </a:r>
            <a:r>
              <a:rPr lang="tr-TR" sz="2400" dirty="0">
                <a:latin typeface="Times New Roman" pitchFamily="18" charset="0"/>
                <a:cs typeface="Times New Roman" pitchFamily="18" charset="0"/>
              </a:rPr>
              <a:t>. </a:t>
            </a:r>
            <a:r>
              <a:rPr lang="tr-TR" sz="2400" b="1" dirty="0">
                <a:solidFill>
                  <a:srgbClr val="FF0000"/>
                </a:solidFill>
                <a:latin typeface="Times New Roman" pitchFamily="18" charset="0"/>
                <a:cs typeface="Times New Roman" pitchFamily="18" charset="0"/>
              </a:rPr>
              <a:t>Sen, kitap nedir, iman nedir bilmezdin. </a:t>
            </a:r>
            <a:r>
              <a:rPr lang="tr-TR" sz="2400" dirty="0">
                <a:latin typeface="Times New Roman" pitchFamily="18" charset="0"/>
                <a:cs typeface="Times New Roman" pitchFamily="18" charset="0"/>
              </a:rPr>
              <a:t>Fakat biz onu kullarımızdan dilediğimizi kendisiyle doğru yola eriştirdiğimiz bir nur kıldık. Şüphesiz ki sen doğru bir yolu göstermektesin</a:t>
            </a:r>
            <a:r>
              <a:rPr lang="tr-TR" sz="24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(Şura 42.52) </a:t>
            </a:r>
            <a:endParaRPr lang="tr-TR" sz="2000" dirty="0" smtClean="0">
              <a:latin typeface="Times New Roman" pitchFamily="18" charset="0"/>
              <a:cs typeface="Times New Roman" pitchFamily="18" charset="0"/>
            </a:endParaRPr>
          </a:p>
          <a:p>
            <a:pPr algn="ctr"/>
            <a:r>
              <a:rPr lang="tr-TR" sz="4000" b="1" u="sng" dirty="0" smtClean="0">
                <a:solidFill>
                  <a:srgbClr val="FF0000"/>
                </a:solidFill>
                <a:latin typeface="Times New Roman" pitchFamily="18" charset="0"/>
                <a:cs typeface="Times New Roman" pitchFamily="18" charset="0"/>
              </a:rPr>
              <a:t>Cesede göre ruh neyi ifade ediyorsa </a:t>
            </a:r>
          </a:p>
          <a:p>
            <a:pPr algn="ctr"/>
            <a:r>
              <a:rPr lang="tr-TR" sz="4000" b="1" u="sng" dirty="0" smtClean="0">
                <a:solidFill>
                  <a:srgbClr val="FF0000"/>
                </a:solidFill>
                <a:latin typeface="Times New Roman" pitchFamily="18" charset="0"/>
                <a:cs typeface="Times New Roman" pitchFamily="18" charset="0"/>
              </a:rPr>
              <a:t>hayata göre Kuran’da onu ifade eder.</a:t>
            </a:r>
          </a:p>
          <a:p>
            <a:pPr algn="just"/>
            <a:endParaRPr lang="tr-TR" sz="2000" dirty="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err="1" smtClean="0">
                <a:solidFill>
                  <a:schemeClr val="tx1"/>
                </a:solidFill>
                <a:latin typeface="Times New Roman" pitchFamily="18" charset="0"/>
                <a:cs typeface="Times New Roman" pitchFamily="18" charset="0"/>
              </a:rPr>
              <a:t>Kadr</a:t>
            </a:r>
            <a:r>
              <a:rPr lang="tr-TR" sz="3600" b="1" dirty="0" smtClean="0">
                <a:solidFill>
                  <a:schemeClr val="tx1"/>
                </a:solidFill>
                <a:latin typeface="Times New Roman" pitchFamily="18" charset="0"/>
                <a:cs typeface="Times New Roman" pitchFamily="18" charset="0"/>
              </a:rPr>
              <a:t>: ilmin ve imanın başlangıç noktasıdır.</a:t>
            </a:r>
            <a:endParaRPr lang="tr-TR" sz="3600" b="1" dirty="0">
              <a:solidFill>
                <a:srgbClr val="00206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64504" y="1124744"/>
            <a:ext cx="8727976" cy="5544616"/>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just"/>
            <a:r>
              <a:rPr lang="tr-TR" sz="2200" b="1" dirty="0" smtClean="0">
                <a:solidFill>
                  <a:schemeClr val="tx1"/>
                </a:solidFill>
                <a:latin typeface="Times New Roman" pitchFamily="18" charset="0"/>
                <a:cs typeface="Times New Roman" pitchFamily="18" charset="0"/>
              </a:rPr>
              <a:t>Hiç bir şey bilmezken «oku» emrinin gelişi  çok anlamlıdır. </a:t>
            </a:r>
          </a:p>
          <a:p>
            <a:pPr algn="just"/>
            <a:r>
              <a:rPr lang="tr-TR" sz="2200" b="1" dirty="0" smtClean="0">
                <a:solidFill>
                  <a:schemeClr val="tx1"/>
                </a:solidFill>
                <a:latin typeface="Times New Roman" pitchFamily="18" charset="0"/>
                <a:cs typeface="Times New Roman" pitchFamily="18" charset="0"/>
              </a:rPr>
              <a:t>Zira ortada kuran yok, dini bilgi yokken bu okuma, var olan yaratılmışlardan hareketle yaratanı bulma adına okumadır.</a:t>
            </a:r>
          </a:p>
          <a:p>
            <a:pPr algn="just"/>
            <a:r>
              <a:rPr lang="tr-TR" sz="2200" b="1" u="sng" dirty="0" smtClean="0">
                <a:solidFill>
                  <a:srgbClr val="0070C0"/>
                </a:solidFill>
                <a:latin typeface="Times New Roman" pitchFamily="18" charset="0"/>
                <a:cs typeface="Times New Roman" pitchFamily="18" charset="0"/>
              </a:rPr>
              <a:t>610 Yılında ilk gerçekleşen kadir gecesi, onun ana taşınmasıyla mümkündür:</a:t>
            </a:r>
          </a:p>
          <a:p>
            <a:pPr marL="457200" indent="-457200" algn="just">
              <a:buFont typeface="Arial" pitchFamily="34" charset="0"/>
              <a:buChar char="•"/>
            </a:pPr>
            <a:r>
              <a:rPr lang="tr-TR" sz="2200" b="1" dirty="0" smtClean="0">
                <a:solidFill>
                  <a:srgbClr val="FF0000"/>
                </a:solidFill>
                <a:latin typeface="Times New Roman" pitchFamily="18" charset="0"/>
                <a:cs typeface="Times New Roman" pitchFamily="18" charset="0"/>
              </a:rPr>
              <a:t>Kadir gecesi olmasının sebebi vahyin inişidir. </a:t>
            </a:r>
          </a:p>
          <a:p>
            <a:pPr marL="457200" indent="-457200" algn="just">
              <a:buFont typeface="Arial" pitchFamily="34" charset="0"/>
              <a:buChar char="•"/>
            </a:pPr>
            <a:r>
              <a:rPr lang="tr-TR" sz="2200" dirty="0" smtClean="0">
                <a:solidFill>
                  <a:schemeClr val="tx1"/>
                </a:solidFill>
                <a:latin typeface="Times New Roman" pitchFamily="18" charset="0"/>
                <a:cs typeface="Times New Roman" pitchFamily="18" charset="0"/>
              </a:rPr>
              <a:t>Bu gecenizin kadir olmasını istiyorsanız vahyi kalbinize yerleştirmeniz gerekir. </a:t>
            </a:r>
          </a:p>
          <a:p>
            <a:pPr marL="457200" indent="-457200" algn="just">
              <a:buFont typeface="Arial" pitchFamily="34" charset="0"/>
              <a:buChar char="•"/>
            </a:pPr>
            <a:r>
              <a:rPr lang="tr-TR" sz="2200" b="1" dirty="0" smtClean="0">
                <a:solidFill>
                  <a:srgbClr val="FF0000"/>
                </a:solidFill>
                <a:latin typeface="Times New Roman" pitchFamily="18" charset="0"/>
                <a:cs typeface="Times New Roman" pitchFamily="18" charset="0"/>
              </a:rPr>
              <a:t>Vahyi ana taşımak gerekir ki gecenin kadri olsun. </a:t>
            </a:r>
          </a:p>
          <a:p>
            <a:pPr marL="457200" indent="-457200" algn="just">
              <a:buFont typeface="Arial" pitchFamily="34" charset="0"/>
              <a:buChar char="•"/>
            </a:pPr>
            <a:r>
              <a:rPr lang="tr-TR" sz="2200" dirty="0" smtClean="0">
                <a:solidFill>
                  <a:schemeClr val="tx1"/>
                </a:solidFill>
                <a:latin typeface="Times New Roman" pitchFamily="18" charset="0"/>
                <a:cs typeface="Times New Roman" pitchFamily="18" charset="0"/>
              </a:rPr>
              <a:t>İlahi hakikatleri yüreğinize taşıyarak vahiyle buluşmak kadirdir.</a:t>
            </a:r>
          </a:p>
          <a:p>
            <a:pPr marL="457200" indent="-457200" algn="just">
              <a:buFont typeface="Arial" pitchFamily="34" charset="0"/>
              <a:buChar char="•"/>
            </a:pPr>
            <a:r>
              <a:rPr lang="tr-TR" sz="2200" b="1" dirty="0" smtClean="0">
                <a:solidFill>
                  <a:srgbClr val="0070C0"/>
                </a:solidFill>
                <a:latin typeface="Times New Roman" pitchFamily="18" charset="0"/>
                <a:cs typeface="Times New Roman" pitchFamily="18" charset="0"/>
              </a:rPr>
              <a:t>Geceyi bin aydan değerli kılan şey vahiydir. Vahyi hayata taşıdığınız her değer kadirdir. </a:t>
            </a:r>
          </a:p>
          <a:p>
            <a:pPr marL="457200" indent="-457200" algn="just">
              <a:buFont typeface="Arial" pitchFamily="34" charset="0"/>
              <a:buChar char="•"/>
            </a:pPr>
            <a:r>
              <a:rPr lang="tr-TR" sz="2200" b="1" dirty="0" smtClean="0">
                <a:solidFill>
                  <a:srgbClr val="FF0000"/>
                </a:solidFill>
                <a:latin typeface="Times New Roman" pitchFamily="18" charset="0"/>
                <a:cs typeface="Times New Roman" pitchFamily="18" charset="0"/>
              </a:rPr>
              <a:t>Hz peygamberi anlamak, onun hayatında kuranın yerini anlamadan kadre erişilmez. </a:t>
            </a:r>
          </a:p>
          <a:p>
            <a:pPr marL="457200" indent="-457200" algn="just">
              <a:buFont typeface="Arial" pitchFamily="34" charset="0"/>
              <a:buChar char="•"/>
            </a:pPr>
            <a:r>
              <a:rPr lang="tr-TR" sz="2200" b="1" dirty="0" smtClean="0">
                <a:solidFill>
                  <a:srgbClr val="0070C0"/>
                </a:solidFill>
                <a:latin typeface="Times New Roman" pitchFamily="18" charset="0"/>
                <a:cs typeface="Times New Roman" pitchFamily="18" charset="0"/>
              </a:rPr>
              <a:t>Kadir, Allah'ın dinine göre yaşama hakikatidir.</a:t>
            </a:r>
          </a:p>
          <a:p>
            <a:pPr marL="457200" indent="-457200" algn="just">
              <a:buFont typeface="Arial" pitchFamily="34" charset="0"/>
              <a:buChar char="•"/>
            </a:pPr>
            <a:r>
              <a:rPr lang="tr-TR" sz="2200" b="1" dirty="0" smtClean="0">
                <a:solidFill>
                  <a:schemeClr val="tx1"/>
                </a:solidFill>
                <a:latin typeface="Times New Roman" pitchFamily="18" charset="0"/>
                <a:cs typeface="Times New Roman" pitchFamily="18" charset="0"/>
              </a:rPr>
              <a:t>Vahyi hayata taşıdığınız her vesile kadirdir.</a:t>
            </a: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chemeClr val="tx1"/>
                </a:solidFill>
                <a:latin typeface="Times New Roman" pitchFamily="18" charset="0"/>
                <a:cs typeface="Times New Roman" pitchFamily="18" charset="0"/>
              </a:rPr>
              <a:t>Kadri yaşamak için vahye sarılmak gerekir</a:t>
            </a:r>
            <a:endParaRPr lang="tr-TR" sz="3600" b="1" dirty="0">
              <a:solidFill>
                <a:srgbClr val="002060"/>
              </a:solidFill>
            </a:endParaRPr>
          </a:p>
        </p:txBody>
      </p:sp>
    </p:spTree>
    <p:extLst>
      <p:ext uri="{BB962C8B-B14F-4D97-AF65-F5344CB8AC3E}">
        <p14:creationId xmlns:p14="http://schemas.microsoft.com/office/powerpoint/2010/main" val="2740549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12968" cy="5544616"/>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tr-TR" sz="4400" dirty="0" smtClean="0">
                <a:solidFill>
                  <a:schemeClr val="tx1"/>
                </a:solidFill>
                <a:latin typeface="HASENAT" panose="01000600020000020003" pitchFamily="2" charset="-78"/>
                <a:cs typeface="HASENAT" panose="01000600020000020003" pitchFamily="2" charset="-78"/>
              </a:rPr>
              <a:t> </a:t>
            </a:r>
            <a:r>
              <a:rPr lang="ar-SA" sz="4400" cap="all" dirty="0" smtClean="0">
                <a:solidFill>
                  <a:schemeClr val="tx1"/>
                </a:solidFill>
                <a:latin typeface="HASENAT" panose="01000600020000020003" pitchFamily="2" charset="-78"/>
                <a:cs typeface="HASENAT" panose="01000600020000020003" pitchFamily="2" charset="-78"/>
              </a:rPr>
              <a:t> أَوَّلُ رَمَضَانَ رَحْمَةٌ وَأَوْسَطُهُ مَغْفِرَةٌ وَآخِرُهُ عِتْقٌ مِنَ النَّارِ</a:t>
            </a:r>
            <a:endParaRPr lang="tr-TR" sz="4400" cap="all" dirty="0" smtClean="0">
              <a:solidFill>
                <a:schemeClr val="tx1"/>
              </a:solidFill>
              <a:latin typeface="HASENAT" panose="01000600020000020003" pitchFamily="2" charset="-78"/>
              <a:cs typeface="HASENAT" panose="01000600020000020003" pitchFamily="2" charset="-78"/>
            </a:endParaRPr>
          </a:p>
          <a:p>
            <a:pPr algn="ctr"/>
            <a:r>
              <a:rPr lang="tr-TR" sz="4000" b="1" dirty="0" smtClean="0">
                <a:solidFill>
                  <a:schemeClr val="tx1"/>
                </a:solidFill>
                <a:latin typeface="Times New Roman" pitchFamily="18" charset="0"/>
                <a:cs typeface="Times New Roman" pitchFamily="18" charset="0"/>
              </a:rPr>
              <a:t>“Ramazan’ın </a:t>
            </a:r>
          </a:p>
          <a:p>
            <a:pPr algn="ctr"/>
            <a:r>
              <a:rPr lang="tr-TR" sz="4000" b="1" dirty="0" smtClean="0">
                <a:solidFill>
                  <a:schemeClr val="tx1"/>
                </a:solidFill>
                <a:latin typeface="Times New Roman" pitchFamily="18" charset="0"/>
                <a:cs typeface="Times New Roman" pitchFamily="18" charset="0"/>
              </a:rPr>
              <a:t>Evveli</a:t>
            </a:r>
            <a:r>
              <a:rPr lang="tr-TR" sz="5400" b="1" dirty="0" smtClean="0">
                <a:solidFill>
                  <a:srgbClr val="FF0000"/>
                </a:solidFill>
                <a:latin typeface="Times New Roman" pitchFamily="18" charset="0"/>
                <a:cs typeface="Times New Roman" pitchFamily="18" charset="0"/>
              </a:rPr>
              <a:t> </a:t>
            </a:r>
            <a:r>
              <a:rPr lang="tr-TR" sz="7200" b="1" dirty="0" smtClean="0">
                <a:solidFill>
                  <a:srgbClr val="FF0000"/>
                </a:solidFill>
                <a:latin typeface="Times New Roman" pitchFamily="18" charset="0"/>
                <a:cs typeface="Times New Roman" pitchFamily="18" charset="0"/>
              </a:rPr>
              <a:t>rahmet</a:t>
            </a:r>
            <a:r>
              <a:rPr lang="tr-TR" sz="5400" b="1" dirty="0" smtClean="0">
                <a:solidFill>
                  <a:schemeClr val="tx1"/>
                </a:solidFill>
                <a:latin typeface="Times New Roman" pitchFamily="18" charset="0"/>
                <a:cs typeface="Times New Roman" pitchFamily="18" charset="0"/>
              </a:rPr>
              <a:t>, </a:t>
            </a:r>
          </a:p>
          <a:p>
            <a:pPr algn="ctr"/>
            <a:r>
              <a:rPr lang="tr-TR" sz="4000" b="1" dirty="0" smtClean="0">
                <a:solidFill>
                  <a:schemeClr val="tx1"/>
                </a:solidFill>
                <a:latin typeface="Times New Roman" pitchFamily="18" charset="0"/>
                <a:cs typeface="Times New Roman" pitchFamily="18" charset="0"/>
              </a:rPr>
              <a:t>ortası</a:t>
            </a:r>
            <a:r>
              <a:rPr lang="tr-TR" sz="5400" b="1" dirty="0" smtClean="0">
                <a:solidFill>
                  <a:srgbClr val="0070C0"/>
                </a:solidFill>
                <a:latin typeface="Times New Roman" pitchFamily="18" charset="0"/>
                <a:cs typeface="Times New Roman" pitchFamily="18" charset="0"/>
              </a:rPr>
              <a:t> </a:t>
            </a:r>
            <a:r>
              <a:rPr lang="tr-TR" sz="7200" b="1" dirty="0" smtClean="0">
                <a:solidFill>
                  <a:srgbClr val="0070C0"/>
                </a:solidFill>
                <a:latin typeface="Times New Roman" pitchFamily="18" charset="0"/>
                <a:cs typeface="Times New Roman" pitchFamily="18" charset="0"/>
              </a:rPr>
              <a:t>mağfiret</a:t>
            </a:r>
            <a:r>
              <a:rPr lang="tr-TR" sz="5400" b="1" dirty="0" smtClean="0">
                <a:solidFill>
                  <a:srgbClr val="0070C0"/>
                </a:solidFill>
                <a:latin typeface="Times New Roman" pitchFamily="18" charset="0"/>
                <a:cs typeface="Times New Roman" pitchFamily="18" charset="0"/>
              </a:rPr>
              <a:t>, </a:t>
            </a:r>
          </a:p>
          <a:p>
            <a:pPr algn="ctr"/>
            <a:r>
              <a:rPr lang="tr-TR" sz="4000" b="1" dirty="0" smtClean="0">
                <a:solidFill>
                  <a:schemeClr val="tx1"/>
                </a:solidFill>
                <a:latin typeface="Times New Roman" pitchFamily="18" charset="0"/>
                <a:cs typeface="Times New Roman" pitchFamily="18" charset="0"/>
              </a:rPr>
              <a:t>sonu</a:t>
            </a:r>
            <a:r>
              <a:rPr lang="tr-TR" sz="4000" b="1" dirty="0" smtClean="0">
                <a:solidFill>
                  <a:srgbClr val="00B050"/>
                </a:solidFill>
                <a:latin typeface="Times New Roman" pitchFamily="18" charset="0"/>
                <a:cs typeface="Times New Roman" pitchFamily="18" charset="0"/>
              </a:rPr>
              <a:t> </a:t>
            </a:r>
            <a:r>
              <a:rPr lang="tr-TR" sz="4800"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cehennemden </a:t>
            </a:r>
            <a:r>
              <a:rPr lang="tr-TR" sz="4800" b="1" dirty="0" err="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kurtuluş</a:t>
            </a:r>
            <a:r>
              <a:rPr lang="tr-TR" sz="4000" b="1" dirty="0" err="1" smtClean="0">
                <a:solidFill>
                  <a:srgbClr val="00B050"/>
                </a:solidFill>
                <a:latin typeface="Times New Roman" pitchFamily="18" charset="0"/>
                <a:cs typeface="Times New Roman" pitchFamily="18" charset="0"/>
              </a:rPr>
              <a:t>’</a:t>
            </a:r>
            <a:r>
              <a:rPr lang="tr-TR" sz="4000" b="1" dirty="0" err="1" smtClean="0">
                <a:solidFill>
                  <a:schemeClr val="tx1"/>
                </a:solidFill>
                <a:latin typeface="Times New Roman" pitchFamily="18" charset="0"/>
                <a:cs typeface="Times New Roman" pitchFamily="18" charset="0"/>
              </a:rPr>
              <a:t>tur</a:t>
            </a:r>
            <a:r>
              <a:rPr lang="tr-TR" sz="4000" b="1" dirty="0" smtClean="0">
                <a:solidFill>
                  <a:schemeClr val="tx1"/>
                </a:solidFill>
                <a:latin typeface="Times New Roman" pitchFamily="18" charset="0"/>
                <a:cs typeface="Times New Roman" pitchFamily="18" charset="0"/>
              </a:rPr>
              <a:t>” </a:t>
            </a:r>
          </a:p>
          <a:p>
            <a:pPr algn="ctr"/>
            <a:r>
              <a:rPr lang="tr-TR" dirty="0" smtClean="0">
                <a:solidFill>
                  <a:schemeClr val="tx1"/>
                </a:solidFill>
              </a:rPr>
              <a:t>(</a:t>
            </a:r>
            <a:r>
              <a:rPr lang="tr-TR" dirty="0" err="1" smtClean="0">
                <a:solidFill>
                  <a:schemeClr val="tx1"/>
                </a:solidFill>
              </a:rPr>
              <a:t>Beyhaki</a:t>
            </a:r>
            <a:r>
              <a:rPr lang="tr-TR" dirty="0" smtClean="0">
                <a:solidFill>
                  <a:schemeClr val="tx1"/>
                </a:solidFill>
              </a:rPr>
              <a:t> , </a:t>
            </a:r>
            <a:r>
              <a:rPr lang="tr-TR" dirty="0" err="1" smtClean="0">
                <a:solidFill>
                  <a:schemeClr val="tx1"/>
                </a:solidFill>
              </a:rPr>
              <a:t>Şuab</a:t>
            </a:r>
            <a:r>
              <a:rPr lang="tr-TR" dirty="0" smtClean="0">
                <a:solidFill>
                  <a:schemeClr val="tx1"/>
                </a:solidFill>
              </a:rPr>
              <a:t>, 3/306)</a:t>
            </a:r>
            <a:endParaRPr lang="tr-TR" sz="3600" dirty="0">
              <a:solidFill>
                <a:schemeClr val="tx1"/>
              </a:solidFill>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rPr>
              <a:t>RAMAZAN</a:t>
            </a:r>
            <a:endParaRPr lang="tr-TR" sz="3600" b="1" dirty="0">
              <a:solidFill>
                <a:srgbClr val="002060"/>
              </a:solidFill>
            </a:endParaRPr>
          </a:p>
        </p:txBody>
      </p:sp>
    </p:spTree>
    <p:extLst>
      <p:ext uri="{BB962C8B-B14F-4D97-AF65-F5344CB8AC3E}">
        <p14:creationId xmlns:p14="http://schemas.microsoft.com/office/powerpoint/2010/main" val="26609745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51520" y="1124744"/>
            <a:ext cx="8640960" cy="5544616"/>
          </a:xfrm>
          <a:prstGeom prst="rect">
            <a:avLst/>
          </a:prstGeom>
          <a:noFill/>
          <a:ln>
            <a:noFill/>
          </a:ln>
        </p:spPr>
        <p:style>
          <a:lnRef idx="1">
            <a:schemeClr val="dk1"/>
          </a:lnRef>
          <a:fillRef idx="2">
            <a:schemeClr val="dk1"/>
          </a:fillRef>
          <a:effectRef idx="1">
            <a:schemeClr val="dk1"/>
          </a:effectRef>
          <a:fontRef idx="minor">
            <a:schemeClr val="dk1"/>
          </a:fontRef>
        </p:style>
        <p:txBody>
          <a:bodyPr rtlCol="0" anchor="ctr"/>
          <a:lstStyle/>
          <a:p>
            <a:pPr algn="ctr">
              <a:defRPr/>
            </a:pPr>
            <a:r>
              <a:rPr lang="tr-TR" sz="3600" dirty="0" smtClean="0">
                <a:solidFill>
                  <a:schemeClr val="tx1"/>
                </a:solidFill>
                <a:latin typeface="HASENAT" panose="01000600020000020003" pitchFamily="2" charset="-78"/>
                <a:cs typeface="HASENAT" panose="01000600020000020003" pitchFamily="2" charset="-78"/>
              </a:rPr>
              <a:t> </a:t>
            </a:r>
            <a:r>
              <a:rPr lang="ar-SA" sz="4000" dirty="0" smtClean="0">
                <a:solidFill>
                  <a:srgbClr val="002060"/>
                </a:solidFill>
                <a:latin typeface="HASENAT" panose="01000600020000020003" pitchFamily="2" charset="-78"/>
                <a:cs typeface="HASENAT" panose="01000600020000020003" pitchFamily="2" charset="-78"/>
              </a:rPr>
              <a:t>تركتُ فِيكُمْ أمرينِ لَنْ تَضِلُّوا ما تَمَسّكتُمْ بِهِمَا: كِتَابَ اللّهِ تَعالَى، وَسُنّةَ رَسُولِهِ.</a:t>
            </a:r>
            <a:endParaRPr lang="tr-TR" sz="4000" dirty="0" smtClean="0">
              <a:solidFill>
                <a:srgbClr val="002060"/>
              </a:solidFill>
              <a:latin typeface="HASENAT" panose="01000600020000020003" pitchFamily="2" charset="-78"/>
              <a:cs typeface="HASENAT" panose="01000600020000020003" pitchFamily="2" charset="-78"/>
            </a:endParaRPr>
          </a:p>
          <a:p>
            <a:pPr algn="just"/>
            <a:r>
              <a:rPr lang="tr-TR" sz="2000" dirty="0" smtClean="0">
                <a:solidFill>
                  <a:schemeClr val="tx1"/>
                </a:solidFill>
                <a:latin typeface="Times New Roman" pitchFamily="18" charset="0"/>
                <a:cs typeface="Times New Roman" pitchFamily="18" charset="0"/>
              </a:rPr>
              <a:t>İmam-ı Malik’e ulaştığına göre Hz. Peygamber (s.a.v.) şöyle buyurmuştur: </a:t>
            </a:r>
          </a:p>
          <a:p>
            <a:pPr algn="just"/>
            <a:r>
              <a:rPr lang="tr-TR" sz="2800" i="1" dirty="0" smtClean="0">
                <a:solidFill>
                  <a:schemeClr val="tx1"/>
                </a:solidFill>
                <a:latin typeface="Times New Roman" pitchFamily="18" charset="0"/>
                <a:cs typeface="Times New Roman" pitchFamily="18" charset="0"/>
              </a:rPr>
              <a:t>“</a:t>
            </a:r>
            <a:r>
              <a:rPr lang="tr-TR" sz="6000" b="1" i="1" u="sng" dirty="0" smtClean="0">
                <a:solidFill>
                  <a:srgbClr val="C00000"/>
                </a:solidFill>
                <a:latin typeface="Times New Roman" pitchFamily="18" charset="0"/>
                <a:cs typeface="Times New Roman" pitchFamily="18" charset="0"/>
              </a:rPr>
              <a:t>Size iki şey bırakıyorum. </a:t>
            </a:r>
            <a:endParaRPr lang="tr-TR" sz="2800" b="1" i="1" u="sng" dirty="0" smtClean="0">
              <a:solidFill>
                <a:srgbClr val="C00000"/>
              </a:solidFill>
              <a:latin typeface="Times New Roman" pitchFamily="18" charset="0"/>
              <a:cs typeface="Times New Roman" pitchFamily="18" charset="0"/>
            </a:endParaRPr>
          </a:p>
          <a:p>
            <a:pPr algn="just"/>
            <a:r>
              <a:rPr lang="tr-TR" sz="3600" b="1" u="sng" dirty="0" smtClean="0">
                <a:solidFill>
                  <a:srgbClr val="0070C0"/>
                </a:solidFill>
                <a:latin typeface="Times New Roman" pitchFamily="18" charset="0"/>
                <a:cs typeface="Times New Roman" pitchFamily="18" charset="0"/>
              </a:rPr>
              <a:t>Bunlara uyduğunuzda, </a:t>
            </a:r>
          </a:p>
          <a:p>
            <a:pPr algn="just"/>
            <a:r>
              <a:rPr lang="tr-TR" sz="3600" b="1" u="sng" dirty="0" smtClean="0">
                <a:solidFill>
                  <a:srgbClr val="0070C0"/>
                </a:solidFill>
                <a:latin typeface="Times New Roman" pitchFamily="18" charset="0"/>
                <a:cs typeface="Times New Roman" pitchFamily="18" charset="0"/>
              </a:rPr>
              <a:t>bunlara sımsıkı sarıldığınızda </a:t>
            </a:r>
          </a:p>
          <a:p>
            <a:pPr algn="just"/>
            <a:r>
              <a:rPr lang="tr-TR" sz="3600" b="1" u="sng" dirty="0" smtClean="0">
                <a:solidFill>
                  <a:srgbClr val="0070C0"/>
                </a:solidFill>
                <a:latin typeface="Times New Roman" pitchFamily="18" charset="0"/>
                <a:cs typeface="Times New Roman" pitchFamily="18" charset="0"/>
              </a:rPr>
              <a:t>asla sapıtmayacaksınız: </a:t>
            </a:r>
          </a:p>
          <a:p>
            <a:pPr algn="just"/>
            <a:r>
              <a:rPr lang="tr-TR" sz="3800" b="1" u="sng"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Allah’ın kitabı ve </a:t>
            </a:r>
            <a:r>
              <a:rPr lang="tr-TR" sz="3800" b="1" u="sng"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Rasûlullah’ın</a:t>
            </a:r>
            <a:r>
              <a:rPr lang="tr-TR" sz="3800" b="1" u="sng"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sünneti</a:t>
            </a:r>
            <a:r>
              <a:rPr lang="tr-TR" sz="2800" u="sng"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t>
            </a:r>
            <a:r>
              <a:rPr lang="tr-TR"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p>
          <a:p>
            <a:pPr algn="just"/>
            <a:r>
              <a:rPr lang="tr-TR" sz="1600" baseline="30000" dirty="0" smtClean="0">
                <a:solidFill>
                  <a:schemeClr val="tx1"/>
                </a:solidFill>
                <a:latin typeface="Times New Roman" pitchFamily="18" charset="0"/>
                <a:cs typeface="Times New Roman" pitchFamily="18" charset="0"/>
              </a:rPr>
              <a:t>(</a:t>
            </a:r>
            <a:r>
              <a:rPr lang="tr-TR" sz="1600" baseline="30000" dirty="0" err="1" smtClean="0">
                <a:solidFill>
                  <a:schemeClr val="tx1"/>
                </a:solidFill>
                <a:latin typeface="Times New Roman" pitchFamily="18" charset="0"/>
                <a:cs typeface="Times New Roman" pitchFamily="18" charset="0"/>
              </a:rPr>
              <a:t>Muvatta</a:t>
            </a:r>
            <a:r>
              <a:rPr lang="tr-TR" sz="1600" baseline="30000" dirty="0" smtClean="0">
                <a:solidFill>
                  <a:schemeClr val="tx1"/>
                </a:solidFill>
                <a:latin typeface="Times New Roman" pitchFamily="18" charset="0"/>
                <a:cs typeface="Times New Roman" pitchFamily="18" charset="0"/>
              </a:rPr>
              <a:t>, Kader 3,2/899)</a:t>
            </a:r>
            <a:endParaRPr lang="tr-TR" sz="2800" dirty="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chemeClr val="tx1"/>
                </a:solidFill>
                <a:latin typeface="Times New Roman" pitchFamily="18" charset="0"/>
                <a:cs typeface="Times New Roman" pitchFamily="18" charset="0"/>
              </a:rPr>
              <a:t>Emanetine Sahip Çıkmak</a:t>
            </a:r>
            <a:endParaRPr lang="tr-TR" sz="3600" b="1" dirty="0">
              <a:solidFill>
                <a:srgbClr val="00206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36512" y="1124744"/>
            <a:ext cx="8727976" cy="3312368"/>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rtlCol="0" anchor="ctr"/>
          <a:lstStyle/>
          <a:p>
            <a:pPr algn="just"/>
            <a:r>
              <a:rPr lang="tr-TR" sz="2000" dirty="0" err="1" smtClean="0">
                <a:solidFill>
                  <a:schemeClr val="tx1"/>
                </a:solidFill>
                <a:latin typeface="Times New Roman" pitchFamily="18" charset="0"/>
                <a:cs typeface="Times New Roman" pitchFamily="18" charset="0"/>
              </a:rPr>
              <a:t>Kur'an</a:t>
            </a:r>
            <a:r>
              <a:rPr lang="tr-TR" sz="2000" dirty="0">
                <a:solidFill>
                  <a:schemeClr val="tx1"/>
                </a:solidFill>
                <a:latin typeface="Times New Roman" pitchFamily="18" charset="0"/>
                <a:cs typeface="Times New Roman" pitchFamily="18" charset="0"/>
              </a:rPr>
              <a:t>, yirmi üç yıllık peygamberlik süresince muhtelif </a:t>
            </a:r>
            <a:r>
              <a:rPr lang="tr-TR" sz="2000" dirty="0" err="1">
                <a:solidFill>
                  <a:schemeClr val="tx1"/>
                </a:solidFill>
                <a:latin typeface="Times New Roman" pitchFamily="18" charset="0"/>
                <a:cs typeface="Times New Roman" pitchFamily="18" charset="0"/>
              </a:rPr>
              <a:t>vesîlelerle</a:t>
            </a:r>
            <a:r>
              <a:rPr lang="tr-TR" sz="2000" dirty="0">
                <a:solidFill>
                  <a:schemeClr val="tx1"/>
                </a:solidFill>
                <a:latin typeface="Times New Roman" pitchFamily="18" charset="0"/>
                <a:cs typeface="Times New Roman" pitchFamily="18" charset="0"/>
              </a:rPr>
              <a:t> </a:t>
            </a:r>
            <a:r>
              <a:rPr lang="tr-TR" sz="2000" dirty="0" err="1">
                <a:solidFill>
                  <a:schemeClr val="tx1"/>
                </a:solidFill>
                <a:latin typeface="Times New Roman" pitchFamily="18" charset="0"/>
                <a:cs typeface="Times New Roman" pitchFamily="18" charset="0"/>
              </a:rPr>
              <a:t>Peygamberimiz'e</a:t>
            </a:r>
            <a:r>
              <a:rPr lang="tr-TR" sz="2000" dirty="0">
                <a:solidFill>
                  <a:schemeClr val="tx1"/>
                </a:solidFill>
                <a:latin typeface="Times New Roman" pitchFamily="18" charset="0"/>
                <a:cs typeface="Times New Roman" pitchFamily="18" charset="0"/>
              </a:rPr>
              <a:t> Hak katından </a:t>
            </a:r>
            <a:r>
              <a:rPr lang="tr-TR" sz="2000" dirty="0" err="1">
                <a:solidFill>
                  <a:schemeClr val="tx1"/>
                </a:solidFill>
                <a:latin typeface="Times New Roman" pitchFamily="18" charset="0"/>
                <a:cs typeface="Times New Roman" pitchFamily="18" charset="0"/>
              </a:rPr>
              <a:t>Cebrâîl</a:t>
            </a:r>
            <a:r>
              <a:rPr lang="tr-TR" sz="2000" dirty="0">
                <a:solidFill>
                  <a:schemeClr val="tx1"/>
                </a:solidFill>
                <a:latin typeface="Times New Roman" pitchFamily="18" charset="0"/>
                <a:cs typeface="Times New Roman" pitchFamily="18" charset="0"/>
              </a:rPr>
              <a:t> aracılığıyla indirilen ilâhi kelâmın adıdır. </a:t>
            </a:r>
          </a:p>
          <a:p>
            <a:pPr algn="just"/>
            <a:endParaRPr lang="tr-TR" sz="2000" dirty="0" smtClean="0">
              <a:solidFill>
                <a:srgbClr val="C00000"/>
              </a:solidFill>
              <a:latin typeface="Times New Roman" pitchFamily="18" charset="0"/>
              <a:cs typeface="Times New Roman" pitchFamily="18" charset="0"/>
            </a:endParaRPr>
          </a:p>
          <a:p>
            <a:pPr algn="just"/>
            <a:r>
              <a:rPr lang="tr-TR" sz="2000" dirty="0" smtClean="0">
                <a:solidFill>
                  <a:srgbClr val="C00000"/>
                </a:solidFill>
                <a:latin typeface="Times New Roman" pitchFamily="18" charset="0"/>
                <a:cs typeface="Times New Roman" pitchFamily="18" charset="0"/>
              </a:rPr>
              <a:t>Hz</a:t>
            </a:r>
            <a:r>
              <a:rPr lang="tr-TR" sz="2000" dirty="0">
                <a:solidFill>
                  <a:srgbClr val="C00000"/>
                </a:solidFill>
                <a:latin typeface="Times New Roman" pitchFamily="18" charset="0"/>
                <a:cs typeface="Times New Roman" pitchFamily="18" charset="0"/>
              </a:rPr>
              <a:t>. Peygamber zamanında vahiy kâtiplerince yazılan ve hâfız </a:t>
            </a:r>
            <a:r>
              <a:rPr lang="tr-TR" sz="2000" dirty="0" err="1">
                <a:solidFill>
                  <a:srgbClr val="C00000"/>
                </a:solidFill>
                <a:latin typeface="Times New Roman" pitchFamily="18" charset="0"/>
                <a:cs typeface="Times New Roman" pitchFamily="18" charset="0"/>
              </a:rPr>
              <a:t>sahâbilerce</a:t>
            </a:r>
            <a:r>
              <a:rPr lang="tr-TR" sz="2000" dirty="0">
                <a:solidFill>
                  <a:srgbClr val="C00000"/>
                </a:solidFill>
                <a:latin typeface="Times New Roman" pitchFamily="18" charset="0"/>
                <a:cs typeface="Times New Roman" pitchFamily="18" charset="0"/>
              </a:rPr>
              <a:t> ezberlenen ilâhî kelâm, </a:t>
            </a:r>
            <a:r>
              <a:rPr lang="tr-TR" sz="2000" b="1" dirty="0">
                <a:solidFill>
                  <a:srgbClr val="C00000"/>
                </a:solidFill>
                <a:latin typeface="Times New Roman" pitchFamily="18" charset="0"/>
                <a:cs typeface="Times New Roman" pitchFamily="18" charset="0"/>
              </a:rPr>
              <a:t>Hz. </a:t>
            </a:r>
            <a:r>
              <a:rPr lang="tr-TR" sz="2000" b="1" dirty="0" err="1">
                <a:solidFill>
                  <a:srgbClr val="C00000"/>
                </a:solidFill>
                <a:latin typeface="Times New Roman" pitchFamily="18" charset="0"/>
                <a:cs typeface="Times New Roman" pitchFamily="18" charset="0"/>
              </a:rPr>
              <a:t>Ebû</a:t>
            </a:r>
            <a:r>
              <a:rPr lang="tr-TR" sz="2000" b="1" dirty="0">
                <a:solidFill>
                  <a:srgbClr val="C00000"/>
                </a:solidFill>
                <a:latin typeface="Times New Roman" pitchFamily="18" charset="0"/>
                <a:cs typeface="Times New Roman" pitchFamily="18" charset="0"/>
              </a:rPr>
              <a:t> Bekir</a:t>
            </a:r>
            <a:r>
              <a:rPr lang="tr-TR" sz="2000" dirty="0">
                <a:solidFill>
                  <a:srgbClr val="C00000"/>
                </a:solidFill>
                <a:latin typeface="Times New Roman" pitchFamily="18" charset="0"/>
                <a:cs typeface="Times New Roman" pitchFamily="18" charset="0"/>
              </a:rPr>
              <a:t> devrinde </a:t>
            </a:r>
            <a:r>
              <a:rPr lang="tr-TR" sz="2000" dirty="0" err="1">
                <a:solidFill>
                  <a:srgbClr val="C00000"/>
                </a:solidFill>
                <a:latin typeface="Times New Roman" pitchFamily="18" charset="0"/>
                <a:cs typeface="Times New Roman" pitchFamily="18" charset="0"/>
              </a:rPr>
              <a:t>mushaf</a:t>
            </a:r>
            <a:r>
              <a:rPr lang="tr-TR" sz="2000" dirty="0">
                <a:solidFill>
                  <a:srgbClr val="C00000"/>
                </a:solidFill>
                <a:latin typeface="Times New Roman" pitchFamily="18" charset="0"/>
                <a:cs typeface="Times New Roman" pitchFamily="18" charset="0"/>
              </a:rPr>
              <a:t> hâline getirilerek </a:t>
            </a:r>
            <a:r>
              <a:rPr lang="tr-TR" sz="2000" dirty="0" err="1">
                <a:solidFill>
                  <a:srgbClr val="C00000"/>
                </a:solidFill>
                <a:latin typeface="Times New Roman" pitchFamily="18" charset="0"/>
                <a:cs typeface="Times New Roman" pitchFamily="18" charset="0"/>
              </a:rPr>
              <a:t>muhâfaza</a:t>
            </a:r>
            <a:r>
              <a:rPr lang="tr-TR" sz="2000" dirty="0">
                <a:solidFill>
                  <a:srgbClr val="C00000"/>
                </a:solidFill>
                <a:latin typeface="Times New Roman" pitchFamily="18" charset="0"/>
                <a:cs typeface="Times New Roman" pitchFamily="18" charset="0"/>
              </a:rPr>
              <a:t> altına alınmış, </a:t>
            </a:r>
          </a:p>
          <a:p>
            <a:pPr algn="just"/>
            <a:endParaRPr lang="tr-TR" sz="2000" b="1" dirty="0" smtClean="0">
              <a:solidFill>
                <a:srgbClr val="002060"/>
              </a:solidFill>
              <a:latin typeface="Times New Roman" pitchFamily="18" charset="0"/>
              <a:cs typeface="Times New Roman" pitchFamily="18" charset="0"/>
            </a:endParaRPr>
          </a:p>
          <a:p>
            <a:pPr algn="just"/>
            <a:r>
              <a:rPr lang="tr-TR" sz="2000" b="1" dirty="0" smtClean="0">
                <a:solidFill>
                  <a:srgbClr val="002060"/>
                </a:solidFill>
                <a:latin typeface="Times New Roman" pitchFamily="18" charset="0"/>
                <a:cs typeface="Times New Roman" pitchFamily="18" charset="0"/>
              </a:rPr>
              <a:t>Hz</a:t>
            </a:r>
            <a:r>
              <a:rPr lang="tr-TR" sz="2000" b="1" dirty="0">
                <a:solidFill>
                  <a:srgbClr val="002060"/>
                </a:solidFill>
                <a:latin typeface="Times New Roman" pitchFamily="18" charset="0"/>
                <a:cs typeface="Times New Roman" pitchFamily="18" charset="0"/>
              </a:rPr>
              <a:t>. Osman </a:t>
            </a:r>
            <a:r>
              <a:rPr lang="tr-TR" sz="2000" dirty="0">
                <a:solidFill>
                  <a:srgbClr val="002060"/>
                </a:solidFill>
                <a:latin typeface="Times New Roman" pitchFamily="18" charset="0"/>
                <a:cs typeface="Times New Roman" pitchFamily="18" charset="0"/>
              </a:rPr>
              <a:t>zamanında çoğaltılarak İslâm memleketlerine gönderilmiş ve böylece lâfzıyla ve hattıyla koruma altına alınmıştır. </a:t>
            </a:r>
            <a:endParaRPr lang="tr-TR" sz="2000" dirty="0" smtClean="0">
              <a:solidFill>
                <a:srgbClr val="002060"/>
              </a:solidFill>
              <a:latin typeface="Times New Roman" pitchFamily="18" charset="0"/>
              <a:cs typeface="Times New Roman" pitchFamily="18" charset="0"/>
            </a:endParaRPr>
          </a:p>
          <a:p>
            <a:pPr algn="just"/>
            <a:r>
              <a:rPr lang="tr-TR" sz="2000" b="1" dirty="0" smtClean="0">
                <a:solidFill>
                  <a:srgbClr val="002060"/>
                </a:solidFill>
                <a:latin typeface="Times New Roman" pitchFamily="18" charset="0"/>
                <a:cs typeface="Times New Roman" pitchFamily="18" charset="0"/>
              </a:rPr>
              <a:t>Topkapı müzesi, </a:t>
            </a:r>
            <a:r>
              <a:rPr lang="tr-TR" sz="2000" b="1" dirty="0" err="1" smtClean="0">
                <a:solidFill>
                  <a:srgbClr val="002060"/>
                </a:solidFill>
                <a:latin typeface="Times New Roman" pitchFamily="18" charset="0"/>
                <a:cs typeface="Times New Roman" pitchFamily="18" charset="0"/>
              </a:rPr>
              <a:t>londra</a:t>
            </a:r>
            <a:r>
              <a:rPr lang="tr-TR" sz="2000" b="1" dirty="0" smtClean="0">
                <a:solidFill>
                  <a:srgbClr val="002060"/>
                </a:solidFill>
                <a:latin typeface="Times New Roman" pitchFamily="18" charset="0"/>
                <a:cs typeface="Times New Roman" pitchFamily="18" charset="0"/>
              </a:rPr>
              <a:t> ve </a:t>
            </a:r>
            <a:r>
              <a:rPr lang="tr-TR" sz="2000" b="1" dirty="0" err="1" smtClean="0">
                <a:solidFill>
                  <a:srgbClr val="002060"/>
                </a:solidFill>
                <a:latin typeface="Times New Roman" pitchFamily="18" charset="0"/>
                <a:cs typeface="Times New Roman" pitchFamily="18" charset="0"/>
              </a:rPr>
              <a:t>taşkent</a:t>
            </a:r>
            <a:r>
              <a:rPr lang="tr-TR" sz="2000" b="1" dirty="0" smtClean="0">
                <a:solidFill>
                  <a:srgbClr val="002060"/>
                </a:solidFill>
                <a:latin typeface="Times New Roman" pitchFamily="18" charset="0"/>
                <a:cs typeface="Times New Roman" pitchFamily="18" charset="0"/>
              </a:rPr>
              <a:t> müzelerinde bu nüshalar bu gün mevcuttur</a:t>
            </a:r>
            <a:endParaRPr lang="tr-TR" sz="1600" b="1" dirty="0">
              <a:solidFill>
                <a:srgbClr val="002060"/>
              </a:solidFill>
              <a:latin typeface="Times New Roman" pitchFamily="18" charset="0"/>
              <a:cs typeface="Times New Roman" pitchFamily="18" charset="0"/>
            </a:endParaRPr>
          </a:p>
        </p:txBody>
      </p:sp>
      <p:graphicFrame>
        <p:nvGraphicFramePr>
          <p:cNvPr id="6" name="Group 7"/>
          <p:cNvGraphicFramePr>
            <a:graphicFrameLocks noGrp="1"/>
          </p:cNvGraphicFramePr>
          <p:nvPr>
            <p:extLst>
              <p:ext uri="{D42A27DB-BD31-4B8C-83A1-F6EECF244321}">
                <p14:modId xmlns:p14="http://schemas.microsoft.com/office/powerpoint/2010/main" val="4141183659"/>
              </p:ext>
            </p:extLst>
          </p:nvPr>
        </p:nvGraphicFramePr>
        <p:xfrm>
          <a:off x="2339752" y="4509120"/>
          <a:ext cx="4681736" cy="2243328"/>
        </p:xfrm>
        <a:graphic>
          <a:graphicData uri="http://schemas.openxmlformats.org/drawingml/2006/table">
            <a:tbl>
              <a:tblPr/>
              <a:tblGrid>
                <a:gridCol w="4681736"/>
              </a:tblGrid>
              <a:tr h="52924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400" b="1" i="0" u="none" strike="noStrike" cap="none" normalizeH="0" baseline="0" dirty="0" smtClean="0">
                          <a:ln>
                            <a:noFill/>
                          </a:ln>
                          <a:solidFill>
                            <a:schemeClr val="tx1"/>
                          </a:solidFill>
                          <a:effectLst>
                            <a:outerShdw blurRad="38100" dist="38100" dir="2700000" algn="tl">
                              <a:srgbClr val="C0C0C0"/>
                            </a:outerShdw>
                          </a:effectLst>
                          <a:latin typeface="Verdana" pitchFamily="34" charset="0"/>
                          <a:cs typeface="Arial" charset="0"/>
                        </a:rPr>
                        <a:t>1</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400" b="1" i="0" u="none" strike="noStrike" cap="none" normalizeH="0" baseline="0" dirty="0" smtClean="0">
                          <a:ln>
                            <a:noFill/>
                          </a:ln>
                          <a:solidFill>
                            <a:schemeClr val="tx1"/>
                          </a:solidFill>
                          <a:effectLst>
                            <a:outerShdw blurRad="38100" dist="38100" dir="2700000" algn="tl">
                              <a:srgbClr val="C0C0C0"/>
                            </a:outerShdw>
                          </a:effectLst>
                          <a:latin typeface="Verdana" pitchFamily="34" charset="0"/>
                          <a:cs typeface="Arial" charset="0"/>
                        </a:rPr>
                        <a:t>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924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400" b="1" i="0" u="none" strike="noStrike" cap="none" normalizeH="0" baseline="0" smtClean="0">
                          <a:ln>
                            <a:noFill/>
                          </a:ln>
                          <a:solidFill>
                            <a:schemeClr val="tx1"/>
                          </a:solidFill>
                          <a:effectLst>
                            <a:outerShdw blurRad="38100" dist="38100" dir="2700000" algn="tl">
                              <a:srgbClr val="C0C0C0"/>
                            </a:outerShdw>
                          </a:effectLst>
                          <a:latin typeface="Verdana" pitchFamily="34" charset="0"/>
                          <a:cs typeface="Arial" charset="0"/>
                        </a:rPr>
                        <a:t>2</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tr-TR" sz="1400" b="1" i="0" u="none" strike="noStrike" cap="none" normalizeH="0" baseline="0" smtClean="0">
                        <a:ln>
                          <a:noFill/>
                        </a:ln>
                        <a:solidFill>
                          <a:schemeClr val="tx1"/>
                        </a:solidFill>
                        <a:effectLst>
                          <a:outerShdw blurRad="38100" dist="38100" dir="2700000" algn="tl">
                            <a:srgbClr val="C0C0C0"/>
                          </a:outerShdw>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924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400" b="1" i="0" u="none" strike="noStrike" cap="none" normalizeH="0" baseline="0" smtClean="0">
                          <a:ln>
                            <a:noFill/>
                          </a:ln>
                          <a:solidFill>
                            <a:schemeClr val="tx1"/>
                          </a:solidFill>
                          <a:effectLst>
                            <a:outerShdw blurRad="38100" dist="38100" dir="2700000" algn="tl">
                              <a:srgbClr val="C0C0C0"/>
                            </a:outerShdw>
                          </a:effectLst>
                          <a:latin typeface="Verdana" pitchFamily="34" charset="0"/>
                          <a:cs typeface="Arial" charset="0"/>
                        </a:rPr>
                        <a:t>3</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tr-TR" sz="1400" b="1" i="0" u="none" strike="noStrike" cap="none" normalizeH="0" baseline="0" smtClean="0">
                        <a:ln>
                          <a:noFill/>
                        </a:ln>
                        <a:solidFill>
                          <a:schemeClr val="tx1"/>
                        </a:solidFill>
                        <a:effectLst>
                          <a:outerShdw blurRad="38100" dist="38100" dir="2700000" algn="tl">
                            <a:srgbClr val="C0C0C0"/>
                          </a:outerShdw>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924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400" b="1" i="0" u="none" strike="noStrike" cap="none" normalizeH="0" baseline="0" dirty="0" smtClean="0">
                          <a:ln>
                            <a:noFill/>
                          </a:ln>
                          <a:solidFill>
                            <a:schemeClr val="tx1"/>
                          </a:solidFill>
                          <a:effectLst>
                            <a:outerShdw blurRad="38100" dist="38100" dir="2700000" algn="tl">
                              <a:srgbClr val="C0C0C0"/>
                            </a:outerShdw>
                          </a:effectLst>
                          <a:latin typeface="Verdana" pitchFamily="34" charset="0"/>
                          <a:cs typeface="Arial" charset="0"/>
                        </a:rPr>
                        <a:t>4</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tr-TR" sz="1400" b="1" i="0" u="none" strike="noStrike" cap="none" normalizeH="0" baseline="0" dirty="0" smtClean="0">
                        <a:ln>
                          <a:noFill/>
                        </a:ln>
                        <a:solidFill>
                          <a:schemeClr val="tx1"/>
                        </a:solidFill>
                        <a:effectLst>
                          <a:outerShdw blurRad="38100" dist="38100" dir="2700000" algn="tl">
                            <a:srgbClr val="C0C0C0"/>
                          </a:outerShdw>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18" name="17 Grup"/>
          <p:cNvGrpSpPr/>
          <p:nvPr/>
        </p:nvGrpSpPr>
        <p:grpSpPr>
          <a:xfrm>
            <a:off x="2720752" y="4552201"/>
            <a:ext cx="4886672" cy="2261175"/>
            <a:chOff x="2720752" y="4552201"/>
            <a:chExt cx="4886672" cy="2261175"/>
          </a:xfrm>
        </p:grpSpPr>
        <p:sp>
          <p:nvSpPr>
            <p:cNvPr id="7" name="Text Box 19"/>
            <p:cNvSpPr txBox="1">
              <a:spLocks noChangeArrowheads="1"/>
            </p:cNvSpPr>
            <p:nvPr/>
          </p:nvSpPr>
          <p:spPr bwMode="auto">
            <a:xfrm>
              <a:off x="2720752" y="4596651"/>
              <a:ext cx="3505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tr-TR" sz="2000">
                  <a:solidFill>
                    <a:srgbClr val="2114D0"/>
                  </a:solidFill>
                  <a:effectLst>
                    <a:outerShdw blurRad="38100" dist="38100" dir="2700000" algn="tl">
                      <a:srgbClr val="C0C0C0"/>
                    </a:outerShdw>
                  </a:effectLst>
                  <a:cs typeface="Arial" charset="0"/>
                </a:rPr>
                <a:t>İNİŞ SÜRESİ</a:t>
              </a:r>
            </a:p>
          </p:txBody>
        </p:sp>
        <p:sp>
          <p:nvSpPr>
            <p:cNvPr id="8" name="Text Box 20"/>
            <p:cNvSpPr txBox="1">
              <a:spLocks noChangeArrowheads="1"/>
            </p:cNvSpPr>
            <p:nvPr/>
          </p:nvSpPr>
          <p:spPr bwMode="auto">
            <a:xfrm>
              <a:off x="2720752" y="5130051"/>
              <a:ext cx="3429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tr-TR" sz="2000">
                  <a:solidFill>
                    <a:srgbClr val="2114D0"/>
                  </a:solidFill>
                  <a:effectLst>
                    <a:outerShdw blurRad="38100" dist="38100" dir="2700000" algn="tl">
                      <a:srgbClr val="C0C0C0"/>
                    </a:outerShdw>
                  </a:effectLst>
                  <a:cs typeface="Arial" charset="0"/>
                </a:rPr>
                <a:t>SURE SAYISI</a:t>
              </a:r>
            </a:p>
          </p:txBody>
        </p:sp>
        <p:sp>
          <p:nvSpPr>
            <p:cNvPr id="9" name="Text Box 21"/>
            <p:cNvSpPr txBox="1">
              <a:spLocks noChangeArrowheads="1"/>
            </p:cNvSpPr>
            <p:nvPr/>
          </p:nvSpPr>
          <p:spPr bwMode="auto">
            <a:xfrm>
              <a:off x="2720752" y="5695201"/>
              <a:ext cx="3429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tr-TR" sz="2000">
                  <a:solidFill>
                    <a:srgbClr val="2114D0"/>
                  </a:solidFill>
                  <a:effectLst>
                    <a:outerShdw blurRad="38100" dist="38100" dir="2700000" algn="tl">
                      <a:srgbClr val="C0C0C0"/>
                    </a:outerShdw>
                  </a:effectLst>
                  <a:cs typeface="Arial" charset="0"/>
                </a:rPr>
                <a:t>AYET SAYISI</a:t>
              </a:r>
            </a:p>
          </p:txBody>
        </p:sp>
        <p:sp>
          <p:nvSpPr>
            <p:cNvPr id="10" name="Text Box 22"/>
            <p:cNvSpPr txBox="1">
              <a:spLocks noChangeArrowheads="1"/>
            </p:cNvSpPr>
            <p:nvPr/>
          </p:nvSpPr>
          <p:spPr bwMode="auto">
            <a:xfrm>
              <a:off x="2720752" y="6273051"/>
              <a:ext cx="1752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tr-TR" sz="2000">
                  <a:solidFill>
                    <a:srgbClr val="2114D0"/>
                  </a:solidFill>
                  <a:effectLst>
                    <a:outerShdw blurRad="38100" dist="38100" dir="2700000" algn="tl">
                      <a:srgbClr val="C0C0C0"/>
                    </a:outerShdw>
                  </a:effectLst>
                  <a:cs typeface="Arial" charset="0"/>
                </a:rPr>
                <a:t>CÜZ SAYISI</a:t>
              </a:r>
            </a:p>
          </p:txBody>
        </p:sp>
        <p:sp>
          <p:nvSpPr>
            <p:cNvPr id="11" name="Text Box 23"/>
            <p:cNvSpPr txBox="1">
              <a:spLocks noChangeArrowheads="1"/>
            </p:cNvSpPr>
            <p:nvPr/>
          </p:nvSpPr>
          <p:spPr bwMode="auto">
            <a:xfrm>
              <a:off x="4778152" y="4552201"/>
              <a:ext cx="20574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tr-TR" sz="3200" dirty="0">
                  <a:solidFill>
                    <a:srgbClr val="FF0000"/>
                  </a:solidFill>
                  <a:effectLst>
                    <a:outerShdw blurRad="38100" dist="38100" dir="2700000" algn="tl">
                      <a:srgbClr val="C0C0C0"/>
                    </a:outerShdw>
                  </a:effectLst>
                  <a:cs typeface="Arial" charset="0"/>
                </a:rPr>
                <a:t>23 YIL</a:t>
              </a:r>
            </a:p>
          </p:txBody>
        </p:sp>
        <p:sp>
          <p:nvSpPr>
            <p:cNvPr id="12" name="Text Box 24"/>
            <p:cNvSpPr txBox="1">
              <a:spLocks noChangeArrowheads="1"/>
            </p:cNvSpPr>
            <p:nvPr/>
          </p:nvSpPr>
          <p:spPr bwMode="auto">
            <a:xfrm>
              <a:off x="4778152" y="5085601"/>
              <a:ext cx="1828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tr-TR" sz="3200">
                  <a:solidFill>
                    <a:srgbClr val="FF0000"/>
                  </a:solidFill>
                  <a:effectLst>
                    <a:outerShdw blurRad="38100" dist="38100" dir="2700000" algn="tl">
                      <a:srgbClr val="C0C0C0"/>
                    </a:outerShdw>
                  </a:effectLst>
                  <a:cs typeface="Arial" charset="0"/>
                </a:rPr>
                <a:t>114 SURE</a:t>
              </a:r>
            </a:p>
          </p:txBody>
        </p:sp>
        <p:sp>
          <p:nvSpPr>
            <p:cNvPr id="14" name="Text Box 25"/>
            <p:cNvSpPr txBox="1">
              <a:spLocks noChangeArrowheads="1"/>
            </p:cNvSpPr>
            <p:nvPr/>
          </p:nvSpPr>
          <p:spPr bwMode="auto">
            <a:xfrm>
              <a:off x="4788024" y="5580529"/>
              <a:ext cx="28194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tr-TR" sz="3200" dirty="0">
                  <a:solidFill>
                    <a:srgbClr val="FF0000"/>
                  </a:solidFill>
                  <a:effectLst>
                    <a:outerShdw blurRad="38100" dist="38100" dir="2700000" algn="tl">
                      <a:srgbClr val="C0C0C0"/>
                    </a:outerShdw>
                  </a:effectLst>
                  <a:cs typeface="Arial" charset="0"/>
                </a:rPr>
                <a:t>6236 AYET</a:t>
              </a:r>
            </a:p>
          </p:txBody>
        </p:sp>
        <p:sp>
          <p:nvSpPr>
            <p:cNvPr id="15" name="Text Box 26"/>
            <p:cNvSpPr txBox="1">
              <a:spLocks noChangeArrowheads="1"/>
            </p:cNvSpPr>
            <p:nvPr/>
          </p:nvSpPr>
          <p:spPr bwMode="auto">
            <a:xfrm>
              <a:off x="4778152" y="6228601"/>
              <a:ext cx="224333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tr-TR" sz="3200" dirty="0">
                  <a:solidFill>
                    <a:srgbClr val="FF0000"/>
                  </a:solidFill>
                  <a:effectLst>
                    <a:outerShdw blurRad="38100" dist="38100" dir="2700000" algn="tl">
                      <a:srgbClr val="C0C0C0"/>
                    </a:outerShdw>
                  </a:effectLst>
                  <a:cs typeface="Arial" charset="0"/>
                </a:rPr>
                <a:t>30 CÜZ</a:t>
              </a:r>
            </a:p>
          </p:txBody>
        </p:sp>
      </p:grpSp>
      <p:sp>
        <p:nvSpPr>
          <p:cNvPr id="17" name="16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err="1" smtClean="0">
                <a:solidFill>
                  <a:schemeClr val="tx1"/>
                </a:solidFill>
                <a:latin typeface="Times New Roman" pitchFamily="18" charset="0"/>
                <a:cs typeface="Times New Roman" pitchFamily="18" charset="0"/>
              </a:rPr>
              <a:t>Kur’an</a:t>
            </a:r>
            <a:endParaRPr lang="tr-TR" sz="3600" b="1" dirty="0">
              <a:solidFill>
                <a:srgbClr val="002060"/>
              </a:solidFill>
            </a:endParaRPr>
          </a:p>
        </p:txBody>
      </p:sp>
    </p:spTree>
    <p:extLst>
      <p:ext uri="{BB962C8B-B14F-4D97-AF65-F5344CB8AC3E}">
        <p14:creationId xmlns:p14="http://schemas.microsoft.com/office/powerpoint/2010/main" val="25477194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07504" y="1144694"/>
            <a:ext cx="8712968" cy="5524666"/>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just"/>
            <a:r>
              <a:rPr lang="tr-TR" sz="3200" b="1" dirty="0" smtClean="0">
                <a:solidFill>
                  <a:srgbClr val="C00000"/>
                </a:solidFill>
                <a:latin typeface="Times New Roman" pitchFamily="18" charset="0"/>
                <a:cs typeface="Times New Roman" pitchFamily="18" charset="0"/>
              </a:rPr>
              <a:t>Ya açar bir bakarız Nazmı </a:t>
            </a:r>
            <a:r>
              <a:rPr lang="tr-TR" sz="3200" b="1" dirty="0" err="1" smtClean="0">
                <a:solidFill>
                  <a:srgbClr val="C00000"/>
                </a:solidFill>
                <a:latin typeface="Times New Roman" pitchFamily="18" charset="0"/>
                <a:cs typeface="Times New Roman" pitchFamily="18" charset="0"/>
              </a:rPr>
              <a:t>Celîl’in</a:t>
            </a:r>
            <a:r>
              <a:rPr lang="tr-TR" sz="3200" b="1" dirty="0" smtClean="0">
                <a:solidFill>
                  <a:srgbClr val="C00000"/>
                </a:solidFill>
                <a:latin typeface="Times New Roman" pitchFamily="18" charset="0"/>
                <a:cs typeface="Times New Roman" pitchFamily="18" charset="0"/>
              </a:rPr>
              <a:t> yaprağına, </a:t>
            </a:r>
          </a:p>
          <a:p>
            <a:pPr algn="just"/>
            <a:r>
              <a:rPr lang="tr-TR" sz="3200" b="1" dirty="0" smtClean="0">
                <a:solidFill>
                  <a:srgbClr val="C00000"/>
                </a:solidFill>
                <a:latin typeface="Times New Roman" pitchFamily="18" charset="0"/>
                <a:cs typeface="Times New Roman" pitchFamily="18" charset="0"/>
              </a:rPr>
              <a:t>Ya da üfler geçeriz bir ölünün toprağına.</a:t>
            </a:r>
          </a:p>
          <a:p>
            <a:pPr algn="just"/>
            <a:r>
              <a:rPr lang="tr-TR" sz="3200" b="1" dirty="0" smtClean="0">
                <a:solidFill>
                  <a:srgbClr val="002060"/>
                </a:solidFill>
                <a:latin typeface="Times New Roman" pitchFamily="18" charset="0"/>
                <a:cs typeface="Times New Roman" pitchFamily="18" charset="0"/>
              </a:rPr>
              <a:t>İnmemiştir hele Kur’an bunu hakkıyla bilin,</a:t>
            </a:r>
          </a:p>
          <a:p>
            <a:pPr algn="just"/>
            <a:r>
              <a:rPr lang="tr-TR" sz="3200" b="1" dirty="0" smtClean="0">
                <a:solidFill>
                  <a:srgbClr val="C00000"/>
                </a:solidFill>
                <a:latin typeface="Times New Roman" pitchFamily="18" charset="0"/>
                <a:cs typeface="Times New Roman" pitchFamily="18" charset="0"/>
              </a:rPr>
              <a:t>Ne mezarlıkta okumak, ne de fal bakmak için.</a:t>
            </a:r>
          </a:p>
          <a:p>
            <a:pPr algn="just"/>
            <a:r>
              <a:rPr lang="tr-TR" sz="2400" b="1" dirty="0" smtClean="0">
                <a:solidFill>
                  <a:srgbClr val="C00000"/>
                </a:solidFill>
                <a:latin typeface="Times New Roman" pitchFamily="18" charset="0"/>
                <a:cs typeface="Times New Roman" pitchFamily="18" charset="0"/>
              </a:rPr>
              <a:t>							</a:t>
            </a:r>
            <a:r>
              <a:rPr lang="tr-TR" sz="2400" b="1" u="sng" dirty="0" smtClean="0">
                <a:solidFill>
                  <a:srgbClr val="C00000"/>
                </a:solidFill>
                <a:latin typeface="Times New Roman" pitchFamily="18" charset="0"/>
                <a:cs typeface="Times New Roman" pitchFamily="18" charset="0"/>
              </a:rPr>
              <a:t>Mehmet Akif</a:t>
            </a:r>
            <a:endParaRPr lang="tr-TR" sz="2400" b="1" dirty="0">
              <a:solidFill>
                <a:srgbClr val="C00000"/>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chemeClr val="tx1"/>
                </a:solidFill>
                <a:latin typeface="Times New Roman" pitchFamily="18" charset="0"/>
                <a:cs typeface="Times New Roman" pitchFamily="18" charset="0"/>
              </a:rPr>
              <a:t>NASIL BİR KUR’AN</a:t>
            </a:r>
            <a:endParaRPr lang="tr-TR" sz="3600" b="1" dirty="0">
              <a:solidFill>
                <a:srgbClr val="00206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51520" y="1124744"/>
            <a:ext cx="8640960" cy="5544616"/>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rtlCol="0" anchor="ctr"/>
          <a:lstStyle/>
          <a:p>
            <a:pPr algn="just"/>
            <a:r>
              <a:rPr lang="tr-TR" sz="2400" dirty="0" smtClean="0">
                <a:solidFill>
                  <a:schemeClr val="tx1"/>
                </a:solidFill>
                <a:latin typeface="Times New Roman" pitchFamily="18" charset="0"/>
                <a:cs typeface="Times New Roman" pitchFamily="18" charset="0"/>
              </a:rPr>
              <a:t>Dünyayı kasıp kavuran </a:t>
            </a:r>
            <a:r>
              <a:rPr lang="tr-TR" sz="2400" dirty="0" err="1" smtClean="0">
                <a:solidFill>
                  <a:schemeClr val="tx1"/>
                </a:solidFill>
                <a:latin typeface="Times New Roman" pitchFamily="18" charset="0"/>
                <a:cs typeface="Times New Roman" pitchFamily="18" charset="0"/>
              </a:rPr>
              <a:t>senlik</a:t>
            </a:r>
            <a:r>
              <a:rPr lang="tr-TR" sz="2400" dirty="0" smtClean="0">
                <a:solidFill>
                  <a:schemeClr val="tx1"/>
                </a:solidFill>
                <a:latin typeface="Times New Roman" pitchFamily="18" charset="0"/>
                <a:cs typeface="Times New Roman" pitchFamily="18" charset="0"/>
              </a:rPr>
              <a:t>, benlik, bencillik…</a:t>
            </a:r>
          </a:p>
          <a:p>
            <a:pPr algn="just"/>
            <a:r>
              <a:rPr lang="tr-TR" sz="2400" dirty="0" err="1">
                <a:solidFill>
                  <a:schemeClr val="tx1"/>
                </a:solidFill>
                <a:latin typeface="Times New Roman" pitchFamily="18" charset="0"/>
                <a:cs typeface="Times New Roman" pitchFamily="18" charset="0"/>
              </a:rPr>
              <a:t>Şucular</a:t>
            </a:r>
            <a:r>
              <a:rPr lang="tr-TR" sz="2400" dirty="0">
                <a:solidFill>
                  <a:schemeClr val="tx1"/>
                </a:solidFill>
                <a:latin typeface="Times New Roman" pitchFamily="18" charset="0"/>
                <a:cs typeface="Times New Roman" pitchFamily="18" charset="0"/>
              </a:rPr>
              <a:t>, </a:t>
            </a:r>
            <a:r>
              <a:rPr lang="tr-TR" sz="2400" dirty="0" err="1">
                <a:solidFill>
                  <a:schemeClr val="tx1"/>
                </a:solidFill>
                <a:latin typeface="Times New Roman" pitchFamily="18" charset="0"/>
                <a:cs typeface="Times New Roman" pitchFamily="18" charset="0"/>
              </a:rPr>
              <a:t>bucular</a:t>
            </a:r>
            <a:r>
              <a:rPr lang="tr-TR" sz="2400" dirty="0">
                <a:solidFill>
                  <a:schemeClr val="tx1"/>
                </a:solidFill>
                <a:latin typeface="Times New Roman" pitchFamily="18" charset="0"/>
                <a:cs typeface="Times New Roman" pitchFamily="18" charset="0"/>
              </a:rPr>
              <a:t>…</a:t>
            </a:r>
          </a:p>
          <a:p>
            <a:pPr algn="just"/>
            <a:r>
              <a:rPr lang="tr-TR" sz="2400" b="1" dirty="0">
                <a:solidFill>
                  <a:srgbClr val="0070C0"/>
                </a:solidFill>
                <a:latin typeface="Times New Roman" pitchFamily="18" charset="0"/>
                <a:cs typeface="Times New Roman" pitchFamily="18" charset="0"/>
              </a:rPr>
              <a:t>Bölünmüş Müslümanlık alemi …</a:t>
            </a:r>
          </a:p>
          <a:p>
            <a:pPr algn="just"/>
            <a:r>
              <a:rPr lang="tr-TR" sz="2400" b="1" dirty="0" smtClean="0">
                <a:solidFill>
                  <a:srgbClr val="FF0000"/>
                </a:solidFill>
                <a:latin typeface="Times New Roman" pitchFamily="18" charset="0"/>
                <a:cs typeface="Times New Roman" pitchFamily="18" charset="0"/>
              </a:rPr>
              <a:t>Savaşlar, kaoslar, kargaşa ve terör, ölümler…</a:t>
            </a:r>
          </a:p>
          <a:p>
            <a:pPr algn="just"/>
            <a:r>
              <a:rPr lang="tr-TR" sz="2400" dirty="0" smtClean="0">
                <a:solidFill>
                  <a:schemeClr val="tx1"/>
                </a:solidFill>
                <a:latin typeface="Times New Roman" pitchFamily="18" charset="0"/>
                <a:cs typeface="Times New Roman" pitchFamily="18" charset="0"/>
              </a:rPr>
              <a:t>Adam kayırmalar, liyakatsizlikler…</a:t>
            </a:r>
          </a:p>
          <a:p>
            <a:pPr algn="just"/>
            <a:r>
              <a:rPr lang="tr-TR" sz="2400" b="1" dirty="0" smtClean="0">
                <a:solidFill>
                  <a:srgbClr val="FF0000"/>
                </a:solidFill>
                <a:latin typeface="Times New Roman" pitchFamily="18" charset="0"/>
                <a:cs typeface="Times New Roman" pitchFamily="18" charset="0"/>
              </a:rPr>
              <a:t>Birbirini düşman görenler…</a:t>
            </a:r>
          </a:p>
          <a:p>
            <a:pPr algn="just"/>
            <a:r>
              <a:rPr lang="tr-TR" sz="2400" b="1" dirty="0" smtClean="0">
                <a:solidFill>
                  <a:srgbClr val="0070C0"/>
                </a:solidFill>
                <a:latin typeface="Times New Roman" pitchFamily="18" charset="0"/>
                <a:cs typeface="Times New Roman" pitchFamily="18" charset="0"/>
              </a:rPr>
              <a:t>Birbirinin kusurlarını fütursuzca ortaya dökenler…</a:t>
            </a:r>
          </a:p>
          <a:p>
            <a:pPr algn="just"/>
            <a:r>
              <a:rPr lang="tr-TR" sz="2400" dirty="0" smtClean="0">
                <a:solidFill>
                  <a:schemeClr val="tx1"/>
                </a:solidFill>
                <a:latin typeface="Times New Roman" pitchFamily="18" charset="0"/>
                <a:cs typeface="Times New Roman" pitchFamily="18" charset="0"/>
              </a:rPr>
              <a:t>Kardeşini hor ve hakir görenler…</a:t>
            </a:r>
          </a:p>
          <a:p>
            <a:pPr algn="just"/>
            <a:r>
              <a:rPr lang="tr-TR" sz="2400" b="1" dirty="0" smtClean="0">
                <a:solidFill>
                  <a:srgbClr val="FF0000"/>
                </a:solidFill>
                <a:latin typeface="Times New Roman" pitchFamily="18" charset="0"/>
                <a:cs typeface="Times New Roman" pitchFamily="18" charset="0"/>
              </a:rPr>
              <a:t>Ailesine çoluk çocuğuna sahip çıkmayanlar…</a:t>
            </a:r>
          </a:p>
          <a:p>
            <a:pPr algn="just"/>
            <a:r>
              <a:rPr lang="tr-TR" sz="2400" b="1" dirty="0" smtClean="0">
                <a:solidFill>
                  <a:srgbClr val="7030A0"/>
                </a:solidFill>
                <a:latin typeface="Times New Roman" pitchFamily="18" charset="0"/>
                <a:cs typeface="Times New Roman" pitchFamily="18" charset="0"/>
              </a:rPr>
              <a:t>Günahların karanlığında lezzet arayanlar…</a:t>
            </a:r>
          </a:p>
          <a:p>
            <a:pPr algn="just"/>
            <a:r>
              <a:rPr lang="tr-TR" sz="2400" b="1" dirty="0" smtClean="0">
                <a:solidFill>
                  <a:srgbClr val="FF0000"/>
                </a:solidFill>
                <a:latin typeface="Times New Roman" pitchFamily="18" charset="0"/>
                <a:cs typeface="Times New Roman" pitchFamily="18" charset="0"/>
              </a:rPr>
              <a:t>Kuran’dan nasiplenmeyen, </a:t>
            </a:r>
            <a:r>
              <a:rPr lang="tr-TR" sz="2400" b="1" dirty="0">
                <a:solidFill>
                  <a:srgbClr val="FF0000"/>
                </a:solidFill>
                <a:latin typeface="Times New Roman" pitchFamily="18" charset="0"/>
                <a:cs typeface="Times New Roman" pitchFamily="18" charset="0"/>
              </a:rPr>
              <a:t>K</a:t>
            </a:r>
            <a:r>
              <a:rPr lang="tr-TR" sz="2400" b="1" dirty="0" smtClean="0">
                <a:solidFill>
                  <a:srgbClr val="FF0000"/>
                </a:solidFill>
                <a:latin typeface="Times New Roman" pitchFamily="18" charset="0"/>
                <a:cs typeface="Times New Roman" pitchFamily="18" charset="0"/>
              </a:rPr>
              <a:t>uran’a sırtını dönen, Hz. Muhammed (</a:t>
            </a:r>
            <a:r>
              <a:rPr lang="tr-TR" sz="2400" b="1" dirty="0" err="1" smtClean="0">
                <a:solidFill>
                  <a:srgbClr val="FF0000"/>
                </a:solidFill>
                <a:latin typeface="Times New Roman" pitchFamily="18" charset="0"/>
                <a:cs typeface="Times New Roman" pitchFamily="18" charset="0"/>
              </a:rPr>
              <a:t>s.a.v</a:t>
            </a:r>
            <a:r>
              <a:rPr lang="tr-TR" sz="2400" b="1" dirty="0" smtClean="0">
                <a:solidFill>
                  <a:srgbClr val="FF0000"/>
                </a:solidFill>
                <a:latin typeface="Times New Roman" pitchFamily="18" charset="0"/>
                <a:cs typeface="Times New Roman" pitchFamily="18" charset="0"/>
              </a:rPr>
              <a:t>.)’i tarihe hapseden Müslümanların ve İslam dünyasının durumu ortada…</a:t>
            </a:r>
            <a:endParaRPr lang="tr-TR" sz="2400" b="1" dirty="0">
              <a:solidFill>
                <a:srgbClr val="FF0000"/>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chemeClr val="tx1"/>
                </a:solidFill>
                <a:latin typeface="Times New Roman" pitchFamily="18" charset="0"/>
                <a:cs typeface="Times New Roman" pitchFamily="18" charset="0"/>
              </a:rPr>
              <a:t>NASIL HAYAT YAŞIYORUZ??????</a:t>
            </a:r>
            <a:endParaRPr lang="tr-TR" sz="3600" b="1" dirty="0">
              <a:solidFill>
                <a:srgbClr val="00206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51520" y="1124744"/>
            <a:ext cx="8640960" cy="5544616"/>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rtlCol="0" anchor="ctr"/>
          <a:lstStyle/>
          <a:p>
            <a:pPr marL="514350" indent="-514350" algn="just">
              <a:buFont typeface="Wingdings" pitchFamily="2" charset="2"/>
              <a:buChar char="q"/>
            </a:pPr>
            <a:r>
              <a:rPr lang="tr-TR" sz="2800" b="1" dirty="0" smtClean="0">
                <a:solidFill>
                  <a:schemeClr val="tx1"/>
                </a:solidFill>
                <a:latin typeface="Times New Roman" pitchFamily="18" charset="0"/>
                <a:cs typeface="Times New Roman" pitchFamily="18" charset="0"/>
              </a:rPr>
              <a:t>Dine sarılıp</a:t>
            </a:r>
            <a:r>
              <a:rPr lang="tr-TR" sz="2800" dirty="0" smtClean="0">
                <a:solidFill>
                  <a:schemeClr val="tx1"/>
                </a:solidFill>
                <a:latin typeface="Times New Roman" pitchFamily="18" charset="0"/>
                <a:cs typeface="Times New Roman" pitchFamily="18" charset="0"/>
              </a:rPr>
              <a:t> yaşayacağız?</a:t>
            </a:r>
          </a:p>
          <a:p>
            <a:pPr marL="514350" indent="-514350" algn="just">
              <a:buFont typeface="Wingdings" pitchFamily="2" charset="2"/>
              <a:buChar char="q"/>
            </a:pPr>
            <a:r>
              <a:rPr lang="tr-TR" sz="2800" b="1" dirty="0" smtClean="0">
                <a:solidFill>
                  <a:srgbClr val="0070C0"/>
                </a:solidFill>
                <a:latin typeface="Times New Roman" pitchFamily="18" charset="0"/>
                <a:cs typeface="Times New Roman" pitchFamily="18" charset="0"/>
              </a:rPr>
              <a:t>Hz Muhammed'i (</a:t>
            </a:r>
            <a:r>
              <a:rPr lang="tr-TR" sz="2800" b="1" dirty="0" err="1" smtClean="0">
                <a:solidFill>
                  <a:srgbClr val="0070C0"/>
                </a:solidFill>
                <a:latin typeface="Times New Roman" pitchFamily="18" charset="0"/>
                <a:cs typeface="Times New Roman" pitchFamily="18" charset="0"/>
              </a:rPr>
              <a:t>s.a.v</a:t>
            </a:r>
            <a:r>
              <a:rPr lang="tr-TR" sz="2800" b="1" dirty="0" smtClean="0">
                <a:solidFill>
                  <a:srgbClr val="0070C0"/>
                </a:solidFill>
                <a:latin typeface="Times New Roman" pitchFamily="18" charset="0"/>
                <a:cs typeface="Times New Roman" pitchFamily="18" charset="0"/>
              </a:rPr>
              <a:t>.) özümseyeceğiz?</a:t>
            </a:r>
          </a:p>
          <a:p>
            <a:pPr marL="514350" indent="-514350" algn="just">
              <a:buFont typeface="Wingdings" pitchFamily="2" charset="2"/>
              <a:buChar char="q"/>
            </a:pPr>
            <a:r>
              <a:rPr lang="tr-TR" sz="2800" b="1" dirty="0" smtClean="0">
                <a:solidFill>
                  <a:srgbClr val="FF0000"/>
                </a:solidFill>
                <a:latin typeface="Times New Roman" pitchFamily="18" charset="0"/>
                <a:cs typeface="Times New Roman" pitchFamily="18" charset="0"/>
              </a:rPr>
              <a:t>Kurana dönüp hayat rehberi edineceğiz?</a:t>
            </a:r>
          </a:p>
          <a:p>
            <a:pPr marL="514350" indent="-514350" algn="just">
              <a:buFont typeface="Wingdings" pitchFamily="2" charset="2"/>
              <a:buChar char="q"/>
            </a:pPr>
            <a:r>
              <a:rPr lang="tr-TR" sz="2800" b="1" dirty="0" smtClean="0">
                <a:solidFill>
                  <a:schemeClr val="tx1"/>
                </a:solidFill>
                <a:latin typeface="Times New Roman" pitchFamily="18" charset="0"/>
                <a:cs typeface="Times New Roman" pitchFamily="18" charset="0"/>
              </a:rPr>
              <a:t>Neslimize sahip çıkacağız?</a:t>
            </a:r>
          </a:p>
          <a:p>
            <a:pPr marL="514350" indent="-514350" algn="just">
              <a:buFont typeface="Wingdings" pitchFamily="2" charset="2"/>
              <a:buChar char="q"/>
            </a:pPr>
            <a:r>
              <a:rPr lang="tr-TR" sz="2800" b="1" dirty="0" smtClean="0">
                <a:solidFill>
                  <a:srgbClr val="0070C0"/>
                </a:solidFill>
                <a:latin typeface="Times New Roman" pitchFamily="18" charset="0"/>
                <a:cs typeface="Times New Roman" pitchFamily="18" charset="0"/>
              </a:rPr>
              <a:t>Kalbimiz yumuşayacak?</a:t>
            </a:r>
          </a:p>
          <a:p>
            <a:pPr marL="514350" indent="-514350" algn="just">
              <a:buFont typeface="Wingdings" pitchFamily="2" charset="2"/>
              <a:buChar char="q"/>
            </a:pPr>
            <a:r>
              <a:rPr lang="tr-TR" sz="2800" b="1" dirty="0" smtClean="0">
                <a:solidFill>
                  <a:srgbClr val="00B050"/>
                </a:solidFill>
                <a:latin typeface="Times New Roman" pitchFamily="18" charset="0"/>
                <a:cs typeface="Times New Roman" pitchFamily="18" charset="0"/>
              </a:rPr>
              <a:t>Kardeşimizi karşılık beklemeden bağrımıza basacağız?</a:t>
            </a:r>
          </a:p>
          <a:p>
            <a:pPr marL="514350" indent="-514350" algn="just">
              <a:buFont typeface="Wingdings" pitchFamily="2" charset="2"/>
              <a:buChar char="q"/>
            </a:pPr>
            <a:r>
              <a:rPr lang="tr-TR" sz="2800" b="1" dirty="0" smtClean="0">
                <a:solidFill>
                  <a:srgbClr val="FF0000"/>
                </a:solidFill>
                <a:latin typeface="Times New Roman" pitchFamily="18" charset="0"/>
                <a:cs typeface="Times New Roman" pitchFamily="18" charset="0"/>
              </a:rPr>
              <a:t>Ayağına diken batan, kafasına ve iftar sofralarına bombalar yağan kardeşimizin acısını yüreğimizde hissedeceğiz?</a:t>
            </a:r>
          </a:p>
          <a:p>
            <a:pPr marL="514350" indent="-514350" algn="just">
              <a:buFont typeface="Wingdings" pitchFamily="2" charset="2"/>
              <a:buChar char="q"/>
            </a:pPr>
            <a:r>
              <a:rPr lang="tr-TR" sz="2800" b="1" dirty="0" smtClean="0">
                <a:solidFill>
                  <a:srgbClr val="7030A0"/>
                </a:solidFill>
                <a:latin typeface="Times New Roman" pitchFamily="18" charset="0"/>
                <a:cs typeface="Times New Roman" pitchFamily="18" charset="0"/>
              </a:rPr>
              <a:t>Yetimin ve kimsesizlerin göz yaşlarını dindireceğiz?</a:t>
            </a:r>
          </a:p>
          <a:p>
            <a:pPr algn="just"/>
            <a:endParaRPr lang="tr-TR" sz="2800" b="1" dirty="0">
              <a:solidFill>
                <a:srgbClr val="FF0000"/>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chemeClr val="tx1"/>
                </a:solidFill>
                <a:latin typeface="Times New Roman" pitchFamily="18" charset="0"/>
                <a:cs typeface="Times New Roman" pitchFamily="18" charset="0"/>
              </a:rPr>
              <a:t>NE ZAMAN ??????</a:t>
            </a:r>
            <a:endParaRPr lang="tr-TR" sz="3600" b="1" dirty="0">
              <a:solidFill>
                <a:srgbClr val="002060"/>
              </a:solidFill>
            </a:endParaRPr>
          </a:p>
        </p:txBody>
      </p:sp>
    </p:spTree>
    <p:extLst>
      <p:ext uri="{BB962C8B-B14F-4D97-AF65-F5344CB8AC3E}">
        <p14:creationId xmlns:p14="http://schemas.microsoft.com/office/powerpoint/2010/main" val="15411408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44694"/>
            <a:ext cx="8784976" cy="5524666"/>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rtlCol="0" anchor="ctr"/>
          <a:lstStyle/>
          <a:p>
            <a:pPr algn="just"/>
            <a:r>
              <a:rPr lang="tr-TR" sz="2400" dirty="0" smtClean="0">
                <a:solidFill>
                  <a:srgbClr val="0070C0"/>
                </a:solidFill>
                <a:latin typeface="Times New Roman" pitchFamily="18" charset="0"/>
                <a:cs typeface="Times New Roman" pitchFamily="18" charset="0"/>
              </a:rPr>
              <a:t>Ramazan ayı için on bir ayın sultanı dememizdeki asıl hikmet </a:t>
            </a:r>
            <a:r>
              <a:rPr lang="tr-TR" sz="2400" dirty="0" err="1" smtClean="0">
                <a:solidFill>
                  <a:srgbClr val="0070C0"/>
                </a:solidFill>
                <a:latin typeface="Times New Roman" pitchFamily="18" charset="0"/>
                <a:cs typeface="Times New Roman" pitchFamily="18" charset="0"/>
              </a:rPr>
              <a:t>Kur’an</a:t>
            </a:r>
            <a:r>
              <a:rPr lang="tr-TR" sz="2400" dirty="0" smtClean="0">
                <a:solidFill>
                  <a:srgbClr val="0070C0"/>
                </a:solidFill>
                <a:latin typeface="Times New Roman" pitchFamily="18" charset="0"/>
                <a:cs typeface="Times New Roman" pitchFamily="18" charset="0"/>
              </a:rPr>
              <a:t>-ı Kerimin içinde indirildiği ay olmasıdır. </a:t>
            </a:r>
            <a:r>
              <a:rPr lang="tr-TR" sz="2400" dirty="0" smtClean="0">
                <a:solidFill>
                  <a:schemeClr val="tx1"/>
                </a:solidFill>
                <a:latin typeface="Times New Roman" pitchFamily="18" charset="0"/>
                <a:cs typeface="Times New Roman" pitchFamily="18" charset="0"/>
              </a:rPr>
              <a:t>Bu ayda indirilmeye başlamasıyla bu aya verilen kıymet artmış ve bu ayda müminler için oruç emredilmiştir. </a:t>
            </a:r>
          </a:p>
          <a:p>
            <a:pPr algn="just"/>
            <a:r>
              <a:rPr lang="tr-TR" sz="2400" dirty="0" smtClean="0">
                <a:solidFill>
                  <a:schemeClr val="tx1"/>
                </a:solidFill>
                <a:latin typeface="Times New Roman" pitchFamily="18" charset="0"/>
                <a:cs typeface="Times New Roman" pitchFamily="18" charset="0"/>
              </a:rPr>
              <a:t>Bu ayda </a:t>
            </a:r>
            <a:r>
              <a:rPr lang="tr-TR" sz="2400" b="1" dirty="0" smtClean="0">
                <a:solidFill>
                  <a:srgbClr val="C00000"/>
                </a:solidFill>
                <a:latin typeface="Times New Roman" pitchFamily="18" charset="0"/>
                <a:cs typeface="Times New Roman" pitchFamily="18" charset="0"/>
              </a:rPr>
              <a:t>Se</a:t>
            </a:r>
            <a:r>
              <a:rPr lang="tr-TR" sz="2800" b="1" dirty="0" smtClean="0">
                <a:solidFill>
                  <a:srgbClr val="C00000"/>
                </a:solidFill>
                <a:latin typeface="Times New Roman" pitchFamily="18" charset="0"/>
                <a:cs typeface="Times New Roman" pitchFamily="18" charset="0"/>
              </a:rPr>
              <a:t>vgili Peygamberimiz (s.a.s.), Cebrail (a.s.) ile </a:t>
            </a:r>
            <a:r>
              <a:rPr lang="tr-TR" sz="2800" b="1" dirty="0" err="1" smtClean="0">
                <a:solidFill>
                  <a:srgbClr val="C00000"/>
                </a:solidFill>
                <a:latin typeface="Times New Roman" pitchFamily="18" charset="0"/>
                <a:cs typeface="Times New Roman" pitchFamily="18" charset="0"/>
              </a:rPr>
              <a:t>Kur’an</a:t>
            </a:r>
            <a:r>
              <a:rPr lang="tr-TR" sz="2800" b="1" dirty="0" smtClean="0">
                <a:solidFill>
                  <a:srgbClr val="C00000"/>
                </a:solidFill>
                <a:latin typeface="Times New Roman" pitchFamily="18" charset="0"/>
                <a:cs typeface="Times New Roman" pitchFamily="18" charset="0"/>
              </a:rPr>
              <a:t>-ı Kerimi okumuş, mukabelede bulunmuşlardır.</a:t>
            </a:r>
            <a:r>
              <a:rPr lang="tr-TR" sz="2800" dirty="0" smtClean="0">
                <a:solidFill>
                  <a:schemeClr val="tx1"/>
                </a:solidFill>
                <a:latin typeface="Times New Roman" pitchFamily="18" charset="0"/>
                <a:cs typeface="Times New Roman" pitchFamily="18" charset="0"/>
              </a:rPr>
              <a:t> </a:t>
            </a:r>
            <a:r>
              <a:rPr lang="tr-TR" sz="2400" dirty="0" smtClean="0">
                <a:solidFill>
                  <a:schemeClr val="tx1"/>
                </a:solidFill>
                <a:latin typeface="Times New Roman" pitchFamily="18" charset="0"/>
                <a:cs typeface="Times New Roman" pitchFamily="18" charset="0"/>
              </a:rPr>
              <a:t>Bizlerde bugün bu sünneti mukabele okumak suretiyle gerçekleştirmekteyiz. </a:t>
            </a:r>
          </a:p>
          <a:p>
            <a:pPr algn="just"/>
            <a:r>
              <a:rPr lang="tr-TR" sz="2800" b="1" u="sng" dirty="0" smtClean="0">
                <a:solidFill>
                  <a:srgbClr val="7030A0"/>
                </a:solidFill>
                <a:latin typeface="Times New Roman" pitchFamily="18" charset="0"/>
                <a:cs typeface="Times New Roman" pitchFamily="18" charset="0"/>
              </a:rPr>
              <a:t>Nasıl ki, </a:t>
            </a:r>
            <a:r>
              <a:rPr lang="tr-TR" sz="2800" b="1" u="sng" dirty="0" err="1" smtClean="0">
                <a:solidFill>
                  <a:srgbClr val="7030A0"/>
                </a:solidFill>
                <a:latin typeface="Times New Roman" pitchFamily="18" charset="0"/>
                <a:cs typeface="Times New Roman" pitchFamily="18" charset="0"/>
              </a:rPr>
              <a:t>Kur’an</a:t>
            </a:r>
            <a:r>
              <a:rPr lang="tr-TR" sz="2800" b="1" u="sng" dirty="0" smtClean="0">
                <a:solidFill>
                  <a:srgbClr val="7030A0"/>
                </a:solidFill>
                <a:latin typeface="Times New Roman" pitchFamily="18" charset="0"/>
                <a:cs typeface="Times New Roman" pitchFamily="18" charset="0"/>
              </a:rPr>
              <a:t> bir ayı </a:t>
            </a:r>
            <a:r>
              <a:rPr lang="tr-TR" sz="2800" b="1" u="sng" dirty="0" err="1" smtClean="0">
                <a:solidFill>
                  <a:srgbClr val="7030A0"/>
                </a:solidFill>
                <a:latin typeface="Times New Roman" pitchFamily="18" charset="0"/>
                <a:cs typeface="Times New Roman" pitchFamily="18" charset="0"/>
              </a:rPr>
              <a:t>onbir</a:t>
            </a:r>
            <a:r>
              <a:rPr lang="tr-TR" sz="2800" b="1" u="sng" dirty="0" smtClean="0">
                <a:solidFill>
                  <a:srgbClr val="7030A0"/>
                </a:solidFill>
                <a:latin typeface="Times New Roman" pitchFamily="18" charset="0"/>
                <a:cs typeface="Times New Roman" pitchFamily="18" charset="0"/>
              </a:rPr>
              <a:t> ayın sultanı yapıyor ise, nasıl ki </a:t>
            </a:r>
            <a:r>
              <a:rPr lang="tr-TR" sz="2800" b="1" u="sng" dirty="0" err="1" smtClean="0">
                <a:solidFill>
                  <a:srgbClr val="7030A0"/>
                </a:solidFill>
                <a:latin typeface="Times New Roman" pitchFamily="18" charset="0"/>
                <a:cs typeface="Times New Roman" pitchFamily="18" charset="0"/>
              </a:rPr>
              <a:t>Kur’an</a:t>
            </a:r>
            <a:r>
              <a:rPr lang="tr-TR" sz="2800" b="1" u="sng" dirty="0" smtClean="0">
                <a:solidFill>
                  <a:srgbClr val="7030A0"/>
                </a:solidFill>
                <a:latin typeface="Times New Roman" pitchFamily="18" charset="0"/>
                <a:cs typeface="Times New Roman" pitchFamily="18" charset="0"/>
              </a:rPr>
              <a:t> bir geceyi Kadir gecesi olarak bin aydan daha hayırlı yapıyor ise, gönlümüze, benliğimize aktardığımız </a:t>
            </a:r>
            <a:r>
              <a:rPr lang="tr-TR" sz="2800" b="1" u="sng" dirty="0" err="1" smtClean="0">
                <a:solidFill>
                  <a:srgbClr val="7030A0"/>
                </a:solidFill>
                <a:latin typeface="Times New Roman" pitchFamily="18" charset="0"/>
                <a:cs typeface="Times New Roman" pitchFamily="18" charset="0"/>
              </a:rPr>
              <a:t>Kur’an</a:t>
            </a:r>
            <a:r>
              <a:rPr lang="tr-TR" sz="2800" b="1" u="sng" dirty="0" smtClean="0">
                <a:solidFill>
                  <a:srgbClr val="7030A0"/>
                </a:solidFill>
                <a:latin typeface="Times New Roman" pitchFamily="18" charset="0"/>
                <a:cs typeface="Times New Roman" pitchFamily="18" charset="0"/>
              </a:rPr>
              <a:t> bizleri öyle bir ulvi mertebeye ulaştıracaktır.</a:t>
            </a:r>
            <a:endParaRPr lang="tr-TR" sz="3600" b="1" dirty="0">
              <a:solidFill>
                <a:srgbClr val="7030A0"/>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latin typeface="Times New Roman" pitchFamily="18" charset="0"/>
                <a:cs typeface="Times New Roman" pitchFamily="18" charset="0"/>
              </a:rPr>
              <a:t>ZAMANI KIYMETLENDİREN MUHATABINIDA KIYMETLENDİRİR</a:t>
            </a:r>
            <a:endParaRPr lang="tr-TR" sz="3600" b="1" dirty="0">
              <a:solidFill>
                <a:srgbClr val="00206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64504" y="1124744"/>
            <a:ext cx="8799984" cy="5544616"/>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SA" sz="4400" dirty="0" smtClean="0">
                <a:solidFill>
                  <a:schemeClr val="tx1"/>
                </a:solidFill>
                <a:latin typeface="HASENAT" panose="01000600020000020003" pitchFamily="2" charset="-78"/>
                <a:cs typeface="HASENAT" panose="01000600020000020003" pitchFamily="2" charset="-78"/>
              </a:rPr>
              <a:t>الَر كِتَابٌ أَنزَلْنَاهُ إِلَيْكَ لِتُخْرِجَ النَّاسَ مِنَ الظُّلُمَاتِ إِلَى النُّورِ بِإِذْنِ رَبِّهِمْ إِلَى صِرَاطِ الْعَزِيزِ الْحَمِيدِ</a:t>
            </a:r>
            <a:endParaRPr lang="tr-TR" sz="4400" dirty="0" smtClean="0">
              <a:solidFill>
                <a:schemeClr val="tx1"/>
              </a:solidFill>
              <a:latin typeface="HASENAT" panose="01000600020000020003" pitchFamily="2" charset="-78"/>
              <a:cs typeface="HASENAT" panose="01000600020000020003" pitchFamily="2" charset="-78"/>
            </a:endParaRPr>
          </a:p>
          <a:p>
            <a:pPr algn="just"/>
            <a:r>
              <a:rPr lang="tr-TR" sz="2000" dirty="0" smtClean="0">
                <a:solidFill>
                  <a:schemeClr val="tx1"/>
                </a:solidFill>
                <a:latin typeface="Times New Roman" pitchFamily="18" charset="0"/>
                <a:cs typeface="Times New Roman" pitchFamily="18" charset="0"/>
              </a:rPr>
              <a:t>“</a:t>
            </a:r>
            <a:r>
              <a:rPr lang="tr-TR" sz="2000" b="1" dirty="0" smtClean="0">
                <a:solidFill>
                  <a:schemeClr val="tx1"/>
                </a:solidFill>
                <a:latin typeface="Times New Roman" pitchFamily="18" charset="0"/>
                <a:cs typeface="Times New Roman" pitchFamily="18" charset="0"/>
              </a:rPr>
              <a:t>Elif. Lâm. </a:t>
            </a:r>
            <a:r>
              <a:rPr lang="tr-TR" sz="2000" b="1" dirty="0" err="1" smtClean="0">
                <a:solidFill>
                  <a:schemeClr val="tx1"/>
                </a:solidFill>
                <a:latin typeface="Times New Roman" pitchFamily="18" charset="0"/>
                <a:cs typeface="Times New Roman" pitchFamily="18" charset="0"/>
              </a:rPr>
              <a:t>Râ</a:t>
            </a:r>
            <a:r>
              <a:rPr lang="tr-TR" sz="2000" b="1" dirty="0" smtClean="0">
                <a:solidFill>
                  <a:schemeClr val="tx1"/>
                </a:solidFill>
                <a:latin typeface="Times New Roman" pitchFamily="18" charset="0"/>
                <a:cs typeface="Times New Roman" pitchFamily="18" charset="0"/>
              </a:rPr>
              <a:t>. </a:t>
            </a:r>
            <a:r>
              <a:rPr lang="tr-TR" sz="2800" b="1" dirty="0" smtClean="0">
                <a:solidFill>
                  <a:srgbClr val="0070C0"/>
                </a:solidFill>
                <a:latin typeface="Times New Roman" pitchFamily="18" charset="0"/>
                <a:cs typeface="Times New Roman" pitchFamily="18" charset="0"/>
              </a:rPr>
              <a:t>(Bu </a:t>
            </a:r>
            <a:r>
              <a:rPr lang="tr-TR" sz="2800" b="1" dirty="0" err="1" smtClean="0">
                <a:solidFill>
                  <a:srgbClr val="0070C0"/>
                </a:solidFill>
                <a:latin typeface="Times New Roman" pitchFamily="18" charset="0"/>
                <a:cs typeface="Times New Roman" pitchFamily="18" charset="0"/>
              </a:rPr>
              <a:t>Kur'an</a:t>
            </a:r>
            <a:r>
              <a:rPr lang="tr-TR" sz="2800" b="1" dirty="0" smtClean="0">
                <a:solidFill>
                  <a:srgbClr val="0070C0"/>
                </a:solidFill>
                <a:latin typeface="Times New Roman" pitchFamily="18" charset="0"/>
                <a:cs typeface="Times New Roman" pitchFamily="18" charset="0"/>
              </a:rPr>
              <a:t>), Rablerinin izniyle </a:t>
            </a:r>
            <a:r>
              <a:rPr lang="tr-TR" sz="2800" b="1" dirty="0" smtClean="0">
                <a:solidFill>
                  <a:srgbClr val="C00000"/>
                </a:solidFill>
                <a:latin typeface="Times New Roman" pitchFamily="18" charset="0"/>
                <a:cs typeface="Times New Roman" pitchFamily="18" charset="0"/>
              </a:rPr>
              <a:t>insanları karanlıklardan aydınlığa</a:t>
            </a:r>
            <a:r>
              <a:rPr lang="tr-TR" sz="2800" b="1" dirty="0" smtClean="0">
                <a:solidFill>
                  <a:srgbClr val="0070C0"/>
                </a:solidFill>
                <a:latin typeface="Times New Roman" pitchFamily="18" charset="0"/>
                <a:cs typeface="Times New Roman" pitchFamily="18" charset="0"/>
              </a:rPr>
              <a:t>, yani her şeye galip (ve) övgüye lâyık olan </a:t>
            </a:r>
            <a:r>
              <a:rPr lang="tr-TR" sz="2800" b="1" dirty="0" smtClean="0">
                <a:solidFill>
                  <a:srgbClr val="C00000"/>
                </a:solidFill>
                <a:latin typeface="Times New Roman" pitchFamily="18" charset="0"/>
                <a:cs typeface="Times New Roman" pitchFamily="18" charset="0"/>
              </a:rPr>
              <a:t>Allah'ın yoluna </a:t>
            </a:r>
            <a:r>
              <a:rPr lang="tr-TR" sz="2800" b="1" dirty="0" smtClean="0">
                <a:solidFill>
                  <a:srgbClr val="0070C0"/>
                </a:solidFill>
                <a:latin typeface="Times New Roman" pitchFamily="18" charset="0"/>
                <a:cs typeface="Times New Roman" pitchFamily="18" charset="0"/>
              </a:rPr>
              <a:t>çıkarman için sana indirdiğimiz bir kitaptır</a:t>
            </a:r>
            <a:r>
              <a:rPr lang="tr-TR" sz="1200" dirty="0" smtClean="0">
                <a:solidFill>
                  <a:schemeClr val="tx1"/>
                </a:solidFill>
                <a:latin typeface="Times New Roman" pitchFamily="18" charset="0"/>
                <a:cs typeface="Times New Roman" pitchFamily="18" charset="0"/>
              </a:rPr>
              <a:t>”</a:t>
            </a:r>
          </a:p>
          <a:p>
            <a:pPr algn="just"/>
            <a:r>
              <a:rPr lang="tr-TR" sz="1200" dirty="0" smtClean="0">
                <a:solidFill>
                  <a:schemeClr val="tx1"/>
                </a:solidFill>
                <a:latin typeface="Times New Roman" pitchFamily="18" charset="0"/>
                <a:cs typeface="Times New Roman" pitchFamily="18" charset="0"/>
              </a:rPr>
              <a:t>( İbrahim, 14/1).</a:t>
            </a:r>
          </a:p>
          <a:p>
            <a:pPr algn="just"/>
            <a:endParaRPr lang="tr-TR" sz="1100" dirty="0" smtClean="0">
              <a:solidFill>
                <a:schemeClr val="tx1"/>
              </a:solidFill>
              <a:latin typeface="Times New Roman" pitchFamily="18" charset="0"/>
              <a:cs typeface="Times New Roman" pitchFamily="18" charset="0"/>
            </a:endParaRPr>
          </a:p>
          <a:p>
            <a:pPr algn="ctr" rtl="1"/>
            <a:r>
              <a:rPr lang="ar-SA" sz="2800" dirty="0" smtClean="0">
                <a:solidFill>
                  <a:schemeClr val="tx1"/>
                </a:solidFill>
                <a:latin typeface="HASENAT" panose="01000600020000020003" pitchFamily="2" charset="-78"/>
                <a:cs typeface="HASENAT" panose="01000600020000020003" pitchFamily="2" charset="-78"/>
              </a:rPr>
              <a:t>يَا أَيُّهَا النَّاسُ قَدْ جَاءتْكُم مَّوْعِظَةٌ مِّن رَّبِّكُمْ وَشِفَاء لِّمَا فِي الصُّدُورِ وَهُدًى وَرَحْمَةٌ لِّلْمُؤْمِنِينَ</a:t>
            </a:r>
            <a:endParaRPr lang="tr-TR" sz="2800" dirty="0" smtClean="0">
              <a:solidFill>
                <a:schemeClr val="tx1"/>
              </a:solidFill>
              <a:latin typeface="HASENAT" panose="01000600020000020003" pitchFamily="2" charset="-78"/>
              <a:cs typeface="HASENAT" panose="01000600020000020003" pitchFamily="2" charset="-78"/>
            </a:endParaRPr>
          </a:p>
          <a:p>
            <a:pPr algn="just"/>
            <a:r>
              <a:rPr lang="tr-TR" sz="2000" dirty="0" smtClean="0">
                <a:solidFill>
                  <a:schemeClr val="tx1"/>
                </a:solidFill>
                <a:latin typeface="Times New Roman" pitchFamily="18" charset="0"/>
                <a:cs typeface="Times New Roman" pitchFamily="18" charset="0"/>
              </a:rPr>
              <a:t>“</a:t>
            </a:r>
            <a:r>
              <a:rPr lang="tr-TR" sz="2800" b="1" dirty="0" smtClean="0">
                <a:solidFill>
                  <a:schemeClr val="tx1"/>
                </a:solidFill>
                <a:latin typeface="Times New Roman" pitchFamily="18" charset="0"/>
                <a:cs typeface="Times New Roman" pitchFamily="18" charset="0"/>
              </a:rPr>
              <a:t>Ey insanlar! </a:t>
            </a:r>
            <a:r>
              <a:rPr lang="tr-TR" sz="2800" b="1" dirty="0" smtClean="0">
                <a:solidFill>
                  <a:srgbClr val="C00000"/>
                </a:solidFill>
                <a:latin typeface="Times New Roman" pitchFamily="18" charset="0"/>
                <a:cs typeface="Times New Roman" pitchFamily="18" charset="0"/>
              </a:rPr>
              <a:t>Size Rabbinizden bir öğüt</a:t>
            </a:r>
            <a:r>
              <a:rPr lang="tr-TR" sz="2800" b="1" dirty="0" smtClean="0">
                <a:solidFill>
                  <a:schemeClr val="tx1"/>
                </a:solidFill>
                <a:latin typeface="Times New Roman" pitchFamily="18" charset="0"/>
                <a:cs typeface="Times New Roman" pitchFamily="18" charset="0"/>
              </a:rPr>
              <a:t>, </a:t>
            </a:r>
            <a:r>
              <a:rPr lang="tr-TR" sz="2800" b="1" dirty="0" smtClean="0">
                <a:solidFill>
                  <a:srgbClr val="0070C0"/>
                </a:solidFill>
                <a:latin typeface="Times New Roman" pitchFamily="18" charset="0"/>
                <a:cs typeface="Times New Roman" pitchFamily="18" charset="0"/>
              </a:rPr>
              <a:t>gönüllerdekine bir şifa, </a:t>
            </a:r>
            <a:r>
              <a:rPr lang="tr-TR" sz="2800" b="1" dirty="0" smtClean="0">
                <a:solidFill>
                  <a:srgbClr val="7030A0"/>
                </a:solidFill>
                <a:latin typeface="Times New Roman" pitchFamily="18" charset="0"/>
                <a:cs typeface="Times New Roman" pitchFamily="18" charset="0"/>
              </a:rPr>
              <a:t>müminler için bir hidayet ve rahmet gelmiştir</a:t>
            </a:r>
            <a:r>
              <a:rPr lang="tr-TR" sz="1100" dirty="0" smtClean="0">
                <a:solidFill>
                  <a:schemeClr val="tx1"/>
                </a:solidFill>
                <a:latin typeface="Times New Roman" pitchFamily="18" charset="0"/>
                <a:cs typeface="Times New Roman" pitchFamily="18" charset="0"/>
              </a:rPr>
              <a:t>.”</a:t>
            </a:r>
          </a:p>
          <a:p>
            <a:pPr algn="just"/>
            <a:r>
              <a:rPr lang="tr-TR" sz="1100" dirty="0" smtClean="0">
                <a:solidFill>
                  <a:schemeClr val="tx1"/>
                </a:solidFill>
                <a:latin typeface="Times New Roman" pitchFamily="18" charset="0"/>
                <a:cs typeface="Times New Roman" pitchFamily="18" charset="0"/>
              </a:rPr>
              <a:t>( Yunus, 10/57)</a:t>
            </a:r>
            <a:endParaRPr lang="tr-TR" sz="1100" dirty="0">
              <a:solidFill>
                <a:schemeClr val="tx1"/>
              </a:solidFill>
              <a:latin typeface="Times New Roman" pitchFamily="18" charset="0"/>
              <a:cs typeface="Times New Roman" pitchFamily="18" charset="0"/>
            </a:endParaRPr>
          </a:p>
        </p:txBody>
      </p:sp>
      <p:sp>
        <p:nvSpPr>
          <p:cNvPr id="4" name="3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latin typeface="Times New Roman" pitchFamily="18" charset="0"/>
                <a:cs typeface="Times New Roman" pitchFamily="18" charset="0"/>
              </a:rPr>
              <a:t>KUR’AN’ GEREKEN ÖNEMİ VERMEK</a:t>
            </a:r>
            <a:endParaRPr lang="tr-TR" sz="3600" b="1" dirty="0">
              <a:solidFill>
                <a:srgbClr val="00206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84976" cy="5544616"/>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SA" sz="3200" dirty="0" smtClean="0">
                <a:solidFill>
                  <a:schemeClr val="tx1"/>
                </a:solidFill>
                <a:latin typeface="HASENAT" panose="01000600020000020003" pitchFamily="2" charset="-78"/>
                <a:cs typeface="HASENAT" panose="01000600020000020003" pitchFamily="2" charset="-78"/>
              </a:rPr>
              <a:t>الم</a:t>
            </a:r>
            <a:r>
              <a:rPr lang="tr-TR" sz="3200" dirty="0" smtClean="0">
                <a:solidFill>
                  <a:schemeClr val="tx1"/>
                </a:solidFill>
                <a:latin typeface="HASENAT" panose="01000600020000020003" pitchFamily="2" charset="-78"/>
                <a:cs typeface="HASENAT" panose="01000600020000020003" pitchFamily="2" charset="-78"/>
              </a:rPr>
              <a:t>  </a:t>
            </a:r>
            <a:r>
              <a:rPr lang="ar-SA" sz="3200" dirty="0" smtClean="0">
                <a:solidFill>
                  <a:schemeClr val="tx1"/>
                </a:solidFill>
                <a:latin typeface="HASENAT" panose="01000600020000020003" pitchFamily="2" charset="-78"/>
                <a:cs typeface="HASENAT" panose="01000600020000020003" pitchFamily="2" charset="-78"/>
              </a:rPr>
              <a:t> ذَلِكَ الْكِتَابُ لاَ رَيْبَ فِيهِ هُدًى لِّلْمُتَّقِينَ</a:t>
            </a:r>
            <a:endParaRPr lang="tr-TR" sz="3200" dirty="0" smtClean="0">
              <a:solidFill>
                <a:schemeClr val="tx1"/>
              </a:solidFill>
              <a:latin typeface="HASENAT" panose="01000600020000020003" pitchFamily="2" charset="-78"/>
              <a:cs typeface="HASENAT" panose="01000600020000020003" pitchFamily="2" charset="-78"/>
            </a:endParaRPr>
          </a:p>
          <a:p>
            <a:pPr algn="ctr"/>
            <a:r>
              <a:rPr lang="tr-TR" sz="4000" dirty="0" smtClean="0">
                <a:solidFill>
                  <a:schemeClr val="tx1"/>
                </a:solidFill>
                <a:latin typeface="Times New Roman" pitchFamily="18" charset="0"/>
                <a:cs typeface="Times New Roman" pitchFamily="18" charset="0"/>
              </a:rPr>
              <a:t>“Elif Lam Mim. </a:t>
            </a:r>
          </a:p>
          <a:p>
            <a:pPr algn="ctr"/>
            <a:r>
              <a:rPr lang="tr-TR" sz="4000" b="1" dirty="0" smtClean="0">
                <a:solidFill>
                  <a:srgbClr val="C00000"/>
                </a:solidFill>
                <a:latin typeface="Times New Roman" pitchFamily="18" charset="0"/>
                <a:cs typeface="Times New Roman" pitchFamily="18" charset="0"/>
              </a:rPr>
              <a:t>Bu, kendisinde şüphe olmayan kitaptır. </a:t>
            </a:r>
            <a:r>
              <a:rPr lang="tr-TR" sz="4000" dirty="0" smtClean="0">
                <a:solidFill>
                  <a:schemeClr val="tx1"/>
                </a:solidFill>
                <a:latin typeface="Times New Roman" pitchFamily="18" charset="0"/>
                <a:cs typeface="Times New Roman" pitchFamily="18" charset="0"/>
              </a:rPr>
              <a:t>Allah’a karşı gelmekten sakınanlar için yol göstericidir</a:t>
            </a:r>
            <a:r>
              <a:rPr lang="tr-TR" sz="2800" dirty="0" smtClean="0">
                <a:solidFill>
                  <a:schemeClr val="tx1"/>
                </a:solidFill>
                <a:latin typeface="Times New Roman" pitchFamily="18" charset="0"/>
                <a:cs typeface="Times New Roman" pitchFamily="18" charset="0"/>
              </a:rPr>
              <a:t>.”</a:t>
            </a:r>
          </a:p>
          <a:p>
            <a:pPr algn="ctr"/>
            <a:r>
              <a:rPr lang="tr-TR" sz="1600" dirty="0" smtClean="0">
                <a:solidFill>
                  <a:schemeClr val="tx1"/>
                </a:solidFill>
                <a:latin typeface="Times New Roman" pitchFamily="18" charset="0"/>
                <a:cs typeface="Times New Roman" pitchFamily="18" charset="0"/>
              </a:rPr>
              <a:t>( Bakara,2/1-2)</a:t>
            </a:r>
            <a:endParaRPr lang="tr-TR" sz="2400" dirty="0" smtClean="0">
              <a:solidFill>
                <a:schemeClr val="tx1"/>
              </a:solidFill>
              <a:latin typeface="Times New Roman" pitchFamily="18" charset="0"/>
              <a:cs typeface="Times New Roman" pitchFamily="18" charset="0"/>
            </a:endParaRPr>
          </a:p>
          <a:p>
            <a:pPr algn="ctr" rtl="1"/>
            <a:r>
              <a:rPr lang="ar-SA" sz="3600" dirty="0" smtClean="0">
                <a:solidFill>
                  <a:schemeClr val="tx1"/>
                </a:solidFill>
                <a:latin typeface="HASENAT" panose="01000600020000020003" pitchFamily="2" charset="-78"/>
                <a:cs typeface="HASENAT" panose="01000600020000020003" pitchFamily="2" charset="-78"/>
              </a:rPr>
              <a:t>اِنَّا نَحْنُ نَزَّلْنَا الذِّكْرَ وَاِنَّا لَهُ لَحَافِظُونَ </a:t>
            </a:r>
            <a:endParaRPr lang="tr-TR" sz="3600" dirty="0" smtClean="0">
              <a:solidFill>
                <a:schemeClr val="tx1"/>
              </a:solidFill>
              <a:latin typeface="HASENAT" panose="01000600020000020003" pitchFamily="2" charset="-78"/>
              <a:cs typeface="HASENAT" panose="01000600020000020003" pitchFamily="2" charset="-78"/>
            </a:endParaRPr>
          </a:p>
          <a:p>
            <a:pPr algn="ctr"/>
            <a:r>
              <a:rPr lang="tr-TR" sz="4400" b="1" dirty="0" smtClean="0">
                <a:solidFill>
                  <a:schemeClr val="tx1"/>
                </a:solidFill>
                <a:latin typeface="Times New Roman" pitchFamily="18" charset="0"/>
                <a:cs typeface="Times New Roman" pitchFamily="18" charset="0"/>
              </a:rPr>
              <a:t>“</a:t>
            </a:r>
            <a:r>
              <a:rPr lang="tr-TR" sz="4400" b="1" dirty="0" smtClean="0">
                <a:solidFill>
                  <a:srgbClr val="C00000"/>
                </a:solidFill>
                <a:latin typeface="Times New Roman" pitchFamily="18" charset="0"/>
                <a:cs typeface="Times New Roman" pitchFamily="18" charset="0"/>
              </a:rPr>
              <a:t>Kur'an'ı kesinlikle biz indirdik; </a:t>
            </a:r>
          </a:p>
          <a:p>
            <a:pPr algn="ctr"/>
            <a:r>
              <a:rPr lang="tr-TR" sz="4400" b="1" dirty="0" smtClean="0">
                <a:solidFill>
                  <a:srgbClr val="0070C0"/>
                </a:solidFill>
                <a:latin typeface="Times New Roman" pitchFamily="18" charset="0"/>
                <a:cs typeface="Times New Roman" pitchFamily="18" charset="0"/>
              </a:rPr>
              <a:t>elbette onu yine biz koruyacağız</a:t>
            </a:r>
            <a:r>
              <a:rPr lang="tr-TR" sz="4400" b="1" dirty="0" smtClean="0">
                <a:solidFill>
                  <a:schemeClr val="tx1"/>
                </a:solidFill>
                <a:latin typeface="Times New Roman" pitchFamily="18" charset="0"/>
                <a:cs typeface="Times New Roman" pitchFamily="18" charset="0"/>
              </a:rPr>
              <a:t>”.</a:t>
            </a:r>
            <a:r>
              <a:rPr lang="tr-TR" sz="4400" dirty="0" smtClean="0">
                <a:solidFill>
                  <a:schemeClr val="tx1"/>
                </a:solidFill>
                <a:latin typeface="Times New Roman" pitchFamily="18" charset="0"/>
                <a:cs typeface="Times New Roman" pitchFamily="18" charset="0"/>
              </a:rPr>
              <a:t> </a:t>
            </a:r>
          </a:p>
          <a:p>
            <a:pPr algn="ctr"/>
            <a:r>
              <a:rPr lang="tr-TR" sz="1200" dirty="0" smtClean="0">
                <a:solidFill>
                  <a:schemeClr val="tx1"/>
                </a:solidFill>
                <a:latin typeface="Times New Roman" pitchFamily="18" charset="0"/>
                <a:cs typeface="Times New Roman" pitchFamily="18" charset="0"/>
              </a:rPr>
              <a:t>(NAHL suresi 43. ayet)</a:t>
            </a:r>
            <a:endParaRPr lang="tr-TR" sz="2400" dirty="0">
              <a:solidFill>
                <a:schemeClr val="tx1"/>
              </a:solidFill>
              <a:latin typeface="Times New Roman" pitchFamily="18" charset="0"/>
              <a:cs typeface="Times New Roman" pitchFamily="18" charset="0"/>
            </a:endParaRPr>
          </a:p>
        </p:txBody>
      </p:sp>
      <p:sp>
        <p:nvSpPr>
          <p:cNvPr id="4" name="3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latin typeface="Times New Roman" pitchFamily="18" charset="0"/>
                <a:cs typeface="Times New Roman" pitchFamily="18" charset="0"/>
              </a:rPr>
              <a:t>KUR’AN’ GEREKEN ÖNEMİ VERMEK</a:t>
            </a:r>
            <a:endParaRPr lang="tr-TR" sz="3600" b="1" dirty="0">
              <a:solidFill>
                <a:srgbClr val="00206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84976" cy="5544616"/>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SA" sz="3600" dirty="0" smtClean="0">
                <a:solidFill>
                  <a:schemeClr val="tx1"/>
                </a:solidFill>
                <a:latin typeface="HASENAT" panose="01000600020000020003" pitchFamily="2" charset="-78"/>
                <a:cs typeface="HASENAT" panose="01000600020000020003" pitchFamily="2" charset="-78"/>
              </a:rPr>
              <a:t>وَلَقَدْ يَسَّرْنَا الْقُرْاٰنَ لِلذِّكْرِ فَهَلْ مِنْ مُدَّكِرٍ </a:t>
            </a:r>
            <a:endParaRPr lang="tr-TR" sz="3600" dirty="0" smtClean="0">
              <a:solidFill>
                <a:schemeClr val="tx1"/>
              </a:solidFill>
              <a:latin typeface="HASENAT" panose="01000600020000020003" pitchFamily="2" charset="-78"/>
              <a:cs typeface="HASENAT" panose="01000600020000020003" pitchFamily="2" charset="-78"/>
            </a:endParaRPr>
          </a:p>
          <a:p>
            <a:pPr algn="ctr"/>
            <a:r>
              <a:rPr lang="tr-TR" sz="2800" dirty="0" smtClean="0">
                <a:solidFill>
                  <a:schemeClr val="tx1"/>
                </a:solidFill>
                <a:latin typeface="Times New Roman" pitchFamily="18" charset="0"/>
                <a:cs typeface="Times New Roman" pitchFamily="18" charset="0"/>
              </a:rPr>
              <a:t>“</a:t>
            </a:r>
            <a:r>
              <a:rPr lang="tr-TR" sz="2800" b="1" dirty="0" err="1" smtClean="0">
                <a:solidFill>
                  <a:srgbClr val="7030A0"/>
                </a:solidFill>
                <a:latin typeface="Times New Roman" pitchFamily="18" charset="0"/>
                <a:cs typeface="Times New Roman" pitchFamily="18" charset="0"/>
              </a:rPr>
              <a:t>Andolsun</a:t>
            </a:r>
            <a:r>
              <a:rPr lang="tr-TR" sz="2800" b="1" dirty="0" smtClean="0">
                <a:solidFill>
                  <a:srgbClr val="7030A0"/>
                </a:solidFill>
                <a:latin typeface="Times New Roman" pitchFamily="18" charset="0"/>
                <a:cs typeface="Times New Roman" pitchFamily="18" charset="0"/>
              </a:rPr>
              <a:t> biz </a:t>
            </a:r>
            <a:r>
              <a:rPr lang="tr-TR" sz="2800" b="1" dirty="0" err="1" smtClean="0">
                <a:solidFill>
                  <a:srgbClr val="7030A0"/>
                </a:solidFill>
                <a:latin typeface="Times New Roman" pitchFamily="18" charset="0"/>
                <a:cs typeface="Times New Roman" pitchFamily="18" charset="0"/>
              </a:rPr>
              <a:t>Kur'an'ı</a:t>
            </a:r>
            <a:r>
              <a:rPr lang="tr-TR" sz="2800" b="1" dirty="0" smtClean="0">
                <a:solidFill>
                  <a:srgbClr val="7030A0"/>
                </a:solidFill>
                <a:latin typeface="Times New Roman" pitchFamily="18" charset="0"/>
                <a:cs typeface="Times New Roman" pitchFamily="18" charset="0"/>
              </a:rPr>
              <a:t>, öğüt almak için kolaylaştırdık. </a:t>
            </a:r>
            <a:r>
              <a:rPr lang="tr-TR" sz="4000" b="1" dirty="0" smtClean="0">
                <a:solidFill>
                  <a:srgbClr val="C00000"/>
                </a:solidFill>
                <a:latin typeface="Times New Roman" pitchFamily="18" charset="0"/>
                <a:cs typeface="Times New Roman" pitchFamily="18" charset="0"/>
              </a:rPr>
              <a:t>O halde düşünüp ibret alan yok mu</a:t>
            </a:r>
            <a:r>
              <a:rPr lang="tr-TR" sz="4000" dirty="0" smtClean="0">
                <a:solidFill>
                  <a:schemeClr val="tx1"/>
                </a:solidFill>
                <a:latin typeface="Times New Roman" pitchFamily="18" charset="0"/>
                <a:cs typeface="Times New Roman" pitchFamily="18" charset="0"/>
              </a:rPr>
              <a:t>?” </a:t>
            </a:r>
          </a:p>
          <a:p>
            <a:pPr algn="ctr"/>
            <a:r>
              <a:rPr lang="tr-TR" sz="1400" dirty="0" smtClean="0">
                <a:solidFill>
                  <a:schemeClr val="tx1"/>
                </a:solidFill>
                <a:latin typeface="Times New Roman" pitchFamily="18" charset="0"/>
                <a:cs typeface="Times New Roman" pitchFamily="18" charset="0"/>
              </a:rPr>
              <a:t>(HADÎD suresi 16. ayet)</a:t>
            </a:r>
            <a:endParaRPr lang="tr-TR" sz="2400" dirty="0">
              <a:solidFill>
                <a:schemeClr val="tx1"/>
              </a:solidFill>
              <a:latin typeface="Times New Roman" pitchFamily="18" charset="0"/>
              <a:cs typeface="Times New Roman" pitchFamily="18" charset="0"/>
            </a:endParaRPr>
          </a:p>
        </p:txBody>
      </p:sp>
      <p:sp>
        <p:nvSpPr>
          <p:cNvPr id="4" name="3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latin typeface="Times New Roman" pitchFamily="18" charset="0"/>
                <a:cs typeface="Times New Roman" pitchFamily="18" charset="0"/>
              </a:rPr>
              <a:t>KUR’AN’ GEREKEN ÖNEMİ VERMEK</a:t>
            </a:r>
            <a:endParaRPr lang="tr-TR" sz="3600" b="1" dirty="0">
              <a:solidFill>
                <a:srgbClr val="002060"/>
              </a:solidFill>
            </a:endParaRPr>
          </a:p>
        </p:txBody>
      </p:sp>
    </p:spTree>
    <p:extLst>
      <p:ext uri="{BB962C8B-B14F-4D97-AF65-F5344CB8AC3E}">
        <p14:creationId xmlns:p14="http://schemas.microsoft.com/office/powerpoint/2010/main" val="32253987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84976" cy="5544616"/>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SA" sz="6000" dirty="0" smtClean="0">
                <a:solidFill>
                  <a:schemeClr val="tx1"/>
                </a:solidFill>
                <a:latin typeface="HASENAT" panose="01000600020000020003" pitchFamily="2" charset="-78"/>
                <a:cs typeface="HASENAT" panose="01000600020000020003" pitchFamily="2" charset="-78"/>
              </a:rPr>
              <a:t>مَنْ اَعْرَضَ عَنْهُ فَاِنَّهُ يَحْمِلُ يَوْمَ الْقِيٰمَةِ وِزْرًا </a:t>
            </a:r>
            <a:endParaRPr lang="tr-TR" sz="6000" dirty="0" smtClean="0">
              <a:solidFill>
                <a:schemeClr val="tx1"/>
              </a:solidFill>
              <a:latin typeface="HASENAT" panose="01000600020000020003" pitchFamily="2" charset="-78"/>
              <a:cs typeface="HASENAT" panose="01000600020000020003" pitchFamily="2" charset="-78"/>
            </a:endParaRPr>
          </a:p>
          <a:p>
            <a:pPr algn="ctr"/>
            <a:r>
              <a:rPr lang="tr-TR" sz="4000" dirty="0" smtClean="0">
                <a:solidFill>
                  <a:schemeClr val="tx1"/>
                </a:solidFill>
                <a:latin typeface="Times New Roman" pitchFamily="18" charset="0"/>
                <a:cs typeface="Times New Roman" pitchFamily="18" charset="0"/>
              </a:rPr>
              <a:t>“</a:t>
            </a:r>
            <a:r>
              <a:rPr lang="tr-TR" sz="6000" b="1" dirty="0" smtClean="0">
                <a:solidFill>
                  <a:srgbClr val="C00000"/>
                </a:solidFill>
                <a:latin typeface="Times New Roman" pitchFamily="18" charset="0"/>
                <a:cs typeface="Times New Roman" pitchFamily="18" charset="0"/>
              </a:rPr>
              <a:t>Kim ondan yüz çevirirse</a:t>
            </a:r>
            <a:r>
              <a:rPr lang="tr-TR" sz="4000" b="1" dirty="0" smtClean="0">
                <a:solidFill>
                  <a:srgbClr val="C00000"/>
                </a:solidFill>
                <a:latin typeface="Times New Roman" pitchFamily="18" charset="0"/>
                <a:cs typeface="Times New Roman" pitchFamily="18" charset="0"/>
              </a:rPr>
              <a:t>, </a:t>
            </a:r>
          </a:p>
          <a:p>
            <a:pPr algn="ctr"/>
            <a:r>
              <a:rPr lang="tr-TR" sz="4000" b="1" dirty="0" smtClean="0">
                <a:solidFill>
                  <a:srgbClr val="C00000"/>
                </a:solidFill>
                <a:latin typeface="Times New Roman" pitchFamily="18" charset="0"/>
                <a:cs typeface="Times New Roman" pitchFamily="18" charset="0"/>
              </a:rPr>
              <a:t>şüphesiz ki kıyamet gününde o, </a:t>
            </a:r>
          </a:p>
          <a:p>
            <a:pPr algn="ctr"/>
            <a:r>
              <a:rPr lang="tr-TR" sz="4000" b="1" dirty="0" smtClean="0">
                <a:solidFill>
                  <a:srgbClr val="C00000"/>
                </a:solidFill>
                <a:latin typeface="Times New Roman" pitchFamily="18" charset="0"/>
                <a:cs typeface="Times New Roman" pitchFamily="18" charset="0"/>
              </a:rPr>
              <a:t>ağır bir günah yükünü yüklenecektir</a:t>
            </a:r>
            <a:r>
              <a:rPr lang="tr-TR" sz="4000" dirty="0" smtClean="0">
                <a:solidFill>
                  <a:schemeClr val="tx1"/>
                </a:solidFill>
                <a:latin typeface="Times New Roman" pitchFamily="18" charset="0"/>
                <a:cs typeface="Times New Roman" pitchFamily="18" charset="0"/>
              </a:rPr>
              <a:t>.” </a:t>
            </a:r>
          </a:p>
          <a:p>
            <a:pPr algn="ctr"/>
            <a:r>
              <a:rPr lang="tr-TR" sz="2000" dirty="0" smtClean="0">
                <a:solidFill>
                  <a:schemeClr val="tx1"/>
                </a:solidFill>
                <a:latin typeface="Times New Roman" pitchFamily="18" charset="0"/>
                <a:cs typeface="Times New Roman" pitchFamily="18" charset="0"/>
              </a:rPr>
              <a:t>(TÂHÂ suresi 101. ayet)</a:t>
            </a:r>
            <a:endParaRPr lang="tr-TR" sz="3200" dirty="0">
              <a:solidFill>
                <a:schemeClr val="tx1"/>
              </a:solidFill>
              <a:latin typeface="Times New Roman" pitchFamily="18" charset="0"/>
              <a:cs typeface="Times New Roman" pitchFamily="18" charset="0"/>
            </a:endParaRPr>
          </a:p>
        </p:txBody>
      </p:sp>
      <p:sp>
        <p:nvSpPr>
          <p:cNvPr id="4" name="3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latin typeface="Times New Roman" pitchFamily="18" charset="0"/>
                <a:cs typeface="Times New Roman" pitchFamily="18" charset="0"/>
              </a:rPr>
              <a:t>KUR’AN’DAN YÜZ ÇEVİRME</a:t>
            </a:r>
            <a:endParaRPr lang="tr-TR" sz="3600" b="1" dirty="0">
              <a:solidFill>
                <a:srgbClr val="00206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12968" cy="5544616"/>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ar-SA" sz="3200" dirty="0" smtClean="0">
                <a:solidFill>
                  <a:schemeClr val="tx1"/>
                </a:solidFill>
                <a:latin typeface="HASENAT" panose="01000600020000020003" pitchFamily="2" charset="-78"/>
                <a:cs typeface="HASENAT" panose="01000600020000020003" pitchFamily="2" charset="-78"/>
              </a:rPr>
              <a:t>شَهْرُ رَمَضَانَ الَّذٖى اُنْزِلَ فٖيهِ الْقُرْاٰنُ هُدًى لِلنَّاسِ وَبَيِّنَاتٍ مِنَ الْهُدٰى وَالْفُرْقَانِ</a:t>
            </a:r>
            <a:endParaRPr lang="tr-TR" sz="3200" dirty="0" smtClean="0">
              <a:solidFill>
                <a:schemeClr val="tx1"/>
              </a:solidFill>
              <a:latin typeface="HASENAT" panose="01000600020000020003" pitchFamily="2" charset="-78"/>
              <a:cs typeface="HASENAT" panose="01000600020000020003" pitchFamily="2" charset="-78"/>
            </a:endParaRPr>
          </a:p>
          <a:p>
            <a:pPr algn="ctr"/>
            <a:r>
              <a:rPr lang="tr-TR" sz="3600" b="1" dirty="0" smtClean="0">
                <a:solidFill>
                  <a:srgbClr val="002060"/>
                </a:solidFill>
                <a:latin typeface="Times New Roman" pitchFamily="18" charset="0"/>
                <a:cs typeface="Times New Roman" pitchFamily="18" charset="0"/>
              </a:rPr>
              <a:t>“</a:t>
            </a:r>
            <a:r>
              <a:rPr lang="tr-TR" sz="3600" b="1" dirty="0" smtClean="0">
                <a:solidFill>
                  <a:srgbClr val="C00000"/>
                </a:solidFill>
                <a:latin typeface="Times New Roman" pitchFamily="18" charset="0"/>
                <a:cs typeface="Times New Roman" pitchFamily="18" charset="0"/>
              </a:rPr>
              <a:t>Ramazan ayı</a:t>
            </a:r>
            <a:r>
              <a:rPr lang="tr-TR" sz="3600" b="1" dirty="0" smtClean="0">
                <a:solidFill>
                  <a:srgbClr val="002060"/>
                </a:solidFill>
                <a:latin typeface="Times New Roman" pitchFamily="18" charset="0"/>
                <a:cs typeface="Times New Roman" pitchFamily="18" charset="0"/>
              </a:rPr>
              <a:t>, </a:t>
            </a:r>
          </a:p>
          <a:p>
            <a:pPr algn="ctr"/>
            <a:r>
              <a:rPr lang="tr-TR" sz="4800" b="1" dirty="0" smtClean="0">
                <a:solidFill>
                  <a:srgbClr val="002060"/>
                </a:solidFill>
                <a:latin typeface="Times New Roman" pitchFamily="18" charset="0"/>
                <a:cs typeface="Times New Roman" pitchFamily="18" charset="0"/>
              </a:rPr>
              <a:t>insanlara yol gösterici</a:t>
            </a:r>
            <a:r>
              <a:rPr lang="tr-TR" sz="3600" b="1" dirty="0" smtClean="0">
                <a:solidFill>
                  <a:srgbClr val="002060"/>
                </a:solidFill>
                <a:latin typeface="Times New Roman" pitchFamily="18" charset="0"/>
                <a:cs typeface="Times New Roman" pitchFamily="18" charset="0"/>
              </a:rPr>
              <a:t>, </a:t>
            </a:r>
          </a:p>
          <a:p>
            <a:pPr algn="ctr"/>
            <a:r>
              <a:rPr lang="tr-TR" sz="3600" b="1" dirty="0" smtClean="0">
                <a:solidFill>
                  <a:srgbClr val="002060"/>
                </a:solidFill>
                <a:latin typeface="Times New Roman" pitchFamily="18" charset="0"/>
                <a:cs typeface="Times New Roman" pitchFamily="18" charset="0"/>
              </a:rPr>
              <a:t>doğrunun ve doğruyu eğriden ayırmanın </a:t>
            </a:r>
          </a:p>
          <a:p>
            <a:pPr algn="ctr"/>
            <a:r>
              <a:rPr lang="tr-TR" sz="4000" b="1" dirty="0" smtClean="0">
                <a:solidFill>
                  <a:srgbClr val="002060"/>
                </a:solidFill>
                <a:latin typeface="Times New Roman" pitchFamily="18" charset="0"/>
                <a:cs typeface="Times New Roman" pitchFamily="18" charset="0"/>
              </a:rPr>
              <a:t>açık delilleri </a:t>
            </a:r>
            <a:r>
              <a:rPr lang="tr-TR" sz="3600" b="1" dirty="0" smtClean="0">
                <a:solidFill>
                  <a:srgbClr val="002060"/>
                </a:solidFill>
                <a:latin typeface="Times New Roman" pitchFamily="18" charset="0"/>
                <a:cs typeface="Times New Roman" pitchFamily="18" charset="0"/>
              </a:rPr>
              <a:t>olarak </a:t>
            </a:r>
          </a:p>
          <a:p>
            <a:pPr algn="ctr"/>
            <a:r>
              <a:rPr lang="tr-TR" sz="5400" b="1" dirty="0" err="1" smtClean="0">
                <a:solidFill>
                  <a:srgbClr val="C00000"/>
                </a:solidFill>
                <a:latin typeface="Times New Roman" pitchFamily="18" charset="0"/>
                <a:cs typeface="Times New Roman" pitchFamily="18" charset="0"/>
              </a:rPr>
              <a:t>Kur'an'ın</a:t>
            </a:r>
            <a:r>
              <a:rPr lang="tr-TR" sz="5400" b="1" dirty="0" smtClean="0">
                <a:solidFill>
                  <a:srgbClr val="C00000"/>
                </a:solidFill>
                <a:latin typeface="Times New Roman" pitchFamily="18" charset="0"/>
                <a:cs typeface="Times New Roman" pitchFamily="18" charset="0"/>
              </a:rPr>
              <a:t> indirildiği aydır</a:t>
            </a:r>
            <a:r>
              <a:rPr lang="tr-TR" sz="3600" dirty="0" smtClean="0">
                <a:solidFill>
                  <a:srgbClr val="002060"/>
                </a:solidFill>
                <a:latin typeface="Times New Roman" pitchFamily="18" charset="0"/>
                <a:cs typeface="Times New Roman" pitchFamily="18" charset="0"/>
              </a:rPr>
              <a:t>.</a:t>
            </a:r>
            <a:r>
              <a:rPr lang="tr-TR" sz="3200" b="1" dirty="0" smtClean="0">
                <a:solidFill>
                  <a:srgbClr val="002060"/>
                </a:solidFill>
                <a:latin typeface="Times New Roman" pitchFamily="18" charset="0"/>
                <a:cs typeface="Times New Roman" pitchFamily="18" charset="0"/>
              </a:rPr>
              <a:t>”</a:t>
            </a:r>
            <a:r>
              <a:rPr lang="tr-TR" sz="3200" dirty="0" smtClean="0">
                <a:solidFill>
                  <a:srgbClr val="002060"/>
                </a:solidFill>
                <a:latin typeface="Times New Roman" pitchFamily="18" charset="0"/>
                <a:cs typeface="Times New Roman" pitchFamily="18" charset="0"/>
              </a:rPr>
              <a:t> </a:t>
            </a:r>
          </a:p>
          <a:p>
            <a:pPr algn="ctr"/>
            <a:r>
              <a:rPr lang="tr-TR" sz="1400" dirty="0" smtClean="0">
                <a:solidFill>
                  <a:srgbClr val="002060"/>
                </a:solidFill>
                <a:latin typeface="Times New Roman" pitchFamily="18" charset="0"/>
                <a:cs typeface="Times New Roman" pitchFamily="18" charset="0"/>
              </a:rPr>
              <a:t>(</a:t>
            </a:r>
            <a:r>
              <a:rPr lang="tr-TR" sz="1400" i="1" dirty="0" smtClean="0">
                <a:solidFill>
                  <a:srgbClr val="002060"/>
                </a:solidFill>
                <a:latin typeface="Times New Roman" pitchFamily="18" charset="0"/>
                <a:cs typeface="Times New Roman" pitchFamily="18" charset="0"/>
              </a:rPr>
              <a:t>Bakara Suresi-185</a:t>
            </a:r>
            <a:r>
              <a:rPr lang="tr-TR" sz="1400" dirty="0" smtClean="0">
                <a:solidFill>
                  <a:srgbClr val="002060"/>
                </a:solidFill>
                <a:latin typeface="Times New Roman" pitchFamily="18" charset="0"/>
                <a:cs typeface="Times New Roman" pitchFamily="18" charset="0"/>
              </a:rPr>
              <a:t> )</a:t>
            </a:r>
            <a:endParaRPr lang="tr-TR" sz="3200" dirty="0">
              <a:solidFill>
                <a:srgbClr val="002060"/>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rPr>
              <a:t>KURANIN İNDİRLİŞİ: RAMAZAN</a:t>
            </a:r>
            <a:endParaRPr lang="tr-TR" sz="3600" b="1" dirty="0">
              <a:solidFill>
                <a:srgbClr val="002060"/>
              </a:solidFill>
            </a:endParaRPr>
          </a:p>
        </p:txBody>
      </p:sp>
    </p:spTree>
    <p:extLst>
      <p:ext uri="{BB962C8B-B14F-4D97-AF65-F5344CB8AC3E}">
        <p14:creationId xmlns:p14="http://schemas.microsoft.com/office/powerpoint/2010/main" val="26609745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36512" y="1124744"/>
            <a:ext cx="8655968" cy="5472608"/>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ar-SA" sz="4400" dirty="0">
                <a:solidFill>
                  <a:schemeClr val="tx1"/>
                </a:solidFill>
                <a:latin typeface="HASENAT" panose="01000600020000020003" pitchFamily="2" charset="-78"/>
                <a:cs typeface="HASENAT" panose="01000600020000020003" pitchFamily="2" charset="-78"/>
              </a:rPr>
              <a:t>إنَّ الَّذي لَيس في جَوْفِهِ شَيْءٌ مِنَ القُرآنِ كالبيتِ الخَرِبِ</a:t>
            </a:r>
            <a:endParaRPr lang="tr-TR" sz="4400" dirty="0">
              <a:solidFill>
                <a:schemeClr val="tx1"/>
              </a:solidFill>
              <a:latin typeface="HASENAT" panose="01000600020000020003" pitchFamily="2" charset="-78"/>
              <a:cs typeface="HASENAT" panose="01000600020000020003" pitchFamily="2" charset="-78"/>
            </a:endParaRPr>
          </a:p>
          <a:p>
            <a:pPr algn="ctr"/>
            <a:r>
              <a:rPr lang="tr-TR" sz="4000" dirty="0" smtClean="0">
                <a:solidFill>
                  <a:srgbClr val="0070C0"/>
                </a:solidFill>
              </a:rPr>
              <a:t>“</a:t>
            </a:r>
            <a:r>
              <a:rPr lang="tr-TR" sz="4000" dirty="0">
                <a:solidFill>
                  <a:srgbClr val="0070C0"/>
                </a:solidFill>
              </a:rPr>
              <a:t>Kalbinde Kur’an’dan bir miktar bulunmayan kimse </a:t>
            </a:r>
            <a:r>
              <a:rPr lang="tr-TR" sz="4000" b="1" dirty="0">
                <a:solidFill>
                  <a:srgbClr val="FF0000"/>
                </a:solidFill>
              </a:rPr>
              <a:t>harap ev gibidir</a:t>
            </a:r>
            <a:r>
              <a:rPr lang="tr-TR" sz="4000" dirty="0">
                <a:solidFill>
                  <a:srgbClr val="0070C0"/>
                </a:solidFill>
              </a:rPr>
              <a:t>.”</a:t>
            </a:r>
            <a:endParaRPr lang="tr-TR" sz="3600" dirty="0">
              <a:solidFill>
                <a:srgbClr val="0070C0"/>
              </a:solidFill>
            </a:endParaRPr>
          </a:p>
          <a:p>
            <a:pPr algn="ctr"/>
            <a:endParaRPr lang="tr-TR" sz="2000" dirty="0">
              <a:solidFill>
                <a:schemeClr val="tx1"/>
              </a:solidFill>
            </a:endParaRPr>
          </a:p>
          <a:p>
            <a:pPr algn="ctr"/>
            <a:r>
              <a:rPr lang="ar-AE" sz="5400" dirty="0">
                <a:solidFill>
                  <a:schemeClr val="tx1"/>
                </a:solidFill>
                <a:latin typeface="HASENAT" panose="01000600020000020003" pitchFamily="2" charset="-78"/>
                <a:cs typeface="HASENAT" panose="01000600020000020003" pitchFamily="2" charset="-78"/>
              </a:rPr>
              <a:t>نَوِّرُوا مَناَزِلَكُمْ بِالصّلَاة وَقِرَاءةَ </a:t>
            </a:r>
            <a:r>
              <a:rPr lang="ar-AE" sz="5400" dirty="0" smtClean="0">
                <a:solidFill>
                  <a:schemeClr val="tx1"/>
                </a:solidFill>
                <a:latin typeface="HASENAT" panose="01000600020000020003" pitchFamily="2" charset="-78"/>
                <a:cs typeface="HASENAT" panose="01000600020000020003" pitchFamily="2" charset="-78"/>
              </a:rPr>
              <a:t>الْقُرْأَنِ</a:t>
            </a:r>
            <a:endParaRPr lang="tr-TR" sz="5400" dirty="0" smtClean="0">
              <a:solidFill>
                <a:schemeClr val="tx1"/>
              </a:solidFill>
              <a:latin typeface="HASENAT" panose="01000600020000020003" pitchFamily="2" charset="-78"/>
              <a:cs typeface="HASENAT" panose="01000600020000020003" pitchFamily="2" charset="-78"/>
            </a:endParaRPr>
          </a:p>
          <a:p>
            <a:pPr algn="ctr"/>
            <a:r>
              <a:rPr lang="tr-TR" sz="4000" dirty="0" smtClean="0">
                <a:solidFill>
                  <a:schemeClr val="tx1"/>
                </a:solidFill>
              </a:rPr>
              <a:t>“</a:t>
            </a:r>
            <a:r>
              <a:rPr lang="tr-TR" sz="4000" b="1" dirty="0" smtClean="0">
                <a:solidFill>
                  <a:srgbClr val="0070C0"/>
                </a:solidFill>
                <a:effectLst>
                  <a:outerShdw blurRad="38100" dist="38100" dir="2700000" algn="tl">
                    <a:srgbClr val="000000">
                      <a:alpha val="43137"/>
                    </a:srgbClr>
                  </a:outerShdw>
                </a:effectLst>
              </a:rPr>
              <a:t>Evlerinizi namaz ve </a:t>
            </a:r>
            <a:r>
              <a:rPr lang="tr-TR" sz="4000" b="1" dirty="0" err="1" smtClean="0">
                <a:solidFill>
                  <a:srgbClr val="0070C0"/>
                </a:solidFill>
                <a:effectLst>
                  <a:outerShdw blurRad="38100" dist="38100" dir="2700000" algn="tl">
                    <a:srgbClr val="000000">
                      <a:alpha val="43137"/>
                    </a:srgbClr>
                  </a:outerShdw>
                </a:effectLst>
              </a:rPr>
              <a:t>kur’an</a:t>
            </a:r>
            <a:r>
              <a:rPr lang="tr-TR" sz="4000" b="1" dirty="0" smtClean="0">
                <a:solidFill>
                  <a:srgbClr val="0070C0"/>
                </a:solidFill>
                <a:effectLst>
                  <a:outerShdw blurRad="38100" dist="38100" dir="2700000" algn="tl">
                    <a:srgbClr val="000000">
                      <a:alpha val="43137"/>
                    </a:srgbClr>
                  </a:outerShdw>
                </a:effectLst>
              </a:rPr>
              <a:t> okuma ile aydınlatın</a:t>
            </a:r>
            <a:r>
              <a:rPr lang="tr-TR" sz="4000" dirty="0" smtClean="0">
                <a:solidFill>
                  <a:schemeClr val="tx1"/>
                </a:solidFill>
                <a:latin typeface="Times New Roman" pitchFamily="18" charset="0"/>
                <a:cs typeface="Times New Roman" pitchFamily="18" charset="0"/>
              </a:rPr>
              <a:t>.”</a:t>
            </a:r>
          </a:p>
          <a:p>
            <a:pPr algn="ctr"/>
            <a:r>
              <a:rPr lang="tr-TR" sz="2000" dirty="0" smtClean="0">
                <a:solidFill>
                  <a:schemeClr val="tx1"/>
                </a:solidFill>
                <a:latin typeface="Times New Roman" pitchFamily="18" charset="0"/>
                <a:cs typeface="Times New Roman" pitchFamily="18" charset="0"/>
              </a:rPr>
              <a:t> </a:t>
            </a:r>
            <a:r>
              <a:rPr lang="tr-TR" sz="2000" dirty="0">
                <a:solidFill>
                  <a:schemeClr val="tx1"/>
                </a:solidFill>
                <a:latin typeface="Times New Roman" pitchFamily="18" charset="0"/>
                <a:cs typeface="Times New Roman" pitchFamily="18" charset="0"/>
              </a:rPr>
              <a:t>(</a:t>
            </a:r>
            <a:r>
              <a:rPr lang="tr-TR" sz="2000" dirty="0" err="1">
                <a:solidFill>
                  <a:schemeClr val="tx1"/>
                </a:solidFill>
                <a:latin typeface="Times New Roman" pitchFamily="18" charset="0"/>
                <a:cs typeface="Times New Roman" pitchFamily="18" charset="0"/>
              </a:rPr>
              <a:t>Suyuti</a:t>
            </a:r>
            <a:r>
              <a:rPr lang="tr-TR" sz="2000" dirty="0">
                <a:solidFill>
                  <a:schemeClr val="tx1"/>
                </a:solidFill>
                <a:latin typeface="Times New Roman" pitchFamily="18" charset="0"/>
                <a:cs typeface="Times New Roman" pitchFamily="18" charset="0"/>
              </a:rPr>
              <a:t>, </a:t>
            </a:r>
            <a:r>
              <a:rPr lang="tr-TR" sz="2000" dirty="0" err="1">
                <a:solidFill>
                  <a:schemeClr val="tx1"/>
                </a:solidFill>
                <a:latin typeface="Times New Roman" pitchFamily="18" charset="0"/>
                <a:cs typeface="Times New Roman" pitchFamily="18" charset="0"/>
              </a:rPr>
              <a:t>cami’u’s</a:t>
            </a:r>
            <a:r>
              <a:rPr lang="tr-TR" sz="2000" dirty="0">
                <a:solidFill>
                  <a:schemeClr val="tx1"/>
                </a:solidFill>
                <a:latin typeface="Times New Roman" pitchFamily="18" charset="0"/>
                <a:cs typeface="Times New Roman" pitchFamily="18" charset="0"/>
              </a:rPr>
              <a:t> </a:t>
            </a:r>
            <a:r>
              <a:rPr lang="tr-TR" sz="2000" dirty="0" err="1">
                <a:solidFill>
                  <a:schemeClr val="tx1"/>
                </a:solidFill>
                <a:latin typeface="Times New Roman" pitchFamily="18" charset="0"/>
                <a:cs typeface="Times New Roman" pitchFamily="18" charset="0"/>
              </a:rPr>
              <a:t>Sağir</a:t>
            </a:r>
            <a:r>
              <a:rPr lang="tr-TR" sz="2000" dirty="0">
                <a:solidFill>
                  <a:schemeClr val="tx1"/>
                </a:solidFill>
                <a:latin typeface="Times New Roman" pitchFamily="18" charset="0"/>
                <a:cs typeface="Times New Roman" pitchFamily="18" charset="0"/>
              </a:rPr>
              <a:t>, no:9291</a:t>
            </a:r>
            <a:r>
              <a:rPr lang="tr-TR" sz="2000" dirty="0" smtClean="0">
                <a:solidFill>
                  <a:schemeClr val="tx1"/>
                </a:solidFill>
                <a:latin typeface="Times New Roman" pitchFamily="18" charset="0"/>
                <a:cs typeface="Times New Roman" pitchFamily="18" charset="0"/>
              </a:rPr>
              <a:t>)</a:t>
            </a:r>
            <a:endParaRPr lang="tr-TR" sz="2000" dirty="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latin typeface="Times New Roman" pitchFamily="18" charset="0"/>
                <a:cs typeface="Times New Roman" pitchFamily="18" charset="0"/>
              </a:rPr>
              <a:t>HARABEYE DÖNME VE DÖNDÜRME</a:t>
            </a:r>
            <a:endParaRPr lang="tr-TR" sz="3600" b="1" dirty="0">
              <a:solidFill>
                <a:srgbClr val="002060"/>
              </a:solidFill>
            </a:endParaRPr>
          </a:p>
        </p:txBody>
      </p:sp>
    </p:spTree>
    <p:extLst>
      <p:ext uri="{BB962C8B-B14F-4D97-AF65-F5344CB8AC3E}">
        <p14:creationId xmlns:p14="http://schemas.microsoft.com/office/powerpoint/2010/main" val="16199556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36512" y="1124744"/>
            <a:ext cx="8655968" cy="5472608"/>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defRPr/>
            </a:pPr>
            <a:r>
              <a:rPr lang="tr-TR" sz="2400" dirty="0" smtClean="0">
                <a:solidFill>
                  <a:srgbClr val="002060"/>
                </a:solidFill>
              </a:rPr>
              <a:t>Eskiden her evde bir kuran mektebi vardı. Baba oğluna, anne kızına, dede torunlarına kuran öğretme gayretinde olurdu. Müslüman </a:t>
            </a:r>
            <a:r>
              <a:rPr lang="tr-TR" sz="2400" dirty="0" err="1" smtClean="0">
                <a:solidFill>
                  <a:srgbClr val="002060"/>
                </a:solidFill>
              </a:rPr>
              <a:t>olupta</a:t>
            </a:r>
            <a:r>
              <a:rPr lang="tr-TR" sz="2400" dirty="0" smtClean="0">
                <a:solidFill>
                  <a:srgbClr val="002060"/>
                </a:solidFill>
              </a:rPr>
              <a:t> kuran okuma bilmeyenlerin sayısı yok denecek kadar azdı.</a:t>
            </a:r>
          </a:p>
          <a:p>
            <a:pPr algn="ctr">
              <a:defRPr/>
            </a:pPr>
            <a:r>
              <a:rPr lang="tr-TR" sz="2400" dirty="0" smtClean="0">
                <a:solidFill>
                  <a:srgbClr val="002060"/>
                </a:solidFill>
              </a:rPr>
              <a:t>Günümüzde öylemi?.....</a:t>
            </a:r>
          </a:p>
          <a:p>
            <a:pPr algn="ctr">
              <a:defRPr/>
            </a:pPr>
            <a:r>
              <a:rPr lang="tr-TR" sz="2400" dirty="0" smtClean="0">
                <a:solidFill>
                  <a:srgbClr val="002060"/>
                </a:solidFill>
              </a:rPr>
              <a:t>Kurana saygı azaldıkça, evlerde kuran okunmamaya, çocuklara öğretilmemeye başlayınca huzursuzluklar çoğalmaya başladı. Ruhsal ve psikolojik bunalımlarımız arttı. Bunun önüne geçilememektedir. Ekonomik refah artmasına rağmen mutlu insanlar azalmaya devam ediyor. </a:t>
            </a:r>
          </a:p>
          <a:p>
            <a:pPr algn="ctr">
              <a:defRPr/>
            </a:pPr>
            <a:r>
              <a:rPr lang="tr-TR" sz="2400" dirty="0" smtClean="0">
                <a:solidFill>
                  <a:srgbClr val="002060"/>
                </a:solidFill>
              </a:rPr>
              <a:t>Evinde kuran sesleri olmayan, hanesinde kuranla amel edilmeyen, kuranla feyizlenmeyen bir ev nasıl olur…?</a:t>
            </a:r>
            <a:endParaRPr lang="tr-TR" sz="2400" dirty="0">
              <a:solidFill>
                <a:srgbClr val="002060"/>
              </a:solidFill>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latin typeface="Times New Roman" pitchFamily="18" charset="0"/>
                <a:cs typeface="Times New Roman" pitchFamily="18" charset="0"/>
              </a:rPr>
              <a:t>HARABEYE DÖNME VE DÖNDÜRME</a:t>
            </a:r>
            <a:endParaRPr lang="tr-TR" sz="3600" b="1" dirty="0">
              <a:solidFill>
                <a:srgbClr val="002060"/>
              </a:solidFill>
            </a:endParaRPr>
          </a:p>
        </p:txBody>
      </p:sp>
    </p:spTree>
    <p:extLst>
      <p:ext uri="{BB962C8B-B14F-4D97-AF65-F5344CB8AC3E}">
        <p14:creationId xmlns:p14="http://schemas.microsoft.com/office/powerpoint/2010/main" val="16199556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36512" y="1124744"/>
            <a:ext cx="8655968" cy="5472608"/>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rtl="1">
              <a:defRPr/>
            </a:pPr>
            <a:r>
              <a:rPr lang="ar-AE" sz="3600" dirty="0" smtClean="0">
                <a:solidFill>
                  <a:schemeClr val="tx1"/>
                </a:solidFill>
                <a:latin typeface="HASENAT" panose="01000600020000020003" pitchFamily="2" charset="-78"/>
                <a:cs typeface="HASENAT" panose="01000600020000020003" pitchFamily="2" charset="-78"/>
              </a:rPr>
              <a:t>اَلْغُرَبَاءُ فِى الدُّنْيَا اَرْبَعَةٌ قُرْآنٌ فى جَوْفِ الظَّالِمِ وَمَسْجِدٌ فِى نَادِى قَوْمٍ لَا يُصَلُّونَ فِيهِ وَمُصْحَفٌ فى بَيْتٍ لَايُقْرَءُ فِيهِ وَرَجُلٌ صَالِحٌ مَعَ قَوْمِ سُوءٍ</a:t>
            </a:r>
          </a:p>
          <a:p>
            <a:pPr algn="ctr" fontAlgn="auto">
              <a:spcBef>
                <a:spcPts val="0"/>
              </a:spcBef>
              <a:spcAft>
                <a:spcPts val="0"/>
              </a:spcAft>
              <a:defRPr/>
            </a:pPr>
            <a:r>
              <a:rPr lang="tr-TR" sz="3200" b="1" dirty="0" smtClean="0"/>
              <a:t>	</a:t>
            </a:r>
            <a:r>
              <a:rPr lang="tr-TR" sz="2800" b="1" dirty="0" smtClean="0"/>
              <a:t>Efendimiz buyurdular ki: </a:t>
            </a:r>
          </a:p>
          <a:p>
            <a:pPr algn="ctr" fontAlgn="auto">
              <a:spcBef>
                <a:spcPts val="0"/>
              </a:spcBef>
              <a:spcAft>
                <a:spcPts val="0"/>
              </a:spcAft>
              <a:defRPr/>
            </a:pPr>
            <a:r>
              <a:rPr lang="tr-TR" sz="2800" b="1" dirty="0" smtClean="0"/>
              <a:t>“</a:t>
            </a:r>
            <a:r>
              <a:rPr lang="tr-TR" sz="2800" dirty="0" smtClean="0"/>
              <a:t>Dünyada garip olan dört şey vardır</a:t>
            </a:r>
            <a:r>
              <a:rPr lang="tr-TR" sz="2800" b="1" dirty="0" smtClean="0">
                <a:solidFill>
                  <a:srgbClr val="FFFF00"/>
                </a:solidFill>
              </a:rPr>
              <a:t>. </a:t>
            </a:r>
          </a:p>
          <a:p>
            <a:pPr algn="ctr" fontAlgn="auto">
              <a:spcBef>
                <a:spcPts val="0"/>
              </a:spcBef>
              <a:spcAft>
                <a:spcPts val="0"/>
              </a:spcAft>
              <a:defRPr/>
            </a:pPr>
            <a:r>
              <a:rPr lang="tr-TR" sz="3600" b="1" dirty="0" smtClean="0">
                <a:solidFill>
                  <a:srgbClr val="002060"/>
                </a:solidFill>
              </a:rPr>
              <a:t>Zalimin ezberinde olan kuran,</a:t>
            </a:r>
          </a:p>
          <a:p>
            <a:pPr algn="ctr" fontAlgn="auto">
              <a:spcBef>
                <a:spcPts val="0"/>
              </a:spcBef>
              <a:spcAft>
                <a:spcPts val="0"/>
              </a:spcAft>
              <a:defRPr/>
            </a:pPr>
            <a:r>
              <a:rPr lang="tr-TR" sz="2800" b="1" dirty="0" smtClean="0">
                <a:solidFill>
                  <a:srgbClr val="00B0F0"/>
                </a:solidFill>
                <a:effectLst>
                  <a:outerShdw blurRad="38100" dist="38100" dir="2700000" algn="tl">
                    <a:srgbClr val="000000">
                      <a:alpha val="43137"/>
                    </a:srgbClr>
                  </a:outerShdw>
                </a:effectLst>
              </a:rPr>
              <a:t>bir kavmi çağırdığı halde içinde namaz kılınmayan mescit, </a:t>
            </a:r>
            <a:r>
              <a:rPr lang="tr-TR" sz="2800" b="1" dirty="0" smtClean="0">
                <a:solidFill>
                  <a:srgbClr val="002060"/>
                </a:solidFill>
              </a:rPr>
              <a:t>bir evde olup ta okunmayan kuran </a:t>
            </a:r>
            <a:r>
              <a:rPr lang="tr-TR" sz="2800" b="1" dirty="0" smtClean="0">
                <a:solidFill>
                  <a:schemeClr val="tx1"/>
                </a:solidFill>
              </a:rPr>
              <a:t>ve </a:t>
            </a:r>
          </a:p>
          <a:p>
            <a:pPr algn="ctr" fontAlgn="auto">
              <a:spcBef>
                <a:spcPts val="0"/>
              </a:spcBef>
              <a:spcAft>
                <a:spcPts val="0"/>
              </a:spcAft>
              <a:defRPr/>
            </a:pPr>
            <a:r>
              <a:rPr lang="tr-TR" sz="2800" b="1" dirty="0" smtClean="0">
                <a:solidFill>
                  <a:srgbClr val="7030A0"/>
                </a:solidFill>
              </a:rPr>
              <a:t>kötü bir </a:t>
            </a:r>
            <a:r>
              <a:rPr lang="tr-TR" sz="2800" b="1" dirty="0" err="1" smtClean="0">
                <a:solidFill>
                  <a:srgbClr val="7030A0"/>
                </a:solidFill>
              </a:rPr>
              <a:t>kavm</a:t>
            </a:r>
            <a:r>
              <a:rPr lang="tr-TR" sz="2800" b="1" dirty="0" smtClean="0">
                <a:solidFill>
                  <a:srgbClr val="7030A0"/>
                </a:solidFill>
              </a:rPr>
              <a:t> içinde yaşamaya çalışan </a:t>
            </a:r>
            <a:r>
              <a:rPr lang="tr-TR" sz="2800" b="1" dirty="0" err="1" smtClean="0">
                <a:solidFill>
                  <a:srgbClr val="7030A0"/>
                </a:solidFill>
              </a:rPr>
              <a:t>salih</a:t>
            </a:r>
            <a:r>
              <a:rPr lang="tr-TR" sz="2800" b="1" dirty="0" smtClean="0">
                <a:solidFill>
                  <a:srgbClr val="7030A0"/>
                </a:solidFill>
              </a:rPr>
              <a:t> bir adam</a:t>
            </a:r>
            <a:r>
              <a:rPr lang="tr-TR" sz="2800" b="1" dirty="0" smtClean="0">
                <a:solidFill>
                  <a:schemeClr val="tx1"/>
                </a:solidFill>
              </a:rPr>
              <a:t>”</a:t>
            </a:r>
            <a:endParaRPr lang="tr-TR" sz="2800" dirty="0">
              <a:solidFill>
                <a:schemeClr val="tx1"/>
              </a:solidFill>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latin typeface="Times New Roman" pitchFamily="18" charset="0"/>
                <a:cs typeface="Times New Roman" pitchFamily="18" charset="0"/>
              </a:rPr>
              <a:t>HARABEYE DÖNME VE DÖNDÜRME</a:t>
            </a:r>
            <a:endParaRPr lang="tr-TR" sz="3600" b="1" dirty="0">
              <a:solidFill>
                <a:srgbClr val="002060"/>
              </a:solidFill>
            </a:endParaRPr>
          </a:p>
        </p:txBody>
      </p:sp>
    </p:spTree>
    <p:extLst>
      <p:ext uri="{BB962C8B-B14F-4D97-AF65-F5344CB8AC3E}">
        <p14:creationId xmlns:p14="http://schemas.microsoft.com/office/powerpoint/2010/main" val="16199556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36512" y="1124744"/>
            <a:ext cx="8655968" cy="5472608"/>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pPr algn="just" fontAlgn="auto">
              <a:spcBef>
                <a:spcPts val="0"/>
              </a:spcBef>
              <a:spcAft>
                <a:spcPts val="0"/>
              </a:spcAft>
              <a:defRPr/>
            </a:pPr>
            <a:r>
              <a:rPr lang="tr-TR" sz="3600" b="1" dirty="0" smtClean="0">
                <a:solidFill>
                  <a:schemeClr val="tx1"/>
                </a:solidFill>
              </a:rPr>
              <a:t>“</a:t>
            </a:r>
            <a:r>
              <a:rPr lang="tr-TR" sz="3600" b="1" dirty="0" smtClean="0">
                <a:solidFill>
                  <a:srgbClr val="C00000"/>
                </a:solidFill>
              </a:rPr>
              <a:t>Ey </a:t>
            </a:r>
            <a:r>
              <a:rPr lang="tr-TR" sz="3600" b="1" dirty="0" err="1" smtClean="0">
                <a:solidFill>
                  <a:srgbClr val="C00000"/>
                </a:solidFill>
              </a:rPr>
              <a:t>Kur’an</a:t>
            </a:r>
            <a:r>
              <a:rPr lang="tr-TR" sz="3600" b="1" dirty="0" smtClean="0">
                <a:solidFill>
                  <a:srgbClr val="C00000"/>
                </a:solidFill>
              </a:rPr>
              <a:t> ehli! </a:t>
            </a:r>
            <a:r>
              <a:rPr lang="tr-TR" sz="3600" b="1" dirty="0" err="1" smtClean="0">
                <a:solidFill>
                  <a:srgbClr val="C00000"/>
                </a:solidFill>
              </a:rPr>
              <a:t>Kur’an</a:t>
            </a:r>
            <a:r>
              <a:rPr lang="tr-TR" sz="3600" b="1" dirty="0" smtClean="0">
                <a:solidFill>
                  <a:srgbClr val="C00000"/>
                </a:solidFill>
              </a:rPr>
              <a:t> kalplerinize ne ekti?</a:t>
            </a:r>
          </a:p>
          <a:p>
            <a:pPr algn="just" fontAlgn="auto">
              <a:spcBef>
                <a:spcPts val="0"/>
              </a:spcBef>
              <a:spcAft>
                <a:spcPts val="0"/>
              </a:spcAft>
              <a:defRPr/>
            </a:pPr>
            <a:r>
              <a:rPr lang="tr-TR" sz="4000" b="1" dirty="0" smtClean="0">
                <a:solidFill>
                  <a:srgbClr val="00B0F0"/>
                </a:solidFill>
              </a:rPr>
              <a:t>Yağmur, yer yüzünün baharı olduğu gibi,</a:t>
            </a:r>
            <a:r>
              <a:rPr lang="tr-TR" sz="4000" b="1" dirty="0" smtClean="0">
                <a:solidFill>
                  <a:schemeClr val="tx1"/>
                </a:solidFill>
              </a:rPr>
              <a:t> </a:t>
            </a:r>
          </a:p>
          <a:p>
            <a:pPr algn="just" fontAlgn="auto">
              <a:spcBef>
                <a:spcPts val="0"/>
              </a:spcBef>
              <a:spcAft>
                <a:spcPts val="0"/>
              </a:spcAft>
              <a:defRPr/>
            </a:pPr>
            <a:r>
              <a:rPr lang="tr-TR" sz="5400" b="1" dirty="0" smtClean="0">
                <a:solidFill>
                  <a:srgbClr val="002060"/>
                </a:solidFill>
              </a:rPr>
              <a:t>kuran da kalplerin baharıdır</a:t>
            </a:r>
            <a:r>
              <a:rPr lang="tr-TR" sz="3600" b="1" dirty="0" smtClean="0">
                <a:solidFill>
                  <a:schemeClr val="tx1"/>
                </a:solidFill>
              </a:rPr>
              <a:t>.”</a:t>
            </a:r>
            <a:endParaRPr lang="tr-TR" sz="3600" b="1" dirty="0">
              <a:solidFill>
                <a:schemeClr val="tx1"/>
              </a:solidFill>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tr-TR" sz="3600" b="1" dirty="0" smtClean="0">
                <a:solidFill>
                  <a:schemeClr val="tx1"/>
                </a:solidFill>
              </a:rPr>
              <a:t>Malik B. Dinar Hz.</a:t>
            </a:r>
          </a:p>
        </p:txBody>
      </p:sp>
    </p:spTree>
    <p:extLst>
      <p:ext uri="{BB962C8B-B14F-4D97-AF65-F5344CB8AC3E}">
        <p14:creationId xmlns:p14="http://schemas.microsoft.com/office/powerpoint/2010/main" val="16199556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36512" y="1124744"/>
            <a:ext cx="8655968" cy="5472608"/>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defRPr/>
            </a:pPr>
            <a:r>
              <a:rPr lang="ar-AE" sz="3600" dirty="0" smtClean="0">
                <a:solidFill>
                  <a:srgbClr val="002060"/>
                </a:solidFill>
                <a:latin typeface="HASENAT" panose="01000600020000020003" pitchFamily="2" charset="-78"/>
                <a:cs typeface="HASENAT" panose="01000600020000020003" pitchFamily="2" charset="-78"/>
              </a:rPr>
              <a:t>وَمَنْ يَعْشُ عَنْ ذِكْرِ الرَّحْمٰنِ نُقَيِّضْ لَهُ شَيْطَانًا فَهُوَ لَهُ قَرٖينٌ وَاِنَّهُمْ لَيَصُدُّونَهُمْ عَنِ السَّبٖيلِ وَيَحْسَبُونَ اَنَّهُمْ مُهْتَدُونَ </a:t>
            </a:r>
          </a:p>
          <a:p>
            <a:pPr algn="ctr">
              <a:defRPr/>
            </a:pPr>
            <a:r>
              <a:rPr lang="tr-TR" sz="2800" dirty="0" smtClean="0">
                <a:solidFill>
                  <a:schemeClr val="tx1"/>
                </a:solidFill>
              </a:rPr>
              <a:t>“Kim </a:t>
            </a:r>
            <a:r>
              <a:rPr lang="tr-TR" sz="2800" dirty="0" err="1" smtClean="0">
                <a:solidFill>
                  <a:schemeClr val="tx1"/>
                </a:solidFill>
              </a:rPr>
              <a:t>Rahmân'ı</a:t>
            </a:r>
            <a:r>
              <a:rPr lang="tr-TR" sz="2800" dirty="0" smtClean="0">
                <a:solidFill>
                  <a:schemeClr val="tx1"/>
                </a:solidFill>
              </a:rPr>
              <a:t> zikretmekten gafil olursa, </a:t>
            </a:r>
          </a:p>
          <a:p>
            <a:pPr algn="ctr">
              <a:defRPr/>
            </a:pPr>
            <a:r>
              <a:rPr lang="tr-TR" sz="2800" dirty="0" smtClean="0">
                <a:solidFill>
                  <a:srgbClr val="C00000"/>
                </a:solidFill>
              </a:rPr>
              <a:t>yanından ayrılmayan bir şeytanı ona musallat ederiz. </a:t>
            </a:r>
            <a:r>
              <a:rPr lang="tr-TR" sz="2800" dirty="0" smtClean="0">
                <a:solidFill>
                  <a:srgbClr val="7030A0"/>
                </a:solidFill>
              </a:rPr>
              <a:t>Şüphesiz bu şeytanlar onları doğru yoldan alıkoyarlar </a:t>
            </a:r>
            <a:r>
              <a:rPr lang="tr-TR" sz="2800" dirty="0" smtClean="0">
                <a:solidFill>
                  <a:schemeClr val="tx1"/>
                </a:solidFill>
              </a:rPr>
              <a:t>da </a:t>
            </a:r>
            <a:r>
              <a:rPr lang="tr-TR" sz="2800" dirty="0" smtClean="0">
                <a:solidFill>
                  <a:srgbClr val="0070C0"/>
                </a:solidFill>
              </a:rPr>
              <a:t>onlar, kendilerinin doğru yolda olduklarını sanırlar</a:t>
            </a:r>
            <a:r>
              <a:rPr lang="tr-TR" sz="2800" dirty="0" smtClean="0">
                <a:solidFill>
                  <a:schemeClr val="tx1"/>
                </a:solidFill>
              </a:rPr>
              <a:t>.” </a:t>
            </a:r>
          </a:p>
          <a:p>
            <a:pPr algn="ctr">
              <a:defRPr/>
            </a:pPr>
            <a:r>
              <a:rPr lang="tr-TR" sz="1600" dirty="0" smtClean="0">
                <a:solidFill>
                  <a:schemeClr val="tx1"/>
                </a:solidFill>
              </a:rPr>
              <a:t>(</a:t>
            </a:r>
            <a:r>
              <a:rPr lang="tr-TR" sz="1600" dirty="0" err="1" smtClean="0">
                <a:solidFill>
                  <a:schemeClr val="tx1"/>
                </a:solidFill>
              </a:rPr>
              <a:t>Zuhruf</a:t>
            </a:r>
            <a:r>
              <a:rPr lang="tr-TR" sz="1600" dirty="0" smtClean="0">
                <a:solidFill>
                  <a:schemeClr val="tx1"/>
                </a:solidFill>
              </a:rPr>
              <a:t> 36,37)</a:t>
            </a:r>
          </a:p>
          <a:p>
            <a:pPr algn="ctr">
              <a:defRPr/>
            </a:pPr>
            <a:r>
              <a:rPr lang="ar-AE" sz="4000" dirty="0" smtClean="0">
                <a:solidFill>
                  <a:srgbClr val="002060"/>
                </a:solidFill>
                <a:latin typeface="HASENAT" panose="01000600020000020003" pitchFamily="2" charset="-78"/>
                <a:cs typeface="HASENAT" panose="01000600020000020003" pitchFamily="2" charset="-78"/>
              </a:rPr>
              <a:t>فَاسْتَمْسِكْ بِالَّذٖى اُوحِىَ اِلَيْكَ اِنَّكَ عَلٰى صِرَاطٍ مُسْتَقٖيمٍ </a:t>
            </a:r>
          </a:p>
          <a:p>
            <a:pPr algn="ctr">
              <a:defRPr/>
            </a:pPr>
            <a:r>
              <a:rPr lang="tr-TR" sz="2800" dirty="0" smtClean="0">
                <a:solidFill>
                  <a:schemeClr val="tx1"/>
                </a:solidFill>
                <a:latin typeface="Times New Roman" pitchFamily="18" charset="0"/>
                <a:cs typeface="Times New Roman" pitchFamily="18" charset="0"/>
              </a:rPr>
              <a:t>“</a:t>
            </a:r>
            <a:r>
              <a:rPr lang="tr-TR" sz="3200" dirty="0" smtClean="0">
                <a:solidFill>
                  <a:schemeClr val="tx1"/>
                </a:solidFill>
              </a:rPr>
              <a:t>Sen, sana </a:t>
            </a:r>
            <a:r>
              <a:rPr lang="tr-TR" sz="3200" dirty="0" err="1" smtClean="0">
                <a:solidFill>
                  <a:schemeClr val="tx1"/>
                </a:solidFill>
              </a:rPr>
              <a:t>vahyedilene</a:t>
            </a:r>
            <a:r>
              <a:rPr lang="tr-TR" sz="3200" dirty="0" smtClean="0">
                <a:solidFill>
                  <a:schemeClr val="tx1"/>
                </a:solidFill>
              </a:rPr>
              <a:t> sımsıkı sarıl. </a:t>
            </a:r>
          </a:p>
          <a:p>
            <a:pPr algn="ctr">
              <a:defRPr/>
            </a:pPr>
            <a:r>
              <a:rPr lang="tr-TR" sz="3200" dirty="0" smtClean="0">
                <a:solidFill>
                  <a:schemeClr val="tx1"/>
                </a:solidFill>
              </a:rPr>
              <a:t>Şüphesiz sen, dosdoğru yoldasın</a:t>
            </a:r>
            <a:r>
              <a:rPr lang="tr-TR" sz="2800" dirty="0" smtClean="0">
                <a:solidFill>
                  <a:schemeClr val="tx1"/>
                </a:solidFill>
              </a:rPr>
              <a:t>. </a:t>
            </a:r>
            <a:r>
              <a:rPr lang="tr-TR" sz="2800" dirty="0" smtClean="0">
                <a:solidFill>
                  <a:schemeClr val="tx1"/>
                </a:solidFill>
                <a:latin typeface="Times New Roman" pitchFamily="18" charset="0"/>
                <a:cs typeface="Times New Roman" pitchFamily="18" charset="0"/>
              </a:rPr>
              <a:t>” </a:t>
            </a:r>
          </a:p>
          <a:p>
            <a:pPr algn="ctr">
              <a:defRPr/>
            </a:pPr>
            <a:r>
              <a:rPr lang="tr-TR" sz="1600" dirty="0" smtClean="0">
                <a:solidFill>
                  <a:schemeClr val="tx1"/>
                </a:solidFill>
              </a:rPr>
              <a:t>(</a:t>
            </a:r>
            <a:r>
              <a:rPr lang="tr-TR" sz="1600" dirty="0" err="1" smtClean="0">
                <a:solidFill>
                  <a:schemeClr val="tx1"/>
                </a:solidFill>
              </a:rPr>
              <a:t>Zuhruf</a:t>
            </a:r>
            <a:r>
              <a:rPr lang="tr-TR" sz="1600" dirty="0" smtClean="0">
                <a:solidFill>
                  <a:schemeClr val="tx1"/>
                </a:solidFill>
              </a:rPr>
              <a:t> 43)</a:t>
            </a:r>
            <a:endParaRPr lang="tr-TR" sz="1600" dirty="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sz="3600" b="1" dirty="0" smtClean="0">
                <a:solidFill>
                  <a:schemeClr val="tx1"/>
                </a:solidFill>
                <a:latin typeface="Times New Roman" pitchFamily="18" charset="0"/>
                <a:cs typeface="Times New Roman" pitchFamily="18" charset="0"/>
              </a:rPr>
              <a:t>Kurana göre hayat yaşamak zorundayız.</a:t>
            </a:r>
          </a:p>
        </p:txBody>
      </p:sp>
    </p:spTree>
    <p:extLst>
      <p:ext uri="{BB962C8B-B14F-4D97-AF65-F5344CB8AC3E}">
        <p14:creationId xmlns:p14="http://schemas.microsoft.com/office/powerpoint/2010/main" val="16199556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36512" y="1124744"/>
            <a:ext cx="8655968" cy="5472608"/>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rtl="1">
              <a:defRPr/>
            </a:pPr>
            <a:r>
              <a:rPr lang="ar-AE" sz="4000" dirty="0" smtClean="0">
                <a:solidFill>
                  <a:srgbClr val="002060"/>
                </a:solidFill>
                <a:latin typeface="HASENAT" panose="01000600020000020003" pitchFamily="2" charset="-78"/>
                <a:cs typeface="HASENAT" panose="01000600020000020003" pitchFamily="2" charset="-78"/>
              </a:rPr>
              <a:t>إِنَّ هٰذَا القُرْاٰنَ مَأْدَبَةُ اللّٰهِ فَاَقْبِلُوا مَأْدَبَتَهُ مَااسْتَطَعْتُمْ إَنَّ هٰذَا الْقُرْاٰنَ حَبْلُ اللّٰهِ الْمَتِينُ وَالنُّورُ الْمُبِينُ وَالشِّفَاءُ النَّافِعُ وَعِصْمَةٌ لِمَنْ تَمَسَّكَ بِهِ وَنَجَاةٌ لِمَنْ اِتَّبَعَهُ </a:t>
            </a:r>
            <a:endParaRPr lang="ar-SA" sz="4000" dirty="0" smtClean="0">
              <a:solidFill>
                <a:srgbClr val="002060"/>
              </a:solidFill>
              <a:latin typeface="HASENAT" panose="01000600020000020003" pitchFamily="2" charset="-78"/>
              <a:cs typeface="HASENAT" panose="01000600020000020003" pitchFamily="2" charset="-78"/>
            </a:endParaRPr>
          </a:p>
          <a:p>
            <a:pPr algn="ctr" fontAlgn="auto">
              <a:spcBef>
                <a:spcPts val="0"/>
              </a:spcBef>
              <a:spcAft>
                <a:spcPts val="0"/>
              </a:spcAft>
              <a:defRPr/>
            </a:pPr>
            <a:r>
              <a:rPr lang="tr-TR" sz="2800" dirty="0" smtClean="0">
                <a:solidFill>
                  <a:srgbClr val="0070C0"/>
                </a:solidFill>
                <a:latin typeface="Times New Roman" pitchFamily="18" charset="0"/>
                <a:cs typeface="Times New Roman" pitchFamily="18" charset="0"/>
              </a:rPr>
              <a:t>Efendimiz bir Hadiste şöyle buyurmuştur : </a:t>
            </a:r>
          </a:p>
          <a:p>
            <a:pPr algn="ctr" fontAlgn="auto">
              <a:spcBef>
                <a:spcPts val="0"/>
              </a:spcBef>
              <a:spcAft>
                <a:spcPts val="0"/>
              </a:spcAft>
              <a:defRPr/>
            </a:pPr>
            <a:r>
              <a:rPr lang="tr-TR" sz="2800" dirty="0" smtClean="0">
                <a:solidFill>
                  <a:schemeClr val="tx1"/>
                </a:solidFill>
                <a:latin typeface="Times New Roman" pitchFamily="18" charset="0"/>
                <a:cs typeface="Times New Roman" pitchFamily="18" charset="0"/>
              </a:rPr>
              <a:t>“Gerçek bu </a:t>
            </a:r>
            <a:r>
              <a:rPr lang="tr-TR" sz="2800" b="1" dirty="0" smtClean="0">
                <a:solidFill>
                  <a:schemeClr val="tx1"/>
                </a:solidFill>
                <a:latin typeface="Times New Roman" pitchFamily="18" charset="0"/>
                <a:cs typeface="Times New Roman" pitchFamily="18" charset="0"/>
              </a:rPr>
              <a:t>kuran Allahın ziyafet sofrasıdır. </a:t>
            </a:r>
          </a:p>
          <a:p>
            <a:pPr algn="ctr" fontAlgn="auto">
              <a:spcBef>
                <a:spcPts val="0"/>
              </a:spcBef>
              <a:spcAft>
                <a:spcPts val="0"/>
              </a:spcAft>
              <a:defRPr/>
            </a:pPr>
            <a:r>
              <a:rPr lang="tr-TR" sz="2800" dirty="0" smtClean="0">
                <a:solidFill>
                  <a:schemeClr val="tx1"/>
                </a:solidFill>
                <a:latin typeface="Times New Roman" pitchFamily="18" charset="0"/>
                <a:cs typeface="Times New Roman" pitchFamily="18" charset="0"/>
              </a:rPr>
              <a:t>Gücünüz yettiği kadar onun ziyafetini kabul edin. </a:t>
            </a:r>
            <a:r>
              <a:rPr lang="tr-TR" sz="3200" b="1" dirty="0" smtClean="0">
                <a:solidFill>
                  <a:schemeClr val="tx1"/>
                </a:solidFill>
                <a:latin typeface="Times New Roman" pitchFamily="18" charset="0"/>
                <a:cs typeface="Times New Roman" pitchFamily="18" charset="0"/>
              </a:rPr>
              <a:t>Muhakkak ki </a:t>
            </a:r>
            <a:r>
              <a:rPr lang="tr-TR" sz="3200" b="1" dirty="0" err="1" smtClean="0">
                <a:solidFill>
                  <a:schemeClr val="tx1"/>
                </a:solidFill>
                <a:latin typeface="Times New Roman" pitchFamily="18" charset="0"/>
                <a:cs typeface="Times New Roman" pitchFamily="18" charset="0"/>
              </a:rPr>
              <a:t>kur’an</a:t>
            </a:r>
            <a:r>
              <a:rPr lang="tr-TR" sz="3200" b="1" dirty="0" smtClean="0">
                <a:solidFill>
                  <a:schemeClr val="tx1"/>
                </a:solidFill>
                <a:latin typeface="Times New Roman" pitchFamily="18" charset="0"/>
                <a:cs typeface="Times New Roman" pitchFamily="18" charset="0"/>
              </a:rPr>
              <a:t> Allahın kopmaz ipidir. </a:t>
            </a:r>
          </a:p>
          <a:p>
            <a:pPr algn="ctr" fontAlgn="auto">
              <a:spcBef>
                <a:spcPts val="0"/>
              </a:spcBef>
              <a:spcAft>
                <a:spcPts val="0"/>
              </a:spcAft>
              <a:defRPr/>
            </a:pPr>
            <a:r>
              <a:rPr lang="tr-TR" sz="3200" b="1" dirty="0" smtClean="0">
                <a:solidFill>
                  <a:schemeClr val="tx1"/>
                </a:solidFill>
                <a:latin typeface="Times New Roman" pitchFamily="18" charset="0"/>
                <a:cs typeface="Times New Roman" pitchFamily="18" charset="0"/>
              </a:rPr>
              <a:t>Apaçık nurdur. </a:t>
            </a:r>
          </a:p>
          <a:p>
            <a:pPr algn="ctr" fontAlgn="auto">
              <a:spcBef>
                <a:spcPts val="0"/>
              </a:spcBef>
              <a:spcAft>
                <a:spcPts val="0"/>
              </a:spcAft>
              <a:defRPr/>
            </a:pPr>
            <a:r>
              <a:rPr lang="tr-TR" sz="3200" b="1" dirty="0" smtClean="0">
                <a:solidFill>
                  <a:schemeClr val="tx1"/>
                </a:solidFill>
                <a:latin typeface="Times New Roman" pitchFamily="18" charset="0"/>
                <a:cs typeface="Times New Roman" pitchFamily="18" charset="0"/>
              </a:rPr>
              <a:t>Faydalı bir şifadır. </a:t>
            </a:r>
            <a:endParaRPr lang="tr-TR" sz="2800" b="1" dirty="0" smtClean="0">
              <a:solidFill>
                <a:schemeClr val="tx1"/>
              </a:solidFill>
              <a:latin typeface="Times New Roman" pitchFamily="18" charset="0"/>
              <a:cs typeface="Times New Roman" pitchFamily="18" charset="0"/>
            </a:endParaRPr>
          </a:p>
          <a:p>
            <a:pPr algn="ctr" fontAlgn="auto">
              <a:spcBef>
                <a:spcPts val="0"/>
              </a:spcBef>
              <a:spcAft>
                <a:spcPts val="0"/>
              </a:spcAft>
              <a:defRPr/>
            </a:pPr>
            <a:r>
              <a:rPr lang="tr-TR" sz="2800" dirty="0" err="1" smtClean="0">
                <a:solidFill>
                  <a:schemeClr val="tx1"/>
                </a:solidFill>
                <a:latin typeface="Times New Roman" pitchFamily="18" charset="0"/>
                <a:cs typeface="Times New Roman" pitchFamily="18" charset="0"/>
              </a:rPr>
              <a:t>Kur’an</a:t>
            </a:r>
            <a:r>
              <a:rPr lang="tr-TR" sz="2800" dirty="0" smtClean="0">
                <a:solidFill>
                  <a:schemeClr val="tx1"/>
                </a:solidFill>
                <a:latin typeface="Times New Roman" pitchFamily="18" charset="0"/>
                <a:cs typeface="Times New Roman" pitchFamily="18" charset="0"/>
              </a:rPr>
              <a:t> kendine yapışana tam bir koruyucudur. </a:t>
            </a:r>
          </a:p>
          <a:p>
            <a:pPr algn="ctr" fontAlgn="auto">
              <a:spcBef>
                <a:spcPts val="0"/>
              </a:spcBef>
              <a:spcAft>
                <a:spcPts val="0"/>
              </a:spcAft>
              <a:defRPr/>
            </a:pPr>
            <a:r>
              <a:rPr lang="tr-TR" sz="2800" dirty="0" smtClean="0">
                <a:solidFill>
                  <a:schemeClr val="tx1"/>
                </a:solidFill>
                <a:latin typeface="Times New Roman" pitchFamily="18" charset="0"/>
                <a:cs typeface="Times New Roman" pitchFamily="18" charset="0"/>
              </a:rPr>
              <a:t>Kendine uyana kurtuluş yoludur.”</a:t>
            </a:r>
            <a:endParaRPr lang="tr-TR" sz="1600" dirty="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sz="3600" b="1" dirty="0" smtClean="0">
                <a:solidFill>
                  <a:schemeClr val="tx1"/>
                </a:solidFill>
                <a:latin typeface="Times New Roman" pitchFamily="18" charset="0"/>
                <a:cs typeface="Times New Roman" pitchFamily="18" charset="0"/>
              </a:rPr>
              <a:t>KUR’AN SOFRASINA GELİN</a:t>
            </a:r>
          </a:p>
        </p:txBody>
      </p:sp>
    </p:spTree>
    <p:extLst>
      <p:ext uri="{BB962C8B-B14F-4D97-AF65-F5344CB8AC3E}">
        <p14:creationId xmlns:p14="http://schemas.microsoft.com/office/powerpoint/2010/main" val="16199556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84976" cy="5544616"/>
          </a:xfrm>
          <a:prstGeom prst="rect">
            <a:avLst/>
          </a:prstGeom>
          <a:noFill/>
          <a:ln>
            <a:noFill/>
          </a:ln>
        </p:spPr>
        <p:style>
          <a:lnRef idx="1">
            <a:schemeClr val="dk1"/>
          </a:lnRef>
          <a:fillRef idx="2">
            <a:schemeClr val="dk1"/>
          </a:fillRef>
          <a:effectRef idx="1">
            <a:schemeClr val="dk1"/>
          </a:effectRef>
          <a:fontRef idx="minor">
            <a:schemeClr val="dk1"/>
          </a:fontRef>
        </p:style>
        <p:txBody>
          <a:bodyPr rtlCol="0" anchor="ctr"/>
          <a:lstStyle/>
          <a:p>
            <a:pPr algn="r">
              <a:buFont typeface="Arial" pitchFamily="34" charset="0"/>
              <a:buChar char="•"/>
            </a:pPr>
            <a:r>
              <a:rPr lang="tr-TR" sz="3600" b="1" dirty="0" smtClean="0">
                <a:solidFill>
                  <a:srgbClr val="7030A0"/>
                </a:solidFill>
                <a:latin typeface="Times New Roman" pitchFamily="18" charset="0"/>
                <a:cs typeface="Times New Roman" pitchFamily="18" charset="0"/>
              </a:rPr>
              <a:t>Kuran bizden razı mı?</a:t>
            </a:r>
            <a:endParaRPr lang="tr-TR" sz="2000" b="1" dirty="0" smtClean="0">
              <a:solidFill>
                <a:srgbClr val="7030A0"/>
              </a:solidFill>
              <a:latin typeface="Times New Roman" pitchFamily="18" charset="0"/>
              <a:cs typeface="Times New Roman" pitchFamily="18" charset="0"/>
            </a:endParaRPr>
          </a:p>
          <a:p>
            <a:pPr>
              <a:buFont typeface="Arial" pitchFamily="34" charset="0"/>
              <a:buChar char="•"/>
            </a:pPr>
            <a:r>
              <a:rPr lang="tr-TR" sz="2400" dirty="0" smtClean="0">
                <a:solidFill>
                  <a:srgbClr val="0070C0"/>
                </a:solidFill>
                <a:latin typeface="Times New Roman" pitchFamily="18" charset="0"/>
                <a:cs typeface="Times New Roman" pitchFamily="18" charset="0"/>
              </a:rPr>
              <a:t>Kuran yarın kıyamette bize </a:t>
            </a:r>
            <a:r>
              <a:rPr lang="tr-TR" sz="3200" dirty="0" smtClean="0">
                <a:solidFill>
                  <a:srgbClr val="0070C0"/>
                </a:solidFill>
                <a:latin typeface="Times New Roman" pitchFamily="18" charset="0"/>
                <a:cs typeface="Times New Roman" pitchFamily="18" charset="0"/>
              </a:rPr>
              <a:t>şefaat edecek mi?</a:t>
            </a:r>
            <a:r>
              <a:rPr lang="tr-TR" dirty="0" smtClean="0">
                <a:solidFill>
                  <a:srgbClr val="0070C0"/>
                </a:solidFill>
                <a:latin typeface="Times New Roman" pitchFamily="18" charset="0"/>
                <a:cs typeface="Times New Roman" pitchFamily="18" charset="0"/>
              </a:rPr>
              <a:t> </a:t>
            </a:r>
          </a:p>
          <a:p>
            <a:pPr lvl="6">
              <a:buFont typeface="Arial" pitchFamily="34" charset="0"/>
              <a:buChar char="•"/>
            </a:pPr>
            <a:r>
              <a:rPr lang="tr-TR" sz="3200" dirty="0" smtClean="0">
                <a:solidFill>
                  <a:srgbClr val="FF0000"/>
                </a:solidFill>
                <a:latin typeface="Times New Roman" pitchFamily="18" charset="0"/>
                <a:cs typeface="Times New Roman" pitchFamily="18" charset="0"/>
              </a:rPr>
              <a:t>Yoksa bizden şikayet mi edecek?</a:t>
            </a:r>
            <a:endParaRPr lang="tr-TR" sz="2000" dirty="0" smtClean="0">
              <a:solidFill>
                <a:srgbClr val="FF0000"/>
              </a:solidFill>
              <a:latin typeface="Times New Roman" pitchFamily="18" charset="0"/>
              <a:cs typeface="Times New Roman" pitchFamily="18" charset="0"/>
            </a:endParaRPr>
          </a:p>
          <a:p>
            <a:pPr marL="360000" lvl="6"/>
            <a:r>
              <a:rPr lang="tr-TR" sz="4400" dirty="0" smtClean="0">
                <a:solidFill>
                  <a:schemeClr val="tx1"/>
                </a:solidFill>
                <a:latin typeface="Times New Roman" pitchFamily="18" charset="0"/>
                <a:cs typeface="Times New Roman" pitchFamily="18" charset="0"/>
              </a:rPr>
              <a:t>Kuran okuyor muyuz?</a:t>
            </a:r>
            <a:endParaRPr lang="tr-TR" sz="2400" dirty="0" smtClean="0">
              <a:solidFill>
                <a:schemeClr val="tx1"/>
              </a:solidFill>
              <a:latin typeface="Times New Roman" pitchFamily="18" charset="0"/>
              <a:cs typeface="Times New Roman" pitchFamily="18" charset="0"/>
            </a:endParaRPr>
          </a:p>
          <a:p>
            <a:pPr algn="r">
              <a:buFont typeface="Arial" pitchFamily="34" charset="0"/>
              <a:buChar char="•"/>
            </a:pPr>
            <a:r>
              <a:rPr lang="tr-TR" sz="3600" dirty="0" smtClean="0">
                <a:solidFill>
                  <a:srgbClr val="FF0000"/>
                </a:solidFill>
                <a:latin typeface="Times New Roman" pitchFamily="18" charset="0"/>
                <a:cs typeface="Times New Roman" pitchFamily="18" charset="0"/>
              </a:rPr>
              <a:t>Kuranı anlamaya çalışıyor muyuz? </a:t>
            </a:r>
          </a:p>
          <a:p>
            <a:pPr>
              <a:buFont typeface="Arial" pitchFamily="34" charset="0"/>
              <a:buChar char="•"/>
            </a:pPr>
            <a:r>
              <a:rPr lang="tr-TR" sz="3200" b="1" dirty="0" smtClean="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Kuran nidalarıyla evimizi süslüyor muyuz?</a:t>
            </a:r>
            <a:endParaRPr lang="tr-TR" sz="2400" b="1" dirty="0" smtClean="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r">
              <a:buFont typeface="Arial" pitchFamily="34" charset="0"/>
              <a:buChar char="•"/>
            </a:pPr>
            <a:r>
              <a:rPr lang="tr-TR" sz="3200" b="1" dirty="0" smtClean="0">
                <a:solidFill>
                  <a:srgbClr val="C00000"/>
                </a:solidFill>
                <a:latin typeface="Times New Roman" pitchFamily="18" charset="0"/>
                <a:cs typeface="Times New Roman" pitchFamily="18" charset="0"/>
              </a:rPr>
              <a:t>Kuranı çoluk çocuğumuza öğretiyor muyuz?</a:t>
            </a:r>
          </a:p>
          <a:p>
            <a:pPr>
              <a:buFont typeface="Arial" pitchFamily="34" charset="0"/>
              <a:buChar char="•"/>
            </a:pPr>
            <a:r>
              <a:rPr lang="tr-TR" sz="2800" dirty="0" smtClean="0">
                <a:solidFill>
                  <a:srgbClr val="0070C0"/>
                </a:solidFill>
                <a:latin typeface="Times New Roman" pitchFamily="18" charset="0"/>
                <a:cs typeface="Times New Roman" pitchFamily="18" charset="0"/>
              </a:rPr>
              <a:t>Kuran için hangi hizmette bulunduk, hangi adımları attık</a:t>
            </a:r>
          </a:p>
          <a:p>
            <a:pPr algn="ctr">
              <a:buFont typeface="Arial" pitchFamily="34" charset="0"/>
              <a:buChar char="•"/>
            </a:pPr>
            <a:r>
              <a:rPr lang="tr-TR" sz="3200" u="sng" dirty="0" smtClean="0">
                <a:solidFill>
                  <a:srgbClr val="FF0000"/>
                </a:solidFill>
                <a:latin typeface="Times New Roman" pitchFamily="18" charset="0"/>
                <a:cs typeface="Times New Roman" pitchFamily="18" charset="0"/>
              </a:rPr>
              <a:t>Kuranın kaç ayet /suresini ezber/ mana biliyoruz?</a:t>
            </a:r>
          </a:p>
          <a:p>
            <a:pPr>
              <a:buFont typeface="Arial" pitchFamily="34" charset="0"/>
              <a:buChar char="•"/>
            </a:pPr>
            <a:r>
              <a:rPr lang="tr-TR" sz="2800" dirty="0" smtClean="0">
                <a:solidFill>
                  <a:srgbClr val="7030A0"/>
                </a:solidFill>
                <a:latin typeface="Times New Roman" pitchFamily="18" charset="0"/>
                <a:cs typeface="Times New Roman" pitchFamily="18" charset="0"/>
              </a:rPr>
              <a:t>Çocuklarımıza hangi surelerini ezberlettik?</a:t>
            </a:r>
            <a:endParaRPr lang="tr-TR" sz="1600" dirty="0" smtClean="0">
              <a:solidFill>
                <a:schemeClr val="tx1"/>
              </a:solidFill>
              <a:latin typeface="Times New Roman" pitchFamily="18" charset="0"/>
              <a:cs typeface="Times New Roman" pitchFamily="18" charset="0"/>
            </a:endParaRPr>
          </a:p>
          <a:p>
            <a:pPr algn="ctr">
              <a:buFont typeface="Arial" pitchFamily="34" charset="0"/>
              <a:buChar char="•"/>
            </a:pPr>
            <a:r>
              <a:rPr lang="tr-TR" sz="2800" b="1" dirty="0" smtClean="0">
                <a:solidFill>
                  <a:srgbClr val="C00000"/>
                </a:solidFill>
                <a:latin typeface="Times New Roman" pitchFamily="18" charset="0"/>
                <a:cs typeface="Times New Roman" pitchFamily="18" charset="0"/>
              </a:rPr>
              <a:t>Kuran öğrenmelerini teşvik ettik mi, ne hediye aldık?</a:t>
            </a:r>
            <a:endParaRPr lang="tr-TR" sz="1600" b="1" dirty="0">
              <a:solidFill>
                <a:srgbClr val="C00000"/>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latin typeface="Times New Roman" pitchFamily="18" charset="0"/>
                <a:cs typeface="Times New Roman" pitchFamily="18" charset="0"/>
              </a:rPr>
              <a:t>KUR’AN HAYATINDA NE KADAR VAR?</a:t>
            </a:r>
            <a:endParaRPr lang="tr-TR" sz="3600" b="1" dirty="0">
              <a:solidFill>
                <a:srgbClr val="002060"/>
              </a:solidFill>
            </a:endParaRPr>
          </a:p>
        </p:txBody>
      </p:sp>
    </p:spTree>
    <p:extLst>
      <p:ext uri="{BB962C8B-B14F-4D97-AF65-F5344CB8AC3E}">
        <p14:creationId xmlns:p14="http://schemas.microsoft.com/office/powerpoint/2010/main" val="255722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p:cTn id="7"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3">
                                            <p:txEl>
                                              <p:pRg st="1" end="1"/>
                                            </p:txEl>
                                          </p:spTgt>
                                        </p:tgtEl>
                                        <p:attrNameLst>
                                          <p:attrName>style.visibility</p:attrName>
                                        </p:attrNameLst>
                                      </p:cBhvr>
                                      <p:to>
                                        <p:strVal val="visible"/>
                                      </p:to>
                                    </p:set>
                                    <p:anim calcmode="lin" valueType="num">
                                      <p:cBhvr>
                                        <p:cTn id="14" dur="500" fill="hold"/>
                                        <p:tgtEl>
                                          <p:spTgt spid="1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1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1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3">
                                            <p:txEl>
                                              <p:pRg st="2" end="2"/>
                                            </p:txEl>
                                          </p:spTgt>
                                        </p:tgtEl>
                                        <p:attrNameLst>
                                          <p:attrName>style.visibility</p:attrName>
                                        </p:attrNameLst>
                                      </p:cBhvr>
                                      <p:to>
                                        <p:strVal val="visible"/>
                                      </p:to>
                                    </p:set>
                                    <p:anim calcmode="lin" valueType="num">
                                      <p:cBhvr>
                                        <p:cTn id="21" dur="500" fill="hold"/>
                                        <p:tgtEl>
                                          <p:spTgt spid="1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1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3">
                                            <p:txEl>
                                              <p:pRg st="3" end="3"/>
                                            </p:txEl>
                                          </p:spTgt>
                                        </p:tgtEl>
                                        <p:attrNameLst>
                                          <p:attrName>style.visibility</p:attrName>
                                        </p:attrNameLst>
                                      </p:cBhvr>
                                      <p:to>
                                        <p:strVal val="visible"/>
                                      </p:to>
                                    </p:set>
                                    <p:anim calcmode="lin" valueType="num">
                                      <p:cBhvr>
                                        <p:cTn id="28" dur="500" fill="hold"/>
                                        <p:tgtEl>
                                          <p:spTgt spid="1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1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1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13">
                                            <p:txEl>
                                              <p:pRg st="4" end="4"/>
                                            </p:txEl>
                                          </p:spTgt>
                                        </p:tgtEl>
                                        <p:attrNameLst>
                                          <p:attrName>style.visibility</p:attrName>
                                        </p:attrNameLst>
                                      </p:cBhvr>
                                      <p:to>
                                        <p:strVal val="visible"/>
                                      </p:to>
                                    </p:set>
                                    <p:anim calcmode="lin" valueType="num">
                                      <p:cBhvr>
                                        <p:cTn id="35" dur="500" fill="hold"/>
                                        <p:tgtEl>
                                          <p:spTgt spid="1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1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1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nodeType="clickEffect">
                                  <p:stCondLst>
                                    <p:cond delay="0"/>
                                  </p:stCondLst>
                                  <p:childTnLst>
                                    <p:set>
                                      <p:cBhvr>
                                        <p:cTn id="41" dur="1" fill="hold">
                                          <p:stCondLst>
                                            <p:cond delay="0"/>
                                          </p:stCondLst>
                                        </p:cTn>
                                        <p:tgtEl>
                                          <p:spTgt spid="13">
                                            <p:txEl>
                                              <p:pRg st="5" end="5"/>
                                            </p:txEl>
                                          </p:spTgt>
                                        </p:tgtEl>
                                        <p:attrNameLst>
                                          <p:attrName>style.visibility</p:attrName>
                                        </p:attrNameLst>
                                      </p:cBhvr>
                                      <p:to>
                                        <p:strVal val="visible"/>
                                      </p:to>
                                    </p:set>
                                    <p:animEffect transition="in" filter="wipe(down)">
                                      <p:cBhvr>
                                        <p:cTn id="42" dur="580">
                                          <p:stCondLst>
                                            <p:cond delay="0"/>
                                          </p:stCondLst>
                                        </p:cTn>
                                        <p:tgtEl>
                                          <p:spTgt spid="13">
                                            <p:txEl>
                                              <p:pRg st="5" end="5"/>
                                            </p:txEl>
                                          </p:spTgt>
                                        </p:tgtEl>
                                      </p:cBhvr>
                                    </p:animEffect>
                                    <p:anim calcmode="lin" valueType="num">
                                      <p:cBhvr>
                                        <p:cTn id="43" dur="1822" tmFilter="0,0; 0.14,0.36; 0.43,0.73; 0.71,0.91; 1.0,1.0">
                                          <p:stCondLst>
                                            <p:cond delay="0"/>
                                          </p:stCondLst>
                                        </p:cTn>
                                        <p:tgtEl>
                                          <p:spTgt spid="13">
                                            <p:txEl>
                                              <p:pRg st="5" end="5"/>
                                            </p:txEl>
                                          </p:spTgt>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13">
                                            <p:txEl>
                                              <p:pRg st="5" end="5"/>
                                            </p:txEl>
                                          </p:spTgt>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13">
                                            <p:txEl>
                                              <p:pRg st="5" end="5"/>
                                            </p:txEl>
                                          </p:spTgt>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13">
                                            <p:txEl>
                                              <p:pRg st="5" end="5"/>
                                            </p:txEl>
                                          </p:spTgt>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13">
                                            <p:txEl>
                                              <p:pRg st="5" end="5"/>
                                            </p:txEl>
                                          </p:spTgt>
                                        </p:tgtEl>
                                        <p:attrNameLst>
                                          <p:attrName>ppt_y</p:attrName>
                                        </p:attrNameLst>
                                      </p:cBhvr>
                                      <p:tavLst>
                                        <p:tav tm="0" fmla="#ppt_y-sin(pi*$)/81">
                                          <p:val>
                                            <p:fltVal val="0"/>
                                          </p:val>
                                        </p:tav>
                                        <p:tav tm="100000">
                                          <p:val>
                                            <p:fltVal val="1"/>
                                          </p:val>
                                        </p:tav>
                                      </p:tavLst>
                                    </p:anim>
                                    <p:animScale>
                                      <p:cBhvr>
                                        <p:cTn id="48" dur="26">
                                          <p:stCondLst>
                                            <p:cond delay="650"/>
                                          </p:stCondLst>
                                        </p:cTn>
                                        <p:tgtEl>
                                          <p:spTgt spid="13">
                                            <p:txEl>
                                              <p:pRg st="5" end="5"/>
                                            </p:txEl>
                                          </p:spTgt>
                                        </p:tgtEl>
                                      </p:cBhvr>
                                      <p:to x="100000" y="60000"/>
                                    </p:animScale>
                                    <p:animScale>
                                      <p:cBhvr>
                                        <p:cTn id="49" dur="166" decel="50000">
                                          <p:stCondLst>
                                            <p:cond delay="676"/>
                                          </p:stCondLst>
                                        </p:cTn>
                                        <p:tgtEl>
                                          <p:spTgt spid="13">
                                            <p:txEl>
                                              <p:pRg st="5" end="5"/>
                                            </p:txEl>
                                          </p:spTgt>
                                        </p:tgtEl>
                                      </p:cBhvr>
                                      <p:to x="100000" y="100000"/>
                                    </p:animScale>
                                    <p:animScale>
                                      <p:cBhvr>
                                        <p:cTn id="50" dur="26">
                                          <p:stCondLst>
                                            <p:cond delay="1312"/>
                                          </p:stCondLst>
                                        </p:cTn>
                                        <p:tgtEl>
                                          <p:spTgt spid="13">
                                            <p:txEl>
                                              <p:pRg st="5" end="5"/>
                                            </p:txEl>
                                          </p:spTgt>
                                        </p:tgtEl>
                                      </p:cBhvr>
                                      <p:to x="100000" y="80000"/>
                                    </p:animScale>
                                    <p:animScale>
                                      <p:cBhvr>
                                        <p:cTn id="51" dur="166" decel="50000">
                                          <p:stCondLst>
                                            <p:cond delay="1338"/>
                                          </p:stCondLst>
                                        </p:cTn>
                                        <p:tgtEl>
                                          <p:spTgt spid="13">
                                            <p:txEl>
                                              <p:pRg st="5" end="5"/>
                                            </p:txEl>
                                          </p:spTgt>
                                        </p:tgtEl>
                                      </p:cBhvr>
                                      <p:to x="100000" y="100000"/>
                                    </p:animScale>
                                    <p:animScale>
                                      <p:cBhvr>
                                        <p:cTn id="52" dur="26">
                                          <p:stCondLst>
                                            <p:cond delay="1642"/>
                                          </p:stCondLst>
                                        </p:cTn>
                                        <p:tgtEl>
                                          <p:spTgt spid="13">
                                            <p:txEl>
                                              <p:pRg st="5" end="5"/>
                                            </p:txEl>
                                          </p:spTgt>
                                        </p:tgtEl>
                                      </p:cBhvr>
                                      <p:to x="100000" y="90000"/>
                                    </p:animScale>
                                    <p:animScale>
                                      <p:cBhvr>
                                        <p:cTn id="53" dur="166" decel="50000">
                                          <p:stCondLst>
                                            <p:cond delay="1668"/>
                                          </p:stCondLst>
                                        </p:cTn>
                                        <p:tgtEl>
                                          <p:spTgt spid="13">
                                            <p:txEl>
                                              <p:pRg st="5" end="5"/>
                                            </p:txEl>
                                          </p:spTgt>
                                        </p:tgtEl>
                                      </p:cBhvr>
                                      <p:to x="100000" y="100000"/>
                                    </p:animScale>
                                    <p:animScale>
                                      <p:cBhvr>
                                        <p:cTn id="54" dur="26">
                                          <p:stCondLst>
                                            <p:cond delay="1808"/>
                                          </p:stCondLst>
                                        </p:cTn>
                                        <p:tgtEl>
                                          <p:spTgt spid="13">
                                            <p:txEl>
                                              <p:pRg st="5" end="5"/>
                                            </p:txEl>
                                          </p:spTgt>
                                        </p:tgtEl>
                                      </p:cBhvr>
                                      <p:to x="100000" y="95000"/>
                                    </p:animScale>
                                    <p:animScale>
                                      <p:cBhvr>
                                        <p:cTn id="55" dur="166" decel="50000">
                                          <p:stCondLst>
                                            <p:cond delay="1834"/>
                                          </p:stCondLst>
                                        </p:cTn>
                                        <p:tgtEl>
                                          <p:spTgt spid="13">
                                            <p:txEl>
                                              <p:pRg st="5" end="5"/>
                                            </p:txEl>
                                          </p:spTgt>
                                        </p:tgtEl>
                                      </p:cBhvr>
                                      <p:to x="100000" y="100000"/>
                                    </p:animScale>
                                  </p:childTnLst>
                                </p:cTn>
                              </p:par>
                            </p:childTnLst>
                          </p:cTn>
                        </p:par>
                      </p:childTnLst>
                    </p:cTn>
                  </p:par>
                  <p:par>
                    <p:cTn id="56" fill="hold">
                      <p:stCondLst>
                        <p:cond delay="indefinite"/>
                      </p:stCondLst>
                      <p:childTnLst>
                        <p:par>
                          <p:cTn id="57" fill="hold">
                            <p:stCondLst>
                              <p:cond delay="0"/>
                            </p:stCondLst>
                            <p:childTnLst>
                              <p:par>
                                <p:cTn id="58" presetID="26" presetClass="entr" presetSubtype="0" fill="hold" nodeType="clickEffect">
                                  <p:stCondLst>
                                    <p:cond delay="0"/>
                                  </p:stCondLst>
                                  <p:childTnLst>
                                    <p:set>
                                      <p:cBhvr>
                                        <p:cTn id="59" dur="1" fill="hold">
                                          <p:stCondLst>
                                            <p:cond delay="0"/>
                                          </p:stCondLst>
                                        </p:cTn>
                                        <p:tgtEl>
                                          <p:spTgt spid="13">
                                            <p:txEl>
                                              <p:pRg st="6" end="6"/>
                                            </p:txEl>
                                          </p:spTgt>
                                        </p:tgtEl>
                                        <p:attrNameLst>
                                          <p:attrName>style.visibility</p:attrName>
                                        </p:attrNameLst>
                                      </p:cBhvr>
                                      <p:to>
                                        <p:strVal val="visible"/>
                                      </p:to>
                                    </p:set>
                                    <p:animEffect transition="in" filter="wipe(down)">
                                      <p:cBhvr>
                                        <p:cTn id="60" dur="580">
                                          <p:stCondLst>
                                            <p:cond delay="0"/>
                                          </p:stCondLst>
                                        </p:cTn>
                                        <p:tgtEl>
                                          <p:spTgt spid="13">
                                            <p:txEl>
                                              <p:pRg st="6" end="6"/>
                                            </p:txEl>
                                          </p:spTgt>
                                        </p:tgtEl>
                                      </p:cBhvr>
                                    </p:animEffect>
                                    <p:anim calcmode="lin" valueType="num">
                                      <p:cBhvr>
                                        <p:cTn id="61" dur="1822" tmFilter="0,0; 0.14,0.36; 0.43,0.73; 0.71,0.91; 1.0,1.0">
                                          <p:stCondLst>
                                            <p:cond delay="0"/>
                                          </p:stCondLst>
                                        </p:cTn>
                                        <p:tgtEl>
                                          <p:spTgt spid="13">
                                            <p:txEl>
                                              <p:pRg st="6" end="6"/>
                                            </p:txEl>
                                          </p:spTgt>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13">
                                            <p:txEl>
                                              <p:pRg st="6" end="6"/>
                                            </p:txEl>
                                          </p:spTgt>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13">
                                            <p:txEl>
                                              <p:pRg st="6" end="6"/>
                                            </p:txEl>
                                          </p:spTgt>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13">
                                            <p:txEl>
                                              <p:pRg st="6" end="6"/>
                                            </p:txEl>
                                          </p:spTgt>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13">
                                            <p:txEl>
                                              <p:pRg st="6" end="6"/>
                                            </p:txEl>
                                          </p:spTgt>
                                        </p:tgtEl>
                                        <p:attrNameLst>
                                          <p:attrName>ppt_y</p:attrName>
                                        </p:attrNameLst>
                                      </p:cBhvr>
                                      <p:tavLst>
                                        <p:tav tm="0" fmla="#ppt_y-sin(pi*$)/81">
                                          <p:val>
                                            <p:fltVal val="0"/>
                                          </p:val>
                                        </p:tav>
                                        <p:tav tm="100000">
                                          <p:val>
                                            <p:fltVal val="1"/>
                                          </p:val>
                                        </p:tav>
                                      </p:tavLst>
                                    </p:anim>
                                    <p:animScale>
                                      <p:cBhvr>
                                        <p:cTn id="66" dur="26">
                                          <p:stCondLst>
                                            <p:cond delay="650"/>
                                          </p:stCondLst>
                                        </p:cTn>
                                        <p:tgtEl>
                                          <p:spTgt spid="13">
                                            <p:txEl>
                                              <p:pRg st="6" end="6"/>
                                            </p:txEl>
                                          </p:spTgt>
                                        </p:tgtEl>
                                      </p:cBhvr>
                                      <p:to x="100000" y="60000"/>
                                    </p:animScale>
                                    <p:animScale>
                                      <p:cBhvr>
                                        <p:cTn id="67" dur="166" decel="50000">
                                          <p:stCondLst>
                                            <p:cond delay="676"/>
                                          </p:stCondLst>
                                        </p:cTn>
                                        <p:tgtEl>
                                          <p:spTgt spid="13">
                                            <p:txEl>
                                              <p:pRg st="6" end="6"/>
                                            </p:txEl>
                                          </p:spTgt>
                                        </p:tgtEl>
                                      </p:cBhvr>
                                      <p:to x="100000" y="100000"/>
                                    </p:animScale>
                                    <p:animScale>
                                      <p:cBhvr>
                                        <p:cTn id="68" dur="26">
                                          <p:stCondLst>
                                            <p:cond delay="1312"/>
                                          </p:stCondLst>
                                        </p:cTn>
                                        <p:tgtEl>
                                          <p:spTgt spid="13">
                                            <p:txEl>
                                              <p:pRg st="6" end="6"/>
                                            </p:txEl>
                                          </p:spTgt>
                                        </p:tgtEl>
                                      </p:cBhvr>
                                      <p:to x="100000" y="80000"/>
                                    </p:animScale>
                                    <p:animScale>
                                      <p:cBhvr>
                                        <p:cTn id="69" dur="166" decel="50000">
                                          <p:stCondLst>
                                            <p:cond delay="1338"/>
                                          </p:stCondLst>
                                        </p:cTn>
                                        <p:tgtEl>
                                          <p:spTgt spid="13">
                                            <p:txEl>
                                              <p:pRg st="6" end="6"/>
                                            </p:txEl>
                                          </p:spTgt>
                                        </p:tgtEl>
                                      </p:cBhvr>
                                      <p:to x="100000" y="100000"/>
                                    </p:animScale>
                                    <p:animScale>
                                      <p:cBhvr>
                                        <p:cTn id="70" dur="26">
                                          <p:stCondLst>
                                            <p:cond delay="1642"/>
                                          </p:stCondLst>
                                        </p:cTn>
                                        <p:tgtEl>
                                          <p:spTgt spid="13">
                                            <p:txEl>
                                              <p:pRg st="6" end="6"/>
                                            </p:txEl>
                                          </p:spTgt>
                                        </p:tgtEl>
                                      </p:cBhvr>
                                      <p:to x="100000" y="90000"/>
                                    </p:animScale>
                                    <p:animScale>
                                      <p:cBhvr>
                                        <p:cTn id="71" dur="166" decel="50000">
                                          <p:stCondLst>
                                            <p:cond delay="1668"/>
                                          </p:stCondLst>
                                        </p:cTn>
                                        <p:tgtEl>
                                          <p:spTgt spid="13">
                                            <p:txEl>
                                              <p:pRg st="6" end="6"/>
                                            </p:txEl>
                                          </p:spTgt>
                                        </p:tgtEl>
                                      </p:cBhvr>
                                      <p:to x="100000" y="100000"/>
                                    </p:animScale>
                                    <p:animScale>
                                      <p:cBhvr>
                                        <p:cTn id="72" dur="26">
                                          <p:stCondLst>
                                            <p:cond delay="1808"/>
                                          </p:stCondLst>
                                        </p:cTn>
                                        <p:tgtEl>
                                          <p:spTgt spid="13">
                                            <p:txEl>
                                              <p:pRg st="6" end="6"/>
                                            </p:txEl>
                                          </p:spTgt>
                                        </p:tgtEl>
                                      </p:cBhvr>
                                      <p:to x="100000" y="95000"/>
                                    </p:animScale>
                                    <p:animScale>
                                      <p:cBhvr>
                                        <p:cTn id="73" dur="166" decel="50000">
                                          <p:stCondLst>
                                            <p:cond delay="1834"/>
                                          </p:stCondLst>
                                        </p:cTn>
                                        <p:tgtEl>
                                          <p:spTgt spid="13">
                                            <p:txEl>
                                              <p:pRg st="6" end="6"/>
                                            </p:txEl>
                                          </p:spTgt>
                                        </p:tgtEl>
                                      </p:cBhvr>
                                      <p:to x="100000" y="100000"/>
                                    </p:animScale>
                                  </p:childTnLst>
                                </p:cTn>
                              </p:par>
                            </p:childTnLst>
                          </p:cTn>
                        </p:par>
                      </p:childTnLst>
                    </p:cTn>
                  </p:par>
                  <p:par>
                    <p:cTn id="74" fill="hold">
                      <p:stCondLst>
                        <p:cond delay="indefinite"/>
                      </p:stCondLst>
                      <p:childTnLst>
                        <p:par>
                          <p:cTn id="75" fill="hold">
                            <p:stCondLst>
                              <p:cond delay="0"/>
                            </p:stCondLst>
                            <p:childTnLst>
                              <p:par>
                                <p:cTn id="76" presetID="53" presetClass="entr" presetSubtype="16" fill="hold" nodeType="clickEffect">
                                  <p:stCondLst>
                                    <p:cond delay="0"/>
                                  </p:stCondLst>
                                  <p:childTnLst>
                                    <p:set>
                                      <p:cBhvr>
                                        <p:cTn id="77" dur="1" fill="hold">
                                          <p:stCondLst>
                                            <p:cond delay="0"/>
                                          </p:stCondLst>
                                        </p:cTn>
                                        <p:tgtEl>
                                          <p:spTgt spid="13">
                                            <p:txEl>
                                              <p:pRg st="7" end="7"/>
                                            </p:txEl>
                                          </p:spTgt>
                                        </p:tgtEl>
                                        <p:attrNameLst>
                                          <p:attrName>style.visibility</p:attrName>
                                        </p:attrNameLst>
                                      </p:cBhvr>
                                      <p:to>
                                        <p:strVal val="visible"/>
                                      </p:to>
                                    </p:set>
                                    <p:anim calcmode="lin" valueType="num">
                                      <p:cBhvr>
                                        <p:cTn id="78" dur="500" fill="hold"/>
                                        <p:tgtEl>
                                          <p:spTgt spid="13">
                                            <p:txEl>
                                              <p:pRg st="7" end="7"/>
                                            </p:txEl>
                                          </p:spTgt>
                                        </p:tgtEl>
                                        <p:attrNameLst>
                                          <p:attrName>ppt_w</p:attrName>
                                        </p:attrNameLst>
                                      </p:cBhvr>
                                      <p:tavLst>
                                        <p:tav tm="0">
                                          <p:val>
                                            <p:fltVal val="0"/>
                                          </p:val>
                                        </p:tav>
                                        <p:tav tm="100000">
                                          <p:val>
                                            <p:strVal val="#ppt_w"/>
                                          </p:val>
                                        </p:tav>
                                      </p:tavLst>
                                    </p:anim>
                                    <p:anim calcmode="lin" valueType="num">
                                      <p:cBhvr>
                                        <p:cTn id="79" dur="500" fill="hold"/>
                                        <p:tgtEl>
                                          <p:spTgt spid="13">
                                            <p:txEl>
                                              <p:pRg st="7" end="7"/>
                                            </p:txEl>
                                          </p:spTgt>
                                        </p:tgtEl>
                                        <p:attrNameLst>
                                          <p:attrName>ppt_h</p:attrName>
                                        </p:attrNameLst>
                                      </p:cBhvr>
                                      <p:tavLst>
                                        <p:tav tm="0">
                                          <p:val>
                                            <p:fltVal val="0"/>
                                          </p:val>
                                        </p:tav>
                                        <p:tav tm="100000">
                                          <p:val>
                                            <p:strVal val="#ppt_h"/>
                                          </p:val>
                                        </p:tav>
                                      </p:tavLst>
                                    </p:anim>
                                    <p:animEffect transition="in" filter="fade">
                                      <p:cBhvr>
                                        <p:cTn id="80" dur="500"/>
                                        <p:tgtEl>
                                          <p:spTgt spid="13">
                                            <p:txEl>
                                              <p:pRg st="7" end="7"/>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13">
                                            <p:txEl>
                                              <p:pRg st="8" end="8"/>
                                            </p:txEl>
                                          </p:spTgt>
                                        </p:tgtEl>
                                        <p:attrNameLst>
                                          <p:attrName>style.visibility</p:attrName>
                                        </p:attrNameLst>
                                      </p:cBhvr>
                                      <p:to>
                                        <p:strVal val="visible"/>
                                      </p:to>
                                    </p:set>
                                    <p:animEffect transition="in" filter="fade">
                                      <p:cBhvr>
                                        <p:cTn id="85" dur="1000"/>
                                        <p:tgtEl>
                                          <p:spTgt spid="13">
                                            <p:txEl>
                                              <p:pRg st="8" end="8"/>
                                            </p:txEl>
                                          </p:spTgt>
                                        </p:tgtEl>
                                      </p:cBhvr>
                                    </p:animEffect>
                                    <p:anim calcmode="lin" valueType="num">
                                      <p:cBhvr>
                                        <p:cTn id="86" dur="1000" fill="hold"/>
                                        <p:tgtEl>
                                          <p:spTgt spid="13">
                                            <p:txEl>
                                              <p:pRg st="8" end="8"/>
                                            </p:txEl>
                                          </p:spTgt>
                                        </p:tgtEl>
                                        <p:attrNameLst>
                                          <p:attrName>ppt_x</p:attrName>
                                        </p:attrNameLst>
                                      </p:cBhvr>
                                      <p:tavLst>
                                        <p:tav tm="0">
                                          <p:val>
                                            <p:strVal val="#ppt_x"/>
                                          </p:val>
                                        </p:tav>
                                        <p:tav tm="100000">
                                          <p:val>
                                            <p:strVal val="#ppt_x"/>
                                          </p:val>
                                        </p:tav>
                                      </p:tavLst>
                                    </p:anim>
                                    <p:anim calcmode="lin" valueType="num">
                                      <p:cBhvr>
                                        <p:cTn id="87" dur="1000" fill="hold"/>
                                        <p:tgtEl>
                                          <p:spTgt spid="1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53" presetClass="entr" presetSubtype="16" fill="hold" nodeType="clickEffect">
                                  <p:stCondLst>
                                    <p:cond delay="0"/>
                                  </p:stCondLst>
                                  <p:childTnLst>
                                    <p:set>
                                      <p:cBhvr>
                                        <p:cTn id="91" dur="1" fill="hold">
                                          <p:stCondLst>
                                            <p:cond delay="0"/>
                                          </p:stCondLst>
                                        </p:cTn>
                                        <p:tgtEl>
                                          <p:spTgt spid="13">
                                            <p:txEl>
                                              <p:pRg st="9" end="9"/>
                                            </p:txEl>
                                          </p:spTgt>
                                        </p:tgtEl>
                                        <p:attrNameLst>
                                          <p:attrName>style.visibility</p:attrName>
                                        </p:attrNameLst>
                                      </p:cBhvr>
                                      <p:to>
                                        <p:strVal val="visible"/>
                                      </p:to>
                                    </p:set>
                                    <p:anim calcmode="lin" valueType="num">
                                      <p:cBhvr>
                                        <p:cTn id="92" dur="500" fill="hold"/>
                                        <p:tgtEl>
                                          <p:spTgt spid="13">
                                            <p:txEl>
                                              <p:pRg st="9" end="9"/>
                                            </p:txEl>
                                          </p:spTgt>
                                        </p:tgtEl>
                                        <p:attrNameLst>
                                          <p:attrName>ppt_w</p:attrName>
                                        </p:attrNameLst>
                                      </p:cBhvr>
                                      <p:tavLst>
                                        <p:tav tm="0">
                                          <p:val>
                                            <p:fltVal val="0"/>
                                          </p:val>
                                        </p:tav>
                                        <p:tav tm="100000">
                                          <p:val>
                                            <p:strVal val="#ppt_w"/>
                                          </p:val>
                                        </p:tav>
                                      </p:tavLst>
                                    </p:anim>
                                    <p:anim calcmode="lin" valueType="num">
                                      <p:cBhvr>
                                        <p:cTn id="93" dur="500" fill="hold"/>
                                        <p:tgtEl>
                                          <p:spTgt spid="13">
                                            <p:txEl>
                                              <p:pRg st="9" end="9"/>
                                            </p:txEl>
                                          </p:spTgt>
                                        </p:tgtEl>
                                        <p:attrNameLst>
                                          <p:attrName>ppt_h</p:attrName>
                                        </p:attrNameLst>
                                      </p:cBhvr>
                                      <p:tavLst>
                                        <p:tav tm="0">
                                          <p:val>
                                            <p:fltVal val="0"/>
                                          </p:val>
                                        </p:tav>
                                        <p:tav tm="100000">
                                          <p:val>
                                            <p:strVal val="#ppt_h"/>
                                          </p:val>
                                        </p:tav>
                                      </p:tavLst>
                                    </p:anim>
                                    <p:animEffect transition="in" filter="fade">
                                      <p:cBhvr>
                                        <p:cTn id="94" dur="500"/>
                                        <p:tgtEl>
                                          <p:spTgt spid="13">
                                            <p:txEl>
                                              <p:pRg st="9" end="9"/>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42" presetClass="entr" presetSubtype="0" fill="hold" nodeType="clickEffect">
                                  <p:stCondLst>
                                    <p:cond delay="0"/>
                                  </p:stCondLst>
                                  <p:childTnLst>
                                    <p:set>
                                      <p:cBhvr>
                                        <p:cTn id="98" dur="1" fill="hold">
                                          <p:stCondLst>
                                            <p:cond delay="0"/>
                                          </p:stCondLst>
                                        </p:cTn>
                                        <p:tgtEl>
                                          <p:spTgt spid="13">
                                            <p:txEl>
                                              <p:pRg st="10" end="10"/>
                                            </p:txEl>
                                          </p:spTgt>
                                        </p:tgtEl>
                                        <p:attrNameLst>
                                          <p:attrName>style.visibility</p:attrName>
                                        </p:attrNameLst>
                                      </p:cBhvr>
                                      <p:to>
                                        <p:strVal val="visible"/>
                                      </p:to>
                                    </p:set>
                                    <p:animEffect transition="in" filter="fade">
                                      <p:cBhvr>
                                        <p:cTn id="99" dur="1000"/>
                                        <p:tgtEl>
                                          <p:spTgt spid="13">
                                            <p:txEl>
                                              <p:pRg st="10" end="10"/>
                                            </p:txEl>
                                          </p:spTgt>
                                        </p:tgtEl>
                                      </p:cBhvr>
                                    </p:animEffect>
                                    <p:anim calcmode="lin" valueType="num">
                                      <p:cBhvr>
                                        <p:cTn id="100" dur="1000" fill="hold"/>
                                        <p:tgtEl>
                                          <p:spTgt spid="13">
                                            <p:txEl>
                                              <p:pRg st="10" end="10"/>
                                            </p:txEl>
                                          </p:spTgt>
                                        </p:tgtEl>
                                        <p:attrNameLst>
                                          <p:attrName>ppt_x</p:attrName>
                                        </p:attrNameLst>
                                      </p:cBhvr>
                                      <p:tavLst>
                                        <p:tav tm="0">
                                          <p:val>
                                            <p:strVal val="#ppt_x"/>
                                          </p:val>
                                        </p:tav>
                                        <p:tav tm="100000">
                                          <p:val>
                                            <p:strVal val="#ppt_x"/>
                                          </p:val>
                                        </p:tav>
                                      </p:tavLst>
                                    </p:anim>
                                    <p:anim calcmode="lin" valueType="num">
                                      <p:cBhvr>
                                        <p:cTn id="101" dur="1000" fill="hold"/>
                                        <p:tgtEl>
                                          <p:spTgt spid="1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51520" y="1124744"/>
            <a:ext cx="8640960" cy="5472608"/>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tr-TR" sz="4000" b="1" dirty="0">
                <a:solidFill>
                  <a:srgbClr val="00B050"/>
                </a:solidFill>
              </a:rPr>
              <a:t>Bir Müslüman’ın öğreneceği ilk şeyin </a:t>
            </a:r>
            <a:endParaRPr lang="tr-TR" sz="4000" b="1" dirty="0" smtClean="0">
              <a:solidFill>
                <a:srgbClr val="00B050"/>
              </a:solidFill>
            </a:endParaRPr>
          </a:p>
          <a:p>
            <a:pPr algn="ctr"/>
            <a:r>
              <a:rPr lang="tr-TR" sz="4400" b="1" u="sng" dirty="0" err="1" smtClean="0">
                <a:solidFill>
                  <a:srgbClr val="FF0000"/>
                </a:solidFill>
              </a:rPr>
              <a:t>Kur’an</a:t>
            </a:r>
            <a:r>
              <a:rPr lang="tr-TR" sz="4400" b="1" u="sng" dirty="0" smtClean="0">
                <a:solidFill>
                  <a:srgbClr val="FF0000"/>
                </a:solidFill>
              </a:rPr>
              <a:t> </a:t>
            </a:r>
            <a:r>
              <a:rPr lang="tr-TR" sz="4400" b="1" u="sng" dirty="0">
                <a:solidFill>
                  <a:srgbClr val="FF0000"/>
                </a:solidFill>
              </a:rPr>
              <a:t>ve </a:t>
            </a:r>
            <a:r>
              <a:rPr lang="tr-TR" sz="4400" b="1" u="sng" dirty="0">
                <a:solidFill>
                  <a:srgbClr val="002060"/>
                </a:solidFill>
              </a:rPr>
              <a:t>ilmihal bilgisi </a:t>
            </a:r>
            <a:endParaRPr lang="tr-TR" sz="4400" b="1" u="sng" dirty="0" smtClean="0">
              <a:solidFill>
                <a:srgbClr val="002060"/>
              </a:solidFill>
            </a:endParaRPr>
          </a:p>
          <a:p>
            <a:pPr algn="ctr"/>
            <a:r>
              <a:rPr lang="tr-TR" sz="4400" b="1" dirty="0" smtClean="0">
                <a:solidFill>
                  <a:srgbClr val="00B0F0"/>
                </a:solidFill>
              </a:rPr>
              <a:t>olması </a:t>
            </a:r>
            <a:r>
              <a:rPr lang="tr-TR" sz="4400" b="1" dirty="0">
                <a:solidFill>
                  <a:srgbClr val="00B0F0"/>
                </a:solidFill>
              </a:rPr>
              <a:t>gerekir. </a:t>
            </a:r>
          </a:p>
          <a:p>
            <a:pPr algn="ctr"/>
            <a:r>
              <a:rPr lang="tr-TR" sz="3600" dirty="0" smtClean="0">
                <a:solidFill>
                  <a:schemeClr val="tx1"/>
                </a:solidFill>
              </a:rPr>
              <a:t>Makamı- </a:t>
            </a:r>
            <a:r>
              <a:rPr lang="tr-TR" sz="3600" dirty="0">
                <a:solidFill>
                  <a:schemeClr val="tx1"/>
                </a:solidFill>
              </a:rPr>
              <a:t>mevkii, cinsiyeti, milliyeti ne olursa olsun, İlmini hangi alanda yaparsa yapsın, hangi sahanın mütehassısı olursa olsun Müslümanlar için bu gerçek değişmez. </a:t>
            </a: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smtClean="0">
                <a:solidFill>
                  <a:srgbClr val="002060"/>
                </a:solidFill>
                <a:latin typeface="Times New Roman" pitchFamily="18" charset="0"/>
                <a:cs typeface="Times New Roman" pitchFamily="18" charset="0"/>
              </a:rPr>
              <a:t>İLK ÖĞRENİLECEK VE ÖĞRETİLECEK ŞEY NE?</a:t>
            </a:r>
            <a:endParaRPr lang="tr-TR" sz="2800" b="1" dirty="0">
              <a:solidFill>
                <a:srgbClr val="002060"/>
              </a:solidFill>
            </a:endParaRPr>
          </a:p>
        </p:txBody>
      </p:sp>
    </p:spTree>
    <p:extLst>
      <p:ext uri="{BB962C8B-B14F-4D97-AF65-F5344CB8AC3E}">
        <p14:creationId xmlns:p14="http://schemas.microsoft.com/office/powerpoint/2010/main" val="23738739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51520" y="1124744"/>
            <a:ext cx="8640960" cy="5472608"/>
          </a:xfrm>
          <a:prstGeom prst="rect">
            <a:avLst/>
          </a:prstGeom>
          <a:no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ar-SA" sz="3600" dirty="0" smtClean="0">
                <a:solidFill>
                  <a:schemeClr val="tx1"/>
                </a:solidFill>
                <a:latin typeface="HASENAT" panose="01000600020000020003" pitchFamily="2" charset="-78"/>
                <a:cs typeface="HASENAT" panose="01000600020000020003" pitchFamily="2" charset="-78"/>
              </a:rPr>
              <a:t>« مَنْ قام لَيْلَةَ القَدْرِ إِيماناً واحْتِسَاباً ، غُفِر لَهُ ما تقدَّم مِنْ ذنْبِهِ »</a:t>
            </a:r>
            <a:endParaRPr lang="tr-TR" sz="3600" dirty="0" smtClean="0">
              <a:solidFill>
                <a:schemeClr val="tx1"/>
              </a:solidFill>
              <a:latin typeface="HASENAT" panose="01000600020000020003" pitchFamily="2" charset="-78"/>
              <a:cs typeface="HASENAT" panose="01000600020000020003" pitchFamily="2" charset="-78"/>
            </a:endParaRPr>
          </a:p>
          <a:p>
            <a:pPr algn="just"/>
            <a:r>
              <a:rPr lang="tr-TR" sz="2000" dirty="0" smtClean="0">
                <a:solidFill>
                  <a:schemeClr val="tx1"/>
                </a:solidFill>
                <a:latin typeface="Times New Roman" pitchFamily="18" charset="0"/>
                <a:cs typeface="Times New Roman" pitchFamily="18" charset="0"/>
              </a:rPr>
              <a:t>Ebu </a:t>
            </a:r>
            <a:r>
              <a:rPr lang="tr-TR" sz="2000" dirty="0" err="1" smtClean="0">
                <a:solidFill>
                  <a:schemeClr val="tx1"/>
                </a:solidFill>
                <a:latin typeface="Times New Roman" pitchFamily="18" charset="0"/>
                <a:cs typeface="Times New Roman" pitchFamily="18" charset="0"/>
              </a:rPr>
              <a:t>Hüreyre’ın</a:t>
            </a:r>
            <a:r>
              <a:rPr lang="tr-TR" sz="2000" dirty="0" smtClean="0">
                <a:solidFill>
                  <a:schemeClr val="tx1"/>
                </a:solidFill>
                <a:latin typeface="Times New Roman" pitchFamily="18" charset="0"/>
                <a:cs typeface="Times New Roman" pitchFamily="18" charset="0"/>
              </a:rPr>
              <a:t> (r.a.) rivayetiyle </a:t>
            </a:r>
            <a:r>
              <a:rPr lang="tr-TR" sz="2000" dirty="0" err="1" smtClean="0">
                <a:solidFill>
                  <a:schemeClr val="tx1"/>
                </a:solidFill>
                <a:latin typeface="Times New Roman" pitchFamily="18" charset="0"/>
                <a:cs typeface="Times New Roman" pitchFamily="18" charset="0"/>
              </a:rPr>
              <a:t>Rasülüllah</a:t>
            </a:r>
            <a:r>
              <a:rPr lang="tr-TR" sz="2000" dirty="0" smtClean="0">
                <a:solidFill>
                  <a:schemeClr val="tx1"/>
                </a:solidFill>
                <a:latin typeface="Times New Roman" pitchFamily="18" charset="0"/>
                <a:cs typeface="Times New Roman" pitchFamily="18" charset="0"/>
              </a:rPr>
              <a:t> (s.a.s.) şöyle buyurur</a:t>
            </a:r>
            <a:r>
              <a:rPr lang="tr-TR" sz="2000" b="1" dirty="0" smtClean="0">
                <a:solidFill>
                  <a:schemeClr val="tx1"/>
                </a:solidFill>
                <a:latin typeface="Times New Roman" pitchFamily="18" charset="0"/>
                <a:cs typeface="Times New Roman" pitchFamily="18" charset="0"/>
              </a:rPr>
              <a:t>: </a:t>
            </a:r>
          </a:p>
          <a:p>
            <a:pPr algn="just"/>
            <a:r>
              <a:rPr lang="tr-TR" sz="2800" b="1" dirty="0" smtClean="0">
                <a:solidFill>
                  <a:srgbClr val="C00000"/>
                </a:solidFill>
                <a:latin typeface="Times New Roman" pitchFamily="18" charset="0"/>
                <a:cs typeface="Times New Roman" pitchFamily="18" charset="0"/>
              </a:rPr>
              <a:t>“</a:t>
            </a:r>
            <a:r>
              <a:rPr lang="tr-TR" sz="3600" b="1" u="sng" dirty="0" smtClean="0">
                <a:solidFill>
                  <a:srgbClr val="C00000"/>
                </a:solidFill>
                <a:latin typeface="Times New Roman" pitchFamily="18" charset="0"/>
                <a:cs typeface="Times New Roman" pitchFamily="18" charset="0"/>
              </a:rPr>
              <a:t>Her kim imanından dolayı </a:t>
            </a:r>
            <a:r>
              <a:rPr lang="tr-TR" sz="3600" dirty="0" smtClean="0">
                <a:solidFill>
                  <a:srgbClr val="C00000"/>
                </a:solidFill>
                <a:latin typeface="Times New Roman" pitchFamily="18" charset="0"/>
                <a:cs typeface="Times New Roman" pitchFamily="18" charset="0"/>
              </a:rPr>
              <a:t>Faziletine inanarak ve karşılığını Allah'tan bekleyerek </a:t>
            </a:r>
            <a:r>
              <a:rPr lang="tr-TR" sz="3600" b="1" u="sng" dirty="0" smtClean="0">
                <a:solidFill>
                  <a:srgbClr val="0070C0"/>
                </a:solidFill>
                <a:latin typeface="Times New Roman" pitchFamily="18" charset="0"/>
                <a:cs typeface="Times New Roman" pitchFamily="18" charset="0"/>
              </a:rPr>
              <a:t>Kadir Gecesi’ni İbadetle geçirirse, </a:t>
            </a:r>
            <a:r>
              <a:rPr lang="tr-TR" sz="3600" b="1" u="sng" dirty="0" smtClean="0">
                <a:solidFill>
                  <a:srgbClr val="002060"/>
                </a:solidFill>
                <a:latin typeface="Times New Roman" pitchFamily="18" charset="0"/>
                <a:cs typeface="Times New Roman" pitchFamily="18" charset="0"/>
              </a:rPr>
              <a:t>onun lehine, geçmiş günahları mağfiret olunur</a:t>
            </a:r>
            <a:r>
              <a:rPr lang="tr-TR" sz="3600" b="1" u="sng" dirty="0" smtClean="0">
                <a:solidFill>
                  <a:srgbClr val="0070C0"/>
                </a:solidFill>
                <a:latin typeface="Times New Roman" pitchFamily="18" charset="0"/>
                <a:cs typeface="Times New Roman" pitchFamily="18" charset="0"/>
              </a:rPr>
              <a:t>/</a:t>
            </a:r>
            <a:r>
              <a:rPr lang="tr-TR" sz="3600" dirty="0" smtClean="0">
                <a:solidFill>
                  <a:srgbClr val="0070C0"/>
                </a:solidFill>
                <a:latin typeface="Times New Roman" pitchFamily="18" charset="0"/>
                <a:cs typeface="Times New Roman" pitchFamily="18" charset="0"/>
              </a:rPr>
              <a:t> geçmiş günahları bağışlanır</a:t>
            </a:r>
            <a:r>
              <a:rPr lang="tr-TR" sz="2800" b="1" u="sng" dirty="0" smtClean="0">
                <a:solidFill>
                  <a:srgbClr val="0070C0"/>
                </a:solidFill>
                <a:latin typeface="Times New Roman" pitchFamily="18" charset="0"/>
                <a:cs typeface="Times New Roman" pitchFamily="18" charset="0"/>
              </a:rPr>
              <a:t>.</a:t>
            </a:r>
            <a:r>
              <a:rPr lang="tr-TR" sz="2800" b="1" dirty="0" smtClean="0">
                <a:solidFill>
                  <a:srgbClr val="0070C0"/>
                </a:solidFill>
                <a:latin typeface="Times New Roman" pitchFamily="18" charset="0"/>
                <a:cs typeface="Times New Roman" pitchFamily="18" charset="0"/>
              </a:rPr>
              <a:t>”</a:t>
            </a:r>
            <a:r>
              <a:rPr lang="tr-TR" sz="2800" dirty="0" smtClean="0">
                <a:solidFill>
                  <a:srgbClr val="0070C0"/>
                </a:solidFill>
                <a:latin typeface="Times New Roman" pitchFamily="18" charset="0"/>
                <a:cs typeface="Times New Roman" pitchFamily="18" charset="0"/>
              </a:rPr>
              <a:t> </a:t>
            </a:r>
          </a:p>
          <a:p>
            <a:pPr algn="just"/>
            <a:r>
              <a:rPr lang="tr-TR" sz="1400" dirty="0" smtClean="0">
                <a:solidFill>
                  <a:schemeClr val="tx1"/>
                </a:solidFill>
                <a:latin typeface="Times New Roman" pitchFamily="18" charset="0"/>
                <a:cs typeface="Times New Roman" pitchFamily="18" charset="0"/>
              </a:rPr>
              <a:t>(</a:t>
            </a:r>
            <a:r>
              <a:rPr lang="tr-TR" sz="1400" i="1" dirty="0" smtClean="0">
                <a:solidFill>
                  <a:schemeClr val="tx1"/>
                </a:solidFill>
                <a:latin typeface="Times New Roman" pitchFamily="18" charset="0"/>
                <a:cs typeface="Times New Roman" pitchFamily="18" charset="0"/>
              </a:rPr>
              <a:t>Sahih-i </a:t>
            </a:r>
            <a:r>
              <a:rPr lang="tr-TR" sz="1400" i="1" dirty="0" err="1" smtClean="0">
                <a:solidFill>
                  <a:schemeClr val="tx1"/>
                </a:solidFill>
                <a:latin typeface="Times New Roman" pitchFamily="18" charset="0"/>
                <a:cs typeface="Times New Roman" pitchFamily="18" charset="0"/>
              </a:rPr>
              <a:t>Buhârî</a:t>
            </a:r>
            <a:r>
              <a:rPr lang="tr-TR" sz="1400" i="1" dirty="0" smtClean="0">
                <a:solidFill>
                  <a:schemeClr val="tx1"/>
                </a:solidFill>
                <a:latin typeface="Times New Roman" pitchFamily="18" charset="0"/>
                <a:cs typeface="Times New Roman" pitchFamily="18" charset="0"/>
              </a:rPr>
              <a:t> </a:t>
            </a:r>
            <a:r>
              <a:rPr lang="tr-TR" sz="1400" i="1" dirty="0" err="1" smtClean="0">
                <a:solidFill>
                  <a:schemeClr val="tx1"/>
                </a:solidFill>
                <a:latin typeface="Times New Roman" pitchFamily="18" charset="0"/>
                <a:cs typeface="Times New Roman" pitchFamily="18" charset="0"/>
              </a:rPr>
              <a:t>Kitabul</a:t>
            </a:r>
            <a:r>
              <a:rPr lang="tr-TR" sz="1400" i="1" dirty="0" smtClean="0">
                <a:solidFill>
                  <a:schemeClr val="tx1"/>
                </a:solidFill>
                <a:latin typeface="Times New Roman" pitchFamily="18" charset="0"/>
                <a:cs typeface="Times New Roman" pitchFamily="18" charset="0"/>
              </a:rPr>
              <a:t> iman B.25, </a:t>
            </a:r>
            <a:r>
              <a:rPr lang="tr-TR" sz="1400" i="1" dirty="0" err="1" smtClean="0">
                <a:solidFill>
                  <a:schemeClr val="tx1"/>
                </a:solidFill>
                <a:latin typeface="Times New Roman" pitchFamily="18" charset="0"/>
                <a:cs typeface="Times New Roman" pitchFamily="18" charset="0"/>
              </a:rPr>
              <a:t>Hds</a:t>
            </a:r>
            <a:r>
              <a:rPr lang="tr-TR" sz="1400" i="1" dirty="0" smtClean="0">
                <a:solidFill>
                  <a:schemeClr val="tx1"/>
                </a:solidFill>
                <a:latin typeface="Times New Roman" pitchFamily="18" charset="0"/>
                <a:cs typeface="Times New Roman" pitchFamily="18" charset="0"/>
              </a:rPr>
              <a:t>.28, </a:t>
            </a:r>
            <a:r>
              <a:rPr lang="tr-TR" sz="1400" dirty="0" err="1" smtClean="0">
                <a:solidFill>
                  <a:schemeClr val="tx1"/>
                </a:solidFill>
                <a:latin typeface="Times New Roman" pitchFamily="18" charset="0"/>
                <a:cs typeface="Times New Roman" pitchFamily="18" charset="0"/>
              </a:rPr>
              <a:t>Riyazü’s</a:t>
            </a:r>
            <a:r>
              <a:rPr lang="tr-TR" sz="1400" dirty="0" smtClean="0">
                <a:solidFill>
                  <a:schemeClr val="tx1"/>
                </a:solidFill>
                <a:latin typeface="Times New Roman" pitchFamily="18" charset="0"/>
                <a:cs typeface="Times New Roman" pitchFamily="18" charset="0"/>
              </a:rPr>
              <a:t>-</a:t>
            </a:r>
            <a:r>
              <a:rPr lang="tr-TR" sz="1400" dirty="0" err="1" smtClean="0">
                <a:solidFill>
                  <a:schemeClr val="tx1"/>
                </a:solidFill>
                <a:latin typeface="Times New Roman" pitchFamily="18" charset="0"/>
                <a:cs typeface="Times New Roman" pitchFamily="18" charset="0"/>
              </a:rPr>
              <a:t>salihin</a:t>
            </a:r>
            <a:r>
              <a:rPr lang="tr-TR" sz="1400" dirty="0" smtClean="0">
                <a:solidFill>
                  <a:schemeClr val="tx1"/>
                </a:solidFill>
                <a:latin typeface="Times New Roman" pitchFamily="18" charset="0"/>
                <a:cs typeface="Times New Roman" pitchFamily="18" charset="0"/>
              </a:rPr>
              <a:t>, Hadis No: 1192) </a:t>
            </a:r>
            <a:endParaRPr lang="tr-TR" sz="2000" dirty="0" smtClean="0">
              <a:solidFill>
                <a:schemeClr val="tx1"/>
              </a:solidFill>
              <a:latin typeface="Times New Roman" pitchFamily="18" charset="0"/>
              <a:cs typeface="Times New Roman" pitchFamily="18" charset="0"/>
            </a:endParaRPr>
          </a:p>
          <a:p>
            <a:pPr algn="just"/>
            <a:endParaRPr lang="tr-TR" sz="1200" dirty="0" smtClean="0">
              <a:solidFill>
                <a:schemeClr val="tx1"/>
              </a:solidFill>
              <a:latin typeface="Times New Roman" pitchFamily="18" charset="0"/>
              <a:cs typeface="Times New Roman" pitchFamily="18" charset="0"/>
            </a:endParaRPr>
          </a:p>
          <a:p>
            <a:pPr algn="just"/>
            <a:r>
              <a:rPr lang="tr-TR" sz="2800" b="1" dirty="0" smtClean="0">
                <a:solidFill>
                  <a:srgbClr val="C00000"/>
                </a:solidFill>
                <a:latin typeface="Times New Roman" pitchFamily="18" charset="0"/>
                <a:cs typeface="Times New Roman" pitchFamily="18" charset="0"/>
              </a:rPr>
              <a:t>Sevgili Peygamberimiz, Ramazanın son on gününde, her zamankinden daha fazla ibadet eder, aile fertlerini de ibadet için uyandırırdı</a:t>
            </a:r>
            <a:r>
              <a:rPr lang="tr-TR" sz="2000" dirty="0" smtClean="0">
                <a:solidFill>
                  <a:schemeClr val="tx1"/>
                </a:solidFill>
                <a:latin typeface="Times New Roman" pitchFamily="18" charset="0"/>
                <a:cs typeface="Times New Roman" pitchFamily="18" charset="0"/>
              </a:rPr>
              <a:t>.</a:t>
            </a:r>
            <a:r>
              <a:rPr lang="tr-TR" sz="1400" dirty="0" smtClean="0">
                <a:solidFill>
                  <a:schemeClr val="tx1"/>
                </a:solidFill>
                <a:latin typeface="Times New Roman" pitchFamily="18" charset="0"/>
                <a:cs typeface="Times New Roman" pitchFamily="18" charset="0"/>
              </a:rPr>
              <a:t>( Müslim, İtikaf, 8)</a:t>
            </a:r>
            <a:endParaRPr lang="tr-TR" sz="2000" dirty="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latin typeface="Times New Roman" pitchFamily="18" charset="0"/>
                <a:cs typeface="Times New Roman" pitchFamily="18" charset="0"/>
              </a:rPr>
              <a:t>KADİR GECESİNİ İHYA ETMEK</a:t>
            </a:r>
            <a:endParaRPr lang="tr-TR" sz="3600" b="1" dirty="0">
              <a:solidFill>
                <a:srgbClr val="00206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12968" cy="5544616"/>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rtlCol="0" anchor="ctr"/>
          <a:lstStyle/>
          <a:p>
            <a:pPr algn="just"/>
            <a:r>
              <a:rPr lang="tr-TR" sz="2400" dirty="0"/>
              <a:t>Rivayet olunur ki: Hz Musa (AS) Allah’a münacatında: </a:t>
            </a:r>
            <a:endParaRPr lang="tr-TR" sz="2400" dirty="0" smtClean="0"/>
          </a:p>
          <a:p>
            <a:pPr algn="just"/>
            <a:r>
              <a:rPr lang="tr-TR" sz="2400" dirty="0" smtClean="0"/>
              <a:t>“</a:t>
            </a:r>
            <a:r>
              <a:rPr lang="tr-TR" sz="2400" dirty="0">
                <a:solidFill>
                  <a:srgbClr val="FF0000"/>
                </a:solidFill>
              </a:rPr>
              <a:t>Ya rabbi! Sana yakın olmak istiyorum</a:t>
            </a:r>
            <a:r>
              <a:rPr lang="tr-TR" sz="2400" dirty="0"/>
              <a:t>.” der. </a:t>
            </a:r>
            <a:endParaRPr lang="tr-TR" sz="2400" dirty="0" smtClean="0"/>
          </a:p>
          <a:p>
            <a:pPr algn="just"/>
            <a:r>
              <a:rPr lang="tr-TR" sz="2400" dirty="0" smtClean="0"/>
              <a:t>Allah</a:t>
            </a:r>
            <a:r>
              <a:rPr lang="tr-TR" sz="2400" dirty="0"/>
              <a:t>: “</a:t>
            </a:r>
            <a:r>
              <a:rPr lang="tr-TR" sz="2400" dirty="0">
                <a:solidFill>
                  <a:srgbClr val="0070C0"/>
                </a:solidFill>
              </a:rPr>
              <a:t>Kadir gecesinde uyanık olan bana yakın olur</a:t>
            </a:r>
            <a:r>
              <a:rPr lang="tr-TR" sz="2400" dirty="0"/>
              <a:t>.” buyurur. </a:t>
            </a:r>
            <a:endParaRPr lang="tr-TR" sz="2400" dirty="0" smtClean="0"/>
          </a:p>
          <a:p>
            <a:pPr algn="just"/>
            <a:r>
              <a:rPr lang="tr-TR" sz="2400" dirty="0" smtClean="0"/>
              <a:t>Hz </a:t>
            </a:r>
            <a:r>
              <a:rPr lang="tr-TR" sz="2400" dirty="0"/>
              <a:t>Musa (AS): “</a:t>
            </a:r>
            <a:r>
              <a:rPr lang="tr-TR" sz="2400" dirty="0">
                <a:solidFill>
                  <a:srgbClr val="FF0000"/>
                </a:solidFill>
              </a:rPr>
              <a:t>Ya Rabbi! Cennetini istiyorum</a:t>
            </a:r>
            <a:r>
              <a:rPr lang="tr-TR" sz="2400" dirty="0"/>
              <a:t>.” der. </a:t>
            </a:r>
            <a:endParaRPr lang="tr-TR" sz="2400" dirty="0" smtClean="0"/>
          </a:p>
          <a:p>
            <a:pPr algn="just"/>
            <a:r>
              <a:rPr lang="tr-TR" sz="2400" dirty="0" smtClean="0"/>
              <a:t>Allah</a:t>
            </a:r>
            <a:r>
              <a:rPr lang="tr-TR" sz="2400" dirty="0"/>
              <a:t>: “</a:t>
            </a:r>
            <a:r>
              <a:rPr lang="tr-TR" sz="2400" dirty="0">
                <a:solidFill>
                  <a:srgbClr val="0070C0"/>
                </a:solidFill>
              </a:rPr>
              <a:t>Kadir gecesinde </a:t>
            </a:r>
            <a:r>
              <a:rPr lang="tr-TR" sz="2400" dirty="0" err="1">
                <a:solidFill>
                  <a:srgbClr val="0070C0"/>
                </a:solidFill>
              </a:rPr>
              <a:t>tesbihe</a:t>
            </a:r>
            <a:r>
              <a:rPr lang="tr-TR" sz="2400" dirty="0">
                <a:solidFill>
                  <a:srgbClr val="0070C0"/>
                </a:solidFill>
              </a:rPr>
              <a:t> devam eden, cennete girecektir</a:t>
            </a:r>
            <a:r>
              <a:rPr lang="tr-TR" sz="2400" dirty="0"/>
              <a:t>.” buyurur. </a:t>
            </a:r>
            <a:endParaRPr lang="tr-TR" sz="2400" dirty="0" smtClean="0"/>
          </a:p>
          <a:p>
            <a:pPr algn="just"/>
            <a:r>
              <a:rPr lang="tr-TR" sz="2400" dirty="0" smtClean="0"/>
              <a:t>Hz </a:t>
            </a:r>
            <a:r>
              <a:rPr lang="tr-TR" sz="2400" dirty="0"/>
              <a:t>Musa (AS): “</a:t>
            </a:r>
            <a:r>
              <a:rPr lang="tr-TR" sz="2400" dirty="0">
                <a:solidFill>
                  <a:srgbClr val="FF0000"/>
                </a:solidFill>
              </a:rPr>
              <a:t>Ya Rabbi! Cehennemden kurtuluş istiyorum</a:t>
            </a:r>
            <a:r>
              <a:rPr lang="tr-TR" sz="2400" dirty="0"/>
              <a:t>.” der. </a:t>
            </a:r>
            <a:endParaRPr lang="tr-TR" sz="2400" dirty="0" smtClean="0"/>
          </a:p>
          <a:p>
            <a:pPr algn="just"/>
            <a:r>
              <a:rPr lang="tr-TR" sz="2400" dirty="0" err="1" smtClean="0"/>
              <a:t>Allah</a:t>
            </a:r>
            <a:r>
              <a:rPr lang="tr-TR" sz="2400" dirty="0" err="1"/>
              <a:t>:“</a:t>
            </a:r>
            <a:r>
              <a:rPr lang="tr-TR" sz="2400" dirty="0" err="1">
                <a:solidFill>
                  <a:srgbClr val="0070C0"/>
                </a:solidFill>
              </a:rPr>
              <a:t>Kadir</a:t>
            </a:r>
            <a:r>
              <a:rPr lang="tr-TR" sz="2400" dirty="0">
                <a:solidFill>
                  <a:srgbClr val="0070C0"/>
                </a:solidFill>
              </a:rPr>
              <a:t> gecesinde sabaha kadar istiğfarda bulunan necat bulacaktır</a:t>
            </a:r>
            <a:r>
              <a:rPr lang="tr-TR" sz="2400" dirty="0"/>
              <a:t>.” buyurur. </a:t>
            </a:r>
            <a:endParaRPr lang="tr-TR" sz="2400" dirty="0" smtClean="0"/>
          </a:p>
          <a:p>
            <a:pPr algn="just"/>
            <a:r>
              <a:rPr lang="tr-TR" sz="2400" dirty="0" smtClean="0"/>
              <a:t>Hz </a:t>
            </a:r>
            <a:r>
              <a:rPr lang="tr-TR" sz="2400" dirty="0"/>
              <a:t>Musa (AS): “</a:t>
            </a:r>
            <a:r>
              <a:rPr lang="tr-TR" sz="2400" dirty="0">
                <a:solidFill>
                  <a:srgbClr val="FF0000"/>
                </a:solidFill>
              </a:rPr>
              <a:t>Ya Rabbi! Rızanı istiyorum</a:t>
            </a:r>
            <a:r>
              <a:rPr lang="tr-TR" sz="2400" dirty="0"/>
              <a:t>.” der. </a:t>
            </a:r>
            <a:endParaRPr lang="tr-TR" sz="2400" dirty="0" smtClean="0"/>
          </a:p>
          <a:p>
            <a:pPr algn="just"/>
            <a:r>
              <a:rPr lang="tr-TR" sz="2400" dirty="0" smtClean="0"/>
              <a:t>Allah</a:t>
            </a:r>
            <a:r>
              <a:rPr lang="tr-TR" sz="2400" dirty="0"/>
              <a:t>: “</a:t>
            </a:r>
            <a:r>
              <a:rPr lang="tr-TR" sz="2400" dirty="0">
                <a:solidFill>
                  <a:srgbClr val="0070C0"/>
                </a:solidFill>
              </a:rPr>
              <a:t>Bizim rızamız Kadir gecesi iki rekât namaz kılandadır</a:t>
            </a:r>
            <a:r>
              <a:rPr lang="tr-TR" sz="2400" dirty="0"/>
              <a:t>.” buyurur.</a:t>
            </a: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latin typeface="Times New Roman" pitchFamily="18" charset="0"/>
                <a:cs typeface="Times New Roman" pitchFamily="18" charset="0"/>
              </a:rPr>
              <a:t>KADİR </a:t>
            </a:r>
            <a:r>
              <a:rPr lang="tr-TR" sz="3600" b="1" dirty="0" smtClean="0">
                <a:solidFill>
                  <a:srgbClr val="002060"/>
                </a:solidFill>
                <a:latin typeface="Times New Roman" pitchFamily="18" charset="0"/>
                <a:cs typeface="Times New Roman" pitchFamily="18" charset="0"/>
              </a:rPr>
              <a:t>GECESİ</a:t>
            </a:r>
            <a:endParaRPr lang="tr-TR" sz="3600" b="1" dirty="0">
              <a:solidFill>
                <a:srgbClr val="002060"/>
              </a:solidFill>
            </a:endParaRPr>
          </a:p>
        </p:txBody>
      </p:sp>
    </p:spTree>
    <p:extLst>
      <p:ext uri="{BB962C8B-B14F-4D97-AF65-F5344CB8AC3E}">
        <p14:creationId xmlns:p14="http://schemas.microsoft.com/office/powerpoint/2010/main" val="4169276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12968" cy="5544616"/>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ar-SA" sz="3200" dirty="0" smtClean="0">
                <a:solidFill>
                  <a:schemeClr val="tx1"/>
                </a:solidFill>
                <a:latin typeface="HASENAT" panose="01000600020000020003" pitchFamily="2" charset="-78"/>
                <a:cs typeface="HASENAT" panose="01000600020000020003" pitchFamily="2" charset="-78"/>
              </a:rPr>
              <a:t>حم ﴿١﴾ وَالْكِتَابِ الْمُبٖينِ ﴿٢﴾ اِنَّا اَنْزَلْنَاهُ فٖى لَيْلَةٍ مُبَارَكَةٍ اِنَّا كُنَّا مُنْذِرٖينَ ﴿٣﴾ فٖيهَا يُفْرَقُ كُلُّ اَمْرٍ حَكٖيمٍ ﴿٤﴾ اَمْرًا مِنْ عِنْدِنَا اِنَّا كُنَّا مُرْسِلٖينَ ﴿٥﴾</a:t>
            </a:r>
            <a:endParaRPr lang="tr-TR" sz="3200" dirty="0" smtClean="0">
              <a:solidFill>
                <a:schemeClr val="tx1"/>
              </a:solidFill>
              <a:latin typeface="HASENAT" panose="01000600020000020003" pitchFamily="2" charset="-78"/>
              <a:cs typeface="HASENAT" panose="01000600020000020003" pitchFamily="2" charset="-78"/>
            </a:endParaRPr>
          </a:p>
          <a:p>
            <a:pPr algn="ctr"/>
            <a:r>
              <a:rPr lang="tr-TR" sz="3200" b="1" dirty="0" smtClean="0">
                <a:solidFill>
                  <a:srgbClr val="002060"/>
                </a:solidFill>
                <a:latin typeface="Times New Roman" pitchFamily="18" charset="0"/>
                <a:cs typeface="Times New Roman" pitchFamily="18" charset="0"/>
              </a:rPr>
              <a:t>“</a:t>
            </a:r>
            <a:r>
              <a:rPr lang="tr-TR" sz="3200" dirty="0" err="1" smtClean="0">
                <a:solidFill>
                  <a:srgbClr val="002060"/>
                </a:solidFill>
                <a:latin typeface="Times New Roman" pitchFamily="18" charset="0"/>
                <a:cs typeface="Times New Roman" pitchFamily="18" charset="0"/>
              </a:rPr>
              <a:t>Hâ</a:t>
            </a:r>
            <a:r>
              <a:rPr lang="tr-TR" sz="3200" dirty="0" smtClean="0">
                <a:solidFill>
                  <a:srgbClr val="002060"/>
                </a:solidFill>
                <a:latin typeface="Times New Roman" pitchFamily="18" charset="0"/>
                <a:cs typeface="Times New Roman" pitchFamily="18" charset="0"/>
              </a:rPr>
              <a:t>, </a:t>
            </a:r>
            <a:r>
              <a:rPr lang="tr-TR" sz="3200" dirty="0" err="1" smtClean="0">
                <a:solidFill>
                  <a:srgbClr val="002060"/>
                </a:solidFill>
                <a:latin typeface="Times New Roman" pitchFamily="18" charset="0"/>
                <a:cs typeface="Times New Roman" pitchFamily="18" charset="0"/>
              </a:rPr>
              <a:t>Mîm</a:t>
            </a:r>
            <a:r>
              <a:rPr lang="tr-TR" sz="3200" dirty="0" smtClean="0">
                <a:solidFill>
                  <a:srgbClr val="002060"/>
                </a:solidFill>
                <a:latin typeface="Times New Roman" pitchFamily="18" charset="0"/>
                <a:cs typeface="Times New Roman" pitchFamily="18" charset="0"/>
              </a:rPr>
              <a:t>. Apaçık kitaba </a:t>
            </a:r>
            <a:r>
              <a:rPr lang="tr-TR" sz="3200" dirty="0" err="1" smtClean="0">
                <a:solidFill>
                  <a:srgbClr val="002060"/>
                </a:solidFill>
                <a:latin typeface="Times New Roman" pitchFamily="18" charset="0"/>
                <a:cs typeface="Times New Roman" pitchFamily="18" charset="0"/>
              </a:rPr>
              <a:t>and</a:t>
            </a:r>
            <a:r>
              <a:rPr lang="tr-TR" sz="3200" dirty="0" smtClean="0">
                <a:solidFill>
                  <a:srgbClr val="002060"/>
                </a:solidFill>
                <a:latin typeface="Times New Roman" pitchFamily="18" charset="0"/>
                <a:cs typeface="Times New Roman" pitchFamily="18" charset="0"/>
              </a:rPr>
              <a:t> olsun. </a:t>
            </a:r>
          </a:p>
          <a:p>
            <a:pPr algn="ctr"/>
            <a:r>
              <a:rPr lang="tr-TR" sz="3200" dirty="0" smtClean="0">
                <a:solidFill>
                  <a:srgbClr val="002060"/>
                </a:solidFill>
                <a:latin typeface="Times New Roman" pitchFamily="18" charset="0"/>
                <a:cs typeface="Times New Roman" pitchFamily="18" charset="0"/>
              </a:rPr>
              <a:t>Gerçekten </a:t>
            </a:r>
            <a:r>
              <a:rPr lang="tr-TR" sz="3200" b="1" dirty="0" smtClean="0">
                <a:solidFill>
                  <a:srgbClr val="C00000"/>
                </a:solidFill>
                <a:latin typeface="Times New Roman" pitchFamily="18" charset="0"/>
                <a:cs typeface="Times New Roman" pitchFamily="18" charset="0"/>
              </a:rPr>
              <a:t>Biz, onu mübarek bir gecede indirdik.</a:t>
            </a:r>
            <a:r>
              <a:rPr lang="tr-TR" sz="3200" b="1" dirty="0" smtClean="0">
                <a:solidFill>
                  <a:srgbClr val="002060"/>
                </a:solidFill>
                <a:latin typeface="Times New Roman" pitchFamily="18" charset="0"/>
                <a:cs typeface="Times New Roman" pitchFamily="18" charset="0"/>
              </a:rPr>
              <a:t> </a:t>
            </a:r>
            <a:r>
              <a:rPr lang="tr-TR" sz="3200" dirty="0" smtClean="0">
                <a:solidFill>
                  <a:srgbClr val="002060"/>
                </a:solidFill>
                <a:latin typeface="Times New Roman" pitchFamily="18" charset="0"/>
                <a:cs typeface="Times New Roman" pitchFamily="18" charset="0"/>
              </a:rPr>
              <a:t>Gerçekten Biz uyaranlarız. </a:t>
            </a:r>
          </a:p>
          <a:p>
            <a:pPr algn="ctr"/>
            <a:r>
              <a:rPr lang="tr-TR" sz="2400" b="1" dirty="0" smtClean="0">
                <a:solidFill>
                  <a:srgbClr val="C00000"/>
                </a:solidFill>
                <a:latin typeface="Times New Roman" pitchFamily="18" charset="0"/>
                <a:cs typeface="Times New Roman" pitchFamily="18" charset="0"/>
              </a:rPr>
              <a:t>Katımızdan bir emirle her hikmetli işe o gecede hükmedilir. </a:t>
            </a:r>
          </a:p>
          <a:p>
            <a:pPr algn="ctr"/>
            <a:r>
              <a:rPr lang="tr-TR" sz="3200" dirty="0" smtClean="0">
                <a:solidFill>
                  <a:srgbClr val="002060"/>
                </a:solidFill>
                <a:latin typeface="Times New Roman" pitchFamily="18" charset="0"/>
                <a:cs typeface="Times New Roman" pitchFamily="18" charset="0"/>
              </a:rPr>
              <a:t>Çünkü biz, Rabbinin bir rahmeti olarak peygamberler göndermekteyiz. </a:t>
            </a:r>
            <a:r>
              <a:rPr lang="tr-TR" sz="2800" dirty="0" smtClean="0">
                <a:solidFill>
                  <a:srgbClr val="002060"/>
                </a:solidFill>
                <a:latin typeface="Times New Roman" pitchFamily="18" charset="0"/>
                <a:cs typeface="Times New Roman" pitchFamily="18" charset="0"/>
              </a:rPr>
              <a:t>O işitendir, bilendir. ”</a:t>
            </a:r>
            <a:r>
              <a:rPr lang="tr-TR" sz="3200" dirty="0" smtClean="0">
                <a:solidFill>
                  <a:srgbClr val="002060"/>
                </a:solidFill>
                <a:latin typeface="Times New Roman" pitchFamily="18" charset="0"/>
                <a:cs typeface="Times New Roman" pitchFamily="18" charset="0"/>
              </a:rPr>
              <a:t> </a:t>
            </a:r>
            <a:endParaRPr lang="tr-TR" sz="3600" dirty="0" smtClean="0">
              <a:solidFill>
                <a:srgbClr val="002060"/>
              </a:solidFill>
              <a:latin typeface="Times New Roman" pitchFamily="18" charset="0"/>
              <a:cs typeface="Times New Roman" pitchFamily="18" charset="0"/>
            </a:endParaRPr>
          </a:p>
          <a:p>
            <a:pPr algn="ctr"/>
            <a:r>
              <a:rPr lang="tr-TR" sz="2000" dirty="0" smtClean="0">
                <a:solidFill>
                  <a:srgbClr val="002060"/>
                </a:solidFill>
                <a:latin typeface="Times New Roman" pitchFamily="18" charset="0"/>
                <a:cs typeface="Times New Roman" pitchFamily="18" charset="0"/>
              </a:rPr>
              <a:t>(</a:t>
            </a:r>
            <a:r>
              <a:rPr lang="tr-TR" sz="2000" i="1" dirty="0" err="1" smtClean="0">
                <a:solidFill>
                  <a:srgbClr val="002060"/>
                </a:solidFill>
                <a:latin typeface="Times New Roman" pitchFamily="18" charset="0"/>
                <a:cs typeface="Times New Roman" pitchFamily="18" charset="0"/>
              </a:rPr>
              <a:t>Duhan</a:t>
            </a:r>
            <a:r>
              <a:rPr lang="tr-TR" sz="2000" i="1" dirty="0" smtClean="0">
                <a:solidFill>
                  <a:srgbClr val="002060"/>
                </a:solidFill>
                <a:latin typeface="Times New Roman" pitchFamily="18" charset="0"/>
                <a:cs typeface="Times New Roman" pitchFamily="18" charset="0"/>
              </a:rPr>
              <a:t> Suresi-1-4)</a:t>
            </a:r>
            <a:endParaRPr lang="tr-TR" sz="3600" dirty="0">
              <a:solidFill>
                <a:srgbClr val="002060"/>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rPr>
              <a:t>KURANIN İNDİRLİŞİ: MÜBAREK GECE</a:t>
            </a:r>
            <a:endParaRPr lang="tr-TR" sz="3600" b="1" dirty="0">
              <a:solidFill>
                <a:srgbClr val="002060"/>
              </a:solidFill>
            </a:endParaRPr>
          </a:p>
        </p:txBody>
      </p:sp>
    </p:spTree>
    <p:extLst>
      <p:ext uri="{BB962C8B-B14F-4D97-AF65-F5344CB8AC3E}">
        <p14:creationId xmlns:p14="http://schemas.microsoft.com/office/powerpoint/2010/main" val="26609745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12968" cy="5544616"/>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tr-TR" sz="3600" dirty="0" smtClean="0">
                <a:solidFill>
                  <a:schemeClr val="tx1"/>
                </a:solidFill>
                <a:latin typeface="Times New Roman" charset="0"/>
              </a:rPr>
              <a:t>Peygamberimiz:</a:t>
            </a:r>
          </a:p>
          <a:p>
            <a:pPr algn="ctr"/>
            <a:r>
              <a:rPr lang="fr-FR" sz="3600" dirty="0" smtClean="0">
                <a:solidFill>
                  <a:schemeClr val="tx1"/>
                </a:solidFill>
                <a:latin typeface="Times New Roman" charset="0"/>
              </a:rPr>
              <a:t>"</a:t>
            </a:r>
            <a:r>
              <a:rPr lang="fr-FR" sz="5400" dirty="0" err="1">
                <a:solidFill>
                  <a:srgbClr val="FF0000"/>
                </a:solidFill>
                <a:latin typeface="Times New Roman" charset="0"/>
              </a:rPr>
              <a:t>Kadir</a:t>
            </a:r>
            <a:r>
              <a:rPr lang="fr-FR" sz="5400" dirty="0">
                <a:solidFill>
                  <a:srgbClr val="FF0000"/>
                </a:solidFill>
                <a:latin typeface="Times New Roman" charset="0"/>
              </a:rPr>
              <a:t> </a:t>
            </a:r>
            <a:r>
              <a:rPr lang="fr-FR" sz="5400" dirty="0" err="1" smtClean="0">
                <a:solidFill>
                  <a:srgbClr val="FF0000"/>
                </a:solidFill>
                <a:latin typeface="Times New Roman" charset="0"/>
              </a:rPr>
              <a:t>Gecesi</a:t>
            </a:r>
            <a:r>
              <a:rPr lang="fr-FR" sz="5400" dirty="0" smtClean="0">
                <a:solidFill>
                  <a:srgbClr val="FF0000"/>
                </a:solidFill>
                <a:latin typeface="Times New Roman" charset="0"/>
              </a:rPr>
              <a:t> </a:t>
            </a:r>
            <a:r>
              <a:rPr lang="fr-FR" sz="5400" dirty="0" err="1">
                <a:solidFill>
                  <a:srgbClr val="FF0000"/>
                </a:solidFill>
                <a:latin typeface="Times New Roman" charset="0"/>
              </a:rPr>
              <a:t>yatsı</a:t>
            </a:r>
            <a:r>
              <a:rPr lang="fr-FR" sz="5400" dirty="0">
                <a:solidFill>
                  <a:srgbClr val="FF0000"/>
                </a:solidFill>
                <a:latin typeface="Times New Roman" charset="0"/>
              </a:rPr>
              <a:t> </a:t>
            </a:r>
            <a:r>
              <a:rPr lang="fr-FR" sz="5400" dirty="0" err="1">
                <a:solidFill>
                  <a:srgbClr val="FF0000"/>
                </a:solidFill>
                <a:latin typeface="Times New Roman" charset="0"/>
              </a:rPr>
              <a:t>namazında</a:t>
            </a:r>
            <a:r>
              <a:rPr lang="fr-FR" sz="5400" dirty="0">
                <a:solidFill>
                  <a:srgbClr val="FF0000"/>
                </a:solidFill>
                <a:latin typeface="Times New Roman" charset="0"/>
              </a:rPr>
              <a:t> </a:t>
            </a:r>
            <a:endParaRPr lang="tr-TR" sz="5400" dirty="0" smtClean="0">
              <a:solidFill>
                <a:srgbClr val="FF0000"/>
              </a:solidFill>
              <a:latin typeface="Times New Roman" charset="0"/>
            </a:endParaRPr>
          </a:p>
          <a:p>
            <a:pPr algn="ctr"/>
            <a:r>
              <a:rPr lang="fr-FR" sz="5400" dirty="0" err="1" smtClean="0">
                <a:solidFill>
                  <a:srgbClr val="0070C0"/>
                </a:solidFill>
                <a:latin typeface="Times New Roman" charset="0"/>
              </a:rPr>
              <a:t>cemaatte</a:t>
            </a:r>
            <a:r>
              <a:rPr lang="fr-FR" sz="5400" dirty="0" smtClean="0">
                <a:solidFill>
                  <a:srgbClr val="0070C0"/>
                </a:solidFill>
                <a:latin typeface="Times New Roman" charset="0"/>
              </a:rPr>
              <a:t> </a:t>
            </a:r>
            <a:r>
              <a:rPr lang="fr-FR" sz="5400" dirty="0" err="1">
                <a:solidFill>
                  <a:srgbClr val="0070C0"/>
                </a:solidFill>
                <a:latin typeface="Times New Roman" charset="0"/>
              </a:rPr>
              <a:t>hazır</a:t>
            </a:r>
            <a:r>
              <a:rPr lang="fr-FR" sz="5400" dirty="0">
                <a:solidFill>
                  <a:srgbClr val="0070C0"/>
                </a:solidFill>
                <a:latin typeface="Times New Roman" charset="0"/>
              </a:rPr>
              <a:t> </a:t>
            </a:r>
            <a:r>
              <a:rPr lang="fr-FR" sz="5400" dirty="0" err="1">
                <a:solidFill>
                  <a:srgbClr val="0070C0"/>
                </a:solidFill>
                <a:latin typeface="Times New Roman" charset="0"/>
              </a:rPr>
              <a:t>bulunan</a:t>
            </a:r>
            <a:r>
              <a:rPr lang="fr-FR" sz="5400" dirty="0">
                <a:solidFill>
                  <a:srgbClr val="FF0000"/>
                </a:solidFill>
                <a:latin typeface="Times New Roman" charset="0"/>
              </a:rPr>
              <a:t>, </a:t>
            </a:r>
            <a:endParaRPr lang="tr-TR" sz="5400" dirty="0" smtClean="0">
              <a:solidFill>
                <a:srgbClr val="FF0000"/>
              </a:solidFill>
              <a:latin typeface="Times New Roman" charset="0"/>
            </a:endParaRPr>
          </a:p>
          <a:p>
            <a:pPr algn="ctr"/>
            <a:r>
              <a:rPr lang="fr-FR" sz="5400" dirty="0" err="1" smtClean="0">
                <a:solidFill>
                  <a:schemeClr val="accent6">
                    <a:lumMod val="50000"/>
                  </a:schemeClr>
                </a:solidFill>
                <a:latin typeface="Times New Roman" charset="0"/>
              </a:rPr>
              <a:t>ondan</a:t>
            </a:r>
            <a:r>
              <a:rPr lang="fr-FR" sz="5400" dirty="0" smtClean="0">
                <a:solidFill>
                  <a:schemeClr val="accent6">
                    <a:lumMod val="50000"/>
                  </a:schemeClr>
                </a:solidFill>
                <a:latin typeface="Times New Roman" charset="0"/>
              </a:rPr>
              <a:t> </a:t>
            </a:r>
            <a:r>
              <a:rPr lang="fr-FR" sz="5400" dirty="0" err="1">
                <a:solidFill>
                  <a:schemeClr val="accent6">
                    <a:lumMod val="50000"/>
                  </a:schemeClr>
                </a:solidFill>
                <a:latin typeface="Times New Roman" charset="0"/>
              </a:rPr>
              <a:t>nasibini</a:t>
            </a:r>
            <a:r>
              <a:rPr lang="fr-FR" sz="5400" dirty="0">
                <a:solidFill>
                  <a:schemeClr val="accent6">
                    <a:lumMod val="50000"/>
                  </a:schemeClr>
                </a:solidFill>
                <a:latin typeface="Times New Roman" charset="0"/>
              </a:rPr>
              <a:t> </a:t>
            </a:r>
            <a:r>
              <a:rPr lang="fr-FR" sz="5400" dirty="0" err="1">
                <a:solidFill>
                  <a:schemeClr val="accent6">
                    <a:lumMod val="50000"/>
                  </a:schemeClr>
                </a:solidFill>
                <a:latin typeface="Times New Roman" charset="0"/>
              </a:rPr>
              <a:t>almıştır</a:t>
            </a:r>
            <a:r>
              <a:rPr lang="fr-FR" sz="3600" dirty="0">
                <a:solidFill>
                  <a:schemeClr val="tx1"/>
                </a:solidFill>
                <a:latin typeface="Times New Roman" charset="0"/>
              </a:rPr>
              <a:t>." </a:t>
            </a:r>
            <a:endParaRPr lang="tr-TR" sz="3600" dirty="0" smtClean="0">
              <a:solidFill>
                <a:schemeClr val="tx1"/>
              </a:solidFill>
              <a:latin typeface="Times New Roman" charset="0"/>
            </a:endParaRPr>
          </a:p>
          <a:p>
            <a:pPr algn="ctr"/>
            <a:endParaRPr lang="tr-TR" sz="1400" dirty="0">
              <a:solidFill>
                <a:schemeClr val="tx1"/>
              </a:solidFill>
              <a:latin typeface="Times New Roman" charset="0"/>
            </a:endParaRPr>
          </a:p>
          <a:p>
            <a:pPr algn="ctr"/>
            <a:r>
              <a:rPr lang="fr-FR" sz="3600" dirty="0">
                <a:solidFill>
                  <a:schemeClr val="tx1"/>
                </a:solidFill>
                <a:latin typeface="Times New Roman" charset="0"/>
              </a:rPr>
              <a:t>"</a:t>
            </a:r>
            <a:r>
              <a:rPr lang="fr-FR" sz="4400" dirty="0" err="1">
                <a:solidFill>
                  <a:schemeClr val="tx1"/>
                </a:solidFill>
                <a:latin typeface="Times New Roman" charset="0"/>
              </a:rPr>
              <a:t>Allahü</a:t>
            </a:r>
            <a:r>
              <a:rPr lang="fr-FR" sz="4400" dirty="0">
                <a:solidFill>
                  <a:schemeClr val="tx1"/>
                </a:solidFill>
                <a:latin typeface="Times New Roman" charset="0"/>
              </a:rPr>
              <a:t> </a:t>
            </a:r>
            <a:r>
              <a:rPr lang="fr-FR" sz="4400" dirty="0" err="1">
                <a:solidFill>
                  <a:schemeClr val="tx1"/>
                </a:solidFill>
                <a:latin typeface="Times New Roman" charset="0"/>
              </a:rPr>
              <a:t>teâlâ</a:t>
            </a:r>
            <a:r>
              <a:rPr lang="fr-FR" sz="4400" dirty="0">
                <a:solidFill>
                  <a:schemeClr val="tx1"/>
                </a:solidFill>
                <a:latin typeface="Times New Roman" charset="0"/>
              </a:rPr>
              <a:t>, </a:t>
            </a:r>
            <a:endParaRPr lang="tr-TR" sz="4400" dirty="0" smtClean="0">
              <a:solidFill>
                <a:schemeClr val="tx1"/>
              </a:solidFill>
              <a:latin typeface="Times New Roman" charset="0"/>
            </a:endParaRPr>
          </a:p>
          <a:p>
            <a:pPr algn="ctr"/>
            <a:r>
              <a:rPr lang="fr-FR" sz="4200" b="1" dirty="0" err="1" smtClean="0">
                <a:solidFill>
                  <a:srgbClr val="C00000"/>
                </a:solidFill>
                <a:latin typeface="Times New Roman" charset="0"/>
              </a:rPr>
              <a:t>Kadir</a:t>
            </a:r>
            <a:r>
              <a:rPr lang="fr-FR" sz="4200" b="1" dirty="0" smtClean="0">
                <a:solidFill>
                  <a:srgbClr val="C00000"/>
                </a:solidFill>
                <a:latin typeface="Times New Roman" charset="0"/>
              </a:rPr>
              <a:t> </a:t>
            </a:r>
            <a:r>
              <a:rPr lang="fr-FR" sz="4200" b="1" dirty="0" err="1">
                <a:solidFill>
                  <a:srgbClr val="C00000"/>
                </a:solidFill>
                <a:latin typeface="Times New Roman" charset="0"/>
              </a:rPr>
              <a:t>gecesini</a:t>
            </a:r>
            <a:r>
              <a:rPr lang="fr-FR" sz="4200" b="1" dirty="0">
                <a:solidFill>
                  <a:srgbClr val="C00000"/>
                </a:solidFill>
                <a:latin typeface="Times New Roman" charset="0"/>
              </a:rPr>
              <a:t> </a:t>
            </a:r>
            <a:r>
              <a:rPr lang="fr-FR" sz="4200" b="1" dirty="0" err="1">
                <a:solidFill>
                  <a:srgbClr val="C00000"/>
                </a:solidFill>
                <a:latin typeface="Times New Roman" charset="0"/>
              </a:rPr>
              <a:t>ümmetime</a:t>
            </a:r>
            <a:r>
              <a:rPr lang="fr-FR" sz="4200" b="1" dirty="0">
                <a:solidFill>
                  <a:srgbClr val="C00000"/>
                </a:solidFill>
                <a:latin typeface="Times New Roman" charset="0"/>
              </a:rPr>
              <a:t> </a:t>
            </a:r>
            <a:r>
              <a:rPr lang="fr-FR" sz="4200" b="1" dirty="0" err="1">
                <a:solidFill>
                  <a:srgbClr val="C00000"/>
                </a:solidFill>
                <a:latin typeface="Times New Roman" charset="0"/>
              </a:rPr>
              <a:t>hediye</a:t>
            </a:r>
            <a:r>
              <a:rPr lang="fr-FR" sz="4200" b="1" dirty="0">
                <a:solidFill>
                  <a:srgbClr val="C00000"/>
                </a:solidFill>
                <a:latin typeface="Times New Roman" charset="0"/>
              </a:rPr>
              <a:t> </a:t>
            </a:r>
            <a:r>
              <a:rPr lang="fr-FR" sz="4200" b="1" dirty="0" err="1">
                <a:solidFill>
                  <a:srgbClr val="C00000"/>
                </a:solidFill>
                <a:latin typeface="Times New Roman" charset="0"/>
              </a:rPr>
              <a:t>etti</a:t>
            </a:r>
            <a:r>
              <a:rPr lang="fr-FR" sz="4200" b="1" dirty="0">
                <a:solidFill>
                  <a:srgbClr val="C00000"/>
                </a:solidFill>
                <a:latin typeface="Times New Roman" charset="0"/>
              </a:rPr>
              <a:t>, </a:t>
            </a:r>
            <a:r>
              <a:rPr lang="fr-FR" sz="4400" dirty="0" err="1">
                <a:solidFill>
                  <a:schemeClr val="tx1"/>
                </a:solidFill>
                <a:latin typeface="Times New Roman" charset="0"/>
              </a:rPr>
              <a:t>ondan</a:t>
            </a:r>
            <a:r>
              <a:rPr lang="fr-FR" sz="4400" dirty="0">
                <a:solidFill>
                  <a:schemeClr val="tx1"/>
                </a:solidFill>
                <a:latin typeface="Times New Roman" charset="0"/>
              </a:rPr>
              <a:t> </a:t>
            </a:r>
            <a:r>
              <a:rPr lang="fr-FR" sz="4400" dirty="0" err="1">
                <a:solidFill>
                  <a:schemeClr val="tx1"/>
                </a:solidFill>
                <a:latin typeface="Times New Roman" charset="0"/>
              </a:rPr>
              <a:t>önce</a:t>
            </a:r>
            <a:r>
              <a:rPr lang="fr-FR" sz="4400" dirty="0">
                <a:solidFill>
                  <a:schemeClr val="tx1"/>
                </a:solidFill>
                <a:latin typeface="Times New Roman" charset="0"/>
              </a:rPr>
              <a:t> </a:t>
            </a:r>
            <a:r>
              <a:rPr lang="fr-FR" sz="4400" dirty="0" err="1">
                <a:solidFill>
                  <a:schemeClr val="tx1"/>
                </a:solidFill>
                <a:latin typeface="Times New Roman" charset="0"/>
              </a:rPr>
              <a:t>kimseye</a:t>
            </a:r>
            <a:r>
              <a:rPr lang="fr-FR" sz="4400" dirty="0">
                <a:solidFill>
                  <a:schemeClr val="tx1"/>
                </a:solidFill>
                <a:latin typeface="Times New Roman" charset="0"/>
              </a:rPr>
              <a:t> </a:t>
            </a:r>
            <a:r>
              <a:rPr lang="fr-FR" sz="4400" dirty="0" err="1">
                <a:solidFill>
                  <a:schemeClr val="tx1"/>
                </a:solidFill>
                <a:latin typeface="Times New Roman" charset="0"/>
              </a:rPr>
              <a:t>vermedi</a:t>
            </a:r>
            <a:r>
              <a:rPr lang="fr-FR" sz="3600" dirty="0" smtClean="0">
                <a:solidFill>
                  <a:schemeClr val="tx1"/>
                </a:solidFill>
                <a:latin typeface="Times New Roman" charset="0"/>
              </a:rPr>
              <a:t>."</a:t>
            </a:r>
            <a:endParaRPr lang="fr-FR" sz="3600" dirty="0">
              <a:solidFill>
                <a:schemeClr val="tx1"/>
              </a:solidFill>
              <a:latin typeface="Times New Roman" charset="0"/>
            </a:endParaRPr>
          </a:p>
        </p:txBody>
      </p:sp>
      <p:sp>
        <p:nvSpPr>
          <p:cNvPr id="4" name="3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latin typeface="Times New Roman" pitchFamily="18" charset="0"/>
                <a:cs typeface="Times New Roman" pitchFamily="18" charset="0"/>
              </a:rPr>
              <a:t>KADİR GECESİNİ YAŞAMAK</a:t>
            </a:r>
            <a:endParaRPr lang="tr-TR" sz="3600" b="1" dirty="0">
              <a:solidFill>
                <a:srgbClr val="002060"/>
              </a:solidFill>
            </a:endParaRPr>
          </a:p>
        </p:txBody>
      </p:sp>
    </p:spTree>
    <p:extLst>
      <p:ext uri="{BB962C8B-B14F-4D97-AF65-F5344CB8AC3E}">
        <p14:creationId xmlns:p14="http://schemas.microsoft.com/office/powerpoint/2010/main" val="39080365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12968" cy="5544616"/>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buFont typeface="Arial" charset="0"/>
              <a:buNone/>
            </a:pPr>
            <a:r>
              <a:rPr lang="fr-FR" sz="2800" b="1" dirty="0" err="1">
                <a:solidFill>
                  <a:srgbClr val="0070C0"/>
                </a:solidFill>
                <a:latin typeface="Times New Roman" pitchFamily="18" charset="0"/>
                <a:cs typeface="Times New Roman" pitchFamily="18" charset="0"/>
              </a:rPr>
              <a:t>Kadir</a:t>
            </a:r>
            <a:r>
              <a:rPr lang="fr-FR" sz="2800" b="1" dirty="0">
                <a:solidFill>
                  <a:srgbClr val="0070C0"/>
                </a:solidFill>
                <a:latin typeface="Times New Roman" pitchFamily="18" charset="0"/>
                <a:cs typeface="Times New Roman" pitchFamily="18" charset="0"/>
              </a:rPr>
              <a:t> </a:t>
            </a:r>
            <a:r>
              <a:rPr lang="fr-FR" sz="2800" b="1" dirty="0" err="1">
                <a:solidFill>
                  <a:srgbClr val="0070C0"/>
                </a:solidFill>
                <a:latin typeface="Times New Roman" pitchFamily="18" charset="0"/>
                <a:cs typeface="Times New Roman" pitchFamily="18" charset="0"/>
              </a:rPr>
              <a:t>gecesinde</a:t>
            </a:r>
            <a:r>
              <a:rPr lang="fr-FR" sz="2800" b="1" dirty="0">
                <a:solidFill>
                  <a:srgbClr val="0070C0"/>
                </a:solidFill>
                <a:latin typeface="Times New Roman" pitchFamily="18" charset="0"/>
                <a:cs typeface="Times New Roman" pitchFamily="18" charset="0"/>
              </a:rPr>
              <a:t>, </a:t>
            </a:r>
            <a:r>
              <a:rPr lang="fr-FR" sz="2800" b="1" dirty="0" err="1">
                <a:solidFill>
                  <a:srgbClr val="0070C0"/>
                </a:solidFill>
                <a:latin typeface="Times New Roman" pitchFamily="18" charset="0"/>
                <a:cs typeface="Times New Roman" pitchFamily="18" charset="0"/>
              </a:rPr>
              <a:t>bir</a:t>
            </a:r>
            <a:r>
              <a:rPr lang="fr-FR" sz="2800" b="1" dirty="0">
                <a:solidFill>
                  <a:srgbClr val="0070C0"/>
                </a:solidFill>
                <a:latin typeface="Times New Roman" pitchFamily="18" charset="0"/>
                <a:cs typeface="Times New Roman" pitchFamily="18" charset="0"/>
              </a:rPr>
              <a:t> </a:t>
            </a:r>
            <a:r>
              <a:rPr lang="fr-FR" sz="2800" b="1" dirty="0" err="1">
                <a:solidFill>
                  <a:srgbClr val="0070C0"/>
                </a:solidFill>
                <a:latin typeface="Times New Roman" pitchFamily="18" charset="0"/>
                <a:cs typeface="Times New Roman" pitchFamily="18" charset="0"/>
              </a:rPr>
              <a:t>kere</a:t>
            </a:r>
            <a:r>
              <a:rPr lang="fr-FR" sz="2800" b="1" dirty="0">
                <a:solidFill>
                  <a:srgbClr val="0070C0"/>
                </a:solidFill>
                <a:latin typeface="Times New Roman" pitchFamily="18" charset="0"/>
                <a:cs typeface="Times New Roman" pitchFamily="18" charset="0"/>
              </a:rPr>
              <a:t> </a:t>
            </a:r>
            <a:r>
              <a:rPr lang="fr-FR" sz="2800" b="1" dirty="0" err="1">
                <a:solidFill>
                  <a:srgbClr val="0070C0"/>
                </a:solidFill>
                <a:latin typeface="Times New Roman" pitchFamily="18" charset="0"/>
                <a:cs typeface="Times New Roman" pitchFamily="18" charset="0"/>
              </a:rPr>
              <a:t>Kadir</a:t>
            </a:r>
            <a:r>
              <a:rPr lang="fr-FR" sz="2800" b="1" dirty="0">
                <a:solidFill>
                  <a:srgbClr val="0070C0"/>
                </a:solidFill>
                <a:latin typeface="Times New Roman" pitchFamily="18" charset="0"/>
                <a:cs typeface="Times New Roman" pitchFamily="18" charset="0"/>
              </a:rPr>
              <a:t> </a:t>
            </a:r>
            <a:r>
              <a:rPr lang="fr-FR" sz="2800" b="1" dirty="0" err="1">
                <a:solidFill>
                  <a:srgbClr val="0070C0"/>
                </a:solidFill>
                <a:latin typeface="Times New Roman" pitchFamily="18" charset="0"/>
                <a:cs typeface="Times New Roman" pitchFamily="18" charset="0"/>
              </a:rPr>
              <a:t>suresini</a:t>
            </a:r>
            <a:r>
              <a:rPr lang="fr-FR" sz="2800" b="1" dirty="0">
                <a:solidFill>
                  <a:srgbClr val="0070C0"/>
                </a:solidFill>
                <a:latin typeface="Times New Roman" pitchFamily="18" charset="0"/>
                <a:cs typeface="Times New Roman" pitchFamily="18" charset="0"/>
              </a:rPr>
              <a:t> </a:t>
            </a:r>
            <a:r>
              <a:rPr lang="fr-FR" sz="2800" b="1" dirty="0" err="1">
                <a:solidFill>
                  <a:srgbClr val="0070C0"/>
                </a:solidFill>
                <a:latin typeface="Times New Roman" pitchFamily="18" charset="0"/>
                <a:cs typeface="Times New Roman" pitchFamily="18" charset="0"/>
              </a:rPr>
              <a:t>okumak</a:t>
            </a:r>
            <a:r>
              <a:rPr lang="fr-FR" sz="2800" b="1" dirty="0">
                <a:solidFill>
                  <a:srgbClr val="0070C0"/>
                </a:solidFill>
                <a:latin typeface="Times New Roman" pitchFamily="18" charset="0"/>
                <a:cs typeface="Times New Roman" pitchFamily="18" charset="0"/>
              </a:rPr>
              <a:t>, </a:t>
            </a:r>
            <a:r>
              <a:rPr lang="fr-FR" sz="2800" b="1" dirty="0" err="1">
                <a:solidFill>
                  <a:srgbClr val="0070C0"/>
                </a:solidFill>
                <a:latin typeface="Times New Roman" pitchFamily="18" charset="0"/>
                <a:cs typeface="Times New Roman" pitchFamily="18" charset="0"/>
              </a:rPr>
              <a:t>başka</a:t>
            </a:r>
            <a:r>
              <a:rPr lang="fr-FR" sz="2800" b="1" dirty="0">
                <a:solidFill>
                  <a:srgbClr val="0070C0"/>
                </a:solidFill>
                <a:latin typeface="Times New Roman" pitchFamily="18" charset="0"/>
                <a:cs typeface="Times New Roman" pitchFamily="18" charset="0"/>
              </a:rPr>
              <a:t> </a:t>
            </a:r>
            <a:r>
              <a:rPr lang="fr-FR" sz="2800" b="1" dirty="0" err="1">
                <a:solidFill>
                  <a:srgbClr val="0070C0"/>
                </a:solidFill>
                <a:latin typeface="Times New Roman" pitchFamily="18" charset="0"/>
                <a:cs typeface="Times New Roman" pitchFamily="18" charset="0"/>
              </a:rPr>
              <a:t>zamanda</a:t>
            </a:r>
            <a:r>
              <a:rPr lang="fr-FR" sz="2800" b="1" dirty="0">
                <a:solidFill>
                  <a:srgbClr val="0070C0"/>
                </a:solidFill>
                <a:latin typeface="Times New Roman" pitchFamily="18" charset="0"/>
                <a:cs typeface="Times New Roman" pitchFamily="18" charset="0"/>
              </a:rPr>
              <a:t> </a:t>
            </a:r>
            <a:r>
              <a:rPr lang="fr-FR" sz="2800" b="1" dirty="0" err="1">
                <a:solidFill>
                  <a:srgbClr val="0070C0"/>
                </a:solidFill>
                <a:latin typeface="Times New Roman" pitchFamily="18" charset="0"/>
                <a:cs typeface="Times New Roman" pitchFamily="18" charset="0"/>
              </a:rPr>
              <a:t>Kur'an</a:t>
            </a:r>
            <a:r>
              <a:rPr lang="fr-FR" sz="2800" b="1" dirty="0">
                <a:solidFill>
                  <a:srgbClr val="0070C0"/>
                </a:solidFill>
                <a:latin typeface="Times New Roman" pitchFamily="18" charset="0"/>
                <a:cs typeface="Times New Roman" pitchFamily="18" charset="0"/>
              </a:rPr>
              <a:t>-ı </a:t>
            </a:r>
            <a:r>
              <a:rPr lang="fr-FR" sz="2800" b="1" dirty="0" err="1">
                <a:solidFill>
                  <a:srgbClr val="0070C0"/>
                </a:solidFill>
                <a:latin typeface="Times New Roman" pitchFamily="18" charset="0"/>
                <a:cs typeface="Times New Roman" pitchFamily="18" charset="0"/>
              </a:rPr>
              <a:t>kerimi</a:t>
            </a:r>
            <a:r>
              <a:rPr lang="fr-FR" sz="2800" b="1" dirty="0">
                <a:solidFill>
                  <a:srgbClr val="0070C0"/>
                </a:solidFill>
                <a:latin typeface="Times New Roman" pitchFamily="18" charset="0"/>
                <a:cs typeface="Times New Roman" pitchFamily="18" charset="0"/>
              </a:rPr>
              <a:t> </a:t>
            </a:r>
            <a:r>
              <a:rPr lang="fr-FR" sz="2800" b="1" dirty="0" err="1">
                <a:solidFill>
                  <a:srgbClr val="0070C0"/>
                </a:solidFill>
                <a:latin typeface="Times New Roman" pitchFamily="18" charset="0"/>
                <a:cs typeface="Times New Roman" pitchFamily="18" charset="0"/>
              </a:rPr>
              <a:t>hatmetmekten</a:t>
            </a:r>
            <a:r>
              <a:rPr lang="fr-FR" sz="2800" b="1" dirty="0">
                <a:solidFill>
                  <a:srgbClr val="0070C0"/>
                </a:solidFill>
                <a:latin typeface="Times New Roman" pitchFamily="18" charset="0"/>
                <a:cs typeface="Times New Roman" pitchFamily="18" charset="0"/>
              </a:rPr>
              <a:t> </a:t>
            </a:r>
            <a:r>
              <a:rPr lang="fr-FR" sz="2800" b="1" dirty="0" err="1">
                <a:solidFill>
                  <a:srgbClr val="0070C0"/>
                </a:solidFill>
                <a:latin typeface="Times New Roman" pitchFamily="18" charset="0"/>
                <a:cs typeface="Times New Roman" pitchFamily="18" charset="0"/>
              </a:rPr>
              <a:t>daha</a:t>
            </a:r>
            <a:r>
              <a:rPr lang="fr-FR" sz="2800" b="1" dirty="0">
                <a:solidFill>
                  <a:srgbClr val="0070C0"/>
                </a:solidFill>
                <a:latin typeface="Times New Roman" pitchFamily="18" charset="0"/>
                <a:cs typeface="Times New Roman" pitchFamily="18" charset="0"/>
              </a:rPr>
              <a:t> </a:t>
            </a:r>
            <a:r>
              <a:rPr lang="fr-FR" sz="2800" b="1" dirty="0" err="1">
                <a:solidFill>
                  <a:srgbClr val="0070C0"/>
                </a:solidFill>
                <a:latin typeface="Times New Roman" pitchFamily="18" charset="0"/>
                <a:cs typeface="Times New Roman" pitchFamily="18" charset="0"/>
              </a:rPr>
              <a:t>sevabdır</a:t>
            </a:r>
            <a:r>
              <a:rPr lang="fr-FR" sz="2800" b="1" dirty="0">
                <a:solidFill>
                  <a:srgbClr val="0070C0"/>
                </a:solidFill>
                <a:latin typeface="Times New Roman" pitchFamily="18" charset="0"/>
                <a:cs typeface="Times New Roman" pitchFamily="18" charset="0"/>
              </a:rPr>
              <a:t>.</a:t>
            </a:r>
            <a:r>
              <a:rPr lang="fr-FR" sz="2800" b="1" dirty="0">
                <a:solidFill>
                  <a:schemeClr val="tx1"/>
                </a:solidFill>
                <a:latin typeface="Times New Roman" pitchFamily="18" charset="0"/>
                <a:cs typeface="Times New Roman" pitchFamily="18" charset="0"/>
              </a:rPr>
              <a:t> </a:t>
            </a:r>
            <a:r>
              <a:rPr lang="fr-FR" sz="2800" dirty="0" err="1">
                <a:solidFill>
                  <a:srgbClr val="C00000"/>
                </a:solidFill>
                <a:latin typeface="Times New Roman" pitchFamily="18" charset="0"/>
                <a:cs typeface="Times New Roman" pitchFamily="18" charset="0"/>
              </a:rPr>
              <a:t>Kadir</a:t>
            </a:r>
            <a:r>
              <a:rPr lang="fr-FR" sz="2800" dirty="0">
                <a:solidFill>
                  <a:srgbClr val="C00000"/>
                </a:solidFill>
                <a:latin typeface="Times New Roman" pitchFamily="18" charset="0"/>
                <a:cs typeface="Times New Roman" pitchFamily="18" charset="0"/>
              </a:rPr>
              <a:t> </a:t>
            </a:r>
            <a:r>
              <a:rPr lang="fr-FR" sz="2800" dirty="0" err="1">
                <a:solidFill>
                  <a:srgbClr val="C00000"/>
                </a:solidFill>
                <a:latin typeface="Times New Roman" pitchFamily="18" charset="0"/>
                <a:cs typeface="Times New Roman" pitchFamily="18" charset="0"/>
              </a:rPr>
              <a:t>gecesinde</a:t>
            </a:r>
            <a:r>
              <a:rPr lang="fr-FR" sz="2800" dirty="0">
                <a:solidFill>
                  <a:srgbClr val="C00000"/>
                </a:solidFill>
                <a:latin typeface="Times New Roman" pitchFamily="18" charset="0"/>
                <a:cs typeface="Times New Roman" pitchFamily="18" charset="0"/>
              </a:rPr>
              <a:t> </a:t>
            </a:r>
            <a:endParaRPr lang="tr-TR" sz="2800" dirty="0" smtClean="0">
              <a:solidFill>
                <a:srgbClr val="C00000"/>
              </a:solidFill>
              <a:latin typeface="Times New Roman" pitchFamily="18" charset="0"/>
              <a:cs typeface="Times New Roman" pitchFamily="18" charset="0"/>
            </a:endParaRPr>
          </a:p>
          <a:p>
            <a:pPr algn="ctr">
              <a:buFont typeface="Arial" charset="0"/>
              <a:buNone/>
            </a:pPr>
            <a:r>
              <a:rPr lang="fr-FR" sz="2800" dirty="0" err="1" smtClean="0">
                <a:solidFill>
                  <a:srgbClr val="C00000"/>
                </a:solidFill>
                <a:latin typeface="Times New Roman" pitchFamily="18" charset="0"/>
                <a:cs typeface="Times New Roman" pitchFamily="18" charset="0"/>
              </a:rPr>
              <a:t>bir</a:t>
            </a:r>
            <a:r>
              <a:rPr lang="fr-FR" sz="2800" dirty="0" smtClean="0">
                <a:solidFill>
                  <a:srgbClr val="C00000"/>
                </a:solidFill>
                <a:latin typeface="Times New Roman" pitchFamily="18" charset="0"/>
                <a:cs typeface="Times New Roman" pitchFamily="18" charset="0"/>
              </a:rPr>
              <a:t> </a:t>
            </a:r>
            <a:r>
              <a:rPr lang="fr-FR" sz="2800" dirty="0" err="1">
                <a:solidFill>
                  <a:srgbClr val="C00000"/>
                </a:solidFill>
                <a:latin typeface="Times New Roman" pitchFamily="18" charset="0"/>
                <a:cs typeface="Times New Roman" pitchFamily="18" charset="0"/>
              </a:rPr>
              <a:t>tesbih</a:t>
            </a:r>
            <a:r>
              <a:rPr lang="fr-FR" sz="2800" dirty="0">
                <a:solidFill>
                  <a:srgbClr val="C00000"/>
                </a:solidFill>
                <a:latin typeface="Times New Roman" pitchFamily="18" charset="0"/>
                <a:cs typeface="Times New Roman" pitchFamily="18" charset="0"/>
              </a:rPr>
              <a:t> [</a:t>
            </a:r>
            <a:r>
              <a:rPr lang="fr-FR" sz="2800" dirty="0" err="1">
                <a:solidFill>
                  <a:schemeClr val="tx1"/>
                </a:solidFill>
                <a:latin typeface="Times New Roman" pitchFamily="18" charset="0"/>
                <a:cs typeface="Times New Roman" pitchFamily="18" charset="0"/>
              </a:rPr>
              <a:t>Sübhanallah</a:t>
            </a:r>
            <a:r>
              <a:rPr lang="fr-FR" sz="2800" dirty="0">
                <a:solidFill>
                  <a:srgbClr val="C00000"/>
                </a:solidFill>
                <a:latin typeface="Times New Roman" pitchFamily="18" charset="0"/>
                <a:cs typeface="Times New Roman" pitchFamily="18" charset="0"/>
              </a:rPr>
              <a:t>], </a:t>
            </a:r>
            <a:endParaRPr lang="tr-TR" sz="2800" dirty="0" smtClean="0">
              <a:solidFill>
                <a:srgbClr val="C00000"/>
              </a:solidFill>
              <a:latin typeface="Times New Roman" pitchFamily="18" charset="0"/>
              <a:cs typeface="Times New Roman" pitchFamily="18" charset="0"/>
            </a:endParaRPr>
          </a:p>
          <a:p>
            <a:pPr algn="ctr">
              <a:buFont typeface="Arial" charset="0"/>
              <a:buNone/>
            </a:pPr>
            <a:r>
              <a:rPr lang="fr-FR" sz="2800" dirty="0" err="1" smtClean="0">
                <a:solidFill>
                  <a:srgbClr val="C00000"/>
                </a:solidFill>
                <a:latin typeface="Times New Roman" pitchFamily="18" charset="0"/>
                <a:cs typeface="Times New Roman" pitchFamily="18" charset="0"/>
              </a:rPr>
              <a:t>bir</a:t>
            </a:r>
            <a:r>
              <a:rPr lang="fr-FR" sz="2800" dirty="0" smtClean="0">
                <a:solidFill>
                  <a:srgbClr val="C00000"/>
                </a:solidFill>
                <a:latin typeface="Times New Roman" pitchFamily="18" charset="0"/>
                <a:cs typeface="Times New Roman" pitchFamily="18" charset="0"/>
              </a:rPr>
              <a:t> </a:t>
            </a:r>
            <a:r>
              <a:rPr lang="fr-FR" sz="2800" dirty="0" err="1">
                <a:solidFill>
                  <a:srgbClr val="C00000"/>
                </a:solidFill>
                <a:latin typeface="Times New Roman" pitchFamily="18" charset="0"/>
                <a:cs typeface="Times New Roman" pitchFamily="18" charset="0"/>
              </a:rPr>
              <a:t>tahmid</a:t>
            </a:r>
            <a:r>
              <a:rPr lang="fr-FR" sz="2800" dirty="0">
                <a:solidFill>
                  <a:srgbClr val="C00000"/>
                </a:solidFill>
                <a:latin typeface="Times New Roman" pitchFamily="18" charset="0"/>
                <a:cs typeface="Times New Roman" pitchFamily="18" charset="0"/>
              </a:rPr>
              <a:t> [</a:t>
            </a:r>
            <a:r>
              <a:rPr lang="fr-FR" sz="2800" dirty="0" err="1">
                <a:solidFill>
                  <a:schemeClr val="tx1"/>
                </a:solidFill>
                <a:latin typeface="Times New Roman" pitchFamily="18" charset="0"/>
                <a:cs typeface="Times New Roman" pitchFamily="18" charset="0"/>
              </a:rPr>
              <a:t>Elhamdülillah</a:t>
            </a:r>
            <a:r>
              <a:rPr lang="fr-FR" sz="2800" dirty="0">
                <a:solidFill>
                  <a:srgbClr val="C00000"/>
                </a:solidFill>
                <a:latin typeface="Times New Roman" pitchFamily="18" charset="0"/>
                <a:cs typeface="Times New Roman" pitchFamily="18" charset="0"/>
              </a:rPr>
              <a:t>], </a:t>
            </a:r>
            <a:endParaRPr lang="tr-TR" sz="2800" dirty="0" smtClean="0">
              <a:solidFill>
                <a:srgbClr val="C00000"/>
              </a:solidFill>
              <a:latin typeface="Times New Roman" pitchFamily="18" charset="0"/>
              <a:cs typeface="Times New Roman" pitchFamily="18" charset="0"/>
            </a:endParaRPr>
          </a:p>
          <a:p>
            <a:pPr algn="ctr">
              <a:buFont typeface="Arial" charset="0"/>
              <a:buNone/>
            </a:pPr>
            <a:r>
              <a:rPr lang="fr-FR" sz="2800" dirty="0" err="1" smtClean="0">
                <a:solidFill>
                  <a:srgbClr val="C00000"/>
                </a:solidFill>
                <a:latin typeface="Times New Roman" pitchFamily="18" charset="0"/>
                <a:cs typeface="Times New Roman" pitchFamily="18" charset="0"/>
              </a:rPr>
              <a:t>bir</a:t>
            </a:r>
            <a:r>
              <a:rPr lang="fr-FR" sz="2800" dirty="0" smtClean="0">
                <a:solidFill>
                  <a:srgbClr val="C00000"/>
                </a:solidFill>
                <a:latin typeface="Times New Roman" pitchFamily="18" charset="0"/>
                <a:cs typeface="Times New Roman" pitchFamily="18" charset="0"/>
              </a:rPr>
              <a:t> </a:t>
            </a:r>
            <a:r>
              <a:rPr lang="fr-FR" sz="2800" dirty="0" err="1">
                <a:solidFill>
                  <a:srgbClr val="C00000"/>
                </a:solidFill>
                <a:latin typeface="Times New Roman" pitchFamily="18" charset="0"/>
                <a:cs typeface="Times New Roman" pitchFamily="18" charset="0"/>
              </a:rPr>
              <a:t>tekbir</a:t>
            </a:r>
            <a:r>
              <a:rPr lang="fr-FR" sz="2800" dirty="0">
                <a:solidFill>
                  <a:srgbClr val="C00000"/>
                </a:solidFill>
                <a:latin typeface="Times New Roman" pitchFamily="18" charset="0"/>
                <a:cs typeface="Times New Roman" pitchFamily="18" charset="0"/>
              </a:rPr>
              <a:t> [</a:t>
            </a:r>
            <a:r>
              <a:rPr lang="fr-FR" sz="2800" dirty="0" err="1">
                <a:solidFill>
                  <a:schemeClr val="tx1"/>
                </a:solidFill>
                <a:latin typeface="Times New Roman" pitchFamily="18" charset="0"/>
                <a:cs typeface="Times New Roman" pitchFamily="18" charset="0"/>
              </a:rPr>
              <a:t>Allahü</a:t>
            </a:r>
            <a:r>
              <a:rPr lang="fr-FR" sz="2800" dirty="0">
                <a:solidFill>
                  <a:schemeClr val="tx1"/>
                </a:solidFill>
                <a:latin typeface="Times New Roman" pitchFamily="18" charset="0"/>
                <a:cs typeface="Times New Roman" pitchFamily="18" charset="0"/>
              </a:rPr>
              <a:t> </a:t>
            </a:r>
            <a:r>
              <a:rPr lang="fr-FR" sz="2800" dirty="0" err="1">
                <a:solidFill>
                  <a:schemeClr val="tx1"/>
                </a:solidFill>
                <a:latin typeface="Times New Roman" pitchFamily="18" charset="0"/>
                <a:cs typeface="Times New Roman" pitchFamily="18" charset="0"/>
              </a:rPr>
              <a:t>ekber</a:t>
            </a:r>
            <a:r>
              <a:rPr lang="fr-FR" sz="2800" dirty="0">
                <a:solidFill>
                  <a:srgbClr val="C00000"/>
                </a:solidFill>
                <a:latin typeface="Times New Roman" pitchFamily="18" charset="0"/>
                <a:cs typeface="Times New Roman" pitchFamily="18" charset="0"/>
              </a:rPr>
              <a:t>], </a:t>
            </a:r>
            <a:endParaRPr lang="tr-TR" sz="2800" dirty="0" smtClean="0">
              <a:solidFill>
                <a:srgbClr val="C00000"/>
              </a:solidFill>
              <a:latin typeface="Times New Roman" pitchFamily="18" charset="0"/>
              <a:cs typeface="Times New Roman" pitchFamily="18" charset="0"/>
            </a:endParaRPr>
          </a:p>
          <a:p>
            <a:pPr algn="ctr">
              <a:buFont typeface="Arial" charset="0"/>
              <a:buNone/>
            </a:pPr>
            <a:r>
              <a:rPr lang="fr-FR" sz="2800" dirty="0" err="1" smtClean="0">
                <a:solidFill>
                  <a:srgbClr val="C00000"/>
                </a:solidFill>
                <a:latin typeface="Times New Roman" pitchFamily="18" charset="0"/>
                <a:cs typeface="Times New Roman" pitchFamily="18" charset="0"/>
              </a:rPr>
              <a:t>bir</a:t>
            </a:r>
            <a:r>
              <a:rPr lang="fr-FR" sz="2800" dirty="0" smtClean="0">
                <a:solidFill>
                  <a:srgbClr val="C00000"/>
                </a:solidFill>
                <a:latin typeface="Times New Roman" pitchFamily="18" charset="0"/>
                <a:cs typeface="Times New Roman" pitchFamily="18" charset="0"/>
              </a:rPr>
              <a:t> </a:t>
            </a:r>
            <a:r>
              <a:rPr lang="fr-FR" sz="2800" dirty="0" err="1">
                <a:solidFill>
                  <a:srgbClr val="C00000"/>
                </a:solidFill>
                <a:latin typeface="Times New Roman" pitchFamily="18" charset="0"/>
                <a:cs typeface="Times New Roman" pitchFamily="18" charset="0"/>
              </a:rPr>
              <a:t>tehlil</a:t>
            </a:r>
            <a:r>
              <a:rPr lang="fr-FR" sz="2800" dirty="0">
                <a:solidFill>
                  <a:srgbClr val="C00000"/>
                </a:solidFill>
                <a:latin typeface="Times New Roman" pitchFamily="18" charset="0"/>
                <a:cs typeface="Times New Roman" pitchFamily="18" charset="0"/>
              </a:rPr>
              <a:t> [</a:t>
            </a:r>
            <a:r>
              <a:rPr lang="fr-FR" sz="2800" dirty="0">
                <a:solidFill>
                  <a:schemeClr val="tx1"/>
                </a:solidFill>
                <a:latin typeface="Times New Roman" pitchFamily="18" charset="0"/>
                <a:cs typeface="Times New Roman" pitchFamily="18" charset="0"/>
              </a:rPr>
              <a:t>La </a:t>
            </a:r>
            <a:r>
              <a:rPr lang="fr-FR" sz="2800" dirty="0" err="1">
                <a:solidFill>
                  <a:schemeClr val="tx1"/>
                </a:solidFill>
                <a:latin typeface="Times New Roman" pitchFamily="18" charset="0"/>
                <a:cs typeface="Times New Roman" pitchFamily="18" charset="0"/>
              </a:rPr>
              <a:t>ilahe</a:t>
            </a:r>
            <a:r>
              <a:rPr lang="fr-FR" sz="2800" dirty="0">
                <a:solidFill>
                  <a:schemeClr val="tx1"/>
                </a:solidFill>
                <a:latin typeface="Times New Roman" pitchFamily="18" charset="0"/>
                <a:cs typeface="Times New Roman" pitchFamily="18" charset="0"/>
              </a:rPr>
              <a:t> </a:t>
            </a:r>
            <a:r>
              <a:rPr lang="fr-FR" sz="2800" dirty="0" err="1">
                <a:solidFill>
                  <a:schemeClr val="tx1"/>
                </a:solidFill>
                <a:latin typeface="Times New Roman" pitchFamily="18" charset="0"/>
                <a:cs typeface="Times New Roman" pitchFamily="18" charset="0"/>
              </a:rPr>
              <a:t>illallah</a:t>
            </a:r>
            <a:r>
              <a:rPr lang="fr-FR" sz="2800" dirty="0">
                <a:solidFill>
                  <a:srgbClr val="C00000"/>
                </a:solidFill>
                <a:latin typeface="Times New Roman" pitchFamily="18" charset="0"/>
                <a:cs typeface="Times New Roman" pitchFamily="18" charset="0"/>
              </a:rPr>
              <a:t>] </a:t>
            </a:r>
            <a:r>
              <a:rPr lang="fr-FR" sz="2800" dirty="0" err="1">
                <a:solidFill>
                  <a:srgbClr val="C00000"/>
                </a:solidFill>
                <a:latin typeface="Times New Roman" pitchFamily="18" charset="0"/>
                <a:cs typeface="Times New Roman" pitchFamily="18" charset="0"/>
              </a:rPr>
              <a:t>söylemek</a:t>
            </a:r>
            <a:r>
              <a:rPr lang="fr-FR" sz="2800" dirty="0">
                <a:solidFill>
                  <a:srgbClr val="C00000"/>
                </a:solidFill>
                <a:latin typeface="Times New Roman" pitchFamily="18" charset="0"/>
                <a:cs typeface="Times New Roman" pitchFamily="18" charset="0"/>
              </a:rPr>
              <a:t> </a:t>
            </a:r>
            <a:endParaRPr lang="tr-TR" sz="2800" dirty="0" smtClean="0">
              <a:solidFill>
                <a:srgbClr val="C00000"/>
              </a:solidFill>
              <a:latin typeface="Times New Roman" pitchFamily="18" charset="0"/>
              <a:cs typeface="Times New Roman" pitchFamily="18" charset="0"/>
            </a:endParaRPr>
          </a:p>
          <a:p>
            <a:pPr algn="ctr">
              <a:buFont typeface="Arial" charset="0"/>
              <a:buNone/>
            </a:pPr>
            <a:r>
              <a:rPr lang="fr-FR" sz="2600" b="1" dirty="0" err="1" smtClean="0">
                <a:solidFill>
                  <a:srgbClr val="002060"/>
                </a:solidFill>
                <a:latin typeface="Times New Roman" pitchFamily="18" charset="0"/>
                <a:cs typeface="Times New Roman" pitchFamily="18" charset="0"/>
              </a:rPr>
              <a:t>yedi</a:t>
            </a:r>
            <a:r>
              <a:rPr lang="fr-FR" sz="2600" b="1" dirty="0" smtClean="0">
                <a:solidFill>
                  <a:srgbClr val="002060"/>
                </a:solidFill>
                <a:latin typeface="Times New Roman" pitchFamily="18" charset="0"/>
                <a:cs typeface="Times New Roman" pitchFamily="18" charset="0"/>
              </a:rPr>
              <a:t> </a:t>
            </a:r>
            <a:r>
              <a:rPr lang="fr-FR" sz="2600" b="1" dirty="0" err="1">
                <a:solidFill>
                  <a:srgbClr val="002060"/>
                </a:solidFill>
                <a:latin typeface="Times New Roman" pitchFamily="18" charset="0"/>
                <a:cs typeface="Times New Roman" pitchFamily="18" charset="0"/>
              </a:rPr>
              <a:t>yüz</a:t>
            </a:r>
            <a:r>
              <a:rPr lang="fr-FR" sz="2600" b="1" dirty="0">
                <a:solidFill>
                  <a:srgbClr val="002060"/>
                </a:solidFill>
                <a:latin typeface="Times New Roman" pitchFamily="18" charset="0"/>
                <a:cs typeface="Times New Roman" pitchFamily="18" charset="0"/>
              </a:rPr>
              <a:t> bin </a:t>
            </a:r>
            <a:r>
              <a:rPr lang="fr-FR" sz="2600" b="1" dirty="0" err="1">
                <a:solidFill>
                  <a:srgbClr val="002060"/>
                </a:solidFill>
                <a:latin typeface="Times New Roman" pitchFamily="18" charset="0"/>
                <a:cs typeface="Times New Roman" pitchFamily="18" charset="0"/>
              </a:rPr>
              <a:t>tesbih</a:t>
            </a:r>
            <a:r>
              <a:rPr lang="fr-FR" sz="2600" b="1" dirty="0">
                <a:solidFill>
                  <a:srgbClr val="002060"/>
                </a:solidFill>
                <a:latin typeface="Times New Roman" pitchFamily="18" charset="0"/>
                <a:cs typeface="Times New Roman" pitchFamily="18" charset="0"/>
              </a:rPr>
              <a:t>, </a:t>
            </a:r>
            <a:r>
              <a:rPr lang="fr-FR" sz="2600" b="1" dirty="0" err="1">
                <a:solidFill>
                  <a:srgbClr val="002060"/>
                </a:solidFill>
                <a:latin typeface="Times New Roman" pitchFamily="18" charset="0"/>
                <a:cs typeface="Times New Roman" pitchFamily="18" charset="0"/>
              </a:rPr>
              <a:t>tahmid</a:t>
            </a:r>
            <a:r>
              <a:rPr lang="fr-FR" sz="2600" b="1" dirty="0">
                <a:solidFill>
                  <a:srgbClr val="002060"/>
                </a:solidFill>
                <a:latin typeface="Times New Roman" pitchFamily="18" charset="0"/>
                <a:cs typeface="Times New Roman" pitchFamily="18" charset="0"/>
              </a:rPr>
              <a:t>, </a:t>
            </a:r>
            <a:r>
              <a:rPr lang="fr-FR" sz="2600" b="1" dirty="0" err="1">
                <a:solidFill>
                  <a:srgbClr val="002060"/>
                </a:solidFill>
                <a:latin typeface="Times New Roman" pitchFamily="18" charset="0"/>
                <a:cs typeface="Times New Roman" pitchFamily="18" charset="0"/>
              </a:rPr>
              <a:t>tekbir</a:t>
            </a:r>
            <a:r>
              <a:rPr lang="fr-FR" sz="2600" b="1" dirty="0">
                <a:solidFill>
                  <a:srgbClr val="002060"/>
                </a:solidFill>
                <a:latin typeface="Times New Roman" pitchFamily="18" charset="0"/>
                <a:cs typeface="Times New Roman" pitchFamily="18" charset="0"/>
              </a:rPr>
              <a:t> </a:t>
            </a:r>
            <a:r>
              <a:rPr lang="fr-FR" sz="2600" b="1" dirty="0" err="1">
                <a:solidFill>
                  <a:srgbClr val="002060"/>
                </a:solidFill>
                <a:latin typeface="Times New Roman" pitchFamily="18" charset="0"/>
                <a:cs typeface="Times New Roman" pitchFamily="18" charset="0"/>
              </a:rPr>
              <a:t>ve</a:t>
            </a:r>
            <a:r>
              <a:rPr lang="fr-FR" sz="2600" b="1" dirty="0">
                <a:solidFill>
                  <a:srgbClr val="002060"/>
                </a:solidFill>
                <a:latin typeface="Times New Roman" pitchFamily="18" charset="0"/>
                <a:cs typeface="Times New Roman" pitchFamily="18" charset="0"/>
              </a:rPr>
              <a:t> </a:t>
            </a:r>
            <a:r>
              <a:rPr lang="fr-FR" sz="2600" b="1" dirty="0" err="1">
                <a:solidFill>
                  <a:srgbClr val="002060"/>
                </a:solidFill>
                <a:latin typeface="Times New Roman" pitchFamily="18" charset="0"/>
                <a:cs typeface="Times New Roman" pitchFamily="18" charset="0"/>
              </a:rPr>
              <a:t>tehlilden</a:t>
            </a:r>
            <a:r>
              <a:rPr lang="fr-FR" sz="2600" b="1" dirty="0">
                <a:solidFill>
                  <a:srgbClr val="002060"/>
                </a:solidFill>
                <a:latin typeface="Times New Roman" pitchFamily="18" charset="0"/>
                <a:cs typeface="Times New Roman" pitchFamily="18" charset="0"/>
              </a:rPr>
              <a:t> </a:t>
            </a:r>
            <a:r>
              <a:rPr lang="fr-FR" sz="2600" b="1" dirty="0" err="1">
                <a:solidFill>
                  <a:srgbClr val="002060"/>
                </a:solidFill>
                <a:latin typeface="Times New Roman" pitchFamily="18" charset="0"/>
                <a:cs typeface="Times New Roman" pitchFamily="18" charset="0"/>
              </a:rPr>
              <a:t>kıymetlidir</a:t>
            </a:r>
            <a:r>
              <a:rPr lang="fr-FR" sz="2600" b="1" dirty="0">
                <a:solidFill>
                  <a:srgbClr val="002060"/>
                </a:solidFill>
                <a:latin typeface="Times New Roman" pitchFamily="18" charset="0"/>
                <a:cs typeface="Times New Roman" pitchFamily="18" charset="0"/>
              </a:rPr>
              <a:t>. </a:t>
            </a:r>
            <a:r>
              <a:rPr lang="fr-FR" sz="2800" dirty="0">
                <a:solidFill>
                  <a:srgbClr val="7030A0"/>
                </a:solidFill>
                <a:latin typeface="Times New Roman" pitchFamily="18" charset="0"/>
                <a:cs typeface="Times New Roman" pitchFamily="18" charset="0"/>
              </a:rPr>
              <a:t>Bu </a:t>
            </a:r>
            <a:r>
              <a:rPr lang="fr-FR" sz="2800" dirty="0" err="1">
                <a:solidFill>
                  <a:srgbClr val="7030A0"/>
                </a:solidFill>
                <a:latin typeface="Times New Roman" pitchFamily="18" charset="0"/>
                <a:cs typeface="Times New Roman" pitchFamily="18" charset="0"/>
              </a:rPr>
              <a:t>gece</a:t>
            </a:r>
            <a:r>
              <a:rPr lang="fr-FR" sz="2800" dirty="0">
                <a:solidFill>
                  <a:srgbClr val="7030A0"/>
                </a:solidFill>
                <a:latin typeface="Times New Roman" pitchFamily="18" charset="0"/>
                <a:cs typeface="Times New Roman" pitchFamily="18" charset="0"/>
              </a:rPr>
              <a:t> </a:t>
            </a:r>
            <a:r>
              <a:rPr lang="fr-FR" sz="2800" dirty="0" err="1">
                <a:solidFill>
                  <a:srgbClr val="7030A0"/>
                </a:solidFill>
                <a:latin typeface="Times New Roman" pitchFamily="18" charset="0"/>
                <a:cs typeface="Times New Roman" pitchFamily="18" charset="0"/>
              </a:rPr>
              <a:t>koyun</a:t>
            </a:r>
            <a:r>
              <a:rPr lang="fr-FR" sz="2800" dirty="0">
                <a:solidFill>
                  <a:srgbClr val="7030A0"/>
                </a:solidFill>
                <a:latin typeface="Times New Roman" pitchFamily="18" charset="0"/>
                <a:cs typeface="Times New Roman" pitchFamily="18" charset="0"/>
              </a:rPr>
              <a:t> </a:t>
            </a:r>
            <a:r>
              <a:rPr lang="fr-FR" sz="2800" dirty="0" err="1">
                <a:solidFill>
                  <a:srgbClr val="7030A0"/>
                </a:solidFill>
                <a:latin typeface="Times New Roman" pitchFamily="18" charset="0"/>
                <a:cs typeface="Times New Roman" pitchFamily="18" charset="0"/>
              </a:rPr>
              <a:t>sağımı</a:t>
            </a:r>
            <a:r>
              <a:rPr lang="fr-FR" sz="2800" dirty="0">
                <a:solidFill>
                  <a:srgbClr val="7030A0"/>
                </a:solidFill>
                <a:latin typeface="Times New Roman" pitchFamily="18" charset="0"/>
                <a:cs typeface="Times New Roman" pitchFamily="18" charset="0"/>
              </a:rPr>
              <a:t> </a:t>
            </a:r>
            <a:r>
              <a:rPr lang="fr-FR" sz="2800" dirty="0" err="1">
                <a:solidFill>
                  <a:srgbClr val="7030A0"/>
                </a:solidFill>
                <a:latin typeface="Times New Roman" pitchFamily="18" charset="0"/>
                <a:cs typeface="Times New Roman" pitchFamily="18" charset="0"/>
              </a:rPr>
              <a:t>müddeti</a:t>
            </a:r>
            <a:r>
              <a:rPr lang="fr-FR" sz="2800" dirty="0">
                <a:solidFill>
                  <a:srgbClr val="7030A0"/>
                </a:solidFill>
                <a:latin typeface="Times New Roman" pitchFamily="18" charset="0"/>
                <a:cs typeface="Times New Roman" pitchFamily="18" charset="0"/>
              </a:rPr>
              <a:t> </a:t>
            </a:r>
            <a:r>
              <a:rPr lang="fr-FR" sz="2800" dirty="0" err="1">
                <a:solidFill>
                  <a:srgbClr val="7030A0"/>
                </a:solidFill>
                <a:latin typeface="Times New Roman" pitchFamily="18" charset="0"/>
                <a:cs typeface="Times New Roman" pitchFamily="18" charset="0"/>
              </a:rPr>
              <a:t>kadar</a:t>
            </a:r>
            <a:r>
              <a:rPr lang="fr-FR" sz="2800" dirty="0">
                <a:solidFill>
                  <a:srgbClr val="7030A0"/>
                </a:solidFill>
                <a:latin typeface="Times New Roman" pitchFamily="18" charset="0"/>
                <a:cs typeface="Times New Roman" pitchFamily="18" charset="0"/>
              </a:rPr>
              <a:t> [</a:t>
            </a:r>
            <a:r>
              <a:rPr lang="fr-FR" sz="2800" dirty="0" err="1">
                <a:solidFill>
                  <a:srgbClr val="7030A0"/>
                </a:solidFill>
                <a:latin typeface="Times New Roman" pitchFamily="18" charset="0"/>
                <a:cs typeface="Times New Roman" pitchFamily="18" charset="0"/>
              </a:rPr>
              <a:t>az</a:t>
            </a:r>
            <a:r>
              <a:rPr lang="fr-FR" sz="2800" dirty="0">
                <a:solidFill>
                  <a:srgbClr val="7030A0"/>
                </a:solidFill>
                <a:latin typeface="Times New Roman" pitchFamily="18" charset="0"/>
                <a:cs typeface="Times New Roman" pitchFamily="18" charset="0"/>
              </a:rPr>
              <a:t> </a:t>
            </a:r>
            <a:r>
              <a:rPr lang="fr-FR" sz="2800" dirty="0" err="1">
                <a:solidFill>
                  <a:srgbClr val="7030A0"/>
                </a:solidFill>
                <a:latin typeface="Times New Roman" pitchFamily="18" charset="0"/>
                <a:cs typeface="Times New Roman" pitchFamily="18" charset="0"/>
              </a:rPr>
              <a:t>bir</a:t>
            </a:r>
            <a:r>
              <a:rPr lang="fr-FR" sz="2800" dirty="0">
                <a:solidFill>
                  <a:srgbClr val="7030A0"/>
                </a:solidFill>
                <a:latin typeface="Times New Roman" pitchFamily="18" charset="0"/>
                <a:cs typeface="Times New Roman" pitchFamily="18" charset="0"/>
              </a:rPr>
              <a:t> </a:t>
            </a:r>
            <a:r>
              <a:rPr lang="fr-FR" sz="2800" dirty="0" err="1">
                <a:solidFill>
                  <a:srgbClr val="7030A0"/>
                </a:solidFill>
                <a:latin typeface="Times New Roman" pitchFamily="18" charset="0"/>
                <a:cs typeface="Times New Roman" pitchFamily="18" charset="0"/>
              </a:rPr>
              <a:t>zaman</a:t>
            </a:r>
            <a:r>
              <a:rPr lang="fr-FR" sz="2800" dirty="0">
                <a:solidFill>
                  <a:srgbClr val="7030A0"/>
                </a:solidFill>
                <a:latin typeface="Times New Roman" pitchFamily="18" charset="0"/>
                <a:cs typeface="Times New Roman" pitchFamily="18" charset="0"/>
              </a:rPr>
              <a:t>] </a:t>
            </a:r>
            <a:r>
              <a:rPr lang="fr-FR" sz="2800" dirty="0" err="1">
                <a:solidFill>
                  <a:srgbClr val="7030A0"/>
                </a:solidFill>
                <a:latin typeface="Times New Roman" pitchFamily="18" charset="0"/>
                <a:cs typeface="Times New Roman" pitchFamily="18" charset="0"/>
              </a:rPr>
              <a:t>namaz</a:t>
            </a:r>
            <a:r>
              <a:rPr lang="fr-FR" sz="2800" dirty="0">
                <a:solidFill>
                  <a:srgbClr val="7030A0"/>
                </a:solidFill>
                <a:latin typeface="Times New Roman" pitchFamily="18" charset="0"/>
                <a:cs typeface="Times New Roman" pitchFamily="18" charset="0"/>
              </a:rPr>
              <a:t> </a:t>
            </a:r>
            <a:r>
              <a:rPr lang="fr-FR" sz="2800" dirty="0" err="1">
                <a:solidFill>
                  <a:srgbClr val="7030A0"/>
                </a:solidFill>
                <a:latin typeface="Times New Roman" pitchFamily="18" charset="0"/>
                <a:cs typeface="Times New Roman" pitchFamily="18" charset="0"/>
              </a:rPr>
              <a:t>kılmak</a:t>
            </a:r>
            <a:r>
              <a:rPr lang="fr-FR" sz="2800" dirty="0">
                <a:solidFill>
                  <a:srgbClr val="7030A0"/>
                </a:solidFill>
                <a:latin typeface="Times New Roman" pitchFamily="18" charset="0"/>
                <a:cs typeface="Times New Roman" pitchFamily="18" charset="0"/>
              </a:rPr>
              <a:t>, </a:t>
            </a:r>
            <a:r>
              <a:rPr lang="fr-FR" sz="2800" dirty="0" err="1">
                <a:solidFill>
                  <a:srgbClr val="7030A0"/>
                </a:solidFill>
                <a:latin typeface="Times New Roman" pitchFamily="18" charset="0"/>
                <a:cs typeface="Times New Roman" pitchFamily="18" charset="0"/>
              </a:rPr>
              <a:t>ibadet</a:t>
            </a:r>
            <a:r>
              <a:rPr lang="fr-FR" sz="2800" dirty="0">
                <a:solidFill>
                  <a:srgbClr val="7030A0"/>
                </a:solidFill>
                <a:latin typeface="Times New Roman" pitchFamily="18" charset="0"/>
                <a:cs typeface="Times New Roman" pitchFamily="18" charset="0"/>
              </a:rPr>
              <a:t> </a:t>
            </a:r>
            <a:r>
              <a:rPr lang="fr-FR" sz="2800" dirty="0" err="1">
                <a:solidFill>
                  <a:srgbClr val="7030A0"/>
                </a:solidFill>
                <a:latin typeface="Times New Roman" pitchFamily="18" charset="0"/>
                <a:cs typeface="Times New Roman" pitchFamily="18" charset="0"/>
              </a:rPr>
              <a:t>etmek</a:t>
            </a:r>
            <a:r>
              <a:rPr lang="fr-FR" sz="2800" dirty="0">
                <a:solidFill>
                  <a:srgbClr val="7030A0"/>
                </a:solidFill>
                <a:latin typeface="Times New Roman" pitchFamily="18" charset="0"/>
                <a:cs typeface="Times New Roman" pitchFamily="18" charset="0"/>
              </a:rPr>
              <a:t>, </a:t>
            </a:r>
            <a:r>
              <a:rPr lang="fr-FR" sz="2800" dirty="0" err="1">
                <a:solidFill>
                  <a:srgbClr val="002060"/>
                </a:solidFill>
                <a:latin typeface="Times New Roman" pitchFamily="18" charset="0"/>
                <a:cs typeface="Times New Roman" pitchFamily="18" charset="0"/>
              </a:rPr>
              <a:t>bir</a:t>
            </a:r>
            <a:r>
              <a:rPr lang="fr-FR" sz="2800" dirty="0">
                <a:solidFill>
                  <a:srgbClr val="002060"/>
                </a:solidFill>
                <a:latin typeface="Times New Roman" pitchFamily="18" charset="0"/>
                <a:cs typeface="Times New Roman" pitchFamily="18" charset="0"/>
              </a:rPr>
              <a:t> ay </a:t>
            </a:r>
            <a:r>
              <a:rPr lang="fr-FR" sz="2800" dirty="0" err="1">
                <a:solidFill>
                  <a:srgbClr val="002060"/>
                </a:solidFill>
                <a:latin typeface="Times New Roman" pitchFamily="18" charset="0"/>
                <a:cs typeface="Times New Roman" pitchFamily="18" charset="0"/>
              </a:rPr>
              <a:t>bütün</a:t>
            </a:r>
            <a:r>
              <a:rPr lang="fr-FR" sz="2800" dirty="0">
                <a:solidFill>
                  <a:srgbClr val="002060"/>
                </a:solidFill>
                <a:latin typeface="Times New Roman" pitchFamily="18" charset="0"/>
                <a:cs typeface="Times New Roman" pitchFamily="18" charset="0"/>
              </a:rPr>
              <a:t> </a:t>
            </a:r>
            <a:r>
              <a:rPr lang="fr-FR" sz="2800" dirty="0" err="1">
                <a:solidFill>
                  <a:srgbClr val="002060"/>
                </a:solidFill>
                <a:latin typeface="Times New Roman" pitchFamily="18" charset="0"/>
                <a:cs typeface="Times New Roman" pitchFamily="18" charset="0"/>
              </a:rPr>
              <a:t>geceleri</a:t>
            </a:r>
            <a:r>
              <a:rPr lang="fr-FR" sz="2800" dirty="0">
                <a:solidFill>
                  <a:srgbClr val="002060"/>
                </a:solidFill>
                <a:latin typeface="Times New Roman" pitchFamily="18" charset="0"/>
                <a:cs typeface="Times New Roman" pitchFamily="18" charset="0"/>
              </a:rPr>
              <a:t> </a:t>
            </a:r>
            <a:r>
              <a:rPr lang="fr-FR" sz="2800" dirty="0" err="1">
                <a:solidFill>
                  <a:srgbClr val="002060"/>
                </a:solidFill>
                <a:latin typeface="Times New Roman" pitchFamily="18" charset="0"/>
                <a:cs typeface="Times New Roman" pitchFamily="18" charset="0"/>
              </a:rPr>
              <a:t>sabaha</a:t>
            </a:r>
            <a:r>
              <a:rPr lang="fr-FR" sz="2800" dirty="0">
                <a:solidFill>
                  <a:srgbClr val="002060"/>
                </a:solidFill>
                <a:latin typeface="Times New Roman" pitchFamily="18" charset="0"/>
                <a:cs typeface="Times New Roman" pitchFamily="18" charset="0"/>
              </a:rPr>
              <a:t> </a:t>
            </a:r>
            <a:r>
              <a:rPr lang="fr-FR" sz="2800" dirty="0" err="1">
                <a:solidFill>
                  <a:srgbClr val="002060"/>
                </a:solidFill>
                <a:latin typeface="Times New Roman" pitchFamily="18" charset="0"/>
                <a:cs typeface="Times New Roman" pitchFamily="18" charset="0"/>
              </a:rPr>
              <a:t>kadar</a:t>
            </a:r>
            <a:r>
              <a:rPr lang="fr-FR" sz="2800" dirty="0">
                <a:solidFill>
                  <a:srgbClr val="002060"/>
                </a:solidFill>
                <a:latin typeface="Times New Roman" pitchFamily="18" charset="0"/>
                <a:cs typeface="Times New Roman" pitchFamily="18" charset="0"/>
              </a:rPr>
              <a:t> </a:t>
            </a:r>
            <a:r>
              <a:rPr lang="fr-FR" sz="2800" dirty="0" err="1">
                <a:solidFill>
                  <a:srgbClr val="002060"/>
                </a:solidFill>
                <a:latin typeface="Times New Roman" pitchFamily="18" charset="0"/>
                <a:cs typeface="Times New Roman" pitchFamily="18" charset="0"/>
              </a:rPr>
              <a:t>ibadetle</a:t>
            </a:r>
            <a:r>
              <a:rPr lang="fr-FR" sz="2800" dirty="0">
                <a:solidFill>
                  <a:srgbClr val="002060"/>
                </a:solidFill>
                <a:latin typeface="Times New Roman" pitchFamily="18" charset="0"/>
                <a:cs typeface="Times New Roman" pitchFamily="18" charset="0"/>
              </a:rPr>
              <a:t> </a:t>
            </a:r>
            <a:r>
              <a:rPr lang="fr-FR" sz="2800" dirty="0" err="1">
                <a:solidFill>
                  <a:srgbClr val="002060"/>
                </a:solidFill>
                <a:latin typeface="Times New Roman" pitchFamily="18" charset="0"/>
                <a:cs typeface="Times New Roman" pitchFamily="18" charset="0"/>
              </a:rPr>
              <a:t>geçirmekten</a:t>
            </a:r>
            <a:r>
              <a:rPr lang="fr-FR" sz="2800" dirty="0">
                <a:solidFill>
                  <a:srgbClr val="002060"/>
                </a:solidFill>
                <a:latin typeface="Times New Roman" pitchFamily="18" charset="0"/>
                <a:cs typeface="Times New Roman" pitchFamily="18" charset="0"/>
              </a:rPr>
              <a:t> </a:t>
            </a:r>
            <a:r>
              <a:rPr lang="fr-FR" sz="2800" dirty="0" err="1">
                <a:solidFill>
                  <a:srgbClr val="002060"/>
                </a:solidFill>
                <a:latin typeface="Times New Roman" pitchFamily="18" charset="0"/>
                <a:cs typeface="Times New Roman" pitchFamily="18" charset="0"/>
              </a:rPr>
              <a:t>daha</a:t>
            </a:r>
            <a:r>
              <a:rPr lang="fr-FR" sz="2800" dirty="0">
                <a:solidFill>
                  <a:srgbClr val="002060"/>
                </a:solidFill>
                <a:latin typeface="Times New Roman" pitchFamily="18" charset="0"/>
                <a:cs typeface="Times New Roman" pitchFamily="18" charset="0"/>
              </a:rPr>
              <a:t> </a:t>
            </a:r>
            <a:r>
              <a:rPr lang="fr-FR" sz="2800" dirty="0" err="1">
                <a:solidFill>
                  <a:srgbClr val="002060"/>
                </a:solidFill>
                <a:latin typeface="Times New Roman" pitchFamily="18" charset="0"/>
                <a:cs typeface="Times New Roman" pitchFamily="18" charset="0"/>
              </a:rPr>
              <a:t>kıymetlidir</a:t>
            </a:r>
            <a:r>
              <a:rPr lang="fr-FR" sz="2800" dirty="0">
                <a:solidFill>
                  <a:srgbClr val="002060"/>
                </a:solidFill>
                <a:latin typeface="Times New Roman" pitchFamily="18" charset="0"/>
                <a:cs typeface="Times New Roman" pitchFamily="18" charset="0"/>
              </a:rPr>
              <a:t>. </a:t>
            </a:r>
            <a:endParaRPr lang="tr-TR" sz="2800" dirty="0" smtClean="0">
              <a:solidFill>
                <a:srgbClr val="002060"/>
              </a:solidFill>
              <a:latin typeface="Times New Roman" pitchFamily="18" charset="0"/>
              <a:cs typeface="Times New Roman" pitchFamily="18" charset="0"/>
            </a:endParaRPr>
          </a:p>
          <a:p>
            <a:pPr algn="ctr">
              <a:buFont typeface="Arial" charset="0"/>
              <a:buNone/>
            </a:pPr>
            <a:r>
              <a:rPr lang="fr-FR" sz="1200" dirty="0" smtClean="0">
                <a:solidFill>
                  <a:schemeClr val="tx1"/>
                </a:solidFill>
                <a:latin typeface="Times New Roman" pitchFamily="18" charset="0"/>
                <a:cs typeface="Times New Roman" pitchFamily="18" charset="0"/>
              </a:rPr>
              <a:t>[</a:t>
            </a:r>
            <a:r>
              <a:rPr lang="fr-FR" sz="1200" dirty="0" err="1">
                <a:solidFill>
                  <a:schemeClr val="tx1"/>
                </a:solidFill>
                <a:latin typeface="Times New Roman" pitchFamily="18" charset="0"/>
                <a:cs typeface="Times New Roman" pitchFamily="18" charset="0"/>
              </a:rPr>
              <a:t>Tefsir</a:t>
            </a:r>
            <a:r>
              <a:rPr lang="fr-FR" sz="1200" dirty="0">
                <a:solidFill>
                  <a:schemeClr val="tx1"/>
                </a:solidFill>
                <a:latin typeface="Times New Roman" pitchFamily="18" charset="0"/>
                <a:cs typeface="Times New Roman" pitchFamily="18" charset="0"/>
              </a:rPr>
              <a:t>-i </a:t>
            </a:r>
            <a:r>
              <a:rPr lang="fr-FR" sz="1200" dirty="0" err="1">
                <a:solidFill>
                  <a:schemeClr val="tx1"/>
                </a:solidFill>
                <a:latin typeface="Times New Roman" pitchFamily="18" charset="0"/>
                <a:cs typeface="Times New Roman" pitchFamily="18" charset="0"/>
              </a:rPr>
              <a:t>Mugni</a:t>
            </a:r>
            <a:r>
              <a:rPr lang="fr-FR" sz="1200" dirty="0">
                <a:solidFill>
                  <a:schemeClr val="tx1"/>
                </a:solidFill>
                <a:latin typeface="Times New Roman" pitchFamily="18" charset="0"/>
                <a:cs typeface="Times New Roman" pitchFamily="18" charset="0"/>
              </a:rPr>
              <a:t>]</a:t>
            </a: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latin typeface="Times New Roman" pitchFamily="18" charset="0"/>
                <a:cs typeface="Times New Roman" pitchFamily="18" charset="0"/>
              </a:rPr>
              <a:t>KADİR GECESİNİ YAŞAMAK</a:t>
            </a:r>
            <a:endParaRPr lang="tr-TR" sz="3600" b="1" dirty="0">
              <a:solidFill>
                <a:srgbClr val="002060"/>
              </a:solidFill>
            </a:endParaRPr>
          </a:p>
        </p:txBody>
      </p:sp>
    </p:spTree>
    <p:extLst>
      <p:ext uri="{BB962C8B-B14F-4D97-AF65-F5344CB8AC3E}">
        <p14:creationId xmlns:p14="http://schemas.microsoft.com/office/powerpoint/2010/main" val="206764000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51520" y="1144694"/>
            <a:ext cx="8640960" cy="5524666"/>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tr-TR" sz="2400" dirty="0" smtClean="0">
                <a:solidFill>
                  <a:schemeClr val="tx1"/>
                </a:solidFill>
                <a:latin typeface="Times New Roman" pitchFamily="18" charset="0"/>
                <a:cs typeface="Times New Roman" pitchFamily="18" charset="0"/>
              </a:rPr>
              <a:t>Bu gün ve gecede Kuran-ı Kerimi bizler gönlümüze indirmeliyiz. O’nun manevi feyzinden istifade etmeliyiz. </a:t>
            </a:r>
          </a:p>
          <a:p>
            <a:pPr algn="ctr"/>
            <a:r>
              <a:rPr lang="tr-TR" sz="2400" dirty="0" smtClean="0">
                <a:solidFill>
                  <a:schemeClr val="tx1"/>
                </a:solidFill>
                <a:latin typeface="Times New Roman" pitchFamily="18" charset="0"/>
                <a:cs typeface="Times New Roman" pitchFamily="18" charset="0"/>
              </a:rPr>
              <a:t>Okumalı, anlamalı ve hayatımıza aktarmalıyız. </a:t>
            </a:r>
          </a:p>
          <a:p>
            <a:pPr algn="ctr"/>
            <a:r>
              <a:rPr lang="tr-TR" sz="2400" dirty="0" smtClean="0">
                <a:solidFill>
                  <a:schemeClr val="tx1"/>
                </a:solidFill>
                <a:latin typeface="Times New Roman" pitchFamily="18" charset="0"/>
                <a:cs typeface="Times New Roman" pitchFamily="18" charset="0"/>
              </a:rPr>
              <a:t>Peygamber Efendimiz bir hadislerinde şöyle buyurmaktadır. </a:t>
            </a:r>
          </a:p>
          <a:p>
            <a:pPr algn="ctr"/>
            <a:endParaRPr lang="tr-TR" sz="2400" dirty="0" smtClean="0">
              <a:solidFill>
                <a:schemeClr val="tx1"/>
              </a:solidFill>
              <a:latin typeface="Times New Roman" pitchFamily="18" charset="0"/>
              <a:cs typeface="Times New Roman" pitchFamily="18" charset="0"/>
            </a:endParaRPr>
          </a:p>
          <a:p>
            <a:pPr algn="ctr"/>
            <a:r>
              <a:rPr lang="ar-SA" sz="4400" dirty="0" smtClean="0">
                <a:solidFill>
                  <a:schemeClr val="tx1"/>
                </a:solidFill>
                <a:latin typeface="HASENAT" panose="01000600020000020003" pitchFamily="2" charset="-78"/>
                <a:cs typeface="HASENAT" panose="01000600020000020003" pitchFamily="2" charset="-78"/>
              </a:rPr>
              <a:t>اقْرَؤُا القُرْآنَ فإِنَّهُ يَأْتي يَوْم القيامةِ شَفِيعاً لأصْحابِهِ</a:t>
            </a:r>
            <a:endParaRPr lang="tr-TR" sz="4400" dirty="0" smtClean="0">
              <a:solidFill>
                <a:schemeClr val="tx1"/>
              </a:solidFill>
              <a:latin typeface="HASENAT" panose="01000600020000020003" pitchFamily="2" charset="-78"/>
              <a:cs typeface="HASENAT" panose="01000600020000020003" pitchFamily="2" charset="-78"/>
            </a:endParaRPr>
          </a:p>
          <a:p>
            <a:pPr algn="ctr"/>
            <a:r>
              <a:rPr lang="tr-TR" sz="2400" dirty="0" smtClean="0">
                <a:solidFill>
                  <a:schemeClr val="tx1"/>
                </a:solidFill>
                <a:latin typeface="Times New Roman" pitchFamily="18" charset="0"/>
                <a:cs typeface="Times New Roman" pitchFamily="18" charset="0"/>
              </a:rPr>
              <a:t>“</a:t>
            </a:r>
            <a:r>
              <a:rPr lang="tr-TR" sz="4400" b="1" dirty="0" err="1" smtClean="0">
                <a:solidFill>
                  <a:srgbClr val="C00000"/>
                </a:solidFill>
                <a:latin typeface="Times New Roman" pitchFamily="18" charset="0"/>
                <a:cs typeface="Times New Roman" pitchFamily="18" charset="0"/>
              </a:rPr>
              <a:t>Kur’an</a:t>
            </a:r>
            <a:r>
              <a:rPr lang="tr-TR" sz="4400" b="1" dirty="0" smtClean="0">
                <a:solidFill>
                  <a:srgbClr val="C00000"/>
                </a:solidFill>
                <a:latin typeface="Times New Roman" pitchFamily="18" charset="0"/>
                <a:cs typeface="Times New Roman" pitchFamily="18" charset="0"/>
              </a:rPr>
              <a:t> okuyunuz.</a:t>
            </a:r>
          </a:p>
          <a:p>
            <a:pPr algn="ctr"/>
            <a:r>
              <a:rPr lang="tr-TR" sz="4400" b="1" dirty="0" smtClean="0">
                <a:solidFill>
                  <a:srgbClr val="002060"/>
                </a:solidFill>
                <a:latin typeface="Times New Roman" pitchFamily="18" charset="0"/>
                <a:cs typeface="Times New Roman" pitchFamily="18" charset="0"/>
              </a:rPr>
              <a:t>Çünkü Kur’an, kıyamet gününde </a:t>
            </a:r>
          </a:p>
          <a:p>
            <a:pPr algn="ctr"/>
            <a:r>
              <a:rPr lang="tr-TR" sz="4400" b="1" dirty="0" smtClean="0">
                <a:solidFill>
                  <a:srgbClr val="0070C0"/>
                </a:solidFill>
                <a:latin typeface="Times New Roman" pitchFamily="18" charset="0"/>
                <a:cs typeface="Times New Roman" pitchFamily="18" charset="0"/>
              </a:rPr>
              <a:t>kendisini okuyanlara </a:t>
            </a:r>
          </a:p>
          <a:p>
            <a:pPr algn="ctr"/>
            <a:r>
              <a:rPr lang="tr-TR" sz="4400" b="1" dirty="0" smtClean="0">
                <a:solidFill>
                  <a:srgbClr val="00B050"/>
                </a:solidFill>
                <a:latin typeface="Times New Roman" pitchFamily="18" charset="0"/>
                <a:cs typeface="Times New Roman" pitchFamily="18" charset="0"/>
              </a:rPr>
              <a:t>şefaatçi olarak gelecektir</a:t>
            </a:r>
            <a:r>
              <a:rPr lang="tr-TR" sz="2000" dirty="0" smtClean="0">
                <a:solidFill>
                  <a:schemeClr val="tx1"/>
                </a:solidFill>
                <a:latin typeface="Times New Roman" pitchFamily="18" charset="0"/>
                <a:cs typeface="Times New Roman" pitchFamily="18" charset="0"/>
              </a:rPr>
              <a:t>”</a:t>
            </a:r>
            <a:endParaRPr lang="tr-TR" sz="1400" dirty="0" smtClean="0">
              <a:solidFill>
                <a:schemeClr val="tx1"/>
              </a:solidFill>
              <a:latin typeface="Times New Roman" pitchFamily="18" charset="0"/>
              <a:cs typeface="Times New Roman" pitchFamily="18" charset="0"/>
            </a:endParaRPr>
          </a:p>
          <a:p>
            <a:pPr algn="ctr"/>
            <a:r>
              <a:rPr lang="tr-TR" sz="1400" dirty="0" smtClean="0">
                <a:solidFill>
                  <a:schemeClr val="tx1"/>
                </a:solidFill>
                <a:latin typeface="Times New Roman" pitchFamily="18" charset="0"/>
                <a:cs typeface="Times New Roman" pitchFamily="18" charset="0"/>
              </a:rPr>
              <a:t>(</a:t>
            </a:r>
            <a:r>
              <a:rPr lang="tr-TR" sz="1400" dirty="0" err="1" smtClean="0">
                <a:solidFill>
                  <a:schemeClr val="tx1"/>
                </a:solidFill>
                <a:latin typeface="Times New Roman" pitchFamily="18" charset="0"/>
                <a:cs typeface="Times New Roman" pitchFamily="18" charset="0"/>
              </a:rPr>
              <a:t>Riyazü’s</a:t>
            </a:r>
            <a:r>
              <a:rPr lang="tr-TR" sz="1400" dirty="0" smtClean="0">
                <a:solidFill>
                  <a:schemeClr val="tx1"/>
                </a:solidFill>
                <a:latin typeface="Times New Roman" pitchFamily="18" charset="0"/>
                <a:cs typeface="Times New Roman" pitchFamily="18" charset="0"/>
              </a:rPr>
              <a:t>-</a:t>
            </a:r>
            <a:r>
              <a:rPr lang="tr-TR" sz="1400" dirty="0" err="1" smtClean="0">
                <a:solidFill>
                  <a:schemeClr val="tx1"/>
                </a:solidFill>
                <a:latin typeface="Times New Roman" pitchFamily="18" charset="0"/>
                <a:cs typeface="Times New Roman" pitchFamily="18" charset="0"/>
              </a:rPr>
              <a:t>Salihin</a:t>
            </a:r>
            <a:r>
              <a:rPr lang="tr-TR" sz="1400" dirty="0" smtClean="0">
                <a:solidFill>
                  <a:schemeClr val="tx1"/>
                </a:solidFill>
                <a:latin typeface="Times New Roman" pitchFamily="18" charset="0"/>
                <a:cs typeface="Times New Roman" pitchFamily="18" charset="0"/>
              </a:rPr>
              <a:t>, Hadis No: 993)</a:t>
            </a:r>
            <a:endParaRPr lang="tr-TR" sz="2400" dirty="0" smtClean="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smtClean="0">
                <a:solidFill>
                  <a:srgbClr val="002060"/>
                </a:solidFill>
                <a:latin typeface="Times New Roman" pitchFamily="18" charset="0"/>
                <a:cs typeface="Times New Roman" pitchFamily="18" charset="0"/>
              </a:rPr>
              <a:t>KADİR GECESİNİ KUR’AN’LA YAŞAMAK</a:t>
            </a:r>
            <a:endParaRPr lang="tr-TR" sz="3200" b="1" dirty="0">
              <a:solidFill>
                <a:srgbClr val="00206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12968" cy="5544616"/>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tr-TR" sz="2800" dirty="0" smtClean="0">
                <a:solidFill>
                  <a:schemeClr val="tx1"/>
                </a:solidFill>
                <a:latin typeface="Times New Roman" pitchFamily="18" charset="0"/>
                <a:cs typeface="Times New Roman" pitchFamily="18" charset="0"/>
              </a:rPr>
              <a:t>Hz. </a:t>
            </a:r>
            <a:r>
              <a:rPr lang="tr-TR" sz="2800" dirty="0" err="1" smtClean="0">
                <a:solidFill>
                  <a:schemeClr val="tx1"/>
                </a:solidFill>
                <a:latin typeface="Times New Roman" pitchFamily="18" charset="0"/>
                <a:cs typeface="Times New Roman" pitchFamily="18" charset="0"/>
              </a:rPr>
              <a:t>Aişe</a:t>
            </a:r>
            <a:r>
              <a:rPr lang="tr-TR" sz="2800" dirty="0" smtClean="0">
                <a:solidFill>
                  <a:schemeClr val="tx1"/>
                </a:solidFill>
                <a:latin typeface="Times New Roman" pitchFamily="18" charset="0"/>
                <a:cs typeface="Times New Roman" pitchFamily="18" charset="0"/>
              </a:rPr>
              <a:t> (</a:t>
            </a:r>
            <a:r>
              <a:rPr lang="tr-TR" sz="2800" dirty="0" err="1" smtClean="0">
                <a:solidFill>
                  <a:schemeClr val="tx1"/>
                </a:solidFill>
                <a:latin typeface="Times New Roman" pitchFamily="18" charset="0"/>
                <a:cs typeface="Times New Roman" pitchFamily="18" charset="0"/>
              </a:rPr>
              <a:t>r’anha</a:t>
            </a:r>
            <a:r>
              <a:rPr lang="tr-TR" sz="2800" dirty="0" smtClean="0">
                <a:solidFill>
                  <a:schemeClr val="tx1"/>
                </a:solidFill>
                <a:latin typeface="Times New Roman" pitchFamily="18" charset="0"/>
                <a:cs typeface="Times New Roman" pitchFamily="18" charset="0"/>
              </a:rPr>
              <a:t>) anlatıyor: </a:t>
            </a:r>
          </a:p>
          <a:p>
            <a:pPr algn="ctr"/>
            <a:r>
              <a:rPr lang="tr-TR" sz="3200" dirty="0" smtClean="0">
                <a:solidFill>
                  <a:schemeClr val="tx1"/>
                </a:solidFill>
                <a:latin typeface="Times New Roman" pitchFamily="18" charset="0"/>
                <a:cs typeface="Times New Roman" pitchFamily="18" charset="0"/>
              </a:rPr>
              <a:t>“</a:t>
            </a:r>
            <a:r>
              <a:rPr lang="tr-TR" sz="3200" b="1" dirty="0" smtClean="0">
                <a:solidFill>
                  <a:srgbClr val="0070C0"/>
                </a:solidFill>
                <a:latin typeface="Times New Roman" pitchFamily="18" charset="0"/>
                <a:cs typeface="Times New Roman" pitchFamily="18" charset="0"/>
              </a:rPr>
              <a:t>Ya </a:t>
            </a:r>
            <a:r>
              <a:rPr lang="tr-TR" sz="3200" b="1" dirty="0" err="1" smtClean="0">
                <a:solidFill>
                  <a:srgbClr val="0070C0"/>
                </a:solidFill>
                <a:latin typeface="Times New Roman" pitchFamily="18" charset="0"/>
                <a:cs typeface="Times New Roman" pitchFamily="18" charset="0"/>
              </a:rPr>
              <a:t>Rasulullah</a:t>
            </a:r>
            <a:r>
              <a:rPr lang="tr-TR" sz="3200" b="1" dirty="0" smtClean="0">
                <a:solidFill>
                  <a:srgbClr val="0070C0"/>
                </a:solidFill>
                <a:latin typeface="Times New Roman" pitchFamily="18" charset="0"/>
                <a:cs typeface="Times New Roman" pitchFamily="18" charset="0"/>
              </a:rPr>
              <a:t>, kadir </a:t>
            </a:r>
            <a:r>
              <a:rPr lang="tr-TR" sz="3200" b="1" dirty="0" err="1" smtClean="0">
                <a:solidFill>
                  <a:srgbClr val="0070C0"/>
                </a:solidFill>
                <a:latin typeface="Times New Roman" pitchFamily="18" charset="0"/>
                <a:cs typeface="Times New Roman" pitchFamily="18" charset="0"/>
              </a:rPr>
              <a:t>gecesi’ne</a:t>
            </a:r>
            <a:r>
              <a:rPr lang="tr-TR" sz="3200" b="1" dirty="0" smtClean="0">
                <a:solidFill>
                  <a:srgbClr val="0070C0"/>
                </a:solidFill>
                <a:latin typeface="Times New Roman" pitchFamily="18" charset="0"/>
                <a:cs typeface="Times New Roman" pitchFamily="18" charset="0"/>
              </a:rPr>
              <a:t> rastlarsam </a:t>
            </a:r>
          </a:p>
          <a:p>
            <a:pPr algn="ctr"/>
            <a:r>
              <a:rPr lang="tr-TR" sz="3200" b="1" dirty="0" smtClean="0">
                <a:solidFill>
                  <a:srgbClr val="0070C0"/>
                </a:solidFill>
                <a:latin typeface="Times New Roman" pitchFamily="18" charset="0"/>
                <a:cs typeface="Times New Roman" pitchFamily="18" charset="0"/>
              </a:rPr>
              <a:t>ne dua edeceğim bana bildir</a:t>
            </a:r>
            <a:r>
              <a:rPr lang="tr-TR" sz="3200" dirty="0" smtClean="0">
                <a:solidFill>
                  <a:schemeClr val="tx1"/>
                </a:solidFill>
                <a:latin typeface="Times New Roman" pitchFamily="18" charset="0"/>
                <a:cs typeface="Times New Roman" pitchFamily="18" charset="0"/>
              </a:rPr>
              <a:t>” </a:t>
            </a:r>
          </a:p>
          <a:p>
            <a:pPr algn="ctr"/>
            <a:r>
              <a:rPr lang="tr-TR" sz="3200" dirty="0" smtClean="0">
                <a:solidFill>
                  <a:schemeClr val="tx1"/>
                </a:solidFill>
                <a:latin typeface="Times New Roman" pitchFamily="18" charset="0"/>
                <a:cs typeface="Times New Roman" pitchFamily="18" charset="0"/>
              </a:rPr>
              <a:t>diye talepte bulunmuş.</a:t>
            </a:r>
          </a:p>
          <a:p>
            <a:pPr algn="ctr"/>
            <a:r>
              <a:rPr lang="tr-TR" dirty="0" smtClean="0">
                <a:solidFill>
                  <a:schemeClr val="tx1"/>
                </a:solidFill>
                <a:latin typeface="Times New Roman" pitchFamily="18" charset="0"/>
                <a:cs typeface="Times New Roman" pitchFamily="18" charset="0"/>
              </a:rPr>
              <a:t> </a:t>
            </a:r>
          </a:p>
          <a:p>
            <a:pPr algn="ctr"/>
            <a:r>
              <a:rPr lang="ar-SA" sz="2800" dirty="0" smtClean="0">
                <a:solidFill>
                  <a:schemeClr val="tx1"/>
                </a:solidFill>
                <a:latin typeface="HASENAT" panose="01000600020000020003" pitchFamily="2" charset="-78"/>
                <a:cs typeface="HASENAT" panose="01000600020000020003" pitchFamily="2" charset="-78"/>
              </a:rPr>
              <a:t>قُلْتُ : يا رَسُولَ اللَّهِ أَرَأَيْتَ إِن عَلِمْتُ أَيَّ لَيْلَةٍ لَيْلَةُ القَدْرِ ما أَقُولُ فيها ؟ قَالَ : « قُولي : </a:t>
            </a:r>
            <a:r>
              <a:rPr lang="ar-SA" sz="6000" dirty="0" smtClean="0">
                <a:solidFill>
                  <a:srgbClr val="FF0000"/>
                </a:solidFill>
                <a:latin typeface="HASENAT" panose="01000600020000020003" pitchFamily="2" charset="-78"/>
                <a:cs typeface="HASENAT" panose="01000600020000020003" pitchFamily="2" charset="-78"/>
              </a:rPr>
              <a:t>اَللَّهُمَّ إِنَّكَ عَفُوٌّ تُحِبُّ الْعَفْوَ فَاعْفُ عَنِّي </a:t>
            </a:r>
            <a:r>
              <a:rPr lang="ar-SA" sz="4400" dirty="0" smtClean="0">
                <a:solidFill>
                  <a:schemeClr val="tx1"/>
                </a:solidFill>
                <a:latin typeface="HASENAT" panose="01000600020000020003" pitchFamily="2" charset="-78"/>
                <a:cs typeface="HASENAT" panose="01000600020000020003" pitchFamily="2" charset="-78"/>
              </a:rPr>
              <a:t>»</a:t>
            </a:r>
            <a:endParaRPr lang="tr-TR" sz="4400" dirty="0" smtClean="0">
              <a:solidFill>
                <a:schemeClr val="tx1"/>
              </a:solidFill>
              <a:latin typeface="HASENAT" panose="01000600020000020003" pitchFamily="2" charset="-78"/>
              <a:cs typeface="HASENAT" panose="01000600020000020003" pitchFamily="2" charset="-78"/>
            </a:endParaRPr>
          </a:p>
          <a:p>
            <a:pPr algn="ctr"/>
            <a:r>
              <a:rPr lang="tr-TR" sz="2800" dirty="0" err="1" smtClean="0">
                <a:solidFill>
                  <a:schemeClr val="tx1"/>
                </a:solidFill>
                <a:latin typeface="Times New Roman" pitchFamily="18" charset="0"/>
                <a:cs typeface="Times New Roman" pitchFamily="18" charset="0"/>
              </a:rPr>
              <a:t>Rasulullah</a:t>
            </a:r>
            <a:r>
              <a:rPr lang="tr-TR" sz="2800" dirty="0" smtClean="0">
                <a:solidFill>
                  <a:schemeClr val="tx1"/>
                </a:solidFill>
                <a:latin typeface="Times New Roman" pitchFamily="18" charset="0"/>
                <a:cs typeface="Times New Roman" pitchFamily="18" charset="0"/>
              </a:rPr>
              <a:t> (s.a.s) şöyle buyurmuştur: </a:t>
            </a:r>
          </a:p>
          <a:p>
            <a:pPr algn="ctr"/>
            <a:r>
              <a:rPr lang="tr-TR" sz="3600" b="1" dirty="0" smtClean="0">
                <a:solidFill>
                  <a:schemeClr val="tx1"/>
                </a:solidFill>
                <a:latin typeface="Times New Roman" pitchFamily="18" charset="0"/>
                <a:cs typeface="Times New Roman" pitchFamily="18" charset="0"/>
              </a:rPr>
              <a:t>“</a:t>
            </a:r>
            <a:r>
              <a:rPr lang="tr-TR" sz="3600" b="1" u="sng" dirty="0" smtClean="0">
                <a:solidFill>
                  <a:srgbClr val="C00000"/>
                </a:solidFill>
                <a:latin typeface="Times New Roman" pitchFamily="18" charset="0"/>
                <a:cs typeface="Times New Roman" pitchFamily="18" charset="0"/>
              </a:rPr>
              <a:t>Allah’ım, şüphesiz sen affedicisin affetmeyi seversin. Beni affet,</a:t>
            </a:r>
            <a:r>
              <a:rPr lang="tr-TR" sz="3600" b="1" dirty="0" smtClean="0">
                <a:solidFill>
                  <a:schemeClr val="tx1"/>
                </a:solidFill>
                <a:latin typeface="Times New Roman" pitchFamily="18" charset="0"/>
                <a:cs typeface="Times New Roman" pitchFamily="18" charset="0"/>
              </a:rPr>
              <a:t>” diye dua et </a:t>
            </a:r>
            <a:r>
              <a:rPr lang="tr-TR" sz="2000" dirty="0" smtClean="0">
                <a:solidFill>
                  <a:schemeClr val="tx1"/>
                </a:solidFill>
                <a:latin typeface="Times New Roman" pitchFamily="18" charset="0"/>
                <a:cs typeface="Times New Roman" pitchFamily="18" charset="0"/>
              </a:rPr>
              <a:t>(</a:t>
            </a:r>
            <a:r>
              <a:rPr lang="tr-TR" sz="2000" baseline="30000" dirty="0" err="1" smtClean="0">
                <a:solidFill>
                  <a:schemeClr val="tx1"/>
                </a:solidFill>
                <a:latin typeface="Times New Roman" pitchFamily="18" charset="0"/>
                <a:cs typeface="Times New Roman" pitchFamily="18" charset="0"/>
              </a:rPr>
              <a:t>Tirmizî</a:t>
            </a:r>
            <a:r>
              <a:rPr lang="tr-TR" sz="2000" baseline="30000" dirty="0" smtClean="0">
                <a:solidFill>
                  <a:schemeClr val="tx1"/>
                </a:solidFill>
                <a:latin typeface="Times New Roman" pitchFamily="18" charset="0"/>
                <a:cs typeface="Times New Roman" pitchFamily="18" charset="0"/>
              </a:rPr>
              <a:t>, “</a:t>
            </a:r>
            <a:r>
              <a:rPr lang="tr-TR" sz="2000" baseline="30000" dirty="0" err="1" smtClean="0">
                <a:solidFill>
                  <a:schemeClr val="tx1"/>
                </a:solidFill>
                <a:latin typeface="Times New Roman" pitchFamily="18" charset="0"/>
                <a:cs typeface="Times New Roman" pitchFamily="18" charset="0"/>
              </a:rPr>
              <a:t>Deavât</a:t>
            </a:r>
            <a:r>
              <a:rPr lang="tr-TR" sz="2000" baseline="30000" dirty="0" smtClean="0">
                <a:solidFill>
                  <a:schemeClr val="tx1"/>
                </a:solidFill>
                <a:latin typeface="Times New Roman" pitchFamily="18" charset="0"/>
                <a:cs typeface="Times New Roman" pitchFamily="18" charset="0"/>
              </a:rPr>
              <a:t>”, 84.</a:t>
            </a:r>
            <a:r>
              <a:rPr lang="tr-TR" sz="2000" dirty="0" smtClean="0">
                <a:solidFill>
                  <a:schemeClr val="tx1"/>
                </a:solidFill>
                <a:latin typeface="Times New Roman" pitchFamily="18" charset="0"/>
                <a:cs typeface="Times New Roman" pitchFamily="18" charset="0"/>
              </a:rPr>
              <a:t>)</a:t>
            </a:r>
            <a:endParaRPr lang="tr-TR" sz="3600" dirty="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latin typeface="Times New Roman" pitchFamily="18" charset="0"/>
                <a:cs typeface="Times New Roman" pitchFamily="18" charset="0"/>
              </a:rPr>
              <a:t>KADİR GECESİNİ “DUA” İLE YAŞAMAK</a:t>
            </a:r>
            <a:endParaRPr lang="tr-TR" sz="3600" b="1" dirty="0">
              <a:solidFill>
                <a:srgbClr val="002060"/>
              </a:solidFill>
            </a:endParaRPr>
          </a:p>
        </p:txBody>
      </p:sp>
    </p:spTree>
    <p:extLst>
      <p:ext uri="{BB962C8B-B14F-4D97-AF65-F5344CB8AC3E}">
        <p14:creationId xmlns:p14="http://schemas.microsoft.com/office/powerpoint/2010/main" val="39080365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51520" y="1124744"/>
            <a:ext cx="8640960" cy="5472608"/>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ar-SA" sz="3600" dirty="0">
                <a:solidFill>
                  <a:schemeClr val="tx1"/>
                </a:solidFill>
                <a:latin typeface="HASENAT" panose="01000600020000020003" pitchFamily="2" charset="-78"/>
                <a:cs typeface="HASENAT" panose="01000600020000020003" pitchFamily="2" charset="-78"/>
              </a:rPr>
              <a:t>يَاأَيُّهَا الَّذِينَ آمَنُوا قُوا أَنفُسَكُمْ وَأَهْلِيكُمْ نَارًا وَقُودُهَا النَّاسُ وَالْحِجَارَةُ عَلَيْهَا مَلَائِكَةٌ غِلَاظٌ شِدَادٌ لَا يَعْصُونَ اللَّهَ مَا أَمَرَهُمْ وَيَفْعَلُونَ مَا </a:t>
            </a:r>
            <a:r>
              <a:rPr lang="ar-SA" sz="3600" dirty="0" smtClean="0">
                <a:solidFill>
                  <a:schemeClr val="tx1"/>
                </a:solidFill>
                <a:latin typeface="HASENAT" panose="01000600020000020003" pitchFamily="2" charset="-78"/>
                <a:cs typeface="HASENAT" panose="01000600020000020003" pitchFamily="2" charset="-78"/>
              </a:rPr>
              <a:t>يُؤْمَرُونَ</a:t>
            </a:r>
            <a:endParaRPr lang="tr-TR" sz="800" b="1" dirty="0" smtClean="0">
              <a:solidFill>
                <a:schemeClr val="tx1"/>
              </a:solidFill>
              <a:latin typeface="HASENAT" panose="01000600020000020003" pitchFamily="2" charset="-78"/>
              <a:cs typeface="HASENAT" panose="01000600020000020003" pitchFamily="2" charset="-78"/>
            </a:endParaRPr>
          </a:p>
          <a:p>
            <a:pPr algn="ctr"/>
            <a:r>
              <a:rPr lang="tr-TR" sz="3200" b="1" dirty="0" smtClean="0">
                <a:solidFill>
                  <a:schemeClr val="tx1"/>
                </a:solidFill>
              </a:rPr>
              <a:t>“</a:t>
            </a:r>
            <a:r>
              <a:rPr lang="tr-TR" sz="3200" b="1" dirty="0">
                <a:solidFill>
                  <a:schemeClr val="tx1"/>
                </a:solidFill>
              </a:rPr>
              <a:t>Ey iman edenler </a:t>
            </a:r>
            <a:endParaRPr lang="tr-TR" sz="3200" b="1" dirty="0" smtClean="0">
              <a:solidFill>
                <a:schemeClr val="tx1"/>
              </a:solidFill>
            </a:endParaRPr>
          </a:p>
          <a:p>
            <a:pPr algn="ctr"/>
            <a:r>
              <a:rPr lang="tr-TR" sz="4000" b="1" dirty="0" smtClean="0">
                <a:solidFill>
                  <a:srgbClr val="FF0000"/>
                </a:solidFill>
              </a:rPr>
              <a:t>kendinizi </a:t>
            </a:r>
            <a:r>
              <a:rPr lang="tr-TR" sz="4000" b="1" dirty="0">
                <a:solidFill>
                  <a:srgbClr val="FF0000"/>
                </a:solidFill>
              </a:rPr>
              <a:t>ve ailenizi, </a:t>
            </a:r>
            <a:endParaRPr lang="tr-TR" sz="4000" b="1" dirty="0" smtClean="0">
              <a:solidFill>
                <a:srgbClr val="FF0000"/>
              </a:solidFill>
            </a:endParaRPr>
          </a:p>
          <a:p>
            <a:pPr algn="ctr"/>
            <a:r>
              <a:rPr lang="tr-TR" sz="4000" b="1" dirty="0" smtClean="0">
                <a:solidFill>
                  <a:srgbClr val="0070C0"/>
                </a:solidFill>
              </a:rPr>
              <a:t>yakıtı </a:t>
            </a:r>
            <a:r>
              <a:rPr lang="tr-TR" sz="4000" b="1" dirty="0">
                <a:solidFill>
                  <a:srgbClr val="0070C0"/>
                </a:solidFill>
              </a:rPr>
              <a:t>insanlar ve taşlar olan </a:t>
            </a:r>
            <a:endParaRPr lang="tr-TR" sz="4000" b="1" dirty="0" smtClean="0">
              <a:solidFill>
                <a:srgbClr val="0070C0"/>
              </a:solidFill>
            </a:endParaRPr>
          </a:p>
          <a:p>
            <a:pPr algn="ctr"/>
            <a:r>
              <a:rPr lang="tr-TR" sz="4000" b="1" dirty="0" smtClean="0">
                <a:solidFill>
                  <a:srgbClr val="FF0000"/>
                </a:solidFill>
              </a:rPr>
              <a:t>ateşten </a:t>
            </a:r>
            <a:r>
              <a:rPr lang="tr-TR" sz="4000" b="1" dirty="0">
                <a:solidFill>
                  <a:srgbClr val="FF0000"/>
                </a:solidFill>
              </a:rPr>
              <a:t>koruyun.</a:t>
            </a:r>
            <a:r>
              <a:rPr lang="tr-TR" sz="3600" b="1" dirty="0">
                <a:solidFill>
                  <a:srgbClr val="FF0000"/>
                </a:solidFill>
              </a:rPr>
              <a:t> </a:t>
            </a:r>
            <a:endParaRPr lang="tr-TR" sz="3600" b="1" dirty="0" smtClean="0">
              <a:solidFill>
                <a:srgbClr val="FF0000"/>
              </a:solidFill>
            </a:endParaRPr>
          </a:p>
          <a:p>
            <a:pPr algn="ctr"/>
            <a:r>
              <a:rPr lang="tr-TR" sz="3200" dirty="0" smtClean="0">
                <a:solidFill>
                  <a:schemeClr val="tx1"/>
                </a:solidFill>
              </a:rPr>
              <a:t>O </a:t>
            </a:r>
            <a:r>
              <a:rPr lang="tr-TR" sz="3200" dirty="0">
                <a:solidFill>
                  <a:schemeClr val="tx1"/>
                </a:solidFill>
              </a:rPr>
              <a:t>ateşin başında iri gövdeli, sert yapılı </a:t>
            </a:r>
            <a:endParaRPr lang="tr-TR" sz="3200" dirty="0" smtClean="0">
              <a:solidFill>
                <a:schemeClr val="tx1"/>
              </a:solidFill>
            </a:endParaRPr>
          </a:p>
          <a:p>
            <a:pPr algn="ctr"/>
            <a:r>
              <a:rPr lang="tr-TR" sz="3200" dirty="0" smtClean="0">
                <a:solidFill>
                  <a:schemeClr val="tx1"/>
                </a:solidFill>
              </a:rPr>
              <a:t>Allah’ın </a:t>
            </a:r>
            <a:r>
              <a:rPr lang="tr-TR" sz="3200" dirty="0">
                <a:solidFill>
                  <a:schemeClr val="tx1"/>
                </a:solidFill>
              </a:rPr>
              <a:t>kendilerine emrettiklerine isyan etmeyen ve </a:t>
            </a:r>
            <a:r>
              <a:rPr lang="tr-TR" sz="3200" dirty="0" err="1">
                <a:solidFill>
                  <a:schemeClr val="tx1"/>
                </a:solidFill>
              </a:rPr>
              <a:t>emr</a:t>
            </a:r>
            <a:r>
              <a:rPr lang="tr-TR" sz="3200" dirty="0">
                <a:solidFill>
                  <a:schemeClr val="tx1"/>
                </a:solidFill>
              </a:rPr>
              <a:t> olunduklarını yapan melekler vardır</a:t>
            </a:r>
            <a:r>
              <a:rPr lang="tr-TR" sz="3200" b="1" dirty="0" smtClean="0">
                <a:solidFill>
                  <a:schemeClr val="tx1"/>
                </a:solidFill>
              </a:rPr>
              <a:t>.”</a:t>
            </a:r>
          </a:p>
          <a:p>
            <a:pPr algn="ctr"/>
            <a:r>
              <a:rPr lang="tr-TR" sz="1600" b="1" dirty="0" smtClean="0">
                <a:solidFill>
                  <a:schemeClr val="tx1"/>
                </a:solidFill>
              </a:rPr>
              <a:t> </a:t>
            </a:r>
            <a:r>
              <a:rPr lang="tr-TR" sz="1200" b="1" dirty="0">
                <a:solidFill>
                  <a:schemeClr val="tx1"/>
                </a:solidFill>
              </a:rPr>
              <a:t>(</a:t>
            </a:r>
            <a:r>
              <a:rPr lang="tr-TR" sz="1200" dirty="0">
                <a:solidFill>
                  <a:schemeClr val="tx1"/>
                </a:solidFill>
              </a:rPr>
              <a:t>Tahrim,66/6</a:t>
            </a:r>
            <a:r>
              <a:rPr lang="tr-TR" sz="1200" b="1" dirty="0">
                <a:solidFill>
                  <a:schemeClr val="tx1"/>
                </a:solidFill>
              </a:rPr>
              <a:t>) </a:t>
            </a:r>
            <a:endParaRPr lang="tr-TR" sz="2800" dirty="0">
              <a:solidFill>
                <a:schemeClr val="tx1"/>
              </a:solidFill>
            </a:endParaRPr>
          </a:p>
        </p:txBody>
      </p:sp>
      <p:sp>
        <p:nvSpPr>
          <p:cNvPr id="4" name="3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latin typeface="Times New Roman" pitchFamily="18" charset="0"/>
                <a:cs typeface="Times New Roman" pitchFamily="18" charset="0"/>
              </a:rPr>
              <a:t>KADİR GECESİNİ “AİLE” İLE YAŞAMAK</a:t>
            </a:r>
            <a:endParaRPr lang="tr-TR" sz="3600" b="1" dirty="0">
              <a:solidFill>
                <a:srgbClr val="002060"/>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12968" cy="5472608"/>
          </a:xfrm>
          <a:prstGeom prst="rect">
            <a:avLst/>
          </a:prstGeom>
          <a:no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ar-SA" sz="3600" dirty="0" smtClean="0">
                <a:solidFill>
                  <a:schemeClr val="tx1"/>
                </a:solidFill>
                <a:latin typeface="HASENAT" panose="01000600020000020003" pitchFamily="2" charset="-78"/>
                <a:cs typeface="HASENAT" panose="01000600020000020003" pitchFamily="2" charset="-78"/>
              </a:rPr>
              <a:t>قُلْ يَا عِبَادِيَ الَّذِينَ أَسْرَفُوا عَلَى أَنفُسِهِمْ لَا تَقْنَطُوا مِن رَّحْمَةِ اللَّهِ إِنَّ اللَّهَ يَغْفِرُ الذُّنُوبَ جَمِيعًا إِنَّهُ هُوَ الْغَفُورُ الرَّحِيمُ</a:t>
            </a:r>
            <a:endParaRPr lang="tr-TR" sz="3600" dirty="0" smtClean="0">
              <a:solidFill>
                <a:schemeClr val="tx1"/>
              </a:solidFill>
              <a:latin typeface="HASENAT" panose="01000600020000020003" pitchFamily="2" charset="-78"/>
              <a:cs typeface="HASENAT" panose="01000600020000020003" pitchFamily="2" charset="-78"/>
            </a:endParaRPr>
          </a:p>
          <a:p>
            <a:pPr algn="ctr"/>
            <a:endParaRPr lang="tr-TR" sz="2400" dirty="0" smtClean="0">
              <a:solidFill>
                <a:schemeClr val="tx1"/>
              </a:solidFill>
              <a:latin typeface="Times New Roman" pitchFamily="18" charset="0"/>
              <a:cs typeface="Times New Roman" pitchFamily="18" charset="0"/>
            </a:endParaRPr>
          </a:p>
          <a:p>
            <a:pPr algn="ctr"/>
            <a:r>
              <a:rPr lang="tr-TR" sz="2800" dirty="0" smtClean="0">
                <a:solidFill>
                  <a:schemeClr val="tx1"/>
                </a:solidFill>
                <a:latin typeface="Times New Roman" pitchFamily="18" charset="0"/>
                <a:cs typeface="Times New Roman" pitchFamily="18" charset="0"/>
              </a:rPr>
              <a:t>“</a:t>
            </a:r>
            <a:r>
              <a:rPr lang="tr-TR" sz="2800" dirty="0" smtClean="0">
                <a:solidFill>
                  <a:srgbClr val="C00000"/>
                </a:solidFill>
                <a:latin typeface="Times New Roman" pitchFamily="18" charset="0"/>
                <a:cs typeface="Times New Roman" pitchFamily="18" charset="0"/>
              </a:rPr>
              <a:t>De ki, Ey kendilerinin aleyhine aşırı giden kullarım! </a:t>
            </a:r>
          </a:p>
          <a:p>
            <a:pPr algn="ctr"/>
            <a:r>
              <a:rPr lang="tr-TR" sz="3200" b="1" u="sng" dirty="0" smtClean="0">
                <a:solidFill>
                  <a:srgbClr val="0070C0"/>
                </a:solidFill>
                <a:latin typeface="Times New Roman" pitchFamily="18" charset="0"/>
                <a:cs typeface="Times New Roman" pitchFamily="18" charset="0"/>
              </a:rPr>
              <a:t>Allah’ın rahmetinden ümidinizi kesmeyin.</a:t>
            </a:r>
            <a:r>
              <a:rPr lang="tr-TR" sz="3200" dirty="0" smtClean="0">
                <a:solidFill>
                  <a:srgbClr val="0070C0"/>
                </a:solidFill>
                <a:latin typeface="Times New Roman" pitchFamily="18" charset="0"/>
                <a:cs typeface="Times New Roman" pitchFamily="18" charset="0"/>
              </a:rPr>
              <a:t> </a:t>
            </a:r>
            <a:r>
              <a:rPr lang="tr-TR" sz="3200" dirty="0" smtClean="0">
                <a:solidFill>
                  <a:srgbClr val="002060"/>
                </a:solidFill>
                <a:latin typeface="Times New Roman" pitchFamily="18" charset="0"/>
                <a:cs typeface="Times New Roman" pitchFamily="18" charset="0"/>
              </a:rPr>
              <a:t>Şüphesiz Allah bütün günahları affeder. </a:t>
            </a:r>
          </a:p>
          <a:p>
            <a:pPr algn="ctr"/>
            <a:r>
              <a:rPr lang="tr-TR" sz="3200" dirty="0" smtClean="0">
                <a:solidFill>
                  <a:srgbClr val="002060"/>
                </a:solidFill>
                <a:latin typeface="Times New Roman" pitchFamily="18" charset="0"/>
                <a:cs typeface="Times New Roman" pitchFamily="18" charset="0"/>
              </a:rPr>
              <a:t>Çünkü O, çok bağışlayandır, </a:t>
            </a:r>
          </a:p>
          <a:p>
            <a:pPr algn="ctr"/>
            <a:r>
              <a:rPr lang="tr-TR" sz="3200" dirty="0" smtClean="0">
                <a:solidFill>
                  <a:srgbClr val="002060"/>
                </a:solidFill>
                <a:latin typeface="Times New Roman" pitchFamily="18" charset="0"/>
                <a:cs typeface="Times New Roman" pitchFamily="18" charset="0"/>
              </a:rPr>
              <a:t>çok merhamet edendir.</a:t>
            </a:r>
            <a:r>
              <a:rPr lang="tr-TR" sz="3200" dirty="0" smtClean="0">
                <a:solidFill>
                  <a:schemeClr val="tx1"/>
                </a:solidFill>
                <a:latin typeface="Times New Roman" pitchFamily="18" charset="0"/>
                <a:cs typeface="Times New Roman" pitchFamily="18" charset="0"/>
              </a:rPr>
              <a:t>” </a:t>
            </a:r>
          </a:p>
          <a:p>
            <a:pPr algn="ctr"/>
            <a:r>
              <a:rPr lang="tr-TR" sz="2800" dirty="0" smtClean="0">
                <a:solidFill>
                  <a:schemeClr val="tx1"/>
                </a:solidFill>
                <a:latin typeface="Times New Roman" pitchFamily="18" charset="0"/>
                <a:cs typeface="Times New Roman" pitchFamily="18" charset="0"/>
              </a:rPr>
              <a:t>(</a:t>
            </a:r>
            <a:r>
              <a:rPr lang="tr-TR" sz="1400" dirty="0" err="1" smtClean="0">
                <a:solidFill>
                  <a:schemeClr val="tx1"/>
                </a:solidFill>
                <a:latin typeface="Times New Roman" pitchFamily="18" charset="0"/>
                <a:cs typeface="Times New Roman" pitchFamily="18" charset="0"/>
              </a:rPr>
              <a:t>Zümer</a:t>
            </a:r>
            <a:r>
              <a:rPr lang="tr-TR" sz="1400" dirty="0" smtClean="0">
                <a:solidFill>
                  <a:schemeClr val="tx1"/>
                </a:solidFill>
                <a:latin typeface="Times New Roman" pitchFamily="18" charset="0"/>
                <a:cs typeface="Times New Roman" pitchFamily="18" charset="0"/>
              </a:rPr>
              <a:t> Suresi, 39/53)</a:t>
            </a:r>
            <a:endParaRPr lang="tr-TR" sz="2400" dirty="0" smtClean="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smtClean="0">
                <a:solidFill>
                  <a:srgbClr val="002060"/>
                </a:solidFill>
                <a:latin typeface="Times New Roman" pitchFamily="18" charset="0"/>
                <a:cs typeface="Times New Roman" pitchFamily="18" charset="0"/>
              </a:rPr>
              <a:t>KADİR GECESİNİ “RAHMET” İLE YAŞAMAK</a:t>
            </a:r>
            <a:endParaRPr lang="tr-TR" sz="3200" b="1" dirty="0">
              <a:solidFill>
                <a:srgbClr val="002060"/>
              </a:solidFill>
            </a:endParaRPr>
          </a:p>
        </p:txBody>
      </p:sp>
    </p:spTree>
    <p:extLst>
      <p:ext uri="{BB962C8B-B14F-4D97-AF65-F5344CB8AC3E}">
        <p14:creationId xmlns:p14="http://schemas.microsoft.com/office/powerpoint/2010/main" val="134045033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12968" cy="5544616"/>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tr-TR" sz="2800" dirty="0"/>
              <a:t>Hz Ali (RA) der ki: </a:t>
            </a:r>
            <a:endParaRPr lang="tr-TR" sz="2800" dirty="0" smtClean="0"/>
          </a:p>
          <a:p>
            <a:pPr algn="ctr"/>
            <a:r>
              <a:rPr lang="tr-TR" sz="3600" dirty="0" smtClean="0"/>
              <a:t>“</a:t>
            </a:r>
            <a:r>
              <a:rPr lang="tr-TR" sz="3600" dirty="0"/>
              <a:t>Melekler Kadir gecesi bize </a:t>
            </a:r>
            <a:endParaRPr lang="tr-TR" sz="3600" dirty="0" smtClean="0"/>
          </a:p>
          <a:p>
            <a:pPr algn="ctr"/>
            <a:r>
              <a:rPr lang="tr-TR" sz="3600" dirty="0" smtClean="0"/>
              <a:t>selam </a:t>
            </a:r>
            <a:r>
              <a:rPr lang="tr-TR" sz="3600" dirty="0"/>
              <a:t>vermek ve şefaat etmek için inerler. </a:t>
            </a:r>
            <a:endParaRPr lang="tr-TR" sz="3600" dirty="0" smtClean="0"/>
          </a:p>
          <a:p>
            <a:pPr algn="ctr"/>
            <a:r>
              <a:rPr lang="tr-TR" sz="4000" dirty="0" smtClean="0"/>
              <a:t>Onların </a:t>
            </a:r>
            <a:r>
              <a:rPr lang="tr-TR" sz="4000" dirty="0"/>
              <a:t>selamları kime isabet ederse, </a:t>
            </a:r>
            <a:endParaRPr lang="tr-TR" sz="4000" dirty="0" smtClean="0"/>
          </a:p>
          <a:p>
            <a:pPr algn="ctr"/>
            <a:r>
              <a:rPr lang="tr-TR" sz="4000" dirty="0" smtClean="0"/>
              <a:t>geçmiş </a:t>
            </a:r>
            <a:r>
              <a:rPr lang="tr-TR" sz="4000" dirty="0"/>
              <a:t>günahları mağfiret olunur</a:t>
            </a:r>
            <a:r>
              <a:rPr lang="tr-TR" sz="3600" dirty="0"/>
              <a:t>.”</a:t>
            </a: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latin typeface="Times New Roman" pitchFamily="18" charset="0"/>
                <a:cs typeface="Times New Roman" pitchFamily="18" charset="0"/>
              </a:rPr>
              <a:t>KADİR GECESİNİ “DUA” İLE YAŞAMAK</a:t>
            </a:r>
            <a:endParaRPr lang="tr-TR" sz="3600" b="1" dirty="0">
              <a:solidFill>
                <a:srgbClr val="002060"/>
              </a:solidFill>
            </a:endParaRPr>
          </a:p>
        </p:txBody>
      </p:sp>
    </p:spTree>
    <p:extLst>
      <p:ext uri="{BB962C8B-B14F-4D97-AF65-F5344CB8AC3E}">
        <p14:creationId xmlns:p14="http://schemas.microsoft.com/office/powerpoint/2010/main" val="34213245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12968" cy="5544616"/>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ar-AE" sz="3600" dirty="0" smtClean="0">
                <a:solidFill>
                  <a:schemeClr val="tx1"/>
                </a:solidFill>
                <a:latin typeface="HASENAT" panose="01000600020000020003" pitchFamily="2" charset="-78"/>
                <a:cs typeface="HASENAT" panose="01000600020000020003" pitchFamily="2" charset="-78"/>
              </a:rPr>
              <a:t>إِن الْمَلٰئِكَةَ تُسَلِّمُ عَلٰى اَهْلِ الطَّاعَاتِ وَلَا تُسَلِّمُ عَلٰى اَهْلِ الْعِصْيانِ فَمِنْهُمُ الظَّلَمَةُ لَيْسَ لَهُمْ نَصِيبٌ فِي سَلٰامِ الْمَلائِكَةِ وَآكِلُ لْحَرَامِ وَقَاطِعُ الرَّحِمِ وَالنَّمَّامُ وَآكِلُ اَمْوَالِ الْيَتَامَى لَيْسَ لَهُمْ نَصِيبٌ فِي سَلامِ الْمَلَائِكَةِ  </a:t>
            </a:r>
          </a:p>
          <a:p>
            <a:pPr algn="just"/>
            <a:r>
              <a:rPr lang="tr-TR" sz="2000" b="1" dirty="0" smtClean="0">
                <a:solidFill>
                  <a:schemeClr val="tx1"/>
                </a:solidFill>
                <a:latin typeface="Times New Roman" pitchFamily="18" charset="0"/>
                <a:cs typeface="Times New Roman" pitchFamily="18" charset="0"/>
              </a:rPr>
              <a:t>Bazı alimler demişlerdir ki; </a:t>
            </a:r>
          </a:p>
          <a:p>
            <a:pPr algn="just"/>
            <a:r>
              <a:rPr lang="tr-TR" sz="2400" b="1" u="sng" dirty="0" smtClean="0">
                <a:solidFill>
                  <a:schemeClr val="tx1"/>
                </a:solidFill>
                <a:latin typeface="Times New Roman" pitchFamily="18" charset="0"/>
                <a:cs typeface="Times New Roman" pitchFamily="18" charset="0"/>
              </a:rPr>
              <a:t>“</a:t>
            </a:r>
            <a:r>
              <a:rPr lang="tr-TR" sz="2800" b="1" u="sng" dirty="0" smtClean="0">
                <a:solidFill>
                  <a:srgbClr val="C00000"/>
                </a:solidFill>
                <a:latin typeface="Times New Roman" pitchFamily="18" charset="0"/>
                <a:cs typeface="Times New Roman" pitchFamily="18" charset="0"/>
              </a:rPr>
              <a:t>Melekler ibadet ve </a:t>
            </a:r>
            <a:r>
              <a:rPr lang="tr-TR" sz="2800" b="1" u="sng" dirty="0" err="1" smtClean="0">
                <a:solidFill>
                  <a:srgbClr val="C00000"/>
                </a:solidFill>
                <a:latin typeface="Times New Roman" pitchFamily="18" charset="0"/>
                <a:cs typeface="Times New Roman" pitchFamily="18" charset="0"/>
              </a:rPr>
              <a:t>itaatta</a:t>
            </a:r>
            <a:r>
              <a:rPr lang="tr-TR" sz="2800" b="1" u="sng" dirty="0" smtClean="0">
                <a:solidFill>
                  <a:srgbClr val="C00000"/>
                </a:solidFill>
                <a:latin typeface="Times New Roman" pitchFamily="18" charset="0"/>
                <a:cs typeface="Times New Roman" pitchFamily="18" charset="0"/>
              </a:rPr>
              <a:t> bulunanlara selam verirler. </a:t>
            </a:r>
          </a:p>
          <a:p>
            <a:pPr marL="514350" indent="-514350" algn="just">
              <a:buFont typeface="Arial" pitchFamily="34" charset="0"/>
              <a:buChar char="•"/>
            </a:pPr>
            <a:r>
              <a:rPr lang="tr-TR" sz="2800" b="1" dirty="0" smtClean="0">
                <a:solidFill>
                  <a:srgbClr val="002060"/>
                </a:solidFill>
                <a:latin typeface="Times New Roman" pitchFamily="18" charset="0"/>
                <a:cs typeface="Times New Roman" pitchFamily="18" charset="0"/>
              </a:rPr>
              <a:t>Günahkarlara selam vermezler. </a:t>
            </a:r>
          </a:p>
          <a:p>
            <a:pPr marL="514350" indent="-514350" algn="just">
              <a:buFont typeface="Arial" pitchFamily="34" charset="0"/>
              <a:buChar char="•"/>
            </a:pPr>
            <a:r>
              <a:rPr lang="tr-TR" sz="2400" b="1" dirty="0" smtClean="0">
                <a:solidFill>
                  <a:srgbClr val="0070C0"/>
                </a:solidFill>
                <a:latin typeface="Times New Roman" pitchFamily="18" charset="0"/>
                <a:cs typeface="Times New Roman" pitchFamily="18" charset="0"/>
              </a:rPr>
              <a:t>Asilerden zalim olanlara meleklerin selamından nasip yoktur. </a:t>
            </a:r>
          </a:p>
          <a:p>
            <a:pPr marL="514350" indent="-514350" algn="just">
              <a:buFont typeface="Arial" pitchFamily="34" charset="0"/>
              <a:buChar char="•"/>
            </a:pPr>
            <a:r>
              <a:rPr lang="tr-TR" sz="2800" b="1" dirty="0" smtClean="0">
                <a:solidFill>
                  <a:srgbClr val="C00000"/>
                </a:solidFill>
                <a:latin typeface="Times New Roman" pitchFamily="18" charset="0"/>
                <a:cs typeface="Times New Roman" pitchFamily="18" charset="0"/>
              </a:rPr>
              <a:t>Haram yiyen, </a:t>
            </a:r>
          </a:p>
          <a:p>
            <a:pPr marL="514350" indent="-514350" algn="just">
              <a:buFont typeface="Arial" pitchFamily="34" charset="0"/>
              <a:buChar char="•"/>
            </a:pPr>
            <a:r>
              <a:rPr lang="tr-TR" sz="2800" b="1" dirty="0" smtClean="0">
                <a:solidFill>
                  <a:schemeClr val="accent6">
                    <a:lumMod val="50000"/>
                  </a:schemeClr>
                </a:solidFill>
                <a:latin typeface="Times New Roman" pitchFamily="18" charset="0"/>
                <a:cs typeface="Times New Roman" pitchFamily="18" charset="0"/>
              </a:rPr>
              <a:t>Akrabası ile ilişkiyi terk eden, </a:t>
            </a:r>
          </a:p>
          <a:p>
            <a:pPr marL="514350" indent="-514350" algn="just">
              <a:buFont typeface="Arial" pitchFamily="34" charset="0"/>
              <a:buChar char="•"/>
            </a:pPr>
            <a:r>
              <a:rPr lang="tr-TR" sz="2800" b="1" dirty="0" smtClean="0">
                <a:solidFill>
                  <a:schemeClr val="accent5">
                    <a:lumMod val="50000"/>
                  </a:schemeClr>
                </a:solidFill>
                <a:latin typeface="Times New Roman" pitchFamily="18" charset="0"/>
                <a:cs typeface="Times New Roman" pitchFamily="18" charset="0"/>
              </a:rPr>
              <a:t>Söz taşıyan ve </a:t>
            </a:r>
          </a:p>
          <a:p>
            <a:pPr marL="514350" indent="-514350" algn="just">
              <a:buFont typeface="Arial" pitchFamily="34" charset="0"/>
              <a:buChar char="•"/>
            </a:pPr>
            <a:r>
              <a:rPr lang="tr-TR" sz="2800" b="1" dirty="0" smtClean="0">
                <a:solidFill>
                  <a:srgbClr val="002060"/>
                </a:solidFill>
                <a:latin typeface="Times New Roman" pitchFamily="18" charset="0"/>
                <a:cs typeface="Times New Roman" pitchFamily="18" charset="0"/>
              </a:rPr>
              <a:t>Zulüm ile yetimlerin mallarını yiyenlere de </a:t>
            </a:r>
          </a:p>
          <a:p>
            <a:pPr algn="r"/>
            <a:r>
              <a:rPr lang="tr-TR" sz="3600" b="1" dirty="0" smtClean="0">
                <a:solidFill>
                  <a:srgbClr val="7030A0"/>
                </a:solidFill>
                <a:latin typeface="Times New Roman" pitchFamily="18" charset="0"/>
                <a:cs typeface="Times New Roman" pitchFamily="18" charset="0"/>
              </a:rPr>
              <a:t>Meleklerin selamından pay ve nasip yoktur. </a:t>
            </a:r>
            <a:endParaRPr lang="tr-TR" sz="3200" dirty="0">
              <a:solidFill>
                <a:srgbClr val="7030A0"/>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smtClean="0">
                <a:solidFill>
                  <a:srgbClr val="002060"/>
                </a:solidFill>
                <a:latin typeface="Times New Roman" pitchFamily="18" charset="0"/>
                <a:cs typeface="Times New Roman" pitchFamily="18" charset="0"/>
              </a:rPr>
              <a:t>KADİR GECESİNİ “MELEKLER” İLE YAŞAMAK</a:t>
            </a:r>
            <a:endParaRPr lang="tr-TR" sz="2800" b="1" dirty="0">
              <a:solidFill>
                <a:srgbClr val="002060"/>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84976" cy="5544616"/>
          </a:xfrm>
          <a:prstGeom prst="rect">
            <a:avLst/>
          </a:prstGeom>
          <a:noFill/>
          <a:ln>
            <a:noFill/>
          </a:ln>
        </p:spPr>
        <p:style>
          <a:lnRef idx="1">
            <a:schemeClr val="dk1"/>
          </a:lnRef>
          <a:fillRef idx="2">
            <a:schemeClr val="dk1"/>
          </a:fillRef>
          <a:effectRef idx="1">
            <a:schemeClr val="dk1"/>
          </a:effectRef>
          <a:fontRef idx="minor">
            <a:schemeClr val="dk1"/>
          </a:fontRef>
        </p:style>
        <p:txBody>
          <a:bodyPr rtlCol="0" anchor="ctr"/>
          <a:lstStyle/>
          <a:p>
            <a:pPr algn="just"/>
            <a:r>
              <a:rPr lang="tr-TR" sz="3000" b="1" dirty="0" smtClean="0">
                <a:solidFill>
                  <a:schemeClr val="tx1"/>
                </a:solidFill>
                <a:latin typeface="Times New Roman" pitchFamily="18" charset="0"/>
                <a:cs typeface="Times New Roman" pitchFamily="18" charset="0"/>
              </a:rPr>
              <a:t>Bu </a:t>
            </a:r>
            <a:r>
              <a:rPr lang="tr-TR" sz="3000" b="1" dirty="0">
                <a:solidFill>
                  <a:schemeClr val="tx1"/>
                </a:solidFill>
                <a:latin typeface="Times New Roman" pitchFamily="18" charset="0"/>
                <a:cs typeface="Times New Roman" pitchFamily="18" charset="0"/>
              </a:rPr>
              <a:t>gece</a:t>
            </a:r>
            <a:r>
              <a:rPr lang="tr-TR" sz="3000" dirty="0">
                <a:solidFill>
                  <a:schemeClr val="tx1"/>
                </a:solidFill>
                <a:latin typeface="Times New Roman" pitchFamily="18" charset="0"/>
                <a:cs typeface="Times New Roman" pitchFamily="18" charset="0"/>
              </a:rPr>
              <a:t> </a:t>
            </a:r>
            <a:endParaRPr lang="tr-TR" sz="3000" dirty="0" smtClean="0">
              <a:solidFill>
                <a:schemeClr val="tx1"/>
              </a:solidFill>
              <a:latin typeface="Times New Roman" pitchFamily="18" charset="0"/>
              <a:cs typeface="Times New Roman" pitchFamily="18" charset="0"/>
            </a:endParaRPr>
          </a:p>
          <a:p>
            <a:pPr marL="514350" indent="-514350" algn="just">
              <a:buFont typeface="Arial" pitchFamily="34" charset="0"/>
              <a:buChar char="•"/>
            </a:pPr>
            <a:r>
              <a:rPr lang="tr-TR" sz="3000" dirty="0" smtClean="0">
                <a:solidFill>
                  <a:srgbClr val="7030A0"/>
                </a:solidFill>
                <a:latin typeface="Times New Roman" pitchFamily="18" charset="0"/>
                <a:cs typeface="Times New Roman" pitchFamily="18" charset="0"/>
              </a:rPr>
              <a:t>İçki içmeye devam edenler, </a:t>
            </a:r>
          </a:p>
          <a:p>
            <a:pPr marL="514350" indent="-514350" algn="just">
              <a:buFont typeface="Arial" pitchFamily="34" charset="0"/>
              <a:buChar char="•"/>
            </a:pPr>
            <a:r>
              <a:rPr lang="tr-TR" sz="3000" dirty="0" smtClean="0">
                <a:solidFill>
                  <a:schemeClr val="accent5">
                    <a:lumMod val="50000"/>
                  </a:schemeClr>
                </a:solidFill>
                <a:latin typeface="Times New Roman" pitchFamily="18" charset="0"/>
                <a:cs typeface="Times New Roman" pitchFamily="18" charset="0"/>
              </a:rPr>
              <a:t>Anne ve babasına asi olanlar, </a:t>
            </a:r>
          </a:p>
          <a:p>
            <a:pPr marL="514350" indent="-514350" algn="just">
              <a:buFont typeface="Arial" pitchFamily="34" charset="0"/>
              <a:buChar char="•"/>
            </a:pPr>
            <a:r>
              <a:rPr lang="tr-TR" sz="3000" dirty="0" smtClean="0">
                <a:solidFill>
                  <a:srgbClr val="0070C0"/>
                </a:solidFill>
                <a:latin typeface="Times New Roman" pitchFamily="18" charset="0"/>
                <a:cs typeface="Times New Roman" pitchFamily="18" charset="0"/>
              </a:rPr>
              <a:t>Sıla-i rahim yapmayanlar ve </a:t>
            </a:r>
          </a:p>
          <a:p>
            <a:pPr marL="514350" indent="-514350" algn="just">
              <a:buFont typeface="Arial" pitchFamily="34" charset="0"/>
              <a:buChar char="•"/>
            </a:pPr>
            <a:r>
              <a:rPr lang="tr-TR" sz="3000" dirty="0" err="1" smtClean="0">
                <a:solidFill>
                  <a:srgbClr val="002060"/>
                </a:solidFill>
                <a:latin typeface="Times New Roman" pitchFamily="18" charset="0"/>
                <a:cs typeface="Times New Roman" pitchFamily="18" charset="0"/>
              </a:rPr>
              <a:t>Bid’at</a:t>
            </a:r>
            <a:r>
              <a:rPr lang="tr-TR" sz="3000" dirty="0" smtClean="0">
                <a:solidFill>
                  <a:srgbClr val="002060"/>
                </a:solidFill>
                <a:latin typeface="Times New Roman" pitchFamily="18" charset="0"/>
                <a:cs typeface="Times New Roman" pitchFamily="18" charset="0"/>
              </a:rPr>
              <a:t> ehli olanlar </a:t>
            </a:r>
          </a:p>
          <a:p>
            <a:pPr algn="just"/>
            <a:r>
              <a:rPr lang="tr-TR" sz="3000" dirty="0" smtClean="0">
                <a:solidFill>
                  <a:srgbClr val="7030A0"/>
                </a:solidFill>
                <a:latin typeface="Times New Roman" pitchFamily="18" charset="0"/>
                <a:cs typeface="Times New Roman" pitchFamily="18" charset="0"/>
              </a:rPr>
              <a:t>Allah’ın af ve mağfiretinin dışında kalırlar.</a:t>
            </a:r>
            <a:r>
              <a:rPr lang="tr-TR" sz="3000" dirty="0" smtClean="0">
                <a:solidFill>
                  <a:srgbClr val="FF0000"/>
                </a:solidFill>
                <a:latin typeface="Times New Roman" pitchFamily="18" charset="0"/>
                <a:cs typeface="Times New Roman" pitchFamily="18" charset="0"/>
              </a:rPr>
              <a:t> </a:t>
            </a:r>
          </a:p>
          <a:p>
            <a:pPr algn="just"/>
            <a:r>
              <a:rPr lang="tr-TR" sz="3000" dirty="0" smtClean="0">
                <a:solidFill>
                  <a:srgbClr val="FF0000"/>
                </a:solidFill>
                <a:latin typeface="Times New Roman" pitchFamily="18" charset="0"/>
                <a:cs typeface="Times New Roman" pitchFamily="18" charset="0"/>
              </a:rPr>
              <a:t>Bundan gayrisi bu gece Mevla'sına döner, Allah’tan affını ister, yalnız o’na ibadet edeceğine söz verirse Allah, o kimsenin bütün günahlarını bağışlar.</a:t>
            </a:r>
            <a:endParaRPr lang="tr-TR" sz="3000" dirty="0">
              <a:solidFill>
                <a:srgbClr val="C00000"/>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smtClean="0">
                <a:solidFill>
                  <a:srgbClr val="002060"/>
                </a:solidFill>
                <a:latin typeface="Times New Roman" pitchFamily="18" charset="0"/>
                <a:cs typeface="Times New Roman" pitchFamily="18" charset="0"/>
              </a:rPr>
              <a:t>KADİR GECESİNİ “GÜNAHSIZ” YAŞAMAK</a:t>
            </a:r>
            <a:endParaRPr lang="tr-TR" sz="3200" b="1" dirty="0">
              <a:solidFill>
                <a:srgbClr val="002060"/>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51520" y="1124744"/>
            <a:ext cx="8640960" cy="5472608"/>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rtlCol="0" anchor="ctr"/>
          <a:lstStyle/>
          <a:p>
            <a:pPr marL="514350" indent="-514350" algn="just">
              <a:buFont typeface="Arial" pitchFamily="34" charset="0"/>
              <a:buChar char="•"/>
            </a:pPr>
            <a:r>
              <a:rPr lang="tr-TR" sz="3200" dirty="0" smtClean="0">
                <a:solidFill>
                  <a:srgbClr val="FF0000"/>
                </a:solidFill>
                <a:latin typeface="Times New Roman" pitchFamily="18" charset="0"/>
                <a:cs typeface="Times New Roman" pitchFamily="18" charset="0"/>
              </a:rPr>
              <a:t>Kurtuluş gecesi</a:t>
            </a:r>
            <a:r>
              <a:rPr lang="tr-TR" sz="3200" dirty="0" smtClean="0">
                <a:solidFill>
                  <a:schemeClr val="tx1"/>
                </a:solidFill>
                <a:latin typeface="Times New Roman" pitchFamily="18" charset="0"/>
                <a:cs typeface="Times New Roman" pitchFamily="18" charset="0"/>
              </a:rPr>
              <a:t>. </a:t>
            </a:r>
          </a:p>
          <a:p>
            <a:pPr marL="514350" indent="-514350" algn="just">
              <a:buFont typeface="Arial" pitchFamily="34" charset="0"/>
              <a:buChar char="•"/>
            </a:pPr>
            <a:r>
              <a:rPr lang="tr-TR" sz="3200" dirty="0" smtClean="0">
                <a:solidFill>
                  <a:srgbClr val="00B050"/>
                </a:solidFill>
                <a:latin typeface="Times New Roman" pitchFamily="18" charset="0"/>
                <a:cs typeface="Times New Roman" pitchFamily="18" charset="0"/>
              </a:rPr>
              <a:t>Mağfiret ve bağışlanma gecesi</a:t>
            </a:r>
            <a:r>
              <a:rPr lang="tr-TR" sz="3200" dirty="0" smtClean="0">
                <a:solidFill>
                  <a:schemeClr val="tx1"/>
                </a:solidFill>
                <a:latin typeface="Times New Roman" pitchFamily="18" charset="0"/>
                <a:cs typeface="Times New Roman" pitchFamily="18" charset="0"/>
              </a:rPr>
              <a:t>. </a:t>
            </a:r>
          </a:p>
          <a:p>
            <a:pPr marL="514350" indent="-514350" algn="just">
              <a:buFont typeface="Arial" pitchFamily="34" charset="0"/>
              <a:buChar char="•"/>
            </a:pPr>
            <a:r>
              <a:rPr lang="tr-TR" sz="3200" dirty="0" smtClean="0">
                <a:solidFill>
                  <a:srgbClr val="0070C0"/>
                </a:solidFill>
                <a:latin typeface="Times New Roman" pitchFamily="18" charset="0"/>
                <a:cs typeface="Times New Roman" pitchFamily="18" charset="0"/>
              </a:rPr>
              <a:t>Rızık isteyenler için rızkın bolca verildiği gece. </a:t>
            </a:r>
          </a:p>
          <a:p>
            <a:pPr marL="514350" indent="-514350" algn="just">
              <a:buFont typeface="Arial" pitchFamily="34" charset="0"/>
              <a:buChar char="•"/>
            </a:pPr>
            <a:r>
              <a:rPr lang="tr-TR" sz="3200" dirty="0" smtClean="0">
                <a:solidFill>
                  <a:schemeClr val="accent6">
                    <a:lumMod val="50000"/>
                  </a:schemeClr>
                </a:solidFill>
                <a:latin typeface="Times New Roman" pitchFamily="18" charset="0"/>
                <a:cs typeface="Times New Roman" pitchFamily="18" charset="0"/>
              </a:rPr>
              <a:t>Dua etmek isteyenler için duaların ret olunmadığı bir gece. </a:t>
            </a:r>
          </a:p>
          <a:p>
            <a:pPr marL="514350" indent="-514350" algn="just">
              <a:buFont typeface="Arial" pitchFamily="34" charset="0"/>
              <a:buChar char="•"/>
            </a:pPr>
            <a:r>
              <a:rPr lang="tr-TR" sz="3200" dirty="0" smtClean="0">
                <a:solidFill>
                  <a:srgbClr val="7030A0"/>
                </a:solidFill>
                <a:latin typeface="Times New Roman" pitchFamily="18" charset="0"/>
                <a:cs typeface="Times New Roman" pitchFamily="18" charset="0"/>
              </a:rPr>
              <a:t>Dertleri olanlar için dertlerine deva ve şifa gecesi. </a:t>
            </a:r>
          </a:p>
          <a:p>
            <a:pPr marL="514350" indent="-514350" algn="just">
              <a:buFont typeface="Arial" pitchFamily="34" charset="0"/>
              <a:buChar char="•"/>
            </a:pPr>
            <a:r>
              <a:rPr lang="tr-TR" sz="3200" dirty="0" smtClean="0">
                <a:solidFill>
                  <a:srgbClr val="C00000"/>
                </a:solidFill>
                <a:latin typeface="Times New Roman" pitchFamily="18" charset="0"/>
                <a:cs typeface="Times New Roman" pitchFamily="18" charset="0"/>
              </a:rPr>
              <a:t>Gönüllerin gecesi. </a:t>
            </a:r>
            <a:endParaRPr lang="tr-TR" sz="3200" dirty="0">
              <a:solidFill>
                <a:srgbClr val="C00000"/>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latin typeface="Times New Roman" pitchFamily="18" charset="0"/>
                <a:cs typeface="Times New Roman" pitchFamily="18" charset="0"/>
              </a:rPr>
              <a:t>KADİR GECESİ</a:t>
            </a:r>
            <a:endParaRPr lang="tr-TR" sz="3600" b="1" dirty="0">
              <a:solidFill>
                <a:srgbClr val="00206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12968" cy="5544616"/>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ar-SA" sz="3200" dirty="0" smtClean="0">
                <a:solidFill>
                  <a:schemeClr val="tx1"/>
                </a:solidFill>
                <a:latin typeface="HASENAT" panose="01000600020000020003" pitchFamily="2" charset="-78"/>
                <a:cs typeface="HASENAT" panose="01000600020000020003" pitchFamily="2" charset="-78"/>
              </a:rPr>
              <a:t>اِنَّا اَنْزَلْنَاهُ فٖى لَيْلَةِ الْقَدْرِ ﴿١﴾ وَمَا اَدْرٰیكَ مَا لَيْلَةُ الْقَدْرِ ﴿٢﴾ لَيْلَةُ الْقَدْرِ خَيْرٌ مِنْ اَلْفِ شَهْرٍ ﴿٣﴾تَنَزَّلُ الْمَلٰئِكَةُ وَالرُّوحُ فٖيهَا بِاِذْنِ رَبِّهِمْ مِنْ كُلِّ اَمْرٍ ﴿٤﴾ سَلَامٌ هِىَ حَتّٰى مَطْلَعِ الْفَجْرِ ﴿٥﴾</a:t>
            </a:r>
            <a:endParaRPr lang="tr-TR" sz="3200" dirty="0" smtClean="0">
              <a:solidFill>
                <a:schemeClr val="tx1"/>
              </a:solidFill>
              <a:latin typeface="HASENAT" panose="01000600020000020003" pitchFamily="2" charset="-78"/>
              <a:cs typeface="HASENAT" panose="01000600020000020003" pitchFamily="2" charset="-78"/>
            </a:endParaRPr>
          </a:p>
          <a:p>
            <a:pPr algn="ctr"/>
            <a:r>
              <a:rPr lang="tr-TR" sz="3200" b="1" dirty="0" smtClean="0">
                <a:solidFill>
                  <a:srgbClr val="002060"/>
                </a:solidFill>
                <a:latin typeface="Times New Roman" pitchFamily="18" charset="0"/>
                <a:cs typeface="Times New Roman" pitchFamily="18" charset="0"/>
              </a:rPr>
              <a:t>“Gerçek şu ki, </a:t>
            </a:r>
            <a:r>
              <a:rPr lang="tr-TR" sz="3200" b="1" dirty="0" smtClean="0">
                <a:solidFill>
                  <a:srgbClr val="C00000"/>
                </a:solidFill>
                <a:latin typeface="Times New Roman" pitchFamily="18" charset="0"/>
                <a:cs typeface="Times New Roman" pitchFamily="18" charset="0"/>
              </a:rPr>
              <a:t>Biz onu “</a:t>
            </a:r>
            <a:r>
              <a:rPr lang="tr-TR" sz="3200" b="1" dirty="0" err="1" smtClean="0">
                <a:solidFill>
                  <a:srgbClr val="C00000"/>
                </a:solidFill>
                <a:latin typeface="Times New Roman" pitchFamily="18" charset="0"/>
                <a:cs typeface="Times New Roman" pitchFamily="18" charset="0"/>
              </a:rPr>
              <a:t>Kur’ân’ı</a:t>
            </a:r>
            <a:r>
              <a:rPr lang="tr-TR" sz="3200" b="1" dirty="0" smtClean="0">
                <a:solidFill>
                  <a:srgbClr val="C00000"/>
                </a:solidFill>
                <a:latin typeface="Times New Roman" pitchFamily="18" charset="0"/>
                <a:cs typeface="Times New Roman" pitchFamily="18" charset="0"/>
              </a:rPr>
              <a:t>” kadir </a:t>
            </a:r>
            <a:r>
              <a:rPr lang="tr-TR" sz="3200" b="1" dirty="0" err="1" smtClean="0">
                <a:solidFill>
                  <a:srgbClr val="C00000"/>
                </a:solidFill>
                <a:latin typeface="Times New Roman" pitchFamily="18" charset="0"/>
                <a:cs typeface="Times New Roman" pitchFamily="18" charset="0"/>
              </a:rPr>
              <a:t>gecesi’nde</a:t>
            </a:r>
            <a:r>
              <a:rPr lang="tr-TR" sz="3200" b="1" dirty="0" smtClean="0">
                <a:solidFill>
                  <a:srgbClr val="C00000"/>
                </a:solidFill>
                <a:latin typeface="Times New Roman" pitchFamily="18" charset="0"/>
                <a:cs typeface="Times New Roman" pitchFamily="18" charset="0"/>
              </a:rPr>
              <a:t> indirdik. </a:t>
            </a:r>
          </a:p>
          <a:p>
            <a:pPr algn="ctr"/>
            <a:r>
              <a:rPr lang="tr-TR" sz="3200" b="1" i="1" dirty="0" smtClean="0">
                <a:solidFill>
                  <a:srgbClr val="002060"/>
                </a:solidFill>
                <a:latin typeface="Times New Roman" pitchFamily="18" charset="0"/>
                <a:cs typeface="Times New Roman" pitchFamily="18" charset="0"/>
              </a:rPr>
              <a:t>Kadir </a:t>
            </a:r>
            <a:r>
              <a:rPr lang="tr-TR" sz="3200" b="1" i="1" dirty="0" err="1" smtClean="0">
                <a:solidFill>
                  <a:srgbClr val="002060"/>
                </a:solidFill>
                <a:latin typeface="Times New Roman" pitchFamily="18" charset="0"/>
                <a:cs typeface="Times New Roman" pitchFamily="18" charset="0"/>
              </a:rPr>
              <a:t>gecesi’nin</a:t>
            </a:r>
            <a:r>
              <a:rPr lang="tr-TR" sz="3200" b="1" i="1" dirty="0" smtClean="0">
                <a:solidFill>
                  <a:srgbClr val="002060"/>
                </a:solidFill>
                <a:latin typeface="Times New Roman" pitchFamily="18" charset="0"/>
                <a:cs typeface="Times New Roman" pitchFamily="18" charset="0"/>
              </a:rPr>
              <a:t> ne olduğunu sana bildiren nedir?</a:t>
            </a:r>
            <a:endParaRPr lang="tr-TR" sz="3200" b="1" dirty="0" smtClean="0">
              <a:solidFill>
                <a:srgbClr val="002060"/>
              </a:solidFill>
              <a:latin typeface="Times New Roman" pitchFamily="18" charset="0"/>
              <a:cs typeface="Times New Roman" pitchFamily="18" charset="0"/>
            </a:endParaRPr>
          </a:p>
          <a:p>
            <a:pPr algn="ctr"/>
            <a:r>
              <a:rPr lang="tr-TR" sz="3100" b="1" u="sng" dirty="0" smtClean="0">
                <a:solidFill>
                  <a:srgbClr val="C00000"/>
                </a:solidFill>
                <a:latin typeface="Times New Roman" pitchFamily="18" charset="0"/>
                <a:cs typeface="Times New Roman" pitchFamily="18" charset="0"/>
              </a:rPr>
              <a:t>Kadir Gecesi, bin aydan daha hayırlıdır.</a:t>
            </a:r>
            <a:r>
              <a:rPr lang="tr-TR" sz="3200" b="1" dirty="0" smtClean="0">
                <a:solidFill>
                  <a:srgbClr val="C00000"/>
                </a:solidFill>
                <a:latin typeface="Times New Roman" pitchFamily="18" charset="0"/>
                <a:cs typeface="Times New Roman" pitchFamily="18" charset="0"/>
              </a:rPr>
              <a:t>  </a:t>
            </a:r>
          </a:p>
          <a:p>
            <a:pPr algn="ctr"/>
            <a:r>
              <a:rPr lang="tr-TR" sz="3200" b="1" dirty="0" smtClean="0">
                <a:solidFill>
                  <a:srgbClr val="002060"/>
                </a:solidFill>
                <a:latin typeface="Times New Roman" pitchFamily="18" charset="0"/>
                <a:cs typeface="Times New Roman" pitchFamily="18" charset="0"/>
              </a:rPr>
              <a:t>Melekler ve ruh, onda Rablerinin izniyle her bir iş için inerler. </a:t>
            </a:r>
          </a:p>
          <a:p>
            <a:pPr algn="ctr"/>
            <a:r>
              <a:rPr lang="tr-TR" sz="3100" b="1" dirty="0" smtClean="0">
                <a:solidFill>
                  <a:srgbClr val="002060"/>
                </a:solidFill>
                <a:latin typeface="Times New Roman" pitchFamily="18" charset="0"/>
                <a:cs typeface="Times New Roman" pitchFamily="18" charset="0"/>
              </a:rPr>
              <a:t>Fecrin çıkışına kadar bir esenliktir “selâmdır” o.”</a:t>
            </a:r>
            <a:r>
              <a:rPr lang="tr-TR" sz="3100" dirty="0" smtClean="0">
                <a:solidFill>
                  <a:srgbClr val="002060"/>
                </a:solidFill>
                <a:latin typeface="Times New Roman" pitchFamily="18" charset="0"/>
                <a:cs typeface="Times New Roman" pitchFamily="18" charset="0"/>
              </a:rPr>
              <a:t> </a:t>
            </a:r>
          </a:p>
          <a:p>
            <a:pPr algn="ctr"/>
            <a:r>
              <a:rPr lang="tr-TR" sz="2000" dirty="0" smtClean="0">
                <a:solidFill>
                  <a:srgbClr val="002060"/>
                </a:solidFill>
                <a:latin typeface="Times New Roman" pitchFamily="18" charset="0"/>
                <a:cs typeface="Times New Roman" pitchFamily="18" charset="0"/>
              </a:rPr>
              <a:t>(</a:t>
            </a:r>
            <a:r>
              <a:rPr lang="tr-TR" sz="2000" i="1" dirty="0" smtClean="0">
                <a:solidFill>
                  <a:srgbClr val="002060"/>
                </a:solidFill>
                <a:latin typeface="Times New Roman" pitchFamily="18" charset="0"/>
                <a:cs typeface="Times New Roman" pitchFamily="18" charset="0"/>
              </a:rPr>
              <a:t>Kadir Suresi-1-5 )</a:t>
            </a:r>
            <a:endParaRPr lang="tr-TR" sz="2800" dirty="0">
              <a:solidFill>
                <a:schemeClr val="tx1"/>
              </a:solidFill>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rPr>
              <a:t>KURANIN İNDİRLİŞİ: KADİR GECESİ</a:t>
            </a:r>
            <a:endParaRPr lang="tr-TR" sz="3600" b="1" dirty="0">
              <a:solidFill>
                <a:srgbClr val="002060"/>
              </a:solidFill>
            </a:endParaRPr>
          </a:p>
        </p:txBody>
      </p:sp>
    </p:spTree>
    <p:extLst>
      <p:ext uri="{BB962C8B-B14F-4D97-AF65-F5344CB8AC3E}">
        <p14:creationId xmlns:p14="http://schemas.microsoft.com/office/powerpoint/2010/main" val="266097459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84976" cy="5544616"/>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r>
              <a:rPr lang="tr-TR" sz="2800" dirty="0" smtClean="0">
                <a:solidFill>
                  <a:srgbClr val="C00000"/>
                </a:solidFill>
                <a:latin typeface="Times New Roman" pitchFamily="18" charset="0"/>
                <a:cs typeface="Times New Roman" pitchFamily="18" charset="0"/>
              </a:rPr>
              <a:t>Kadir gecesini İhya Etmek, Gönlümüzü İhya Etmektir.  </a:t>
            </a:r>
          </a:p>
          <a:p>
            <a:pPr algn="just"/>
            <a:r>
              <a:rPr lang="tr-TR" sz="4000" dirty="0" smtClean="0">
                <a:solidFill>
                  <a:schemeClr val="tx1"/>
                </a:solidFill>
                <a:latin typeface="Times New Roman" pitchFamily="18" charset="0"/>
                <a:cs typeface="Times New Roman" pitchFamily="18" charset="0"/>
              </a:rPr>
              <a:t>Böyle günler ve geceler bizler için birer fırsattır. Bu sebeple bu gecede şu hususları yerine getirmemiz, İnşallah bu gecenin feyiz ve bereketinden yararlanmamıza vesile olacaktır.  </a:t>
            </a:r>
            <a:endParaRPr lang="tr-TR" sz="4000" dirty="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smtClean="0">
                <a:solidFill>
                  <a:srgbClr val="002060"/>
                </a:solidFill>
                <a:latin typeface="Times New Roman" pitchFamily="18" charset="0"/>
                <a:cs typeface="Times New Roman" pitchFamily="18" charset="0"/>
              </a:rPr>
              <a:t>KADİR GECESİNİ YAŞAMAK</a:t>
            </a:r>
            <a:endParaRPr lang="tr-TR" sz="3200" b="1" dirty="0">
              <a:solidFill>
                <a:srgbClr val="002060"/>
              </a:solidFill>
            </a:endParaRPr>
          </a:p>
        </p:txBody>
      </p:sp>
    </p:spTree>
    <p:extLst>
      <p:ext uri="{BB962C8B-B14F-4D97-AF65-F5344CB8AC3E}">
        <p14:creationId xmlns:p14="http://schemas.microsoft.com/office/powerpoint/2010/main" val="132899872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84976" cy="5544616"/>
          </a:xfrm>
          <a:prstGeom prst="rect">
            <a:avLst/>
          </a:prstGeom>
          <a:noFill/>
          <a:ln>
            <a:noFill/>
          </a:ln>
        </p:spPr>
        <p:style>
          <a:lnRef idx="1">
            <a:schemeClr val="accent4"/>
          </a:lnRef>
          <a:fillRef idx="2">
            <a:schemeClr val="accent4"/>
          </a:fillRef>
          <a:effectRef idx="1">
            <a:schemeClr val="accent4"/>
          </a:effectRef>
          <a:fontRef idx="minor">
            <a:schemeClr val="dk1"/>
          </a:fontRef>
        </p:style>
        <p:txBody>
          <a:bodyPr rtlCol="0" anchor="ctr"/>
          <a:lstStyle/>
          <a:p>
            <a:pPr marL="457200" lvl="0" indent="-457200">
              <a:buFont typeface="Wingdings" pitchFamily="2" charset="2"/>
              <a:buChar char="q"/>
            </a:pPr>
            <a:r>
              <a:rPr lang="tr-TR" sz="2200" dirty="0" smtClean="0">
                <a:solidFill>
                  <a:srgbClr val="C00000"/>
                </a:solidFill>
                <a:latin typeface="Times New Roman" pitchFamily="18" charset="0"/>
                <a:cs typeface="Times New Roman" pitchFamily="18" charset="0"/>
              </a:rPr>
              <a:t>ÇOKCA </a:t>
            </a:r>
            <a:r>
              <a:rPr lang="tr-TR" sz="22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TEVBE VE İSTİĞFAR </a:t>
            </a:r>
            <a:r>
              <a:rPr lang="tr-TR" sz="2200" dirty="0" smtClean="0">
                <a:solidFill>
                  <a:srgbClr val="C00000"/>
                </a:solidFill>
                <a:latin typeface="Times New Roman" pitchFamily="18" charset="0"/>
                <a:cs typeface="Times New Roman" pitchFamily="18" charset="0"/>
              </a:rPr>
              <a:t>YAPALIM</a:t>
            </a:r>
          </a:p>
          <a:p>
            <a:pPr marL="457200" lvl="0" indent="-457200">
              <a:buFont typeface="Wingdings" pitchFamily="2" charset="2"/>
              <a:buChar char="q"/>
            </a:pPr>
            <a:r>
              <a:rPr lang="tr-TR" sz="22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KUR’AN-I KERİM </a:t>
            </a:r>
            <a:r>
              <a:rPr lang="tr-TR" sz="2200" dirty="0" smtClean="0">
                <a:solidFill>
                  <a:srgbClr val="0070C0"/>
                </a:solidFill>
                <a:latin typeface="Times New Roman" pitchFamily="18" charset="0"/>
                <a:cs typeface="Times New Roman" pitchFamily="18" charset="0"/>
              </a:rPr>
              <a:t>OKUYALIM </a:t>
            </a:r>
          </a:p>
          <a:p>
            <a:pPr marL="457200" lvl="0" indent="-457200" algn="just">
              <a:buFont typeface="Wingdings" pitchFamily="2" charset="2"/>
              <a:buChar char="q"/>
            </a:pPr>
            <a:r>
              <a:rPr lang="tr-TR" sz="2200" dirty="0" smtClean="0">
                <a:solidFill>
                  <a:srgbClr val="C00000"/>
                </a:solidFill>
                <a:latin typeface="Times New Roman" pitchFamily="18" charset="0"/>
                <a:cs typeface="Times New Roman" pitchFamily="18" charset="0"/>
              </a:rPr>
              <a:t>PEYGAMBERİMİZE</a:t>
            </a:r>
            <a:r>
              <a:rPr lang="tr-TR" sz="22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SALÂTÜ - SELÂM</a:t>
            </a:r>
            <a:r>
              <a:rPr lang="tr-TR" sz="2200" dirty="0" smtClean="0">
                <a:solidFill>
                  <a:srgbClr val="C00000"/>
                </a:solidFill>
                <a:latin typeface="Times New Roman" pitchFamily="18" charset="0"/>
                <a:cs typeface="Times New Roman" pitchFamily="18" charset="0"/>
              </a:rPr>
              <a:t> GETİRELİM</a:t>
            </a:r>
          </a:p>
          <a:p>
            <a:pPr marL="457200" lvl="0" indent="-457200" algn="just">
              <a:buFont typeface="Wingdings" pitchFamily="2" charset="2"/>
              <a:buChar char="q"/>
            </a:pPr>
            <a:r>
              <a:rPr lang="tr-TR" sz="2200" dirty="0" smtClean="0">
                <a:solidFill>
                  <a:srgbClr val="7030A0"/>
                </a:solidFill>
                <a:latin typeface="Times New Roman" pitchFamily="18" charset="0"/>
                <a:cs typeface="Times New Roman" pitchFamily="18" charset="0"/>
              </a:rPr>
              <a:t>KAZA VEYA NAFİLE </a:t>
            </a:r>
            <a:r>
              <a:rPr lang="tr-TR" sz="22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NAMAZLAR</a:t>
            </a:r>
            <a:r>
              <a:rPr lang="tr-TR" sz="2200"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 </a:t>
            </a:r>
            <a:r>
              <a:rPr lang="tr-TR" sz="2200" dirty="0" smtClean="0">
                <a:solidFill>
                  <a:srgbClr val="7030A0"/>
                </a:solidFill>
                <a:latin typeface="Times New Roman" pitchFamily="18" charset="0"/>
                <a:cs typeface="Times New Roman" pitchFamily="18" charset="0"/>
              </a:rPr>
              <a:t>KILALIM</a:t>
            </a:r>
          </a:p>
          <a:p>
            <a:pPr marL="457200" lvl="0" indent="-457200" algn="just">
              <a:buFont typeface="Wingdings" pitchFamily="2" charset="2"/>
              <a:buChar char="q"/>
            </a:pPr>
            <a:r>
              <a:rPr lang="tr-TR" sz="2200" dirty="0" smtClean="0">
                <a:solidFill>
                  <a:schemeClr val="tx1"/>
                </a:solidFill>
                <a:latin typeface="Times New Roman" pitchFamily="18" charset="0"/>
                <a:cs typeface="Times New Roman" pitchFamily="18" charset="0"/>
              </a:rPr>
              <a:t>ALLAHI BOL BOL </a:t>
            </a:r>
            <a:r>
              <a:rPr lang="tr-TR"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ZİKR</a:t>
            </a:r>
            <a:r>
              <a:rPr lang="tr-TR" sz="2200" dirty="0" smtClean="0">
                <a:solidFill>
                  <a:schemeClr val="tx1"/>
                </a:solidFill>
                <a:latin typeface="Times New Roman" pitchFamily="18" charset="0"/>
                <a:cs typeface="Times New Roman" pitchFamily="18" charset="0"/>
              </a:rPr>
              <a:t>EDELİM</a:t>
            </a:r>
          </a:p>
          <a:p>
            <a:pPr marL="457200" indent="-457200" algn="just">
              <a:buFont typeface="Wingdings" pitchFamily="2" charset="2"/>
              <a:buChar char="q"/>
            </a:pPr>
            <a:r>
              <a:rPr lang="tr-TR" sz="2200" dirty="0" smtClean="0">
                <a:solidFill>
                  <a:srgbClr val="FF0000"/>
                </a:solidFill>
                <a:latin typeface="Times New Roman" pitchFamily="18" charset="0"/>
                <a:cs typeface="Times New Roman" pitchFamily="18" charset="0"/>
              </a:rPr>
              <a:t>AİLEMİZE VE MÜMİNLERE </a:t>
            </a:r>
            <a:r>
              <a:rPr lang="tr-TR" sz="22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DUA</a:t>
            </a:r>
            <a:r>
              <a:rPr lang="tr-TR" sz="22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tr-TR" sz="2200" dirty="0" smtClean="0">
                <a:solidFill>
                  <a:srgbClr val="FF0000"/>
                </a:solidFill>
                <a:latin typeface="Times New Roman" pitchFamily="18" charset="0"/>
                <a:cs typeface="Times New Roman" pitchFamily="18" charset="0"/>
              </a:rPr>
              <a:t>EDELİM</a:t>
            </a:r>
          </a:p>
          <a:p>
            <a:pPr marL="457200" lvl="0" indent="-457200" algn="just">
              <a:buFont typeface="Wingdings" pitchFamily="2" charset="2"/>
              <a:buChar char="q"/>
            </a:pPr>
            <a:r>
              <a:rPr lang="tr-TR" sz="2200" dirty="0" smtClean="0">
                <a:solidFill>
                  <a:srgbClr val="002060"/>
                </a:solidFill>
                <a:latin typeface="Times New Roman" pitchFamily="18" charset="0"/>
                <a:cs typeface="Times New Roman" pitchFamily="18" charset="0"/>
              </a:rPr>
              <a:t>ÖMRÜMÜZÜN</a:t>
            </a:r>
            <a:r>
              <a:rPr lang="tr-TR" sz="2200" b="1" dirty="0" smtClean="0">
                <a:solidFill>
                  <a:srgbClr val="002060"/>
                </a:solidFill>
                <a:latin typeface="Times New Roman" pitchFamily="18" charset="0"/>
                <a:cs typeface="Times New Roman" pitchFamily="18" charset="0"/>
              </a:rPr>
              <a:t> </a:t>
            </a:r>
            <a:r>
              <a:rPr lang="tr-TR" sz="2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MUHASEBE</a:t>
            </a:r>
            <a:r>
              <a:rPr lang="tr-TR" sz="2200" dirty="0" smtClean="0">
                <a:solidFill>
                  <a:srgbClr val="002060"/>
                </a:solidFill>
                <a:latin typeface="Times New Roman" pitchFamily="18" charset="0"/>
                <a:cs typeface="Times New Roman" pitchFamily="18" charset="0"/>
              </a:rPr>
              <a:t>SİNİ</a:t>
            </a:r>
            <a:r>
              <a:rPr lang="tr-TR" sz="22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tr-TR" sz="2200" dirty="0" smtClean="0">
                <a:solidFill>
                  <a:srgbClr val="002060"/>
                </a:solidFill>
                <a:latin typeface="Times New Roman" pitchFamily="18" charset="0"/>
                <a:cs typeface="Times New Roman" pitchFamily="18" charset="0"/>
              </a:rPr>
              <a:t>YAPALIM</a:t>
            </a:r>
          </a:p>
          <a:p>
            <a:pPr marL="457200" indent="-457200" algn="just">
              <a:buFont typeface="Wingdings" pitchFamily="2" charset="2"/>
              <a:buChar char="q"/>
            </a:pPr>
            <a:r>
              <a:rPr lang="tr-TR" sz="2200" b="1" dirty="0" smtClean="0">
                <a:solidFill>
                  <a:schemeClr val="tx1"/>
                </a:solidFill>
                <a:latin typeface="Times New Roman" pitchFamily="18" charset="0"/>
                <a:cs typeface="Times New Roman" pitchFamily="18" charset="0"/>
              </a:rPr>
              <a:t>AİLE BÜYÜKLERİMİZİ, KOMŞULARIMIZI, HASTALARIMIZI VE KABİRLERİMİZİ </a:t>
            </a:r>
            <a:r>
              <a:rPr lang="tr-TR"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ZİYARET </a:t>
            </a:r>
            <a:r>
              <a:rPr lang="tr-TR" sz="2200" b="1" dirty="0" smtClean="0">
                <a:solidFill>
                  <a:schemeClr val="tx1"/>
                </a:solidFill>
                <a:latin typeface="Times New Roman" pitchFamily="18" charset="0"/>
                <a:cs typeface="Times New Roman" pitchFamily="18" charset="0"/>
              </a:rPr>
              <a:t>EDELİM</a:t>
            </a:r>
          </a:p>
          <a:p>
            <a:pPr marL="457200" lvl="0" indent="-457200" algn="just">
              <a:buFont typeface="Wingdings" pitchFamily="2" charset="2"/>
              <a:buChar char="q"/>
            </a:pPr>
            <a:r>
              <a:rPr lang="tr-TR" sz="2200" dirty="0" smtClean="0">
                <a:solidFill>
                  <a:srgbClr val="FF0000"/>
                </a:solidFill>
                <a:latin typeface="Times New Roman" pitchFamily="18" charset="0"/>
                <a:cs typeface="Times New Roman" pitchFamily="18" charset="0"/>
              </a:rPr>
              <a:t>KÜSLERİN </a:t>
            </a:r>
            <a:r>
              <a:rPr lang="tr-TR" sz="22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BARIŞMA</a:t>
            </a:r>
            <a:r>
              <a:rPr lang="tr-TR" sz="2200" dirty="0" smtClean="0">
                <a:solidFill>
                  <a:srgbClr val="FF0000"/>
                </a:solidFill>
                <a:latin typeface="Times New Roman" pitchFamily="18" charset="0"/>
                <a:cs typeface="Times New Roman" pitchFamily="18" charset="0"/>
              </a:rPr>
              <a:t>SINA VESİLE OLALIM</a:t>
            </a:r>
          </a:p>
          <a:p>
            <a:pPr marL="457200" lvl="0" indent="-457200" algn="just">
              <a:buFont typeface="Wingdings" pitchFamily="2" charset="2"/>
              <a:buChar char="q"/>
            </a:pPr>
            <a:r>
              <a:rPr lang="tr-TR" sz="22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HAYIR VE HASENAT </a:t>
            </a:r>
            <a:r>
              <a:rPr lang="tr-TR" sz="2200" dirty="0" smtClean="0">
                <a:solidFill>
                  <a:schemeClr val="tx1"/>
                </a:solidFill>
                <a:latin typeface="Times New Roman" pitchFamily="18" charset="0"/>
                <a:cs typeface="Times New Roman" pitchFamily="18" charset="0"/>
              </a:rPr>
              <a:t>YAPALIM</a:t>
            </a:r>
          </a:p>
          <a:p>
            <a:pPr marL="457200" lvl="0" indent="-457200" algn="just">
              <a:buFont typeface="Wingdings" pitchFamily="2" charset="2"/>
              <a:buChar char="q"/>
            </a:pPr>
            <a:r>
              <a:rPr lang="tr-TR" sz="22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ÇOCUKLARIMIZA </a:t>
            </a:r>
            <a:r>
              <a:rPr lang="tr-TR" sz="22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HEDİYELER</a:t>
            </a:r>
            <a:r>
              <a:rPr lang="tr-TR" sz="22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ALIP </a:t>
            </a:r>
            <a:r>
              <a:rPr lang="tr-TR" sz="22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CAMİYE</a:t>
            </a:r>
            <a:r>
              <a:rPr lang="tr-TR" sz="22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GETİRELİM</a:t>
            </a: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smtClean="0">
                <a:solidFill>
                  <a:srgbClr val="002060"/>
                </a:solidFill>
                <a:latin typeface="Times New Roman" pitchFamily="18" charset="0"/>
                <a:cs typeface="Times New Roman" pitchFamily="18" charset="0"/>
              </a:rPr>
              <a:t>KADİR GECESİNİ YAŞAMAK</a:t>
            </a:r>
            <a:endParaRPr lang="tr-TR" sz="32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anim calcmode="lin" valueType="num">
                                      <p:cBhvr additive="base">
                                        <p:cTn id="11"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Effect transition="in" filter="circle(in)">
                                      <p:cBhvr>
                                        <p:cTn id="17" dur="2000"/>
                                        <p:tgtEl>
                                          <p:spTgt spid="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0"/>
                                  </p:stCondLst>
                                  <p:childTnLst>
                                    <p:set>
                                      <p:cBhvr>
                                        <p:cTn id="21" dur="1" fill="hold">
                                          <p:stCondLst>
                                            <p:cond delay="0"/>
                                          </p:stCondLst>
                                        </p:cTn>
                                        <p:tgtEl>
                                          <p:spTgt spid="13">
                                            <p:txEl>
                                              <p:pRg st="3" end="3"/>
                                            </p:txEl>
                                          </p:spTgt>
                                        </p:tgtEl>
                                        <p:attrNameLst>
                                          <p:attrName>style.visibility</p:attrName>
                                        </p:attrNameLst>
                                      </p:cBhvr>
                                      <p:to>
                                        <p:strVal val="visible"/>
                                      </p:to>
                                    </p:set>
                                    <p:animEffect transition="in" filter="wipe(down)">
                                      <p:cBhvr>
                                        <p:cTn id="22" dur="580">
                                          <p:stCondLst>
                                            <p:cond delay="0"/>
                                          </p:stCondLst>
                                        </p:cTn>
                                        <p:tgtEl>
                                          <p:spTgt spid="13">
                                            <p:txEl>
                                              <p:pRg st="3" end="3"/>
                                            </p:txEl>
                                          </p:spTgt>
                                        </p:tgtEl>
                                      </p:cBhvr>
                                    </p:animEffect>
                                    <p:anim calcmode="lin" valueType="num">
                                      <p:cBhvr>
                                        <p:cTn id="23" dur="1822" tmFilter="0,0; 0.14,0.36; 0.43,0.73; 0.71,0.91; 1.0,1.0">
                                          <p:stCondLst>
                                            <p:cond delay="0"/>
                                          </p:stCondLst>
                                        </p:cTn>
                                        <p:tgtEl>
                                          <p:spTgt spid="13">
                                            <p:txEl>
                                              <p:pRg st="3" end="3"/>
                                            </p:txEl>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13">
                                            <p:txEl>
                                              <p:pRg st="3" end="3"/>
                                            </p:txEl>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13">
                                            <p:txEl>
                                              <p:pRg st="3" end="3"/>
                                            </p:txEl>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13">
                                            <p:txEl>
                                              <p:pRg st="3" end="3"/>
                                            </p:txEl>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13">
                                            <p:txEl>
                                              <p:pRg st="3" end="3"/>
                                            </p:txEl>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13">
                                            <p:txEl>
                                              <p:pRg st="3" end="3"/>
                                            </p:txEl>
                                          </p:spTgt>
                                        </p:tgtEl>
                                      </p:cBhvr>
                                      <p:to x="100000" y="60000"/>
                                    </p:animScale>
                                    <p:animScale>
                                      <p:cBhvr>
                                        <p:cTn id="29" dur="166" decel="50000">
                                          <p:stCondLst>
                                            <p:cond delay="676"/>
                                          </p:stCondLst>
                                        </p:cTn>
                                        <p:tgtEl>
                                          <p:spTgt spid="13">
                                            <p:txEl>
                                              <p:pRg st="3" end="3"/>
                                            </p:txEl>
                                          </p:spTgt>
                                        </p:tgtEl>
                                      </p:cBhvr>
                                      <p:to x="100000" y="100000"/>
                                    </p:animScale>
                                    <p:animScale>
                                      <p:cBhvr>
                                        <p:cTn id="30" dur="26">
                                          <p:stCondLst>
                                            <p:cond delay="1312"/>
                                          </p:stCondLst>
                                        </p:cTn>
                                        <p:tgtEl>
                                          <p:spTgt spid="13">
                                            <p:txEl>
                                              <p:pRg st="3" end="3"/>
                                            </p:txEl>
                                          </p:spTgt>
                                        </p:tgtEl>
                                      </p:cBhvr>
                                      <p:to x="100000" y="80000"/>
                                    </p:animScale>
                                    <p:animScale>
                                      <p:cBhvr>
                                        <p:cTn id="31" dur="166" decel="50000">
                                          <p:stCondLst>
                                            <p:cond delay="1338"/>
                                          </p:stCondLst>
                                        </p:cTn>
                                        <p:tgtEl>
                                          <p:spTgt spid="13">
                                            <p:txEl>
                                              <p:pRg st="3" end="3"/>
                                            </p:txEl>
                                          </p:spTgt>
                                        </p:tgtEl>
                                      </p:cBhvr>
                                      <p:to x="100000" y="100000"/>
                                    </p:animScale>
                                    <p:animScale>
                                      <p:cBhvr>
                                        <p:cTn id="32" dur="26">
                                          <p:stCondLst>
                                            <p:cond delay="1642"/>
                                          </p:stCondLst>
                                        </p:cTn>
                                        <p:tgtEl>
                                          <p:spTgt spid="13">
                                            <p:txEl>
                                              <p:pRg st="3" end="3"/>
                                            </p:txEl>
                                          </p:spTgt>
                                        </p:tgtEl>
                                      </p:cBhvr>
                                      <p:to x="100000" y="90000"/>
                                    </p:animScale>
                                    <p:animScale>
                                      <p:cBhvr>
                                        <p:cTn id="33" dur="166" decel="50000">
                                          <p:stCondLst>
                                            <p:cond delay="1668"/>
                                          </p:stCondLst>
                                        </p:cTn>
                                        <p:tgtEl>
                                          <p:spTgt spid="13">
                                            <p:txEl>
                                              <p:pRg st="3" end="3"/>
                                            </p:txEl>
                                          </p:spTgt>
                                        </p:tgtEl>
                                      </p:cBhvr>
                                      <p:to x="100000" y="100000"/>
                                    </p:animScale>
                                    <p:animScale>
                                      <p:cBhvr>
                                        <p:cTn id="34" dur="26">
                                          <p:stCondLst>
                                            <p:cond delay="1808"/>
                                          </p:stCondLst>
                                        </p:cTn>
                                        <p:tgtEl>
                                          <p:spTgt spid="13">
                                            <p:txEl>
                                              <p:pRg st="3" end="3"/>
                                            </p:txEl>
                                          </p:spTgt>
                                        </p:tgtEl>
                                      </p:cBhvr>
                                      <p:to x="100000" y="95000"/>
                                    </p:animScale>
                                    <p:animScale>
                                      <p:cBhvr>
                                        <p:cTn id="35" dur="166" decel="50000">
                                          <p:stCondLst>
                                            <p:cond delay="1834"/>
                                          </p:stCondLst>
                                        </p:cTn>
                                        <p:tgtEl>
                                          <p:spTgt spid="1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45" presetClass="entr" presetSubtype="0" fill="hold" nodeType="clickEffect">
                                  <p:stCondLst>
                                    <p:cond delay="0"/>
                                  </p:stCondLst>
                                  <p:childTnLst>
                                    <p:set>
                                      <p:cBhvr>
                                        <p:cTn id="39" dur="1" fill="hold">
                                          <p:stCondLst>
                                            <p:cond delay="0"/>
                                          </p:stCondLst>
                                        </p:cTn>
                                        <p:tgtEl>
                                          <p:spTgt spid="13">
                                            <p:txEl>
                                              <p:pRg st="4" end="4"/>
                                            </p:txEl>
                                          </p:spTgt>
                                        </p:tgtEl>
                                        <p:attrNameLst>
                                          <p:attrName>style.visibility</p:attrName>
                                        </p:attrNameLst>
                                      </p:cBhvr>
                                      <p:to>
                                        <p:strVal val="visible"/>
                                      </p:to>
                                    </p:set>
                                    <p:animEffect transition="in" filter="fade">
                                      <p:cBhvr>
                                        <p:cTn id="40" dur="2000"/>
                                        <p:tgtEl>
                                          <p:spTgt spid="13">
                                            <p:txEl>
                                              <p:pRg st="4" end="4"/>
                                            </p:txEl>
                                          </p:spTgt>
                                        </p:tgtEl>
                                      </p:cBhvr>
                                    </p:animEffect>
                                    <p:anim calcmode="lin" valueType="num">
                                      <p:cBhvr>
                                        <p:cTn id="41" dur="2000" fill="hold"/>
                                        <p:tgtEl>
                                          <p:spTgt spid="13">
                                            <p:txEl>
                                              <p:pRg st="4" end="4"/>
                                            </p:txEl>
                                          </p:spTgt>
                                        </p:tgtEl>
                                        <p:attrNameLst>
                                          <p:attrName>ppt_w</p:attrName>
                                        </p:attrNameLst>
                                      </p:cBhvr>
                                      <p:tavLst>
                                        <p:tav tm="0" fmla="#ppt_w*sin(2.5*pi*$)">
                                          <p:val>
                                            <p:fltVal val="0"/>
                                          </p:val>
                                        </p:tav>
                                        <p:tav tm="100000">
                                          <p:val>
                                            <p:fltVal val="1"/>
                                          </p:val>
                                        </p:tav>
                                      </p:tavLst>
                                    </p:anim>
                                    <p:anim calcmode="lin" valueType="num">
                                      <p:cBhvr>
                                        <p:cTn id="42" dur="2000" fill="hold"/>
                                        <p:tgtEl>
                                          <p:spTgt spid="1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13">
                                            <p:txEl>
                                              <p:pRg st="5" end="5"/>
                                            </p:txEl>
                                          </p:spTgt>
                                        </p:tgtEl>
                                        <p:attrNameLst>
                                          <p:attrName>style.visibility</p:attrName>
                                        </p:attrNameLst>
                                      </p:cBhvr>
                                      <p:to>
                                        <p:strVal val="visible"/>
                                      </p:to>
                                    </p:set>
                                    <p:anim calcmode="lin" valueType="num">
                                      <p:cBhvr>
                                        <p:cTn id="47" dur="1000" fill="hold"/>
                                        <p:tgtEl>
                                          <p:spTgt spid="1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1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1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1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nodeType="clickEffect">
                                  <p:stCondLst>
                                    <p:cond delay="0"/>
                                  </p:stCondLst>
                                  <p:childTnLst>
                                    <p:set>
                                      <p:cBhvr>
                                        <p:cTn id="54" dur="1" fill="hold">
                                          <p:stCondLst>
                                            <p:cond delay="0"/>
                                          </p:stCondLst>
                                        </p:cTn>
                                        <p:tgtEl>
                                          <p:spTgt spid="13">
                                            <p:txEl>
                                              <p:pRg st="6" end="6"/>
                                            </p:txEl>
                                          </p:spTgt>
                                        </p:tgtEl>
                                        <p:attrNameLst>
                                          <p:attrName>style.visibility</p:attrName>
                                        </p:attrNameLst>
                                      </p:cBhvr>
                                      <p:to>
                                        <p:strVal val="visible"/>
                                      </p:to>
                                    </p:set>
                                    <p:anim calcmode="lin" valueType="num">
                                      <p:cBhvr>
                                        <p:cTn id="55" dur="500" fill="hold"/>
                                        <p:tgtEl>
                                          <p:spTgt spid="13">
                                            <p:txEl>
                                              <p:pRg st="6" end="6"/>
                                            </p:txEl>
                                          </p:spTgt>
                                        </p:tgtEl>
                                        <p:attrNameLst>
                                          <p:attrName>ppt_w</p:attrName>
                                        </p:attrNameLst>
                                      </p:cBhvr>
                                      <p:tavLst>
                                        <p:tav tm="0">
                                          <p:val>
                                            <p:fltVal val="0"/>
                                          </p:val>
                                        </p:tav>
                                        <p:tav tm="100000">
                                          <p:val>
                                            <p:strVal val="#ppt_w"/>
                                          </p:val>
                                        </p:tav>
                                      </p:tavLst>
                                    </p:anim>
                                    <p:anim calcmode="lin" valueType="num">
                                      <p:cBhvr>
                                        <p:cTn id="56" dur="500" fill="hold"/>
                                        <p:tgtEl>
                                          <p:spTgt spid="13">
                                            <p:txEl>
                                              <p:pRg st="6" end="6"/>
                                            </p:txEl>
                                          </p:spTgt>
                                        </p:tgtEl>
                                        <p:attrNameLst>
                                          <p:attrName>ppt_h</p:attrName>
                                        </p:attrNameLst>
                                      </p:cBhvr>
                                      <p:tavLst>
                                        <p:tav tm="0">
                                          <p:val>
                                            <p:fltVal val="0"/>
                                          </p:val>
                                        </p:tav>
                                        <p:tav tm="100000">
                                          <p:val>
                                            <p:strVal val="#ppt_h"/>
                                          </p:val>
                                        </p:tav>
                                      </p:tavLst>
                                    </p:anim>
                                    <p:animEffect transition="in" filter="fade">
                                      <p:cBhvr>
                                        <p:cTn id="57" dur="500"/>
                                        <p:tgtEl>
                                          <p:spTgt spid="13">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6" presetClass="entr" presetSubtype="0" fill="hold" nodeType="clickEffect">
                                  <p:stCondLst>
                                    <p:cond delay="0"/>
                                  </p:stCondLst>
                                  <p:childTnLst>
                                    <p:set>
                                      <p:cBhvr>
                                        <p:cTn id="61" dur="1" fill="hold">
                                          <p:stCondLst>
                                            <p:cond delay="0"/>
                                          </p:stCondLst>
                                        </p:cTn>
                                        <p:tgtEl>
                                          <p:spTgt spid="13">
                                            <p:txEl>
                                              <p:pRg st="7" end="7"/>
                                            </p:txEl>
                                          </p:spTgt>
                                        </p:tgtEl>
                                        <p:attrNameLst>
                                          <p:attrName>style.visibility</p:attrName>
                                        </p:attrNameLst>
                                      </p:cBhvr>
                                      <p:to>
                                        <p:strVal val="visible"/>
                                      </p:to>
                                    </p:set>
                                    <p:animEffect transition="in" filter="wipe(down)">
                                      <p:cBhvr>
                                        <p:cTn id="62" dur="580">
                                          <p:stCondLst>
                                            <p:cond delay="0"/>
                                          </p:stCondLst>
                                        </p:cTn>
                                        <p:tgtEl>
                                          <p:spTgt spid="13">
                                            <p:txEl>
                                              <p:pRg st="7" end="7"/>
                                            </p:txEl>
                                          </p:spTgt>
                                        </p:tgtEl>
                                      </p:cBhvr>
                                    </p:animEffect>
                                    <p:anim calcmode="lin" valueType="num">
                                      <p:cBhvr>
                                        <p:cTn id="63" dur="1822" tmFilter="0,0; 0.14,0.36; 0.43,0.73; 0.71,0.91; 1.0,1.0">
                                          <p:stCondLst>
                                            <p:cond delay="0"/>
                                          </p:stCondLst>
                                        </p:cTn>
                                        <p:tgtEl>
                                          <p:spTgt spid="13">
                                            <p:txEl>
                                              <p:pRg st="7" end="7"/>
                                            </p:txEl>
                                          </p:spTgt>
                                        </p:tgtEl>
                                        <p:attrNameLst>
                                          <p:attrName>ppt_x</p:attrName>
                                        </p:attrNameLst>
                                      </p:cBhvr>
                                      <p:tavLst>
                                        <p:tav tm="0">
                                          <p:val>
                                            <p:strVal val="#ppt_x-0.25"/>
                                          </p:val>
                                        </p:tav>
                                        <p:tav tm="100000">
                                          <p:val>
                                            <p:strVal val="#ppt_x"/>
                                          </p:val>
                                        </p:tav>
                                      </p:tavLst>
                                    </p:anim>
                                    <p:anim calcmode="lin" valueType="num">
                                      <p:cBhvr>
                                        <p:cTn id="64" dur="664" tmFilter="0.0,0.0; 0.25,0.07; 0.50,0.2; 0.75,0.467; 1.0,1.0">
                                          <p:stCondLst>
                                            <p:cond delay="0"/>
                                          </p:stCondLst>
                                        </p:cTn>
                                        <p:tgtEl>
                                          <p:spTgt spid="13">
                                            <p:txEl>
                                              <p:pRg st="7" end="7"/>
                                            </p:txEl>
                                          </p:spTgt>
                                        </p:tgtEl>
                                        <p:attrNameLst>
                                          <p:attrName>ppt_y</p:attrName>
                                        </p:attrNameLst>
                                      </p:cBhvr>
                                      <p:tavLst>
                                        <p:tav tm="0" fmla="#ppt_y-sin(pi*$)/3">
                                          <p:val>
                                            <p:fltVal val="0.5"/>
                                          </p:val>
                                        </p:tav>
                                        <p:tav tm="100000">
                                          <p:val>
                                            <p:fltVal val="1"/>
                                          </p:val>
                                        </p:tav>
                                      </p:tavLst>
                                    </p:anim>
                                    <p:anim calcmode="lin" valueType="num">
                                      <p:cBhvr>
                                        <p:cTn id="65" dur="664" tmFilter="0, 0; 0.125,0.2665; 0.25,0.4; 0.375,0.465; 0.5,0.5;  0.625,0.535; 0.75,0.6; 0.875,0.7335; 1,1">
                                          <p:stCondLst>
                                            <p:cond delay="664"/>
                                          </p:stCondLst>
                                        </p:cTn>
                                        <p:tgtEl>
                                          <p:spTgt spid="13">
                                            <p:txEl>
                                              <p:pRg st="7" end="7"/>
                                            </p:txEl>
                                          </p:spTgt>
                                        </p:tgtEl>
                                        <p:attrNameLst>
                                          <p:attrName>ppt_y</p:attrName>
                                        </p:attrNameLst>
                                      </p:cBhvr>
                                      <p:tavLst>
                                        <p:tav tm="0" fmla="#ppt_y-sin(pi*$)/9">
                                          <p:val>
                                            <p:fltVal val="0"/>
                                          </p:val>
                                        </p:tav>
                                        <p:tav tm="100000">
                                          <p:val>
                                            <p:fltVal val="1"/>
                                          </p:val>
                                        </p:tav>
                                      </p:tavLst>
                                    </p:anim>
                                    <p:anim calcmode="lin" valueType="num">
                                      <p:cBhvr>
                                        <p:cTn id="66" dur="332" tmFilter="0, 0; 0.125,0.2665; 0.25,0.4; 0.375,0.465; 0.5,0.5;  0.625,0.535; 0.75,0.6; 0.875,0.7335; 1,1">
                                          <p:stCondLst>
                                            <p:cond delay="1324"/>
                                          </p:stCondLst>
                                        </p:cTn>
                                        <p:tgtEl>
                                          <p:spTgt spid="13">
                                            <p:txEl>
                                              <p:pRg st="7" end="7"/>
                                            </p:txEl>
                                          </p:spTgt>
                                        </p:tgtEl>
                                        <p:attrNameLst>
                                          <p:attrName>ppt_y</p:attrName>
                                        </p:attrNameLst>
                                      </p:cBhvr>
                                      <p:tavLst>
                                        <p:tav tm="0" fmla="#ppt_y-sin(pi*$)/27">
                                          <p:val>
                                            <p:fltVal val="0"/>
                                          </p:val>
                                        </p:tav>
                                        <p:tav tm="100000">
                                          <p:val>
                                            <p:fltVal val="1"/>
                                          </p:val>
                                        </p:tav>
                                      </p:tavLst>
                                    </p:anim>
                                    <p:anim calcmode="lin" valueType="num">
                                      <p:cBhvr>
                                        <p:cTn id="67" dur="164" tmFilter="0, 0; 0.125,0.2665; 0.25,0.4; 0.375,0.465; 0.5,0.5;  0.625,0.535; 0.75,0.6; 0.875,0.7335; 1,1">
                                          <p:stCondLst>
                                            <p:cond delay="1656"/>
                                          </p:stCondLst>
                                        </p:cTn>
                                        <p:tgtEl>
                                          <p:spTgt spid="13">
                                            <p:txEl>
                                              <p:pRg st="7" end="7"/>
                                            </p:txEl>
                                          </p:spTgt>
                                        </p:tgtEl>
                                        <p:attrNameLst>
                                          <p:attrName>ppt_y</p:attrName>
                                        </p:attrNameLst>
                                      </p:cBhvr>
                                      <p:tavLst>
                                        <p:tav tm="0" fmla="#ppt_y-sin(pi*$)/81">
                                          <p:val>
                                            <p:fltVal val="0"/>
                                          </p:val>
                                        </p:tav>
                                        <p:tav tm="100000">
                                          <p:val>
                                            <p:fltVal val="1"/>
                                          </p:val>
                                        </p:tav>
                                      </p:tavLst>
                                    </p:anim>
                                    <p:animScale>
                                      <p:cBhvr>
                                        <p:cTn id="68" dur="26">
                                          <p:stCondLst>
                                            <p:cond delay="650"/>
                                          </p:stCondLst>
                                        </p:cTn>
                                        <p:tgtEl>
                                          <p:spTgt spid="13">
                                            <p:txEl>
                                              <p:pRg st="7" end="7"/>
                                            </p:txEl>
                                          </p:spTgt>
                                        </p:tgtEl>
                                      </p:cBhvr>
                                      <p:to x="100000" y="60000"/>
                                    </p:animScale>
                                    <p:animScale>
                                      <p:cBhvr>
                                        <p:cTn id="69" dur="166" decel="50000">
                                          <p:stCondLst>
                                            <p:cond delay="676"/>
                                          </p:stCondLst>
                                        </p:cTn>
                                        <p:tgtEl>
                                          <p:spTgt spid="13">
                                            <p:txEl>
                                              <p:pRg st="7" end="7"/>
                                            </p:txEl>
                                          </p:spTgt>
                                        </p:tgtEl>
                                      </p:cBhvr>
                                      <p:to x="100000" y="100000"/>
                                    </p:animScale>
                                    <p:animScale>
                                      <p:cBhvr>
                                        <p:cTn id="70" dur="26">
                                          <p:stCondLst>
                                            <p:cond delay="1312"/>
                                          </p:stCondLst>
                                        </p:cTn>
                                        <p:tgtEl>
                                          <p:spTgt spid="13">
                                            <p:txEl>
                                              <p:pRg st="7" end="7"/>
                                            </p:txEl>
                                          </p:spTgt>
                                        </p:tgtEl>
                                      </p:cBhvr>
                                      <p:to x="100000" y="80000"/>
                                    </p:animScale>
                                    <p:animScale>
                                      <p:cBhvr>
                                        <p:cTn id="71" dur="166" decel="50000">
                                          <p:stCondLst>
                                            <p:cond delay="1338"/>
                                          </p:stCondLst>
                                        </p:cTn>
                                        <p:tgtEl>
                                          <p:spTgt spid="13">
                                            <p:txEl>
                                              <p:pRg st="7" end="7"/>
                                            </p:txEl>
                                          </p:spTgt>
                                        </p:tgtEl>
                                      </p:cBhvr>
                                      <p:to x="100000" y="100000"/>
                                    </p:animScale>
                                    <p:animScale>
                                      <p:cBhvr>
                                        <p:cTn id="72" dur="26">
                                          <p:stCondLst>
                                            <p:cond delay="1642"/>
                                          </p:stCondLst>
                                        </p:cTn>
                                        <p:tgtEl>
                                          <p:spTgt spid="13">
                                            <p:txEl>
                                              <p:pRg st="7" end="7"/>
                                            </p:txEl>
                                          </p:spTgt>
                                        </p:tgtEl>
                                      </p:cBhvr>
                                      <p:to x="100000" y="90000"/>
                                    </p:animScale>
                                    <p:animScale>
                                      <p:cBhvr>
                                        <p:cTn id="73" dur="166" decel="50000">
                                          <p:stCondLst>
                                            <p:cond delay="1668"/>
                                          </p:stCondLst>
                                        </p:cTn>
                                        <p:tgtEl>
                                          <p:spTgt spid="13">
                                            <p:txEl>
                                              <p:pRg st="7" end="7"/>
                                            </p:txEl>
                                          </p:spTgt>
                                        </p:tgtEl>
                                      </p:cBhvr>
                                      <p:to x="100000" y="100000"/>
                                    </p:animScale>
                                    <p:animScale>
                                      <p:cBhvr>
                                        <p:cTn id="74" dur="26">
                                          <p:stCondLst>
                                            <p:cond delay="1808"/>
                                          </p:stCondLst>
                                        </p:cTn>
                                        <p:tgtEl>
                                          <p:spTgt spid="13">
                                            <p:txEl>
                                              <p:pRg st="7" end="7"/>
                                            </p:txEl>
                                          </p:spTgt>
                                        </p:tgtEl>
                                      </p:cBhvr>
                                      <p:to x="100000" y="95000"/>
                                    </p:animScale>
                                    <p:animScale>
                                      <p:cBhvr>
                                        <p:cTn id="75" dur="166" decel="50000">
                                          <p:stCondLst>
                                            <p:cond delay="1834"/>
                                          </p:stCondLst>
                                        </p:cTn>
                                        <p:tgtEl>
                                          <p:spTgt spid="13">
                                            <p:txEl>
                                              <p:pRg st="7" end="7"/>
                                            </p:txEl>
                                          </p:spTgt>
                                        </p:tgtEl>
                                      </p:cBhvr>
                                      <p:to x="100000" y="100000"/>
                                    </p:animScale>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nodeType="clickEffect">
                                  <p:stCondLst>
                                    <p:cond delay="0"/>
                                  </p:stCondLst>
                                  <p:childTnLst>
                                    <p:set>
                                      <p:cBhvr>
                                        <p:cTn id="79" dur="1" fill="hold">
                                          <p:stCondLst>
                                            <p:cond delay="0"/>
                                          </p:stCondLst>
                                        </p:cTn>
                                        <p:tgtEl>
                                          <p:spTgt spid="13">
                                            <p:txEl>
                                              <p:pRg st="8" end="8"/>
                                            </p:txEl>
                                          </p:spTgt>
                                        </p:tgtEl>
                                        <p:attrNameLst>
                                          <p:attrName>style.visibility</p:attrName>
                                        </p:attrNameLst>
                                      </p:cBhvr>
                                      <p:to>
                                        <p:strVal val="visible"/>
                                      </p:to>
                                    </p:set>
                                    <p:anim calcmode="lin" valueType="num">
                                      <p:cBhvr additive="base">
                                        <p:cTn id="80" dur="500" fill="hold"/>
                                        <p:tgtEl>
                                          <p:spTgt spid="13">
                                            <p:txEl>
                                              <p:pRg st="8" end="8"/>
                                            </p:txEl>
                                          </p:spTgt>
                                        </p:tgtEl>
                                        <p:attrNameLst>
                                          <p:attrName>ppt_x</p:attrName>
                                        </p:attrNameLst>
                                      </p:cBhvr>
                                      <p:tavLst>
                                        <p:tav tm="0">
                                          <p:val>
                                            <p:strVal val="#ppt_x"/>
                                          </p:val>
                                        </p:tav>
                                        <p:tav tm="100000">
                                          <p:val>
                                            <p:strVal val="#ppt_x"/>
                                          </p:val>
                                        </p:tav>
                                      </p:tavLst>
                                    </p:anim>
                                    <p:anim calcmode="lin" valueType="num">
                                      <p:cBhvr additive="base">
                                        <p:cTn id="81" dur="500" fill="hold"/>
                                        <p:tgtEl>
                                          <p:spTgt spid="1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nodeType="clickEffect">
                                  <p:stCondLst>
                                    <p:cond delay="0"/>
                                  </p:stCondLst>
                                  <p:childTnLst>
                                    <p:set>
                                      <p:cBhvr>
                                        <p:cTn id="85" dur="1" fill="hold">
                                          <p:stCondLst>
                                            <p:cond delay="0"/>
                                          </p:stCondLst>
                                        </p:cTn>
                                        <p:tgtEl>
                                          <p:spTgt spid="13">
                                            <p:txEl>
                                              <p:pRg st="9" end="9"/>
                                            </p:txEl>
                                          </p:spTgt>
                                        </p:tgtEl>
                                        <p:attrNameLst>
                                          <p:attrName>style.visibility</p:attrName>
                                        </p:attrNameLst>
                                      </p:cBhvr>
                                      <p:to>
                                        <p:strVal val="visible"/>
                                      </p:to>
                                    </p:set>
                                    <p:animEffect transition="in" filter="fade">
                                      <p:cBhvr>
                                        <p:cTn id="86" dur="1000"/>
                                        <p:tgtEl>
                                          <p:spTgt spid="13">
                                            <p:txEl>
                                              <p:pRg st="9" end="9"/>
                                            </p:txEl>
                                          </p:spTgt>
                                        </p:tgtEl>
                                      </p:cBhvr>
                                    </p:animEffect>
                                    <p:anim calcmode="lin" valueType="num">
                                      <p:cBhvr>
                                        <p:cTn id="87" dur="1000" fill="hold"/>
                                        <p:tgtEl>
                                          <p:spTgt spid="13">
                                            <p:txEl>
                                              <p:pRg st="9" end="9"/>
                                            </p:txEl>
                                          </p:spTgt>
                                        </p:tgtEl>
                                        <p:attrNameLst>
                                          <p:attrName>ppt_x</p:attrName>
                                        </p:attrNameLst>
                                      </p:cBhvr>
                                      <p:tavLst>
                                        <p:tav tm="0">
                                          <p:val>
                                            <p:strVal val="#ppt_x"/>
                                          </p:val>
                                        </p:tav>
                                        <p:tav tm="100000">
                                          <p:val>
                                            <p:strVal val="#ppt_x"/>
                                          </p:val>
                                        </p:tav>
                                      </p:tavLst>
                                    </p:anim>
                                    <p:anim calcmode="lin" valueType="num">
                                      <p:cBhvr>
                                        <p:cTn id="88" dur="1000" fill="hold"/>
                                        <p:tgtEl>
                                          <p:spTgt spid="1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53" presetClass="entr" presetSubtype="16" fill="hold" nodeType="clickEffect">
                                  <p:stCondLst>
                                    <p:cond delay="0"/>
                                  </p:stCondLst>
                                  <p:childTnLst>
                                    <p:set>
                                      <p:cBhvr>
                                        <p:cTn id="92" dur="1" fill="hold">
                                          <p:stCondLst>
                                            <p:cond delay="0"/>
                                          </p:stCondLst>
                                        </p:cTn>
                                        <p:tgtEl>
                                          <p:spTgt spid="13">
                                            <p:txEl>
                                              <p:pRg st="10" end="10"/>
                                            </p:txEl>
                                          </p:spTgt>
                                        </p:tgtEl>
                                        <p:attrNameLst>
                                          <p:attrName>style.visibility</p:attrName>
                                        </p:attrNameLst>
                                      </p:cBhvr>
                                      <p:to>
                                        <p:strVal val="visible"/>
                                      </p:to>
                                    </p:set>
                                    <p:anim calcmode="lin" valueType="num">
                                      <p:cBhvr>
                                        <p:cTn id="93" dur="500" fill="hold"/>
                                        <p:tgtEl>
                                          <p:spTgt spid="13">
                                            <p:txEl>
                                              <p:pRg st="10" end="10"/>
                                            </p:txEl>
                                          </p:spTgt>
                                        </p:tgtEl>
                                        <p:attrNameLst>
                                          <p:attrName>ppt_w</p:attrName>
                                        </p:attrNameLst>
                                      </p:cBhvr>
                                      <p:tavLst>
                                        <p:tav tm="0">
                                          <p:val>
                                            <p:fltVal val="0"/>
                                          </p:val>
                                        </p:tav>
                                        <p:tav tm="100000">
                                          <p:val>
                                            <p:strVal val="#ppt_w"/>
                                          </p:val>
                                        </p:tav>
                                      </p:tavLst>
                                    </p:anim>
                                    <p:anim calcmode="lin" valueType="num">
                                      <p:cBhvr>
                                        <p:cTn id="94" dur="500" fill="hold"/>
                                        <p:tgtEl>
                                          <p:spTgt spid="13">
                                            <p:txEl>
                                              <p:pRg st="10" end="10"/>
                                            </p:txEl>
                                          </p:spTgt>
                                        </p:tgtEl>
                                        <p:attrNameLst>
                                          <p:attrName>ppt_h</p:attrName>
                                        </p:attrNameLst>
                                      </p:cBhvr>
                                      <p:tavLst>
                                        <p:tav tm="0">
                                          <p:val>
                                            <p:fltVal val="0"/>
                                          </p:val>
                                        </p:tav>
                                        <p:tav tm="100000">
                                          <p:val>
                                            <p:strVal val="#ppt_h"/>
                                          </p:val>
                                        </p:tav>
                                      </p:tavLst>
                                    </p:anim>
                                    <p:animEffect transition="in" filter="fade">
                                      <p:cBhvr>
                                        <p:cTn id="95" dur="500"/>
                                        <p:tgtEl>
                                          <p:spTgt spid="1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12968" cy="5544616"/>
          </a:xfrm>
          <a:prstGeom prst="rect">
            <a:avLst/>
          </a:prstGeom>
          <a:noFill/>
          <a:ln>
            <a:noFill/>
          </a:ln>
        </p:spPr>
        <p:style>
          <a:lnRef idx="1">
            <a:schemeClr val="dk1"/>
          </a:lnRef>
          <a:fillRef idx="2">
            <a:schemeClr val="dk1"/>
          </a:fillRef>
          <a:effectRef idx="1">
            <a:schemeClr val="dk1"/>
          </a:effectRef>
          <a:fontRef idx="minor">
            <a:schemeClr val="dk1"/>
          </a:fontRef>
        </p:style>
        <p:txBody>
          <a:bodyPr rtlCol="0" anchor="ctr"/>
          <a:lstStyle/>
          <a:p>
            <a:pPr algn="just"/>
            <a:r>
              <a:rPr lang="tr-TR" sz="2400" dirty="0" smtClean="0">
                <a:solidFill>
                  <a:schemeClr val="tx1"/>
                </a:solidFill>
                <a:latin typeface="Times New Roman" pitchFamily="18" charset="0"/>
                <a:cs typeface="Times New Roman" pitchFamily="18" charset="0"/>
              </a:rPr>
              <a:t>Yüce Rabbim </a:t>
            </a:r>
            <a:r>
              <a:rPr lang="tr-TR" sz="2400" b="1" dirty="0" smtClean="0">
                <a:solidFill>
                  <a:schemeClr val="tx1"/>
                </a:solidFill>
                <a:latin typeface="Times New Roman" pitchFamily="18" charset="0"/>
                <a:cs typeface="Times New Roman" pitchFamily="18" charset="0"/>
              </a:rPr>
              <a:t>KADİR GECEMİZİ</a:t>
            </a:r>
            <a:r>
              <a:rPr lang="tr-TR" sz="2400" dirty="0" smtClean="0">
                <a:solidFill>
                  <a:schemeClr val="tx1"/>
                </a:solidFill>
                <a:latin typeface="Times New Roman" pitchFamily="18" charset="0"/>
                <a:cs typeface="Times New Roman" pitchFamily="18" charset="0"/>
              </a:rPr>
              <a:t> mübarek eylesin. Günahlarımızın affına vesile eylesin. Habibinin şefaatine bizi nail eylesin. 	</a:t>
            </a:r>
          </a:p>
          <a:p>
            <a:pPr algn="just"/>
            <a:r>
              <a:rPr lang="tr-TR" sz="2400" dirty="0" smtClean="0">
                <a:solidFill>
                  <a:srgbClr val="C00000"/>
                </a:solidFill>
                <a:latin typeface="Times New Roman" pitchFamily="18" charset="0"/>
                <a:cs typeface="Times New Roman" pitchFamily="18" charset="0"/>
              </a:rPr>
              <a:t>Sevdikleriyle ve sevdiklerimizle beraber nice mübarek geceleri, manen en üst seviyede yaşamayı bizlere nasip eylesin.  </a:t>
            </a:r>
          </a:p>
          <a:p>
            <a:pPr algn="just"/>
            <a:r>
              <a:rPr lang="tr-TR" sz="2400" dirty="0" smtClean="0">
                <a:solidFill>
                  <a:srgbClr val="0070C0"/>
                </a:solidFill>
                <a:latin typeface="Times New Roman" pitchFamily="18" charset="0"/>
                <a:cs typeface="Times New Roman" pitchFamily="18" charset="0"/>
              </a:rPr>
              <a:t>Vatanımıza dirlik, milletimize birlik nasip eylesin. Bizi birbirimizden ayırmasın. Birlik ve beraberliğimizi bozmak isteyenlere fırsat vermesin. </a:t>
            </a:r>
          </a:p>
          <a:p>
            <a:pPr algn="just"/>
            <a:r>
              <a:rPr lang="tr-TR" sz="2400" dirty="0" smtClean="0">
                <a:solidFill>
                  <a:srgbClr val="7030A0"/>
                </a:solidFill>
                <a:latin typeface="Times New Roman" pitchFamily="18" charset="0"/>
                <a:cs typeface="Times New Roman" pitchFamily="18" charset="0"/>
              </a:rPr>
              <a:t>Geçmişlerimize rahmet geleceğimize hayırlar ihsan eylesin. Hastalarımıza şifa, dertlilerimize deva ve borçlu olan kardeşlerimize borçlarını ödeme kolaylığı nasip etsin.</a:t>
            </a:r>
          </a:p>
          <a:p>
            <a:pPr algn="just"/>
            <a:endParaRPr lang="tr-TR" sz="1200" dirty="0" smtClean="0">
              <a:solidFill>
                <a:schemeClr val="tx1"/>
              </a:solidFill>
              <a:latin typeface="Times New Roman" pitchFamily="18" charset="0"/>
              <a:cs typeface="Times New Roman" pitchFamily="18" charset="0"/>
            </a:endParaRPr>
          </a:p>
          <a:p>
            <a:pPr algn="just"/>
            <a:r>
              <a:rPr lang="tr-TR" sz="2400" dirty="0" smtClean="0">
                <a:solidFill>
                  <a:srgbClr val="00B050"/>
                </a:solidFill>
                <a:latin typeface="Times New Roman" pitchFamily="18" charset="0"/>
                <a:cs typeface="Times New Roman" pitchFamily="18" charset="0"/>
              </a:rPr>
              <a:t>Bu temenniler ile mübarek kadir gecenizi tebrik eder, Milletimiz ve Tüm İslam Alemi için hayırlar getirmesini Yüce Rabbimden niyaz ederim.</a:t>
            </a:r>
            <a:endParaRPr lang="tr-TR" sz="2400" dirty="0">
              <a:solidFill>
                <a:srgbClr val="00B050"/>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smtClean="0">
                <a:solidFill>
                  <a:srgbClr val="002060"/>
                </a:solidFill>
                <a:latin typeface="Times New Roman" pitchFamily="18" charset="0"/>
                <a:cs typeface="Times New Roman" pitchFamily="18" charset="0"/>
              </a:rPr>
              <a:t>KADİR GECESİNİ YAŞAMAK</a:t>
            </a:r>
            <a:endParaRPr lang="tr-TR" sz="3200" b="1" dirty="0">
              <a:solidFill>
                <a:srgbClr val="002060"/>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17 Grup"/>
          <p:cNvGrpSpPr/>
          <p:nvPr/>
        </p:nvGrpSpPr>
        <p:grpSpPr>
          <a:xfrm>
            <a:off x="0" y="0"/>
            <a:ext cx="9144000" cy="6858000"/>
            <a:chOff x="827584" y="1268760"/>
            <a:chExt cx="6696744" cy="4392488"/>
          </a:xfrm>
        </p:grpSpPr>
        <p:pic>
          <p:nvPicPr>
            <p:cNvPr id="10" name="9 Resim" descr="güll.jpg"/>
            <p:cNvPicPr>
              <a:picLocks noChangeAspect="1"/>
            </p:cNvPicPr>
            <p:nvPr/>
          </p:nvPicPr>
          <p:blipFill>
            <a:blip r:embed="rId2" cstate="print"/>
            <a:srcRect l="18438"/>
            <a:stretch>
              <a:fillRect/>
            </a:stretch>
          </p:blipFill>
          <p:spPr>
            <a:xfrm flipH="1">
              <a:off x="4139952" y="1268760"/>
              <a:ext cx="3384376" cy="4392488"/>
            </a:xfrm>
            <a:prstGeom prst="rect">
              <a:avLst/>
            </a:prstGeom>
          </p:spPr>
        </p:pic>
        <p:pic>
          <p:nvPicPr>
            <p:cNvPr id="17" name="16 Resim" descr="güll.jpg"/>
            <p:cNvPicPr>
              <a:picLocks noChangeAspect="1"/>
            </p:cNvPicPr>
            <p:nvPr/>
          </p:nvPicPr>
          <p:blipFill>
            <a:blip r:embed="rId2" cstate="print"/>
            <a:srcRect l="20173"/>
            <a:stretch>
              <a:fillRect/>
            </a:stretch>
          </p:blipFill>
          <p:spPr>
            <a:xfrm>
              <a:off x="827584" y="1268760"/>
              <a:ext cx="3312368" cy="4392488"/>
            </a:xfrm>
            <a:prstGeom prst="rect">
              <a:avLst/>
            </a:prstGeom>
          </p:spPr>
        </p:pic>
      </p:grpSp>
      <p:sp>
        <p:nvSpPr>
          <p:cNvPr id="12" name="11 Yuvarlatılmış Dikdörtgen"/>
          <p:cNvSpPr/>
          <p:nvPr/>
        </p:nvSpPr>
        <p:spPr>
          <a:xfrm>
            <a:off x="2411760" y="2852936"/>
            <a:ext cx="4297680" cy="20882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Vivaldi" pitchFamily="66" charset="0"/>
                <a:cs typeface="Times New Roman" pitchFamily="18" charset="0"/>
              </a:rPr>
              <a:t>Kadir </a:t>
            </a:r>
          </a:p>
          <a:p>
            <a:pPr algn="ctr"/>
            <a:r>
              <a:rPr lang="tr-TR" sz="8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Vivaldi" pitchFamily="66" charset="0"/>
                <a:cs typeface="Times New Roman" pitchFamily="18" charset="0"/>
              </a:rPr>
              <a:t>Geceniz </a:t>
            </a:r>
          </a:p>
          <a:p>
            <a:pPr algn="ctr"/>
            <a:r>
              <a:rPr lang="tr-TR" sz="8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Vivaldi" pitchFamily="66" charset="0"/>
                <a:cs typeface="Times New Roman" pitchFamily="18" charset="0"/>
              </a:rPr>
              <a:t>Mübarek </a:t>
            </a:r>
          </a:p>
          <a:p>
            <a:pPr algn="ctr"/>
            <a:r>
              <a:rPr lang="tr-TR" sz="8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Vivaldi" pitchFamily="66" charset="0"/>
                <a:cs typeface="Times New Roman" pitchFamily="18" charset="0"/>
              </a:rPr>
              <a:t>Olsun</a:t>
            </a:r>
            <a:endParaRPr lang="tr-TR" sz="6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12968" cy="5544616"/>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tr-TR" sz="2400" b="1" i="1" dirty="0" smtClean="0">
                <a:solidFill>
                  <a:srgbClr val="FF0000"/>
                </a:solidFill>
              </a:rPr>
              <a:t>KADİR GECESİ, BİN </a:t>
            </a:r>
            <a:r>
              <a:rPr lang="tr-TR" sz="2400" b="1" i="1" dirty="0">
                <a:solidFill>
                  <a:srgbClr val="FF0000"/>
                </a:solidFill>
              </a:rPr>
              <a:t>AYDAN HAYIRLI GECE</a:t>
            </a:r>
            <a:r>
              <a:rPr lang="tr-TR" sz="2400" b="1" dirty="0">
                <a:solidFill>
                  <a:srgbClr val="FF0000"/>
                </a:solidFill>
              </a:rPr>
              <a:t> </a:t>
            </a:r>
            <a:endParaRPr lang="tr-TR" sz="2400" b="1" dirty="0" smtClean="0">
              <a:solidFill>
                <a:srgbClr val="FF0000"/>
              </a:solidFill>
            </a:endParaRPr>
          </a:p>
          <a:p>
            <a:pPr algn="just"/>
            <a:r>
              <a:rPr lang="tr-TR" sz="2400" dirty="0" smtClean="0">
                <a:solidFill>
                  <a:schemeClr val="tx1"/>
                </a:solidFill>
                <a:latin typeface="Times New Roman" pitchFamily="18" charset="0"/>
                <a:cs typeface="Times New Roman" pitchFamily="18" charset="0"/>
              </a:rPr>
              <a:t>	</a:t>
            </a:r>
            <a:r>
              <a:rPr lang="tr-TR" sz="2400" b="1" dirty="0" smtClean="0">
                <a:solidFill>
                  <a:srgbClr val="0070C0"/>
                </a:solidFill>
                <a:latin typeface="Times New Roman" pitchFamily="18" charset="0"/>
                <a:cs typeface="Times New Roman" pitchFamily="18" charset="0"/>
              </a:rPr>
              <a:t>1000 ay 83 sene 4 aylık bir süreye denk gelmektedir</a:t>
            </a:r>
            <a:r>
              <a:rPr lang="tr-TR" sz="2400" dirty="0" smtClean="0">
                <a:solidFill>
                  <a:schemeClr val="tx1"/>
                </a:solidFill>
                <a:latin typeface="Times New Roman" pitchFamily="18" charset="0"/>
                <a:cs typeface="Times New Roman" pitchFamily="18" charset="0"/>
              </a:rPr>
              <a:t>.  Rivayete göre Rasulüllah (SAV) ashabına  İsrail oğullarından bir kimsenin Allah yolunda bin ay boyunca silahlı olarak cihat ettiğini anlatmış; sahabe-i kiram bunu duyunca şaşırmış ve kendi amellerini az bulmuşlar. Bunun üzerine kadir suresi nazil olmuş.</a:t>
            </a:r>
          </a:p>
          <a:p>
            <a:pPr algn="just"/>
            <a:endParaRPr lang="tr-TR" sz="2400" dirty="0" smtClean="0">
              <a:solidFill>
                <a:schemeClr val="tx1"/>
              </a:solidFill>
              <a:latin typeface="Times New Roman" pitchFamily="18" charset="0"/>
              <a:cs typeface="Times New Roman" pitchFamily="18" charset="0"/>
            </a:endParaRPr>
          </a:p>
          <a:p>
            <a:pPr algn="just"/>
            <a:r>
              <a:rPr lang="tr-TR" sz="2400" dirty="0">
                <a:solidFill>
                  <a:schemeClr val="tx1"/>
                </a:solidFill>
                <a:latin typeface="Times New Roman" pitchFamily="18" charset="0"/>
                <a:cs typeface="Times New Roman" pitchFamily="18" charset="0"/>
              </a:rPr>
              <a:t>	</a:t>
            </a:r>
            <a:r>
              <a:rPr lang="tr-TR" sz="2400" dirty="0" smtClean="0">
                <a:solidFill>
                  <a:schemeClr val="tx1"/>
                </a:solidFill>
                <a:latin typeface="Times New Roman" pitchFamily="18" charset="0"/>
                <a:cs typeface="Times New Roman" pitchFamily="18" charset="0"/>
              </a:rPr>
              <a:t>Yüce </a:t>
            </a:r>
            <a:r>
              <a:rPr lang="tr-TR" sz="2400" dirty="0">
                <a:solidFill>
                  <a:schemeClr val="tx1"/>
                </a:solidFill>
                <a:latin typeface="Times New Roman" pitchFamily="18" charset="0"/>
                <a:cs typeface="Times New Roman" pitchFamily="18" charset="0"/>
              </a:rPr>
              <a:t>peygamberimiz </a:t>
            </a:r>
            <a:r>
              <a:rPr lang="tr-TR" sz="2400" dirty="0" smtClean="0">
                <a:solidFill>
                  <a:schemeClr val="tx1"/>
                </a:solidFill>
                <a:latin typeface="Times New Roman" pitchFamily="18" charset="0"/>
                <a:cs typeface="Times New Roman" pitchFamily="18" charset="0"/>
              </a:rPr>
              <a:t>(SAV)’e </a:t>
            </a:r>
            <a:r>
              <a:rPr lang="tr-TR" sz="2400" dirty="0">
                <a:solidFill>
                  <a:schemeClr val="tx1"/>
                </a:solidFill>
                <a:latin typeface="Times New Roman" pitchFamily="18" charset="0"/>
                <a:cs typeface="Times New Roman" pitchFamily="18" charset="0"/>
              </a:rPr>
              <a:t>kendisinden önceki insanların ömürlerinin ne kadar olduğu gösterildi.</a:t>
            </a:r>
          </a:p>
          <a:p>
            <a:pPr algn="just"/>
            <a:r>
              <a:rPr lang="tr-TR" sz="2400" i="1" dirty="0">
                <a:solidFill>
                  <a:schemeClr val="tx1"/>
                </a:solidFill>
                <a:latin typeface="Times New Roman" pitchFamily="18" charset="0"/>
                <a:cs typeface="Times New Roman" pitchFamily="18" charset="0"/>
              </a:rPr>
              <a:t>	</a:t>
            </a:r>
            <a:r>
              <a:rPr lang="tr-TR" sz="2400" dirty="0">
                <a:solidFill>
                  <a:srgbClr val="FF0000"/>
                </a:solidFill>
                <a:latin typeface="Times New Roman" pitchFamily="18" charset="0"/>
                <a:cs typeface="Times New Roman" pitchFamily="18" charset="0"/>
              </a:rPr>
              <a:t>Peygamber </a:t>
            </a:r>
            <a:r>
              <a:rPr lang="tr-TR" sz="2400" dirty="0" smtClean="0">
                <a:solidFill>
                  <a:srgbClr val="FF0000"/>
                </a:solidFill>
                <a:latin typeface="Times New Roman" pitchFamily="18" charset="0"/>
                <a:cs typeface="Times New Roman" pitchFamily="18" charset="0"/>
              </a:rPr>
              <a:t>(SAV) </a:t>
            </a:r>
            <a:r>
              <a:rPr lang="tr-TR" sz="2400" dirty="0">
                <a:solidFill>
                  <a:srgbClr val="FF0000"/>
                </a:solidFill>
                <a:latin typeface="Times New Roman" pitchFamily="18" charset="0"/>
                <a:cs typeface="Times New Roman" pitchFamily="18" charset="0"/>
              </a:rPr>
              <a:t>bunu görünce kendi ümmetinin ömürlerini kısa buldu. Uzun ömürlü olan diğerlerinin işledikleri </a:t>
            </a:r>
            <a:r>
              <a:rPr lang="tr-TR" sz="2400" dirty="0" err="1">
                <a:solidFill>
                  <a:srgbClr val="FF0000"/>
                </a:solidFill>
                <a:latin typeface="Times New Roman" pitchFamily="18" charset="0"/>
                <a:cs typeface="Times New Roman" pitchFamily="18" charset="0"/>
              </a:rPr>
              <a:t>salih</a:t>
            </a:r>
            <a:r>
              <a:rPr lang="tr-TR" sz="2400" dirty="0">
                <a:solidFill>
                  <a:srgbClr val="FF0000"/>
                </a:solidFill>
                <a:latin typeface="Times New Roman" pitchFamily="18" charset="0"/>
                <a:cs typeface="Times New Roman" pitchFamily="18" charset="0"/>
              </a:rPr>
              <a:t> amelleri işleyemezler diye düşündü.</a:t>
            </a:r>
          </a:p>
          <a:p>
            <a:pPr algn="just">
              <a:lnSpc>
                <a:spcPct val="90000"/>
              </a:lnSpc>
              <a:buFontTx/>
              <a:buNone/>
            </a:pPr>
            <a:r>
              <a:rPr lang="tr-TR" sz="2400" b="1" dirty="0">
                <a:solidFill>
                  <a:schemeClr val="tx1"/>
                </a:solidFill>
                <a:latin typeface="Times New Roman" pitchFamily="18" charset="0"/>
                <a:cs typeface="Times New Roman" pitchFamily="18" charset="0"/>
              </a:rPr>
              <a:t>	Bunun üzerine </a:t>
            </a:r>
            <a:r>
              <a:rPr lang="tr-TR" sz="2400" b="1" dirty="0" err="1" smtClean="0">
                <a:solidFill>
                  <a:schemeClr val="tx1"/>
                </a:solidFill>
                <a:latin typeface="Times New Roman" pitchFamily="18" charset="0"/>
                <a:cs typeface="Times New Roman" pitchFamily="18" charset="0"/>
              </a:rPr>
              <a:t>Allah’ü</a:t>
            </a:r>
            <a:r>
              <a:rPr lang="tr-TR" sz="2400" b="1" dirty="0" smtClean="0">
                <a:solidFill>
                  <a:schemeClr val="tx1"/>
                </a:solidFill>
                <a:latin typeface="Times New Roman" pitchFamily="18" charset="0"/>
                <a:cs typeface="Times New Roman" pitchFamily="18" charset="0"/>
              </a:rPr>
              <a:t>-</a:t>
            </a:r>
            <a:r>
              <a:rPr lang="tr-TR" sz="2400" b="1" dirty="0" err="1" smtClean="0">
                <a:solidFill>
                  <a:schemeClr val="tx1"/>
                </a:solidFill>
                <a:latin typeface="Times New Roman" pitchFamily="18" charset="0"/>
                <a:cs typeface="Times New Roman" pitchFamily="18" charset="0"/>
              </a:rPr>
              <a:t>teala</a:t>
            </a:r>
            <a:r>
              <a:rPr lang="tr-TR" sz="2400" b="1" dirty="0" smtClean="0">
                <a:solidFill>
                  <a:schemeClr val="tx1"/>
                </a:solidFill>
                <a:latin typeface="Times New Roman" pitchFamily="18" charset="0"/>
                <a:cs typeface="Times New Roman" pitchFamily="18" charset="0"/>
              </a:rPr>
              <a:t> </a:t>
            </a:r>
            <a:r>
              <a:rPr lang="tr-TR" sz="2400" b="1" dirty="0">
                <a:solidFill>
                  <a:schemeClr val="tx1"/>
                </a:solidFill>
                <a:latin typeface="Times New Roman" pitchFamily="18" charset="0"/>
                <a:cs typeface="Times New Roman" pitchFamily="18" charset="0"/>
              </a:rPr>
              <a:t>ona,  Bin aydan hayırlı olan Kadir </a:t>
            </a:r>
            <a:r>
              <a:rPr lang="tr-TR" sz="2400" b="1" dirty="0" err="1">
                <a:solidFill>
                  <a:schemeClr val="tx1"/>
                </a:solidFill>
                <a:latin typeface="Times New Roman" pitchFamily="18" charset="0"/>
                <a:cs typeface="Times New Roman" pitchFamily="18" charset="0"/>
              </a:rPr>
              <a:t>gecesi’ni</a:t>
            </a:r>
            <a:r>
              <a:rPr lang="tr-TR" sz="2400" b="1" dirty="0">
                <a:solidFill>
                  <a:schemeClr val="tx1"/>
                </a:solidFill>
                <a:latin typeface="Times New Roman" pitchFamily="18" charset="0"/>
                <a:cs typeface="Times New Roman" pitchFamily="18" charset="0"/>
              </a:rPr>
              <a:t> İhsan etti. </a:t>
            </a:r>
            <a:r>
              <a:rPr lang="tr-TR" sz="1400" dirty="0">
                <a:solidFill>
                  <a:schemeClr val="tx1"/>
                </a:solidFill>
              </a:rPr>
              <a:t>(Et-</a:t>
            </a:r>
            <a:r>
              <a:rPr lang="tr-TR" sz="1400" dirty="0" err="1">
                <a:solidFill>
                  <a:schemeClr val="tx1"/>
                </a:solidFill>
              </a:rPr>
              <a:t>tac</a:t>
            </a:r>
            <a:r>
              <a:rPr lang="tr-TR" sz="1400" dirty="0" smtClean="0">
                <a:solidFill>
                  <a:schemeClr val="tx1"/>
                </a:solidFill>
              </a:rPr>
              <a:t>)</a:t>
            </a:r>
            <a:endParaRPr lang="tr-TR" sz="4000" dirty="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rPr>
              <a:t>BİR GECE=</a:t>
            </a:r>
            <a:r>
              <a:rPr lang="tr-TR" sz="3600" b="1" dirty="0" smtClean="0">
                <a:solidFill>
                  <a:srgbClr val="C00000"/>
                </a:solidFill>
              </a:rPr>
              <a:t>1000 AY</a:t>
            </a:r>
            <a:r>
              <a:rPr lang="tr-TR" sz="3600" b="1" dirty="0" smtClean="0">
                <a:solidFill>
                  <a:srgbClr val="002060"/>
                </a:solidFill>
              </a:rPr>
              <a:t>=83</a:t>
            </a:r>
            <a:r>
              <a:rPr lang="tr-TR" sz="3600" b="1" dirty="0" smtClean="0">
                <a:solidFill>
                  <a:srgbClr val="C00000"/>
                </a:solidFill>
              </a:rPr>
              <a:t> </a:t>
            </a:r>
            <a:r>
              <a:rPr lang="tr-TR" sz="3600" b="1" dirty="0" smtClean="0">
                <a:solidFill>
                  <a:srgbClr val="002060"/>
                </a:solidFill>
              </a:rPr>
              <a:t>YIL 4 AY</a:t>
            </a:r>
            <a:endParaRPr lang="tr-TR" sz="3600" b="1" dirty="0">
              <a:solidFill>
                <a:srgbClr val="002060"/>
              </a:solidFill>
            </a:endParaRPr>
          </a:p>
        </p:txBody>
      </p:sp>
    </p:spTree>
    <p:extLst>
      <p:ext uri="{BB962C8B-B14F-4D97-AF65-F5344CB8AC3E}">
        <p14:creationId xmlns:p14="http://schemas.microsoft.com/office/powerpoint/2010/main" val="2660974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51520" y="1124744"/>
            <a:ext cx="8640960" cy="5544616"/>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rtlCol="0" anchor="ctr"/>
          <a:lstStyle/>
          <a:p>
            <a:pPr marL="514350" indent="-514350" algn="just">
              <a:buFont typeface="Arial" pitchFamily="34" charset="0"/>
              <a:buChar char="•"/>
            </a:pPr>
            <a:r>
              <a:rPr lang="tr-TR" sz="2800" dirty="0" smtClean="0">
                <a:solidFill>
                  <a:schemeClr val="tx1"/>
                </a:solidFill>
                <a:latin typeface="Times New Roman" pitchFamily="18" charset="0"/>
                <a:cs typeface="Times New Roman" pitchFamily="18" charset="0"/>
              </a:rPr>
              <a:t>Sözlükte kadir (</a:t>
            </a:r>
            <a:r>
              <a:rPr lang="tr-TR" sz="2800" dirty="0" err="1" smtClean="0">
                <a:solidFill>
                  <a:schemeClr val="tx1"/>
                </a:solidFill>
                <a:latin typeface="Times New Roman" pitchFamily="18" charset="0"/>
                <a:cs typeface="Times New Roman" pitchFamily="18" charset="0"/>
              </a:rPr>
              <a:t>kadr</a:t>
            </a:r>
            <a:r>
              <a:rPr lang="tr-TR" sz="2800" dirty="0" smtClean="0">
                <a:solidFill>
                  <a:schemeClr val="tx1"/>
                </a:solidFill>
                <a:latin typeface="Times New Roman" pitchFamily="18" charset="0"/>
                <a:cs typeface="Times New Roman" pitchFamily="18" charset="0"/>
              </a:rPr>
              <a:t>) kelimesi </a:t>
            </a:r>
          </a:p>
          <a:p>
            <a:pPr marL="514350" indent="-514350" algn="just">
              <a:buFont typeface="Arial" pitchFamily="34" charset="0"/>
              <a:buChar char="•"/>
            </a:pPr>
            <a:r>
              <a:rPr lang="tr-TR" sz="2800" dirty="0" smtClean="0">
                <a:solidFill>
                  <a:schemeClr val="tx1"/>
                </a:solidFill>
                <a:latin typeface="Times New Roman" pitchFamily="18" charset="0"/>
                <a:cs typeface="Times New Roman" pitchFamily="18" charset="0"/>
              </a:rPr>
              <a:t>“</a:t>
            </a:r>
            <a:r>
              <a:rPr lang="tr-TR" sz="2800" b="1" u="sng" dirty="0" smtClean="0">
                <a:solidFill>
                  <a:srgbClr val="C00000"/>
                </a:solidFill>
                <a:latin typeface="Times New Roman" pitchFamily="18" charset="0"/>
                <a:cs typeface="Times New Roman" pitchFamily="18" charset="0"/>
              </a:rPr>
              <a:t>hüküm, şeref, güç, yücelik”</a:t>
            </a:r>
            <a:r>
              <a:rPr lang="tr-TR" sz="2800" dirty="0" smtClean="0">
                <a:solidFill>
                  <a:schemeClr val="tx1"/>
                </a:solidFill>
                <a:latin typeface="Times New Roman" pitchFamily="18" charset="0"/>
                <a:cs typeface="Times New Roman" pitchFamily="18" charset="0"/>
              </a:rPr>
              <a:t> gibi anlamlara gelir. </a:t>
            </a:r>
          </a:p>
          <a:p>
            <a:pPr marL="342900" indent="-342900" algn="just">
              <a:buFont typeface="Arial" pitchFamily="34" charset="0"/>
              <a:buChar char="•"/>
            </a:pPr>
            <a:endParaRPr lang="tr-TR" dirty="0">
              <a:solidFill>
                <a:schemeClr val="tx1"/>
              </a:solidFill>
              <a:latin typeface="Times New Roman" pitchFamily="18" charset="0"/>
              <a:cs typeface="Times New Roman" pitchFamily="18" charset="0"/>
            </a:endParaRPr>
          </a:p>
          <a:p>
            <a:pPr marL="514350" indent="-514350" algn="just">
              <a:buFont typeface="Arial" pitchFamily="34" charset="0"/>
              <a:buChar char="•"/>
            </a:pPr>
            <a:r>
              <a:rPr lang="tr-TR" sz="2800" dirty="0" smtClean="0">
                <a:solidFill>
                  <a:schemeClr val="tx1"/>
                </a:solidFill>
                <a:latin typeface="Times New Roman" pitchFamily="18" charset="0"/>
                <a:cs typeface="Times New Roman" pitchFamily="18" charset="0"/>
              </a:rPr>
              <a:t>Dini literatürde </a:t>
            </a:r>
          </a:p>
          <a:p>
            <a:pPr marL="514350" indent="-514350" algn="just">
              <a:buFont typeface="Arial" pitchFamily="34" charset="0"/>
              <a:buChar char="•"/>
            </a:pPr>
            <a:r>
              <a:rPr lang="tr-TR" sz="2800" dirty="0" smtClean="0">
                <a:solidFill>
                  <a:srgbClr val="C00000"/>
                </a:solidFill>
                <a:latin typeface="Times New Roman" pitchFamily="18" charset="0"/>
                <a:cs typeface="Times New Roman" pitchFamily="18" charset="0"/>
              </a:rPr>
              <a:t>“</a:t>
            </a:r>
            <a:r>
              <a:rPr lang="tr-TR" sz="2800" b="1" dirty="0" err="1" smtClean="0">
                <a:solidFill>
                  <a:srgbClr val="C00000"/>
                </a:solidFill>
                <a:latin typeface="Times New Roman" pitchFamily="18" charset="0"/>
                <a:cs typeface="Times New Roman" pitchFamily="18" charset="0"/>
              </a:rPr>
              <a:t>Leyletü’l</a:t>
            </a:r>
            <a:r>
              <a:rPr lang="tr-TR" sz="2800" b="1" dirty="0" smtClean="0">
                <a:solidFill>
                  <a:srgbClr val="C00000"/>
                </a:solidFill>
                <a:latin typeface="Times New Roman" pitchFamily="18" charset="0"/>
                <a:cs typeface="Times New Roman" pitchFamily="18" charset="0"/>
              </a:rPr>
              <a:t>-</a:t>
            </a:r>
            <a:r>
              <a:rPr lang="tr-TR" sz="2800" b="1" dirty="0" err="1" smtClean="0">
                <a:solidFill>
                  <a:srgbClr val="C00000"/>
                </a:solidFill>
                <a:latin typeface="Times New Roman" pitchFamily="18" charset="0"/>
                <a:cs typeface="Times New Roman" pitchFamily="18" charset="0"/>
              </a:rPr>
              <a:t>Kadr</a:t>
            </a:r>
            <a:r>
              <a:rPr lang="tr-TR" sz="2800" dirty="0" smtClean="0">
                <a:solidFill>
                  <a:srgbClr val="C00000"/>
                </a:solidFill>
                <a:latin typeface="Times New Roman" pitchFamily="18" charset="0"/>
                <a:cs typeface="Times New Roman" pitchFamily="18" charset="0"/>
              </a:rPr>
              <a:t>” şeklinde </a:t>
            </a:r>
            <a:r>
              <a:rPr lang="tr-TR" sz="28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Kur’an-ı Kerim’in indirildiği gecenin adı </a:t>
            </a:r>
            <a:r>
              <a:rPr lang="tr-TR" sz="2800" dirty="0" smtClean="0">
                <a:solidFill>
                  <a:srgbClr val="C00000"/>
                </a:solidFill>
                <a:latin typeface="Times New Roman" pitchFamily="18" charset="0"/>
                <a:cs typeface="Times New Roman" pitchFamily="18" charset="0"/>
              </a:rPr>
              <a:t>olarak kullanılır. </a:t>
            </a:r>
          </a:p>
          <a:p>
            <a:pPr marL="342900" indent="-342900" algn="just"/>
            <a:r>
              <a:rPr lang="tr-TR" dirty="0">
                <a:solidFill>
                  <a:srgbClr val="C00000"/>
                </a:solidFill>
                <a:latin typeface="Times New Roman" pitchFamily="18" charset="0"/>
                <a:cs typeface="Times New Roman" pitchFamily="18" charset="0"/>
              </a:rPr>
              <a:t>	</a:t>
            </a:r>
            <a:endParaRPr lang="tr-TR" dirty="0" smtClean="0">
              <a:solidFill>
                <a:srgbClr val="C00000"/>
              </a:solidFill>
              <a:latin typeface="Times New Roman" pitchFamily="18" charset="0"/>
              <a:cs typeface="Times New Roman" pitchFamily="18" charset="0"/>
            </a:endParaRPr>
          </a:p>
          <a:p>
            <a:pPr marL="514350" indent="-514350" algn="just">
              <a:buFont typeface="Arial" pitchFamily="34" charset="0"/>
              <a:buChar char="•"/>
            </a:pPr>
            <a:r>
              <a:rPr lang="tr-TR" sz="2800" dirty="0" smtClean="0">
                <a:solidFill>
                  <a:schemeClr val="tx1"/>
                </a:solidFill>
                <a:latin typeface="Times New Roman" pitchFamily="18" charset="0"/>
                <a:cs typeface="Times New Roman" pitchFamily="18" charset="0"/>
              </a:rPr>
              <a:t>Bu gece kendisinin </a:t>
            </a:r>
            <a:r>
              <a:rPr lang="tr-TR" sz="2800" b="1" dirty="0" smtClean="0">
                <a:solidFill>
                  <a:srgbClr val="FF0000"/>
                </a:solidFill>
                <a:latin typeface="Times New Roman" pitchFamily="18" charset="0"/>
                <a:cs typeface="Times New Roman" pitchFamily="18" charset="0"/>
              </a:rPr>
              <a:t>önemine binaen hakkında süre indirilen bir gecedir. </a:t>
            </a:r>
            <a:endParaRPr lang="tr-TR" sz="2800" b="1" dirty="0">
              <a:solidFill>
                <a:srgbClr val="FF0000"/>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rPr>
              <a:t>“KADR”</a:t>
            </a:r>
            <a:endParaRPr lang="tr-TR" sz="3600" b="1" dirty="0">
              <a:solidFill>
                <a:srgbClr val="00206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9512" y="1124744"/>
            <a:ext cx="8712968" cy="5544616"/>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just"/>
            <a:r>
              <a:rPr lang="tr-TR" sz="2800" dirty="0" smtClean="0">
                <a:solidFill>
                  <a:schemeClr val="tx1"/>
                </a:solidFill>
              </a:rPr>
              <a:t>Kadir kelimesinin </a:t>
            </a:r>
            <a:r>
              <a:rPr lang="tr-TR" sz="2800" dirty="0" err="1" smtClean="0">
                <a:solidFill>
                  <a:schemeClr val="tx1"/>
                </a:solidFill>
              </a:rPr>
              <a:t>mânâsı</a:t>
            </a:r>
            <a:r>
              <a:rPr lang="tr-TR" sz="2800" dirty="0" smtClean="0">
                <a:solidFill>
                  <a:schemeClr val="tx1"/>
                </a:solidFill>
              </a:rPr>
              <a:t>, </a:t>
            </a:r>
            <a:r>
              <a:rPr lang="tr-TR" sz="2800" b="1" dirty="0" smtClean="0">
                <a:solidFill>
                  <a:srgbClr val="C00000"/>
                </a:solidFill>
              </a:rPr>
              <a:t>“Hüküm vermek”</a:t>
            </a:r>
            <a:r>
              <a:rPr lang="tr-TR" sz="2800" dirty="0" smtClean="0">
                <a:solidFill>
                  <a:srgbClr val="C00000"/>
                </a:solidFill>
              </a:rPr>
              <a:t> </a:t>
            </a:r>
            <a:r>
              <a:rPr lang="tr-TR" sz="2800" dirty="0" smtClean="0">
                <a:solidFill>
                  <a:schemeClr val="tx1"/>
                </a:solidFill>
              </a:rPr>
              <a:t>demektir. </a:t>
            </a:r>
            <a:r>
              <a:rPr lang="tr-TR" sz="2800" i="1" u="sng" dirty="0" smtClean="0">
                <a:solidFill>
                  <a:srgbClr val="C00000"/>
                </a:solidFill>
              </a:rPr>
              <a:t>Allah Teâlâ, o gecede bir yıl içerisinde olacak şeyler hakkında hüküm verdiği için bu geceye bu ad verilmiştir. </a:t>
            </a:r>
          </a:p>
          <a:p>
            <a:pPr algn="just"/>
            <a:endParaRPr lang="tr-TR" i="1" u="sng" dirty="0">
              <a:solidFill>
                <a:srgbClr val="C00000"/>
              </a:solidFill>
            </a:endParaRPr>
          </a:p>
          <a:p>
            <a:pPr algn="just"/>
            <a:r>
              <a:rPr lang="tr-TR" sz="2800" b="1" u="sng" dirty="0" smtClean="0">
                <a:solidFill>
                  <a:schemeClr val="tx1"/>
                </a:solidFill>
              </a:rPr>
              <a:t>Bazı alimlerimiz </a:t>
            </a:r>
            <a:r>
              <a:rPr lang="tr-TR" sz="2800" b="1" i="1" dirty="0" smtClean="0">
                <a:solidFill>
                  <a:srgbClr val="0070C0"/>
                </a:solidFill>
              </a:rPr>
              <a:t>bu hükmün berat gecesinde verildiğini beyan etmişler </a:t>
            </a:r>
            <a:r>
              <a:rPr lang="tr-TR" sz="2800" i="1" u="sng" dirty="0" smtClean="0">
                <a:solidFill>
                  <a:schemeClr val="tx1"/>
                </a:solidFill>
              </a:rPr>
              <a:t>diğer </a:t>
            </a:r>
            <a:r>
              <a:rPr lang="tr-TR" sz="2800" b="1" u="sng" dirty="0" smtClean="0">
                <a:solidFill>
                  <a:schemeClr val="tx1"/>
                </a:solidFill>
              </a:rPr>
              <a:t>bazı alimlerimizde</a:t>
            </a:r>
            <a:r>
              <a:rPr lang="tr-TR" sz="2800" i="1" u="sng" dirty="0" smtClean="0">
                <a:solidFill>
                  <a:srgbClr val="00B050"/>
                </a:solidFill>
              </a:rPr>
              <a:t> </a:t>
            </a:r>
            <a:r>
              <a:rPr lang="tr-TR" sz="2800" b="1" dirty="0" smtClean="0">
                <a:solidFill>
                  <a:srgbClr val="7030A0"/>
                </a:solidFill>
              </a:rPr>
              <a:t>berat gecesinden başlayıp kadir gecesine kadar hüküm verme işinin devam ettiğini beyan buyurmuşlardır.</a:t>
            </a:r>
            <a:endParaRPr lang="tr-TR" sz="2800" b="1" dirty="0">
              <a:solidFill>
                <a:srgbClr val="7030A0"/>
              </a:solidFill>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002060"/>
                </a:solidFill>
              </a:rPr>
              <a:t>BİR GECE </a:t>
            </a:r>
            <a:r>
              <a:rPr lang="tr-TR" sz="3600" b="1" dirty="0" smtClean="0">
                <a:solidFill>
                  <a:srgbClr val="C00000"/>
                </a:solidFill>
              </a:rPr>
              <a:t>“Hüküm vermek”</a:t>
            </a:r>
            <a:r>
              <a:rPr lang="tr-TR" sz="3600" dirty="0" smtClean="0">
                <a:solidFill>
                  <a:srgbClr val="C00000"/>
                </a:solidFill>
              </a:rPr>
              <a:t> </a:t>
            </a:r>
            <a:endParaRPr lang="tr-TR" sz="3600" b="1" dirty="0">
              <a:solidFill>
                <a:srgbClr val="00206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251520" y="1124744"/>
            <a:ext cx="8640960" cy="5544616"/>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tr-TR" sz="2800" dirty="0" smtClean="0">
                <a:solidFill>
                  <a:schemeClr val="tx1"/>
                </a:solidFill>
                <a:latin typeface="Times New Roman" pitchFamily="18" charset="0"/>
                <a:cs typeface="Times New Roman" pitchFamily="18" charset="0"/>
              </a:rPr>
              <a:t>“Kadir Gecesi bin aydan daha hayırlıdır”</a:t>
            </a:r>
          </a:p>
          <a:p>
            <a:pPr algn="ctr"/>
            <a:r>
              <a:rPr lang="tr-TR" sz="2800" b="1" dirty="0" smtClean="0">
                <a:solidFill>
                  <a:schemeClr val="tx1"/>
                </a:solidFill>
                <a:latin typeface="Times New Roman" pitchFamily="18" charset="0"/>
                <a:cs typeface="Times New Roman" pitchFamily="18" charset="0"/>
              </a:rPr>
              <a:t>Bu geceye Kadir Gecesi denilmesi, </a:t>
            </a:r>
          </a:p>
          <a:p>
            <a:pPr algn="ctr"/>
            <a:r>
              <a:rPr lang="tr-TR" sz="4400" b="1" dirty="0" smtClean="0">
                <a:solidFill>
                  <a:srgbClr val="C00000"/>
                </a:solidFill>
                <a:latin typeface="Times New Roman" pitchFamily="18" charset="0"/>
                <a:cs typeface="Times New Roman" pitchFamily="18" charset="0"/>
              </a:rPr>
              <a:t>o gecede </a:t>
            </a:r>
          </a:p>
          <a:p>
            <a:pPr algn="ctr"/>
            <a:r>
              <a:rPr lang="tr-TR" sz="4800" b="1" dirty="0" smtClean="0">
                <a:solidFill>
                  <a:srgbClr val="00B050"/>
                </a:solidFill>
                <a:latin typeface="Times New Roman" pitchFamily="18" charset="0"/>
                <a:cs typeface="Times New Roman" pitchFamily="18" charset="0"/>
              </a:rPr>
              <a:t>kıymetli bir kitabın, </a:t>
            </a:r>
          </a:p>
          <a:p>
            <a:pPr algn="ctr"/>
            <a:r>
              <a:rPr lang="tr-TR" sz="4400" b="1" dirty="0" smtClean="0">
                <a:solidFill>
                  <a:srgbClr val="0070C0"/>
                </a:solidFill>
                <a:latin typeface="Times New Roman" pitchFamily="18" charset="0"/>
                <a:cs typeface="Times New Roman" pitchFamily="18" charset="0"/>
              </a:rPr>
              <a:t>kıymetli bir melek aracılığıyla, </a:t>
            </a:r>
          </a:p>
          <a:p>
            <a:pPr algn="ctr"/>
            <a:r>
              <a:rPr lang="tr-TR" sz="4400" b="1" dirty="0" smtClean="0">
                <a:solidFill>
                  <a:schemeClr val="tx2"/>
                </a:solidFill>
                <a:latin typeface="Times New Roman" pitchFamily="18" charset="0"/>
                <a:cs typeface="Times New Roman" pitchFamily="18" charset="0"/>
              </a:rPr>
              <a:t>kıymetli bir insana ve </a:t>
            </a:r>
          </a:p>
          <a:p>
            <a:pPr algn="ctr"/>
            <a:r>
              <a:rPr lang="tr-TR" sz="4400" b="1" dirty="0" smtClean="0">
                <a:solidFill>
                  <a:srgbClr val="FF0000"/>
                </a:solidFill>
                <a:latin typeface="Times New Roman" pitchFamily="18" charset="0"/>
                <a:cs typeface="Times New Roman" pitchFamily="18" charset="0"/>
              </a:rPr>
              <a:t>kıymetli bir ümmete, </a:t>
            </a:r>
          </a:p>
          <a:p>
            <a:pPr algn="ctr"/>
            <a:r>
              <a:rPr lang="tr-TR" sz="2800" dirty="0" smtClean="0">
                <a:solidFill>
                  <a:schemeClr val="tx1"/>
                </a:solidFill>
                <a:latin typeface="Times New Roman" pitchFamily="18" charset="0"/>
                <a:cs typeface="Times New Roman" pitchFamily="18" charset="0"/>
              </a:rPr>
              <a:t>inmesindendir de denilmiştir. </a:t>
            </a:r>
            <a:endParaRPr lang="tr-TR" sz="3200" dirty="0">
              <a:solidFill>
                <a:schemeClr val="tx1"/>
              </a:solidFill>
              <a:latin typeface="Times New Roman" pitchFamily="18" charset="0"/>
              <a:cs typeface="Times New Roman" pitchFamily="18" charset="0"/>
            </a:endParaRPr>
          </a:p>
        </p:txBody>
      </p:sp>
      <p:sp>
        <p:nvSpPr>
          <p:cNvPr id="3" name="2 Dikdörtgen"/>
          <p:cNvSpPr/>
          <p:nvPr/>
        </p:nvSpPr>
        <p:spPr>
          <a:xfrm>
            <a:off x="0" y="0"/>
            <a:ext cx="9144000" cy="1124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chemeClr val="tx1"/>
                </a:solidFill>
                <a:latin typeface="Times New Roman" pitchFamily="18" charset="0"/>
                <a:cs typeface="Times New Roman" pitchFamily="18" charset="0"/>
              </a:rPr>
              <a:t>Azamet Ve Şeref Sahibi Gece</a:t>
            </a:r>
            <a:endParaRPr lang="tr-TR" sz="3600" b="1" dirty="0">
              <a:solidFill>
                <a:srgbClr val="00206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730</TotalTime>
  <Words>3246</Words>
  <Application>Microsoft Office PowerPoint</Application>
  <PresentationFormat>Ekran Gösterisi (4:3)</PresentationFormat>
  <Paragraphs>420</Paragraphs>
  <Slides>53</Slides>
  <Notes>1</Notes>
  <HiddenSlides>0</HiddenSlides>
  <MMClips>0</MMClips>
  <ScaleCrop>false</ScaleCrop>
  <HeadingPairs>
    <vt:vector size="4" baseType="variant">
      <vt:variant>
        <vt:lpstr>Tema</vt:lpstr>
      </vt:variant>
      <vt:variant>
        <vt:i4>1</vt:i4>
      </vt:variant>
      <vt:variant>
        <vt:lpstr>Slayt Başlıkları</vt:lpstr>
      </vt:variant>
      <vt:variant>
        <vt:i4>53</vt:i4>
      </vt:variant>
    </vt:vector>
  </HeadingPairs>
  <TitlesOfParts>
    <vt:vector size="54" baseType="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alp</dc:creator>
  <cp:lastModifiedBy>şavşat müftülüğü</cp:lastModifiedBy>
  <cp:revision>90</cp:revision>
  <dcterms:created xsi:type="dcterms:W3CDTF">2010-09-02T11:53:47Z</dcterms:created>
  <dcterms:modified xsi:type="dcterms:W3CDTF">2015-07-09T13:53:08Z</dcterms:modified>
</cp:coreProperties>
</file>