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8" r:id="rId3"/>
    <p:sldId id="259" r:id="rId4"/>
    <p:sldId id="260" r:id="rId5"/>
    <p:sldId id="263" r:id="rId6"/>
    <p:sldId id="264" r:id="rId7"/>
    <p:sldId id="266" r:id="rId8"/>
    <p:sldId id="268" r:id="rId9"/>
    <p:sldId id="269" r:id="rId10"/>
    <p:sldId id="270" r:id="rId11"/>
    <p:sldId id="271" r:id="rId12"/>
    <p:sldId id="298"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 id="265" r:id="rId4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735" autoAdjust="0"/>
    <p:restoredTop sz="94660"/>
  </p:normalViewPr>
  <p:slideViewPr>
    <p:cSldViewPr>
      <p:cViewPr varScale="1">
        <p:scale>
          <a:sx n="53" d="100"/>
          <a:sy n="53" d="100"/>
        </p:scale>
        <p:origin x="-1022"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5700E546-C9F7-4338-94AA-84FD0850DB1C}" type="datetimeFigureOut">
              <a:rPr lang="tr-TR" smtClean="0"/>
              <a:pPr/>
              <a:t>25.08.2011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E50EEE3-B141-4265-B12C-670D355E0463}"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700E546-C9F7-4338-94AA-84FD0850DB1C}" type="datetimeFigureOut">
              <a:rPr lang="tr-TR" smtClean="0"/>
              <a:pPr/>
              <a:t>25.08.2011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E50EEE3-B141-4265-B12C-670D355E046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700E546-C9F7-4338-94AA-84FD0850DB1C}" type="datetimeFigureOut">
              <a:rPr lang="tr-TR" smtClean="0"/>
              <a:pPr/>
              <a:t>25.08.2011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E50EEE3-B141-4265-B12C-670D355E046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700E546-C9F7-4338-94AA-84FD0850DB1C}" type="datetimeFigureOut">
              <a:rPr lang="tr-TR" smtClean="0"/>
              <a:pPr/>
              <a:t>25.08.2011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E50EEE3-B141-4265-B12C-670D355E046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5700E546-C9F7-4338-94AA-84FD0850DB1C}" type="datetimeFigureOut">
              <a:rPr lang="tr-TR" smtClean="0"/>
              <a:pPr/>
              <a:t>25.08.2011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E50EEE3-B141-4265-B12C-670D355E0463}"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5700E546-C9F7-4338-94AA-84FD0850DB1C}" type="datetimeFigureOut">
              <a:rPr lang="tr-TR" smtClean="0"/>
              <a:pPr/>
              <a:t>25.08.2011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E50EEE3-B141-4265-B12C-670D355E0463}"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5700E546-C9F7-4338-94AA-84FD0850DB1C}" type="datetimeFigureOut">
              <a:rPr lang="tr-TR" smtClean="0"/>
              <a:pPr/>
              <a:t>25.08.2011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E50EEE3-B141-4265-B12C-670D355E046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5700E546-C9F7-4338-94AA-84FD0850DB1C}" type="datetimeFigureOut">
              <a:rPr lang="tr-TR" smtClean="0"/>
              <a:pPr/>
              <a:t>25.08.2011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E50EEE3-B141-4265-B12C-670D355E046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700E546-C9F7-4338-94AA-84FD0850DB1C}" type="datetimeFigureOut">
              <a:rPr lang="tr-TR" smtClean="0"/>
              <a:pPr/>
              <a:t>25.08.2011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E50EEE3-B141-4265-B12C-670D355E046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700E546-C9F7-4338-94AA-84FD0850DB1C}" type="datetimeFigureOut">
              <a:rPr lang="tr-TR" smtClean="0"/>
              <a:pPr/>
              <a:t>25.08.2011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E50EEE3-B141-4265-B12C-670D355E0463}"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700E546-C9F7-4338-94AA-84FD0850DB1C}" type="datetimeFigureOut">
              <a:rPr lang="tr-TR" smtClean="0"/>
              <a:pPr/>
              <a:t>25.08.2011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E50EEE3-B141-4265-B12C-670D355E0463}"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00E546-C9F7-4338-94AA-84FD0850DB1C}" type="datetimeFigureOut">
              <a:rPr lang="tr-TR" smtClean="0"/>
              <a:pPr/>
              <a:t>25.08.2011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50EEE3-B141-4265-B12C-670D355E0463}"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7.jpeg"/></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pic>
        <p:nvPicPr>
          <p:cNvPr id="8" name="4 Resim" descr="arkazeminresmi.jpg"/>
          <p:cNvPicPr>
            <a:picLocks noChangeAspect="1"/>
          </p:cNvPicPr>
          <p:nvPr/>
        </p:nvPicPr>
        <p:blipFill>
          <a:blip r:embed="rId3" cstate="print"/>
          <a:srcRect/>
          <a:stretch>
            <a:fillRect/>
          </a:stretch>
        </p:blipFill>
        <p:spPr bwMode="auto">
          <a:xfrm>
            <a:off x="1500166" y="2285991"/>
            <a:ext cx="6072230" cy="3429025"/>
          </a:xfrm>
          <a:prstGeom prst="rect">
            <a:avLst/>
          </a:prstGeom>
          <a:noFill/>
          <a:ln w="9525">
            <a:noFill/>
            <a:miter lim="800000"/>
            <a:headEnd/>
            <a:tailEnd/>
          </a:ln>
        </p:spPr>
      </p:pic>
      <p:pic>
        <p:nvPicPr>
          <p:cNvPr id="7" name="6 Resim" descr="tepedin.png"/>
          <p:cNvPicPr>
            <a:picLocks noChangeAspect="1"/>
          </p:cNvPicPr>
          <p:nvPr/>
        </p:nvPicPr>
        <p:blipFill>
          <a:blip r:embed="rId4"/>
          <a:srcRect l="821" t="10949"/>
          <a:stretch>
            <a:fillRect/>
          </a:stretch>
        </p:blipFill>
        <p:spPr>
          <a:xfrm>
            <a:off x="-71470" y="-24"/>
            <a:ext cx="9215470" cy="1214446"/>
          </a:xfrm>
          <a:prstGeom prst="rect">
            <a:avLst/>
          </a:prstGeom>
        </p:spPr>
      </p:pic>
      <p:sp>
        <p:nvSpPr>
          <p:cNvPr id="5" name="4 Dikdörtgen"/>
          <p:cNvSpPr/>
          <p:nvPr/>
        </p:nvSpPr>
        <p:spPr>
          <a:xfrm>
            <a:off x="1643042" y="2357430"/>
            <a:ext cx="5715040" cy="3286148"/>
          </a:xfrm>
          <a:prstGeom prst="rect">
            <a:avLst/>
          </a:prstGeom>
          <a:solidFill>
            <a:schemeClr val="accent6">
              <a:lumMod val="40000"/>
              <a:lumOff val="6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1500" b="1" dirty="0" smtClean="0">
                <a:solidFill>
                  <a:srgbClr val="C00000"/>
                </a:solidFill>
                <a:latin typeface="Vivaldi" pitchFamily="66" charset="0"/>
              </a:rPr>
              <a:t>K</a:t>
            </a:r>
            <a:r>
              <a:rPr lang="tr-TR" sz="2800" b="1" dirty="0" smtClean="0">
                <a:solidFill>
                  <a:srgbClr val="C00000"/>
                </a:solidFill>
                <a:latin typeface="Times New Roman" pitchFamily="18" charset="0"/>
                <a:cs typeface="Times New Roman" pitchFamily="18" charset="0"/>
              </a:rPr>
              <a:t>ADİR</a:t>
            </a:r>
            <a:r>
              <a:rPr lang="tr-TR" sz="2400" b="1" dirty="0" smtClean="0">
                <a:solidFill>
                  <a:srgbClr val="C00000"/>
                </a:solidFill>
                <a:latin typeface="Times New Roman" pitchFamily="18" charset="0"/>
                <a:cs typeface="Times New Roman" pitchFamily="18" charset="0"/>
              </a:rPr>
              <a:t> </a:t>
            </a:r>
            <a:r>
              <a:rPr lang="tr-TR" sz="11500" b="1" dirty="0" smtClean="0">
                <a:solidFill>
                  <a:srgbClr val="C00000"/>
                </a:solidFill>
                <a:latin typeface="Vivaldi" pitchFamily="66" charset="0"/>
              </a:rPr>
              <a:t>G</a:t>
            </a:r>
            <a:r>
              <a:rPr lang="tr-TR" sz="2800" b="1" dirty="0" smtClean="0">
                <a:solidFill>
                  <a:srgbClr val="C00000"/>
                </a:solidFill>
                <a:latin typeface="Times New Roman" pitchFamily="18" charset="0"/>
                <a:cs typeface="Times New Roman" pitchFamily="18" charset="0"/>
              </a:rPr>
              <a:t>ECESİ</a:t>
            </a:r>
          </a:p>
          <a:p>
            <a:pPr algn="ctr"/>
            <a:endParaRPr lang="tr-TR" sz="1050" dirty="0" smtClean="0">
              <a:solidFill>
                <a:srgbClr val="00B0F0"/>
              </a:solidFill>
              <a:latin typeface="Times New Roman" pitchFamily="18" charset="0"/>
              <a:cs typeface="Times New Roman" pitchFamily="18" charset="0"/>
            </a:endParaRPr>
          </a:p>
          <a:p>
            <a:pPr algn="ctr"/>
            <a:endParaRPr lang="tr-TR" sz="2800" dirty="0" smtClean="0">
              <a:solidFill>
                <a:srgbClr val="00B050"/>
              </a:solidFill>
              <a:latin typeface="Vivaldi" pitchFamily="66" charset="0"/>
              <a:cs typeface="Times New Roman" pitchFamily="18" charset="0"/>
            </a:endParaRPr>
          </a:p>
          <a:p>
            <a:pPr algn="ctr"/>
            <a:endParaRPr lang="tr-TR" sz="2800" dirty="0" smtClean="0">
              <a:solidFill>
                <a:srgbClr val="00B050"/>
              </a:solidFill>
              <a:latin typeface="Vivaldi" pitchFamily="66" charset="0"/>
              <a:cs typeface="Times New Roman" pitchFamily="18" charset="0"/>
            </a:endParaRPr>
          </a:p>
          <a:p>
            <a:pPr algn="ctr"/>
            <a:r>
              <a:rPr lang="tr-TR" sz="2800" b="1" dirty="0" smtClean="0">
                <a:solidFill>
                  <a:srgbClr val="FF0000"/>
                </a:solidFill>
                <a:latin typeface="Vivaldi" pitchFamily="66" charset="0"/>
                <a:cs typeface="Times New Roman" pitchFamily="18" charset="0"/>
              </a:rPr>
              <a:t>İ</a:t>
            </a:r>
            <a:r>
              <a:rPr lang="tr-TR" sz="2800" b="1" dirty="0" smtClean="0">
                <a:solidFill>
                  <a:srgbClr val="FF0000"/>
                </a:solidFill>
                <a:latin typeface="Times New Roman" pitchFamily="18" charset="0"/>
                <a:cs typeface="Times New Roman" pitchFamily="18" charset="0"/>
              </a:rPr>
              <a:t>dris </a:t>
            </a:r>
            <a:r>
              <a:rPr lang="tr-TR" sz="2800" b="1" dirty="0" smtClean="0">
                <a:solidFill>
                  <a:srgbClr val="FF0000"/>
                </a:solidFill>
                <a:latin typeface="Vivaldi" pitchFamily="66" charset="0"/>
                <a:cs typeface="Times New Roman" pitchFamily="18" charset="0"/>
              </a:rPr>
              <a:t>Y</a:t>
            </a:r>
            <a:r>
              <a:rPr lang="tr-TR" sz="2800" b="1" dirty="0" smtClean="0">
                <a:solidFill>
                  <a:srgbClr val="FF0000"/>
                </a:solidFill>
                <a:latin typeface="Times New Roman" pitchFamily="18" charset="0"/>
                <a:cs typeface="Times New Roman" pitchFamily="18" charset="0"/>
              </a:rPr>
              <a:t>AVUZYİĞİT</a:t>
            </a:r>
          </a:p>
          <a:p>
            <a:pPr algn="ctr"/>
            <a:r>
              <a:rPr lang="tr-TR" sz="2400" b="1" dirty="0" smtClean="0">
                <a:solidFill>
                  <a:srgbClr val="00B050"/>
                </a:solidFill>
                <a:latin typeface="Times New Roman" pitchFamily="18" charset="0"/>
                <a:cs typeface="Times New Roman" pitchFamily="18" charset="0"/>
              </a:rPr>
              <a:t>Dadaşkent Merkez Camii İmam Hatibi</a:t>
            </a:r>
          </a:p>
          <a:p>
            <a:pPr algn="ctr"/>
            <a:endParaRPr lang="tr-TR" sz="2400" dirty="0" smtClean="0">
              <a:solidFill>
                <a:srgbClr val="00B050"/>
              </a:solidFill>
              <a:latin typeface="Times New Roman" pitchFamily="18" charset="0"/>
              <a:cs typeface="Times New Roman" pitchFamily="18" charset="0"/>
            </a:endParaRPr>
          </a:p>
        </p:txBody>
      </p:sp>
      <p:sp>
        <p:nvSpPr>
          <p:cNvPr id="12" name="11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sp>
        <p:nvSpPr>
          <p:cNvPr id="13" name="12 Dikdörtgen"/>
          <p:cNvSpPr/>
          <p:nvPr/>
        </p:nvSpPr>
        <p:spPr>
          <a:xfrm>
            <a:off x="857224" y="2000240"/>
            <a:ext cx="7143800" cy="3929090"/>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3200" dirty="0" smtClean="0">
                <a:solidFill>
                  <a:schemeClr val="tx1"/>
                </a:solidFill>
                <a:latin typeface="Times New Roman" pitchFamily="18" charset="0"/>
                <a:cs typeface="Times New Roman" pitchFamily="18" charset="0"/>
              </a:rPr>
              <a:t>	</a:t>
            </a:r>
            <a:r>
              <a:rPr lang="tr-TR" sz="2800" dirty="0" smtClean="0">
                <a:solidFill>
                  <a:schemeClr val="tx1"/>
                </a:solidFill>
                <a:latin typeface="Times New Roman" pitchFamily="18" charset="0"/>
                <a:cs typeface="Times New Roman" pitchFamily="18" charset="0"/>
              </a:rPr>
              <a:t> 2- </a:t>
            </a:r>
            <a:r>
              <a:rPr lang="tr-TR" sz="2800" u="sng" dirty="0" smtClean="0">
                <a:solidFill>
                  <a:schemeClr val="tx1"/>
                </a:solidFill>
                <a:latin typeface="Times New Roman" pitchFamily="18" charset="0"/>
                <a:cs typeface="Times New Roman" pitchFamily="18" charset="0"/>
              </a:rPr>
              <a:t>Azamet ve şeref sahibi gece anlamına gelir.</a:t>
            </a:r>
            <a:r>
              <a:rPr lang="tr-TR" sz="2800" dirty="0" smtClean="0">
                <a:solidFill>
                  <a:schemeClr val="tx1"/>
                </a:solidFill>
                <a:latin typeface="Times New Roman" pitchFamily="18" charset="0"/>
                <a:cs typeface="Times New Roman" pitchFamily="18" charset="0"/>
              </a:rPr>
              <a:t> “Kadir Gecesi bin aydan daha hayırlıdır” ayeti bunun delilidir. </a:t>
            </a:r>
          </a:p>
          <a:p>
            <a:pPr algn="just"/>
            <a:r>
              <a:rPr lang="tr-TR" sz="2800" dirty="0" smtClean="0">
                <a:solidFill>
                  <a:schemeClr val="tx1"/>
                </a:solidFill>
                <a:latin typeface="Times New Roman" pitchFamily="18" charset="0"/>
                <a:cs typeface="Times New Roman" pitchFamily="18" charset="0"/>
              </a:rPr>
              <a:t>         </a:t>
            </a:r>
            <a:r>
              <a:rPr lang="tr-TR" sz="2800" b="1" dirty="0" smtClean="0">
                <a:solidFill>
                  <a:schemeClr val="tx1"/>
                </a:solidFill>
                <a:latin typeface="Times New Roman" pitchFamily="18" charset="0"/>
                <a:cs typeface="Times New Roman" pitchFamily="18" charset="0"/>
              </a:rPr>
              <a:t>Bu geceye Kadir Gecesi denilmesi, </a:t>
            </a:r>
            <a:r>
              <a:rPr lang="tr-TR" sz="2800" b="1" dirty="0" smtClean="0">
                <a:solidFill>
                  <a:srgbClr val="C00000"/>
                </a:solidFill>
                <a:latin typeface="Times New Roman" pitchFamily="18" charset="0"/>
                <a:cs typeface="Times New Roman" pitchFamily="18" charset="0"/>
              </a:rPr>
              <a:t>o gecede kıymeti bir kitabın, kıymetli bir melek aracılığıyla, kıymetli bir insana ve kıymetli bir ümmete, inmesindendir de denilmiştir</a:t>
            </a:r>
            <a:r>
              <a:rPr lang="tr-TR" sz="2800" dirty="0" smtClean="0">
                <a:solidFill>
                  <a:srgbClr val="C00000"/>
                </a:solidFill>
                <a:latin typeface="Times New Roman" pitchFamily="18" charset="0"/>
                <a:cs typeface="Times New Roman" pitchFamily="18" charset="0"/>
              </a:rPr>
              <a:t>. </a:t>
            </a:r>
            <a:endParaRPr lang="tr-TR" sz="3200" dirty="0">
              <a:solidFill>
                <a:srgbClr val="C00000"/>
              </a:solidFill>
              <a:latin typeface="Times New Roman" pitchFamily="18" charset="0"/>
              <a:cs typeface="Times New Roman" pitchFamily="18" charset="0"/>
            </a:endParaRPr>
          </a:p>
        </p:txBody>
      </p:sp>
      <p:pic>
        <p:nvPicPr>
          <p:cNvPr id="6" name="5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sp>
        <p:nvSpPr>
          <p:cNvPr id="13" name="12 Dikdörtgen"/>
          <p:cNvSpPr/>
          <p:nvPr/>
        </p:nvSpPr>
        <p:spPr>
          <a:xfrm>
            <a:off x="857224" y="2000240"/>
            <a:ext cx="7143800" cy="3929090"/>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dirty="0" smtClean="0">
                <a:solidFill>
                  <a:schemeClr val="tx1"/>
                </a:solidFill>
                <a:latin typeface="Times New Roman" pitchFamily="18" charset="0"/>
                <a:cs typeface="Times New Roman" pitchFamily="18" charset="0"/>
              </a:rPr>
              <a:t>	</a:t>
            </a:r>
            <a:r>
              <a:rPr lang="tr-TR" sz="1400" b="1" u="sng" dirty="0" smtClean="0">
                <a:solidFill>
                  <a:schemeClr val="tx1"/>
                </a:solidFill>
                <a:latin typeface="Times New Roman" pitchFamily="18" charset="0"/>
                <a:cs typeface="Times New Roman" pitchFamily="18" charset="0"/>
              </a:rPr>
              <a:t> Bu geceye Kadir gecesi denilmesi şeref ve kıymetinden dolayıdır. Çünkü:</a:t>
            </a:r>
            <a:endParaRPr lang="tr-TR" sz="1600" b="1" u="sng" dirty="0" smtClean="0">
              <a:solidFill>
                <a:schemeClr val="tx1"/>
              </a:solidFill>
              <a:latin typeface="Times New Roman" pitchFamily="18" charset="0"/>
              <a:cs typeface="Times New Roman" pitchFamily="18" charset="0"/>
            </a:endParaRPr>
          </a:p>
          <a:p>
            <a:pPr lvl="0" algn="just"/>
            <a:r>
              <a:rPr lang="tr-TR" sz="1600" b="1" dirty="0" err="1" smtClean="0">
                <a:solidFill>
                  <a:srgbClr val="C00000"/>
                </a:solidFill>
                <a:latin typeface="Times New Roman" pitchFamily="18" charset="0"/>
                <a:cs typeface="Times New Roman" pitchFamily="18" charset="0"/>
              </a:rPr>
              <a:t>Kur'ân</a:t>
            </a:r>
            <a:r>
              <a:rPr lang="tr-TR" sz="1600" b="1" dirty="0" smtClean="0">
                <a:solidFill>
                  <a:srgbClr val="C00000"/>
                </a:solidFill>
                <a:latin typeface="Times New Roman" pitchFamily="18" charset="0"/>
                <a:cs typeface="Times New Roman" pitchFamily="18" charset="0"/>
              </a:rPr>
              <a:t>-ı Kerim bu gecede inmeye başlamıştır.</a:t>
            </a:r>
            <a:endParaRPr lang="tr-TR" sz="1600" dirty="0" smtClean="0">
              <a:solidFill>
                <a:srgbClr val="C00000"/>
              </a:solidFill>
              <a:latin typeface="Times New Roman" pitchFamily="18" charset="0"/>
              <a:cs typeface="Times New Roman" pitchFamily="18" charset="0"/>
            </a:endParaRPr>
          </a:p>
          <a:p>
            <a:pPr lvl="0" algn="just"/>
            <a:r>
              <a:rPr lang="tr-TR" sz="1600" dirty="0" smtClean="0">
                <a:solidFill>
                  <a:srgbClr val="00B050"/>
                </a:solidFill>
                <a:latin typeface="Times New Roman" pitchFamily="18" charset="0"/>
                <a:cs typeface="Times New Roman" pitchFamily="18" charset="0"/>
              </a:rPr>
              <a:t>Bu gecedeki ibadet, içerisinde Kadir gecesi bulunmayan bin ayda yapılan ibadetten daha faziletlidir.</a:t>
            </a:r>
          </a:p>
          <a:p>
            <a:pPr lvl="0" algn="just"/>
            <a:r>
              <a:rPr lang="tr-TR" sz="1600" b="1" dirty="0" smtClean="0">
                <a:solidFill>
                  <a:srgbClr val="0070C0"/>
                </a:solidFill>
                <a:latin typeface="Times New Roman" pitchFamily="18" charset="0"/>
                <a:cs typeface="Times New Roman" pitchFamily="18" charset="0"/>
              </a:rPr>
              <a:t>Gelecek bir seneye kadar cereyan edecek olan her türlü hadiseler Allah Teâlâ'nın ezelî kaza ve takdiri ile ilgili meleklere bu gece bildirilir</a:t>
            </a:r>
            <a:r>
              <a:rPr lang="tr-TR" sz="1600" dirty="0" smtClean="0">
                <a:solidFill>
                  <a:srgbClr val="0070C0"/>
                </a:solidFill>
                <a:latin typeface="Times New Roman" pitchFamily="18" charset="0"/>
                <a:cs typeface="Times New Roman" pitchFamily="18" charset="0"/>
              </a:rPr>
              <a:t> </a:t>
            </a:r>
            <a:r>
              <a:rPr lang="tr-TR" sz="1600" baseline="30000" dirty="0" smtClean="0">
                <a:solidFill>
                  <a:srgbClr val="0070C0"/>
                </a:solidFill>
                <a:latin typeface="Times New Roman" pitchFamily="18" charset="0"/>
                <a:cs typeface="Times New Roman" pitchFamily="18" charset="0"/>
              </a:rPr>
              <a:t>(</a:t>
            </a:r>
            <a:r>
              <a:rPr lang="tr-TR" sz="1600" baseline="30000" dirty="0" err="1" smtClean="0">
                <a:solidFill>
                  <a:srgbClr val="0070C0"/>
                </a:solidFill>
                <a:latin typeface="Times New Roman" pitchFamily="18" charset="0"/>
                <a:cs typeface="Times New Roman" pitchFamily="18" charset="0"/>
              </a:rPr>
              <a:t>Tecrîdi</a:t>
            </a:r>
            <a:r>
              <a:rPr lang="tr-TR" sz="1600" baseline="30000" dirty="0" smtClean="0">
                <a:solidFill>
                  <a:srgbClr val="0070C0"/>
                </a:solidFill>
                <a:latin typeface="Times New Roman" pitchFamily="18" charset="0"/>
                <a:cs typeface="Times New Roman" pitchFamily="18" charset="0"/>
              </a:rPr>
              <a:t> Sarih </a:t>
            </a:r>
            <a:r>
              <a:rPr lang="tr-TR" sz="1600" baseline="30000" dirty="0" err="1" smtClean="0">
                <a:solidFill>
                  <a:srgbClr val="0070C0"/>
                </a:solidFill>
                <a:latin typeface="Times New Roman" pitchFamily="18" charset="0"/>
                <a:cs typeface="Times New Roman" pitchFamily="18" charset="0"/>
              </a:rPr>
              <a:t>Tercemesi</a:t>
            </a:r>
            <a:r>
              <a:rPr lang="tr-TR" sz="1600" baseline="30000" dirty="0" smtClean="0">
                <a:solidFill>
                  <a:srgbClr val="0070C0"/>
                </a:solidFill>
                <a:latin typeface="Times New Roman" pitchFamily="18" charset="0"/>
                <a:cs typeface="Times New Roman" pitchFamily="18" charset="0"/>
              </a:rPr>
              <a:t>, VI, 312).</a:t>
            </a:r>
            <a:endParaRPr lang="tr-TR" sz="1600" dirty="0" smtClean="0">
              <a:solidFill>
                <a:srgbClr val="0070C0"/>
              </a:solidFill>
              <a:latin typeface="Times New Roman" pitchFamily="18" charset="0"/>
              <a:cs typeface="Times New Roman" pitchFamily="18" charset="0"/>
            </a:endParaRPr>
          </a:p>
          <a:p>
            <a:pPr lvl="0" algn="just"/>
            <a:r>
              <a:rPr lang="tr-TR" sz="1600" dirty="0" smtClean="0">
                <a:solidFill>
                  <a:srgbClr val="7030A0"/>
                </a:solidFill>
                <a:latin typeface="Times New Roman" pitchFamily="18" charset="0"/>
                <a:cs typeface="Times New Roman" pitchFamily="18" charset="0"/>
              </a:rPr>
              <a:t>Bu gece Cebrail (a.s.) ve melekler Allah’ın izniyle her türlü iş için dünya semasına indikleri gece</a:t>
            </a:r>
          </a:p>
          <a:p>
            <a:pPr lvl="0" algn="just"/>
            <a:r>
              <a:rPr lang="tr-TR" sz="1600" dirty="0" smtClean="0">
                <a:solidFill>
                  <a:srgbClr val="FF0000"/>
                </a:solidFill>
                <a:latin typeface="Times New Roman" pitchFamily="18" charset="0"/>
                <a:cs typeface="Times New Roman" pitchFamily="18" charset="0"/>
              </a:rPr>
              <a:t>Bu gece tanyerinin ağarmasına kadar esenliktir, her türlü kötülükten uzaktır.</a:t>
            </a:r>
          </a:p>
          <a:p>
            <a:pPr lvl="0" algn="just"/>
            <a:r>
              <a:rPr lang="tr-TR" sz="1600" b="1" dirty="0" smtClean="0">
                <a:solidFill>
                  <a:srgbClr val="00B0F0"/>
                </a:solidFill>
                <a:latin typeface="Times New Roman" pitchFamily="18" charset="0"/>
                <a:cs typeface="Times New Roman" pitchFamily="18" charset="0"/>
              </a:rPr>
              <a:t>Bu gece Hz. Muhammed’e peygamberlik </a:t>
            </a:r>
            <a:r>
              <a:rPr lang="tr-TR" sz="1600" b="1" dirty="0" err="1" smtClean="0">
                <a:solidFill>
                  <a:srgbClr val="00B0F0"/>
                </a:solidFill>
                <a:latin typeface="Times New Roman" pitchFamily="18" charset="0"/>
                <a:cs typeface="Times New Roman" pitchFamily="18" charset="0"/>
              </a:rPr>
              <a:t>makamamının</a:t>
            </a:r>
            <a:r>
              <a:rPr lang="tr-TR" sz="1600" b="1" dirty="0" smtClean="0">
                <a:solidFill>
                  <a:srgbClr val="00B0F0"/>
                </a:solidFill>
                <a:latin typeface="Times New Roman" pitchFamily="18" charset="0"/>
                <a:cs typeface="Times New Roman" pitchFamily="18" charset="0"/>
              </a:rPr>
              <a:t> / vazifesinin  verildiği gecedir.</a:t>
            </a:r>
            <a:endParaRPr lang="tr-TR" sz="1600" dirty="0" smtClean="0">
              <a:solidFill>
                <a:srgbClr val="00B0F0"/>
              </a:solidFill>
              <a:latin typeface="Times New Roman" pitchFamily="18" charset="0"/>
              <a:cs typeface="Times New Roman" pitchFamily="18" charset="0"/>
            </a:endParaRPr>
          </a:p>
          <a:p>
            <a:pPr lvl="0" algn="just"/>
            <a:r>
              <a:rPr lang="tr-TR" sz="1600" dirty="0" smtClean="0">
                <a:solidFill>
                  <a:schemeClr val="accent5">
                    <a:lumMod val="50000"/>
                  </a:schemeClr>
                </a:solidFill>
                <a:latin typeface="Times New Roman" pitchFamily="18" charset="0"/>
                <a:cs typeface="Times New Roman" pitchFamily="18" charset="0"/>
              </a:rPr>
              <a:t>Bu gece </a:t>
            </a:r>
            <a:r>
              <a:rPr lang="tr-TR" sz="1600" dirty="0" err="1" smtClean="0">
                <a:solidFill>
                  <a:schemeClr val="accent5">
                    <a:lumMod val="50000"/>
                  </a:schemeClr>
                </a:solidFill>
                <a:latin typeface="Times New Roman" pitchFamily="18" charset="0"/>
                <a:cs typeface="Times New Roman" pitchFamily="18" charset="0"/>
              </a:rPr>
              <a:t>Kur’an</a:t>
            </a:r>
            <a:r>
              <a:rPr lang="tr-TR" sz="1600" dirty="0" smtClean="0">
                <a:solidFill>
                  <a:schemeClr val="accent5">
                    <a:lumMod val="50000"/>
                  </a:schemeClr>
                </a:solidFill>
                <a:latin typeface="Times New Roman" pitchFamily="18" charset="0"/>
                <a:cs typeface="Times New Roman" pitchFamily="18" charset="0"/>
              </a:rPr>
              <a:t> ve insan buluşmasının ilk yaşandığı bir gece.</a:t>
            </a:r>
          </a:p>
          <a:p>
            <a:pPr lvl="0" algn="just"/>
            <a:r>
              <a:rPr lang="tr-TR" sz="1600" dirty="0" smtClean="0">
                <a:solidFill>
                  <a:srgbClr val="FF0000"/>
                </a:solidFill>
                <a:latin typeface="Times New Roman" pitchFamily="18" charset="0"/>
                <a:cs typeface="Times New Roman" pitchFamily="18" charset="0"/>
              </a:rPr>
              <a:t>Bu gece karanlıkların aydınlanmaya başladığı / </a:t>
            </a:r>
            <a:r>
              <a:rPr lang="tr-TR" sz="1600" b="1" dirty="0" smtClean="0">
                <a:solidFill>
                  <a:srgbClr val="FF0000"/>
                </a:solidFill>
                <a:latin typeface="Times New Roman" pitchFamily="18" charset="0"/>
                <a:cs typeface="Times New Roman" pitchFamily="18" charset="0"/>
              </a:rPr>
              <a:t>İslam güneşinin doğduğu </a:t>
            </a:r>
            <a:r>
              <a:rPr lang="tr-TR" sz="1600" dirty="0" smtClean="0">
                <a:solidFill>
                  <a:srgbClr val="FF0000"/>
                </a:solidFill>
                <a:latin typeface="Times New Roman" pitchFamily="18" charset="0"/>
                <a:cs typeface="Times New Roman" pitchFamily="18" charset="0"/>
              </a:rPr>
              <a:t>gecedir.</a:t>
            </a:r>
          </a:p>
          <a:p>
            <a:pPr lvl="0" algn="just"/>
            <a:r>
              <a:rPr lang="tr-TR" sz="1600" b="1" dirty="0" smtClean="0">
                <a:solidFill>
                  <a:schemeClr val="tx1"/>
                </a:solidFill>
                <a:latin typeface="Times New Roman" pitchFamily="18" charset="0"/>
                <a:cs typeface="Times New Roman" pitchFamily="18" charset="0"/>
              </a:rPr>
              <a:t>Bu gece cehaletin perdelerinin yırtılıp ilmin ortaya çıktığı bir gecedir.</a:t>
            </a:r>
            <a:endParaRPr lang="tr-TR" sz="1600" dirty="0" smtClean="0">
              <a:solidFill>
                <a:schemeClr val="tx1"/>
              </a:solidFill>
              <a:latin typeface="Times New Roman" pitchFamily="18" charset="0"/>
              <a:cs typeface="Times New Roman" pitchFamily="18" charset="0"/>
            </a:endParaRPr>
          </a:p>
          <a:p>
            <a:pPr lvl="0" algn="just"/>
            <a:r>
              <a:rPr lang="tr-TR" sz="1600" dirty="0" smtClean="0">
                <a:solidFill>
                  <a:schemeClr val="tx1"/>
                </a:solidFill>
                <a:latin typeface="Times New Roman" pitchFamily="18" charset="0"/>
                <a:cs typeface="Times New Roman" pitchFamily="18" charset="0"/>
              </a:rPr>
              <a:t>Bu gece birlik ve beraberlik  kardeşlik gecesidir.</a:t>
            </a:r>
            <a:endParaRPr lang="tr-TR" sz="1600" dirty="0">
              <a:solidFill>
                <a:schemeClr val="tx1"/>
              </a:solidFill>
              <a:latin typeface="Times New Roman" pitchFamily="18" charset="0"/>
              <a:cs typeface="Times New Roman" pitchFamily="18" charset="0"/>
            </a:endParaRPr>
          </a:p>
        </p:txBody>
      </p:sp>
      <p:pic>
        <p:nvPicPr>
          <p:cNvPr id="6" name="5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sp>
        <p:nvSpPr>
          <p:cNvPr id="13" name="12 Dikdörtgen"/>
          <p:cNvSpPr/>
          <p:nvPr/>
        </p:nvSpPr>
        <p:spPr>
          <a:xfrm>
            <a:off x="857224" y="2000240"/>
            <a:ext cx="7143800" cy="3929090"/>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1400" b="1" u="sng" dirty="0" err="1" smtClean="0">
                <a:solidFill>
                  <a:schemeClr val="tx1"/>
                </a:solidFill>
                <a:latin typeface="Times New Roman" pitchFamily="18" charset="0"/>
                <a:cs typeface="Times New Roman" pitchFamily="18" charset="0"/>
              </a:rPr>
              <a:t>Buhari</a:t>
            </a:r>
            <a:r>
              <a:rPr lang="tr-TR" sz="1400" b="1" u="sng" dirty="0" smtClean="0">
                <a:solidFill>
                  <a:schemeClr val="tx1"/>
                </a:solidFill>
                <a:latin typeface="Times New Roman" pitchFamily="18" charset="0"/>
                <a:cs typeface="Times New Roman" pitchFamily="18" charset="0"/>
              </a:rPr>
              <a:t> ve Müslim'de </a:t>
            </a:r>
            <a:r>
              <a:rPr lang="tr-TR" sz="1400" b="1" u="sng" dirty="0" err="1" smtClean="0">
                <a:solidFill>
                  <a:schemeClr val="tx1"/>
                </a:solidFill>
                <a:latin typeface="Times New Roman" pitchFamily="18" charset="0"/>
                <a:cs typeface="Times New Roman" pitchFamily="18" charset="0"/>
              </a:rPr>
              <a:t>Hz.Ayşe</a:t>
            </a:r>
            <a:r>
              <a:rPr lang="tr-TR" sz="1400" b="1" u="sng" dirty="0" smtClean="0">
                <a:solidFill>
                  <a:schemeClr val="tx1"/>
                </a:solidFill>
                <a:latin typeface="Times New Roman" pitchFamily="18" charset="0"/>
                <a:cs typeface="Times New Roman" pitchFamily="18" charset="0"/>
              </a:rPr>
              <a:t> (</a:t>
            </a:r>
            <a:r>
              <a:rPr lang="tr-TR" sz="1400" b="1" u="sng" dirty="0" err="1" smtClean="0">
                <a:solidFill>
                  <a:schemeClr val="tx1"/>
                </a:solidFill>
                <a:latin typeface="Times New Roman" pitchFamily="18" charset="0"/>
                <a:cs typeface="Times New Roman" pitchFamily="18" charset="0"/>
              </a:rPr>
              <a:t>ra</a:t>
            </a:r>
            <a:r>
              <a:rPr lang="tr-TR" sz="1400" b="1" u="sng" dirty="0" smtClean="0">
                <a:solidFill>
                  <a:schemeClr val="tx1"/>
                </a:solidFill>
                <a:latin typeface="Times New Roman" pitchFamily="18" charset="0"/>
                <a:cs typeface="Times New Roman" pitchFamily="18" charset="0"/>
              </a:rPr>
              <a:t>) şöyle rivayet etmiştir :</a:t>
            </a:r>
          </a:p>
          <a:p>
            <a:pPr algn="just"/>
            <a:r>
              <a:rPr lang="tr-TR" sz="1400" dirty="0" smtClean="0">
                <a:solidFill>
                  <a:schemeClr val="tx1"/>
                </a:solidFill>
                <a:latin typeface="Times New Roman" pitchFamily="18" charset="0"/>
                <a:cs typeface="Times New Roman" pitchFamily="18" charset="0"/>
              </a:rPr>
              <a:t>Hz. Muhammed (sav) 610 yılının Ramazan ayında Hıra/Nur dağının zirvesindeki bir mağarada Allah’a ibadet ettiği sırada , vahiy meleği Cebrail (as) gelerek O’na son Peygamber olduğunu bildirdi. </a:t>
            </a:r>
          </a:p>
          <a:p>
            <a:pPr algn="just"/>
            <a:r>
              <a:rPr lang="tr-TR" sz="1400" dirty="0" smtClean="0">
                <a:solidFill>
                  <a:srgbClr val="FF0000"/>
                </a:solidFill>
                <a:latin typeface="Times New Roman" pitchFamily="18" charset="0"/>
                <a:cs typeface="Times New Roman" pitchFamily="18" charset="0"/>
              </a:rPr>
              <a:t>Cebrail (as) </a:t>
            </a:r>
            <a:r>
              <a:rPr lang="tr-TR" sz="2000" dirty="0" smtClean="0">
                <a:solidFill>
                  <a:srgbClr val="FF0000"/>
                </a:solidFill>
                <a:latin typeface="Times New Roman" pitchFamily="18" charset="0"/>
                <a:cs typeface="Times New Roman" pitchFamily="18" charset="0"/>
              </a:rPr>
              <a:t>: </a:t>
            </a:r>
            <a:r>
              <a:rPr lang="tr-TR" sz="2000" dirty="0" smtClean="0">
                <a:solidFill>
                  <a:schemeClr val="tx1"/>
                </a:solidFill>
                <a:latin typeface="Times New Roman" pitchFamily="18" charset="0"/>
                <a:cs typeface="Times New Roman" pitchFamily="18" charset="0"/>
              </a:rPr>
              <a:t>Oku </a:t>
            </a:r>
            <a:r>
              <a:rPr lang="tr-TR" sz="1400" dirty="0" smtClean="0">
                <a:solidFill>
                  <a:schemeClr val="tx1"/>
                </a:solidFill>
                <a:latin typeface="Times New Roman" pitchFamily="18" charset="0"/>
                <a:cs typeface="Times New Roman" pitchFamily="18" charset="0"/>
              </a:rPr>
              <a:t>! dedi. Peygamberimiz (sav) :  </a:t>
            </a:r>
          </a:p>
          <a:p>
            <a:pPr algn="just"/>
            <a:r>
              <a:rPr lang="tr-TR" sz="1400" dirty="0" smtClean="0">
                <a:solidFill>
                  <a:schemeClr val="tx1"/>
                </a:solidFill>
                <a:latin typeface="Times New Roman" pitchFamily="18" charset="0"/>
                <a:cs typeface="Times New Roman" pitchFamily="18" charset="0"/>
              </a:rPr>
              <a:t>”</a:t>
            </a:r>
            <a:r>
              <a:rPr lang="tr-TR" sz="2400" dirty="0" smtClean="0">
                <a:solidFill>
                  <a:srgbClr val="FF0000"/>
                </a:solidFill>
                <a:latin typeface="Times New Roman" pitchFamily="18" charset="0"/>
                <a:cs typeface="Times New Roman" pitchFamily="18" charset="0"/>
              </a:rPr>
              <a:t>Ben Okuma bilmem</a:t>
            </a:r>
            <a:r>
              <a:rPr lang="tr-TR" sz="1400" dirty="0" smtClean="0">
                <a:solidFill>
                  <a:schemeClr val="tx1"/>
                </a:solidFill>
                <a:latin typeface="Times New Roman" pitchFamily="18" charset="0"/>
                <a:cs typeface="Times New Roman" pitchFamily="18" charset="0"/>
              </a:rPr>
              <a:t>.” diye cevap verdi. Bu durum üç kere tekrarlandı.Vahiy meleği Cebrail (as) Peygamberimize (sav) sonunda “ Oku !”emriyle başlayan </a:t>
            </a:r>
            <a:r>
              <a:rPr lang="tr-TR" sz="1400" dirty="0" err="1" smtClean="0">
                <a:solidFill>
                  <a:schemeClr val="tx1"/>
                </a:solidFill>
                <a:latin typeface="Times New Roman" pitchFamily="18" charset="0"/>
                <a:cs typeface="Times New Roman" pitchFamily="18" charset="0"/>
              </a:rPr>
              <a:t>Alak</a:t>
            </a:r>
            <a:r>
              <a:rPr lang="tr-TR" sz="1400" dirty="0" smtClean="0">
                <a:solidFill>
                  <a:schemeClr val="tx1"/>
                </a:solidFill>
                <a:latin typeface="Times New Roman" pitchFamily="18" charset="0"/>
                <a:cs typeface="Times New Roman" pitchFamily="18" charset="0"/>
              </a:rPr>
              <a:t> suresinin ilk 5 ayetini okudu. </a:t>
            </a:r>
          </a:p>
          <a:p>
            <a:pPr algn="ctr"/>
            <a:r>
              <a:rPr lang="ar-SA" sz="2800" dirty="0" smtClean="0">
                <a:solidFill>
                  <a:schemeClr val="tx1"/>
                </a:solidFill>
                <a:latin typeface="HASENAT4" pitchFamily="2" charset="-78"/>
                <a:cs typeface="HASENAT4" pitchFamily="2" charset="-78"/>
              </a:rPr>
              <a:t>اِقْرَاْ بِاسْمِ رَبِّكَ الَّذٖى خَلَقَ ﴿١﴾ خَلَقَ الْاِنْسَانَ مِنْ عَلَقٍ ﴿٢﴾ اِقْرَاْ وَرَبُّكَ الْاَكْرَمُ ﴿٣﴾ اَلَّذٖى عَلَّمَ بِالْقَلَمِ ﴿٤﴾ عَلَّمَ الْاِنْسَانَ مَا لَمْ يَعْلَمْ ﴿٥﴾</a:t>
            </a:r>
            <a:endParaRPr lang="tr-TR" sz="2800" dirty="0" smtClean="0">
              <a:solidFill>
                <a:schemeClr val="tx1"/>
              </a:solidFill>
              <a:latin typeface="HASENAT4" pitchFamily="2" charset="-78"/>
              <a:cs typeface="HASENAT4" pitchFamily="2" charset="-78"/>
            </a:endParaRPr>
          </a:p>
          <a:p>
            <a:pPr algn="just"/>
            <a:endParaRPr lang="tr-TR" sz="700" dirty="0" smtClean="0">
              <a:solidFill>
                <a:schemeClr val="tx1"/>
              </a:solidFill>
              <a:latin typeface="Times New Roman" pitchFamily="18" charset="0"/>
              <a:cs typeface="Times New Roman" pitchFamily="18" charset="0"/>
            </a:endParaRPr>
          </a:p>
          <a:p>
            <a:pPr algn="just"/>
            <a:r>
              <a:rPr lang="tr-TR" sz="1400" dirty="0" smtClean="0">
                <a:solidFill>
                  <a:schemeClr val="tx1"/>
                </a:solidFill>
                <a:latin typeface="Times New Roman" pitchFamily="18" charset="0"/>
                <a:cs typeface="Times New Roman" pitchFamily="18" charset="0"/>
              </a:rPr>
              <a:t>“</a:t>
            </a:r>
            <a:r>
              <a:rPr lang="tr-TR" sz="2000" dirty="0" smtClean="0">
                <a:solidFill>
                  <a:srgbClr val="C00000"/>
                </a:solidFill>
                <a:latin typeface="Times New Roman" pitchFamily="18" charset="0"/>
                <a:cs typeface="Times New Roman" pitchFamily="18" charset="0"/>
              </a:rPr>
              <a:t>Yaratan rabbinin adıyla oku </a:t>
            </a:r>
            <a:r>
              <a:rPr lang="tr-TR" sz="1400" dirty="0" smtClean="0">
                <a:solidFill>
                  <a:schemeClr val="tx1"/>
                </a:solidFill>
                <a:latin typeface="Times New Roman" pitchFamily="18" charset="0"/>
                <a:cs typeface="Times New Roman" pitchFamily="18" charset="0"/>
              </a:rPr>
              <a:t>!  </a:t>
            </a:r>
            <a:r>
              <a:rPr lang="tr-TR" dirty="0" smtClean="0">
                <a:solidFill>
                  <a:srgbClr val="00B0F0"/>
                </a:solidFill>
                <a:latin typeface="Times New Roman" pitchFamily="18" charset="0"/>
                <a:cs typeface="Times New Roman" pitchFamily="18" charset="0"/>
              </a:rPr>
              <a:t>o, insanı </a:t>
            </a:r>
            <a:r>
              <a:rPr lang="tr-TR" dirty="0" err="1" smtClean="0">
                <a:solidFill>
                  <a:srgbClr val="00B0F0"/>
                </a:solidFill>
                <a:latin typeface="Times New Roman" pitchFamily="18" charset="0"/>
                <a:cs typeface="Times New Roman" pitchFamily="18" charset="0"/>
              </a:rPr>
              <a:t>alaktan</a:t>
            </a:r>
            <a:r>
              <a:rPr lang="tr-TR" dirty="0" smtClean="0">
                <a:solidFill>
                  <a:srgbClr val="00B0F0"/>
                </a:solidFill>
                <a:latin typeface="Times New Roman" pitchFamily="18" charset="0"/>
                <a:cs typeface="Times New Roman" pitchFamily="18" charset="0"/>
              </a:rPr>
              <a:t> ( zigottan ) yaratmıştır. </a:t>
            </a:r>
            <a:r>
              <a:rPr lang="tr-TR" sz="2000" dirty="0" smtClean="0">
                <a:solidFill>
                  <a:srgbClr val="7030A0"/>
                </a:solidFill>
                <a:latin typeface="Times New Roman" pitchFamily="18" charset="0"/>
                <a:cs typeface="Times New Roman" pitchFamily="18" charset="0"/>
              </a:rPr>
              <a:t>Oku !   </a:t>
            </a:r>
            <a:r>
              <a:rPr lang="tr-TR" dirty="0" smtClean="0">
                <a:solidFill>
                  <a:srgbClr val="00B050"/>
                </a:solidFill>
                <a:latin typeface="Times New Roman" pitchFamily="18" charset="0"/>
                <a:cs typeface="Times New Roman" pitchFamily="18" charset="0"/>
              </a:rPr>
              <a:t>kalemle ( yazmayı ) öğreten , insana   bilmediğini öğreten  rabbin   sonsuz kerem sahibidir.</a:t>
            </a:r>
            <a:r>
              <a:rPr lang="tr-TR" sz="1400" dirty="0" smtClean="0">
                <a:solidFill>
                  <a:schemeClr val="tx1"/>
                </a:solidFill>
                <a:latin typeface="Times New Roman" pitchFamily="18" charset="0"/>
                <a:cs typeface="Times New Roman" pitchFamily="18" charset="0"/>
              </a:rPr>
              <a:t>”  (Alak1-5)</a:t>
            </a:r>
            <a:endParaRPr lang="tr-TR" sz="1400" dirty="0">
              <a:solidFill>
                <a:schemeClr val="tx1"/>
              </a:solidFill>
              <a:latin typeface="Times New Roman" pitchFamily="18" charset="0"/>
              <a:cs typeface="Times New Roman" pitchFamily="18" charset="0"/>
            </a:endParaRPr>
          </a:p>
        </p:txBody>
      </p:sp>
      <p:pic>
        <p:nvPicPr>
          <p:cNvPr id="6" name="5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sp>
        <p:nvSpPr>
          <p:cNvPr id="13" name="12 Dikdörtgen"/>
          <p:cNvSpPr/>
          <p:nvPr/>
        </p:nvSpPr>
        <p:spPr>
          <a:xfrm>
            <a:off x="857224" y="2000240"/>
            <a:ext cx="7143800" cy="3929090"/>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u="sng" dirty="0" smtClean="0">
                <a:solidFill>
                  <a:schemeClr val="tx1"/>
                </a:solidFill>
                <a:latin typeface="Times New Roman" pitchFamily="18" charset="0"/>
                <a:cs typeface="Times New Roman" pitchFamily="18" charset="0"/>
              </a:rPr>
              <a:t> Kadir gecesini değerli kılan kuranın o gece de inmeye başlamasıdır.</a:t>
            </a:r>
          </a:p>
          <a:p>
            <a:endParaRPr lang="tr-TR" sz="2000" dirty="0" smtClean="0">
              <a:solidFill>
                <a:schemeClr val="tx1"/>
              </a:solidFill>
              <a:latin typeface="Times New Roman" pitchFamily="18" charset="0"/>
              <a:cs typeface="Times New Roman" pitchFamily="18" charset="0"/>
            </a:endParaRPr>
          </a:p>
          <a:p>
            <a:pPr algn="ctr"/>
            <a:r>
              <a:rPr lang="ar-SA" sz="2800" dirty="0">
                <a:solidFill>
                  <a:schemeClr val="tx1"/>
                </a:solidFill>
                <a:latin typeface="HASENAT4" pitchFamily="2" charset="-78"/>
                <a:cs typeface="HASENAT4" pitchFamily="2" charset="-78"/>
              </a:rPr>
              <a:t>لَوْ أَنزَلْنَا هَذَاالْقُرْآنَ عَلَى جَبَلٍ لَّرَأَيْتَهُ خَاشِعاً مُّتَصَدِّعاً مِّنْ خَشْيَةِاللَّهِ وَتِلْكَ الْأَمْثَالُ نَضْرِبُهَا لِلنَّاسِ لَعَلَّهُمْ يَتَفَكَّرُون</a:t>
            </a:r>
            <a:endParaRPr lang="tr-TR" sz="2800" dirty="0" smtClean="0">
              <a:solidFill>
                <a:schemeClr val="tx1"/>
              </a:solidFill>
              <a:latin typeface="HASENAT4" pitchFamily="2" charset="-78"/>
              <a:cs typeface="HASENAT4" pitchFamily="2" charset="-78"/>
            </a:endParaRPr>
          </a:p>
          <a:p>
            <a:endParaRPr lang="tr-TR" sz="2400" dirty="0" smtClean="0">
              <a:solidFill>
                <a:schemeClr val="tx1"/>
              </a:solidFill>
              <a:latin typeface="Times New Roman" pitchFamily="18" charset="0"/>
              <a:cs typeface="Times New Roman" pitchFamily="18" charset="0"/>
            </a:endParaRPr>
          </a:p>
          <a:p>
            <a:pPr algn="just"/>
            <a:r>
              <a:rPr lang="tr-TR" sz="2400" dirty="0" smtClean="0">
                <a:solidFill>
                  <a:schemeClr val="tx1"/>
                </a:solidFill>
                <a:latin typeface="Times New Roman" pitchFamily="18" charset="0"/>
                <a:cs typeface="Times New Roman" pitchFamily="18" charset="0"/>
              </a:rPr>
              <a:t>“</a:t>
            </a:r>
            <a:r>
              <a:rPr lang="tr-TR" sz="2400" b="1" dirty="0" smtClean="0">
                <a:solidFill>
                  <a:schemeClr val="tx1"/>
                </a:solidFill>
                <a:latin typeface="Times New Roman" pitchFamily="18" charset="0"/>
                <a:cs typeface="Times New Roman" pitchFamily="18" charset="0"/>
              </a:rPr>
              <a:t>Biz bu </a:t>
            </a:r>
            <a:r>
              <a:rPr lang="tr-TR" sz="2400" b="1" dirty="0" err="1" smtClean="0">
                <a:solidFill>
                  <a:schemeClr val="tx1"/>
                </a:solidFill>
                <a:latin typeface="Times New Roman" pitchFamily="18" charset="0"/>
                <a:cs typeface="Times New Roman" pitchFamily="18" charset="0"/>
              </a:rPr>
              <a:t>Kur'ân'ı</a:t>
            </a:r>
            <a:r>
              <a:rPr lang="tr-TR" sz="2400" b="1" dirty="0" smtClean="0">
                <a:solidFill>
                  <a:schemeClr val="tx1"/>
                </a:solidFill>
                <a:latin typeface="Times New Roman" pitchFamily="18" charset="0"/>
                <a:cs typeface="Times New Roman" pitchFamily="18" charset="0"/>
              </a:rPr>
              <a:t> bir dağa indirseydik, Allah'ın korkusundan onu baş eğmiş, parça, parça olmuş görürdün. </a:t>
            </a:r>
            <a:r>
              <a:rPr lang="tr-TR" sz="2400" b="1" dirty="0" smtClean="0">
                <a:solidFill>
                  <a:srgbClr val="C00000"/>
                </a:solidFill>
                <a:latin typeface="Times New Roman" pitchFamily="18" charset="0"/>
                <a:cs typeface="Times New Roman" pitchFamily="18" charset="0"/>
              </a:rPr>
              <a:t>Bu misalleri düşünsünler diye insanlara veriyoruz</a:t>
            </a:r>
            <a:r>
              <a:rPr lang="tr-TR" sz="1600" baseline="30000" dirty="0" smtClean="0">
                <a:solidFill>
                  <a:srgbClr val="C00000"/>
                </a:solidFill>
                <a:latin typeface="Times New Roman" pitchFamily="18" charset="0"/>
                <a:cs typeface="Times New Roman" pitchFamily="18" charset="0"/>
              </a:rPr>
              <a:t>.”(</a:t>
            </a:r>
            <a:r>
              <a:rPr lang="tr-TR" sz="1600" baseline="30000" dirty="0" err="1" smtClean="0">
                <a:solidFill>
                  <a:schemeClr val="tx1"/>
                </a:solidFill>
                <a:latin typeface="Times New Roman" pitchFamily="18" charset="0"/>
                <a:cs typeface="Times New Roman" pitchFamily="18" charset="0"/>
              </a:rPr>
              <a:t>haşr</a:t>
            </a:r>
            <a:r>
              <a:rPr lang="tr-TR" sz="1600" baseline="30000" dirty="0" smtClean="0">
                <a:solidFill>
                  <a:schemeClr val="tx1"/>
                </a:solidFill>
                <a:latin typeface="Times New Roman" pitchFamily="18" charset="0"/>
                <a:cs typeface="Times New Roman" pitchFamily="18" charset="0"/>
              </a:rPr>
              <a:t> 21)</a:t>
            </a:r>
            <a:endParaRPr lang="tr-TR" sz="2400" dirty="0">
              <a:solidFill>
                <a:schemeClr val="tx1"/>
              </a:solidFill>
              <a:latin typeface="Times New Roman" pitchFamily="18" charset="0"/>
              <a:cs typeface="Times New Roman" pitchFamily="18" charset="0"/>
            </a:endParaRPr>
          </a:p>
        </p:txBody>
      </p:sp>
      <p:pic>
        <p:nvPicPr>
          <p:cNvPr id="6" name="5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sp>
        <p:nvSpPr>
          <p:cNvPr id="13" name="12 Dikdörtgen"/>
          <p:cNvSpPr/>
          <p:nvPr/>
        </p:nvSpPr>
        <p:spPr>
          <a:xfrm>
            <a:off x="857224" y="2000240"/>
            <a:ext cx="7143800" cy="3929090"/>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b="1" dirty="0">
                <a:solidFill>
                  <a:schemeClr val="tx1"/>
                </a:solidFill>
                <a:latin typeface="HASENAT4" pitchFamily="2" charset="-78"/>
                <a:cs typeface="HASENAT4" pitchFamily="2" charset="-78"/>
              </a:rPr>
              <a:t>تركت فيكم أمرين. لن تضلوا ما تمسكتم بهما. كتاب الله تعالى و سنة رسول الله صلى الله عليه و سلم</a:t>
            </a:r>
            <a:r>
              <a:rPr lang="ar-SA" sz="2800" b="1" dirty="0">
                <a:solidFill>
                  <a:schemeClr val="tx1"/>
                </a:solidFill>
              </a:rPr>
              <a:t> </a:t>
            </a:r>
            <a:endParaRPr lang="tr-TR" sz="2800" dirty="0" smtClean="0">
              <a:solidFill>
                <a:schemeClr val="tx1"/>
              </a:solidFill>
            </a:endParaRPr>
          </a:p>
          <a:p>
            <a:pPr algn="just"/>
            <a:r>
              <a:rPr lang="tr-TR" sz="2800" dirty="0" smtClean="0">
                <a:solidFill>
                  <a:schemeClr val="tx1"/>
                </a:solidFill>
                <a:latin typeface="Times New Roman" pitchFamily="18" charset="0"/>
                <a:cs typeface="Times New Roman" pitchFamily="18" charset="0"/>
              </a:rPr>
              <a:t>        İmam-ı Malik’e ulaştığına göre Hz. Peygamber (s.a.v.) şöyle buyurmuştur: </a:t>
            </a:r>
            <a:r>
              <a:rPr lang="tr-TR" sz="2800" i="1" dirty="0" smtClean="0">
                <a:solidFill>
                  <a:schemeClr val="tx1"/>
                </a:solidFill>
                <a:latin typeface="Times New Roman" pitchFamily="18" charset="0"/>
                <a:cs typeface="Times New Roman" pitchFamily="18" charset="0"/>
              </a:rPr>
              <a:t>“</a:t>
            </a:r>
            <a:r>
              <a:rPr lang="tr-TR" sz="2800" b="1" i="1" u="sng" dirty="0" smtClean="0">
                <a:solidFill>
                  <a:srgbClr val="C00000"/>
                </a:solidFill>
                <a:latin typeface="Times New Roman" pitchFamily="18" charset="0"/>
                <a:cs typeface="Times New Roman" pitchFamily="18" charset="0"/>
              </a:rPr>
              <a:t>Size iki şey bırakıyorum. Bunlara uyduğunuzda, bunlara sımsıkı sarıldığınızda asla sapıtmayacaksınız: Allah’ın kitabı ve </a:t>
            </a:r>
            <a:r>
              <a:rPr lang="tr-TR" sz="2800" b="1" i="1" u="sng" dirty="0" err="1" smtClean="0">
                <a:solidFill>
                  <a:srgbClr val="C00000"/>
                </a:solidFill>
                <a:latin typeface="Times New Roman" pitchFamily="18" charset="0"/>
                <a:cs typeface="Times New Roman" pitchFamily="18" charset="0"/>
              </a:rPr>
              <a:t>Rasûlullah’ın</a:t>
            </a:r>
            <a:r>
              <a:rPr lang="tr-TR" sz="2800" b="1" i="1" u="sng" dirty="0" smtClean="0">
                <a:solidFill>
                  <a:srgbClr val="C00000"/>
                </a:solidFill>
                <a:latin typeface="Times New Roman" pitchFamily="18" charset="0"/>
                <a:cs typeface="Times New Roman" pitchFamily="18" charset="0"/>
              </a:rPr>
              <a:t> sünneti</a:t>
            </a:r>
            <a:r>
              <a:rPr lang="tr-TR" sz="2800" i="1" u="sng" dirty="0" smtClean="0">
                <a:solidFill>
                  <a:srgbClr val="C00000"/>
                </a:solidFill>
                <a:latin typeface="Times New Roman" pitchFamily="18" charset="0"/>
                <a:cs typeface="Times New Roman" pitchFamily="18" charset="0"/>
              </a:rPr>
              <a:t>.</a:t>
            </a:r>
            <a:r>
              <a:rPr lang="tr-TR" sz="2800" u="sng" dirty="0" smtClean="0">
                <a:solidFill>
                  <a:srgbClr val="C00000"/>
                </a:solidFill>
                <a:latin typeface="Times New Roman" pitchFamily="18" charset="0"/>
                <a:cs typeface="Times New Roman" pitchFamily="18" charset="0"/>
              </a:rPr>
              <a:t>”</a:t>
            </a:r>
            <a:r>
              <a:rPr lang="tr-TR" sz="2800" dirty="0" smtClean="0">
                <a:solidFill>
                  <a:schemeClr val="tx1"/>
                </a:solidFill>
                <a:latin typeface="Times New Roman" pitchFamily="18" charset="0"/>
                <a:cs typeface="Times New Roman" pitchFamily="18" charset="0"/>
              </a:rPr>
              <a:t> </a:t>
            </a:r>
            <a:r>
              <a:rPr lang="tr-TR" sz="1600" baseline="30000" dirty="0" smtClean="0">
                <a:solidFill>
                  <a:schemeClr val="tx1"/>
                </a:solidFill>
                <a:latin typeface="Times New Roman" pitchFamily="18" charset="0"/>
                <a:cs typeface="Times New Roman" pitchFamily="18" charset="0"/>
              </a:rPr>
              <a:t>(</a:t>
            </a:r>
            <a:r>
              <a:rPr lang="tr-TR" sz="1600" baseline="30000" dirty="0" err="1" smtClean="0">
                <a:solidFill>
                  <a:schemeClr val="tx1"/>
                </a:solidFill>
                <a:latin typeface="Times New Roman" pitchFamily="18" charset="0"/>
                <a:cs typeface="Times New Roman" pitchFamily="18" charset="0"/>
              </a:rPr>
              <a:t>Muvatta</a:t>
            </a:r>
            <a:r>
              <a:rPr lang="tr-TR" sz="1600" baseline="30000" dirty="0" smtClean="0">
                <a:solidFill>
                  <a:schemeClr val="tx1"/>
                </a:solidFill>
                <a:latin typeface="Times New Roman" pitchFamily="18" charset="0"/>
                <a:cs typeface="Times New Roman" pitchFamily="18" charset="0"/>
              </a:rPr>
              <a:t>, Kader 3,2/899)</a:t>
            </a:r>
            <a:endParaRPr lang="tr-TR" sz="2800" dirty="0">
              <a:solidFill>
                <a:schemeClr val="tx1"/>
              </a:solidFill>
              <a:latin typeface="Times New Roman" pitchFamily="18" charset="0"/>
              <a:cs typeface="Times New Roman" pitchFamily="18" charset="0"/>
            </a:endParaRPr>
          </a:p>
        </p:txBody>
      </p:sp>
      <p:pic>
        <p:nvPicPr>
          <p:cNvPr id="6" name="5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sp>
        <p:nvSpPr>
          <p:cNvPr id="13" name="12 Dikdörtgen"/>
          <p:cNvSpPr/>
          <p:nvPr/>
        </p:nvSpPr>
        <p:spPr>
          <a:xfrm>
            <a:off x="857224" y="2000240"/>
            <a:ext cx="7143800" cy="3929090"/>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400" b="1" u="sng" dirty="0" smtClean="0">
                <a:solidFill>
                  <a:schemeClr val="tx1"/>
                </a:solidFill>
                <a:latin typeface="Times New Roman" pitchFamily="18" charset="0"/>
                <a:cs typeface="Times New Roman" pitchFamily="18" charset="0"/>
              </a:rPr>
              <a:t>Mehmet Akif diyor ya:</a:t>
            </a:r>
          </a:p>
          <a:p>
            <a:pPr algn="just"/>
            <a:endParaRPr lang="tr-TR" sz="2400" dirty="0" smtClean="0">
              <a:solidFill>
                <a:schemeClr val="tx1"/>
              </a:solidFill>
              <a:latin typeface="Times New Roman" pitchFamily="18" charset="0"/>
              <a:cs typeface="Times New Roman" pitchFamily="18" charset="0"/>
            </a:endParaRPr>
          </a:p>
          <a:p>
            <a:pPr algn="just"/>
            <a:r>
              <a:rPr lang="tr-TR" sz="2400" dirty="0" smtClean="0">
                <a:solidFill>
                  <a:schemeClr val="tx1"/>
                </a:solidFill>
                <a:latin typeface="Times New Roman" pitchFamily="18" charset="0"/>
                <a:cs typeface="Times New Roman" pitchFamily="18" charset="0"/>
              </a:rPr>
              <a:t>        </a:t>
            </a:r>
            <a:r>
              <a:rPr lang="tr-TR" sz="2600" dirty="0" smtClean="0">
                <a:solidFill>
                  <a:srgbClr val="C00000"/>
                </a:solidFill>
                <a:latin typeface="Times New Roman" pitchFamily="18" charset="0"/>
                <a:cs typeface="Times New Roman" pitchFamily="18" charset="0"/>
              </a:rPr>
              <a:t>Ya açar bir bakarız Nazmı </a:t>
            </a:r>
            <a:r>
              <a:rPr lang="tr-TR" sz="2600" dirty="0" err="1" smtClean="0">
                <a:solidFill>
                  <a:srgbClr val="C00000"/>
                </a:solidFill>
                <a:latin typeface="Times New Roman" pitchFamily="18" charset="0"/>
                <a:cs typeface="Times New Roman" pitchFamily="18" charset="0"/>
              </a:rPr>
              <a:t>Celîl’in</a:t>
            </a:r>
            <a:r>
              <a:rPr lang="tr-TR" sz="2600" dirty="0" smtClean="0">
                <a:solidFill>
                  <a:srgbClr val="C00000"/>
                </a:solidFill>
                <a:latin typeface="Times New Roman" pitchFamily="18" charset="0"/>
                <a:cs typeface="Times New Roman" pitchFamily="18" charset="0"/>
              </a:rPr>
              <a:t> yaprağına, </a:t>
            </a:r>
          </a:p>
          <a:p>
            <a:pPr algn="just"/>
            <a:r>
              <a:rPr lang="tr-TR" sz="2600" dirty="0" smtClean="0">
                <a:solidFill>
                  <a:srgbClr val="C00000"/>
                </a:solidFill>
                <a:latin typeface="Times New Roman" pitchFamily="18" charset="0"/>
                <a:cs typeface="Times New Roman" pitchFamily="18" charset="0"/>
              </a:rPr>
              <a:t>        Ya da üfler geçeriz bir ölünün toprağına.</a:t>
            </a:r>
          </a:p>
          <a:p>
            <a:pPr algn="just"/>
            <a:r>
              <a:rPr lang="tr-TR" sz="2600" dirty="0" smtClean="0">
                <a:solidFill>
                  <a:srgbClr val="C00000"/>
                </a:solidFill>
                <a:latin typeface="Times New Roman" pitchFamily="18" charset="0"/>
                <a:cs typeface="Times New Roman" pitchFamily="18" charset="0"/>
              </a:rPr>
              <a:t>        İnmemiştir hele </a:t>
            </a:r>
            <a:r>
              <a:rPr lang="tr-TR" sz="2600" dirty="0" err="1" smtClean="0">
                <a:solidFill>
                  <a:srgbClr val="C00000"/>
                </a:solidFill>
                <a:latin typeface="Times New Roman" pitchFamily="18" charset="0"/>
                <a:cs typeface="Times New Roman" pitchFamily="18" charset="0"/>
              </a:rPr>
              <a:t>Kur’an</a:t>
            </a:r>
            <a:r>
              <a:rPr lang="tr-TR" sz="2600" dirty="0" smtClean="0">
                <a:solidFill>
                  <a:srgbClr val="C00000"/>
                </a:solidFill>
                <a:latin typeface="Times New Roman" pitchFamily="18" charset="0"/>
                <a:cs typeface="Times New Roman" pitchFamily="18" charset="0"/>
              </a:rPr>
              <a:t> bunu hakkıyla bilin,</a:t>
            </a:r>
          </a:p>
          <a:p>
            <a:pPr algn="just"/>
            <a:r>
              <a:rPr lang="tr-TR" sz="2600" dirty="0" smtClean="0">
                <a:solidFill>
                  <a:srgbClr val="C00000"/>
                </a:solidFill>
                <a:latin typeface="Times New Roman" pitchFamily="18" charset="0"/>
                <a:cs typeface="Times New Roman" pitchFamily="18" charset="0"/>
              </a:rPr>
              <a:t>        Ne mezarlıkta okumak, ne de fal bakmak için.</a:t>
            </a:r>
          </a:p>
          <a:p>
            <a:pPr algn="just"/>
            <a:r>
              <a:rPr lang="tr-TR" sz="2400" b="1" u="none" strike="noStrike" dirty="0" smtClean="0">
                <a:solidFill>
                  <a:schemeClr val="tx1"/>
                </a:solidFill>
                <a:latin typeface="Times New Roman" pitchFamily="18" charset="0"/>
                <a:cs typeface="Times New Roman" pitchFamily="18" charset="0"/>
              </a:rPr>
              <a:t> </a:t>
            </a:r>
            <a:endParaRPr lang="tr-TR" sz="2400" dirty="0">
              <a:solidFill>
                <a:schemeClr val="tx1"/>
              </a:solidFill>
              <a:latin typeface="Times New Roman" pitchFamily="18" charset="0"/>
              <a:cs typeface="Times New Roman" pitchFamily="18" charset="0"/>
            </a:endParaRPr>
          </a:p>
        </p:txBody>
      </p:sp>
      <p:pic>
        <p:nvPicPr>
          <p:cNvPr id="6" name="5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sp>
        <p:nvSpPr>
          <p:cNvPr id="13" name="12 Dikdörtgen"/>
          <p:cNvSpPr/>
          <p:nvPr/>
        </p:nvSpPr>
        <p:spPr>
          <a:xfrm>
            <a:off x="857224" y="2000240"/>
            <a:ext cx="7143800" cy="3929090"/>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u="sng" dirty="0" smtClean="0">
                <a:solidFill>
                  <a:schemeClr val="tx1"/>
                </a:solidFill>
                <a:latin typeface="Times New Roman" pitchFamily="18" charset="0"/>
                <a:cs typeface="Times New Roman" pitchFamily="18" charset="0"/>
              </a:rPr>
              <a:t>KADİR GECESİ NEZAMANDIR?</a:t>
            </a:r>
            <a:endParaRPr lang="tr-TR" dirty="0" smtClean="0">
              <a:solidFill>
                <a:schemeClr val="tx1"/>
              </a:solidFill>
              <a:latin typeface="Times New Roman" pitchFamily="18" charset="0"/>
              <a:cs typeface="Times New Roman" pitchFamily="18" charset="0"/>
            </a:endParaRPr>
          </a:p>
          <a:p>
            <a:pPr algn="just"/>
            <a:r>
              <a:rPr lang="tr-TR" sz="2000" dirty="0" smtClean="0">
                <a:solidFill>
                  <a:schemeClr val="tx1"/>
                </a:solidFill>
                <a:latin typeface="Times New Roman" pitchFamily="18" charset="0"/>
                <a:cs typeface="Times New Roman" pitchFamily="18" charset="0"/>
              </a:rPr>
              <a:t> </a:t>
            </a:r>
            <a:r>
              <a:rPr lang="tr-TR" dirty="0" err="1" smtClean="0">
                <a:solidFill>
                  <a:schemeClr val="tx1"/>
                </a:solidFill>
                <a:latin typeface="Times New Roman" pitchFamily="18" charset="0"/>
                <a:cs typeface="Times New Roman" pitchFamily="18" charset="0"/>
              </a:rPr>
              <a:t>Kur’an</a:t>
            </a:r>
            <a:r>
              <a:rPr lang="tr-TR" dirty="0" smtClean="0">
                <a:solidFill>
                  <a:schemeClr val="tx1"/>
                </a:solidFill>
                <a:latin typeface="Times New Roman" pitchFamily="18" charset="0"/>
                <a:cs typeface="Times New Roman" pitchFamily="18" charset="0"/>
              </a:rPr>
              <a:t>-ı kerim’in inmiş olduğu, Ramazan ayı içinde bulunan ve bin aydan hayırlı olan kadir Gecesi’nin hangi gece olduğunu, yegâne önderimiz </a:t>
            </a:r>
            <a:r>
              <a:rPr lang="tr-TR" dirty="0" err="1" smtClean="0">
                <a:solidFill>
                  <a:schemeClr val="tx1"/>
                </a:solidFill>
                <a:latin typeface="Times New Roman" pitchFamily="18" charset="0"/>
                <a:cs typeface="Times New Roman" pitchFamily="18" charset="0"/>
              </a:rPr>
              <a:t>Rasulullah</a:t>
            </a:r>
            <a:r>
              <a:rPr lang="tr-TR" dirty="0" smtClean="0">
                <a:solidFill>
                  <a:schemeClr val="tx1"/>
                </a:solidFill>
                <a:latin typeface="Times New Roman" pitchFamily="18" charset="0"/>
                <a:cs typeface="Times New Roman" pitchFamily="18" charset="0"/>
              </a:rPr>
              <a:t> (s.a.s) bizlere beyan buyurmuştur.</a:t>
            </a:r>
            <a:endParaRPr lang="tr-TR" sz="2000" dirty="0" smtClean="0">
              <a:solidFill>
                <a:schemeClr val="tx1"/>
              </a:solidFill>
              <a:latin typeface="Times New Roman" pitchFamily="18" charset="0"/>
              <a:cs typeface="Times New Roman" pitchFamily="18" charset="0"/>
            </a:endParaRPr>
          </a:p>
          <a:p>
            <a:pPr algn="just"/>
            <a:r>
              <a:rPr lang="tr-TR" sz="1100" dirty="0" smtClean="0">
                <a:solidFill>
                  <a:schemeClr val="tx1"/>
                </a:solidFill>
                <a:latin typeface="Times New Roman" pitchFamily="18" charset="0"/>
                <a:cs typeface="Times New Roman" pitchFamily="18" charset="0"/>
              </a:rPr>
              <a:t> </a:t>
            </a:r>
          </a:p>
          <a:p>
            <a:pPr algn="ctr"/>
            <a:r>
              <a:rPr lang="ar-SA" sz="2800" dirty="0" smtClean="0">
                <a:solidFill>
                  <a:schemeClr val="tx1"/>
                </a:solidFill>
                <a:latin typeface="HASENAT4" pitchFamily="2" charset="-78"/>
                <a:cs typeface="HASENAT4" pitchFamily="2" charset="-78"/>
              </a:rPr>
              <a:t>تَحَرَّوْا لَيْلَةَ الْقَدْرِ في الْعَشْرِ الأَواخِرِ مِنْ رَمَضَانَ</a:t>
            </a:r>
            <a:endParaRPr lang="tr-TR" sz="2800" dirty="0" smtClean="0">
              <a:solidFill>
                <a:schemeClr val="tx1"/>
              </a:solidFill>
              <a:latin typeface="HASENAT4" pitchFamily="2" charset="-78"/>
              <a:cs typeface="HASENAT4" pitchFamily="2" charset="-78"/>
            </a:endParaRPr>
          </a:p>
          <a:p>
            <a:pPr algn="just"/>
            <a:r>
              <a:rPr lang="tr-TR" sz="2000" dirty="0" err="1" smtClean="0">
                <a:solidFill>
                  <a:schemeClr val="tx1"/>
                </a:solidFill>
                <a:latin typeface="Times New Roman" pitchFamily="18" charset="0"/>
                <a:cs typeface="Times New Roman" pitchFamily="18" charset="0"/>
              </a:rPr>
              <a:t>İbn</a:t>
            </a:r>
            <a:r>
              <a:rPr lang="tr-TR" sz="2000" dirty="0" smtClean="0">
                <a:solidFill>
                  <a:schemeClr val="tx1"/>
                </a:solidFill>
                <a:latin typeface="Times New Roman" pitchFamily="18" charset="0"/>
                <a:cs typeface="Times New Roman" pitchFamily="18" charset="0"/>
              </a:rPr>
              <a:t> Abbas (r.</a:t>
            </a:r>
            <a:r>
              <a:rPr lang="tr-TR" sz="2000" dirty="0" err="1" smtClean="0">
                <a:solidFill>
                  <a:schemeClr val="tx1"/>
                </a:solidFill>
                <a:latin typeface="Times New Roman" pitchFamily="18" charset="0"/>
                <a:cs typeface="Times New Roman" pitchFamily="18" charset="0"/>
              </a:rPr>
              <a:t>anhuma</a:t>
            </a:r>
            <a:r>
              <a:rPr lang="tr-TR" sz="2000" dirty="0" smtClean="0">
                <a:solidFill>
                  <a:schemeClr val="tx1"/>
                </a:solidFill>
                <a:latin typeface="Times New Roman" pitchFamily="18" charset="0"/>
                <a:cs typeface="Times New Roman" pitchFamily="18" charset="0"/>
              </a:rPr>
              <a:t> )’</a:t>
            </a:r>
            <a:r>
              <a:rPr lang="tr-TR" sz="2000" dirty="0" err="1" smtClean="0">
                <a:solidFill>
                  <a:schemeClr val="tx1"/>
                </a:solidFill>
                <a:latin typeface="Times New Roman" pitchFamily="18" charset="0"/>
                <a:cs typeface="Times New Roman" pitchFamily="18" charset="0"/>
              </a:rPr>
              <a:t>nın</a:t>
            </a:r>
            <a:r>
              <a:rPr lang="tr-TR" sz="2000" dirty="0" smtClean="0">
                <a:solidFill>
                  <a:schemeClr val="tx1"/>
                </a:solidFill>
                <a:latin typeface="Times New Roman" pitchFamily="18" charset="0"/>
                <a:cs typeface="Times New Roman" pitchFamily="18" charset="0"/>
              </a:rPr>
              <a:t> rivayetiyle şöyle buyurmuştur </a:t>
            </a:r>
            <a:r>
              <a:rPr lang="tr-TR" sz="2000" dirty="0" err="1" smtClean="0">
                <a:solidFill>
                  <a:schemeClr val="tx1"/>
                </a:solidFill>
                <a:latin typeface="Times New Roman" pitchFamily="18" charset="0"/>
                <a:cs typeface="Times New Roman" pitchFamily="18" charset="0"/>
              </a:rPr>
              <a:t>Rasulullah</a:t>
            </a:r>
            <a:r>
              <a:rPr lang="tr-TR" sz="2000" dirty="0" smtClean="0">
                <a:solidFill>
                  <a:schemeClr val="tx1"/>
                </a:solidFill>
                <a:latin typeface="Times New Roman" pitchFamily="18" charset="0"/>
                <a:cs typeface="Times New Roman" pitchFamily="18" charset="0"/>
              </a:rPr>
              <a:t> (s.a.s): </a:t>
            </a:r>
            <a:r>
              <a:rPr lang="tr-TR" sz="2000" b="1" dirty="0" smtClean="0">
                <a:solidFill>
                  <a:srgbClr val="C00000"/>
                </a:solidFill>
                <a:latin typeface="Times New Roman" pitchFamily="18" charset="0"/>
                <a:cs typeface="Times New Roman" pitchFamily="18" charset="0"/>
              </a:rPr>
              <a:t>“Siz kadir Gecesi’ni Ramazan’ın son onu içinde arayınız..”</a:t>
            </a:r>
            <a:r>
              <a:rPr lang="tr-TR" sz="2000" dirty="0" smtClean="0">
                <a:solidFill>
                  <a:srgbClr val="C00000"/>
                </a:solidFill>
                <a:latin typeface="Times New Roman" pitchFamily="18" charset="0"/>
                <a:cs typeface="Times New Roman" pitchFamily="18" charset="0"/>
              </a:rPr>
              <a:t> </a:t>
            </a:r>
          </a:p>
          <a:p>
            <a:pPr algn="ctr"/>
            <a:r>
              <a:rPr lang="ar-SA" sz="2800" dirty="0" smtClean="0">
                <a:solidFill>
                  <a:schemeClr val="tx1"/>
                </a:solidFill>
                <a:latin typeface="HASENAT4" pitchFamily="2" charset="-78"/>
                <a:cs typeface="HASENAT4" pitchFamily="2" charset="-78"/>
              </a:rPr>
              <a:t>تَحرّوْا لَيْلةَ القَدْرِ في الوتْـرِ من العَشْرِ الأَواخِرِ منْ رمَضَانَ</a:t>
            </a:r>
            <a:endParaRPr lang="tr-TR" sz="2800" dirty="0" smtClean="0">
              <a:solidFill>
                <a:schemeClr val="tx1"/>
              </a:solidFill>
              <a:latin typeface="HASENAT4" pitchFamily="2" charset="-78"/>
              <a:cs typeface="HASENAT4" pitchFamily="2" charset="-78"/>
            </a:endParaRPr>
          </a:p>
          <a:p>
            <a:pPr algn="just"/>
            <a:r>
              <a:rPr lang="tr-TR" sz="2000" dirty="0" smtClean="0">
                <a:solidFill>
                  <a:schemeClr val="tx1"/>
                </a:solidFill>
                <a:latin typeface="Times New Roman" pitchFamily="18" charset="0"/>
                <a:cs typeface="Times New Roman" pitchFamily="18" charset="0"/>
              </a:rPr>
              <a:t> HZ. </a:t>
            </a:r>
            <a:r>
              <a:rPr lang="tr-TR" sz="2000" dirty="0" err="1" smtClean="0">
                <a:solidFill>
                  <a:schemeClr val="tx1"/>
                </a:solidFill>
                <a:latin typeface="Times New Roman" pitchFamily="18" charset="0"/>
                <a:cs typeface="Times New Roman" pitchFamily="18" charset="0"/>
              </a:rPr>
              <a:t>Aişe</a:t>
            </a:r>
            <a:r>
              <a:rPr lang="tr-TR" sz="2000" dirty="0" smtClean="0">
                <a:solidFill>
                  <a:schemeClr val="tx1"/>
                </a:solidFill>
                <a:latin typeface="Times New Roman" pitchFamily="18" charset="0"/>
                <a:cs typeface="Times New Roman" pitchFamily="18" charset="0"/>
              </a:rPr>
              <a:t> (r.anha)’dan . </a:t>
            </a:r>
            <a:r>
              <a:rPr lang="tr-TR" sz="2000" dirty="0" err="1" smtClean="0">
                <a:solidFill>
                  <a:schemeClr val="tx1"/>
                </a:solidFill>
                <a:latin typeface="Times New Roman" pitchFamily="18" charset="0"/>
                <a:cs typeface="Times New Roman" pitchFamily="18" charset="0"/>
              </a:rPr>
              <a:t>Rasulullah</a:t>
            </a:r>
            <a:r>
              <a:rPr lang="tr-TR" sz="2000" dirty="0" smtClean="0">
                <a:solidFill>
                  <a:schemeClr val="tx1"/>
                </a:solidFill>
                <a:latin typeface="Times New Roman" pitchFamily="18" charset="0"/>
                <a:cs typeface="Times New Roman" pitchFamily="18" charset="0"/>
              </a:rPr>
              <a:t> (s.a.s) şöyle buyurur: </a:t>
            </a:r>
            <a:r>
              <a:rPr lang="tr-TR" sz="2000" b="1" dirty="0" smtClean="0">
                <a:solidFill>
                  <a:srgbClr val="C00000"/>
                </a:solidFill>
                <a:latin typeface="Times New Roman" pitchFamily="18" charset="0"/>
                <a:cs typeface="Times New Roman" pitchFamily="18" charset="0"/>
              </a:rPr>
              <a:t>“Sizler kadir Gecesi’ni, Ramazan’ın son on günündeki tek gecelerde arayınız!.”</a:t>
            </a:r>
            <a:r>
              <a:rPr lang="tr-TR" sz="2000" dirty="0" smtClean="0">
                <a:solidFill>
                  <a:srgbClr val="C00000"/>
                </a:solidFill>
                <a:latin typeface="Times New Roman" pitchFamily="18" charset="0"/>
                <a:cs typeface="Times New Roman" pitchFamily="18" charset="0"/>
              </a:rPr>
              <a:t> </a:t>
            </a:r>
            <a:r>
              <a:rPr lang="tr-TR" sz="1400" i="1" dirty="0" smtClean="0">
                <a:solidFill>
                  <a:schemeClr val="tx1"/>
                </a:solidFill>
                <a:latin typeface="Times New Roman" pitchFamily="18" charset="0"/>
                <a:cs typeface="Times New Roman" pitchFamily="18" charset="0"/>
              </a:rPr>
              <a:t>Sahih-i </a:t>
            </a:r>
            <a:r>
              <a:rPr lang="tr-TR" sz="1400" i="1" dirty="0" err="1" smtClean="0">
                <a:solidFill>
                  <a:schemeClr val="tx1"/>
                </a:solidFill>
                <a:latin typeface="Times New Roman" pitchFamily="18" charset="0"/>
                <a:cs typeface="Times New Roman" pitchFamily="18" charset="0"/>
              </a:rPr>
              <a:t>Buhârî</a:t>
            </a:r>
            <a:r>
              <a:rPr lang="tr-TR" sz="1400" i="1" dirty="0" smtClean="0">
                <a:solidFill>
                  <a:schemeClr val="tx1"/>
                </a:solidFill>
                <a:latin typeface="Times New Roman" pitchFamily="18" charset="0"/>
                <a:cs typeface="Times New Roman" pitchFamily="18" charset="0"/>
              </a:rPr>
              <a:t> </a:t>
            </a:r>
            <a:r>
              <a:rPr lang="tr-TR" sz="1400" i="1" dirty="0" err="1" smtClean="0">
                <a:solidFill>
                  <a:schemeClr val="tx1"/>
                </a:solidFill>
                <a:latin typeface="Times New Roman" pitchFamily="18" charset="0"/>
                <a:cs typeface="Times New Roman" pitchFamily="18" charset="0"/>
              </a:rPr>
              <a:t>Kitabu</a:t>
            </a:r>
            <a:r>
              <a:rPr lang="tr-TR" sz="1400" i="1" dirty="0" smtClean="0">
                <a:solidFill>
                  <a:schemeClr val="tx1"/>
                </a:solidFill>
                <a:latin typeface="Times New Roman" pitchFamily="18" charset="0"/>
                <a:cs typeface="Times New Roman" pitchFamily="18" charset="0"/>
              </a:rPr>
              <a:t> </a:t>
            </a:r>
            <a:r>
              <a:rPr lang="tr-TR" sz="1400" i="1" dirty="0" err="1" smtClean="0">
                <a:solidFill>
                  <a:schemeClr val="tx1"/>
                </a:solidFill>
                <a:latin typeface="Times New Roman" pitchFamily="18" charset="0"/>
                <a:cs typeface="Times New Roman" pitchFamily="18" charset="0"/>
              </a:rPr>
              <a:t>salati’t</a:t>
            </a:r>
            <a:r>
              <a:rPr lang="tr-TR" sz="1400" i="1" dirty="0" smtClean="0">
                <a:solidFill>
                  <a:schemeClr val="tx1"/>
                </a:solidFill>
                <a:latin typeface="Times New Roman" pitchFamily="18" charset="0"/>
                <a:cs typeface="Times New Roman" pitchFamily="18" charset="0"/>
              </a:rPr>
              <a:t> Teravih, B.4, </a:t>
            </a:r>
            <a:r>
              <a:rPr lang="tr-TR" sz="1400" i="1" dirty="0" err="1" smtClean="0">
                <a:solidFill>
                  <a:schemeClr val="tx1"/>
                </a:solidFill>
                <a:latin typeface="Times New Roman" pitchFamily="18" charset="0"/>
                <a:cs typeface="Times New Roman" pitchFamily="18" charset="0"/>
              </a:rPr>
              <a:t>Hds</a:t>
            </a:r>
            <a:r>
              <a:rPr lang="tr-TR" sz="1400" i="1" dirty="0" smtClean="0">
                <a:solidFill>
                  <a:schemeClr val="tx1"/>
                </a:solidFill>
                <a:latin typeface="Times New Roman" pitchFamily="18" charset="0"/>
                <a:cs typeface="Times New Roman" pitchFamily="18" charset="0"/>
              </a:rPr>
              <a:t>.9.</a:t>
            </a:r>
            <a:r>
              <a:rPr lang="tr-TR" sz="1400" dirty="0" smtClean="0">
                <a:solidFill>
                  <a:schemeClr val="tx1"/>
                </a:solidFill>
                <a:latin typeface="Times New Roman" pitchFamily="18" charset="0"/>
                <a:cs typeface="Times New Roman" pitchFamily="18" charset="0"/>
              </a:rPr>
              <a:t> </a:t>
            </a:r>
            <a:endParaRPr lang="tr-TR" sz="2000" dirty="0">
              <a:solidFill>
                <a:schemeClr val="tx1"/>
              </a:solidFill>
              <a:latin typeface="Times New Roman" pitchFamily="18" charset="0"/>
              <a:cs typeface="Times New Roman" pitchFamily="18" charset="0"/>
            </a:endParaRPr>
          </a:p>
        </p:txBody>
      </p:sp>
      <p:pic>
        <p:nvPicPr>
          <p:cNvPr id="6" name="5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sp>
        <p:nvSpPr>
          <p:cNvPr id="13" name="12 Dikdörtgen"/>
          <p:cNvSpPr/>
          <p:nvPr/>
        </p:nvSpPr>
        <p:spPr>
          <a:xfrm>
            <a:off x="857224" y="2000240"/>
            <a:ext cx="7143800" cy="3929090"/>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400" dirty="0" smtClean="0">
                <a:solidFill>
                  <a:schemeClr val="tx1"/>
                </a:solidFill>
                <a:latin typeface="Times New Roman" pitchFamily="18" charset="0"/>
                <a:cs typeface="Times New Roman" pitchFamily="18" charset="0"/>
              </a:rPr>
              <a:t>	Kadir Gecesi’nin hangi gece olduğu meçhuldür. </a:t>
            </a:r>
            <a:r>
              <a:rPr lang="tr-TR" sz="2400" dirty="0" smtClean="0">
                <a:solidFill>
                  <a:srgbClr val="0070C0"/>
                </a:solidFill>
                <a:latin typeface="Times New Roman" pitchFamily="18" charset="0"/>
                <a:cs typeface="Times New Roman" pitchFamily="18" charset="0"/>
              </a:rPr>
              <a:t>Ramazan ayında, ramazan ayının son on gecesinde veya son yedi gecesinde, ramazanın tek olan son on gecelerinde aranılması hususunda rivayetler vardır.</a:t>
            </a:r>
          </a:p>
          <a:p>
            <a:pPr algn="just"/>
            <a:r>
              <a:rPr lang="tr-TR" sz="1100" b="1" dirty="0" smtClean="0">
                <a:solidFill>
                  <a:srgbClr val="C00000"/>
                </a:solidFill>
                <a:latin typeface="Times New Roman" pitchFamily="18" charset="0"/>
                <a:cs typeface="Times New Roman" pitchFamily="18" charset="0"/>
              </a:rPr>
              <a:t>	</a:t>
            </a:r>
          </a:p>
          <a:p>
            <a:pPr algn="just"/>
            <a:r>
              <a:rPr lang="tr-TR" sz="2400" b="1" u="sng" dirty="0" smtClean="0">
                <a:solidFill>
                  <a:srgbClr val="C00000"/>
                </a:solidFill>
                <a:latin typeface="Times New Roman" pitchFamily="18" charset="0"/>
                <a:cs typeface="Times New Roman" pitchFamily="18" charset="0"/>
              </a:rPr>
              <a:t>Efendimiz (s.a.v.) son on gece </a:t>
            </a:r>
            <a:r>
              <a:rPr lang="tr-TR" sz="2400" b="1" u="sng" dirty="0" err="1" smtClean="0">
                <a:solidFill>
                  <a:srgbClr val="C00000"/>
                </a:solidFill>
                <a:latin typeface="Times New Roman" pitchFamily="18" charset="0"/>
                <a:cs typeface="Times New Roman" pitchFamily="18" charset="0"/>
              </a:rPr>
              <a:t>îtikafa</a:t>
            </a:r>
            <a:r>
              <a:rPr lang="tr-TR" sz="2400" b="1" u="sng" dirty="0" smtClean="0">
                <a:solidFill>
                  <a:srgbClr val="C00000"/>
                </a:solidFill>
                <a:latin typeface="Times New Roman" pitchFamily="18" charset="0"/>
                <a:cs typeface="Times New Roman" pitchFamily="18" charset="0"/>
              </a:rPr>
              <a:t> girer ve ev halkını da </a:t>
            </a:r>
            <a:r>
              <a:rPr lang="tr-TR" sz="2400" b="1" u="sng" dirty="0" err="1" smtClean="0">
                <a:solidFill>
                  <a:srgbClr val="C00000"/>
                </a:solidFill>
                <a:latin typeface="Times New Roman" pitchFamily="18" charset="0"/>
                <a:cs typeface="Times New Roman" pitchFamily="18" charset="0"/>
              </a:rPr>
              <a:t>ibâdete</a:t>
            </a:r>
            <a:r>
              <a:rPr lang="tr-TR" sz="2400" b="1" u="sng" dirty="0" smtClean="0">
                <a:solidFill>
                  <a:srgbClr val="C00000"/>
                </a:solidFill>
                <a:latin typeface="Times New Roman" pitchFamily="18" charset="0"/>
                <a:cs typeface="Times New Roman" pitchFamily="18" charset="0"/>
              </a:rPr>
              <a:t> teşvik ederdi.</a:t>
            </a:r>
            <a:r>
              <a:rPr lang="tr-TR" sz="2400" dirty="0" smtClean="0">
                <a:solidFill>
                  <a:srgbClr val="C00000"/>
                </a:solidFill>
                <a:latin typeface="Times New Roman" pitchFamily="18" charset="0"/>
                <a:cs typeface="Times New Roman" pitchFamily="18" charset="0"/>
              </a:rPr>
              <a:t> </a:t>
            </a:r>
            <a:r>
              <a:rPr lang="tr-TR" sz="2400" dirty="0" smtClean="0">
                <a:solidFill>
                  <a:schemeClr val="tx1"/>
                </a:solidFill>
                <a:latin typeface="Times New Roman" pitchFamily="18" charset="0"/>
                <a:cs typeface="Times New Roman" pitchFamily="18" charset="0"/>
              </a:rPr>
              <a:t>Kadir Gecesi’nin tam olarak bilinmemesinin pek çok hikmeti vardır. Müminler, bu </a:t>
            </a:r>
            <a:r>
              <a:rPr lang="tr-TR" sz="2400" dirty="0" err="1" smtClean="0">
                <a:solidFill>
                  <a:schemeClr val="tx1"/>
                </a:solidFill>
                <a:latin typeface="Times New Roman" pitchFamily="18" charset="0"/>
                <a:cs typeface="Times New Roman" pitchFamily="18" charset="0"/>
              </a:rPr>
              <a:t>sâyede</a:t>
            </a:r>
            <a:r>
              <a:rPr lang="tr-TR" sz="2400" dirty="0" smtClean="0">
                <a:solidFill>
                  <a:schemeClr val="tx1"/>
                </a:solidFill>
                <a:latin typeface="Times New Roman" pitchFamily="18" charset="0"/>
                <a:cs typeface="Times New Roman" pitchFamily="18" charset="0"/>
              </a:rPr>
              <a:t> tembellikten kurtulmakta ve Kadir Gecesi’ni yakalayabilme arzusuyla ramazan boyunca gecelerini değerlendirmektedirler. </a:t>
            </a:r>
            <a:endParaRPr lang="tr-TR" sz="2400" dirty="0">
              <a:solidFill>
                <a:schemeClr val="tx1"/>
              </a:solidFill>
              <a:latin typeface="Times New Roman" pitchFamily="18" charset="0"/>
              <a:cs typeface="Times New Roman" pitchFamily="18" charset="0"/>
            </a:endParaRPr>
          </a:p>
        </p:txBody>
      </p:sp>
      <p:pic>
        <p:nvPicPr>
          <p:cNvPr id="6" name="5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sp>
        <p:nvSpPr>
          <p:cNvPr id="13" name="12 Dikdörtgen"/>
          <p:cNvSpPr/>
          <p:nvPr/>
        </p:nvSpPr>
        <p:spPr>
          <a:xfrm>
            <a:off x="857224" y="2000240"/>
            <a:ext cx="7143800" cy="3929090"/>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400" dirty="0" smtClean="0">
                <a:solidFill>
                  <a:schemeClr val="tx1"/>
                </a:solidFill>
                <a:latin typeface="Times New Roman" pitchFamily="18" charset="0"/>
                <a:cs typeface="Times New Roman" pitchFamily="18" charset="0"/>
              </a:rPr>
              <a:t>	</a:t>
            </a:r>
            <a:r>
              <a:rPr lang="tr-TR" sz="2400" b="1" dirty="0" smtClean="0">
                <a:solidFill>
                  <a:schemeClr val="tx1"/>
                </a:solidFill>
                <a:latin typeface="Times New Roman" pitchFamily="18" charset="0"/>
                <a:cs typeface="Times New Roman" pitchFamily="18" charset="0"/>
              </a:rPr>
              <a:t>“</a:t>
            </a:r>
            <a:r>
              <a:rPr lang="tr-TR" sz="2400" b="1" dirty="0" smtClean="0">
                <a:solidFill>
                  <a:srgbClr val="7030A0"/>
                </a:solidFill>
                <a:latin typeface="Times New Roman" pitchFamily="18" charset="0"/>
                <a:cs typeface="Times New Roman" pitchFamily="18" charset="0"/>
              </a:rPr>
              <a:t>Her Geceni Kadir Bil; Her Geçeni Hızır Bil</a:t>
            </a:r>
            <a:r>
              <a:rPr lang="tr-TR" sz="2400" b="1" dirty="0" smtClean="0">
                <a:solidFill>
                  <a:schemeClr val="tx1"/>
                </a:solidFill>
                <a:latin typeface="Times New Roman" pitchFamily="18" charset="0"/>
                <a:cs typeface="Times New Roman" pitchFamily="18" charset="0"/>
              </a:rPr>
              <a:t>”</a:t>
            </a:r>
            <a:endParaRPr lang="tr-TR" sz="2400" dirty="0" smtClean="0">
              <a:solidFill>
                <a:schemeClr val="tx1"/>
              </a:solidFill>
              <a:latin typeface="Times New Roman" pitchFamily="18" charset="0"/>
              <a:cs typeface="Times New Roman" pitchFamily="18" charset="0"/>
            </a:endParaRPr>
          </a:p>
          <a:p>
            <a:r>
              <a:rPr lang="tr-TR" sz="1200" dirty="0" smtClean="0">
                <a:solidFill>
                  <a:schemeClr val="tx1"/>
                </a:solidFill>
                <a:latin typeface="Times New Roman" pitchFamily="18" charset="0"/>
                <a:cs typeface="Times New Roman" pitchFamily="18" charset="0"/>
              </a:rPr>
              <a:t> </a:t>
            </a:r>
            <a:endParaRPr lang="tr-TR" sz="900" dirty="0" smtClean="0">
              <a:solidFill>
                <a:schemeClr val="tx1"/>
              </a:solidFill>
              <a:latin typeface="Times New Roman" pitchFamily="18" charset="0"/>
              <a:cs typeface="Times New Roman" pitchFamily="18" charset="0"/>
            </a:endParaRPr>
          </a:p>
          <a:p>
            <a:pPr algn="ctr"/>
            <a:r>
              <a:rPr lang="tr-TR" sz="2400" b="1" u="sng" dirty="0" smtClean="0">
                <a:solidFill>
                  <a:srgbClr val="FF0000"/>
                </a:solidFill>
                <a:latin typeface="Times New Roman" pitchFamily="18" charset="0"/>
                <a:cs typeface="Times New Roman" pitchFamily="18" charset="0"/>
              </a:rPr>
              <a:t>“Allah Teâlâ şu beş şeyi, beş şeyde gizlemiştir:</a:t>
            </a:r>
          </a:p>
          <a:p>
            <a:pPr algn="ctr"/>
            <a:endParaRPr lang="tr-TR" sz="1400" dirty="0" smtClean="0">
              <a:solidFill>
                <a:srgbClr val="FF0000"/>
              </a:solidFill>
              <a:latin typeface="Times New Roman" pitchFamily="18" charset="0"/>
              <a:cs typeface="Times New Roman" pitchFamily="18" charset="0"/>
            </a:endParaRPr>
          </a:p>
          <a:p>
            <a:r>
              <a:rPr lang="tr-TR" sz="2400" b="1" dirty="0" smtClean="0">
                <a:solidFill>
                  <a:schemeClr val="tx1"/>
                </a:solidFill>
                <a:latin typeface="Times New Roman" pitchFamily="18" charset="0"/>
                <a:cs typeface="Times New Roman" pitchFamily="18" charset="0"/>
              </a:rPr>
              <a:t> </a:t>
            </a:r>
            <a:r>
              <a:rPr lang="tr-TR" sz="2400" b="1" dirty="0" smtClean="0">
                <a:solidFill>
                  <a:srgbClr val="00B050"/>
                </a:solidFill>
                <a:latin typeface="Times New Roman" pitchFamily="18" charset="0"/>
                <a:cs typeface="Times New Roman" pitchFamily="18" charset="0"/>
              </a:rPr>
              <a:t>  1- </a:t>
            </a:r>
            <a:r>
              <a:rPr lang="tr-TR" sz="2400" b="1" dirty="0" err="1" smtClean="0">
                <a:solidFill>
                  <a:srgbClr val="00B050"/>
                </a:solidFill>
                <a:latin typeface="Times New Roman" pitchFamily="18" charset="0"/>
                <a:cs typeface="Times New Roman" pitchFamily="18" charset="0"/>
              </a:rPr>
              <a:t>Rızâsını</a:t>
            </a:r>
            <a:r>
              <a:rPr lang="tr-TR" sz="2400" b="1" dirty="0" smtClean="0">
                <a:solidFill>
                  <a:srgbClr val="00B050"/>
                </a:solidFill>
                <a:latin typeface="Times New Roman" pitchFamily="18" charset="0"/>
                <a:cs typeface="Times New Roman" pitchFamily="18" charset="0"/>
              </a:rPr>
              <a:t>, </a:t>
            </a:r>
            <a:r>
              <a:rPr lang="tr-TR" sz="2400" b="1" dirty="0" err="1" smtClean="0">
                <a:solidFill>
                  <a:srgbClr val="00B050"/>
                </a:solidFill>
                <a:latin typeface="Times New Roman" pitchFamily="18" charset="0"/>
                <a:cs typeface="Times New Roman" pitchFamily="18" charset="0"/>
              </a:rPr>
              <a:t>taatlarda</a:t>
            </a:r>
            <a:r>
              <a:rPr lang="tr-TR" sz="2400" b="1" dirty="0" smtClean="0">
                <a:solidFill>
                  <a:srgbClr val="00B050"/>
                </a:solidFill>
                <a:latin typeface="Times New Roman" pitchFamily="18" charset="0"/>
                <a:cs typeface="Times New Roman" pitchFamily="18" charset="0"/>
              </a:rPr>
              <a:t> gizlemiştir.</a:t>
            </a:r>
            <a:endParaRPr lang="tr-TR" sz="2400" dirty="0" smtClean="0">
              <a:solidFill>
                <a:srgbClr val="00B050"/>
              </a:solidFill>
              <a:latin typeface="Times New Roman" pitchFamily="18" charset="0"/>
              <a:cs typeface="Times New Roman" pitchFamily="18" charset="0"/>
            </a:endParaRPr>
          </a:p>
          <a:p>
            <a:r>
              <a:rPr lang="tr-TR" sz="2400" b="1" dirty="0" smtClean="0">
                <a:solidFill>
                  <a:srgbClr val="FF0000"/>
                </a:solidFill>
                <a:latin typeface="Times New Roman" pitchFamily="18" charset="0"/>
                <a:cs typeface="Times New Roman" pitchFamily="18" charset="0"/>
              </a:rPr>
              <a:t>  2- Gazabını, </a:t>
            </a:r>
            <a:r>
              <a:rPr lang="tr-TR" sz="2400" b="1" dirty="0" err="1" smtClean="0">
                <a:solidFill>
                  <a:srgbClr val="FF0000"/>
                </a:solidFill>
                <a:latin typeface="Times New Roman" pitchFamily="18" charset="0"/>
                <a:cs typeface="Times New Roman" pitchFamily="18" charset="0"/>
              </a:rPr>
              <a:t>ma’siyetlerde</a:t>
            </a:r>
            <a:r>
              <a:rPr lang="tr-TR" sz="2400" b="1" dirty="0" smtClean="0">
                <a:solidFill>
                  <a:srgbClr val="FF0000"/>
                </a:solidFill>
                <a:latin typeface="Times New Roman" pitchFamily="18" charset="0"/>
                <a:cs typeface="Times New Roman" pitchFamily="18" charset="0"/>
              </a:rPr>
              <a:t> gizlemiştir.</a:t>
            </a:r>
            <a:endParaRPr lang="tr-TR" sz="2400" dirty="0" smtClean="0">
              <a:solidFill>
                <a:srgbClr val="FF0000"/>
              </a:solidFill>
              <a:latin typeface="Times New Roman" pitchFamily="18" charset="0"/>
              <a:cs typeface="Times New Roman" pitchFamily="18" charset="0"/>
            </a:endParaRPr>
          </a:p>
          <a:p>
            <a:r>
              <a:rPr lang="tr-TR" sz="2400" b="1" dirty="0" smtClean="0">
                <a:solidFill>
                  <a:schemeClr val="tx1"/>
                </a:solidFill>
                <a:latin typeface="Times New Roman" pitchFamily="18" charset="0"/>
                <a:cs typeface="Times New Roman" pitchFamily="18" charset="0"/>
              </a:rPr>
              <a:t>  </a:t>
            </a:r>
            <a:r>
              <a:rPr lang="tr-TR" sz="2300" b="1" dirty="0" smtClean="0">
                <a:solidFill>
                  <a:srgbClr val="00B0F0"/>
                </a:solidFill>
                <a:latin typeface="Times New Roman" pitchFamily="18" charset="0"/>
                <a:cs typeface="Times New Roman" pitchFamily="18" charset="0"/>
              </a:rPr>
              <a:t>3- Orta namazını, diğer namazlar arasında gizlemiştir.</a:t>
            </a:r>
            <a:endParaRPr lang="tr-TR" sz="2300" dirty="0" smtClean="0">
              <a:solidFill>
                <a:srgbClr val="00B0F0"/>
              </a:solidFill>
              <a:latin typeface="Times New Roman" pitchFamily="18" charset="0"/>
              <a:cs typeface="Times New Roman" pitchFamily="18" charset="0"/>
            </a:endParaRPr>
          </a:p>
          <a:p>
            <a:r>
              <a:rPr lang="tr-TR" sz="2400" b="1" dirty="0" smtClean="0">
                <a:solidFill>
                  <a:schemeClr val="tx1"/>
                </a:solidFill>
                <a:latin typeface="Times New Roman" pitchFamily="18" charset="0"/>
                <a:cs typeface="Times New Roman" pitchFamily="18" charset="0"/>
              </a:rPr>
              <a:t>  </a:t>
            </a:r>
            <a:r>
              <a:rPr lang="tr-TR" sz="2400" b="1" dirty="0" smtClean="0">
                <a:solidFill>
                  <a:srgbClr val="7030A0"/>
                </a:solidFill>
                <a:latin typeface="Times New Roman" pitchFamily="18" charset="0"/>
                <a:cs typeface="Times New Roman" pitchFamily="18" charset="0"/>
              </a:rPr>
              <a:t>4- </a:t>
            </a:r>
            <a:r>
              <a:rPr lang="tr-TR" sz="2400" b="1" dirty="0" err="1" smtClean="0">
                <a:solidFill>
                  <a:srgbClr val="7030A0"/>
                </a:solidFill>
                <a:latin typeface="Times New Roman" pitchFamily="18" charset="0"/>
                <a:cs typeface="Times New Roman" pitchFamily="18" charset="0"/>
              </a:rPr>
              <a:t>Velî</a:t>
            </a:r>
            <a:r>
              <a:rPr lang="tr-TR" sz="2400" b="1" dirty="0" smtClean="0">
                <a:solidFill>
                  <a:srgbClr val="7030A0"/>
                </a:solidFill>
                <a:latin typeface="Times New Roman" pitchFamily="18" charset="0"/>
                <a:cs typeface="Times New Roman" pitchFamily="18" charset="0"/>
              </a:rPr>
              <a:t> kulunu, halk arasında gizlemiştir.</a:t>
            </a:r>
            <a:endParaRPr lang="tr-TR" sz="2400" dirty="0" smtClean="0">
              <a:solidFill>
                <a:srgbClr val="7030A0"/>
              </a:solidFill>
              <a:latin typeface="Times New Roman" pitchFamily="18" charset="0"/>
              <a:cs typeface="Times New Roman" pitchFamily="18" charset="0"/>
            </a:endParaRPr>
          </a:p>
          <a:p>
            <a:r>
              <a:rPr lang="tr-TR" sz="2400" b="1" dirty="0" smtClean="0">
                <a:solidFill>
                  <a:schemeClr val="accent6">
                    <a:lumMod val="75000"/>
                  </a:schemeClr>
                </a:solidFill>
                <a:latin typeface="Times New Roman" pitchFamily="18" charset="0"/>
                <a:cs typeface="Times New Roman" pitchFamily="18" charset="0"/>
              </a:rPr>
              <a:t>  5- Kadir Gecesi’ni, ramazan ayında gizlemiştir.”</a:t>
            </a:r>
            <a:endParaRPr lang="tr-TR" sz="2400" dirty="0">
              <a:solidFill>
                <a:schemeClr val="tx1"/>
              </a:solidFill>
              <a:latin typeface="Times New Roman" pitchFamily="18" charset="0"/>
              <a:cs typeface="Times New Roman" pitchFamily="18" charset="0"/>
            </a:endParaRPr>
          </a:p>
        </p:txBody>
      </p:sp>
      <p:pic>
        <p:nvPicPr>
          <p:cNvPr id="6" name="5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sp>
        <p:nvSpPr>
          <p:cNvPr id="13" name="12 Dikdörtgen"/>
          <p:cNvSpPr/>
          <p:nvPr/>
        </p:nvSpPr>
        <p:spPr>
          <a:xfrm>
            <a:off x="857224" y="2000240"/>
            <a:ext cx="7143800" cy="3929090"/>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400" dirty="0" smtClean="0">
                <a:solidFill>
                  <a:schemeClr val="tx1"/>
                </a:solidFill>
                <a:latin typeface="Times New Roman" pitchFamily="18" charset="0"/>
                <a:cs typeface="Times New Roman" pitchFamily="18" charset="0"/>
              </a:rPr>
              <a:t>	</a:t>
            </a:r>
            <a:r>
              <a:rPr lang="tr-TR" sz="2400" dirty="0" smtClean="0">
                <a:solidFill>
                  <a:srgbClr val="C00000"/>
                </a:solidFill>
                <a:latin typeface="Times New Roman" pitchFamily="18" charset="0"/>
                <a:cs typeface="Times New Roman" pitchFamily="18" charset="0"/>
              </a:rPr>
              <a:t>1- Allah, insanlar,  emir ve yasaklarına her zaman uysunlar diye ölümü nasıl gizli tutmuş ise Ramazan’ın tüm gecelerini tazim etsinler, ihya etsinler diye bu geceyi saklı tutmuş olabilir.</a:t>
            </a:r>
          </a:p>
          <a:p>
            <a:pPr algn="just"/>
            <a:r>
              <a:rPr lang="tr-TR" sz="2400" dirty="0" smtClean="0">
                <a:solidFill>
                  <a:srgbClr val="0070C0"/>
                </a:solidFill>
                <a:latin typeface="Times New Roman" pitchFamily="18" charset="0"/>
                <a:cs typeface="Times New Roman" pitchFamily="18" charset="0"/>
              </a:rPr>
              <a:t>        2- İnsanlar bu geceye güvenip de günah işlemesinler diye veya en azından bile bile işlemesinler diye gizli tutmuş olabilir.</a:t>
            </a:r>
          </a:p>
          <a:p>
            <a:pPr algn="just"/>
            <a:r>
              <a:rPr lang="tr-TR" sz="2400" dirty="0" smtClean="0">
                <a:solidFill>
                  <a:schemeClr val="tx1"/>
                </a:solidFill>
                <a:latin typeface="Times New Roman" pitchFamily="18" charset="0"/>
                <a:cs typeface="Times New Roman" pitchFamily="18" charset="0"/>
              </a:rPr>
              <a:t>        </a:t>
            </a:r>
            <a:r>
              <a:rPr lang="tr-TR" sz="2400" dirty="0" smtClean="0">
                <a:solidFill>
                  <a:schemeClr val="accent6">
                    <a:lumMod val="50000"/>
                  </a:schemeClr>
                </a:solidFill>
                <a:latin typeface="Times New Roman" pitchFamily="18" charset="0"/>
                <a:cs typeface="Times New Roman" pitchFamily="18" charset="0"/>
              </a:rPr>
              <a:t>3- Mükellef o geceyi araştırmada iyice gayret göstersin ve böylece gayretine karşılık mükafat kazansın diye gizli tutulmuş olabilir.</a:t>
            </a:r>
          </a:p>
          <a:p>
            <a:pPr algn="just"/>
            <a:r>
              <a:rPr lang="tr-TR" sz="2400" dirty="0" smtClean="0">
                <a:solidFill>
                  <a:schemeClr val="tx1"/>
                </a:solidFill>
                <a:latin typeface="Times New Roman" pitchFamily="18" charset="0"/>
                <a:cs typeface="Times New Roman" pitchFamily="18" charset="0"/>
              </a:rPr>
              <a:t>	</a:t>
            </a:r>
            <a:endParaRPr lang="tr-TR" sz="2400" dirty="0">
              <a:solidFill>
                <a:schemeClr val="tx1"/>
              </a:solidFill>
              <a:latin typeface="Times New Roman" pitchFamily="18" charset="0"/>
              <a:cs typeface="Times New Roman" pitchFamily="18" charset="0"/>
            </a:endParaRPr>
          </a:p>
        </p:txBody>
      </p:sp>
      <p:pic>
        <p:nvPicPr>
          <p:cNvPr id="6" name="5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pic>
        <p:nvPicPr>
          <p:cNvPr id="9" name="Picture 11"/>
          <p:cNvPicPr>
            <a:picLocks noChangeAspect="1" noChangeArrowheads="1"/>
          </p:cNvPicPr>
          <p:nvPr/>
        </p:nvPicPr>
        <p:blipFill>
          <a:blip r:embed="rId3"/>
          <a:srcRect/>
          <a:stretch>
            <a:fillRect/>
          </a:stretch>
        </p:blipFill>
        <p:spPr bwMode="auto">
          <a:xfrm>
            <a:off x="4714876" y="2285992"/>
            <a:ext cx="3054314" cy="3357586"/>
          </a:xfrm>
          <a:prstGeom prst="rect">
            <a:avLst/>
          </a:prstGeom>
          <a:noFill/>
        </p:spPr>
      </p:pic>
      <p:pic>
        <p:nvPicPr>
          <p:cNvPr id="8" name="Picture 40" descr="C:\Documents and Settings\AERO\Desktop\kadir\ghadr.jpg"/>
          <p:cNvPicPr>
            <a:picLocks noChangeAspect="1" noChangeArrowheads="1"/>
          </p:cNvPicPr>
          <p:nvPr/>
        </p:nvPicPr>
        <p:blipFill>
          <a:blip r:embed="rId4"/>
          <a:srcRect/>
          <a:stretch>
            <a:fillRect/>
          </a:stretch>
        </p:blipFill>
        <p:spPr bwMode="auto">
          <a:xfrm>
            <a:off x="1643042" y="2309005"/>
            <a:ext cx="3071834" cy="3334573"/>
          </a:xfrm>
          <a:prstGeom prst="rect">
            <a:avLst/>
          </a:prstGeom>
          <a:noFill/>
        </p:spPr>
      </p:pic>
      <p:pic>
        <p:nvPicPr>
          <p:cNvPr id="11" name="10 Resim" descr="tepedin.png"/>
          <p:cNvPicPr>
            <a:picLocks noChangeAspect="1"/>
          </p:cNvPicPr>
          <p:nvPr/>
        </p:nvPicPr>
        <p:blipFill>
          <a:blip r:embed="rId5"/>
          <a:srcRect l="821" t="10949"/>
          <a:stretch>
            <a:fillRect/>
          </a:stretch>
        </p:blipFill>
        <p:spPr>
          <a:xfrm>
            <a:off x="-71470" y="-24"/>
            <a:ext cx="9215470" cy="1214446"/>
          </a:xfrm>
          <a:prstGeom prst="rect">
            <a:avLst/>
          </a:prstGeom>
        </p:spPr>
      </p:pic>
      <p:sp>
        <p:nvSpPr>
          <p:cNvPr id="12" name="11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100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sp>
        <p:nvSpPr>
          <p:cNvPr id="13" name="12 Dikdörtgen"/>
          <p:cNvSpPr/>
          <p:nvPr/>
        </p:nvSpPr>
        <p:spPr>
          <a:xfrm>
            <a:off x="857224" y="2000240"/>
            <a:ext cx="7143800" cy="3929090"/>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b="1" u="sng" dirty="0" smtClean="0">
                <a:solidFill>
                  <a:srgbClr val="FF0000"/>
                </a:solidFill>
                <a:latin typeface="Times New Roman" pitchFamily="18" charset="0"/>
                <a:cs typeface="Times New Roman" pitchFamily="18" charset="0"/>
              </a:rPr>
              <a:t>ZAMANI KIYMETLENDİREN MUHATABINIDA KIYMETLENDİRİR</a:t>
            </a:r>
          </a:p>
          <a:p>
            <a:pPr algn="ctr"/>
            <a:endParaRPr lang="tr-TR" sz="1000" b="1" u="sng" dirty="0" smtClean="0">
              <a:solidFill>
                <a:srgbClr val="FF0000"/>
              </a:solidFill>
              <a:latin typeface="Times New Roman" pitchFamily="18" charset="0"/>
              <a:cs typeface="Times New Roman" pitchFamily="18" charset="0"/>
            </a:endParaRPr>
          </a:p>
          <a:p>
            <a:pPr algn="just"/>
            <a:r>
              <a:rPr lang="tr-TR" sz="2000" dirty="0" smtClean="0">
                <a:solidFill>
                  <a:srgbClr val="0070C0"/>
                </a:solidFill>
                <a:latin typeface="Times New Roman" pitchFamily="18" charset="0"/>
                <a:cs typeface="Times New Roman" pitchFamily="18" charset="0"/>
              </a:rPr>
              <a:t>Ramazan ayı için on bir ayın sultanı dememizdeki asıl hikmet </a:t>
            </a:r>
            <a:r>
              <a:rPr lang="tr-TR" sz="2000" dirty="0" err="1" smtClean="0">
                <a:solidFill>
                  <a:srgbClr val="0070C0"/>
                </a:solidFill>
                <a:latin typeface="Times New Roman" pitchFamily="18" charset="0"/>
                <a:cs typeface="Times New Roman" pitchFamily="18" charset="0"/>
              </a:rPr>
              <a:t>Kur’an</a:t>
            </a:r>
            <a:r>
              <a:rPr lang="tr-TR" sz="2000" dirty="0" smtClean="0">
                <a:solidFill>
                  <a:srgbClr val="0070C0"/>
                </a:solidFill>
                <a:latin typeface="Times New Roman" pitchFamily="18" charset="0"/>
                <a:cs typeface="Times New Roman" pitchFamily="18" charset="0"/>
              </a:rPr>
              <a:t>-ı Kerimin içinde indirildiği ay olmasıdır. </a:t>
            </a:r>
            <a:r>
              <a:rPr lang="tr-TR" sz="2000" dirty="0" smtClean="0">
                <a:solidFill>
                  <a:schemeClr val="tx1"/>
                </a:solidFill>
                <a:latin typeface="Times New Roman" pitchFamily="18" charset="0"/>
                <a:cs typeface="Times New Roman" pitchFamily="18" charset="0"/>
              </a:rPr>
              <a:t>Bu ayda indirilmeye başlamasıyla bu aya verilen kıymet artmış ve bu ayda müminler için oruç emredilmiştir. Bu ayda </a:t>
            </a:r>
            <a:r>
              <a:rPr lang="tr-TR" sz="2000" b="1" dirty="0" smtClean="0">
                <a:solidFill>
                  <a:srgbClr val="C00000"/>
                </a:solidFill>
                <a:latin typeface="Times New Roman" pitchFamily="18" charset="0"/>
                <a:cs typeface="Times New Roman" pitchFamily="18" charset="0"/>
              </a:rPr>
              <a:t>Sevgili Peygamberimiz (s.a.s.), Cebrail (a.s.) ile </a:t>
            </a:r>
            <a:r>
              <a:rPr lang="tr-TR" sz="2000" b="1" dirty="0" err="1" smtClean="0">
                <a:solidFill>
                  <a:srgbClr val="C00000"/>
                </a:solidFill>
                <a:latin typeface="Times New Roman" pitchFamily="18" charset="0"/>
                <a:cs typeface="Times New Roman" pitchFamily="18" charset="0"/>
              </a:rPr>
              <a:t>Kur’an</a:t>
            </a:r>
            <a:r>
              <a:rPr lang="tr-TR" sz="2000" b="1" dirty="0" smtClean="0">
                <a:solidFill>
                  <a:srgbClr val="C00000"/>
                </a:solidFill>
                <a:latin typeface="Times New Roman" pitchFamily="18" charset="0"/>
                <a:cs typeface="Times New Roman" pitchFamily="18" charset="0"/>
              </a:rPr>
              <a:t>-ı Kerimi okumuş, mukabelede bulunmuşlardır.</a:t>
            </a:r>
            <a:r>
              <a:rPr lang="tr-TR" sz="2000" dirty="0" smtClean="0">
                <a:solidFill>
                  <a:schemeClr val="tx1"/>
                </a:solidFill>
                <a:latin typeface="Times New Roman" pitchFamily="18" charset="0"/>
                <a:cs typeface="Times New Roman" pitchFamily="18" charset="0"/>
              </a:rPr>
              <a:t> Bizlerde bugün bu sünneti mukabele okumak suretiyle gerçekleştirmekteyiz. </a:t>
            </a:r>
            <a:r>
              <a:rPr lang="tr-TR" sz="2000" b="1" u="sng" dirty="0" smtClean="0">
                <a:solidFill>
                  <a:srgbClr val="7030A0"/>
                </a:solidFill>
                <a:latin typeface="Times New Roman" pitchFamily="18" charset="0"/>
                <a:cs typeface="Times New Roman" pitchFamily="18" charset="0"/>
              </a:rPr>
              <a:t>Nasıl ki, </a:t>
            </a:r>
            <a:r>
              <a:rPr lang="tr-TR" sz="2000" b="1" u="sng" dirty="0" err="1" smtClean="0">
                <a:solidFill>
                  <a:srgbClr val="7030A0"/>
                </a:solidFill>
                <a:latin typeface="Times New Roman" pitchFamily="18" charset="0"/>
                <a:cs typeface="Times New Roman" pitchFamily="18" charset="0"/>
              </a:rPr>
              <a:t>Kur’an</a:t>
            </a:r>
            <a:r>
              <a:rPr lang="tr-TR" sz="2000" b="1" u="sng" dirty="0" smtClean="0">
                <a:solidFill>
                  <a:srgbClr val="7030A0"/>
                </a:solidFill>
                <a:latin typeface="Times New Roman" pitchFamily="18" charset="0"/>
                <a:cs typeface="Times New Roman" pitchFamily="18" charset="0"/>
              </a:rPr>
              <a:t> bir ayı </a:t>
            </a:r>
            <a:r>
              <a:rPr lang="tr-TR" sz="2000" b="1" u="sng" dirty="0" err="1" smtClean="0">
                <a:solidFill>
                  <a:srgbClr val="7030A0"/>
                </a:solidFill>
                <a:latin typeface="Times New Roman" pitchFamily="18" charset="0"/>
                <a:cs typeface="Times New Roman" pitchFamily="18" charset="0"/>
              </a:rPr>
              <a:t>onbir</a:t>
            </a:r>
            <a:r>
              <a:rPr lang="tr-TR" sz="2000" b="1" u="sng" dirty="0" smtClean="0">
                <a:solidFill>
                  <a:srgbClr val="7030A0"/>
                </a:solidFill>
                <a:latin typeface="Times New Roman" pitchFamily="18" charset="0"/>
                <a:cs typeface="Times New Roman" pitchFamily="18" charset="0"/>
              </a:rPr>
              <a:t> ayın sultanı yapıyor ise, nasıl ki </a:t>
            </a:r>
            <a:r>
              <a:rPr lang="tr-TR" sz="2000" b="1" u="sng" dirty="0" err="1" smtClean="0">
                <a:solidFill>
                  <a:srgbClr val="7030A0"/>
                </a:solidFill>
                <a:latin typeface="Times New Roman" pitchFamily="18" charset="0"/>
                <a:cs typeface="Times New Roman" pitchFamily="18" charset="0"/>
              </a:rPr>
              <a:t>Kur’an</a:t>
            </a:r>
            <a:r>
              <a:rPr lang="tr-TR" sz="2000" b="1" u="sng" dirty="0" smtClean="0">
                <a:solidFill>
                  <a:srgbClr val="7030A0"/>
                </a:solidFill>
                <a:latin typeface="Times New Roman" pitchFamily="18" charset="0"/>
                <a:cs typeface="Times New Roman" pitchFamily="18" charset="0"/>
              </a:rPr>
              <a:t> bir geceyi Kadir gecesi olarak bin aydan daha hayırlı yapıyor ise, gönlümüze, benliğimize aktardığımız </a:t>
            </a:r>
            <a:r>
              <a:rPr lang="tr-TR" sz="2000" b="1" u="sng" dirty="0" err="1" smtClean="0">
                <a:solidFill>
                  <a:srgbClr val="7030A0"/>
                </a:solidFill>
                <a:latin typeface="Times New Roman" pitchFamily="18" charset="0"/>
                <a:cs typeface="Times New Roman" pitchFamily="18" charset="0"/>
              </a:rPr>
              <a:t>Kur’an</a:t>
            </a:r>
            <a:r>
              <a:rPr lang="tr-TR" sz="2000" b="1" u="sng" dirty="0" smtClean="0">
                <a:solidFill>
                  <a:srgbClr val="7030A0"/>
                </a:solidFill>
                <a:latin typeface="Times New Roman" pitchFamily="18" charset="0"/>
                <a:cs typeface="Times New Roman" pitchFamily="18" charset="0"/>
              </a:rPr>
              <a:t> bizleri öyle bir ulvi mertebeye ulaştıracaktır.</a:t>
            </a:r>
            <a:endParaRPr lang="tr-TR" sz="3200" b="1" dirty="0">
              <a:solidFill>
                <a:srgbClr val="7030A0"/>
              </a:solidFill>
              <a:latin typeface="Times New Roman" pitchFamily="18" charset="0"/>
              <a:cs typeface="Times New Roman" pitchFamily="18" charset="0"/>
            </a:endParaRPr>
          </a:p>
        </p:txBody>
      </p:sp>
      <p:pic>
        <p:nvPicPr>
          <p:cNvPr id="6" name="5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sp>
        <p:nvSpPr>
          <p:cNvPr id="13" name="12 Dikdörtgen"/>
          <p:cNvSpPr/>
          <p:nvPr/>
        </p:nvSpPr>
        <p:spPr>
          <a:xfrm>
            <a:off x="857224" y="2000240"/>
            <a:ext cx="7143800" cy="3929090"/>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b="1" u="sng" dirty="0" smtClean="0">
                <a:solidFill>
                  <a:srgbClr val="C00000"/>
                </a:solidFill>
                <a:latin typeface="Times New Roman" pitchFamily="18" charset="0"/>
                <a:cs typeface="Times New Roman" pitchFamily="18" charset="0"/>
              </a:rPr>
              <a:t>KURANI KERİMİN ÖNEMİ</a:t>
            </a:r>
          </a:p>
          <a:p>
            <a:pPr algn="ctr"/>
            <a:endParaRPr lang="tr-TR" sz="900" b="1" dirty="0" smtClean="0">
              <a:solidFill>
                <a:srgbClr val="C00000"/>
              </a:solidFill>
              <a:latin typeface="Times New Roman" pitchFamily="18" charset="0"/>
              <a:cs typeface="Times New Roman" pitchFamily="18" charset="0"/>
            </a:endParaRPr>
          </a:p>
          <a:p>
            <a:pPr algn="ctr" rtl="1"/>
            <a:r>
              <a:rPr lang="ar-SA" sz="2800" dirty="0" smtClean="0">
                <a:solidFill>
                  <a:schemeClr val="tx1"/>
                </a:solidFill>
                <a:latin typeface="HASENAT4" pitchFamily="2" charset="-78"/>
                <a:cs typeface="HASENAT4" pitchFamily="2" charset="-78"/>
              </a:rPr>
              <a:t>الَر كِتَابٌ أَنزَلْنَاهُ إِلَيْكَ لِتُخْرِجَ النَّاسَ مِنَ الظُّلُمَاتِ إِلَى النُّورِ بِإِذْنِ رَبِّهِمْ إِلَى صِرَاطِ الْعَزِيزِ الْحَمِيدِ</a:t>
            </a:r>
            <a:endParaRPr lang="tr-TR" sz="2800" dirty="0" smtClean="0">
              <a:solidFill>
                <a:schemeClr val="tx1"/>
              </a:solidFill>
              <a:latin typeface="HASENAT4" pitchFamily="2" charset="-78"/>
              <a:cs typeface="HASENAT4" pitchFamily="2" charset="-78"/>
            </a:endParaRPr>
          </a:p>
          <a:p>
            <a:pPr algn="just"/>
            <a:r>
              <a:rPr lang="tr-TR" dirty="0" smtClean="0">
                <a:solidFill>
                  <a:schemeClr val="tx1"/>
                </a:solidFill>
                <a:latin typeface="Times New Roman" pitchFamily="18" charset="0"/>
                <a:cs typeface="Times New Roman" pitchFamily="18" charset="0"/>
              </a:rPr>
              <a:t>“</a:t>
            </a:r>
            <a:r>
              <a:rPr lang="tr-TR" b="1" dirty="0" smtClean="0">
                <a:solidFill>
                  <a:schemeClr val="tx1"/>
                </a:solidFill>
                <a:latin typeface="Times New Roman" pitchFamily="18" charset="0"/>
                <a:cs typeface="Times New Roman" pitchFamily="18" charset="0"/>
              </a:rPr>
              <a:t>Elif. Lâm. </a:t>
            </a:r>
            <a:r>
              <a:rPr lang="tr-TR" b="1" dirty="0" err="1" smtClean="0">
                <a:solidFill>
                  <a:schemeClr val="tx1"/>
                </a:solidFill>
                <a:latin typeface="Times New Roman" pitchFamily="18" charset="0"/>
                <a:cs typeface="Times New Roman" pitchFamily="18" charset="0"/>
              </a:rPr>
              <a:t>Râ</a:t>
            </a:r>
            <a:r>
              <a:rPr lang="tr-TR" b="1" dirty="0" smtClean="0">
                <a:solidFill>
                  <a:schemeClr val="tx1"/>
                </a:solidFill>
                <a:latin typeface="Times New Roman" pitchFamily="18" charset="0"/>
                <a:cs typeface="Times New Roman" pitchFamily="18" charset="0"/>
              </a:rPr>
              <a:t>. </a:t>
            </a:r>
            <a:r>
              <a:rPr lang="tr-TR" b="1" dirty="0" smtClean="0">
                <a:solidFill>
                  <a:srgbClr val="0070C0"/>
                </a:solidFill>
                <a:latin typeface="Times New Roman" pitchFamily="18" charset="0"/>
                <a:cs typeface="Times New Roman" pitchFamily="18" charset="0"/>
              </a:rPr>
              <a:t>(Bu </a:t>
            </a:r>
            <a:r>
              <a:rPr lang="tr-TR" b="1" dirty="0" err="1" smtClean="0">
                <a:solidFill>
                  <a:srgbClr val="0070C0"/>
                </a:solidFill>
                <a:latin typeface="Times New Roman" pitchFamily="18" charset="0"/>
                <a:cs typeface="Times New Roman" pitchFamily="18" charset="0"/>
              </a:rPr>
              <a:t>Kur'an</a:t>
            </a:r>
            <a:r>
              <a:rPr lang="tr-TR" b="1" dirty="0" smtClean="0">
                <a:solidFill>
                  <a:srgbClr val="0070C0"/>
                </a:solidFill>
                <a:latin typeface="Times New Roman" pitchFamily="18" charset="0"/>
                <a:cs typeface="Times New Roman" pitchFamily="18" charset="0"/>
              </a:rPr>
              <a:t>), Rablerinin izniyle insanları karanlıklardan aydınlığa, yani her şeye galip (ve) övgüye lâyık olan Allah'ın yoluna çıkarman için sana indirdiğimiz bir kitaptır</a:t>
            </a:r>
            <a:r>
              <a:rPr lang="tr-TR" sz="1100" dirty="0" smtClean="0">
                <a:solidFill>
                  <a:schemeClr val="tx1"/>
                </a:solidFill>
                <a:latin typeface="Times New Roman" pitchFamily="18" charset="0"/>
                <a:cs typeface="Times New Roman" pitchFamily="18" charset="0"/>
              </a:rPr>
              <a:t>”( İbrahim, 14/1).</a:t>
            </a:r>
          </a:p>
          <a:p>
            <a:pPr algn="just"/>
            <a:endParaRPr lang="tr-TR" sz="1050" dirty="0" smtClean="0">
              <a:solidFill>
                <a:schemeClr val="tx1"/>
              </a:solidFill>
              <a:latin typeface="Times New Roman" pitchFamily="18" charset="0"/>
              <a:cs typeface="Times New Roman" pitchFamily="18" charset="0"/>
            </a:endParaRPr>
          </a:p>
          <a:p>
            <a:pPr algn="ctr" rtl="1"/>
            <a:r>
              <a:rPr lang="ar-SA" sz="2800" dirty="0" smtClean="0">
                <a:solidFill>
                  <a:schemeClr val="tx1"/>
                </a:solidFill>
                <a:latin typeface="HASENAT4" pitchFamily="2" charset="-78"/>
                <a:cs typeface="HASENAT4" pitchFamily="2" charset="-78"/>
              </a:rPr>
              <a:t>يَا أَيُّهَا النَّاسُ قَدْ جَاءتْكُم مَّوْعِظَةٌ مِّن رَّبِّكُمْ وَشِفَاء لِّمَا فِي الصُّدُورِ وَهُدًى وَرَحْمَةٌ لِّلْمُؤْمِنِينَ</a:t>
            </a:r>
            <a:endParaRPr lang="tr-TR" sz="2800" dirty="0" smtClean="0">
              <a:solidFill>
                <a:schemeClr val="tx1"/>
              </a:solidFill>
              <a:latin typeface="HASENAT4" pitchFamily="2" charset="-78"/>
              <a:cs typeface="HASENAT4" pitchFamily="2" charset="-78"/>
            </a:endParaRPr>
          </a:p>
          <a:p>
            <a:pPr algn="just"/>
            <a:r>
              <a:rPr lang="tr-TR" dirty="0" smtClean="0">
                <a:solidFill>
                  <a:schemeClr val="tx1"/>
                </a:solidFill>
                <a:latin typeface="Times New Roman" pitchFamily="18" charset="0"/>
                <a:cs typeface="Times New Roman" pitchFamily="18" charset="0"/>
              </a:rPr>
              <a:t>“</a:t>
            </a:r>
            <a:r>
              <a:rPr lang="tr-TR" b="1" dirty="0" smtClean="0">
                <a:solidFill>
                  <a:schemeClr val="tx1"/>
                </a:solidFill>
                <a:latin typeface="Times New Roman" pitchFamily="18" charset="0"/>
                <a:cs typeface="Times New Roman" pitchFamily="18" charset="0"/>
              </a:rPr>
              <a:t>Ey insanlar! </a:t>
            </a:r>
            <a:r>
              <a:rPr lang="tr-TR" b="1" dirty="0" smtClean="0">
                <a:solidFill>
                  <a:srgbClr val="C00000"/>
                </a:solidFill>
                <a:latin typeface="Times New Roman" pitchFamily="18" charset="0"/>
                <a:cs typeface="Times New Roman" pitchFamily="18" charset="0"/>
              </a:rPr>
              <a:t>Size Rabbinizden bir öğüt</a:t>
            </a:r>
            <a:r>
              <a:rPr lang="tr-TR" b="1" dirty="0" smtClean="0">
                <a:solidFill>
                  <a:schemeClr val="tx1"/>
                </a:solidFill>
                <a:latin typeface="Times New Roman" pitchFamily="18" charset="0"/>
                <a:cs typeface="Times New Roman" pitchFamily="18" charset="0"/>
              </a:rPr>
              <a:t>, </a:t>
            </a:r>
            <a:r>
              <a:rPr lang="tr-TR" b="1" dirty="0" smtClean="0">
                <a:solidFill>
                  <a:srgbClr val="0070C0"/>
                </a:solidFill>
                <a:latin typeface="Times New Roman" pitchFamily="18" charset="0"/>
                <a:cs typeface="Times New Roman" pitchFamily="18" charset="0"/>
              </a:rPr>
              <a:t>gönüllerdekine bir şifa, </a:t>
            </a:r>
            <a:r>
              <a:rPr lang="tr-TR" b="1" dirty="0" smtClean="0">
                <a:solidFill>
                  <a:srgbClr val="7030A0"/>
                </a:solidFill>
                <a:latin typeface="Times New Roman" pitchFamily="18" charset="0"/>
                <a:cs typeface="Times New Roman" pitchFamily="18" charset="0"/>
              </a:rPr>
              <a:t>müminler için bir hidayet ve rahmet gelmiştir</a:t>
            </a:r>
            <a:r>
              <a:rPr lang="tr-TR" sz="1050" dirty="0" smtClean="0">
                <a:solidFill>
                  <a:schemeClr val="tx1"/>
                </a:solidFill>
                <a:latin typeface="Times New Roman" pitchFamily="18" charset="0"/>
                <a:cs typeface="Times New Roman" pitchFamily="18" charset="0"/>
              </a:rPr>
              <a:t>.”( Yunus, 10/57)</a:t>
            </a:r>
            <a:endParaRPr lang="tr-TR" sz="1050" dirty="0">
              <a:solidFill>
                <a:schemeClr val="tx1"/>
              </a:solidFill>
              <a:latin typeface="Times New Roman" pitchFamily="18" charset="0"/>
              <a:cs typeface="Times New Roman" pitchFamily="18" charset="0"/>
            </a:endParaRPr>
          </a:p>
        </p:txBody>
      </p:sp>
      <p:pic>
        <p:nvPicPr>
          <p:cNvPr id="6" name="5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sp>
        <p:nvSpPr>
          <p:cNvPr id="13" name="12 Dikdörtgen"/>
          <p:cNvSpPr/>
          <p:nvPr/>
        </p:nvSpPr>
        <p:spPr>
          <a:xfrm>
            <a:off x="857224" y="2000240"/>
            <a:ext cx="7143800" cy="3929090"/>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400" dirty="0" smtClean="0">
                <a:solidFill>
                  <a:schemeClr val="tx1"/>
                </a:solidFill>
                <a:latin typeface="HASENAT4" pitchFamily="2" charset="-78"/>
                <a:cs typeface="HASENAT4" pitchFamily="2" charset="-78"/>
              </a:rPr>
              <a:t>الم</a:t>
            </a:r>
            <a:r>
              <a:rPr lang="tr-TR" sz="2400" dirty="0" smtClean="0">
                <a:solidFill>
                  <a:schemeClr val="tx1"/>
                </a:solidFill>
                <a:latin typeface="HASENAT4" pitchFamily="2" charset="-78"/>
                <a:cs typeface="HASENAT4" pitchFamily="2" charset="-78"/>
              </a:rPr>
              <a:t>  </a:t>
            </a:r>
            <a:r>
              <a:rPr lang="ar-SA" sz="2400" dirty="0" smtClean="0">
                <a:solidFill>
                  <a:schemeClr val="tx1"/>
                </a:solidFill>
                <a:latin typeface="HASENAT4" pitchFamily="2" charset="-78"/>
                <a:cs typeface="HASENAT4" pitchFamily="2" charset="-78"/>
              </a:rPr>
              <a:t> ذَلِكَ الْكِتَابُ لاَ رَيْبَ فِيهِ هُدًى لِّلْمُتَّقِينَ</a:t>
            </a:r>
            <a:endParaRPr lang="tr-TR" sz="2400" dirty="0" smtClean="0">
              <a:solidFill>
                <a:schemeClr val="tx1"/>
              </a:solidFill>
              <a:latin typeface="HASENAT4" pitchFamily="2" charset="-78"/>
              <a:cs typeface="HASENAT4" pitchFamily="2" charset="-78"/>
            </a:endParaRPr>
          </a:p>
          <a:p>
            <a:pPr algn="just"/>
            <a:r>
              <a:rPr lang="tr-TR" dirty="0" smtClean="0">
                <a:solidFill>
                  <a:schemeClr val="tx1"/>
                </a:solidFill>
                <a:latin typeface="Times New Roman" pitchFamily="18" charset="0"/>
                <a:cs typeface="Times New Roman" pitchFamily="18" charset="0"/>
              </a:rPr>
              <a:t> “Elif Lam Mim. </a:t>
            </a:r>
            <a:r>
              <a:rPr lang="tr-TR" b="1" dirty="0" smtClean="0">
                <a:solidFill>
                  <a:srgbClr val="C00000"/>
                </a:solidFill>
                <a:latin typeface="Times New Roman" pitchFamily="18" charset="0"/>
                <a:cs typeface="Times New Roman" pitchFamily="18" charset="0"/>
              </a:rPr>
              <a:t>Bu, kendisinde şüphe olmayan kitaptır. </a:t>
            </a:r>
            <a:r>
              <a:rPr lang="tr-TR" dirty="0" smtClean="0">
                <a:solidFill>
                  <a:schemeClr val="tx1"/>
                </a:solidFill>
                <a:latin typeface="Times New Roman" pitchFamily="18" charset="0"/>
                <a:cs typeface="Times New Roman" pitchFamily="18" charset="0"/>
              </a:rPr>
              <a:t>Allah’a karşı gelmekten sakınanlar için yol göstericidir</a:t>
            </a:r>
            <a:r>
              <a:rPr lang="tr-TR" sz="1200" dirty="0" smtClean="0">
                <a:solidFill>
                  <a:schemeClr val="tx1"/>
                </a:solidFill>
                <a:latin typeface="Times New Roman" pitchFamily="18" charset="0"/>
                <a:cs typeface="Times New Roman" pitchFamily="18" charset="0"/>
              </a:rPr>
              <a:t>.”( Bakara,2/1-2)</a:t>
            </a:r>
            <a:endParaRPr lang="tr-TR" dirty="0" smtClean="0">
              <a:solidFill>
                <a:schemeClr val="tx1"/>
              </a:solidFill>
              <a:latin typeface="Times New Roman" pitchFamily="18" charset="0"/>
              <a:cs typeface="Times New Roman" pitchFamily="18" charset="0"/>
            </a:endParaRPr>
          </a:p>
          <a:p>
            <a:pPr algn="ctr" rtl="1"/>
            <a:r>
              <a:rPr lang="ar-SA" sz="2800" dirty="0" smtClean="0">
                <a:solidFill>
                  <a:schemeClr val="tx1"/>
                </a:solidFill>
                <a:latin typeface="HASENAT4" pitchFamily="2" charset="-78"/>
                <a:cs typeface="HASENAT4" pitchFamily="2" charset="-78"/>
              </a:rPr>
              <a:t>اِنَّا نَحْنُ نَزَّلْنَا الذِّكْرَ وَاِنَّا لَهُ لَحَافِظُونَ </a:t>
            </a:r>
            <a:endParaRPr lang="tr-TR" sz="2800" dirty="0" smtClean="0">
              <a:solidFill>
                <a:schemeClr val="tx1"/>
              </a:solidFill>
              <a:latin typeface="HASENAT4" pitchFamily="2" charset="-78"/>
              <a:cs typeface="HASENAT4" pitchFamily="2" charset="-78"/>
            </a:endParaRPr>
          </a:p>
          <a:p>
            <a:pPr algn="just"/>
            <a:r>
              <a:rPr lang="tr-TR" b="1" dirty="0" smtClean="0">
                <a:solidFill>
                  <a:schemeClr val="tx1"/>
                </a:solidFill>
                <a:latin typeface="Times New Roman" pitchFamily="18" charset="0"/>
                <a:cs typeface="Times New Roman" pitchFamily="18" charset="0"/>
              </a:rPr>
              <a:t>“</a:t>
            </a:r>
            <a:r>
              <a:rPr lang="tr-TR" b="1" dirty="0" err="1" smtClean="0">
                <a:solidFill>
                  <a:srgbClr val="C00000"/>
                </a:solidFill>
                <a:latin typeface="Times New Roman" pitchFamily="18" charset="0"/>
                <a:cs typeface="Times New Roman" pitchFamily="18" charset="0"/>
              </a:rPr>
              <a:t>Kur'an'ı</a:t>
            </a:r>
            <a:r>
              <a:rPr lang="tr-TR" b="1" dirty="0" smtClean="0">
                <a:solidFill>
                  <a:srgbClr val="C00000"/>
                </a:solidFill>
                <a:latin typeface="Times New Roman" pitchFamily="18" charset="0"/>
                <a:cs typeface="Times New Roman" pitchFamily="18" charset="0"/>
              </a:rPr>
              <a:t> kesinlikle biz indirdik; </a:t>
            </a:r>
            <a:r>
              <a:rPr lang="tr-TR" b="1" dirty="0" smtClean="0">
                <a:solidFill>
                  <a:srgbClr val="0070C0"/>
                </a:solidFill>
                <a:latin typeface="Times New Roman" pitchFamily="18" charset="0"/>
                <a:cs typeface="Times New Roman" pitchFamily="18" charset="0"/>
              </a:rPr>
              <a:t>elbette onu yine biz koruyacağız</a:t>
            </a:r>
            <a:r>
              <a:rPr lang="tr-TR" b="1" dirty="0" smtClean="0">
                <a:solidFill>
                  <a:schemeClr val="tx1"/>
                </a:solidFill>
                <a:latin typeface="Times New Roman" pitchFamily="18" charset="0"/>
                <a:cs typeface="Times New Roman" pitchFamily="18" charset="0"/>
              </a:rPr>
              <a:t>”.</a:t>
            </a:r>
            <a:r>
              <a:rPr lang="tr-TR" dirty="0" smtClean="0">
                <a:solidFill>
                  <a:schemeClr val="tx1"/>
                </a:solidFill>
                <a:latin typeface="Times New Roman" pitchFamily="18" charset="0"/>
                <a:cs typeface="Times New Roman" pitchFamily="18" charset="0"/>
              </a:rPr>
              <a:t> </a:t>
            </a:r>
            <a:r>
              <a:rPr lang="tr-TR" sz="1050" dirty="0" smtClean="0">
                <a:solidFill>
                  <a:schemeClr val="tx1"/>
                </a:solidFill>
                <a:latin typeface="Times New Roman" pitchFamily="18" charset="0"/>
                <a:cs typeface="Times New Roman" pitchFamily="18" charset="0"/>
              </a:rPr>
              <a:t>(NAHL suresi 43. ayet)</a:t>
            </a:r>
            <a:endParaRPr lang="tr-TR" dirty="0" smtClean="0">
              <a:solidFill>
                <a:schemeClr val="tx1"/>
              </a:solidFill>
              <a:latin typeface="Times New Roman" pitchFamily="18" charset="0"/>
              <a:cs typeface="Times New Roman" pitchFamily="18" charset="0"/>
            </a:endParaRPr>
          </a:p>
          <a:p>
            <a:pPr algn="ctr" rtl="1"/>
            <a:r>
              <a:rPr lang="ar-SA" sz="2800" dirty="0" smtClean="0">
                <a:solidFill>
                  <a:schemeClr val="tx1"/>
                </a:solidFill>
                <a:latin typeface="HASENAT4" pitchFamily="2" charset="-78"/>
                <a:cs typeface="HASENAT4" pitchFamily="2" charset="-78"/>
              </a:rPr>
              <a:t>وَلَقَدْ يَسَّرْنَا الْقُرْاٰنَ لِلذِّكْرِ فَهَلْ مِنْ مُدَّكِرٍ </a:t>
            </a:r>
            <a:endParaRPr lang="tr-TR" sz="2800" dirty="0" smtClean="0">
              <a:solidFill>
                <a:schemeClr val="tx1"/>
              </a:solidFill>
              <a:latin typeface="HASENAT4" pitchFamily="2" charset="-78"/>
              <a:cs typeface="HASENAT4" pitchFamily="2" charset="-78"/>
            </a:endParaRPr>
          </a:p>
          <a:p>
            <a:pPr algn="just"/>
            <a:r>
              <a:rPr lang="tr-TR" dirty="0" smtClean="0">
                <a:solidFill>
                  <a:schemeClr val="tx1"/>
                </a:solidFill>
                <a:latin typeface="Times New Roman" pitchFamily="18" charset="0"/>
                <a:cs typeface="Times New Roman" pitchFamily="18" charset="0"/>
              </a:rPr>
              <a:t>“</a:t>
            </a:r>
            <a:r>
              <a:rPr lang="tr-TR" b="1" dirty="0" err="1" smtClean="0">
                <a:solidFill>
                  <a:srgbClr val="7030A0"/>
                </a:solidFill>
                <a:latin typeface="Times New Roman" pitchFamily="18" charset="0"/>
                <a:cs typeface="Times New Roman" pitchFamily="18" charset="0"/>
              </a:rPr>
              <a:t>Andolsun</a:t>
            </a:r>
            <a:r>
              <a:rPr lang="tr-TR" b="1" dirty="0" smtClean="0">
                <a:solidFill>
                  <a:srgbClr val="7030A0"/>
                </a:solidFill>
                <a:latin typeface="Times New Roman" pitchFamily="18" charset="0"/>
                <a:cs typeface="Times New Roman" pitchFamily="18" charset="0"/>
              </a:rPr>
              <a:t> biz </a:t>
            </a:r>
            <a:r>
              <a:rPr lang="tr-TR" b="1" dirty="0" err="1" smtClean="0">
                <a:solidFill>
                  <a:srgbClr val="7030A0"/>
                </a:solidFill>
                <a:latin typeface="Times New Roman" pitchFamily="18" charset="0"/>
                <a:cs typeface="Times New Roman" pitchFamily="18" charset="0"/>
              </a:rPr>
              <a:t>Kur'an'ı</a:t>
            </a:r>
            <a:r>
              <a:rPr lang="tr-TR" b="1" dirty="0" smtClean="0">
                <a:solidFill>
                  <a:srgbClr val="7030A0"/>
                </a:solidFill>
                <a:latin typeface="Times New Roman" pitchFamily="18" charset="0"/>
                <a:cs typeface="Times New Roman" pitchFamily="18" charset="0"/>
              </a:rPr>
              <a:t>, öğüt almak için kolaylaştırdık. </a:t>
            </a:r>
            <a:r>
              <a:rPr lang="tr-TR" b="1" dirty="0" smtClean="0">
                <a:solidFill>
                  <a:srgbClr val="00B050"/>
                </a:solidFill>
                <a:latin typeface="Times New Roman" pitchFamily="18" charset="0"/>
                <a:cs typeface="Times New Roman" pitchFamily="18" charset="0"/>
              </a:rPr>
              <a:t>O halde düşünüp ibret alan yok mu</a:t>
            </a:r>
            <a:r>
              <a:rPr lang="tr-TR" dirty="0" smtClean="0">
                <a:solidFill>
                  <a:schemeClr val="tx1"/>
                </a:solidFill>
                <a:latin typeface="Times New Roman" pitchFamily="18" charset="0"/>
                <a:cs typeface="Times New Roman" pitchFamily="18" charset="0"/>
              </a:rPr>
              <a:t>?” </a:t>
            </a:r>
            <a:r>
              <a:rPr lang="tr-TR" sz="1100" dirty="0" smtClean="0">
                <a:solidFill>
                  <a:schemeClr val="tx1"/>
                </a:solidFill>
                <a:latin typeface="Times New Roman" pitchFamily="18" charset="0"/>
                <a:cs typeface="Times New Roman" pitchFamily="18" charset="0"/>
              </a:rPr>
              <a:t>(HADÎD suresi 16. ayet) </a:t>
            </a:r>
            <a:endParaRPr lang="tr-TR" dirty="0" smtClean="0">
              <a:solidFill>
                <a:schemeClr val="tx1"/>
              </a:solidFill>
              <a:latin typeface="Times New Roman" pitchFamily="18" charset="0"/>
              <a:cs typeface="Times New Roman" pitchFamily="18" charset="0"/>
            </a:endParaRPr>
          </a:p>
          <a:p>
            <a:pPr algn="ctr" rtl="1"/>
            <a:r>
              <a:rPr lang="ar-SA" sz="2800" dirty="0" smtClean="0">
                <a:solidFill>
                  <a:schemeClr val="tx1"/>
                </a:solidFill>
                <a:latin typeface="HASENAT4" pitchFamily="2" charset="-78"/>
                <a:cs typeface="HASENAT4" pitchFamily="2" charset="-78"/>
              </a:rPr>
              <a:t>مَنْ اَعْرَضَ عَنْهُ فَاِنَّهُ يَحْمِلُ يَوْمَ الْقِيٰمَةِ وِزْرًا </a:t>
            </a:r>
            <a:endParaRPr lang="tr-TR" sz="2800" dirty="0" smtClean="0">
              <a:solidFill>
                <a:schemeClr val="tx1"/>
              </a:solidFill>
              <a:latin typeface="HASENAT4" pitchFamily="2" charset="-78"/>
              <a:cs typeface="HASENAT4" pitchFamily="2" charset="-78"/>
            </a:endParaRPr>
          </a:p>
          <a:p>
            <a:pPr algn="just"/>
            <a:r>
              <a:rPr lang="tr-TR" dirty="0" smtClean="0">
                <a:solidFill>
                  <a:schemeClr val="tx1"/>
                </a:solidFill>
                <a:latin typeface="Times New Roman" pitchFamily="18" charset="0"/>
                <a:cs typeface="Times New Roman" pitchFamily="18" charset="0"/>
              </a:rPr>
              <a:t>“</a:t>
            </a:r>
            <a:r>
              <a:rPr lang="tr-TR" b="1" dirty="0" smtClean="0">
                <a:solidFill>
                  <a:srgbClr val="C00000"/>
                </a:solidFill>
                <a:latin typeface="Times New Roman" pitchFamily="18" charset="0"/>
                <a:cs typeface="Times New Roman" pitchFamily="18" charset="0"/>
              </a:rPr>
              <a:t>Kim ondan yüz çevirirse, şüphesiz ki kıyamet gününde o, ağır bir günah yükünü yüklenecektir</a:t>
            </a:r>
            <a:r>
              <a:rPr lang="tr-TR" dirty="0" smtClean="0">
                <a:solidFill>
                  <a:schemeClr val="tx1"/>
                </a:solidFill>
                <a:latin typeface="Times New Roman" pitchFamily="18" charset="0"/>
                <a:cs typeface="Times New Roman" pitchFamily="18" charset="0"/>
              </a:rPr>
              <a:t>.” </a:t>
            </a:r>
            <a:r>
              <a:rPr lang="tr-TR" sz="1200" dirty="0" smtClean="0">
                <a:solidFill>
                  <a:schemeClr val="tx1"/>
                </a:solidFill>
                <a:latin typeface="Times New Roman" pitchFamily="18" charset="0"/>
                <a:cs typeface="Times New Roman" pitchFamily="18" charset="0"/>
              </a:rPr>
              <a:t>(TÂHÂ suresi 101. ayet)</a:t>
            </a:r>
            <a:endParaRPr lang="tr-TR" dirty="0">
              <a:solidFill>
                <a:schemeClr val="tx1"/>
              </a:solidFill>
              <a:latin typeface="Times New Roman" pitchFamily="18" charset="0"/>
              <a:cs typeface="Times New Roman" pitchFamily="18" charset="0"/>
            </a:endParaRPr>
          </a:p>
        </p:txBody>
      </p:sp>
      <p:pic>
        <p:nvPicPr>
          <p:cNvPr id="6" name="5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sp>
        <p:nvSpPr>
          <p:cNvPr id="13" name="12 Dikdörtgen"/>
          <p:cNvSpPr/>
          <p:nvPr/>
        </p:nvSpPr>
        <p:spPr>
          <a:xfrm>
            <a:off x="857224" y="2000240"/>
            <a:ext cx="7143800" cy="3929090"/>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u="sng" dirty="0" smtClean="0">
                <a:solidFill>
                  <a:schemeClr val="tx1"/>
                </a:solidFill>
                <a:latin typeface="Times New Roman" pitchFamily="18" charset="0"/>
                <a:cs typeface="Times New Roman" pitchFamily="18" charset="0"/>
              </a:rPr>
              <a:t>KADİR GECESİNİ İHYA ETMEK</a:t>
            </a:r>
          </a:p>
          <a:p>
            <a:pPr algn="ctr"/>
            <a:endParaRPr lang="tr-TR" sz="1100" dirty="0" smtClean="0">
              <a:solidFill>
                <a:schemeClr val="tx1"/>
              </a:solidFill>
              <a:latin typeface="Times New Roman" pitchFamily="18" charset="0"/>
              <a:cs typeface="Times New Roman" pitchFamily="18" charset="0"/>
            </a:endParaRPr>
          </a:p>
          <a:p>
            <a:pPr algn="ctr"/>
            <a:r>
              <a:rPr lang="ar-SA" sz="3200" dirty="0" smtClean="0">
                <a:solidFill>
                  <a:schemeClr val="tx1"/>
                </a:solidFill>
                <a:latin typeface="HASENAT4" pitchFamily="2" charset="-78"/>
                <a:cs typeface="HASENAT4" pitchFamily="2" charset="-78"/>
              </a:rPr>
              <a:t>« مَنْ قام لَيْلَةَ القَدْرِ إِيماناً واحْتِسَاباً ، غُفِر لَهُ ما تقدَّم مِنْ ذنْبِهِ »</a:t>
            </a:r>
            <a:endParaRPr lang="tr-TR" sz="3200" dirty="0" smtClean="0">
              <a:solidFill>
                <a:schemeClr val="tx1"/>
              </a:solidFill>
              <a:latin typeface="HASENAT4" pitchFamily="2" charset="-78"/>
              <a:cs typeface="HASENAT4" pitchFamily="2" charset="-78"/>
            </a:endParaRPr>
          </a:p>
          <a:p>
            <a:pPr algn="just"/>
            <a:r>
              <a:rPr lang="tr-TR" sz="2000" dirty="0" smtClean="0">
                <a:solidFill>
                  <a:schemeClr val="tx1"/>
                </a:solidFill>
                <a:latin typeface="Times New Roman" pitchFamily="18" charset="0"/>
                <a:cs typeface="Times New Roman" pitchFamily="18" charset="0"/>
              </a:rPr>
              <a:t>	Ebu </a:t>
            </a:r>
            <a:r>
              <a:rPr lang="tr-TR" sz="2000" dirty="0" err="1" smtClean="0">
                <a:solidFill>
                  <a:schemeClr val="tx1"/>
                </a:solidFill>
                <a:latin typeface="Times New Roman" pitchFamily="18" charset="0"/>
                <a:cs typeface="Times New Roman" pitchFamily="18" charset="0"/>
              </a:rPr>
              <a:t>Hüreyre’ın</a:t>
            </a:r>
            <a:r>
              <a:rPr lang="tr-TR" sz="2000" dirty="0" smtClean="0">
                <a:solidFill>
                  <a:schemeClr val="tx1"/>
                </a:solidFill>
                <a:latin typeface="Times New Roman" pitchFamily="18" charset="0"/>
                <a:cs typeface="Times New Roman" pitchFamily="18" charset="0"/>
              </a:rPr>
              <a:t> (r.a.) rivayetiyle </a:t>
            </a:r>
            <a:r>
              <a:rPr lang="tr-TR" sz="2000" dirty="0" err="1" smtClean="0">
                <a:solidFill>
                  <a:schemeClr val="tx1"/>
                </a:solidFill>
                <a:latin typeface="Times New Roman" pitchFamily="18" charset="0"/>
                <a:cs typeface="Times New Roman" pitchFamily="18" charset="0"/>
              </a:rPr>
              <a:t>Rasülüllah</a:t>
            </a:r>
            <a:r>
              <a:rPr lang="tr-TR" sz="2000" dirty="0" smtClean="0">
                <a:solidFill>
                  <a:schemeClr val="tx1"/>
                </a:solidFill>
                <a:latin typeface="Times New Roman" pitchFamily="18" charset="0"/>
                <a:cs typeface="Times New Roman" pitchFamily="18" charset="0"/>
              </a:rPr>
              <a:t> (s.a.s.) şöyle buyurur</a:t>
            </a:r>
            <a:r>
              <a:rPr lang="tr-TR" sz="2000" b="1" dirty="0" smtClean="0">
                <a:solidFill>
                  <a:schemeClr val="tx1"/>
                </a:solidFill>
                <a:latin typeface="Times New Roman" pitchFamily="18" charset="0"/>
                <a:cs typeface="Times New Roman" pitchFamily="18" charset="0"/>
              </a:rPr>
              <a:t>: </a:t>
            </a:r>
            <a:r>
              <a:rPr lang="tr-TR" sz="2000" b="1" dirty="0" smtClean="0">
                <a:solidFill>
                  <a:srgbClr val="C00000"/>
                </a:solidFill>
                <a:latin typeface="Times New Roman" pitchFamily="18" charset="0"/>
                <a:cs typeface="Times New Roman" pitchFamily="18" charset="0"/>
              </a:rPr>
              <a:t>“</a:t>
            </a:r>
            <a:r>
              <a:rPr lang="tr-TR" sz="2000" b="1" u="sng" dirty="0" smtClean="0">
                <a:solidFill>
                  <a:srgbClr val="C00000"/>
                </a:solidFill>
                <a:latin typeface="Times New Roman" pitchFamily="18" charset="0"/>
                <a:cs typeface="Times New Roman" pitchFamily="18" charset="0"/>
              </a:rPr>
              <a:t>Her kim imanından dolayı </a:t>
            </a:r>
            <a:r>
              <a:rPr lang="tr-TR" sz="2000" dirty="0" smtClean="0">
                <a:solidFill>
                  <a:srgbClr val="C00000"/>
                </a:solidFill>
                <a:latin typeface="Times New Roman" pitchFamily="18" charset="0"/>
                <a:cs typeface="Times New Roman" pitchFamily="18" charset="0"/>
              </a:rPr>
              <a:t>Faziletine inanarak ve karşılığını Allah'tan bekleyerek </a:t>
            </a:r>
            <a:r>
              <a:rPr lang="tr-TR" sz="2000" b="1" u="sng" dirty="0" smtClean="0">
                <a:solidFill>
                  <a:srgbClr val="C00000"/>
                </a:solidFill>
                <a:latin typeface="Times New Roman" pitchFamily="18" charset="0"/>
                <a:cs typeface="Times New Roman" pitchFamily="18" charset="0"/>
              </a:rPr>
              <a:t>Kadir Gecesi’ni </a:t>
            </a:r>
            <a:r>
              <a:rPr lang="tr-TR" sz="2000" b="1" u="sng" dirty="0" err="1" smtClean="0">
                <a:solidFill>
                  <a:srgbClr val="C00000"/>
                </a:solidFill>
                <a:latin typeface="Times New Roman" pitchFamily="18" charset="0"/>
                <a:cs typeface="Times New Roman" pitchFamily="18" charset="0"/>
              </a:rPr>
              <a:t>taatle</a:t>
            </a:r>
            <a:r>
              <a:rPr lang="tr-TR" sz="2000" b="1" u="sng" dirty="0" smtClean="0">
                <a:solidFill>
                  <a:srgbClr val="C00000"/>
                </a:solidFill>
                <a:latin typeface="Times New Roman" pitchFamily="18" charset="0"/>
                <a:cs typeface="Times New Roman" pitchFamily="18" charset="0"/>
              </a:rPr>
              <a:t> geçirirse, onun lehine, geçmiş günahları mağfiret olunur/</a:t>
            </a:r>
            <a:r>
              <a:rPr lang="tr-TR" sz="2000" dirty="0" smtClean="0">
                <a:solidFill>
                  <a:srgbClr val="C00000"/>
                </a:solidFill>
                <a:latin typeface="Times New Roman" pitchFamily="18" charset="0"/>
                <a:cs typeface="Times New Roman" pitchFamily="18" charset="0"/>
              </a:rPr>
              <a:t> geçmiş günahları bağışlanır</a:t>
            </a:r>
            <a:r>
              <a:rPr lang="tr-TR" sz="2000" b="1" u="sng" dirty="0" smtClean="0">
                <a:solidFill>
                  <a:srgbClr val="C00000"/>
                </a:solidFill>
                <a:latin typeface="Times New Roman" pitchFamily="18" charset="0"/>
                <a:cs typeface="Times New Roman" pitchFamily="18" charset="0"/>
              </a:rPr>
              <a:t>.</a:t>
            </a:r>
            <a:r>
              <a:rPr lang="tr-TR" sz="2000" b="1" dirty="0" smtClean="0">
                <a:solidFill>
                  <a:srgbClr val="C00000"/>
                </a:solidFill>
                <a:latin typeface="Times New Roman" pitchFamily="18" charset="0"/>
                <a:cs typeface="Times New Roman" pitchFamily="18" charset="0"/>
              </a:rPr>
              <a:t>”</a:t>
            </a:r>
            <a:r>
              <a:rPr lang="tr-TR" sz="2000" dirty="0" smtClean="0">
                <a:solidFill>
                  <a:srgbClr val="C00000"/>
                </a:solidFill>
                <a:latin typeface="Times New Roman" pitchFamily="18" charset="0"/>
                <a:cs typeface="Times New Roman" pitchFamily="18" charset="0"/>
              </a:rPr>
              <a:t> </a:t>
            </a:r>
            <a:r>
              <a:rPr lang="tr-TR" sz="1400" dirty="0" smtClean="0">
                <a:solidFill>
                  <a:schemeClr val="tx1"/>
                </a:solidFill>
                <a:latin typeface="Times New Roman" pitchFamily="18" charset="0"/>
                <a:cs typeface="Times New Roman" pitchFamily="18" charset="0"/>
              </a:rPr>
              <a:t>(</a:t>
            </a:r>
            <a:r>
              <a:rPr lang="tr-TR" sz="1400" i="1" dirty="0" smtClean="0">
                <a:solidFill>
                  <a:schemeClr val="tx1"/>
                </a:solidFill>
                <a:latin typeface="Times New Roman" pitchFamily="18" charset="0"/>
                <a:cs typeface="Times New Roman" pitchFamily="18" charset="0"/>
              </a:rPr>
              <a:t>Sahih-i </a:t>
            </a:r>
            <a:r>
              <a:rPr lang="tr-TR" sz="1400" i="1" dirty="0" err="1" smtClean="0">
                <a:solidFill>
                  <a:schemeClr val="tx1"/>
                </a:solidFill>
                <a:latin typeface="Times New Roman" pitchFamily="18" charset="0"/>
                <a:cs typeface="Times New Roman" pitchFamily="18" charset="0"/>
              </a:rPr>
              <a:t>Buhârî</a:t>
            </a:r>
            <a:r>
              <a:rPr lang="tr-TR" sz="1400" i="1" dirty="0" smtClean="0">
                <a:solidFill>
                  <a:schemeClr val="tx1"/>
                </a:solidFill>
                <a:latin typeface="Times New Roman" pitchFamily="18" charset="0"/>
                <a:cs typeface="Times New Roman" pitchFamily="18" charset="0"/>
              </a:rPr>
              <a:t> </a:t>
            </a:r>
            <a:r>
              <a:rPr lang="tr-TR" sz="1400" i="1" dirty="0" err="1" smtClean="0">
                <a:solidFill>
                  <a:schemeClr val="tx1"/>
                </a:solidFill>
                <a:latin typeface="Times New Roman" pitchFamily="18" charset="0"/>
                <a:cs typeface="Times New Roman" pitchFamily="18" charset="0"/>
              </a:rPr>
              <a:t>Kitabul</a:t>
            </a:r>
            <a:r>
              <a:rPr lang="tr-TR" sz="1400" i="1" dirty="0" smtClean="0">
                <a:solidFill>
                  <a:schemeClr val="tx1"/>
                </a:solidFill>
                <a:latin typeface="Times New Roman" pitchFamily="18" charset="0"/>
                <a:cs typeface="Times New Roman" pitchFamily="18" charset="0"/>
              </a:rPr>
              <a:t> iman B.25, </a:t>
            </a:r>
            <a:r>
              <a:rPr lang="tr-TR" sz="1400" i="1" dirty="0" err="1" smtClean="0">
                <a:solidFill>
                  <a:schemeClr val="tx1"/>
                </a:solidFill>
                <a:latin typeface="Times New Roman" pitchFamily="18" charset="0"/>
                <a:cs typeface="Times New Roman" pitchFamily="18" charset="0"/>
              </a:rPr>
              <a:t>Hds</a:t>
            </a:r>
            <a:r>
              <a:rPr lang="tr-TR" sz="1400" i="1" dirty="0" smtClean="0">
                <a:solidFill>
                  <a:schemeClr val="tx1"/>
                </a:solidFill>
                <a:latin typeface="Times New Roman" pitchFamily="18" charset="0"/>
                <a:cs typeface="Times New Roman" pitchFamily="18" charset="0"/>
              </a:rPr>
              <a:t>.28, </a:t>
            </a:r>
            <a:r>
              <a:rPr lang="tr-TR" sz="1400" dirty="0" err="1" smtClean="0">
                <a:solidFill>
                  <a:schemeClr val="tx1"/>
                </a:solidFill>
                <a:latin typeface="Times New Roman" pitchFamily="18" charset="0"/>
                <a:cs typeface="Times New Roman" pitchFamily="18" charset="0"/>
              </a:rPr>
              <a:t>Riyazü’s</a:t>
            </a:r>
            <a:r>
              <a:rPr lang="tr-TR" sz="1400" dirty="0" smtClean="0">
                <a:solidFill>
                  <a:schemeClr val="tx1"/>
                </a:solidFill>
                <a:latin typeface="Times New Roman" pitchFamily="18" charset="0"/>
                <a:cs typeface="Times New Roman" pitchFamily="18" charset="0"/>
              </a:rPr>
              <a:t>-</a:t>
            </a:r>
            <a:r>
              <a:rPr lang="tr-TR" sz="1400" dirty="0" err="1" smtClean="0">
                <a:solidFill>
                  <a:schemeClr val="tx1"/>
                </a:solidFill>
                <a:latin typeface="Times New Roman" pitchFamily="18" charset="0"/>
                <a:cs typeface="Times New Roman" pitchFamily="18" charset="0"/>
              </a:rPr>
              <a:t>salihin</a:t>
            </a:r>
            <a:r>
              <a:rPr lang="tr-TR" sz="1400" dirty="0" smtClean="0">
                <a:solidFill>
                  <a:schemeClr val="tx1"/>
                </a:solidFill>
                <a:latin typeface="Times New Roman" pitchFamily="18" charset="0"/>
                <a:cs typeface="Times New Roman" pitchFamily="18" charset="0"/>
              </a:rPr>
              <a:t>, Hadis No: 1192) </a:t>
            </a:r>
            <a:endParaRPr lang="tr-TR" sz="2000" dirty="0" smtClean="0">
              <a:solidFill>
                <a:schemeClr val="tx1"/>
              </a:solidFill>
              <a:latin typeface="Times New Roman" pitchFamily="18" charset="0"/>
              <a:cs typeface="Times New Roman" pitchFamily="18" charset="0"/>
            </a:endParaRPr>
          </a:p>
          <a:p>
            <a:pPr algn="just"/>
            <a:endParaRPr lang="tr-TR" sz="1200" dirty="0" smtClean="0">
              <a:solidFill>
                <a:schemeClr val="tx1"/>
              </a:solidFill>
              <a:latin typeface="Times New Roman" pitchFamily="18" charset="0"/>
              <a:cs typeface="Times New Roman" pitchFamily="18" charset="0"/>
            </a:endParaRPr>
          </a:p>
          <a:p>
            <a:pPr algn="just"/>
            <a:r>
              <a:rPr lang="tr-TR" sz="2000" dirty="0" smtClean="0">
                <a:solidFill>
                  <a:schemeClr val="tx1"/>
                </a:solidFill>
                <a:latin typeface="Times New Roman" pitchFamily="18" charset="0"/>
                <a:cs typeface="Times New Roman" pitchFamily="18" charset="0"/>
              </a:rPr>
              <a:t>	Sevgili Peygamberimiz, Ramazanın son on gününde, her zamankinden daha fazla ibadet eder, aile fertlerini de ibadet için uyandırırdı.</a:t>
            </a:r>
            <a:r>
              <a:rPr lang="tr-TR" sz="1400" dirty="0" smtClean="0">
                <a:solidFill>
                  <a:schemeClr val="tx1"/>
                </a:solidFill>
                <a:latin typeface="Times New Roman" pitchFamily="18" charset="0"/>
                <a:cs typeface="Times New Roman" pitchFamily="18" charset="0"/>
              </a:rPr>
              <a:t>( Müslim, İtikaf, 8)</a:t>
            </a:r>
            <a:endParaRPr lang="tr-TR" sz="2000" dirty="0">
              <a:solidFill>
                <a:schemeClr val="tx1"/>
              </a:solidFill>
              <a:latin typeface="Times New Roman" pitchFamily="18" charset="0"/>
              <a:cs typeface="Times New Roman" pitchFamily="18" charset="0"/>
            </a:endParaRPr>
          </a:p>
        </p:txBody>
      </p:sp>
      <p:pic>
        <p:nvPicPr>
          <p:cNvPr id="6" name="5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sp>
        <p:nvSpPr>
          <p:cNvPr id="13" name="12 Dikdörtgen"/>
          <p:cNvSpPr/>
          <p:nvPr/>
        </p:nvSpPr>
        <p:spPr>
          <a:xfrm>
            <a:off x="857224" y="2000240"/>
            <a:ext cx="7143800" cy="3929090"/>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000" dirty="0" smtClean="0">
                <a:solidFill>
                  <a:schemeClr val="tx1"/>
                </a:solidFill>
                <a:latin typeface="Times New Roman" pitchFamily="18" charset="0"/>
                <a:cs typeface="Times New Roman" pitchFamily="18" charset="0"/>
              </a:rPr>
              <a:t>	Bu gün ve gecede Kuran-ı Kerimi bizler gönlümüze indirmeliyiz. O’nun manevi feyzinden istifade etmeliyiz. Okumalı, anlamalı ve hayatımıza aktarmalıyız. Peygamber Efendimiz bir hadislerinde şöyle buyurmaktadır. </a:t>
            </a:r>
          </a:p>
          <a:p>
            <a:pPr algn="ctr"/>
            <a:r>
              <a:rPr lang="ar-SA" sz="3600" dirty="0" smtClean="0">
                <a:solidFill>
                  <a:schemeClr val="tx1"/>
                </a:solidFill>
                <a:latin typeface="HASENAT4" pitchFamily="2" charset="-78"/>
                <a:cs typeface="HASENAT4" pitchFamily="2" charset="-78"/>
              </a:rPr>
              <a:t>اقْرَؤُا القُرْآنَ فإِنَّهُ يَأْتي يَوْم القيامةِ شَفِيعاً لأصْحابِهِ</a:t>
            </a:r>
            <a:endParaRPr lang="tr-TR" sz="3600" dirty="0" smtClean="0">
              <a:solidFill>
                <a:schemeClr val="tx1"/>
              </a:solidFill>
              <a:latin typeface="HASENAT4" pitchFamily="2" charset="-78"/>
              <a:cs typeface="HASENAT4" pitchFamily="2" charset="-78"/>
            </a:endParaRPr>
          </a:p>
          <a:p>
            <a:pPr algn="just"/>
            <a:r>
              <a:rPr lang="tr-TR" sz="2000" dirty="0" smtClean="0">
                <a:solidFill>
                  <a:schemeClr val="tx1"/>
                </a:solidFill>
                <a:latin typeface="Times New Roman" pitchFamily="18" charset="0"/>
                <a:cs typeface="Times New Roman" pitchFamily="18" charset="0"/>
              </a:rPr>
              <a:t>“</a:t>
            </a:r>
            <a:r>
              <a:rPr lang="tr-TR" sz="2000" b="1" dirty="0" err="1" smtClean="0">
                <a:solidFill>
                  <a:srgbClr val="C00000"/>
                </a:solidFill>
                <a:latin typeface="Times New Roman" pitchFamily="18" charset="0"/>
                <a:cs typeface="Times New Roman" pitchFamily="18" charset="0"/>
              </a:rPr>
              <a:t>Kur’an</a:t>
            </a:r>
            <a:r>
              <a:rPr lang="tr-TR" sz="2000" b="1" dirty="0" smtClean="0">
                <a:solidFill>
                  <a:srgbClr val="C00000"/>
                </a:solidFill>
                <a:latin typeface="Times New Roman" pitchFamily="18" charset="0"/>
                <a:cs typeface="Times New Roman" pitchFamily="18" charset="0"/>
              </a:rPr>
              <a:t> okuyunuz. Çünkü </a:t>
            </a:r>
            <a:r>
              <a:rPr lang="tr-TR" sz="2000" b="1" dirty="0" err="1" smtClean="0">
                <a:solidFill>
                  <a:srgbClr val="C00000"/>
                </a:solidFill>
                <a:latin typeface="Times New Roman" pitchFamily="18" charset="0"/>
                <a:cs typeface="Times New Roman" pitchFamily="18" charset="0"/>
              </a:rPr>
              <a:t>Kur’an</a:t>
            </a:r>
            <a:r>
              <a:rPr lang="tr-TR" sz="2000" b="1" dirty="0" smtClean="0">
                <a:solidFill>
                  <a:srgbClr val="C00000"/>
                </a:solidFill>
                <a:latin typeface="Times New Roman" pitchFamily="18" charset="0"/>
                <a:cs typeface="Times New Roman" pitchFamily="18" charset="0"/>
              </a:rPr>
              <a:t>, kıyamet gününde kendisini okuyanlara şefaatçi olarak gelecektir</a:t>
            </a:r>
            <a:r>
              <a:rPr lang="tr-TR" sz="1200" dirty="0" smtClean="0">
                <a:solidFill>
                  <a:schemeClr val="tx1"/>
                </a:solidFill>
                <a:latin typeface="Times New Roman" pitchFamily="18" charset="0"/>
                <a:cs typeface="Times New Roman" pitchFamily="18" charset="0"/>
              </a:rPr>
              <a:t>”(</a:t>
            </a:r>
            <a:r>
              <a:rPr lang="tr-TR" sz="1200" dirty="0" err="1" smtClean="0">
                <a:solidFill>
                  <a:schemeClr val="tx1"/>
                </a:solidFill>
                <a:latin typeface="Times New Roman" pitchFamily="18" charset="0"/>
                <a:cs typeface="Times New Roman" pitchFamily="18" charset="0"/>
              </a:rPr>
              <a:t>Riyazü’s</a:t>
            </a:r>
            <a:r>
              <a:rPr lang="tr-TR" sz="1200" dirty="0" smtClean="0">
                <a:solidFill>
                  <a:schemeClr val="tx1"/>
                </a:solidFill>
                <a:latin typeface="Times New Roman" pitchFamily="18" charset="0"/>
                <a:cs typeface="Times New Roman" pitchFamily="18" charset="0"/>
              </a:rPr>
              <a:t>-</a:t>
            </a:r>
            <a:r>
              <a:rPr lang="tr-TR" sz="1200" dirty="0" err="1" smtClean="0">
                <a:solidFill>
                  <a:schemeClr val="tx1"/>
                </a:solidFill>
                <a:latin typeface="Times New Roman" pitchFamily="18" charset="0"/>
                <a:cs typeface="Times New Roman" pitchFamily="18" charset="0"/>
              </a:rPr>
              <a:t>Salihin</a:t>
            </a:r>
            <a:r>
              <a:rPr lang="tr-TR" sz="1200" dirty="0" smtClean="0">
                <a:solidFill>
                  <a:schemeClr val="tx1"/>
                </a:solidFill>
                <a:latin typeface="Times New Roman" pitchFamily="18" charset="0"/>
                <a:cs typeface="Times New Roman" pitchFamily="18" charset="0"/>
              </a:rPr>
              <a:t>, Hadis No: 993)</a:t>
            </a:r>
            <a:endParaRPr lang="tr-TR" sz="2000" dirty="0" smtClean="0">
              <a:solidFill>
                <a:schemeClr val="tx1"/>
              </a:solidFill>
              <a:latin typeface="Times New Roman" pitchFamily="18" charset="0"/>
              <a:cs typeface="Times New Roman" pitchFamily="18" charset="0"/>
            </a:endParaRPr>
          </a:p>
          <a:p>
            <a:pPr algn="just"/>
            <a:r>
              <a:rPr lang="tr-TR" sz="2000" dirty="0" smtClean="0">
                <a:solidFill>
                  <a:schemeClr val="tx1"/>
                </a:solidFill>
                <a:latin typeface="Times New Roman" pitchFamily="18" charset="0"/>
                <a:cs typeface="Times New Roman" pitchFamily="18" charset="0"/>
              </a:rPr>
              <a:t> </a:t>
            </a:r>
          </a:p>
          <a:p>
            <a:pPr algn="just"/>
            <a:r>
              <a:rPr lang="tr-TR" sz="2000" dirty="0" smtClean="0">
                <a:solidFill>
                  <a:schemeClr val="tx1"/>
                </a:solidFill>
                <a:latin typeface="Times New Roman" pitchFamily="18" charset="0"/>
                <a:cs typeface="Times New Roman" pitchFamily="18" charset="0"/>
              </a:rPr>
              <a:t> 	</a:t>
            </a:r>
            <a:r>
              <a:rPr lang="tr-TR" sz="2000" b="1" u="sng" dirty="0" smtClean="0">
                <a:solidFill>
                  <a:schemeClr val="tx1"/>
                </a:solidFill>
                <a:latin typeface="Times New Roman" pitchFamily="18" charset="0"/>
                <a:cs typeface="Times New Roman" pitchFamily="18" charset="0"/>
              </a:rPr>
              <a:t>Hz. Mevlâna: </a:t>
            </a:r>
          </a:p>
          <a:p>
            <a:pPr algn="just"/>
            <a:r>
              <a:rPr lang="tr-TR" sz="2000" b="1" dirty="0" smtClean="0">
                <a:solidFill>
                  <a:schemeClr val="tx1"/>
                </a:solidFill>
                <a:latin typeface="Times New Roman" pitchFamily="18" charset="0"/>
                <a:cs typeface="Times New Roman" pitchFamily="18" charset="0"/>
              </a:rPr>
              <a:t>	“</a:t>
            </a:r>
            <a:r>
              <a:rPr lang="tr-TR" sz="2000" b="1" dirty="0" smtClean="0">
                <a:solidFill>
                  <a:srgbClr val="0070C0"/>
                </a:solidFill>
                <a:latin typeface="Times New Roman" pitchFamily="18" charset="0"/>
                <a:cs typeface="Times New Roman" pitchFamily="18" charset="0"/>
              </a:rPr>
              <a:t>Ey genç! Ne bütün geceler Kadir’dir, ne bütün geceler ondan hâlidir</a:t>
            </a:r>
            <a:r>
              <a:rPr lang="tr-TR" sz="2000" b="1" dirty="0" smtClean="0">
                <a:solidFill>
                  <a:schemeClr val="tx1"/>
                </a:solidFill>
                <a:latin typeface="Times New Roman" pitchFamily="18" charset="0"/>
                <a:cs typeface="Times New Roman" pitchFamily="18" charset="0"/>
              </a:rPr>
              <a:t>.”</a:t>
            </a:r>
            <a:r>
              <a:rPr lang="tr-TR" sz="2000" dirty="0" smtClean="0">
                <a:solidFill>
                  <a:schemeClr val="tx1"/>
                </a:solidFill>
                <a:latin typeface="Times New Roman" pitchFamily="18" charset="0"/>
                <a:cs typeface="Times New Roman" pitchFamily="18" charset="0"/>
              </a:rPr>
              <a:t> der. </a:t>
            </a:r>
            <a:endParaRPr lang="tr-TR" sz="2000" dirty="0">
              <a:solidFill>
                <a:schemeClr val="tx1"/>
              </a:solidFill>
              <a:latin typeface="Times New Roman" pitchFamily="18" charset="0"/>
              <a:cs typeface="Times New Roman" pitchFamily="18" charset="0"/>
            </a:endParaRPr>
          </a:p>
        </p:txBody>
      </p:sp>
      <p:pic>
        <p:nvPicPr>
          <p:cNvPr id="6" name="5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sp>
        <p:nvSpPr>
          <p:cNvPr id="13" name="12 Dikdörtgen"/>
          <p:cNvSpPr/>
          <p:nvPr/>
        </p:nvSpPr>
        <p:spPr>
          <a:xfrm>
            <a:off x="857224" y="2000240"/>
            <a:ext cx="7143800" cy="3929090"/>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u="sng" dirty="0" smtClean="0">
                <a:solidFill>
                  <a:schemeClr val="tx1"/>
                </a:solidFill>
                <a:latin typeface="Times New Roman" pitchFamily="18" charset="0"/>
                <a:cs typeface="Times New Roman" pitchFamily="18" charset="0"/>
              </a:rPr>
              <a:t>ÜMİT KESMEK YOK</a:t>
            </a:r>
            <a:endParaRPr lang="tr-TR" sz="2000" dirty="0" smtClean="0">
              <a:solidFill>
                <a:schemeClr val="tx1"/>
              </a:solidFill>
              <a:latin typeface="Times New Roman" pitchFamily="18" charset="0"/>
              <a:cs typeface="Times New Roman" pitchFamily="18" charset="0"/>
            </a:endParaRPr>
          </a:p>
          <a:p>
            <a:pPr algn="ctr"/>
            <a:r>
              <a:rPr lang="ar-SA" sz="2800" b="1" dirty="0" smtClean="0">
                <a:solidFill>
                  <a:schemeClr val="tx1"/>
                </a:solidFill>
                <a:latin typeface="HASENAT4" pitchFamily="2" charset="-78"/>
                <a:cs typeface="HASENAT4" pitchFamily="2" charset="-78"/>
              </a:rPr>
              <a:t>قُلْ يَا عِبَادِيَ الَّذِينَ أَسْرَفُوا عَلَى أَنفُسِهِمْ لَا تَقْنَطُوا مِن رَّحْمَةِ اللَّهِ إِنَّ اللَّهَ يَغْفِرُ الذُّنُوبَ جَمِيعًا إِنَّهُ هُوَ الْغَفُورُ الرَّحِيمُ</a:t>
            </a:r>
            <a:endParaRPr lang="tr-TR" sz="2800" dirty="0" smtClean="0">
              <a:solidFill>
                <a:schemeClr val="tx1"/>
              </a:solidFill>
              <a:latin typeface="HASENAT4" pitchFamily="2" charset="-78"/>
              <a:cs typeface="HASENAT4" pitchFamily="2" charset="-78"/>
            </a:endParaRPr>
          </a:p>
          <a:p>
            <a:pPr algn="just"/>
            <a:r>
              <a:rPr lang="tr-TR" sz="2000" dirty="0" smtClean="0">
                <a:solidFill>
                  <a:schemeClr val="tx1"/>
                </a:solidFill>
                <a:latin typeface="Times New Roman" pitchFamily="18" charset="0"/>
                <a:cs typeface="Times New Roman" pitchFamily="18" charset="0"/>
              </a:rPr>
              <a:t>“</a:t>
            </a:r>
            <a:r>
              <a:rPr lang="tr-TR" sz="2000" dirty="0" smtClean="0">
                <a:solidFill>
                  <a:srgbClr val="C00000"/>
                </a:solidFill>
                <a:latin typeface="Times New Roman" pitchFamily="18" charset="0"/>
                <a:cs typeface="Times New Roman" pitchFamily="18" charset="0"/>
              </a:rPr>
              <a:t>De ki, Ey kendilerinin aleyhine aşırı giden kullarım! </a:t>
            </a:r>
            <a:r>
              <a:rPr lang="tr-TR" sz="2000" b="1" u="sng" dirty="0" smtClean="0">
                <a:solidFill>
                  <a:srgbClr val="0070C0"/>
                </a:solidFill>
                <a:latin typeface="Times New Roman" pitchFamily="18" charset="0"/>
                <a:cs typeface="Times New Roman" pitchFamily="18" charset="0"/>
              </a:rPr>
              <a:t>Allah’ın rahmetinden ümidinizi kesmeyin.</a:t>
            </a:r>
            <a:r>
              <a:rPr lang="tr-TR" sz="2000" dirty="0" smtClean="0">
                <a:solidFill>
                  <a:srgbClr val="0070C0"/>
                </a:solidFill>
                <a:latin typeface="Times New Roman" pitchFamily="18" charset="0"/>
                <a:cs typeface="Times New Roman" pitchFamily="18" charset="0"/>
              </a:rPr>
              <a:t> </a:t>
            </a:r>
            <a:r>
              <a:rPr lang="tr-TR" sz="2000" dirty="0" smtClean="0">
                <a:solidFill>
                  <a:srgbClr val="00B050"/>
                </a:solidFill>
                <a:latin typeface="Times New Roman" pitchFamily="18" charset="0"/>
                <a:cs typeface="Times New Roman" pitchFamily="18" charset="0"/>
              </a:rPr>
              <a:t>Şüphesiz Allah bütün günahları affeder. Çünkü O, çok bağışlayandır, çok merhamet edendir.</a:t>
            </a:r>
            <a:r>
              <a:rPr lang="tr-TR" sz="2000" dirty="0" smtClean="0">
                <a:solidFill>
                  <a:schemeClr val="tx1"/>
                </a:solidFill>
                <a:latin typeface="Times New Roman" pitchFamily="18" charset="0"/>
                <a:cs typeface="Times New Roman" pitchFamily="18" charset="0"/>
              </a:rPr>
              <a:t>” </a:t>
            </a:r>
            <a:r>
              <a:rPr lang="tr-TR" sz="1200" dirty="0" err="1" smtClean="0">
                <a:solidFill>
                  <a:schemeClr val="tx1"/>
                </a:solidFill>
                <a:latin typeface="Times New Roman" pitchFamily="18" charset="0"/>
                <a:cs typeface="Times New Roman" pitchFamily="18" charset="0"/>
              </a:rPr>
              <a:t>Zümer</a:t>
            </a:r>
            <a:r>
              <a:rPr lang="tr-TR" sz="1200" dirty="0" smtClean="0">
                <a:solidFill>
                  <a:schemeClr val="tx1"/>
                </a:solidFill>
                <a:latin typeface="Times New Roman" pitchFamily="18" charset="0"/>
                <a:cs typeface="Times New Roman" pitchFamily="18" charset="0"/>
              </a:rPr>
              <a:t> Suresi, 39/53</a:t>
            </a:r>
            <a:endParaRPr lang="tr-TR" sz="2000" dirty="0" smtClean="0">
              <a:solidFill>
                <a:schemeClr val="tx1"/>
              </a:solidFill>
              <a:latin typeface="Times New Roman" pitchFamily="18" charset="0"/>
              <a:cs typeface="Times New Roman" pitchFamily="18" charset="0"/>
            </a:endParaRPr>
          </a:p>
          <a:p>
            <a:pPr algn="just"/>
            <a:r>
              <a:rPr lang="tr-TR" sz="2000" b="1" dirty="0" smtClean="0">
                <a:solidFill>
                  <a:schemeClr val="tx1"/>
                </a:solidFill>
                <a:latin typeface="Times New Roman" pitchFamily="18" charset="0"/>
                <a:cs typeface="Times New Roman" pitchFamily="18" charset="0"/>
              </a:rPr>
              <a:t>Bu gece</a:t>
            </a:r>
            <a:r>
              <a:rPr lang="tr-TR" sz="2000" dirty="0" smtClean="0">
                <a:solidFill>
                  <a:schemeClr val="tx1"/>
                </a:solidFill>
                <a:latin typeface="Times New Roman" pitchFamily="18" charset="0"/>
                <a:cs typeface="Times New Roman" pitchFamily="18" charset="0"/>
              </a:rPr>
              <a:t> </a:t>
            </a:r>
            <a:r>
              <a:rPr lang="tr-TR" sz="2000" dirty="0" smtClean="0">
                <a:solidFill>
                  <a:srgbClr val="FF0000"/>
                </a:solidFill>
                <a:latin typeface="Times New Roman" pitchFamily="18" charset="0"/>
                <a:cs typeface="Times New Roman" pitchFamily="18" charset="0"/>
              </a:rPr>
              <a:t>kurtuluş gecesi</a:t>
            </a:r>
            <a:r>
              <a:rPr lang="tr-TR" sz="2000" dirty="0" smtClean="0">
                <a:solidFill>
                  <a:schemeClr val="tx1"/>
                </a:solidFill>
                <a:latin typeface="Times New Roman" pitchFamily="18" charset="0"/>
                <a:cs typeface="Times New Roman" pitchFamily="18" charset="0"/>
              </a:rPr>
              <a:t>. </a:t>
            </a:r>
            <a:r>
              <a:rPr lang="tr-TR" sz="2000" b="1" dirty="0" smtClean="0">
                <a:solidFill>
                  <a:schemeClr val="tx1"/>
                </a:solidFill>
                <a:latin typeface="Times New Roman" pitchFamily="18" charset="0"/>
                <a:cs typeface="Times New Roman" pitchFamily="18" charset="0"/>
              </a:rPr>
              <a:t>Bu gece</a:t>
            </a:r>
            <a:r>
              <a:rPr lang="tr-TR" sz="2000" dirty="0" smtClean="0">
                <a:solidFill>
                  <a:schemeClr val="tx1"/>
                </a:solidFill>
                <a:latin typeface="Times New Roman" pitchFamily="18" charset="0"/>
                <a:cs typeface="Times New Roman" pitchFamily="18" charset="0"/>
              </a:rPr>
              <a:t> </a:t>
            </a:r>
            <a:r>
              <a:rPr lang="tr-TR" sz="2000" dirty="0" smtClean="0">
                <a:solidFill>
                  <a:srgbClr val="FF0000"/>
                </a:solidFill>
                <a:latin typeface="Times New Roman" pitchFamily="18" charset="0"/>
                <a:cs typeface="Times New Roman" pitchFamily="18" charset="0"/>
              </a:rPr>
              <a:t>mağfiret gecesi</a:t>
            </a:r>
            <a:r>
              <a:rPr lang="tr-TR" sz="2000" dirty="0" smtClean="0">
                <a:solidFill>
                  <a:schemeClr val="tx1"/>
                </a:solidFill>
                <a:latin typeface="Times New Roman" pitchFamily="18" charset="0"/>
                <a:cs typeface="Times New Roman" pitchFamily="18" charset="0"/>
              </a:rPr>
              <a:t>. </a:t>
            </a:r>
            <a:r>
              <a:rPr lang="tr-TR" sz="2000" b="1" dirty="0" smtClean="0">
                <a:solidFill>
                  <a:schemeClr val="tx1"/>
                </a:solidFill>
                <a:latin typeface="Times New Roman" pitchFamily="18" charset="0"/>
                <a:cs typeface="Times New Roman" pitchFamily="18" charset="0"/>
              </a:rPr>
              <a:t>Bu gece </a:t>
            </a:r>
            <a:r>
              <a:rPr lang="tr-TR" sz="2000" dirty="0" smtClean="0">
                <a:solidFill>
                  <a:srgbClr val="FF0000"/>
                </a:solidFill>
                <a:latin typeface="Times New Roman" pitchFamily="18" charset="0"/>
                <a:cs typeface="Times New Roman" pitchFamily="18" charset="0"/>
              </a:rPr>
              <a:t>Rızık isteyenler için rızkın bolca verildiği gece. </a:t>
            </a:r>
            <a:r>
              <a:rPr lang="tr-TR" sz="2000" b="1" dirty="0" smtClean="0">
                <a:solidFill>
                  <a:schemeClr val="tx1"/>
                </a:solidFill>
                <a:latin typeface="Times New Roman" pitchFamily="18" charset="0"/>
                <a:cs typeface="Times New Roman" pitchFamily="18" charset="0"/>
              </a:rPr>
              <a:t>Bu gece</a:t>
            </a:r>
            <a:r>
              <a:rPr lang="tr-TR" sz="2000" dirty="0" smtClean="0">
                <a:solidFill>
                  <a:schemeClr val="tx1"/>
                </a:solidFill>
                <a:latin typeface="Times New Roman" pitchFamily="18" charset="0"/>
                <a:cs typeface="Times New Roman" pitchFamily="18" charset="0"/>
              </a:rPr>
              <a:t> </a:t>
            </a:r>
            <a:r>
              <a:rPr lang="tr-TR" sz="2000" dirty="0" smtClean="0">
                <a:solidFill>
                  <a:srgbClr val="FF0000"/>
                </a:solidFill>
                <a:latin typeface="Times New Roman" pitchFamily="18" charset="0"/>
                <a:cs typeface="Times New Roman" pitchFamily="18" charset="0"/>
              </a:rPr>
              <a:t>dua etmek isteyenler için duaların ret olunmadığı bir gece.</a:t>
            </a:r>
            <a:r>
              <a:rPr lang="tr-TR" sz="2000" dirty="0" smtClean="0">
                <a:solidFill>
                  <a:schemeClr val="tx1"/>
                </a:solidFill>
                <a:latin typeface="Times New Roman" pitchFamily="18" charset="0"/>
                <a:cs typeface="Times New Roman" pitchFamily="18" charset="0"/>
              </a:rPr>
              <a:t> </a:t>
            </a:r>
            <a:r>
              <a:rPr lang="tr-TR" sz="2000" b="1" dirty="0" smtClean="0">
                <a:solidFill>
                  <a:schemeClr val="tx1"/>
                </a:solidFill>
                <a:latin typeface="Times New Roman" pitchFamily="18" charset="0"/>
                <a:cs typeface="Times New Roman" pitchFamily="18" charset="0"/>
              </a:rPr>
              <a:t>Bu gece </a:t>
            </a:r>
            <a:r>
              <a:rPr lang="tr-TR" sz="2000" dirty="0" smtClean="0">
                <a:solidFill>
                  <a:srgbClr val="FF0000"/>
                </a:solidFill>
                <a:latin typeface="Times New Roman" pitchFamily="18" charset="0"/>
                <a:cs typeface="Times New Roman" pitchFamily="18" charset="0"/>
              </a:rPr>
              <a:t>dertleri olanlar için dertlerine şifa gecesi.</a:t>
            </a:r>
            <a:r>
              <a:rPr lang="tr-TR" sz="2000" dirty="0" smtClean="0">
                <a:solidFill>
                  <a:schemeClr val="tx1"/>
                </a:solidFill>
                <a:latin typeface="Times New Roman" pitchFamily="18" charset="0"/>
                <a:cs typeface="Times New Roman" pitchFamily="18" charset="0"/>
              </a:rPr>
              <a:t> </a:t>
            </a:r>
            <a:r>
              <a:rPr lang="tr-TR" sz="2000" b="1" dirty="0" smtClean="0">
                <a:solidFill>
                  <a:schemeClr val="tx1"/>
                </a:solidFill>
                <a:latin typeface="Times New Roman" pitchFamily="18" charset="0"/>
                <a:cs typeface="Times New Roman" pitchFamily="18" charset="0"/>
              </a:rPr>
              <a:t>Bu gece </a:t>
            </a:r>
            <a:r>
              <a:rPr lang="tr-TR" sz="2000" dirty="0" smtClean="0">
                <a:solidFill>
                  <a:srgbClr val="FF0000"/>
                </a:solidFill>
                <a:latin typeface="Times New Roman" pitchFamily="18" charset="0"/>
                <a:cs typeface="Times New Roman" pitchFamily="18" charset="0"/>
              </a:rPr>
              <a:t>gönüllerin gecesi. </a:t>
            </a:r>
            <a:endParaRPr lang="tr-TR" sz="2000" dirty="0">
              <a:solidFill>
                <a:srgbClr val="FF0000"/>
              </a:solidFill>
              <a:latin typeface="Times New Roman" pitchFamily="18" charset="0"/>
              <a:cs typeface="Times New Roman" pitchFamily="18" charset="0"/>
            </a:endParaRPr>
          </a:p>
        </p:txBody>
      </p:sp>
      <p:pic>
        <p:nvPicPr>
          <p:cNvPr id="6" name="5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sp>
        <p:nvSpPr>
          <p:cNvPr id="13" name="12 Dikdörtgen"/>
          <p:cNvSpPr/>
          <p:nvPr/>
        </p:nvSpPr>
        <p:spPr>
          <a:xfrm>
            <a:off x="857224" y="2000240"/>
            <a:ext cx="7143800" cy="3929090"/>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u="sng" dirty="0" smtClean="0">
                <a:solidFill>
                  <a:srgbClr val="C00000"/>
                </a:solidFill>
                <a:latin typeface="Times New Roman" pitchFamily="18" charset="0"/>
                <a:cs typeface="Times New Roman" pitchFamily="18" charset="0"/>
              </a:rPr>
              <a:t>Kadir gecesini İhya Etmek, Gönlümüzü İhya Etmektir.</a:t>
            </a:r>
            <a:r>
              <a:rPr lang="tr-TR" sz="3200" dirty="0" smtClean="0">
                <a:solidFill>
                  <a:srgbClr val="C00000"/>
                </a:solidFill>
                <a:latin typeface="Times New Roman" pitchFamily="18" charset="0"/>
                <a:cs typeface="Times New Roman" pitchFamily="18" charset="0"/>
              </a:rPr>
              <a:t>  </a:t>
            </a:r>
          </a:p>
          <a:p>
            <a:pPr algn="just"/>
            <a:r>
              <a:rPr lang="tr-TR" sz="3200" dirty="0" smtClean="0">
                <a:solidFill>
                  <a:schemeClr val="tx1"/>
                </a:solidFill>
                <a:latin typeface="Times New Roman" pitchFamily="18" charset="0"/>
                <a:cs typeface="Times New Roman" pitchFamily="18" charset="0"/>
              </a:rPr>
              <a:t>	Böyle günler ve geceler bizler için birer fırsattır. Bu sebeple bu gecede şu hususları yerine getirmemiz, İnşallah bu günün feyiz ve bereketinden yararlanmamıza vesile olacaktır.  </a:t>
            </a:r>
            <a:endParaRPr lang="tr-TR" sz="3200" dirty="0">
              <a:solidFill>
                <a:schemeClr val="tx1"/>
              </a:solidFill>
              <a:latin typeface="Times New Roman" pitchFamily="18" charset="0"/>
              <a:cs typeface="Times New Roman" pitchFamily="18" charset="0"/>
            </a:endParaRPr>
          </a:p>
        </p:txBody>
      </p:sp>
      <p:pic>
        <p:nvPicPr>
          <p:cNvPr id="6" name="5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sp>
        <p:nvSpPr>
          <p:cNvPr id="13" name="12 Dikdörtgen"/>
          <p:cNvSpPr/>
          <p:nvPr/>
        </p:nvSpPr>
        <p:spPr>
          <a:xfrm>
            <a:off x="857224" y="2000240"/>
            <a:ext cx="7143800" cy="3929090"/>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tr-TR" sz="1600" b="1" u="sng" dirty="0" smtClean="0">
                <a:solidFill>
                  <a:srgbClr val="C00000"/>
                </a:solidFill>
                <a:latin typeface="Times New Roman" pitchFamily="18" charset="0"/>
                <a:cs typeface="Times New Roman" pitchFamily="18" charset="0"/>
              </a:rPr>
              <a:t>1. TEVBE VE İSTİĞFAR YAPMAK:</a:t>
            </a:r>
          </a:p>
          <a:p>
            <a:pPr algn="just"/>
            <a:r>
              <a:rPr lang="tr-TR" sz="1600" b="1" i="1" dirty="0" smtClean="0">
                <a:solidFill>
                  <a:schemeClr val="tx1"/>
                </a:solidFill>
                <a:latin typeface="Times New Roman" pitchFamily="18" charset="0"/>
                <a:cs typeface="Times New Roman" pitchFamily="18" charset="0"/>
              </a:rPr>
              <a:t>	</a:t>
            </a:r>
            <a:r>
              <a:rPr lang="tr-TR" sz="1600" b="1" i="1" u="sng" dirty="0" smtClean="0">
                <a:solidFill>
                  <a:schemeClr val="tx1"/>
                </a:solidFill>
                <a:latin typeface="Times New Roman" pitchFamily="18" charset="0"/>
                <a:cs typeface="Times New Roman" pitchFamily="18" charset="0"/>
              </a:rPr>
              <a:t>Yapmış olduğumuz hatalarımızı gözden geçirmenin en güzel anlarından biride bu kandil geceleridir. </a:t>
            </a:r>
            <a:endParaRPr lang="tr-TR" sz="1600" dirty="0" smtClean="0">
              <a:solidFill>
                <a:schemeClr val="tx1"/>
              </a:solidFill>
              <a:latin typeface="Times New Roman" pitchFamily="18" charset="0"/>
              <a:cs typeface="Times New Roman" pitchFamily="18" charset="0"/>
            </a:endParaRPr>
          </a:p>
          <a:p>
            <a:pPr algn="ctr"/>
            <a:r>
              <a:rPr lang="ar-SA" sz="2400" dirty="0" smtClean="0">
                <a:solidFill>
                  <a:schemeClr val="tx1"/>
                </a:solidFill>
                <a:latin typeface="HASENAT4" pitchFamily="2" charset="-78"/>
                <a:cs typeface="HASENAT4" pitchFamily="2" charset="-78"/>
              </a:rPr>
              <a:t>يَا أَيُّهَا الَّذِينَ آمَنُوا تُوبُوا إِلَى اللَّهِ تَوْبَةً نَّصُوحًا</a:t>
            </a:r>
            <a:endParaRPr lang="tr-TR" sz="2400" dirty="0" smtClean="0">
              <a:solidFill>
                <a:schemeClr val="tx1"/>
              </a:solidFill>
              <a:latin typeface="HASENAT4" pitchFamily="2" charset="-78"/>
              <a:cs typeface="HASENAT4" pitchFamily="2" charset="-78"/>
            </a:endParaRPr>
          </a:p>
          <a:p>
            <a:pPr algn="just"/>
            <a:r>
              <a:rPr lang="tr-TR" sz="1600" dirty="0" smtClean="0">
                <a:solidFill>
                  <a:schemeClr val="tx1"/>
                </a:solidFill>
                <a:latin typeface="Times New Roman" pitchFamily="18" charset="0"/>
                <a:cs typeface="Times New Roman" pitchFamily="18" charset="0"/>
              </a:rPr>
              <a:t>	“</a:t>
            </a:r>
            <a:r>
              <a:rPr lang="tr-TR" sz="2000" b="1" dirty="0" smtClean="0">
                <a:solidFill>
                  <a:srgbClr val="C00000"/>
                </a:solidFill>
                <a:latin typeface="Times New Roman" pitchFamily="18" charset="0"/>
                <a:cs typeface="Times New Roman" pitchFamily="18" charset="0"/>
              </a:rPr>
              <a:t>Ey iman edenler! Allah’a samimiyetle tövbe edin</a:t>
            </a:r>
            <a:r>
              <a:rPr lang="tr-TR" sz="1600" dirty="0" smtClean="0">
                <a:solidFill>
                  <a:schemeClr val="tx1"/>
                </a:solidFill>
                <a:latin typeface="Times New Roman" pitchFamily="18" charset="0"/>
                <a:cs typeface="Times New Roman" pitchFamily="18" charset="0"/>
              </a:rPr>
              <a:t>!” </a:t>
            </a:r>
          </a:p>
          <a:p>
            <a:pPr algn="just"/>
            <a:r>
              <a:rPr lang="tr-TR" sz="1600" dirty="0" smtClean="0">
                <a:solidFill>
                  <a:schemeClr val="tx1"/>
                </a:solidFill>
                <a:latin typeface="Times New Roman" pitchFamily="18" charset="0"/>
                <a:cs typeface="Times New Roman" pitchFamily="18" charset="0"/>
              </a:rPr>
              <a:t> </a:t>
            </a:r>
            <a:r>
              <a:rPr lang="tr-TR" sz="1600" dirty="0" smtClean="0">
                <a:solidFill>
                  <a:srgbClr val="7030A0"/>
                </a:solidFill>
                <a:latin typeface="Times New Roman" pitchFamily="18" charset="0"/>
                <a:cs typeface="Times New Roman" pitchFamily="18" charset="0"/>
              </a:rPr>
              <a:t>B</a:t>
            </a:r>
            <a:r>
              <a:rPr lang="tr-TR" sz="1600" i="1" u="sng" dirty="0" smtClean="0">
                <a:solidFill>
                  <a:srgbClr val="7030A0"/>
                </a:solidFill>
                <a:latin typeface="Times New Roman" pitchFamily="18" charset="0"/>
                <a:cs typeface="Times New Roman" pitchFamily="18" charset="0"/>
              </a:rPr>
              <a:t>u gecede Yüce Rabbimize yapmış olduğumuz günah, hata ve isyanlarımız için </a:t>
            </a:r>
            <a:r>
              <a:rPr lang="tr-TR" sz="1600" i="1" u="sng" dirty="0" err="1" smtClean="0">
                <a:solidFill>
                  <a:srgbClr val="7030A0"/>
                </a:solidFill>
                <a:latin typeface="Times New Roman" pitchFamily="18" charset="0"/>
                <a:cs typeface="Times New Roman" pitchFamily="18" charset="0"/>
              </a:rPr>
              <a:t>tevbe</a:t>
            </a:r>
            <a:r>
              <a:rPr lang="tr-TR" sz="1600" i="1" u="sng" dirty="0" smtClean="0">
                <a:solidFill>
                  <a:srgbClr val="7030A0"/>
                </a:solidFill>
                <a:latin typeface="Times New Roman" pitchFamily="18" charset="0"/>
                <a:cs typeface="Times New Roman" pitchFamily="18" charset="0"/>
              </a:rPr>
              <a:t> edelim, istiğfarda bulunalım</a:t>
            </a:r>
            <a:r>
              <a:rPr lang="tr-TR" sz="1600" dirty="0" smtClean="0">
                <a:solidFill>
                  <a:schemeClr val="tx1"/>
                </a:solidFill>
                <a:latin typeface="Times New Roman" pitchFamily="18" charset="0"/>
                <a:cs typeface="Times New Roman" pitchFamily="18" charset="0"/>
              </a:rPr>
              <a:t>. </a:t>
            </a:r>
          </a:p>
          <a:p>
            <a:pPr algn="ctr"/>
            <a:r>
              <a:rPr lang="tr-TR" sz="1600" dirty="0" smtClean="0">
                <a:solidFill>
                  <a:schemeClr val="tx1"/>
                </a:solidFill>
                <a:latin typeface="Times New Roman" pitchFamily="18" charset="0"/>
                <a:cs typeface="Times New Roman" pitchFamily="18" charset="0"/>
              </a:rPr>
              <a:t> </a:t>
            </a:r>
            <a:r>
              <a:rPr lang="tr-TR" sz="1600" b="1" dirty="0" smtClean="0">
                <a:solidFill>
                  <a:schemeClr val="tx1"/>
                </a:solidFill>
                <a:latin typeface="Times New Roman" pitchFamily="18" charset="0"/>
                <a:cs typeface="Times New Roman" pitchFamily="18" charset="0"/>
              </a:rPr>
              <a:t>“ </a:t>
            </a:r>
            <a:r>
              <a:rPr lang="ar-SA" sz="2800" b="1" dirty="0" smtClean="0">
                <a:solidFill>
                  <a:schemeClr val="tx1"/>
                </a:solidFill>
                <a:latin typeface="HASENAT4" pitchFamily="2" charset="-78"/>
                <a:cs typeface="HASENAT4" pitchFamily="2" charset="-78"/>
              </a:rPr>
              <a:t>يا أيها الناس توبوا الى الله فإني أتوب في اليوم اليه مائة مرة</a:t>
            </a:r>
            <a:r>
              <a:rPr lang="tr-TR" sz="2800" b="1" dirty="0" smtClean="0">
                <a:solidFill>
                  <a:schemeClr val="tx1"/>
                </a:solidFill>
                <a:latin typeface="HASENAT4" pitchFamily="2" charset="-78"/>
                <a:cs typeface="HASENAT4" pitchFamily="2" charset="-78"/>
              </a:rPr>
              <a:t>  ”</a:t>
            </a:r>
            <a:endParaRPr lang="tr-TR" sz="1600" dirty="0" smtClean="0">
              <a:solidFill>
                <a:schemeClr val="tx1"/>
              </a:solidFill>
              <a:latin typeface="HASENAT4" pitchFamily="2" charset="-78"/>
              <a:cs typeface="HASENAT4" pitchFamily="2" charset="-78"/>
            </a:endParaRPr>
          </a:p>
          <a:p>
            <a:pPr algn="just"/>
            <a:r>
              <a:rPr lang="tr-TR" sz="1600" i="1" dirty="0" smtClean="0">
                <a:solidFill>
                  <a:schemeClr val="tx1"/>
                </a:solidFill>
                <a:latin typeface="Times New Roman" pitchFamily="18" charset="0"/>
                <a:cs typeface="Times New Roman" pitchFamily="18" charset="0"/>
              </a:rPr>
              <a:t> </a:t>
            </a:r>
            <a:r>
              <a:rPr lang="tr-TR" sz="1600" dirty="0" smtClean="0">
                <a:solidFill>
                  <a:schemeClr val="tx1"/>
                </a:solidFill>
                <a:latin typeface="Times New Roman" pitchFamily="18" charset="0"/>
                <a:cs typeface="Times New Roman" pitchFamily="18" charset="0"/>
              </a:rPr>
              <a:t>“</a:t>
            </a:r>
            <a:r>
              <a:rPr lang="tr-TR" sz="1600" b="1" i="1" u="sng" dirty="0" smtClean="0">
                <a:solidFill>
                  <a:srgbClr val="C00000"/>
                </a:solidFill>
                <a:latin typeface="Times New Roman" pitchFamily="18" charset="0"/>
                <a:cs typeface="Times New Roman" pitchFamily="18" charset="0"/>
              </a:rPr>
              <a:t>Ey insanlar, Allah’a </a:t>
            </a:r>
            <a:r>
              <a:rPr lang="tr-TR" sz="1600" b="1" i="1" u="sng" dirty="0" err="1" smtClean="0">
                <a:solidFill>
                  <a:srgbClr val="C00000"/>
                </a:solidFill>
                <a:latin typeface="Times New Roman" pitchFamily="18" charset="0"/>
                <a:cs typeface="Times New Roman" pitchFamily="18" charset="0"/>
              </a:rPr>
              <a:t>tevbe</a:t>
            </a:r>
            <a:r>
              <a:rPr lang="tr-TR" sz="1600" b="1" i="1" u="sng" dirty="0" smtClean="0">
                <a:solidFill>
                  <a:srgbClr val="C00000"/>
                </a:solidFill>
                <a:latin typeface="Times New Roman" pitchFamily="18" charset="0"/>
                <a:cs typeface="Times New Roman" pitchFamily="18" charset="0"/>
              </a:rPr>
              <a:t> edin. Zira ben günde yüz kere O’na </a:t>
            </a:r>
            <a:r>
              <a:rPr lang="tr-TR" sz="1600" b="1" i="1" u="sng" dirty="0" err="1" smtClean="0">
                <a:solidFill>
                  <a:srgbClr val="C00000"/>
                </a:solidFill>
                <a:latin typeface="Times New Roman" pitchFamily="18" charset="0"/>
                <a:cs typeface="Times New Roman" pitchFamily="18" charset="0"/>
              </a:rPr>
              <a:t>tevbe</a:t>
            </a:r>
            <a:r>
              <a:rPr lang="tr-TR" sz="1600" b="1" i="1" u="sng" dirty="0" smtClean="0">
                <a:solidFill>
                  <a:srgbClr val="C00000"/>
                </a:solidFill>
                <a:latin typeface="Times New Roman" pitchFamily="18" charset="0"/>
                <a:cs typeface="Times New Roman" pitchFamily="18" charset="0"/>
              </a:rPr>
              <a:t> ediyorum.” (</a:t>
            </a:r>
            <a:r>
              <a:rPr lang="tr-TR" sz="1600" dirty="0" smtClean="0">
                <a:solidFill>
                  <a:schemeClr val="tx1"/>
                </a:solidFill>
                <a:latin typeface="Times New Roman" pitchFamily="18" charset="0"/>
                <a:cs typeface="Times New Roman" pitchFamily="18" charset="0"/>
              </a:rPr>
              <a:t>Müslim, </a:t>
            </a:r>
            <a:r>
              <a:rPr lang="tr-TR" sz="1600" dirty="0" err="1" smtClean="0">
                <a:solidFill>
                  <a:schemeClr val="tx1"/>
                </a:solidFill>
                <a:latin typeface="Times New Roman" pitchFamily="18" charset="0"/>
                <a:cs typeface="Times New Roman" pitchFamily="18" charset="0"/>
              </a:rPr>
              <a:t>Zikr</a:t>
            </a:r>
            <a:r>
              <a:rPr lang="tr-TR" sz="1600" dirty="0" smtClean="0">
                <a:solidFill>
                  <a:schemeClr val="tx1"/>
                </a:solidFill>
                <a:latin typeface="Times New Roman" pitchFamily="18" charset="0"/>
                <a:cs typeface="Times New Roman" pitchFamily="18" charset="0"/>
              </a:rPr>
              <a:t>, 42</a:t>
            </a:r>
            <a:r>
              <a:rPr lang="tr-TR" sz="1600" i="1" dirty="0" smtClean="0">
                <a:solidFill>
                  <a:schemeClr val="tx1"/>
                </a:solidFill>
                <a:latin typeface="Times New Roman" pitchFamily="18" charset="0"/>
                <a:cs typeface="Times New Roman" pitchFamily="18" charset="0"/>
              </a:rPr>
              <a:t>) </a:t>
            </a:r>
            <a:r>
              <a:rPr lang="tr-TR" sz="1600" dirty="0" smtClean="0">
                <a:solidFill>
                  <a:schemeClr val="tx1"/>
                </a:solidFill>
                <a:latin typeface="Times New Roman" pitchFamily="18" charset="0"/>
                <a:cs typeface="Times New Roman" pitchFamily="18" charset="0"/>
              </a:rPr>
              <a:t>buyurmuştur.   </a:t>
            </a:r>
            <a:r>
              <a:rPr lang="tr-TR" sz="2000" b="1" i="1" dirty="0" smtClean="0">
                <a:solidFill>
                  <a:srgbClr val="0070C0"/>
                </a:solidFill>
                <a:latin typeface="Times New Roman" pitchFamily="18" charset="0"/>
                <a:cs typeface="Times New Roman" pitchFamily="18" charset="0"/>
              </a:rPr>
              <a:t>Günahlar insanların sırtında yüktür</a:t>
            </a:r>
            <a:r>
              <a:rPr lang="tr-TR" sz="2000" b="1" dirty="0" smtClean="0">
                <a:solidFill>
                  <a:srgbClr val="0070C0"/>
                </a:solidFill>
                <a:latin typeface="Times New Roman" pitchFamily="18" charset="0"/>
                <a:cs typeface="Times New Roman" pitchFamily="18" charset="0"/>
              </a:rPr>
              <a:t>. </a:t>
            </a:r>
            <a:r>
              <a:rPr lang="tr-TR" sz="1600" dirty="0" smtClean="0">
                <a:solidFill>
                  <a:schemeClr val="tx1"/>
                </a:solidFill>
                <a:latin typeface="Times New Roman" pitchFamily="18" charset="0"/>
                <a:cs typeface="Times New Roman" pitchFamily="18" charset="0"/>
              </a:rPr>
              <a:t>Bu gece ise bu yükü hafifletme vaktidir. Onun yolu ise tövbedir</a:t>
            </a:r>
            <a:r>
              <a:rPr lang="tr-TR" sz="1600" dirty="0" smtClean="0">
                <a:solidFill>
                  <a:srgbClr val="00B050"/>
                </a:solidFill>
                <a:latin typeface="Times New Roman" pitchFamily="18" charset="0"/>
                <a:cs typeface="Times New Roman" pitchFamily="18" charset="0"/>
              </a:rPr>
              <a:t>. </a:t>
            </a:r>
            <a:r>
              <a:rPr lang="tr-TR" sz="1600" dirty="0" err="1" smtClean="0">
                <a:solidFill>
                  <a:srgbClr val="00B050"/>
                </a:solidFill>
                <a:latin typeface="Times New Roman" pitchFamily="18" charset="0"/>
                <a:cs typeface="Times New Roman" pitchFamily="18" charset="0"/>
              </a:rPr>
              <a:t>Tevbe</a:t>
            </a:r>
            <a:r>
              <a:rPr lang="tr-TR" sz="1600" dirty="0" smtClean="0">
                <a:solidFill>
                  <a:srgbClr val="00B050"/>
                </a:solidFill>
                <a:latin typeface="Times New Roman" pitchFamily="18" charset="0"/>
                <a:cs typeface="Times New Roman" pitchFamily="18" charset="0"/>
              </a:rPr>
              <a:t> için iyi bir hazırlık yapmalı, </a:t>
            </a:r>
            <a:r>
              <a:rPr lang="tr-TR" sz="1600" dirty="0" smtClean="0">
                <a:solidFill>
                  <a:srgbClr val="7030A0"/>
                </a:solidFill>
                <a:latin typeface="Times New Roman" pitchFamily="18" charset="0"/>
                <a:cs typeface="Times New Roman" pitchFamily="18" charset="0"/>
              </a:rPr>
              <a:t>güzelce abdest almalı, </a:t>
            </a:r>
            <a:r>
              <a:rPr lang="tr-TR" sz="1600" dirty="0" smtClean="0">
                <a:solidFill>
                  <a:srgbClr val="0070C0"/>
                </a:solidFill>
                <a:latin typeface="Times New Roman" pitchFamily="18" charset="0"/>
                <a:cs typeface="Times New Roman" pitchFamily="18" charset="0"/>
              </a:rPr>
              <a:t>helal lokma yemeye gayret etmeli, </a:t>
            </a:r>
            <a:r>
              <a:rPr lang="tr-TR" sz="1600" dirty="0" smtClean="0">
                <a:solidFill>
                  <a:schemeClr val="accent6">
                    <a:lumMod val="50000"/>
                  </a:schemeClr>
                </a:solidFill>
                <a:latin typeface="Times New Roman" pitchFamily="18" charset="0"/>
                <a:cs typeface="Times New Roman" pitchFamily="18" charset="0"/>
              </a:rPr>
              <a:t>pişmanlık duyup, bir daha günaha düşmemeye karar vermeliyiz.</a:t>
            </a:r>
            <a:endParaRPr lang="tr-TR" sz="1600" dirty="0">
              <a:solidFill>
                <a:schemeClr val="accent6">
                  <a:lumMod val="50000"/>
                </a:schemeClr>
              </a:solidFill>
              <a:latin typeface="Times New Roman" pitchFamily="18" charset="0"/>
              <a:cs typeface="Times New Roman" pitchFamily="18" charset="0"/>
            </a:endParaRPr>
          </a:p>
        </p:txBody>
      </p:sp>
      <p:pic>
        <p:nvPicPr>
          <p:cNvPr id="6" name="5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sp>
        <p:nvSpPr>
          <p:cNvPr id="13" name="12 Dikdörtgen"/>
          <p:cNvSpPr/>
          <p:nvPr/>
        </p:nvSpPr>
        <p:spPr>
          <a:xfrm>
            <a:off x="857224" y="2000240"/>
            <a:ext cx="7143800" cy="3929090"/>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tr-TR" b="1" u="sng" dirty="0" smtClean="0">
                <a:solidFill>
                  <a:srgbClr val="C00000"/>
                </a:solidFill>
                <a:latin typeface="Times New Roman" pitchFamily="18" charset="0"/>
                <a:cs typeface="Times New Roman" pitchFamily="18" charset="0"/>
              </a:rPr>
              <a:t>2. KUR’AN-I KERİM OKUMAK</a:t>
            </a:r>
            <a:r>
              <a:rPr lang="tr-TR" u="sng" dirty="0" smtClean="0">
                <a:solidFill>
                  <a:srgbClr val="C00000"/>
                </a:solidFill>
                <a:latin typeface="Times New Roman" pitchFamily="18" charset="0"/>
                <a:cs typeface="Times New Roman" pitchFamily="18" charset="0"/>
              </a:rPr>
              <a:t>: </a:t>
            </a:r>
          </a:p>
          <a:p>
            <a:pPr lvl="0" algn="ctr"/>
            <a:endParaRPr lang="tr-TR" sz="1100" u="sng" dirty="0" smtClean="0">
              <a:solidFill>
                <a:srgbClr val="C00000"/>
              </a:solidFill>
              <a:latin typeface="Times New Roman" pitchFamily="18" charset="0"/>
              <a:cs typeface="Times New Roman" pitchFamily="18" charset="0"/>
            </a:endParaRPr>
          </a:p>
          <a:p>
            <a:pPr algn="just"/>
            <a:r>
              <a:rPr lang="tr-TR" dirty="0" smtClean="0">
                <a:solidFill>
                  <a:schemeClr val="tx1"/>
                </a:solidFill>
                <a:latin typeface="Times New Roman" pitchFamily="18" charset="0"/>
                <a:cs typeface="Times New Roman" pitchFamily="18" charset="0"/>
              </a:rPr>
              <a:t>	Hayat rehberimiz kuranın indirildiği ayı ve özellikle kadir gecesini en güzel geçirmenin yolu kuran okumaktan geçer. Peygamberimiz şöyle buyurmaktadır.</a:t>
            </a:r>
          </a:p>
          <a:p>
            <a:pPr algn="ctr"/>
            <a:r>
              <a:rPr lang="ar-SA" sz="3600" dirty="0" smtClean="0">
                <a:solidFill>
                  <a:schemeClr val="tx1"/>
                </a:solidFill>
                <a:latin typeface="HASENAT4" pitchFamily="2" charset="-78"/>
                <a:cs typeface="HASENAT4" pitchFamily="2" charset="-78"/>
              </a:rPr>
              <a:t>اقْرَؤُا القُرْآنَ فإِنَّهُ يَأْتي يَوْم القيامةِ شَفِيعاً لأصْحابِهِ</a:t>
            </a:r>
            <a:endParaRPr lang="tr-TR" sz="4400" dirty="0" smtClean="0">
              <a:solidFill>
                <a:schemeClr val="tx1"/>
              </a:solidFill>
              <a:latin typeface="HASENAT4" pitchFamily="2" charset="-78"/>
              <a:cs typeface="HASENAT4" pitchFamily="2" charset="-78"/>
            </a:endParaRPr>
          </a:p>
          <a:p>
            <a:pPr algn="just"/>
            <a:r>
              <a:rPr lang="tr-TR" i="1" dirty="0" smtClean="0">
                <a:solidFill>
                  <a:srgbClr val="C00000"/>
                </a:solidFill>
                <a:latin typeface="Times New Roman" pitchFamily="18" charset="0"/>
                <a:cs typeface="Times New Roman" pitchFamily="18" charset="0"/>
              </a:rPr>
              <a:t>	</a:t>
            </a:r>
            <a:r>
              <a:rPr lang="tr-TR" i="1" u="sng" dirty="0" smtClean="0">
                <a:solidFill>
                  <a:srgbClr val="C00000"/>
                </a:solidFill>
                <a:latin typeface="Times New Roman" pitchFamily="18" charset="0"/>
                <a:cs typeface="Times New Roman" pitchFamily="18" charset="0"/>
              </a:rPr>
              <a:t>“</a:t>
            </a:r>
            <a:r>
              <a:rPr lang="tr-TR" b="1" u="sng" dirty="0" err="1" smtClean="0">
                <a:solidFill>
                  <a:srgbClr val="C00000"/>
                </a:solidFill>
                <a:latin typeface="Times New Roman" pitchFamily="18" charset="0"/>
                <a:cs typeface="Times New Roman" pitchFamily="18" charset="0"/>
              </a:rPr>
              <a:t>Kur’an</a:t>
            </a:r>
            <a:r>
              <a:rPr lang="tr-TR" b="1" u="sng" dirty="0" smtClean="0">
                <a:solidFill>
                  <a:srgbClr val="C00000"/>
                </a:solidFill>
                <a:latin typeface="Times New Roman" pitchFamily="18" charset="0"/>
                <a:cs typeface="Times New Roman" pitchFamily="18" charset="0"/>
              </a:rPr>
              <a:t> okuyunuz. Çünkü </a:t>
            </a:r>
            <a:r>
              <a:rPr lang="tr-TR" b="1" u="sng" dirty="0" err="1" smtClean="0">
                <a:solidFill>
                  <a:srgbClr val="C00000"/>
                </a:solidFill>
                <a:latin typeface="Times New Roman" pitchFamily="18" charset="0"/>
                <a:cs typeface="Times New Roman" pitchFamily="18" charset="0"/>
              </a:rPr>
              <a:t>Kur’an</a:t>
            </a:r>
            <a:r>
              <a:rPr lang="tr-TR" b="1" u="sng" dirty="0" smtClean="0">
                <a:solidFill>
                  <a:srgbClr val="C00000"/>
                </a:solidFill>
                <a:latin typeface="Times New Roman" pitchFamily="18" charset="0"/>
                <a:cs typeface="Times New Roman" pitchFamily="18" charset="0"/>
              </a:rPr>
              <a:t>, kıyamet gününde kendisini okuyanlara şefaatçi olarak gelecektir</a:t>
            </a:r>
            <a:r>
              <a:rPr lang="tr-TR" i="1" u="sng" dirty="0" smtClean="0">
                <a:solidFill>
                  <a:srgbClr val="C00000"/>
                </a:solidFill>
                <a:latin typeface="Times New Roman" pitchFamily="18" charset="0"/>
                <a:cs typeface="Times New Roman" pitchFamily="18" charset="0"/>
              </a:rPr>
              <a:t>”</a:t>
            </a:r>
            <a:r>
              <a:rPr lang="tr-TR" dirty="0" smtClean="0">
                <a:solidFill>
                  <a:schemeClr val="tx1"/>
                </a:solidFill>
                <a:latin typeface="Times New Roman" pitchFamily="18" charset="0"/>
                <a:cs typeface="Times New Roman" pitchFamily="18" charset="0"/>
              </a:rPr>
              <a:t> (</a:t>
            </a:r>
            <a:r>
              <a:rPr lang="tr-TR" dirty="0" err="1" smtClean="0">
                <a:solidFill>
                  <a:schemeClr val="tx1"/>
                </a:solidFill>
                <a:latin typeface="Times New Roman" pitchFamily="18" charset="0"/>
                <a:cs typeface="Times New Roman" pitchFamily="18" charset="0"/>
              </a:rPr>
              <a:t>Riyazü’s</a:t>
            </a:r>
            <a:r>
              <a:rPr lang="tr-TR" dirty="0" smtClean="0">
                <a:solidFill>
                  <a:schemeClr val="tx1"/>
                </a:solidFill>
                <a:latin typeface="Times New Roman" pitchFamily="18" charset="0"/>
                <a:cs typeface="Times New Roman" pitchFamily="18" charset="0"/>
              </a:rPr>
              <a:t>-</a:t>
            </a:r>
            <a:r>
              <a:rPr lang="tr-TR" dirty="0" err="1" smtClean="0">
                <a:solidFill>
                  <a:schemeClr val="tx1"/>
                </a:solidFill>
                <a:latin typeface="Times New Roman" pitchFamily="18" charset="0"/>
                <a:cs typeface="Times New Roman" pitchFamily="18" charset="0"/>
              </a:rPr>
              <a:t>Salihin</a:t>
            </a:r>
            <a:r>
              <a:rPr lang="tr-TR" dirty="0" smtClean="0">
                <a:solidFill>
                  <a:schemeClr val="tx1"/>
                </a:solidFill>
                <a:latin typeface="Times New Roman" pitchFamily="18" charset="0"/>
                <a:cs typeface="Times New Roman" pitchFamily="18" charset="0"/>
              </a:rPr>
              <a:t>, Hadis No: 993)</a:t>
            </a:r>
          </a:p>
          <a:p>
            <a:pPr algn="just"/>
            <a:endParaRPr lang="tr-TR" sz="700" dirty="0" smtClean="0">
              <a:solidFill>
                <a:schemeClr val="tx1"/>
              </a:solidFill>
              <a:latin typeface="Times New Roman" pitchFamily="18" charset="0"/>
              <a:cs typeface="Times New Roman" pitchFamily="18" charset="0"/>
            </a:endParaRPr>
          </a:p>
          <a:p>
            <a:pPr algn="just"/>
            <a:r>
              <a:rPr lang="tr-TR" dirty="0" smtClean="0">
                <a:solidFill>
                  <a:schemeClr val="tx1"/>
                </a:solidFill>
                <a:latin typeface="Times New Roman" pitchFamily="18" charset="0"/>
                <a:cs typeface="Times New Roman" pitchFamily="18" charset="0"/>
              </a:rPr>
              <a:t>	</a:t>
            </a:r>
            <a:r>
              <a:rPr lang="tr-TR" dirty="0" smtClean="0">
                <a:solidFill>
                  <a:srgbClr val="0070C0"/>
                </a:solidFill>
                <a:latin typeface="Times New Roman" pitchFamily="18" charset="0"/>
                <a:cs typeface="Times New Roman" pitchFamily="18" charset="0"/>
              </a:rPr>
              <a:t>Gönlümüzü, gecemizi, geleceğimizi ve geçmişlerimizi Kuranın nuruyla nurlandıralım. </a:t>
            </a:r>
            <a:r>
              <a:rPr lang="tr-TR" dirty="0" smtClean="0">
                <a:solidFill>
                  <a:srgbClr val="7030A0"/>
                </a:solidFill>
                <a:latin typeface="Times New Roman" pitchFamily="18" charset="0"/>
                <a:cs typeface="Times New Roman" pitchFamily="18" charset="0"/>
              </a:rPr>
              <a:t>Ölmüşlerimizin ruhlarını Yasinlerle, </a:t>
            </a:r>
            <a:r>
              <a:rPr lang="tr-TR" dirty="0" err="1" smtClean="0">
                <a:solidFill>
                  <a:srgbClr val="7030A0"/>
                </a:solidFill>
                <a:latin typeface="Times New Roman" pitchFamily="18" charset="0"/>
                <a:cs typeface="Times New Roman" pitchFamily="18" charset="0"/>
              </a:rPr>
              <a:t>Tabarekeler</a:t>
            </a:r>
            <a:r>
              <a:rPr lang="tr-TR" dirty="0" smtClean="0">
                <a:solidFill>
                  <a:srgbClr val="7030A0"/>
                </a:solidFill>
                <a:latin typeface="Times New Roman" pitchFamily="18" charset="0"/>
                <a:cs typeface="Times New Roman" pitchFamily="18" charset="0"/>
              </a:rPr>
              <a:t> ile, Amme suresiyle, en azından </a:t>
            </a:r>
            <a:r>
              <a:rPr lang="tr-TR" dirty="0" err="1" smtClean="0">
                <a:solidFill>
                  <a:srgbClr val="7030A0"/>
                </a:solidFill>
                <a:latin typeface="Times New Roman" pitchFamily="18" charset="0"/>
                <a:cs typeface="Times New Roman" pitchFamily="18" charset="0"/>
              </a:rPr>
              <a:t>fatiha</a:t>
            </a:r>
            <a:r>
              <a:rPr lang="tr-TR" dirty="0" smtClean="0">
                <a:solidFill>
                  <a:srgbClr val="7030A0"/>
                </a:solidFill>
                <a:latin typeface="Times New Roman" pitchFamily="18" charset="0"/>
                <a:cs typeface="Times New Roman" pitchFamily="18" charset="0"/>
              </a:rPr>
              <a:t> ve ihlas sürelerini okumak suretiyle ruhlarını şad edelim.</a:t>
            </a:r>
            <a:endParaRPr lang="tr-TR" dirty="0">
              <a:solidFill>
                <a:srgbClr val="7030A0"/>
              </a:solidFill>
              <a:latin typeface="Times New Roman" pitchFamily="18" charset="0"/>
              <a:cs typeface="Times New Roman" pitchFamily="18" charset="0"/>
            </a:endParaRPr>
          </a:p>
        </p:txBody>
      </p:sp>
      <p:pic>
        <p:nvPicPr>
          <p:cNvPr id="6" name="5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sp>
        <p:nvSpPr>
          <p:cNvPr id="13" name="12 Dikdörtgen"/>
          <p:cNvSpPr/>
          <p:nvPr/>
        </p:nvSpPr>
        <p:spPr>
          <a:xfrm>
            <a:off x="857224" y="2000240"/>
            <a:ext cx="7143800" cy="3929090"/>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tr-TR" sz="2000" b="1" u="sng" dirty="0" smtClean="0">
                <a:solidFill>
                  <a:srgbClr val="C00000"/>
                </a:solidFill>
                <a:latin typeface="Times New Roman" pitchFamily="18" charset="0"/>
                <a:cs typeface="Times New Roman" pitchFamily="18" charset="0"/>
              </a:rPr>
              <a:t>3. SALÂTÜ-SELÂM GETİRMEK:</a:t>
            </a:r>
          </a:p>
          <a:p>
            <a:pPr lvl="0" algn="ctr"/>
            <a:r>
              <a:rPr lang="tr-TR" sz="700" b="1" u="sng" dirty="0" smtClean="0">
                <a:solidFill>
                  <a:schemeClr val="tx1"/>
                </a:solidFill>
                <a:latin typeface="Times New Roman" pitchFamily="18" charset="0"/>
                <a:cs typeface="Times New Roman" pitchFamily="18" charset="0"/>
              </a:rPr>
              <a:t> </a:t>
            </a:r>
            <a:endParaRPr lang="tr-TR" sz="700" u="sng" dirty="0" smtClean="0">
              <a:solidFill>
                <a:schemeClr val="tx1"/>
              </a:solidFill>
              <a:latin typeface="Times New Roman" pitchFamily="18" charset="0"/>
              <a:cs typeface="Times New Roman" pitchFamily="18" charset="0"/>
            </a:endParaRPr>
          </a:p>
          <a:p>
            <a:pPr algn="just"/>
            <a:r>
              <a:rPr lang="tr-TR" sz="2000" dirty="0" smtClean="0">
                <a:solidFill>
                  <a:schemeClr val="tx1"/>
                </a:solidFill>
                <a:latin typeface="Times New Roman" pitchFamily="18" charset="0"/>
                <a:cs typeface="Times New Roman" pitchFamily="18" charset="0"/>
              </a:rPr>
              <a:t>	Alemlere rahmet olarak gönderilen Sevgililer Sevgilisi Efendimiz Hz. Muhammed Mustafa (s.a.s.) salat ve selam olsun. Her daim kendisine yapılan selama karşılık veren Sevgili Peygamberimize bu gecede olan bağlılığımızı ve O’na olan sevgimizi çokça salat ve selam getirmekle ifade edeceğiz. Çünkü </a:t>
            </a:r>
            <a:r>
              <a:rPr lang="tr-TR" sz="2000" b="1" dirty="0" smtClean="0">
                <a:solidFill>
                  <a:srgbClr val="C00000"/>
                </a:solidFill>
                <a:latin typeface="Times New Roman" pitchFamily="18" charset="0"/>
                <a:cs typeface="Times New Roman" pitchFamily="18" charset="0"/>
              </a:rPr>
              <a:t>bu ay peygamberliğin verildiği ay’dır</a:t>
            </a:r>
            <a:r>
              <a:rPr lang="tr-TR" sz="2000" dirty="0" smtClean="0">
                <a:solidFill>
                  <a:schemeClr val="tx1"/>
                </a:solidFill>
                <a:latin typeface="Times New Roman" pitchFamily="18" charset="0"/>
                <a:cs typeface="Times New Roman" pitchFamily="18" charset="0"/>
              </a:rPr>
              <a:t>. </a:t>
            </a:r>
          </a:p>
          <a:p>
            <a:pPr algn="just"/>
            <a:endParaRPr lang="tr-TR" sz="1200" dirty="0" smtClean="0">
              <a:solidFill>
                <a:schemeClr val="tx1"/>
              </a:solidFill>
              <a:latin typeface="Times New Roman" pitchFamily="18" charset="0"/>
              <a:cs typeface="Times New Roman" pitchFamily="18" charset="0"/>
            </a:endParaRPr>
          </a:p>
          <a:p>
            <a:pPr algn="ctr" rtl="1"/>
            <a:r>
              <a:rPr lang="ar-SA" sz="2500" dirty="0" smtClean="0">
                <a:solidFill>
                  <a:schemeClr val="tx1"/>
                </a:solidFill>
                <a:latin typeface="HASENAT4" pitchFamily="2" charset="-78"/>
                <a:cs typeface="HASENAT4" pitchFamily="2" charset="-78"/>
              </a:rPr>
              <a:t>إِنَّ اللَّهَ وَمَلَائِكَتَهُ يُصَلُّونَ عَلَى النَّبِيِّ يَا أَيُّهَا الَّذِينَ آمَنُوا صَلُّوا عَلَيْهِ وَسَلِّمُوا تَسْلِيماً</a:t>
            </a:r>
            <a:endParaRPr lang="tr-TR" sz="2500" dirty="0" smtClean="0">
              <a:solidFill>
                <a:schemeClr val="tx1"/>
              </a:solidFill>
              <a:latin typeface="HASENAT4" pitchFamily="2" charset="-78"/>
              <a:cs typeface="HASENAT4" pitchFamily="2" charset="-78"/>
            </a:endParaRPr>
          </a:p>
          <a:p>
            <a:pPr algn="just"/>
            <a:r>
              <a:rPr lang="tr-TR" sz="2000" dirty="0" smtClean="0">
                <a:solidFill>
                  <a:schemeClr val="tx1"/>
                </a:solidFill>
                <a:latin typeface="Times New Roman" pitchFamily="18" charset="0"/>
                <a:cs typeface="Times New Roman" pitchFamily="18" charset="0"/>
              </a:rPr>
              <a:t>	“</a:t>
            </a:r>
            <a:r>
              <a:rPr lang="tr-TR" sz="2000" b="1" dirty="0" smtClean="0">
                <a:solidFill>
                  <a:srgbClr val="C00000"/>
                </a:solidFill>
                <a:latin typeface="Times New Roman" pitchFamily="18" charset="0"/>
                <a:cs typeface="Times New Roman" pitchFamily="18" charset="0"/>
              </a:rPr>
              <a:t>Şüphesiz Allah ve melekleri Peygamber’e salât ediyorlar. Ey iman edenler! Siz de ona salât edin, selam edin</a:t>
            </a:r>
            <a:r>
              <a:rPr lang="tr-TR" sz="2000" dirty="0" smtClean="0">
                <a:solidFill>
                  <a:schemeClr val="tx1"/>
                </a:solidFill>
                <a:latin typeface="Times New Roman" pitchFamily="18" charset="0"/>
                <a:cs typeface="Times New Roman" pitchFamily="18" charset="0"/>
              </a:rPr>
              <a:t>.” </a:t>
            </a:r>
            <a:endParaRPr lang="tr-TR" sz="2000" dirty="0">
              <a:solidFill>
                <a:schemeClr val="tx1"/>
              </a:solidFill>
              <a:latin typeface="Times New Roman" pitchFamily="18" charset="0"/>
              <a:cs typeface="Times New Roman" pitchFamily="18" charset="0"/>
            </a:endParaRPr>
          </a:p>
        </p:txBody>
      </p:sp>
      <p:pic>
        <p:nvPicPr>
          <p:cNvPr id="6" name="5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pic>
        <p:nvPicPr>
          <p:cNvPr id="5" name="3 İçerik Yer Tutucusu" descr="mim_koprusu.jpg"/>
          <p:cNvPicPr>
            <a:picLocks noChangeAspect="1"/>
          </p:cNvPicPr>
          <p:nvPr/>
        </p:nvPicPr>
        <p:blipFill>
          <a:blip r:embed="rId3" cstate="print"/>
          <a:srcRect/>
          <a:stretch>
            <a:fillRect/>
          </a:stretch>
        </p:blipFill>
        <p:spPr>
          <a:xfrm>
            <a:off x="1428728" y="2285992"/>
            <a:ext cx="6143668" cy="3429024"/>
          </a:xfrm>
          <a:prstGeom prst="rect">
            <a:avLst/>
          </a:prstGeom>
        </p:spPr>
      </p:pic>
      <p:pic>
        <p:nvPicPr>
          <p:cNvPr id="10" name="Picture 13" descr="C:\Documents and Settings\AERO\Desktop\kadir\CAUJ8D6F.jpg"/>
          <p:cNvPicPr>
            <a:picLocks noChangeAspect="1" noChangeArrowheads="1"/>
          </p:cNvPicPr>
          <p:nvPr/>
        </p:nvPicPr>
        <p:blipFill>
          <a:blip r:embed="rId4"/>
          <a:srcRect/>
          <a:stretch>
            <a:fillRect/>
          </a:stretch>
        </p:blipFill>
        <p:spPr bwMode="auto">
          <a:xfrm>
            <a:off x="1428728" y="2285992"/>
            <a:ext cx="2864462" cy="2214578"/>
          </a:xfrm>
          <a:prstGeom prst="rect">
            <a:avLst/>
          </a:prstGeom>
          <a:noFill/>
        </p:spPr>
      </p:pic>
      <p:pic>
        <p:nvPicPr>
          <p:cNvPr id="8" name="7 Resim" descr="tepedin.png"/>
          <p:cNvPicPr>
            <a:picLocks noChangeAspect="1"/>
          </p:cNvPicPr>
          <p:nvPr/>
        </p:nvPicPr>
        <p:blipFill>
          <a:blip r:embed="rId5"/>
          <a:srcRect l="821" t="10949"/>
          <a:stretch>
            <a:fillRect/>
          </a:stretch>
        </p:blipFill>
        <p:spPr>
          <a:xfrm>
            <a:off x="-71470" y="-24"/>
            <a:ext cx="9215470" cy="1214446"/>
          </a:xfrm>
          <a:prstGeom prst="rect">
            <a:avLst/>
          </a:prstGeom>
        </p:spPr>
      </p:pic>
      <p:sp>
        <p:nvSpPr>
          <p:cNvPr id="12" name="11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1000"/>
                                  </p:stCondLst>
                                  <p:childTnLst>
                                    <p:set>
                                      <p:cBhvr>
                                        <p:cTn id="6" dur="1" fill="hold">
                                          <p:stCondLst>
                                            <p:cond delay="0"/>
                                          </p:stCondLst>
                                        </p:cTn>
                                        <p:tgtEl>
                                          <p:spTgt spid="10"/>
                                        </p:tgtEl>
                                        <p:attrNameLst>
                                          <p:attrName>style.visibility</p:attrName>
                                        </p:attrNameLst>
                                      </p:cBhvr>
                                      <p:to>
                                        <p:strVal val="visible"/>
                                      </p:to>
                                    </p:set>
                                    <p:animEffect transition="in" filter="slide(fromBottom)">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sp>
        <p:nvSpPr>
          <p:cNvPr id="13" name="12 Dikdörtgen"/>
          <p:cNvSpPr/>
          <p:nvPr/>
        </p:nvSpPr>
        <p:spPr>
          <a:xfrm>
            <a:off x="857224" y="2000240"/>
            <a:ext cx="7143800" cy="3929090"/>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tr-TR" sz="2000" b="1" u="sng" dirty="0" smtClean="0">
                <a:solidFill>
                  <a:srgbClr val="C00000"/>
                </a:solidFill>
              </a:rPr>
              <a:t>4. KAZA VEYA NAFİLE NAMAZ KILMAK :</a:t>
            </a:r>
            <a:r>
              <a:rPr lang="tr-TR" sz="2000" u="sng" dirty="0" smtClean="0">
                <a:solidFill>
                  <a:srgbClr val="C00000"/>
                </a:solidFill>
              </a:rPr>
              <a:t> </a:t>
            </a:r>
          </a:p>
          <a:p>
            <a:pPr lvl="0" algn="ctr"/>
            <a:endParaRPr lang="tr-TR" sz="1050" u="sng" dirty="0" smtClean="0">
              <a:solidFill>
                <a:srgbClr val="C00000"/>
              </a:solidFill>
            </a:endParaRPr>
          </a:p>
          <a:p>
            <a:pPr algn="just"/>
            <a:r>
              <a:rPr lang="tr-TR" sz="2000" dirty="0" smtClean="0">
                <a:solidFill>
                  <a:schemeClr val="tx1"/>
                </a:solidFill>
              </a:rPr>
              <a:t>	Bu Kandil Gecesinde </a:t>
            </a:r>
            <a:r>
              <a:rPr lang="tr-TR" sz="2000" i="1" u="sng" dirty="0" smtClean="0">
                <a:solidFill>
                  <a:schemeClr val="tx1"/>
                </a:solidFill>
              </a:rPr>
              <a:t>en az beş vakit (bir günlük) geçmiş namazlardan kaza edelim.</a:t>
            </a:r>
            <a:r>
              <a:rPr lang="tr-TR" sz="2000" dirty="0" smtClean="0">
                <a:solidFill>
                  <a:schemeClr val="tx1"/>
                </a:solidFill>
              </a:rPr>
              <a:t> Üzerimizde kaza borcu yok ise nafile namaz kılalım</a:t>
            </a:r>
            <a:r>
              <a:rPr lang="tr-TR" sz="2000" b="1" i="1" u="sng" dirty="0" smtClean="0">
                <a:solidFill>
                  <a:schemeClr val="tx1"/>
                </a:solidFill>
              </a:rPr>
              <a:t> kandil gecesini ibadetle ihya etmiş, değerlendirmiş oluruz</a:t>
            </a:r>
            <a:r>
              <a:rPr lang="tr-TR" sz="2000" dirty="0" smtClean="0">
                <a:solidFill>
                  <a:schemeClr val="tx1"/>
                </a:solidFill>
              </a:rPr>
              <a:t>. Efendimiz (s.a.v.) bir </a:t>
            </a:r>
            <a:r>
              <a:rPr lang="tr-TR" sz="2000" dirty="0" err="1" smtClean="0">
                <a:solidFill>
                  <a:schemeClr val="tx1"/>
                </a:solidFill>
              </a:rPr>
              <a:t>hadîs</a:t>
            </a:r>
            <a:r>
              <a:rPr lang="tr-TR" sz="2000" dirty="0" smtClean="0">
                <a:solidFill>
                  <a:schemeClr val="tx1"/>
                </a:solidFill>
              </a:rPr>
              <a:t>-i şeriflerinde şöyle buyurur:</a:t>
            </a:r>
          </a:p>
          <a:p>
            <a:pPr algn="just"/>
            <a:endParaRPr lang="tr-TR" sz="1100" dirty="0" smtClean="0">
              <a:solidFill>
                <a:schemeClr val="tx1"/>
              </a:solidFill>
            </a:endParaRPr>
          </a:p>
          <a:p>
            <a:pPr algn="ctr"/>
            <a:r>
              <a:rPr lang="ar-SA" sz="2800" dirty="0" smtClean="0">
                <a:solidFill>
                  <a:schemeClr val="tx1"/>
                </a:solidFill>
                <a:latin typeface="HASENAT4" pitchFamily="2" charset="-78"/>
                <a:cs typeface="HASENAT4" pitchFamily="2" charset="-78"/>
              </a:rPr>
              <a:t>مَنْ صَلّى صَ</a:t>
            </a:r>
            <a:r>
              <a:rPr lang="ar-SA" sz="2800" b="1" dirty="0" smtClean="0">
                <a:solidFill>
                  <a:schemeClr val="tx1"/>
                </a:solidFill>
                <a:latin typeface="HASENAT4" pitchFamily="2" charset="-78"/>
                <a:cs typeface="HASENAT4" pitchFamily="2" charset="-78"/>
              </a:rPr>
              <a:t>لا</a:t>
            </a:r>
            <a:r>
              <a:rPr lang="ar-SA" sz="2800" dirty="0" smtClean="0">
                <a:solidFill>
                  <a:schemeClr val="tx1"/>
                </a:solidFill>
                <a:latin typeface="HASENAT4" pitchFamily="2" charset="-78"/>
                <a:cs typeface="HASENAT4" pitchFamily="2" charset="-78"/>
              </a:rPr>
              <a:t>ةَ الْعَشَاءِ في جَمَاعَةٍ فَكأنَّمَا قَامَ نِصْفَ اللَّيْلِ، وَمَنْ صَلّى الصُّبْحَ في جَمَاعَةٍ فَكَأنَّمَا قَامَ اللَّيْلَ كُلَّهُ</a:t>
            </a:r>
            <a:endParaRPr lang="tr-TR" sz="2800" dirty="0" smtClean="0">
              <a:solidFill>
                <a:schemeClr val="tx1"/>
              </a:solidFill>
              <a:latin typeface="HASENAT4" pitchFamily="2" charset="-78"/>
              <a:cs typeface="HASENAT4" pitchFamily="2" charset="-78"/>
            </a:endParaRPr>
          </a:p>
          <a:p>
            <a:pPr algn="just"/>
            <a:r>
              <a:rPr lang="tr-TR" sz="800" dirty="0" smtClean="0">
                <a:solidFill>
                  <a:schemeClr val="tx1"/>
                </a:solidFill>
              </a:rPr>
              <a:t> 	</a:t>
            </a:r>
            <a:endParaRPr lang="tr-TR" sz="100" dirty="0" smtClean="0">
              <a:solidFill>
                <a:schemeClr val="tx1"/>
              </a:solidFill>
            </a:endParaRPr>
          </a:p>
          <a:p>
            <a:pPr algn="just"/>
            <a:r>
              <a:rPr lang="tr-TR" sz="2000" b="1" dirty="0" smtClean="0">
                <a:solidFill>
                  <a:schemeClr val="tx1"/>
                </a:solidFill>
                <a:latin typeface="Times New Roman" pitchFamily="18" charset="0"/>
                <a:cs typeface="Times New Roman" pitchFamily="18" charset="0"/>
              </a:rPr>
              <a:t>	"</a:t>
            </a:r>
            <a:r>
              <a:rPr lang="tr-TR" sz="2000" b="1" dirty="0" smtClean="0">
                <a:solidFill>
                  <a:srgbClr val="C00000"/>
                </a:solidFill>
                <a:latin typeface="Times New Roman" pitchFamily="18" charset="0"/>
                <a:cs typeface="Times New Roman" pitchFamily="18" charset="0"/>
              </a:rPr>
              <a:t>Kim yatsı namazını cemaatle kılarsa sanki gecenin yarısını ihya etmiş gibidir. </a:t>
            </a:r>
            <a:r>
              <a:rPr lang="tr-TR" sz="2000" b="1" dirty="0" smtClean="0">
                <a:solidFill>
                  <a:srgbClr val="0070C0"/>
                </a:solidFill>
                <a:latin typeface="Times New Roman" pitchFamily="18" charset="0"/>
                <a:cs typeface="Times New Roman" pitchFamily="18" charset="0"/>
              </a:rPr>
              <a:t>Kim de sabahı da cemaatle kılmışsa gecenin tamamını ihya etmiş gibidir.</a:t>
            </a:r>
            <a:r>
              <a:rPr lang="tr-TR" sz="2000" b="1" dirty="0" smtClean="0">
                <a:solidFill>
                  <a:schemeClr val="tx1"/>
                </a:solidFill>
                <a:latin typeface="Times New Roman" pitchFamily="18" charset="0"/>
                <a:cs typeface="Times New Roman" pitchFamily="18" charset="0"/>
              </a:rPr>
              <a:t>"</a:t>
            </a:r>
            <a:r>
              <a:rPr lang="tr-TR" sz="1200" b="1" dirty="0" smtClean="0">
                <a:solidFill>
                  <a:schemeClr val="tx1"/>
                </a:solidFill>
                <a:latin typeface="Times New Roman" pitchFamily="18" charset="0"/>
                <a:cs typeface="Times New Roman" pitchFamily="18" charset="0"/>
              </a:rPr>
              <a:t> [Müslim, </a:t>
            </a:r>
            <a:r>
              <a:rPr lang="tr-TR" sz="1200" b="1" dirty="0" err="1" smtClean="0">
                <a:solidFill>
                  <a:schemeClr val="tx1"/>
                </a:solidFill>
                <a:latin typeface="Times New Roman" pitchFamily="18" charset="0"/>
                <a:cs typeface="Times New Roman" pitchFamily="18" charset="0"/>
              </a:rPr>
              <a:t>Mesacid</a:t>
            </a:r>
            <a:r>
              <a:rPr lang="tr-TR" sz="1200" b="1" dirty="0" smtClean="0">
                <a:solidFill>
                  <a:schemeClr val="tx1"/>
                </a:solidFill>
                <a:latin typeface="Times New Roman" pitchFamily="18" charset="0"/>
                <a:cs typeface="Times New Roman" pitchFamily="18" charset="0"/>
              </a:rPr>
              <a:t> 260, (5656)</a:t>
            </a:r>
            <a:endParaRPr lang="tr-TR" sz="2000" dirty="0">
              <a:solidFill>
                <a:schemeClr val="tx1"/>
              </a:solidFill>
              <a:latin typeface="Times New Roman" pitchFamily="18" charset="0"/>
              <a:cs typeface="Times New Roman" pitchFamily="18" charset="0"/>
            </a:endParaRPr>
          </a:p>
        </p:txBody>
      </p:sp>
      <p:pic>
        <p:nvPicPr>
          <p:cNvPr id="6" name="5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sp>
        <p:nvSpPr>
          <p:cNvPr id="13" name="12 Dikdörtgen"/>
          <p:cNvSpPr/>
          <p:nvPr/>
        </p:nvSpPr>
        <p:spPr>
          <a:xfrm>
            <a:off x="857224" y="2000240"/>
            <a:ext cx="7143800" cy="3929090"/>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tr-TR" sz="1600" b="1" u="sng" dirty="0" smtClean="0">
                <a:solidFill>
                  <a:srgbClr val="C00000"/>
                </a:solidFill>
                <a:latin typeface="Times New Roman" pitchFamily="18" charset="0"/>
                <a:cs typeface="Times New Roman" pitchFamily="18" charset="0"/>
              </a:rPr>
              <a:t>5. ALLAHI BOL BOL ZİKRETMELİ</a:t>
            </a:r>
          </a:p>
          <a:p>
            <a:pPr lvl="0" algn="ctr"/>
            <a:endParaRPr lang="tr-TR" sz="400" u="sng" dirty="0" smtClean="0">
              <a:solidFill>
                <a:srgbClr val="C00000"/>
              </a:solidFill>
              <a:latin typeface="Times New Roman" pitchFamily="18" charset="0"/>
              <a:cs typeface="Times New Roman" pitchFamily="18" charset="0"/>
            </a:endParaRPr>
          </a:p>
          <a:p>
            <a:pPr algn="ctr"/>
            <a:r>
              <a:rPr lang="tr-TR" sz="1600" b="1" u="sng" dirty="0" smtClean="0">
                <a:solidFill>
                  <a:srgbClr val="0070C0"/>
                </a:solidFill>
                <a:latin typeface="Times New Roman" pitchFamily="18" charset="0"/>
                <a:cs typeface="Times New Roman" pitchFamily="18" charset="0"/>
              </a:rPr>
              <a:t>Zikir kışa dönmüş kalplerimizi bahara çevirir. Zikir ölmüş ruhlara hayat verir.</a:t>
            </a:r>
            <a:r>
              <a:rPr lang="tr-TR" sz="1600" b="1" dirty="0" smtClean="0">
                <a:solidFill>
                  <a:srgbClr val="0070C0"/>
                </a:solidFill>
                <a:latin typeface="Times New Roman" pitchFamily="18" charset="0"/>
                <a:cs typeface="Times New Roman" pitchFamily="18" charset="0"/>
              </a:rPr>
              <a:t> </a:t>
            </a:r>
            <a:r>
              <a:rPr lang="tr-TR" sz="1600" dirty="0" smtClean="0">
                <a:solidFill>
                  <a:schemeClr val="tx1"/>
                </a:solidFill>
                <a:latin typeface="Times New Roman" pitchFamily="18" charset="0"/>
                <a:cs typeface="Times New Roman" pitchFamily="18" charset="0"/>
              </a:rPr>
              <a:t>Bu gecede zikir bizlere güzellikler katacaktır. Tatmin olmayan kalbimizi tatmin edecektir. </a:t>
            </a:r>
            <a:endParaRPr lang="tr-TR" sz="2400" dirty="0" smtClean="0">
              <a:solidFill>
                <a:schemeClr val="tx1"/>
              </a:solidFill>
              <a:latin typeface="HASENAT4" pitchFamily="2" charset="-78"/>
              <a:cs typeface="HASENAT4" pitchFamily="2" charset="-78"/>
            </a:endParaRPr>
          </a:p>
          <a:p>
            <a:pPr algn="ctr" rtl="1"/>
            <a:r>
              <a:rPr lang="ar-SA" sz="2400" dirty="0" smtClean="0">
                <a:solidFill>
                  <a:schemeClr val="tx1"/>
                </a:solidFill>
                <a:latin typeface="HASENAT4" pitchFamily="2" charset="-78"/>
                <a:cs typeface="HASENAT4" pitchFamily="2" charset="-78"/>
              </a:rPr>
              <a:t>اَلَّذٖينَ يَذْكُرُونَ اللّٰهَ قِيَامًا وَقُعُودًا وَعَلٰى جُنُوبِهِمْ وَيَتَفَكَّرُونَ فٖى خَلْقِ السَّمٰوَاتِ وَالْاَرْضِ رَبَّنَا مَا خَلَقْتَ هٰذَا بَاطِلًا سُبْحَانَكَ فَقِنَا عَذَابَ النَّارِ</a:t>
            </a:r>
            <a:endParaRPr lang="tr-TR" sz="2400" dirty="0" smtClean="0">
              <a:solidFill>
                <a:schemeClr val="tx1"/>
              </a:solidFill>
              <a:latin typeface="HASENAT4" pitchFamily="2" charset="-78"/>
              <a:cs typeface="HASENAT4" pitchFamily="2" charset="-78"/>
            </a:endParaRPr>
          </a:p>
          <a:p>
            <a:pPr algn="just"/>
            <a:r>
              <a:rPr lang="tr-TR" sz="1600" dirty="0" smtClean="0">
                <a:solidFill>
                  <a:schemeClr val="tx1"/>
                </a:solidFill>
                <a:latin typeface="Times New Roman" pitchFamily="18" charset="0"/>
                <a:cs typeface="Times New Roman" pitchFamily="18" charset="0"/>
              </a:rPr>
              <a:t>“</a:t>
            </a:r>
            <a:r>
              <a:rPr lang="tr-TR" sz="1600" b="1" dirty="0" smtClean="0">
                <a:solidFill>
                  <a:schemeClr val="tx1"/>
                </a:solidFill>
                <a:latin typeface="Times New Roman" pitchFamily="18" charset="0"/>
                <a:cs typeface="Times New Roman" pitchFamily="18" charset="0"/>
              </a:rPr>
              <a:t>Onlar, </a:t>
            </a:r>
            <a:r>
              <a:rPr lang="tr-TR" sz="1600" b="1" dirty="0" smtClean="0">
                <a:solidFill>
                  <a:srgbClr val="C00000"/>
                </a:solidFill>
                <a:latin typeface="Times New Roman" pitchFamily="18" charset="0"/>
                <a:cs typeface="Times New Roman" pitchFamily="18" charset="0"/>
              </a:rPr>
              <a:t>ayakta dururken, otururken, yanları üzerine yatarken (her vakit) Allah'ı anarlar,</a:t>
            </a:r>
            <a:r>
              <a:rPr lang="tr-TR" sz="1600" dirty="0" smtClean="0">
                <a:solidFill>
                  <a:srgbClr val="C00000"/>
                </a:solidFill>
                <a:latin typeface="Times New Roman" pitchFamily="18" charset="0"/>
                <a:cs typeface="Times New Roman" pitchFamily="18" charset="0"/>
              </a:rPr>
              <a:t> </a:t>
            </a:r>
            <a:r>
              <a:rPr lang="tr-TR" sz="1600" dirty="0" smtClean="0">
                <a:solidFill>
                  <a:schemeClr val="tx1"/>
                </a:solidFill>
                <a:latin typeface="Times New Roman" pitchFamily="18" charset="0"/>
                <a:cs typeface="Times New Roman" pitchFamily="18" charset="0"/>
              </a:rPr>
              <a:t>göklerin ve yerin yaratılışı hakkında derin derin düşünürler (ve şöyle derler:) </a:t>
            </a:r>
            <a:r>
              <a:rPr lang="tr-TR" sz="1600" b="1" dirty="0" smtClean="0">
                <a:solidFill>
                  <a:schemeClr val="tx1"/>
                </a:solidFill>
                <a:latin typeface="Times New Roman" pitchFamily="18" charset="0"/>
                <a:cs typeface="Times New Roman" pitchFamily="18" charset="0"/>
              </a:rPr>
              <a:t>Rabbimiz! Sen bunu boşuna yaratmadın. Seni </a:t>
            </a:r>
            <a:r>
              <a:rPr lang="tr-TR" sz="1600" b="1" dirty="0" err="1" smtClean="0">
                <a:solidFill>
                  <a:schemeClr val="tx1"/>
                </a:solidFill>
                <a:latin typeface="Times New Roman" pitchFamily="18" charset="0"/>
                <a:cs typeface="Times New Roman" pitchFamily="18" charset="0"/>
              </a:rPr>
              <a:t>tesbih</a:t>
            </a:r>
            <a:r>
              <a:rPr lang="tr-TR" sz="1600" b="1" dirty="0" smtClean="0">
                <a:solidFill>
                  <a:schemeClr val="tx1"/>
                </a:solidFill>
                <a:latin typeface="Times New Roman" pitchFamily="18" charset="0"/>
                <a:cs typeface="Times New Roman" pitchFamily="18" charset="0"/>
              </a:rPr>
              <a:t> ederiz. Bizi cehennem azabından koru!</a:t>
            </a:r>
            <a:r>
              <a:rPr lang="tr-TR" sz="1600" dirty="0" smtClean="0">
                <a:solidFill>
                  <a:schemeClr val="tx1"/>
                </a:solidFill>
                <a:latin typeface="Times New Roman" pitchFamily="18" charset="0"/>
                <a:cs typeface="Times New Roman" pitchFamily="18" charset="0"/>
              </a:rPr>
              <a:t>” </a:t>
            </a:r>
            <a:r>
              <a:rPr lang="tr-TR" sz="1000" dirty="0" smtClean="0">
                <a:solidFill>
                  <a:schemeClr val="tx1"/>
                </a:solidFill>
                <a:latin typeface="Times New Roman" pitchFamily="18" charset="0"/>
                <a:cs typeface="Times New Roman" pitchFamily="18" charset="0"/>
              </a:rPr>
              <a:t>(NİSA suresi 142. ayet)</a:t>
            </a:r>
            <a:endParaRPr lang="tr-TR" sz="1600" dirty="0" smtClean="0">
              <a:solidFill>
                <a:schemeClr val="tx1"/>
              </a:solidFill>
              <a:latin typeface="Times New Roman" pitchFamily="18" charset="0"/>
              <a:cs typeface="Times New Roman" pitchFamily="18" charset="0"/>
            </a:endParaRPr>
          </a:p>
          <a:p>
            <a:pPr algn="ctr" rtl="1"/>
            <a:r>
              <a:rPr lang="ar-SA" sz="2800" dirty="0" smtClean="0">
                <a:solidFill>
                  <a:schemeClr val="tx1"/>
                </a:solidFill>
                <a:latin typeface="HASENAT4" pitchFamily="2" charset="-78"/>
                <a:cs typeface="HASENAT4" pitchFamily="2" charset="-78"/>
              </a:rPr>
              <a:t>اَلَّذٖينَ اٰمَنُوا وَتَطْمَئِنُّ قُلُوبُهُمْ بِذِكْرِ اللّٰهِ اَلَا بِذِكْرِ اللّٰهِ تَطْمَئِنُّ الْقُلُوبُ</a:t>
            </a:r>
            <a:endParaRPr lang="tr-TR" sz="2800" dirty="0" smtClean="0">
              <a:solidFill>
                <a:schemeClr val="tx1"/>
              </a:solidFill>
              <a:latin typeface="HASENAT4" pitchFamily="2" charset="-78"/>
              <a:cs typeface="HASENAT4" pitchFamily="2" charset="-78"/>
            </a:endParaRPr>
          </a:p>
          <a:p>
            <a:pPr algn="just"/>
            <a:r>
              <a:rPr lang="tr-TR" sz="1600" dirty="0" smtClean="0">
                <a:solidFill>
                  <a:schemeClr val="tx1"/>
                </a:solidFill>
                <a:latin typeface="Times New Roman" pitchFamily="18" charset="0"/>
                <a:cs typeface="Times New Roman" pitchFamily="18" charset="0"/>
              </a:rPr>
              <a:t>“Bunlar</a:t>
            </a:r>
            <a:r>
              <a:rPr lang="tr-TR" sz="1600" dirty="0" smtClean="0">
                <a:solidFill>
                  <a:srgbClr val="0070C0"/>
                </a:solidFill>
                <a:latin typeface="Times New Roman" pitchFamily="18" charset="0"/>
                <a:cs typeface="Times New Roman" pitchFamily="18" charset="0"/>
              </a:rPr>
              <a:t>, iman edenler ve gönülleri Allah'ın zikriyle sükûnete erenlerdir</a:t>
            </a:r>
            <a:r>
              <a:rPr lang="tr-TR" sz="1600" dirty="0" smtClean="0">
                <a:solidFill>
                  <a:schemeClr val="tx1"/>
                </a:solidFill>
                <a:latin typeface="Times New Roman" pitchFamily="18" charset="0"/>
                <a:cs typeface="Times New Roman" pitchFamily="18" charset="0"/>
              </a:rPr>
              <a:t>. </a:t>
            </a:r>
            <a:r>
              <a:rPr lang="tr-TR" sz="1600" b="1" dirty="0" smtClean="0">
                <a:solidFill>
                  <a:schemeClr val="tx1"/>
                </a:solidFill>
                <a:latin typeface="Times New Roman" pitchFamily="18" charset="0"/>
                <a:cs typeface="Times New Roman" pitchFamily="18" charset="0"/>
              </a:rPr>
              <a:t>Bilesiniz ki, </a:t>
            </a:r>
            <a:r>
              <a:rPr lang="tr-TR" sz="1600" b="1" dirty="0" smtClean="0">
                <a:solidFill>
                  <a:srgbClr val="C00000"/>
                </a:solidFill>
                <a:latin typeface="Times New Roman" pitchFamily="18" charset="0"/>
                <a:cs typeface="Times New Roman" pitchFamily="18" charset="0"/>
              </a:rPr>
              <a:t>kalpler ancak Allah'ı anmakla huzur bulur</a:t>
            </a:r>
            <a:r>
              <a:rPr lang="tr-TR" sz="1600" b="1" dirty="0" smtClean="0">
                <a:solidFill>
                  <a:schemeClr val="tx1"/>
                </a:solidFill>
                <a:latin typeface="Times New Roman" pitchFamily="18" charset="0"/>
                <a:cs typeface="Times New Roman" pitchFamily="18" charset="0"/>
              </a:rPr>
              <a:t>.</a:t>
            </a:r>
            <a:r>
              <a:rPr lang="tr-TR" sz="1600" dirty="0" smtClean="0">
                <a:solidFill>
                  <a:schemeClr val="tx1"/>
                </a:solidFill>
                <a:latin typeface="Times New Roman" pitchFamily="18" charset="0"/>
                <a:cs typeface="Times New Roman" pitchFamily="18" charset="0"/>
              </a:rPr>
              <a:t>” </a:t>
            </a:r>
            <a:r>
              <a:rPr lang="tr-TR" sz="1050" dirty="0" smtClean="0">
                <a:solidFill>
                  <a:schemeClr val="tx1"/>
                </a:solidFill>
                <a:latin typeface="Times New Roman" pitchFamily="18" charset="0"/>
                <a:cs typeface="Times New Roman" pitchFamily="18" charset="0"/>
              </a:rPr>
              <a:t>(HİCR suresi 6. ayet)</a:t>
            </a:r>
            <a:endParaRPr lang="tr-TR" sz="1600" dirty="0">
              <a:solidFill>
                <a:schemeClr val="tx1"/>
              </a:solidFill>
              <a:latin typeface="Times New Roman" pitchFamily="18" charset="0"/>
              <a:cs typeface="Times New Roman" pitchFamily="18" charset="0"/>
            </a:endParaRPr>
          </a:p>
        </p:txBody>
      </p:sp>
      <p:pic>
        <p:nvPicPr>
          <p:cNvPr id="6" name="5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l="3125" t="5000" r="4687" b="6250"/>
          <a:stretch>
            <a:fillRect/>
          </a:stretch>
        </p:blipFill>
        <p:spPr bwMode="auto">
          <a:xfrm>
            <a:off x="0" y="1142984"/>
            <a:ext cx="9144000" cy="5715016"/>
          </a:xfrm>
          <a:prstGeom prst="rect">
            <a:avLst/>
          </a:prstGeom>
          <a:noFill/>
        </p:spPr>
      </p:pic>
      <p:sp>
        <p:nvSpPr>
          <p:cNvPr id="13" name="12 Dikdörtgen"/>
          <p:cNvSpPr/>
          <p:nvPr/>
        </p:nvSpPr>
        <p:spPr>
          <a:xfrm>
            <a:off x="857224" y="2000240"/>
            <a:ext cx="7143800" cy="3929090"/>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smtClean="0">
                <a:solidFill>
                  <a:schemeClr val="tx1"/>
                </a:solidFill>
                <a:latin typeface="Times New Roman" pitchFamily="18" charset="0"/>
                <a:cs typeface="Times New Roman" pitchFamily="18" charset="0"/>
              </a:rPr>
              <a:t> </a:t>
            </a:r>
            <a:r>
              <a:rPr lang="ar-SA" sz="2400" dirty="0" smtClean="0">
                <a:solidFill>
                  <a:schemeClr val="tx1"/>
                </a:solidFill>
                <a:latin typeface="HASENAT4" pitchFamily="2" charset="-78"/>
                <a:cs typeface="HASENAT4" pitchFamily="2" charset="-78"/>
              </a:rPr>
              <a:t>رِجَالٌ لَا تُلْهٖيهِمْ تِجَارَةٌ وَلَا بَيْعٌ عَنْ ذِكْرِ اللّٰهِ وَاِقَامِ الصَّلٰوةِ وَاٖيتَاءِ الزَّكٰوةِ يَخَافُونَ يَوْمًا تَتَقَلَّبُ فٖيهِ الْقُلُوبُ وَالْاَبْصَارُ</a:t>
            </a:r>
            <a:endParaRPr lang="tr-TR" sz="2400" dirty="0" smtClean="0">
              <a:solidFill>
                <a:schemeClr val="tx1"/>
              </a:solidFill>
              <a:latin typeface="HASENAT4" pitchFamily="2" charset="-78"/>
              <a:cs typeface="HASENAT4" pitchFamily="2" charset="-78"/>
            </a:endParaRPr>
          </a:p>
          <a:p>
            <a:pPr algn="just"/>
            <a:r>
              <a:rPr lang="tr-TR" sz="1600" dirty="0" smtClean="0">
                <a:solidFill>
                  <a:schemeClr val="tx1"/>
                </a:solidFill>
                <a:latin typeface="Times New Roman" pitchFamily="18" charset="0"/>
                <a:cs typeface="Times New Roman" pitchFamily="18" charset="0"/>
              </a:rPr>
              <a:t>“</a:t>
            </a:r>
            <a:r>
              <a:rPr lang="tr-TR" sz="1600" b="1" dirty="0" smtClean="0">
                <a:solidFill>
                  <a:srgbClr val="C00000"/>
                </a:solidFill>
                <a:latin typeface="Times New Roman" pitchFamily="18" charset="0"/>
                <a:cs typeface="Times New Roman" pitchFamily="18" charset="0"/>
              </a:rPr>
              <a:t>Onlar, ne ticaret ne de alış-verişin kendilerini Allah'ı anmaktan</a:t>
            </a:r>
            <a:r>
              <a:rPr lang="tr-TR" sz="1600" dirty="0" smtClean="0">
                <a:solidFill>
                  <a:schemeClr val="tx1"/>
                </a:solidFill>
                <a:latin typeface="Times New Roman" pitchFamily="18" charset="0"/>
                <a:cs typeface="Times New Roman" pitchFamily="18" charset="0"/>
              </a:rPr>
              <a:t>, namaz kılmaktan ve zekât vermekten </a:t>
            </a:r>
            <a:r>
              <a:rPr lang="tr-TR" sz="1600" b="1" dirty="0" smtClean="0">
                <a:solidFill>
                  <a:srgbClr val="C00000"/>
                </a:solidFill>
                <a:latin typeface="Times New Roman" pitchFamily="18" charset="0"/>
                <a:cs typeface="Times New Roman" pitchFamily="18" charset="0"/>
              </a:rPr>
              <a:t>alıkoyamadığı insanlardır.</a:t>
            </a:r>
            <a:r>
              <a:rPr lang="tr-TR" sz="1600" dirty="0" smtClean="0">
                <a:solidFill>
                  <a:srgbClr val="C00000"/>
                </a:solidFill>
                <a:latin typeface="Times New Roman" pitchFamily="18" charset="0"/>
                <a:cs typeface="Times New Roman" pitchFamily="18" charset="0"/>
              </a:rPr>
              <a:t> </a:t>
            </a:r>
            <a:r>
              <a:rPr lang="tr-TR" sz="1600" dirty="0" smtClean="0">
                <a:solidFill>
                  <a:schemeClr val="tx1"/>
                </a:solidFill>
                <a:latin typeface="Times New Roman" pitchFamily="18" charset="0"/>
                <a:cs typeface="Times New Roman" pitchFamily="18" charset="0"/>
              </a:rPr>
              <a:t>Onlar, kalplerin ve gözlerin allak bullak olduğu bir günden korkarlar.” </a:t>
            </a:r>
            <a:r>
              <a:rPr lang="tr-TR" sz="1050" dirty="0" smtClean="0">
                <a:solidFill>
                  <a:schemeClr val="tx1"/>
                </a:solidFill>
                <a:latin typeface="Times New Roman" pitchFamily="18" charset="0"/>
                <a:cs typeface="Times New Roman" pitchFamily="18" charset="0"/>
              </a:rPr>
              <a:t>(FURKÂN suresi 18. ayet) </a:t>
            </a:r>
            <a:endParaRPr lang="tr-TR" sz="1600" dirty="0" smtClean="0">
              <a:solidFill>
                <a:schemeClr val="tx1"/>
              </a:solidFill>
              <a:latin typeface="Times New Roman" pitchFamily="18" charset="0"/>
              <a:cs typeface="Times New Roman" pitchFamily="18" charset="0"/>
            </a:endParaRPr>
          </a:p>
          <a:p>
            <a:pPr algn="ctr" rtl="1"/>
            <a:r>
              <a:rPr lang="ar-SA" sz="1600" dirty="0" smtClean="0">
                <a:solidFill>
                  <a:schemeClr val="tx1"/>
                </a:solidFill>
                <a:latin typeface="HASENAT4" pitchFamily="2" charset="-78"/>
                <a:cs typeface="HASENAT4" pitchFamily="2" charset="-78"/>
              </a:rPr>
              <a:t>اُتْلُ مَا اُوحِىَ اِلَيْكَ مِنَ الْكِتَابِ وَاَقِمِ الصَّلٰوةَ اِنَّ الصَّلٰوةَ تَنْهٰى عَنِ الْفَحْشَاءِ وَالْمُنْكَرِ وَلَذِكْرُ اللّٰهِ اَكْبَرُ وَاللّٰهُ يَعْلَمُ مَا تَصْنَعُونَ</a:t>
            </a:r>
            <a:endParaRPr lang="tr-TR" sz="1600" dirty="0" smtClean="0">
              <a:solidFill>
                <a:schemeClr val="tx1"/>
              </a:solidFill>
              <a:latin typeface="HASENAT4" pitchFamily="2" charset="-78"/>
              <a:cs typeface="HASENAT4" pitchFamily="2" charset="-78"/>
            </a:endParaRPr>
          </a:p>
          <a:p>
            <a:pPr algn="just"/>
            <a:r>
              <a:rPr lang="tr-TR" sz="1600" dirty="0" smtClean="0">
                <a:solidFill>
                  <a:schemeClr val="tx1"/>
                </a:solidFill>
                <a:latin typeface="Times New Roman" pitchFamily="18" charset="0"/>
                <a:cs typeface="Times New Roman" pitchFamily="18" charset="0"/>
              </a:rPr>
              <a:t> “(</a:t>
            </a:r>
            <a:r>
              <a:rPr lang="tr-TR" sz="1600" dirty="0" err="1" smtClean="0">
                <a:solidFill>
                  <a:schemeClr val="tx1"/>
                </a:solidFill>
                <a:latin typeface="Times New Roman" pitchFamily="18" charset="0"/>
                <a:cs typeface="Times New Roman" pitchFamily="18" charset="0"/>
              </a:rPr>
              <a:t>Resûlüm</a:t>
            </a:r>
            <a:r>
              <a:rPr lang="tr-TR" sz="1600" dirty="0" smtClean="0">
                <a:solidFill>
                  <a:schemeClr val="tx1"/>
                </a:solidFill>
                <a:latin typeface="Times New Roman" pitchFamily="18" charset="0"/>
                <a:cs typeface="Times New Roman" pitchFamily="18" charset="0"/>
              </a:rPr>
              <a:t>!) Sana </a:t>
            </a:r>
            <a:r>
              <a:rPr lang="tr-TR" sz="1600" dirty="0" err="1" smtClean="0">
                <a:solidFill>
                  <a:schemeClr val="tx1"/>
                </a:solidFill>
                <a:latin typeface="Times New Roman" pitchFamily="18" charset="0"/>
                <a:cs typeface="Times New Roman" pitchFamily="18" charset="0"/>
              </a:rPr>
              <a:t>vahyedilen</a:t>
            </a:r>
            <a:r>
              <a:rPr lang="tr-TR" sz="1600" dirty="0" smtClean="0">
                <a:solidFill>
                  <a:schemeClr val="tx1"/>
                </a:solidFill>
                <a:latin typeface="Times New Roman" pitchFamily="18" charset="0"/>
                <a:cs typeface="Times New Roman" pitchFamily="18" charset="0"/>
              </a:rPr>
              <a:t> </a:t>
            </a:r>
            <a:r>
              <a:rPr lang="tr-TR" sz="1600" dirty="0" err="1" smtClean="0">
                <a:solidFill>
                  <a:schemeClr val="tx1"/>
                </a:solidFill>
                <a:latin typeface="Times New Roman" pitchFamily="18" charset="0"/>
                <a:cs typeface="Times New Roman" pitchFamily="18" charset="0"/>
              </a:rPr>
              <a:t>Kitab'ı</a:t>
            </a:r>
            <a:r>
              <a:rPr lang="tr-TR" sz="1600" dirty="0" smtClean="0">
                <a:solidFill>
                  <a:schemeClr val="tx1"/>
                </a:solidFill>
                <a:latin typeface="Times New Roman" pitchFamily="18" charset="0"/>
                <a:cs typeface="Times New Roman" pitchFamily="18" charset="0"/>
              </a:rPr>
              <a:t> oku ve namazı kıl. Muhakkak ki, namaz, hayâsızlıktan ve kötülükten alıkoyar. </a:t>
            </a:r>
            <a:r>
              <a:rPr lang="tr-TR" sz="1600" b="1" dirty="0" smtClean="0">
                <a:solidFill>
                  <a:srgbClr val="C00000"/>
                </a:solidFill>
                <a:latin typeface="Times New Roman" pitchFamily="18" charset="0"/>
                <a:cs typeface="Times New Roman" pitchFamily="18" charset="0"/>
              </a:rPr>
              <a:t>Allah'ı anmak elbette (ibadetlerin) en büyüğüdür.</a:t>
            </a:r>
            <a:r>
              <a:rPr lang="tr-TR" sz="1600" dirty="0" smtClean="0">
                <a:solidFill>
                  <a:srgbClr val="C00000"/>
                </a:solidFill>
                <a:latin typeface="Times New Roman" pitchFamily="18" charset="0"/>
                <a:cs typeface="Times New Roman" pitchFamily="18" charset="0"/>
              </a:rPr>
              <a:t> </a:t>
            </a:r>
            <a:r>
              <a:rPr lang="tr-TR" sz="1600" dirty="0" smtClean="0">
                <a:solidFill>
                  <a:schemeClr val="tx1"/>
                </a:solidFill>
                <a:latin typeface="Times New Roman" pitchFamily="18" charset="0"/>
                <a:cs typeface="Times New Roman" pitchFamily="18" charset="0"/>
              </a:rPr>
              <a:t>Allah yaptıklarınızı bilir</a:t>
            </a:r>
            <a:r>
              <a:rPr lang="tr-TR" sz="1050" dirty="0" smtClean="0">
                <a:solidFill>
                  <a:schemeClr val="tx1"/>
                </a:solidFill>
                <a:latin typeface="Times New Roman" pitchFamily="18" charset="0"/>
                <a:cs typeface="Times New Roman" pitchFamily="18" charset="0"/>
              </a:rPr>
              <a:t>.” (AHZÂB suresi 21. ayet) </a:t>
            </a:r>
            <a:endParaRPr lang="tr-TR" sz="2000" dirty="0" smtClean="0">
              <a:solidFill>
                <a:schemeClr val="tx1"/>
              </a:solidFill>
              <a:latin typeface="HASENAT4" pitchFamily="2" charset="-78"/>
              <a:cs typeface="HASENAT4" pitchFamily="2" charset="-78"/>
            </a:endParaRPr>
          </a:p>
          <a:p>
            <a:pPr algn="ctr" rtl="1"/>
            <a:r>
              <a:rPr lang="ar-SA" dirty="0" smtClean="0">
                <a:solidFill>
                  <a:schemeClr val="tx1"/>
                </a:solidFill>
                <a:latin typeface="HASENAT4" pitchFamily="2" charset="-78"/>
                <a:cs typeface="HASENAT4" pitchFamily="2" charset="-78"/>
              </a:rPr>
              <a:t>اَفَمَنْ شَرَحَ اللّٰهُ صَدْرَهُ لِلْاِسْلَامِ فَهُوَ عَلٰى نُورٍ مِنْ رَبِّهٖ فَوَيْلٌ لِلْقَاسِيَةِ قُلُوبُهُمْ مِنْ ذِكْرِ اللّٰهِ اُولٰئِكَ فٖى ضَلَالٍ مُبٖينٍ</a:t>
            </a:r>
            <a:endParaRPr lang="tr-TR" dirty="0" smtClean="0">
              <a:solidFill>
                <a:schemeClr val="tx1"/>
              </a:solidFill>
              <a:latin typeface="HASENAT4" pitchFamily="2" charset="-78"/>
              <a:cs typeface="HASENAT4" pitchFamily="2" charset="-78"/>
            </a:endParaRPr>
          </a:p>
          <a:p>
            <a:pPr algn="just"/>
            <a:r>
              <a:rPr lang="tr-TR" sz="1600" dirty="0" smtClean="0">
                <a:solidFill>
                  <a:schemeClr val="tx1"/>
                </a:solidFill>
                <a:latin typeface="Times New Roman" pitchFamily="18" charset="0"/>
                <a:cs typeface="Times New Roman" pitchFamily="18" charset="0"/>
              </a:rPr>
              <a:t>“Allah kimin gönlünü İslâm'a açmışsa o, Rabbinden bir </a:t>
            </a:r>
            <a:r>
              <a:rPr lang="tr-TR" sz="1600" dirty="0" err="1" smtClean="0">
                <a:solidFill>
                  <a:schemeClr val="tx1"/>
                </a:solidFill>
                <a:latin typeface="Times New Roman" pitchFamily="18" charset="0"/>
                <a:cs typeface="Times New Roman" pitchFamily="18" charset="0"/>
              </a:rPr>
              <a:t>nûr</a:t>
            </a:r>
            <a:r>
              <a:rPr lang="tr-TR" sz="1600" dirty="0" smtClean="0">
                <a:solidFill>
                  <a:schemeClr val="tx1"/>
                </a:solidFill>
                <a:latin typeface="Times New Roman" pitchFamily="18" charset="0"/>
                <a:cs typeface="Times New Roman" pitchFamily="18" charset="0"/>
              </a:rPr>
              <a:t> üzerinde değil midir? </a:t>
            </a:r>
            <a:r>
              <a:rPr lang="tr-TR" sz="1600" b="1" u="sng" dirty="0" smtClean="0">
                <a:solidFill>
                  <a:srgbClr val="C00000"/>
                </a:solidFill>
                <a:latin typeface="Times New Roman" pitchFamily="18" charset="0"/>
                <a:cs typeface="Times New Roman" pitchFamily="18" charset="0"/>
              </a:rPr>
              <a:t>Allah'ı anmak hususunda kalpleri katılaşmış olanlara yazıklar olsun!</a:t>
            </a:r>
            <a:r>
              <a:rPr lang="tr-TR" sz="1600" u="sng" dirty="0" smtClean="0">
                <a:solidFill>
                  <a:srgbClr val="C00000"/>
                </a:solidFill>
                <a:latin typeface="Times New Roman" pitchFamily="18" charset="0"/>
                <a:cs typeface="Times New Roman" pitchFamily="18" charset="0"/>
              </a:rPr>
              <a:t> </a:t>
            </a:r>
            <a:r>
              <a:rPr lang="tr-TR" sz="1600" dirty="0" smtClean="0">
                <a:solidFill>
                  <a:schemeClr val="tx1"/>
                </a:solidFill>
                <a:latin typeface="Times New Roman" pitchFamily="18" charset="0"/>
                <a:cs typeface="Times New Roman" pitchFamily="18" charset="0"/>
              </a:rPr>
              <a:t>İşte bunlar apaçık bir sapıklık içindedirler.” </a:t>
            </a:r>
            <a:r>
              <a:rPr lang="tr-TR" sz="1050" dirty="0" smtClean="0">
                <a:solidFill>
                  <a:schemeClr val="tx1"/>
                </a:solidFill>
                <a:latin typeface="Times New Roman" pitchFamily="18" charset="0"/>
                <a:cs typeface="Times New Roman" pitchFamily="18" charset="0"/>
              </a:rPr>
              <a:t>(ZÜMER suresi 23. ayet) </a:t>
            </a:r>
            <a:endParaRPr lang="tr-TR" sz="1600" dirty="0">
              <a:solidFill>
                <a:schemeClr val="tx1"/>
              </a:solidFill>
              <a:latin typeface="Times New Roman" pitchFamily="18" charset="0"/>
              <a:cs typeface="Times New Roman" pitchFamily="18" charset="0"/>
            </a:endParaRPr>
          </a:p>
        </p:txBody>
      </p:sp>
      <p:pic>
        <p:nvPicPr>
          <p:cNvPr id="6" name="5 Resim" descr="tepedin.png"/>
          <p:cNvPicPr>
            <a:picLocks noChangeAspect="1"/>
          </p:cNvPicPr>
          <p:nvPr/>
        </p:nvPicPr>
        <p:blipFill>
          <a:blip r:embed="rId3"/>
          <a:srcRect l="821" t="10949"/>
          <a:stretch>
            <a:fillRect/>
          </a:stretch>
        </p:blipFill>
        <p:spPr>
          <a:xfrm>
            <a:off x="-71470" y="0"/>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sp>
        <p:nvSpPr>
          <p:cNvPr id="13" name="12 Dikdörtgen"/>
          <p:cNvSpPr/>
          <p:nvPr/>
        </p:nvSpPr>
        <p:spPr>
          <a:xfrm>
            <a:off x="857224" y="2000240"/>
            <a:ext cx="7143800" cy="3929090"/>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tr-TR" sz="2400" b="1" u="sng" dirty="0" smtClean="0">
                <a:solidFill>
                  <a:srgbClr val="C00000"/>
                </a:solidFill>
                <a:latin typeface="Times New Roman" pitchFamily="18" charset="0"/>
                <a:cs typeface="Times New Roman" pitchFamily="18" charset="0"/>
              </a:rPr>
              <a:t>6. DUA YAPMALI</a:t>
            </a:r>
          </a:p>
          <a:p>
            <a:pPr lvl="0" algn="ctr"/>
            <a:endParaRPr lang="tr-TR" sz="1050" dirty="0" smtClean="0"/>
          </a:p>
          <a:p>
            <a:pPr algn="just"/>
            <a:r>
              <a:rPr lang="tr-TR" sz="2400" dirty="0" smtClean="0">
                <a:solidFill>
                  <a:schemeClr val="tx1"/>
                </a:solidFill>
                <a:latin typeface="Times New Roman" pitchFamily="18" charset="0"/>
                <a:cs typeface="Times New Roman" pitchFamily="18" charset="0"/>
              </a:rPr>
              <a:t>	Hz. </a:t>
            </a:r>
            <a:r>
              <a:rPr lang="tr-TR" sz="2400" dirty="0" err="1" smtClean="0">
                <a:solidFill>
                  <a:schemeClr val="tx1"/>
                </a:solidFill>
                <a:latin typeface="Times New Roman" pitchFamily="18" charset="0"/>
                <a:cs typeface="Times New Roman" pitchFamily="18" charset="0"/>
              </a:rPr>
              <a:t>Aişe</a:t>
            </a:r>
            <a:r>
              <a:rPr lang="tr-TR" sz="2400" dirty="0" smtClean="0">
                <a:solidFill>
                  <a:schemeClr val="tx1"/>
                </a:solidFill>
                <a:latin typeface="Times New Roman" pitchFamily="18" charset="0"/>
                <a:cs typeface="Times New Roman" pitchFamily="18" charset="0"/>
              </a:rPr>
              <a:t> (</a:t>
            </a:r>
            <a:r>
              <a:rPr lang="tr-TR" sz="2400" dirty="0" err="1" smtClean="0">
                <a:solidFill>
                  <a:schemeClr val="tx1"/>
                </a:solidFill>
                <a:latin typeface="Times New Roman" pitchFamily="18" charset="0"/>
                <a:cs typeface="Times New Roman" pitchFamily="18" charset="0"/>
              </a:rPr>
              <a:t>r’anha</a:t>
            </a:r>
            <a:r>
              <a:rPr lang="tr-TR" sz="2400" dirty="0" smtClean="0">
                <a:solidFill>
                  <a:schemeClr val="tx1"/>
                </a:solidFill>
                <a:latin typeface="Times New Roman" pitchFamily="18" charset="0"/>
                <a:cs typeface="Times New Roman" pitchFamily="18" charset="0"/>
              </a:rPr>
              <a:t>) anlatıyor: Ya </a:t>
            </a:r>
            <a:r>
              <a:rPr lang="tr-TR" sz="2400" dirty="0" err="1" smtClean="0">
                <a:solidFill>
                  <a:schemeClr val="tx1"/>
                </a:solidFill>
                <a:latin typeface="Times New Roman" pitchFamily="18" charset="0"/>
                <a:cs typeface="Times New Roman" pitchFamily="18" charset="0"/>
              </a:rPr>
              <a:t>Rasulullah</a:t>
            </a:r>
            <a:r>
              <a:rPr lang="tr-TR" sz="2400" dirty="0" smtClean="0">
                <a:solidFill>
                  <a:schemeClr val="tx1"/>
                </a:solidFill>
                <a:latin typeface="Times New Roman" pitchFamily="18" charset="0"/>
                <a:cs typeface="Times New Roman" pitchFamily="18" charset="0"/>
              </a:rPr>
              <a:t>, kadir </a:t>
            </a:r>
            <a:r>
              <a:rPr lang="tr-TR" sz="2400" dirty="0" err="1" smtClean="0">
                <a:solidFill>
                  <a:schemeClr val="tx1"/>
                </a:solidFill>
                <a:latin typeface="Times New Roman" pitchFamily="18" charset="0"/>
                <a:cs typeface="Times New Roman" pitchFamily="18" charset="0"/>
              </a:rPr>
              <a:t>gecesi’ne</a:t>
            </a:r>
            <a:r>
              <a:rPr lang="tr-TR" sz="2400" dirty="0" smtClean="0">
                <a:solidFill>
                  <a:schemeClr val="tx1"/>
                </a:solidFill>
                <a:latin typeface="Times New Roman" pitchFamily="18" charset="0"/>
                <a:cs typeface="Times New Roman" pitchFamily="18" charset="0"/>
              </a:rPr>
              <a:t> rastlarsam ne dua edeceğim bana bildir, diye talepte bulunmuş. </a:t>
            </a:r>
          </a:p>
          <a:p>
            <a:pPr algn="ctr"/>
            <a:r>
              <a:rPr lang="ar-SA" sz="3200" dirty="0" smtClean="0">
                <a:solidFill>
                  <a:schemeClr val="tx1"/>
                </a:solidFill>
                <a:latin typeface="HASENAT4" pitchFamily="2" charset="-78"/>
                <a:cs typeface="HASENAT4" pitchFamily="2" charset="-78"/>
              </a:rPr>
              <a:t>قُلْتُ : يا رَسُولَ اللَّهِ أَرَأَيْتَ إِن عَلِمْتُ أَيَّ لَيْلَةٍ لَيْلَةُ القَدْرِ ما أَقُولُ فيها ؟ قَالَ : « قُولي : </a:t>
            </a:r>
            <a:r>
              <a:rPr lang="ar-SA" sz="3200" dirty="0" smtClean="0">
                <a:solidFill>
                  <a:srgbClr val="FF0000"/>
                </a:solidFill>
                <a:latin typeface="HASENAT4" pitchFamily="2" charset="-78"/>
                <a:cs typeface="HASENAT4" pitchFamily="2" charset="-78"/>
              </a:rPr>
              <a:t>اللَّهُمَّ إِنَّكَ عَفُوٌّ تُحِبُّ العفْوَ فاعْفُ عنِّي </a:t>
            </a:r>
            <a:r>
              <a:rPr lang="ar-SA" sz="3200" dirty="0" smtClean="0">
                <a:solidFill>
                  <a:schemeClr val="tx1"/>
                </a:solidFill>
                <a:latin typeface="HASENAT4" pitchFamily="2" charset="-78"/>
                <a:cs typeface="HASENAT4" pitchFamily="2" charset="-78"/>
              </a:rPr>
              <a:t>»</a:t>
            </a:r>
            <a:endParaRPr lang="tr-TR" sz="3200" dirty="0" smtClean="0">
              <a:solidFill>
                <a:schemeClr val="tx1"/>
              </a:solidFill>
              <a:latin typeface="HASENAT4" pitchFamily="2" charset="-78"/>
              <a:cs typeface="HASENAT4" pitchFamily="2" charset="-78"/>
            </a:endParaRPr>
          </a:p>
          <a:p>
            <a:pPr algn="just"/>
            <a:r>
              <a:rPr lang="tr-TR" sz="2400" dirty="0" smtClean="0">
                <a:solidFill>
                  <a:schemeClr val="tx1"/>
                </a:solidFill>
                <a:latin typeface="Times New Roman" pitchFamily="18" charset="0"/>
                <a:cs typeface="Times New Roman" pitchFamily="18" charset="0"/>
              </a:rPr>
              <a:t>	</a:t>
            </a:r>
            <a:r>
              <a:rPr lang="tr-TR" sz="2400" dirty="0" err="1" smtClean="0">
                <a:solidFill>
                  <a:schemeClr val="tx1"/>
                </a:solidFill>
                <a:latin typeface="Times New Roman" pitchFamily="18" charset="0"/>
                <a:cs typeface="Times New Roman" pitchFamily="18" charset="0"/>
              </a:rPr>
              <a:t>Rasulullah</a:t>
            </a:r>
            <a:r>
              <a:rPr lang="tr-TR" sz="2400" dirty="0" smtClean="0">
                <a:solidFill>
                  <a:schemeClr val="tx1"/>
                </a:solidFill>
                <a:latin typeface="Times New Roman" pitchFamily="18" charset="0"/>
                <a:cs typeface="Times New Roman" pitchFamily="18" charset="0"/>
              </a:rPr>
              <a:t> (s.a.s) şöyle buyurmuştur: </a:t>
            </a:r>
            <a:r>
              <a:rPr lang="tr-TR" sz="2400" b="1" dirty="0" smtClean="0">
                <a:solidFill>
                  <a:schemeClr val="tx1"/>
                </a:solidFill>
                <a:latin typeface="Times New Roman" pitchFamily="18" charset="0"/>
                <a:cs typeface="Times New Roman" pitchFamily="18" charset="0"/>
              </a:rPr>
              <a:t>“</a:t>
            </a:r>
            <a:r>
              <a:rPr lang="tr-TR" sz="2400" b="1" u="sng" dirty="0" smtClean="0">
                <a:solidFill>
                  <a:srgbClr val="C00000"/>
                </a:solidFill>
                <a:latin typeface="Times New Roman" pitchFamily="18" charset="0"/>
                <a:cs typeface="Times New Roman" pitchFamily="18" charset="0"/>
              </a:rPr>
              <a:t>Allah’ım, şüphesiz sen affedicisin affetmeyi seversin. Beni affet,</a:t>
            </a:r>
            <a:r>
              <a:rPr lang="tr-TR" sz="2400" b="1" dirty="0" smtClean="0">
                <a:solidFill>
                  <a:schemeClr val="tx1"/>
                </a:solidFill>
                <a:latin typeface="Times New Roman" pitchFamily="18" charset="0"/>
                <a:cs typeface="Times New Roman" pitchFamily="18" charset="0"/>
              </a:rPr>
              <a:t>” diye dua et </a:t>
            </a:r>
            <a:r>
              <a:rPr lang="tr-TR" sz="1400" dirty="0" smtClean="0">
                <a:solidFill>
                  <a:schemeClr val="tx1"/>
                </a:solidFill>
                <a:latin typeface="Times New Roman" pitchFamily="18" charset="0"/>
                <a:cs typeface="Times New Roman" pitchFamily="18" charset="0"/>
              </a:rPr>
              <a:t>(</a:t>
            </a:r>
            <a:r>
              <a:rPr lang="tr-TR" sz="1400" baseline="30000" dirty="0" err="1" smtClean="0">
                <a:solidFill>
                  <a:schemeClr val="tx1"/>
                </a:solidFill>
                <a:latin typeface="Times New Roman" pitchFamily="18" charset="0"/>
                <a:cs typeface="Times New Roman" pitchFamily="18" charset="0"/>
              </a:rPr>
              <a:t>Tirmizî</a:t>
            </a:r>
            <a:r>
              <a:rPr lang="tr-TR" sz="1400" baseline="30000" dirty="0" smtClean="0">
                <a:solidFill>
                  <a:schemeClr val="tx1"/>
                </a:solidFill>
                <a:latin typeface="Times New Roman" pitchFamily="18" charset="0"/>
                <a:cs typeface="Times New Roman" pitchFamily="18" charset="0"/>
              </a:rPr>
              <a:t>, “</a:t>
            </a:r>
            <a:r>
              <a:rPr lang="tr-TR" sz="1400" baseline="30000" dirty="0" err="1" smtClean="0">
                <a:solidFill>
                  <a:schemeClr val="tx1"/>
                </a:solidFill>
                <a:latin typeface="Times New Roman" pitchFamily="18" charset="0"/>
                <a:cs typeface="Times New Roman" pitchFamily="18" charset="0"/>
              </a:rPr>
              <a:t>Deavât</a:t>
            </a:r>
            <a:r>
              <a:rPr lang="tr-TR" sz="1400" baseline="30000" dirty="0" smtClean="0">
                <a:solidFill>
                  <a:schemeClr val="tx1"/>
                </a:solidFill>
                <a:latin typeface="Times New Roman" pitchFamily="18" charset="0"/>
                <a:cs typeface="Times New Roman" pitchFamily="18" charset="0"/>
              </a:rPr>
              <a:t>”, 84.</a:t>
            </a:r>
            <a:r>
              <a:rPr lang="tr-TR" sz="1400" dirty="0" smtClean="0">
                <a:solidFill>
                  <a:schemeClr val="tx1"/>
                </a:solidFill>
                <a:latin typeface="Times New Roman" pitchFamily="18" charset="0"/>
                <a:cs typeface="Times New Roman" pitchFamily="18" charset="0"/>
              </a:rPr>
              <a:t>)</a:t>
            </a:r>
            <a:endParaRPr lang="tr-TR" sz="2400" dirty="0">
              <a:solidFill>
                <a:schemeClr val="tx1"/>
              </a:solidFill>
              <a:latin typeface="Times New Roman" pitchFamily="18" charset="0"/>
              <a:cs typeface="Times New Roman" pitchFamily="18" charset="0"/>
            </a:endParaRPr>
          </a:p>
        </p:txBody>
      </p:sp>
      <p:pic>
        <p:nvPicPr>
          <p:cNvPr id="6" name="5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l="3125" t="5000" r="4687" b="5000"/>
          <a:stretch>
            <a:fillRect/>
          </a:stretch>
        </p:blipFill>
        <p:spPr bwMode="auto">
          <a:xfrm>
            <a:off x="0" y="1142984"/>
            <a:ext cx="9144000" cy="5715016"/>
          </a:xfrm>
          <a:prstGeom prst="rect">
            <a:avLst/>
          </a:prstGeom>
          <a:noFill/>
        </p:spPr>
      </p:pic>
      <p:sp>
        <p:nvSpPr>
          <p:cNvPr id="13" name="12 Dikdörtgen"/>
          <p:cNvSpPr/>
          <p:nvPr/>
        </p:nvSpPr>
        <p:spPr>
          <a:xfrm>
            <a:off x="857224" y="2000240"/>
            <a:ext cx="7143800" cy="3929090"/>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tr-TR" sz="1400" b="1" u="sng" dirty="0" smtClean="0">
                <a:solidFill>
                  <a:srgbClr val="FF0000"/>
                </a:solidFill>
                <a:latin typeface="Times New Roman" pitchFamily="18" charset="0"/>
                <a:cs typeface="Times New Roman" pitchFamily="18" charset="0"/>
              </a:rPr>
              <a:t>7. MUHASEBE YAPALIM:</a:t>
            </a:r>
          </a:p>
          <a:p>
            <a:pPr lvl="0" algn="ctr"/>
            <a:endParaRPr lang="tr-TR" sz="600" u="sng" dirty="0" smtClean="0">
              <a:solidFill>
                <a:srgbClr val="FF0000"/>
              </a:solidFill>
              <a:latin typeface="Times New Roman" pitchFamily="18" charset="0"/>
              <a:cs typeface="Times New Roman" pitchFamily="18" charset="0"/>
            </a:endParaRPr>
          </a:p>
          <a:p>
            <a:pPr algn="just"/>
            <a:r>
              <a:rPr lang="tr-TR" sz="1400" dirty="0" smtClean="0">
                <a:solidFill>
                  <a:schemeClr val="tx1"/>
                </a:solidFill>
                <a:latin typeface="Times New Roman" pitchFamily="18" charset="0"/>
                <a:cs typeface="Times New Roman" pitchFamily="18" charset="0"/>
              </a:rPr>
              <a:t>	Ömrümüzün muhasebesini yapalım. Bundan sonra iyi bir </a:t>
            </a:r>
            <a:r>
              <a:rPr lang="tr-TR" sz="1400" dirty="0" err="1" smtClean="0">
                <a:solidFill>
                  <a:schemeClr val="tx1"/>
                </a:solidFill>
                <a:latin typeface="Times New Roman" pitchFamily="18" charset="0"/>
                <a:cs typeface="Times New Roman" pitchFamily="18" charset="0"/>
              </a:rPr>
              <a:t>mü’min</a:t>
            </a:r>
            <a:r>
              <a:rPr lang="tr-TR" sz="1400" dirty="0" smtClean="0">
                <a:solidFill>
                  <a:schemeClr val="tx1"/>
                </a:solidFill>
                <a:latin typeface="Times New Roman" pitchFamily="18" charset="0"/>
                <a:cs typeface="Times New Roman" pitchFamily="18" charset="0"/>
              </a:rPr>
              <a:t> olmaya, düzenli namaz kılmaya, günahlardan sakınmaya Rabbimize söz verelim. </a:t>
            </a:r>
          </a:p>
          <a:p>
            <a:r>
              <a:rPr lang="tr-TR" sz="1400" dirty="0" smtClean="0">
                <a:solidFill>
                  <a:schemeClr val="tx1"/>
                </a:solidFill>
                <a:latin typeface="Times New Roman" pitchFamily="18" charset="0"/>
                <a:cs typeface="Times New Roman" pitchFamily="18" charset="0"/>
              </a:rPr>
              <a:t>Kurana karşı tavrımızı sorgulayalım ve belirleyelim. </a:t>
            </a:r>
            <a:r>
              <a:rPr lang="tr-TR" sz="2400" b="1" dirty="0" smtClean="0">
                <a:solidFill>
                  <a:srgbClr val="7030A0"/>
                </a:solidFill>
                <a:latin typeface="Times New Roman" pitchFamily="18" charset="0"/>
                <a:cs typeface="Times New Roman" pitchFamily="18" charset="0"/>
              </a:rPr>
              <a:t>Kuran bizden razı mı?</a:t>
            </a:r>
            <a:endParaRPr lang="tr-TR" sz="1400" b="1" dirty="0" smtClean="0">
              <a:solidFill>
                <a:srgbClr val="7030A0"/>
              </a:solidFill>
              <a:latin typeface="Times New Roman" pitchFamily="18" charset="0"/>
              <a:cs typeface="Times New Roman" pitchFamily="18" charset="0"/>
            </a:endParaRPr>
          </a:p>
          <a:p>
            <a:r>
              <a:rPr lang="tr-TR" sz="1400" dirty="0" smtClean="0">
                <a:solidFill>
                  <a:srgbClr val="0070C0"/>
                </a:solidFill>
                <a:latin typeface="Times New Roman" pitchFamily="18" charset="0"/>
                <a:cs typeface="Times New Roman" pitchFamily="18" charset="0"/>
              </a:rPr>
              <a:t>Kuran yarın kıyamette bize </a:t>
            </a:r>
            <a:r>
              <a:rPr lang="tr-TR" sz="2400" dirty="0" smtClean="0">
                <a:solidFill>
                  <a:srgbClr val="0070C0"/>
                </a:solidFill>
                <a:latin typeface="Times New Roman" pitchFamily="18" charset="0"/>
                <a:cs typeface="Times New Roman" pitchFamily="18" charset="0"/>
              </a:rPr>
              <a:t>şefaat edecek mi?</a:t>
            </a:r>
            <a:r>
              <a:rPr lang="tr-TR" sz="1400" dirty="0" smtClean="0">
                <a:solidFill>
                  <a:srgbClr val="0070C0"/>
                </a:solidFill>
                <a:latin typeface="Times New Roman" pitchFamily="18" charset="0"/>
                <a:cs typeface="Times New Roman" pitchFamily="18" charset="0"/>
              </a:rPr>
              <a:t> </a:t>
            </a:r>
            <a:r>
              <a:rPr lang="tr-TR" sz="1400" dirty="0" smtClean="0">
                <a:solidFill>
                  <a:srgbClr val="FF0000"/>
                </a:solidFill>
                <a:latin typeface="Times New Roman" pitchFamily="18" charset="0"/>
                <a:cs typeface="Times New Roman" pitchFamily="18" charset="0"/>
              </a:rPr>
              <a:t>Yoksa bizden şikayet mi edecek?</a:t>
            </a:r>
          </a:p>
          <a:p>
            <a:r>
              <a:rPr lang="tr-TR" sz="1600" b="1" u="sng" dirty="0" smtClean="0">
                <a:solidFill>
                  <a:srgbClr val="00B050"/>
                </a:solidFill>
                <a:latin typeface="Times New Roman" pitchFamily="18" charset="0"/>
                <a:cs typeface="Times New Roman" pitchFamily="18" charset="0"/>
              </a:rPr>
              <a:t>Kuran hayatımızın neresinde,  </a:t>
            </a:r>
            <a:r>
              <a:rPr lang="tr-TR" sz="2800" dirty="0" smtClean="0">
                <a:solidFill>
                  <a:schemeClr val="tx1"/>
                </a:solidFill>
                <a:latin typeface="Times New Roman" pitchFamily="18" charset="0"/>
                <a:cs typeface="Times New Roman" pitchFamily="18" charset="0"/>
              </a:rPr>
              <a:t>Kuran okuyor muyuz?</a:t>
            </a:r>
            <a:endParaRPr lang="tr-TR" sz="1400" dirty="0" smtClean="0">
              <a:solidFill>
                <a:schemeClr val="tx1"/>
              </a:solidFill>
              <a:latin typeface="Times New Roman" pitchFamily="18" charset="0"/>
              <a:cs typeface="Times New Roman" pitchFamily="18" charset="0"/>
            </a:endParaRPr>
          </a:p>
          <a:p>
            <a:r>
              <a:rPr lang="tr-TR" sz="1400" dirty="0" smtClean="0">
                <a:solidFill>
                  <a:srgbClr val="FF0000"/>
                </a:solidFill>
                <a:latin typeface="Times New Roman" pitchFamily="18" charset="0"/>
                <a:cs typeface="Times New Roman" pitchFamily="18" charset="0"/>
              </a:rPr>
              <a:t>Kuranı anlamaya çalışıyor muyuz? </a:t>
            </a:r>
            <a:r>
              <a:rPr lang="tr-TR" b="1" dirty="0" smtClean="0">
                <a:solidFill>
                  <a:schemeClr val="accent6">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Kuran nidalarıyla evimizi süslüyor muyuz?</a:t>
            </a:r>
            <a:endParaRPr lang="tr-TR" sz="1400" b="1" dirty="0" smtClean="0">
              <a:solidFill>
                <a:schemeClr val="accent6">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a:p>
            <a:r>
              <a:rPr lang="tr-TR" sz="2800" b="1" dirty="0" smtClean="0">
                <a:solidFill>
                  <a:srgbClr val="C00000"/>
                </a:solidFill>
                <a:latin typeface="Times New Roman" pitchFamily="18" charset="0"/>
                <a:cs typeface="Times New Roman" pitchFamily="18" charset="0"/>
              </a:rPr>
              <a:t>Kuranı çoluk çocuğumuza öğretiyor muyuz?</a:t>
            </a:r>
          </a:p>
          <a:p>
            <a:r>
              <a:rPr lang="tr-TR" sz="1400" dirty="0" smtClean="0">
                <a:solidFill>
                  <a:srgbClr val="0070C0"/>
                </a:solidFill>
                <a:latin typeface="Times New Roman" pitchFamily="18" charset="0"/>
                <a:cs typeface="Times New Roman" pitchFamily="18" charset="0"/>
              </a:rPr>
              <a:t>Kuran için hangi hizmette bulunduk, hangi adımları attık</a:t>
            </a:r>
          </a:p>
          <a:p>
            <a:pPr algn="ctr"/>
            <a:r>
              <a:rPr lang="tr-TR" u="sng" dirty="0" smtClean="0">
                <a:solidFill>
                  <a:srgbClr val="FF0000"/>
                </a:solidFill>
                <a:latin typeface="Times New Roman" pitchFamily="18" charset="0"/>
                <a:cs typeface="Times New Roman" pitchFamily="18" charset="0"/>
              </a:rPr>
              <a:t>Kuranın kaç ayetini yada Kaç suresini ezbere/ manasını biliyoruz?</a:t>
            </a:r>
          </a:p>
          <a:p>
            <a:r>
              <a:rPr lang="tr-TR" sz="2400" dirty="0" smtClean="0">
                <a:solidFill>
                  <a:srgbClr val="7030A0"/>
                </a:solidFill>
                <a:latin typeface="Times New Roman" pitchFamily="18" charset="0"/>
                <a:cs typeface="Times New Roman" pitchFamily="18" charset="0"/>
              </a:rPr>
              <a:t>Çocuklarımıza hangi surelerini ezberlettik?</a:t>
            </a:r>
            <a:endParaRPr lang="tr-TR" sz="1400" dirty="0" smtClean="0">
              <a:solidFill>
                <a:schemeClr val="tx1"/>
              </a:solidFill>
              <a:latin typeface="Times New Roman" pitchFamily="18" charset="0"/>
              <a:cs typeface="Times New Roman" pitchFamily="18" charset="0"/>
            </a:endParaRPr>
          </a:p>
          <a:p>
            <a:pPr algn="r"/>
            <a:r>
              <a:rPr lang="tr-TR" sz="2400" dirty="0" smtClean="0">
                <a:solidFill>
                  <a:srgbClr val="00B050"/>
                </a:solidFill>
                <a:latin typeface="Times New Roman" pitchFamily="18" charset="0"/>
                <a:cs typeface="Times New Roman" pitchFamily="18" charset="0"/>
              </a:rPr>
              <a:t>Kuran öğrenmelerini teşvik ettik mi, ne hediye aldık?</a:t>
            </a:r>
            <a:endParaRPr lang="tr-TR" sz="1400" dirty="0">
              <a:solidFill>
                <a:schemeClr val="tx1"/>
              </a:solidFill>
              <a:latin typeface="Times New Roman" pitchFamily="18" charset="0"/>
              <a:cs typeface="Times New Roman" pitchFamily="18" charset="0"/>
            </a:endParaRPr>
          </a:p>
        </p:txBody>
      </p:sp>
      <p:pic>
        <p:nvPicPr>
          <p:cNvPr id="6" name="5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l="3125" t="5000" r="3906" b="6250"/>
          <a:stretch>
            <a:fillRect/>
          </a:stretch>
        </p:blipFill>
        <p:spPr bwMode="auto">
          <a:xfrm>
            <a:off x="0" y="1214422"/>
            <a:ext cx="9144000" cy="5643578"/>
          </a:xfrm>
          <a:prstGeom prst="rect">
            <a:avLst/>
          </a:prstGeom>
          <a:noFill/>
        </p:spPr>
      </p:pic>
      <p:sp>
        <p:nvSpPr>
          <p:cNvPr id="13" name="12 Dikdörtgen"/>
          <p:cNvSpPr/>
          <p:nvPr/>
        </p:nvSpPr>
        <p:spPr>
          <a:xfrm>
            <a:off x="857224" y="2000240"/>
            <a:ext cx="7143800" cy="3929090"/>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tr-TR" sz="1600" b="1" u="sng" dirty="0" smtClean="0">
                <a:solidFill>
                  <a:srgbClr val="C00000"/>
                </a:solidFill>
                <a:latin typeface="Times New Roman" pitchFamily="18" charset="0"/>
                <a:cs typeface="Times New Roman" pitchFamily="18" charset="0"/>
              </a:rPr>
              <a:t>8. ZİYARETLEŞME:</a:t>
            </a:r>
          </a:p>
          <a:p>
            <a:pPr lvl="0" algn="ctr"/>
            <a:endParaRPr lang="tr-TR" sz="700" b="1" u="sng" dirty="0" smtClean="0">
              <a:solidFill>
                <a:srgbClr val="C00000"/>
              </a:solidFill>
              <a:latin typeface="Times New Roman" pitchFamily="18" charset="0"/>
              <a:cs typeface="Times New Roman" pitchFamily="18" charset="0"/>
            </a:endParaRPr>
          </a:p>
          <a:p>
            <a:pPr algn="just"/>
            <a:r>
              <a:rPr lang="tr-TR" sz="1600" dirty="0" smtClean="0">
                <a:solidFill>
                  <a:srgbClr val="7030A0"/>
                </a:solidFill>
              </a:rPr>
              <a:t>Anne ve babalarımızın hayatta ve yanımızda ise </a:t>
            </a:r>
            <a:r>
              <a:rPr lang="tr-TR" sz="1600" i="1" dirty="0" smtClean="0">
                <a:solidFill>
                  <a:srgbClr val="7030A0"/>
                </a:solidFill>
              </a:rPr>
              <a:t>ellerini öpmeli</a:t>
            </a:r>
            <a:r>
              <a:rPr lang="tr-TR" sz="1600" dirty="0" smtClean="0">
                <a:solidFill>
                  <a:srgbClr val="7030A0"/>
                </a:solidFill>
              </a:rPr>
              <a:t>, onların </a:t>
            </a:r>
            <a:r>
              <a:rPr lang="tr-TR" sz="1600" b="1" i="1" dirty="0" smtClean="0">
                <a:solidFill>
                  <a:srgbClr val="7030A0"/>
                </a:solidFill>
              </a:rPr>
              <a:t>hayır dualarını</a:t>
            </a:r>
            <a:r>
              <a:rPr lang="tr-TR" sz="1600" dirty="0" smtClean="0">
                <a:solidFill>
                  <a:srgbClr val="7030A0"/>
                </a:solidFill>
              </a:rPr>
              <a:t> almalı, </a:t>
            </a:r>
            <a:r>
              <a:rPr lang="tr-TR" sz="1600" dirty="0" smtClean="0">
                <a:solidFill>
                  <a:schemeClr val="tx1"/>
                </a:solidFill>
              </a:rPr>
              <a:t>uzakta iseler bir telefon açmak suretiyle bu feyizli gecede kendilerini memnun etmeye çaba göstermeli, dualarıyla hayatımızı güzelleştirmeliyiz. </a:t>
            </a:r>
          </a:p>
          <a:p>
            <a:pPr algn="ctr"/>
            <a:r>
              <a:rPr lang="ar-SA" sz="2000" dirty="0" smtClean="0">
                <a:solidFill>
                  <a:schemeClr val="tx1"/>
                </a:solidFill>
                <a:latin typeface="HASENAT4" pitchFamily="2" charset="-78"/>
                <a:cs typeface="HASENAT4" pitchFamily="2" charset="-78"/>
              </a:rPr>
              <a:t>وَقَضٰى رَبُّكَ اَلَّا تَعْبُدُوا اِلَّا اِيَّاهُ وَبِالْوَالِدَيْنِ اِحْسَانًا اِمَّا يَبْلُغَنَّ عِنْدَكَ الْكِبَرَ اَحَدُهُمَا اَوْ كِلَاهُمَا فَلَا تَقُلْ لَهُمَا اُفٍّ وَلَا تَنْهَرْهُمَا وَقُلْ لَهُمَا قَوْلًا كَرٖيمًا</a:t>
            </a:r>
            <a:endParaRPr lang="tr-TR" sz="2000" dirty="0" smtClean="0">
              <a:solidFill>
                <a:schemeClr val="tx1"/>
              </a:solidFill>
              <a:latin typeface="HASENAT4" pitchFamily="2" charset="-78"/>
              <a:cs typeface="HASENAT4" pitchFamily="2" charset="-78"/>
            </a:endParaRPr>
          </a:p>
          <a:p>
            <a:pPr algn="just"/>
            <a:r>
              <a:rPr lang="tr-TR" sz="1600" dirty="0" smtClean="0">
                <a:solidFill>
                  <a:schemeClr val="tx1"/>
                </a:solidFill>
              </a:rPr>
              <a:t>“</a:t>
            </a:r>
            <a:r>
              <a:rPr lang="tr-TR" sz="1600" b="1" dirty="0" smtClean="0">
                <a:solidFill>
                  <a:schemeClr val="tx1"/>
                </a:solidFill>
              </a:rPr>
              <a:t>Rabbin sadece kendisine ibadet etmenizi, </a:t>
            </a:r>
            <a:r>
              <a:rPr lang="tr-TR" sz="1600" b="1" u="sng" dirty="0" smtClean="0">
                <a:solidFill>
                  <a:srgbClr val="C00000"/>
                </a:solidFill>
              </a:rPr>
              <a:t>anne-babanıza da iyi davranmanızı kesin bir şekilde emretti. </a:t>
            </a:r>
            <a:r>
              <a:rPr lang="tr-TR" sz="1600" b="1" dirty="0" smtClean="0">
                <a:solidFill>
                  <a:schemeClr val="tx1"/>
                </a:solidFill>
              </a:rPr>
              <a:t>Onlardan biri veya her ikisi sizin yanınızda yaşlanırsa </a:t>
            </a:r>
            <a:r>
              <a:rPr lang="tr-TR" b="1" dirty="0" smtClean="0">
                <a:solidFill>
                  <a:srgbClr val="0070C0"/>
                </a:solidFill>
              </a:rPr>
              <a:t>kendilerine </a:t>
            </a:r>
            <a:r>
              <a:rPr lang="tr-TR" b="1" i="1" dirty="0" smtClean="0">
                <a:solidFill>
                  <a:srgbClr val="0070C0"/>
                </a:solidFill>
              </a:rPr>
              <a:t>“öf” bile deme</a:t>
            </a:r>
            <a:r>
              <a:rPr lang="tr-TR" sz="1600" b="1" dirty="0" smtClean="0">
                <a:solidFill>
                  <a:schemeClr val="tx1"/>
                </a:solidFill>
              </a:rPr>
              <a:t>; onları azarlama ikisine de güzel söz söyle. </a:t>
            </a:r>
            <a:endParaRPr lang="tr-TR" sz="1600" dirty="0" smtClean="0">
              <a:solidFill>
                <a:schemeClr val="tx1"/>
              </a:solidFill>
            </a:endParaRPr>
          </a:p>
          <a:p>
            <a:pPr algn="ctr"/>
            <a:r>
              <a:rPr lang="ar-SA" sz="2800" dirty="0" smtClean="0">
                <a:solidFill>
                  <a:schemeClr val="tx1"/>
                </a:solidFill>
                <a:latin typeface="HASENAT4" pitchFamily="2" charset="-78"/>
                <a:cs typeface="HASENAT4" pitchFamily="2" charset="-78"/>
              </a:rPr>
              <a:t>وَاخْفِضْ لَهُمَا جَنَاحَ الذُّلِّ مِنَ الرَّحْمَةِ وَقُلْ رَبِّ ارْحَمْهُمَا كَمَا رَبَّيَانٖى صَغٖيرًا</a:t>
            </a:r>
            <a:endParaRPr lang="tr-TR" sz="2800" dirty="0" smtClean="0">
              <a:solidFill>
                <a:schemeClr val="tx1"/>
              </a:solidFill>
              <a:latin typeface="HASENAT4" pitchFamily="2" charset="-78"/>
              <a:cs typeface="HASENAT4" pitchFamily="2" charset="-78"/>
            </a:endParaRPr>
          </a:p>
          <a:p>
            <a:pPr algn="just"/>
            <a:r>
              <a:rPr lang="tr-TR" sz="1600" b="1" dirty="0" smtClean="0">
                <a:solidFill>
                  <a:schemeClr val="tx1"/>
                </a:solidFill>
              </a:rPr>
              <a:t>Onları esirgeyerek alçakgönüllülükle üzerlerine kanat ger ve. ”</a:t>
            </a:r>
            <a:r>
              <a:rPr lang="tr-TR" sz="1600" b="1" i="1" u="sng" dirty="0" smtClean="0">
                <a:solidFill>
                  <a:srgbClr val="C00000"/>
                </a:solidFill>
              </a:rPr>
              <a:t>Rabbim, küçüklüğümde onlar beni nasıl yetiştirmişlerse, şimdi de sen onlara (öyle) rahmet et</a:t>
            </a:r>
            <a:r>
              <a:rPr lang="tr-TR" sz="1600" b="1" u="sng" dirty="0" smtClean="0">
                <a:solidFill>
                  <a:srgbClr val="C00000"/>
                </a:solidFill>
              </a:rPr>
              <a:t>” diyerek dua et</a:t>
            </a:r>
            <a:r>
              <a:rPr lang="tr-TR" sz="1600" dirty="0" smtClean="0">
                <a:solidFill>
                  <a:schemeClr val="tx1"/>
                </a:solidFill>
              </a:rPr>
              <a:t>”  </a:t>
            </a:r>
            <a:endParaRPr lang="tr-TR" sz="1600" dirty="0">
              <a:solidFill>
                <a:schemeClr val="tx1"/>
              </a:solidFill>
            </a:endParaRPr>
          </a:p>
        </p:txBody>
      </p:sp>
      <p:pic>
        <p:nvPicPr>
          <p:cNvPr id="6" name="5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l="3125" t="5000" r="4687" b="5000"/>
          <a:stretch>
            <a:fillRect/>
          </a:stretch>
        </p:blipFill>
        <p:spPr bwMode="auto">
          <a:xfrm>
            <a:off x="0" y="1142984"/>
            <a:ext cx="9144000" cy="5715016"/>
          </a:xfrm>
          <a:prstGeom prst="rect">
            <a:avLst/>
          </a:prstGeom>
          <a:noFill/>
        </p:spPr>
      </p:pic>
      <p:sp>
        <p:nvSpPr>
          <p:cNvPr id="13" name="12 Dikdörtgen"/>
          <p:cNvSpPr/>
          <p:nvPr/>
        </p:nvSpPr>
        <p:spPr>
          <a:xfrm>
            <a:off x="857224" y="2000240"/>
            <a:ext cx="7143800" cy="3929090"/>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000" dirty="0" smtClean="0">
                <a:solidFill>
                  <a:schemeClr val="tx1"/>
                </a:solidFill>
                <a:latin typeface="Times New Roman" pitchFamily="18" charset="0"/>
                <a:cs typeface="Times New Roman" pitchFamily="18" charset="0"/>
              </a:rPr>
              <a:t>	Ana-babamızdan başka, </a:t>
            </a:r>
            <a:r>
              <a:rPr lang="tr-TR" sz="2000" b="1" i="1" u="sng" dirty="0" smtClean="0">
                <a:solidFill>
                  <a:srgbClr val="C00000"/>
                </a:solidFill>
                <a:latin typeface="Times New Roman" pitchFamily="18" charset="0"/>
                <a:cs typeface="Times New Roman" pitchFamily="18" charset="0"/>
              </a:rPr>
              <a:t>yakın ve uzak akrabalarımızı, komşularımızı özelliklede fakir insanlarımızı unutmamalıyız. </a:t>
            </a:r>
            <a:endParaRPr lang="tr-TR" sz="2000" b="1" dirty="0" smtClean="0">
              <a:solidFill>
                <a:srgbClr val="C00000"/>
              </a:solidFill>
              <a:latin typeface="Times New Roman" pitchFamily="18" charset="0"/>
              <a:cs typeface="Times New Roman" pitchFamily="18" charset="0"/>
            </a:endParaRPr>
          </a:p>
          <a:p>
            <a:pPr algn="ctr"/>
            <a:r>
              <a:rPr lang="ar-SA" sz="2400" dirty="0" smtClean="0">
                <a:solidFill>
                  <a:schemeClr val="tx1"/>
                </a:solidFill>
                <a:latin typeface="HASENAT4" pitchFamily="2" charset="-78"/>
                <a:cs typeface="HASENAT4" pitchFamily="2" charset="-78"/>
              </a:rPr>
              <a:t>المُسْلِمُ أَخُو المُسْلِمِ ، </a:t>
            </a:r>
            <a:r>
              <a:rPr lang="ar-SA" sz="2400" dirty="0" smtClean="0">
                <a:solidFill>
                  <a:srgbClr val="7030A0"/>
                </a:solidFill>
                <a:latin typeface="HASENAT4" pitchFamily="2" charset="-78"/>
                <a:cs typeface="HASENAT4" pitchFamily="2" charset="-78"/>
              </a:rPr>
              <a:t>لا يظْلِمُه ، ولا يُسْلِمهُ </a:t>
            </a:r>
            <a:r>
              <a:rPr lang="ar-SA" sz="2400" dirty="0" smtClean="0">
                <a:solidFill>
                  <a:schemeClr val="tx1"/>
                </a:solidFill>
                <a:latin typeface="HASENAT4" pitchFamily="2" charset="-78"/>
                <a:cs typeface="HASENAT4" pitchFamily="2" charset="-78"/>
              </a:rPr>
              <a:t>، </a:t>
            </a:r>
            <a:r>
              <a:rPr lang="ar-SA" sz="2400" dirty="0" smtClean="0">
                <a:solidFill>
                  <a:srgbClr val="FF0000"/>
                </a:solidFill>
                <a:latin typeface="HASENAT4" pitchFamily="2" charset="-78"/>
                <a:cs typeface="HASENAT4" pitchFamily="2" charset="-78"/>
              </a:rPr>
              <a:t>منْ كَانَ فِي حَاجَةِ أَخِيهِ كَانَ اللَّهُ فِي حاجتِهِ ،</a:t>
            </a:r>
            <a:r>
              <a:rPr lang="ar-SA" sz="2400" dirty="0" smtClean="0">
                <a:solidFill>
                  <a:schemeClr val="tx1"/>
                </a:solidFill>
                <a:latin typeface="HASENAT4" pitchFamily="2" charset="-78"/>
                <a:cs typeface="HASENAT4" pitchFamily="2" charset="-78"/>
              </a:rPr>
              <a:t> </a:t>
            </a:r>
            <a:r>
              <a:rPr lang="ar-SA" sz="2400" dirty="0" smtClean="0">
                <a:solidFill>
                  <a:srgbClr val="00B050"/>
                </a:solidFill>
                <a:latin typeface="HASENAT4" pitchFamily="2" charset="-78"/>
                <a:cs typeface="HASENAT4" pitchFamily="2" charset="-78"/>
              </a:rPr>
              <a:t>ومَنْ فَرَّج عنْ مُسْلِمٍ كُرْبةً فَرَّجَ اللَّهُ عنْهُ بِهَا كُرْبَةً مِنْ كُرَبِ يوْمَ الْقِيامَةِ ، </a:t>
            </a:r>
            <a:r>
              <a:rPr lang="ar-SA" sz="2400" dirty="0" smtClean="0">
                <a:solidFill>
                  <a:srgbClr val="0070C0"/>
                </a:solidFill>
                <a:latin typeface="HASENAT4" pitchFamily="2" charset="-78"/>
                <a:cs typeface="HASENAT4" pitchFamily="2" charset="-78"/>
              </a:rPr>
              <a:t>ومَنْ ستر مُسْلِماً سَتَرهُ اللَّهُ يَوْم الْقِيَامَةِ</a:t>
            </a:r>
            <a:endParaRPr lang="tr-TR" sz="2400" dirty="0" smtClean="0">
              <a:solidFill>
                <a:srgbClr val="0070C0"/>
              </a:solidFill>
              <a:latin typeface="HASENAT4" pitchFamily="2" charset="-78"/>
              <a:cs typeface="HASENAT4" pitchFamily="2" charset="-78"/>
            </a:endParaRPr>
          </a:p>
          <a:p>
            <a:pPr algn="just"/>
            <a:r>
              <a:rPr lang="tr-TR" sz="2000" dirty="0" smtClean="0">
                <a:solidFill>
                  <a:schemeClr val="tx1"/>
                </a:solidFill>
                <a:latin typeface="Times New Roman" pitchFamily="18" charset="0"/>
                <a:cs typeface="Times New Roman" pitchFamily="18" charset="0"/>
              </a:rPr>
              <a:t>“</a:t>
            </a:r>
            <a:r>
              <a:rPr lang="tr-TR" sz="2000" dirty="0" smtClean="0">
                <a:solidFill>
                  <a:srgbClr val="C00000"/>
                </a:solidFill>
                <a:latin typeface="Times New Roman" pitchFamily="18" charset="0"/>
                <a:cs typeface="Times New Roman" pitchFamily="18" charset="0"/>
              </a:rPr>
              <a:t>Müslüman, Müslüman’ın kardeşidir. </a:t>
            </a:r>
            <a:r>
              <a:rPr lang="tr-TR" sz="2000" dirty="0" smtClean="0">
                <a:solidFill>
                  <a:srgbClr val="7030A0"/>
                </a:solidFill>
                <a:latin typeface="Times New Roman" pitchFamily="18" charset="0"/>
                <a:cs typeface="Times New Roman" pitchFamily="18" charset="0"/>
              </a:rPr>
              <a:t>Ona zulmetmez, haksızlık yapmaz, </a:t>
            </a:r>
            <a:r>
              <a:rPr lang="tr-TR" sz="2000" dirty="0" smtClean="0">
                <a:solidFill>
                  <a:srgbClr val="0070C0"/>
                </a:solidFill>
                <a:latin typeface="Times New Roman" pitchFamily="18" charset="0"/>
                <a:cs typeface="Times New Roman" pitchFamily="18" charset="0"/>
              </a:rPr>
              <a:t>onu düşmana teslim etmez. </a:t>
            </a:r>
            <a:r>
              <a:rPr lang="tr-TR" sz="2000" i="1" dirty="0" smtClean="0">
                <a:solidFill>
                  <a:srgbClr val="FF0000"/>
                </a:solidFill>
                <a:latin typeface="Times New Roman" pitchFamily="18" charset="0"/>
                <a:cs typeface="Times New Roman" pitchFamily="18" charset="0"/>
              </a:rPr>
              <a:t>Müslüman kardeşinin </a:t>
            </a:r>
            <a:r>
              <a:rPr lang="tr-TR" sz="2000" b="1" i="1" dirty="0" smtClean="0">
                <a:solidFill>
                  <a:srgbClr val="FF0000"/>
                </a:solidFill>
                <a:latin typeface="Times New Roman" pitchFamily="18" charset="0"/>
                <a:cs typeface="Times New Roman" pitchFamily="18" charset="0"/>
              </a:rPr>
              <a:t>ihtiyacını gideren</a:t>
            </a:r>
            <a:r>
              <a:rPr lang="tr-TR" sz="2000" i="1" dirty="0" smtClean="0">
                <a:solidFill>
                  <a:srgbClr val="FF0000"/>
                </a:solidFill>
                <a:latin typeface="Times New Roman" pitchFamily="18" charset="0"/>
                <a:cs typeface="Times New Roman" pitchFamily="18" charset="0"/>
              </a:rPr>
              <a:t> kimsenin</a:t>
            </a:r>
            <a:r>
              <a:rPr lang="tr-TR" sz="2000" dirty="0" smtClean="0">
                <a:solidFill>
                  <a:srgbClr val="FF0000"/>
                </a:solidFill>
                <a:latin typeface="Times New Roman" pitchFamily="18" charset="0"/>
                <a:cs typeface="Times New Roman" pitchFamily="18" charset="0"/>
              </a:rPr>
              <a:t> Allah da ihtiyacını giderir. </a:t>
            </a:r>
            <a:r>
              <a:rPr lang="tr-TR" sz="2000" dirty="0" smtClean="0">
                <a:solidFill>
                  <a:srgbClr val="00B050"/>
                </a:solidFill>
                <a:latin typeface="Times New Roman" pitchFamily="18" charset="0"/>
                <a:cs typeface="Times New Roman" pitchFamily="18" charset="0"/>
              </a:rPr>
              <a:t>Kim bir Müslüman’dan </a:t>
            </a:r>
            <a:r>
              <a:rPr lang="tr-TR" sz="2000" b="1" i="1" dirty="0" smtClean="0">
                <a:solidFill>
                  <a:srgbClr val="00B050"/>
                </a:solidFill>
                <a:latin typeface="Times New Roman" pitchFamily="18" charset="0"/>
                <a:cs typeface="Times New Roman" pitchFamily="18" charset="0"/>
              </a:rPr>
              <a:t>bir sıkıntıyı giderirse</a:t>
            </a:r>
            <a:r>
              <a:rPr lang="tr-TR" sz="2000" dirty="0" smtClean="0">
                <a:solidFill>
                  <a:srgbClr val="00B050"/>
                </a:solidFill>
                <a:latin typeface="Times New Roman" pitchFamily="18" charset="0"/>
                <a:cs typeface="Times New Roman" pitchFamily="18" charset="0"/>
              </a:rPr>
              <a:t>, Allah Teâlâ o kimsenin kıyamet günündeki sıkıntılarından birini giderir. </a:t>
            </a:r>
            <a:r>
              <a:rPr lang="tr-TR" b="1" dirty="0" smtClean="0">
                <a:solidFill>
                  <a:srgbClr val="00B0F0"/>
                </a:solidFill>
                <a:latin typeface="Times New Roman" pitchFamily="18" charset="0"/>
                <a:cs typeface="Times New Roman" pitchFamily="18" charset="0"/>
              </a:rPr>
              <a:t>Kim bir Müslüman’ın </a:t>
            </a:r>
            <a:r>
              <a:rPr lang="tr-TR" b="1" i="1" dirty="0" smtClean="0">
                <a:solidFill>
                  <a:srgbClr val="00B0F0"/>
                </a:solidFill>
                <a:latin typeface="Times New Roman" pitchFamily="18" charset="0"/>
                <a:cs typeface="Times New Roman" pitchFamily="18" charset="0"/>
              </a:rPr>
              <a:t>ayıp ve kusurunu örterse</a:t>
            </a:r>
            <a:r>
              <a:rPr lang="tr-TR" b="1" dirty="0" smtClean="0">
                <a:solidFill>
                  <a:srgbClr val="00B0F0"/>
                </a:solidFill>
                <a:latin typeface="Times New Roman" pitchFamily="18" charset="0"/>
                <a:cs typeface="Times New Roman" pitchFamily="18" charset="0"/>
              </a:rPr>
              <a:t>, Allah Teâlâ da o kimsenin ayıp ve kusurunu örter.” </a:t>
            </a:r>
            <a:endParaRPr lang="tr-TR" sz="2000" b="1" dirty="0">
              <a:solidFill>
                <a:srgbClr val="00B0F0"/>
              </a:solidFill>
              <a:latin typeface="Times New Roman" pitchFamily="18" charset="0"/>
              <a:cs typeface="Times New Roman" pitchFamily="18" charset="0"/>
            </a:endParaRPr>
          </a:p>
        </p:txBody>
      </p:sp>
      <p:pic>
        <p:nvPicPr>
          <p:cNvPr id="6" name="5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l="2343" t="5000" r="3906" b="5000"/>
          <a:stretch>
            <a:fillRect/>
          </a:stretch>
        </p:blipFill>
        <p:spPr bwMode="auto">
          <a:xfrm>
            <a:off x="0" y="1214422"/>
            <a:ext cx="9144000" cy="5643578"/>
          </a:xfrm>
          <a:prstGeom prst="rect">
            <a:avLst/>
          </a:prstGeom>
          <a:noFill/>
        </p:spPr>
      </p:pic>
      <p:sp>
        <p:nvSpPr>
          <p:cNvPr id="13" name="12 Dikdörtgen"/>
          <p:cNvSpPr/>
          <p:nvPr/>
        </p:nvSpPr>
        <p:spPr>
          <a:xfrm>
            <a:off x="857224" y="2000240"/>
            <a:ext cx="7143800" cy="3929090"/>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tr-TR" b="1" u="sng" dirty="0" smtClean="0">
                <a:solidFill>
                  <a:srgbClr val="C00000"/>
                </a:solidFill>
                <a:latin typeface="Times New Roman" pitchFamily="18" charset="0"/>
                <a:cs typeface="Times New Roman" pitchFamily="18" charset="0"/>
              </a:rPr>
              <a:t>9. KÜSLERİN BARIŞMASI:</a:t>
            </a:r>
            <a:r>
              <a:rPr lang="tr-TR" u="sng" dirty="0" smtClean="0">
                <a:solidFill>
                  <a:srgbClr val="C00000"/>
                </a:solidFill>
                <a:latin typeface="Times New Roman" pitchFamily="18" charset="0"/>
                <a:cs typeface="Times New Roman" pitchFamily="18" charset="0"/>
              </a:rPr>
              <a:t> </a:t>
            </a:r>
          </a:p>
          <a:p>
            <a:pPr lvl="0" algn="ctr"/>
            <a:endParaRPr lang="tr-TR" sz="800" u="sng" dirty="0" smtClean="0">
              <a:solidFill>
                <a:srgbClr val="C00000"/>
              </a:solidFill>
              <a:latin typeface="Times New Roman" pitchFamily="18" charset="0"/>
              <a:cs typeface="Times New Roman" pitchFamily="18" charset="0"/>
            </a:endParaRPr>
          </a:p>
          <a:p>
            <a:pPr algn="just"/>
            <a:r>
              <a:rPr lang="tr-TR" dirty="0" smtClean="0">
                <a:solidFill>
                  <a:schemeClr val="tx1"/>
                </a:solidFill>
                <a:latin typeface="Times New Roman" pitchFamily="18" charset="0"/>
                <a:cs typeface="Times New Roman" pitchFamily="18" charset="0"/>
              </a:rPr>
              <a:t>	İslam Dini Müslümanların birbirleri arasında </a:t>
            </a:r>
            <a:r>
              <a:rPr lang="tr-TR" dirty="0" smtClean="0">
                <a:solidFill>
                  <a:srgbClr val="C00000"/>
                </a:solidFill>
                <a:latin typeface="Times New Roman" pitchFamily="18" charset="0"/>
                <a:cs typeface="Times New Roman" pitchFamily="18" charset="0"/>
              </a:rPr>
              <a:t>üç günden fazla küs kalmayı meşru görmemiş</a:t>
            </a:r>
            <a:r>
              <a:rPr lang="tr-TR" dirty="0" smtClean="0">
                <a:solidFill>
                  <a:schemeClr val="tx1"/>
                </a:solidFill>
                <a:latin typeface="Times New Roman" pitchFamily="18" charset="0"/>
                <a:cs typeface="Times New Roman" pitchFamily="18" charset="0"/>
              </a:rPr>
              <a:t>, hatta bu husus </a:t>
            </a:r>
            <a:r>
              <a:rPr lang="tr-TR" b="1" dirty="0" smtClean="0">
                <a:solidFill>
                  <a:srgbClr val="C00000"/>
                </a:solidFill>
                <a:latin typeface="Times New Roman" pitchFamily="18" charset="0"/>
                <a:cs typeface="Times New Roman" pitchFamily="18" charset="0"/>
              </a:rPr>
              <a:t>haram kılınmıştır</a:t>
            </a:r>
            <a:r>
              <a:rPr lang="tr-TR" dirty="0" smtClean="0">
                <a:solidFill>
                  <a:schemeClr val="tx1"/>
                </a:solidFill>
                <a:latin typeface="Times New Roman" pitchFamily="18" charset="0"/>
                <a:cs typeface="Times New Roman" pitchFamily="18" charset="0"/>
              </a:rPr>
              <a:t>. </a:t>
            </a:r>
          </a:p>
          <a:p>
            <a:pPr algn="just"/>
            <a:r>
              <a:rPr lang="tr-TR" u="sng" dirty="0" smtClean="0">
                <a:solidFill>
                  <a:schemeClr val="tx1"/>
                </a:solidFill>
                <a:latin typeface="Times New Roman" pitchFamily="18" charset="0"/>
                <a:cs typeface="Times New Roman" pitchFamily="18" charset="0"/>
              </a:rPr>
              <a:t>Hepimiz insanız, hepimizin hataları olmaktadır.</a:t>
            </a:r>
            <a:r>
              <a:rPr lang="tr-TR" dirty="0" smtClean="0">
                <a:solidFill>
                  <a:schemeClr val="tx1"/>
                </a:solidFill>
                <a:latin typeface="Times New Roman" pitchFamily="18" charset="0"/>
                <a:cs typeface="Times New Roman" pitchFamily="18" charset="0"/>
              </a:rPr>
              <a:t> Yüce Rabbimiz merhamet sahibidir ve merhamet edenleri sevmektedir. </a:t>
            </a:r>
          </a:p>
          <a:p>
            <a:pPr algn="just"/>
            <a:r>
              <a:rPr lang="tr-TR" dirty="0" smtClean="0">
                <a:solidFill>
                  <a:schemeClr val="tx1"/>
                </a:solidFill>
                <a:latin typeface="Times New Roman" pitchFamily="18" charset="0"/>
                <a:cs typeface="Times New Roman" pitchFamily="18" charset="0"/>
              </a:rPr>
              <a:t>	Bu sebeple, nefsanî arzularımızın esiri olmadan </a:t>
            </a:r>
            <a:r>
              <a:rPr lang="tr-TR" b="1" dirty="0" smtClean="0">
                <a:solidFill>
                  <a:srgbClr val="7030A0"/>
                </a:solidFill>
                <a:latin typeface="Times New Roman" pitchFamily="18" charset="0"/>
                <a:cs typeface="Times New Roman" pitchFamily="18" charset="0"/>
              </a:rPr>
              <a:t>eşimize, çocuklarımıza, akrabalarımıza, komşularımıza ve beraber yaşadığımız insanlara karşı bir gönül kırıklığımız varsa bu mübarek gece ne müsait bir gecedir. </a:t>
            </a:r>
          </a:p>
          <a:p>
            <a:pPr algn="ctr" rtl="1"/>
            <a:r>
              <a:rPr lang="ar-SA" sz="2800" dirty="0" smtClean="0">
                <a:solidFill>
                  <a:schemeClr val="tx1"/>
                </a:solidFill>
                <a:latin typeface="HASENAT4" pitchFamily="2" charset="-78"/>
                <a:cs typeface="HASENAT4" pitchFamily="2" charset="-78"/>
              </a:rPr>
              <a:t>إِنَّمَا الْمُؤْمِنُونَ إِخْوَةٌ فَأَصْلِحُوا بَيْنَ أَخَوَيْكُمْ وَاتَّقُوا اللَّهَ لَعَلَّكُمْ تُرْحَمُونَ</a:t>
            </a:r>
            <a:endParaRPr lang="tr-TR" sz="2800" dirty="0" smtClean="0">
              <a:solidFill>
                <a:schemeClr val="tx1"/>
              </a:solidFill>
              <a:latin typeface="HASENAT4" pitchFamily="2" charset="-78"/>
              <a:cs typeface="HASENAT4" pitchFamily="2" charset="-78"/>
            </a:endParaRPr>
          </a:p>
          <a:p>
            <a:pPr algn="just"/>
            <a:r>
              <a:rPr lang="tr-TR" dirty="0" smtClean="0">
                <a:solidFill>
                  <a:schemeClr val="tx1"/>
                </a:solidFill>
                <a:latin typeface="Times New Roman" pitchFamily="18" charset="0"/>
                <a:cs typeface="Times New Roman" pitchFamily="18" charset="0"/>
              </a:rPr>
              <a:t>	“</a:t>
            </a:r>
            <a:r>
              <a:rPr lang="tr-TR" b="1" dirty="0" err="1" smtClean="0">
                <a:solidFill>
                  <a:srgbClr val="C00000"/>
                </a:solidFill>
                <a:latin typeface="Times New Roman" pitchFamily="18" charset="0"/>
                <a:cs typeface="Times New Roman" pitchFamily="18" charset="0"/>
              </a:rPr>
              <a:t>Mü’minler</a:t>
            </a:r>
            <a:r>
              <a:rPr lang="tr-TR" b="1" dirty="0" smtClean="0">
                <a:solidFill>
                  <a:srgbClr val="C00000"/>
                </a:solidFill>
                <a:latin typeface="Times New Roman" pitchFamily="18" charset="0"/>
                <a:cs typeface="Times New Roman" pitchFamily="18" charset="0"/>
              </a:rPr>
              <a:t> ancak kardeştirler. </a:t>
            </a:r>
            <a:r>
              <a:rPr lang="tr-TR" b="1" dirty="0" smtClean="0">
                <a:solidFill>
                  <a:srgbClr val="0070C0"/>
                </a:solidFill>
                <a:latin typeface="Times New Roman" pitchFamily="18" charset="0"/>
                <a:cs typeface="Times New Roman" pitchFamily="18" charset="0"/>
              </a:rPr>
              <a:t>Öyleyse kardeşlerinizin arasını düzeltin.</a:t>
            </a:r>
            <a:r>
              <a:rPr lang="tr-TR" b="1" dirty="0" smtClean="0">
                <a:solidFill>
                  <a:schemeClr val="tx1"/>
                </a:solidFill>
                <a:latin typeface="Times New Roman" pitchFamily="18" charset="0"/>
                <a:cs typeface="Times New Roman" pitchFamily="18" charset="0"/>
              </a:rPr>
              <a:t> Allah’a karşı gelmekten sakının ki size merhamet edilsin</a:t>
            </a:r>
            <a:r>
              <a:rPr lang="tr-TR" dirty="0" smtClean="0">
                <a:solidFill>
                  <a:schemeClr val="tx1"/>
                </a:solidFill>
                <a:latin typeface="Times New Roman" pitchFamily="18" charset="0"/>
                <a:cs typeface="Times New Roman" pitchFamily="18" charset="0"/>
              </a:rPr>
              <a:t>.”</a:t>
            </a:r>
            <a:r>
              <a:rPr lang="ar-SA" dirty="0" smtClean="0">
                <a:solidFill>
                  <a:schemeClr val="tx1"/>
                </a:solidFill>
                <a:latin typeface="Times New Roman" pitchFamily="18" charset="0"/>
                <a:cs typeface="Times New Roman" pitchFamily="18" charset="0"/>
              </a:rPr>
              <a:t> </a:t>
            </a:r>
            <a:endParaRPr lang="tr-TR" dirty="0">
              <a:solidFill>
                <a:schemeClr val="tx1"/>
              </a:solidFill>
              <a:latin typeface="Times New Roman" pitchFamily="18" charset="0"/>
              <a:cs typeface="Times New Roman" pitchFamily="18" charset="0"/>
            </a:endParaRPr>
          </a:p>
        </p:txBody>
      </p:sp>
      <p:pic>
        <p:nvPicPr>
          <p:cNvPr id="6" name="5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l="3125" t="5000" r="4687" b="3750"/>
          <a:stretch>
            <a:fillRect/>
          </a:stretch>
        </p:blipFill>
        <p:spPr bwMode="auto">
          <a:xfrm>
            <a:off x="0" y="1071546"/>
            <a:ext cx="9144000" cy="5786454"/>
          </a:xfrm>
          <a:prstGeom prst="rect">
            <a:avLst/>
          </a:prstGeom>
          <a:noFill/>
        </p:spPr>
      </p:pic>
      <p:sp>
        <p:nvSpPr>
          <p:cNvPr id="13" name="12 Dikdörtgen"/>
          <p:cNvSpPr/>
          <p:nvPr/>
        </p:nvSpPr>
        <p:spPr>
          <a:xfrm>
            <a:off x="857224" y="2000240"/>
            <a:ext cx="7143800" cy="3929090"/>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dirty="0" smtClean="0">
                <a:solidFill>
                  <a:schemeClr val="tx1"/>
                </a:solidFill>
                <a:latin typeface="Times New Roman" pitchFamily="18" charset="0"/>
                <a:cs typeface="Times New Roman" pitchFamily="18" charset="0"/>
              </a:rPr>
              <a:t>	Yüce Rabbim </a:t>
            </a:r>
            <a:r>
              <a:rPr lang="tr-TR" b="1" dirty="0" smtClean="0">
                <a:solidFill>
                  <a:schemeClr val="tx1"/>
                </a:solidFill>
                <a:latin typeface="Times New Roman" pitchFamily="18" charset="0"/>
                <a:cs typeface="Times New Roman" pitchFamily="18" charset="0"/>
              </a:rPr>
              <a:t>KADİR GECEMİZİ</a:t>
            </a:r>
            <a:r>
              <a:rPr lang="tr-TR" dirty="0" smtClean="0">
                <a:solidFill>
                  <a:schemeClr val="tx1"/>
                </a:solidFill>
                <a:latin typeface="Times New Roman" pitchFamily="18" charset="0"/>
                <a:cs typeface="Times New Roman" pitchFamily="18" charset="0"/>
              </a:rPr>
              <a:t> mübarek eylesin. Günahlarımızın affına vesile eylesin. </a:t>
            </a:r>
            <a:r>
              <a:rPr lang="tr-TR" dirty="0" err="1" smtClean="0">
                <a:solidFill>
                  <a:schemeClr val="tx1"/>
                </a:solidFill>
                <a:latin typeface="Times New Roman" pitchFamily="18" charset="0"/>
                <a:cs typeface="Times New Roman" pitchFamily="18" charset="0"/>
              </a:rPr>
              <a:t>Habibinin</a:t>
            </a:r>
            <a:r>
              <a:rPr lang="tr-TR" dirty="0" smtClean="0">
                <a:solidFill>
                  <a:schemeClr val="tx1"/>
                </a:solidFill>
                <a:latin typeface="Times New Roman" pitchFamily="18" charset="0"/>
                <a:cs typeface="Times New Roman" pitchFamily="18" charset="0"/>
              </a:rPr>
              <a:t> şefaatine bizi nail eylesin. 	</a:t>
            </a:r>
            <a:r>
              <a:rPr lang="tr-TR" dirty="0" smtClean="0">
                <a:solidFill>
                  <a:srgbClr val="C00000"/>
                </a:solidFill>
                <a:latin typeface="Times New Roman" pitchFamily="18" charset="0"/>
                <a:cs typeface="Times New Roman" pitchFamily="18" charset="0"/>
              </a:rPr>
              <a:t>Sevdikleriyle ve sevdiklerimizle beraber nice mübarek geceleri, manen en üst seviyede yaşamayı bizlere nasip eylesin.  </a:t>
            </a:r>
          </a:p>
          <a:p>
            <a:pPr algn="just"/>
            <a:r>
              <a:rPr lang="tr-TR" dirty="0" smtClean="0">
                <a:solidFill>
                  <a:schemeClr val="tx1"/>
                </a:solidFill>
                <a:latin typeface="Times New Roman" pitchFamily="18" charset="0"/>
                <a:cs typeface="Times New Roman" pitchFamily="18" charset="0"/>
              </a:rPr>
              <a:t>	</a:t>
            </a:r>
            <a:r>
              <a:rPr lang="tr-TR" dirty="0" smtClean="0">
                <a:solidFill>
                  <a:srgbClr val="0070C0"/>
                </a:solidFill>
                <a:latin typeface="Times New Roman" pitchFamily="18" charset="0"/>
                <a:cs typeface="Times New Roman" pitchFamily="18" charset="0"/>
              </a:rPr>
              <a:t>Vatanımıza dirlik, milletimize birlik nasip eylesin. Bizi birbirimizden ayırmasın. Birlik ve beraberliğimizi bozmak isteyenlere fırsat vermesin. </a:t>
            </a:r>
          </a:p>
          <a:p>
            <a:pPr algn="just"/>
            <a:r>
              <a:rPr lang="tr-TR" dirty="0" smtClean="0">
                <a:solidFill>
                  <a:schemeClr val="tx1"/>
                </a:solidFill>
                <a:latin typeface="Times New Roman" pitchFamily="18" charset="0"/>
                <a:cs typeface="Times New Roman" pitchFamily="18" charset="0"/>
              </a:rPr>
              <a:t>	</a:t>
            </a:r>
            <a:r>
              <a:rPr lang="tr-TR" dirty="0" smtClean="0">
                <a:solidFill>
                  <a:srgbClr val="7030A0"/>
                </a:solidFill>
                <a:latin typeface="Times New Roman" pitchFamily="18" charset="0"/>
                <a:cs typeface="Times New Roman" pitchFamily="18" charset="0"/>
              </a:rPr>
              <a:t>Geçmişlerimize rahmet geleceğimize hayırlar ihsan eylesin. Hastalarımıza şifa, dertlilerimize deva ve borçlu olan kardeşlerimize borçlarını ödeme kolaylığı nasip etsin.</a:t>
            </a:r>
          </a:p>
          <a:p>
            <a:pPr algn="just"/>
            <a:endParaRPr lang="tr-TR" sz="1050" dirty="0" smtClean="0">
              <a:solidFill>
                <a:schemeClr val="tx1"/>
              </a:solidFill>
              <a:latin typeface="Times New Roman" pitchFamily="18" charset="0"/>
              <a:cs typeface="Times New Roman" pitchFamily="18" charset="0"/>
            </a:endParaRPr>
          </a:p>
          <a:p>
            <a:pPr algn="just"/>
            <a:r>
              <a:rPr lang="tr-TR" dirty="0" smtClean="0">
                <a:solidFill>
                  <a:schemeClr val="tx1"/>
                </a:solidFill>
                <a:latin typeface="Times New Roman" pitchFamily="18" charset="0"/>
                <a:cs typeface="Times New Roman" pitchFamily="18" charset="0"/>
              </a:rPr>
              <a:t>	</a:t>
            </a:r>
            <a:r>
              <a:rPr lang="tr-TR" dirty="0" smtClean="0">
                <a:solidFill>
                  <a:srgbClr val="00B050"/>
                </a:solidFill>
                <a:latin typeface="Times New Roman" pitchFamily="18" charset="0"/>
                <a:cs typeface="Times New Roman" pitchFamily="18" charset="0"/>
              </a:rPr>
              <a:t>Bu temenniler ile mübarek kadir gecenizi tebrik eder, Milletimiz ve Tüm İslam Alemi için hayırlar getirmesini Yüce Rabbimden niyaz ederim.</a:t>
            </a:r>
            <a:endParaRPr lang="tr-TR" dirty="0">
              <a:solidFill>
                <a:srgbClr val="00B050"/>
              </a:solidFill>
              <a:latin typeface="Times New Roman" pitchFamily="18" charset="0"/>
              <a:cs typeface="Times New Roman" pitchFamily="18" charset="0"/>
            </a:endParaRPr>
          </a:p>
        </p:txBody>
      </p:sp>
      <p:pic>
        <p:nvPicPr>
          <p:cNvPr id="6" name="5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13 Grup"/>
          <p:cNvGrpSpPr/>
          <p:nvPr/>
        </p:nvGrpSpPr>
        <p:grpSpPr>
          <a:xfrm>
            <a:off x="-71470" y="-24"/>
            <a:ext cx="9215470" cy="6858024"/>
            <a:chOff x="-71470" y="-24"/>
            <a:chExt cx="9215470" cy="6858024"/>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pic>
          <p:nvPicPr>
            <p:cNvPr id="8" name="7 Resim" descr="tepedin.png"/>
            <p:cNvPicPr>
              <a:picLocks noChangeAspect="1"/>
            </p:cNvPicPr>
            <p:nvPr/>
          </p:nvPicPr>
          <p:blipFill>
            <a:blip r:embed="rId3"/>
            <a:srcRect l="821" t="10949"/>
            <a:stretch>
              <a:fillRect/>
            </a:stretch>
          </p:blipFill>
          <p:spPr>
            <a:xfrm>
              <a:off x="-71470" y="-24"/>
              <a:ext cx="9215470" cy="1214446"/>
            </a:xfrm>
            <a:prstGeom prst="rect">
              <a:avLst/>
            </a:prstGeom>
          </p:spPr>
        </p:pic>
        <p:pic>
          <p:nvPicPr>
            <p:cNvPr id="10" name="9 Resim" descr="güll.jpg"/>
            <p:cNvPicPr>
              <a:picLocks noChangeAspect="1"/>
            </p:cNvPicPr>
            <p:nvPr/>
          </p:nvPicPr>
          <p:blipFill>
            <a:blip r:embed="rId4"/>
            <a:stretch>
              <a:fillRect/>
            </a:stretch>
          </p:blipFill>
          <p:spPr>
            <a:xfrm>
              <a:off x="4429124" y="2285992"/>
              <a:ext cx="3214710" cy="3402995"/>
            </a:xfrm>
            <a:prstGeom prst="rect">
              <a:avLst/>
            </a:prstGeom>
          </p:spPr>
        </p:pic>
        <p:sp>
          <p:nvSpPr>
            <p:cNvPr id="9" name="8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pic>
          <p:nvPicPr>
            <p:cNvPr id="11" name="10 Resim" descr="güll.jpg"/>
            <p:cNvPicPr>
              <a:picLocks noChangeAspect="1"/>
            </p:cNvPicPr>
            <p:nvPr/>
          </p:nvPicPr>
          <p:blipFill>
            <a:blip r:embed="rId4"/>
            <a:stretch>
              <a:fillRect/>
            </a:stretch>
          </p:blipFill>
          <p:spPr>
            <a:xfrm>
              <a:off x="1500166" y="2285992"/>
              <a:ext cx="2978851" cy="3402995"/>
            </a:xfrm>
            <a:prstGeom prst="rect">
              <a:avLst/>
            </a:prstGeom>
          </p:spPr>
        </p:pic>
        <p:sp>
          <p:nvSpPr>
            <p:cNvPr id="13" name="12 Dikdörtgen"/>
            <p:cNvSpPr/>
            <p:nvPr/>
          </p:nvSpPr>
          <p:spPr>
            <a:xfrm>
              <a:off x="1500166" y="2285992"/>
              <a:ext cx="6143668" cy="3500462"/>
            </a:xfrm>
            <a:prstGeom prst="rect">
              <a:avLst/>
            </a:prstGeom>
            <a:solidFill>
              <a:schemeClr val="accent6">
                <a:lumMod val="40000"/>
                <a:lumOff val="60000"/>
                <a:alpha val="6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000" b="1" dirty="0" smtClean="0">
                  <a:solidFill>
                    <a:srgbClr val="002060"/>
                  </a:solidFill>
                  <a:latin typeface="HASENAT4" pitchFamily="2" charset="-78"/>
                  <a:cs typeface="HASENAT4" pitchFamily="2" charset="-78"/>
                </a:rPr>
                <a:t>HAZIRLAYAN</a:t>
              </a:r>
            </a:p>
            <a:p>
              <a:pPr algn="ctr"/>
              <a:endParaRPr lang="tr-TR" sz="2000" dirty="0" smtClean="0">
                <a:solidFill>
                  <a:srgbClr val="002060"/>
                </a:solidFill>
                <a:latin typeface="HASENAT4" pitchFamily="2" charset="-78"/>
                <a:cs typeface="HASENAT4" pitchFamily="2" charset="-78"/>
              </a:endParaRPr>
            </a:p>
            <a:p>
              <a:pPr algn="ctr"/>
              <a:r>
                <a:rPr lang="tr-TR" sz="4000" b="1" dirty="0" smtClean="0">
                  <a:solidFill>
                    <a:srgbClr val="FF0000"/>
                  </a:solidFill>
                  <a:latin typeface="Vivaldi" pitchFamily="66" charset="0"/>
                  <a:cs typeface="Times New Roman" pitchFamily="18" charset="0"/>
                </a:rPr>
                <a:t>İ</a:t>
              </a:r>
              <a:r>
                <a:rPr lang="tr-TR" sz="4000" b="1" dirty="0" smtClean="0">
                  <a:solidFill>
                    <a:srgbClr val="FF0000"/>
                  </a:solidFill>
                  <a:latin typeface="Times New Roman" pitchFamily="18" charset="0"/>
                  <a:cs typeface="Times New Roman" pitchFamily="18" charset="0"/>
                </a:rPr>
                <a:t>dris </a:t>
              </a:r>
              <a:r>
                <a:rPr lang="tr-TR" sz="6000" b="1" dirty="0" smtClean="0">
                  <a:solidFill>
                    <a:srgbClr val="FF0000"/>
                  </a:solidFill>
                  <a:latin typeface="Vivaldi" pitchFamily="66" charset="0"/>
                  <a:cs typeface="Times New Roman" pitchFamily="18" charset="0"/>
                </a:rPr>
                <a:t>Y</a:t>
              </a:r>
              <a:r>
                <a:rPr lang="tr-TR" sz="4000" b="1" dirty="0" smtClean="0">
                  <a:solidFill>
                    <a:srgbClr val="FF0000"/>
                  </a:solidFill>
                  <a:latin typeface="Times New Roman" pitchFamily="18" charset="0"/>
                  <a:cs typeface="Times New Roman" pitchFamily="18" charset="0"/>
                </a:rPr>
                <a:t>AVUZYİĞİT</a:t>
              </a:r>
            </a:p>
            <a:p>
              <a:pPr algn="ctr"/>
              <a:r>
                <a:rPr lang="tr-TR" sz="2000" b="1" dirty="0" err="1" smtClean="0">
                  <a:solidFill>
                    <a:srgbClr val="002060"/>
                  </a:solidFill>
                </a:rPr>
                <a:t>idrisyavuzyigit</a:t>
              </a:r>
              <a:r>
                <a:rPr lang="tr-TR" sz="2000" b="1" dirty="0" smtClean="0">
                  <a:solidFill>
                    <a:srgbClr val="002060"/>
                  </a:solidFill>
                </a:rPr>
                <a:t>@</a:t>
              </a:r>
              <a:r>
                <a:rPr lang="tr-TR" sz="2000" b="1" dirty="0" err="1" smtClean="0">
                  <a:solidFill>
                    <a:srgbClr val="002060"/>
                  </a:solidFill>
                </a:rPr>
                <a:t>hotmail</a:t>
              </a:r>
              <a:r>
                <a:rPr lang="tr-TR" sz="2000" b="1" dirty="0" smtClean="0">
                  <a:solidFill>
                    <a:srgbClr val="002060"/>
                  </a:solidFill>
                </a:rPr>
                <a:t>.com</a:t>
              </a:r>
              <a:endParaRPr lang="tr-TR" sz="2000" dirty="0" smtClean="0">
                <a:solidFill>
                  <a:srgbClr val="002060"/>
                </a:solidFill>
              </a:endParaRPr>
            </a:p>
            <a:p>
              <a:pPr algn="ctr"/>
              <a:endParaRPr lang="tr-TR" sz="2000" b="1" dirty="0" smtClean="0">
                <a:solidFill>
                  <a:srgbClr val="FF0000"/>
                </a:solidFill>
                <a:latin typeface="Times New Roman" pitchFamily="18" charset="0"/>
                <a:cs typeface="Times New Roman" pitchFamily="18" charset="0"/>
              </a:endParaRPr>
            </a:p>
            <a:p>
              <a:pPr algn="ctr"/>
              <a:r>
                <a:rPr lang="tr-TR" sz="2800" b="1" dirty="0" smtClean="0">
                  <a:solidFill>
                    <a:srgbClr val="00B050"/>
                  </a:solidFill>
                  <a:latin typeface="Times New Roman" pitchFamily="18" charset="0"/>
                  <a:cs typeface="Times New Roman" pitchFamily="18" charset="0"/>
                </a:rPr>
                <a:t>Dadaşkent Merkez Camii İmam Hatibi</a:t>
              </a:r>
              <a:endParaRPr lang="tr-TR" sz="2800" dirty="0">
                <a:solidFill>
                  <a:schemeClr val="tx1"/>
                </a:solidFill>
                <a:latin typeface="HASENAT4" pitchFamily="2" charset="-78"/>
                <a:cs typeface="HASENAT4" pitchFamily="2" charset="-78"/>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sp>
        <p:nvSpPr>
          <p:cNvPr id="5" name="4 Dikdörtgen"/>
          <p:cNvSpPr/>
          <p:nvPr/>
        </p:nvSpPr>
        <p:spPr>
          <a:xfrm>
            <a:off x="1428728" y="4214818"/>
            <a:ext cx="6143668" cy="1500198"/>
          </a:xfrm>
          <a:prstGeom prst="rect">
            <a:avLst/>
          </a:prstGeom>
          <a:solidFill>
            <a:schemeClr val="bg1">
              <a:lumMod val="75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1600" b="1" dirty="0" smtClean="0">
                <a:solidFill>
                  <a:srgbClr val="002060"/>
                </a:solidFill>
                <a:latin typeface="Times New Roman" pitchFamily="18" charset="0"/>
                <a:cs typeface="Times New Roman" pitchFamily="18" charset="0"/>
              </a:rPr>
              <a:t>“Gerçek şu ki, </a:t>
            </a:r>
            <a:r>
              <a:rPr lang="tr-TR" b="1" dirty="0" smtClean="0">
                <a:solidFill>
                  <a:srgbClr val="C00000"/>
                </a:solidFill>
                <a:latin typeface="Times New Roman" pitchFamily="18" charset="0"/>
                <a:cs typeface="Times New Roman" pitchFamily="18" charset="0"/>
              </a:rPr>
              <a:t>Biz onu “</a:t>
            </a:r>
            <a:r>
              <a:rPr lang="tr-TR" b="1" dirty="0" err="1" smtClean="0">
                <a:solidFill>
                  <a:srgbClr val="C00000"/>
                </a:solidFill>
                <a:latin typeface="Times New Roman" pitchFamily="18" charset="0"/>
                <a:cs typeface="Times New Roman" pitchFamily="18" charset="0"/>
              </a:rPr>
              <a:t>Kur’ân’ı</a:t>
            </a:r>
            <a:r>
              <a:rPr lang="tr-TR" b="1" dirty="0" smtClean="0">
                <a:solidFill>
                  <a:srgbClr val="C00000"/>
                </a:solidFill>
                <a:latin typeface="Times New Roman" pitchFamily="18" charset="0"/>
                <a:cs typeface="Times New Roman" pitchFamily="18" charset="0"/>
              </a:rPr>
              <a:t>” kadir </a:t>
            </a:r>
            <a:r>
              <a:rPr lang="tr-TR" b="1" dirty="0" err="1" smtClean="0">
                <a:solidFill>
                  <a:srgbClr val="C00000"/>
                </a:solidFill>
                <a:latin typeface="Times New Roman" pitchFamily="18" charset="0"/>
                <a:cs typeface="Times New Roman" pitchFamily="18" charset="0"/>
              </a:rPr>
              <a:t>gecesi’nde</a:t>
            </a:r>
            <a:r>
              <a:rPr lang="tr-TR" b="1" dirty="0" smtClean="0">
                <a:solidFill>
                  <a:srgbClr val="C00000"/>
                </a:solidFill>
                <a:latin typeface="Times New Roman" pitchFamily="18" charset="0"/>
                <a:cs typeface="Times New Roman" pitchFamily="18" charset="0"/>
              </a:rPr>
              <a:t> indirdik. </a:t>
            </a:r>
            <a:r>
              <a:rPr lang="tr-TR" sz="1600" b="1" i="1" dirty="0" smtClean="0">
                <a:solidFill>
                  <a:srgbClr val="002060"/>
                </a:solidFill>
                <a:latin typeface="Times New Roman" pitchFamily="18" charset="0"/>
                <a:cs typeface="Times New Roman" pitchFamily="18" charset="0"/>
              </a:rPr>
              <a:t>Kadir </a:t>
            </a:r>
            <a:r>
              <a:rPr lang="tr-TR" sz="1600" b="1" i="1" dirty="0" err="1" smtClean="0">
                <a:solidFill>
                  <a:srgbClr val="002060"/>
                </a:solidFill>
                <a:latin typeface="Times New Roman" pitchFamily="18" charset="0"/>
                <a:cs typeface="Times New Roman" pitchFamily="18" charset="0"/>
              </a:rPr>
              <a:t>gecesi’nin</a:t>
            </a:r>
            <a:r>
              <a:rPr lang="tr-TR" sz="1600" b="1" i="1" dirty="0" smtClean="0">
                <a:solidFill>
                  <a:srgbClr val="002060"/>
                </a:solidFill>
                <a:latin typeface="Times New Roman" pitchFamily="18" charset="0"/>
                <a:cs typeface="Times New Roman" pitchFamily="18" charset="0"/>
              </a:rPr>
              <a:t> ne olduğunu sana bildiren nedir?</a:t>
            </a:r>
            <a:r>
              <a:rPr lang="tr-TR" sz="1600" b="1" dirty="0" smtClean="0">
                <a:solidFill>
                  <a:srgbClr val="002060"/>
                </a:solidFill>
                <a:latin typeface="Times New Roman" pitchFamily="18" charset="0"/>
                <a:cs typeface="Times New Roman" pitchFamily="18" charset="0"/>
              </a:rPr>
              <a:t> </a:t>
            </a:r>
            <a:r>
              <a:rPr lang="tr-TR" sz="1600" b="1" u="sng" dirty="0" smtClean="0">
                <a:solidFill>
                  <a:srgbClr val="C00000"/>
                </a:solidFill>
                <a:latin typeface="Times New Roman" pitchFamily="18" charset="0"/>
                <a:cs typeface="Times New Roman" pitchFamily="18" charset="0"/>
              </a:rPr>
              <a:t>Kadir Gecesi, bin aydan daha hayırlıdır.</a:t>
            </a:r>
            <a:r>
              <a:rPr lang="tr-TR" sz="1600" b="1" dirty="0" smtClean="0">
                <a:solidFill>
                  <a:srgbClr val="C00000"/>
                </a:solidFill>
                <a:latin typeface="Times New Roman" pitchFamily="18" charset="0"/>
                <a:cs typeface="Times New Roman" pitchFamily="18" charset="0"/>
              </a:rPr>
              <a:t>  </a:t>
            </a:r>
            <a:r>
              <a:rPr lang="tr-TR" sz="1600" b="1" dirty="0" smtClean="0">
                <a:solidFill>
                  <a:srgbClr val="002060"/>
                </a:solidFill>
                <a:latin typeface="Times New Roman" pitchFamily="18" charset="0"/>
                <a:cs typeface="Times New Roman" pitchFamily="18" charset="0"/>
              </a:rPr>
              <a:t>Melekler ve ruh, onda Rablerinin izniyle her bir iş için inerler. Fecrin çıkışına kadar bir esenliktir “selâmdır” o.”</a:t>
            </a:r>
            <a:r>
              <a:rPr lang="tr-TR" sz="1600" dirty="0" smtClean="0">
                <a:solidFill>
                  <a:srgbClr val="002060"/>
                </a:solidFill>
                <a:latin typeface="Times New Roman" pitchFamily="18" charset="0"/>
                <a:cs typeface="Times New Roman" pitchFamily="18" charset="0"/>
              </a:rPr>
              <a:t> </a:t>
            </a:r>
            <a:r>
              <a:rPr lang="tr-TR" sz="1100" dirty="0" smtClean="0">
                <a:solidFill>
                  <a:srgbClr val="002060"/>
                </a:solidFill>
                <a:latin typeface="Times New Roman" pitchFamily="18" charset="0"/>
                <a:cs typeface="Times New Roman" pitchFamily="18" charset="0"/>
              </a:rPr>
              <a:t>(</a:t>
            </a:r>
            <a:r>
              <a:rPr lang="tr-TR" sz="1100" i="1" dirty="0" smtClean="0">
                <a:solidFill>
                  <a:srgbClr val="002060"/>
                </a:solidFill>
                <a:latin typeface="Times New Roman" pitchFamily="18" charset="0"/>
                <a:cs typeface="Times New Roman" pitchFamily="18" charset="0"/>
              </a:rPr>
              <a:t>Kadir Suresi-1-5 )</a:t>
            </a:r>
            <a:endParaRPr lang="tr-TR" sz="1600" dirty="0" smtClean="0">
              <a:solidFill>
                <a:srgbClr val="002060"/>
              </a:solidFill>
              <a:latin typeface="Times New Roman" pitchFamily="18" charset="0"/>
              <a:cs typeface="Times New Roman" pitchFamily="18" charset="0"/>
            </a:endParaRPr>
          </a:p>
        </p:txBody>
      </p:sp>
      <p:sp>
        <p:nvSpPr>
          <p:cNvPr id="13" name="12 Dikdörtgen"/>
          <p:cNvSpPr/>
          <p:nvPr/>
        </p:nvSpPr>
        <p:spPr>
          <a:xfrm>
            <a:off x="1428728" y="2285992"/>
            <a:ext cx="6143668" cy="1928826"/>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dirty="0">
                <a:solidFill>
                  <a:schemeClr val="tx1"/>
                </a:solidFill>
                <a:latin typeface="HASENAT4" pitchFamily="2" charset="-78"/>
                <a:cs typeface="HASENAT4" pitchFamily="2" charset="-78"/>
              </a:rPr>
              <a:t>اِنَّا اَنْزَلْنَاهُ فٖى لَيْلَةِ الْقَدْرِ ﴿١﴾ وَمَا اَدْرٰیكَ مَا لَيْلَةُ الْقَدْرِ ﴿٢﴾ لَيْلَةُ الْقَدْرِ خَيْرٌ مِنْ اَلْفِ </a:t>
            </a:r>
            <a:r>
              <a:rPr lang="ar-SA" sz="2800" dirty="0" smtClean="0">
                <a:solidFill>
                  <a:schemeClr val="tx1"/>
                </a:solidFill>
                <a:latin typeface="HASENAT4" pitchFamily="2" charset="-78"/>
                <a:cs typeface="HASENAT4" pitchFamily="2" charset="-78"/>
              </a:rPr>
              <a:t>شَهْرٍ ﴿٣﴾</a:t>
            </a:r>
            <a:endParaRPr lang="tr-TR" sz="2800" dirty="0" smtClean="0">
              <a:solidFill>
                <a:schemeClr val="tx1"/>
              </a:solidFill>
              <a:latin typeface="HASENAT4" pitchFamily="2" charset="-78"/>
              <a:cs typeface="HASENAT4" pitchFamily="2" charset="-78"/>
            </a:endParaRPr>
          </a:p>
          <a:p>
            <a:pPr algn="ctr"/>
            <a:r>
              <a:rPr lang="ar-SA" sz="2800" dirty="0">
                <a:solidFill>
                  <a:schemeClr val="tx1"/>
                </a:solidFill>
                <a:latin typeface="HASENAT4" pitchFamily="2" charset="-78"/>
                <a:cs typeface="HASENAT4" pitchFamily="2" charset="-78"/>
              </a:rPr>
              <a:t>تَنَزَّلُ الْمَلٰئِكَةُ وَالرُّوحُ فٖيهَا بِاِذْنِ رَبِّهِمْ مِنْ كُلِّ اَمْرٍ ﴿٤﴾ سَلَامٌ هِىَ </a:t>
            </a:r>
            <a:r>
              <a:rPr lang="ar-SA" sz="2800" dirty="0" smtClean="0">
                <a:solidFill>
                  <a:schemeClr val="tx1"/>
                </a:solidFill>
                <a:latin typeface="HASENAT4" pitchFamily="2" charset="-78"/>
                <a:cs typeface="HASENAT4" pitchFamily="2" charset="-78"/>
              </a:rPr>
              <a:t>حَتّٰى </a:t>
            </a:r>
            <a:r>
              <a:rPr lang="ar-SA" sz="2800" dirty="0">
                <a:solidFill>
                  <a:schemeClr val="tx1"/>
                </a:solidFill>
                <a:latin typeface="HASENAT4" pitchFamily="2" charset="-78"/>
                <a:cs typeface="HASENAT4" pitchFamily="2" charset="-78"/>
              </a:rPr>
              <a:t>مَطْلَعِ الْفَجْرِ ﴿٥</a:t>
            </a:r>
            <a:r>
              <a:rPr lang="ar-SA" sz="2800" dirty="0" smtClean="0">
                <a:solidFill>
                  <a:schemeClr val="tx1"/>
                </a:solidFill>
                <a:latin typeface="HASENAT4" pitchFamily="2" charset="-78"/>
                <a:cs typeface="HASENAT4" pitchFamily="2" charset="-78"/>
              </a:rPr>
              <a:t>﴾</a:t>
            </a:r>
            <a:endParaRPr lang="tr-TR" sz="2800" dirty="0" smtClean="0">
              <a:solidFill>
                <a:schemeClr val="tx1"/>
              </a:solidFill>
              <a:latin typeface="HASENAT4" pitchFamily="2" charset="-78"/>
              <a:cs typeface="HASENAT4" pitchFamily="2" charset="-78"/>
            </a:endParaRPr>
          </a:p>
        </p:txBody>
      </p:sp>
      <p:pic>
        <p:nvPicPr>
          <p:cNvPr id="8" name="7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9" name="8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l="3125" t="5000" r="5468" b="5000"/>
          <a:stretch>
            <a:fillRect/>
          </a:stretch>
        </p:blipFill>
        <p:spPr bwMode="auto">
          <a:xfrm>
            <a:off x="0" y="1142984"/>
            <a:ext cx="9144000" cy="5715016"/>
          </a:xfrm>
          <a:prstGeom prst="rect">
            <a:avLst/>
          </a:prstGeom>
          <a:noFill/>
        </p:spPr>
      </p:pic>
      <p:sp>
        <p:nvSpPr>
          <p:cNvPr id="5" name="4 Dikdörtgen"/>
          <p:cNvSpPr/>
          <p:nvPr/>
        </p:nvSpPr>
        <p:spPr>
          <a:xfrm>
            <a:off x="1285852" y="4143380"/>
            <a:ext cx="6643734" cy="1714512"/>
          </a:xfrm>
          <a:prstGeom prst="rect">
            <a:avLst/>
          </a:prstGeom>
          <a:solidFill>
            <a:schemeClr val="bg1">
              <a:lumMod val="75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800" b="1" dirty="0" smtClean="0">
                <a:solidFill>
                  <a:srgbClr val="002060"/>
                </a:solidFill>
                <a:latin typeface="Times New Roman" pitchFamily="18" charset="0"/>
                <a:cs typeface="Times New Roman" pitchFamily="18" charset="0"/>
              </a:rPr>
              <a:t>“</a:t>
            </a:r>
            <a:r>
              <a:rPr lang="tr-TR" sz="2800" b="1" dirty="0" smtClean="0">
                <a:solidFill>
                  <a:srgbClr val="C00000"/>
                </a:solidFill>
                <a:latin typeface="Times New Roman" pitchFamily="18" charset="0"/>
                <a:cs typeface="Times New Roman" pitchFamily="18" charset="0"/>
              </a:rPr>
              <a:t>Ramazan ayı</a:t>
            </a:r>
            <a:r>
              <a:rPr lang="tr-TR" sz="2800" b="1" dirty="0" smtClean="0">
                <a:solidFill>
                  <a:srgbClr val="002060"/>
                </a:solidFill>
                <a:latin typeface="Times New Roman" pitchFamily="18" charset="0"/>
                <a:cs typeface="Times New Roman" pitchFamily="18" charset="0"/>
              </a:rPr>
              <a:t>, insanlara yol gösterici, doğrunun ve doğruyu eğriden ayırmanın açık delilleri olarak </a:t>
            </a:r>
            <a:r>
              <a:rPr lang="tr-TR" sz="2800" b="1" dirty="0" err="1" smtClean="0">
                <a:solidFill>
                  <a:srgbClr val="C00000"/>
                </a:solidFill>
                <a:latin typeface="Times New Roman" pitchFamily="18" charset="0"/>
                <a:cs typeface="Times New Roman" pitchFamily="18" charset="0"/>
              </a:rPr>
              <a:t>Kur'an'ın</a:t>
            </a:r>
            <a:r>
              <a:rPr lang="tr-TR" sz="2800" b="1" dirty="0" smtClean="0">
                <a:solidFill>
                  <a:srgbClr val="C00000"/>
                </a:solidFill>
                <a:latin typeface="Times New Roman" pitchFamily="18" charset="0"/>
                <a:cs typeface="Times New Roman" pitchFamily="18" charset="0"/>
              </a:rPr>
              <a:t> indirildiği aydır</a:t>
            </a:r>
            <a:r>
              <a:rPr lang="tr-TR" sz="2800" dirty="0" smtClean="0">
                <a:solidFill>
                  <a:srgbClr val="002060"/>
                </a:solidFill>
                <a:latin typeface="Times New Roman" pitchFamily="18" charset="0"/>
                <a:cs typeface="Times New Roman" pitchFamily="18" charset="0"/>
              </a:rPr>
              <a:t>.</a:t>
            </a:r>
            <a:r>
              <a:rPr lang="tr-TR" sz="2800" b="1" dirty="0" smtClean="0">
                <a:solidFill>
                  <a:srgbClr val="002060"/>
                </a:solidFill>
                <a:latin typeface="Times New Roman" pitchFamily="18" charset="0"/>
                <a:cs typeface="Times New Roman" pitchFamily="18" charset="0"/>
              </a:rPr>
              <a:t>”</a:t>
            </a:r>
            <a:r>
              <a:rPr lang="tr-TR" sz="2800" dirty="0" smtClean="0">
                <a:solidFill>
                  <a:srgbClr val="002060"/>
                </a:solidFill>
                <a:latin typeface="Times New Roman" pitchFamily="18" charset="0"/>
                <a:cs typeface="Times New Roman" pitchFamily="18" charset="0"/>
              </a:rPr>
              <a:t> </a:t>
            </a:r>
            <a:r>
              <a:rPr lang="tr-TR" sz="1100" dirty="0" smtClean="0">
                <a:solidFill>
                  <a:srgbClr val="002060"/>
                </a:solidFill>
                <a:latin typeface="Times New Roman" pitchFamily="18" charset="0"/>
                <a:cs typeface="Times New Roman" pitchFamily="18" charset="0"/>
              </a:rPr>
              <a:t>(</a:t>
            </a:r>
            <a:r>
              <a:rPr lang="tr-TR" sz="1100" i="1" dirty="0" smtClean="0">
                <a:solidFill>
                  <a:srgbClr val="002060"/>
                </a:solidFill>
                <a:latin typeface="Times New Roman" pitchFamily="18" charset="0"/>
                <a:cs typeface="Times New Roman" pitchFamily="18" charset="0"/>
              </a:rPr>
              <a:t>Bakara Suresi-185</a:t>
            </a:r>
            <a:r>
              <a:rPr lang="tr-TR" sz="1100" dirty="0" smtClean="0">
                <a:solidFill>
                  <a:srgbClr val="002060"/>
                </a:solidFill>
                <a:latin typeface="Times New Roman" pitchFamily="18" charset="0"/>
                <a:cs typeface="Times New Roman" pitchFamily="18" charset="0"/>
              </a:rPr>
              <a:t> )</a:t>
            </a:r>
            <a:endParaRPr lang="tr-TR" sz="2400" dirty="0">
              <a:solidFill>
                <a:srgbClr val="002060"/>
              </a:solidFill>
              <a:latin typeface="Times New Roman" pitchFamily="18" charset="0"/>
              <a:cs typeface="Times New Roman" pitchFamily="18" charset="0"/>
            </a:endParaRPr>
          </a:p>
        </p:txBody>
      </p:sp>
      <p:sp>
        <p:nvSpPr>
          <p:cNvPr id="13" name="12 Dikdörtgen"/>
          <p:cNvSpPr/>
          <p:nvPr/>
        </p:nvSpPr>
        <p:spPr>
          <a:xfrm>
            <a:off x="1285852" y="2071678"/>
            <a:ext cx="6643734" cy="2071702"/>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400" dirty="0">
                <a:solidFill>
                  <a:schemeClr val="tx1"/>
                </a:solidFill>
                <a:latin typeface="HASENAT4" pitchFamily="2" charset="-78"/>
                <a:cs typeface="HASENAT4" pitchFamily="2" charset="-78"/>
              </a:rPr>
              <a:t>شَهْرُ رَمَضَانَ الَّذٖى اُنْزِلَ فٖيهِ الْقُرْاٰنُ هُدًى لِلنَّاسِ وَبَيِّنَاتٍ مِنَ الْهُدٰى وَالْفُرْقَانِ</a:t>
            </a:r>
            <a:endParaRPr lang="tr-TR" sz="4400" dirty="0">
              <a:solidFill>
                <a:schemeClr val="tx1"/>
              </a:solidFill>
              <a:latin typeface="HASENAT4" pitchFamily="2" charset="-78"/>
              <a:cs typeface="HASENAT4" pitchFamily="2" charset="-78"/>
            </a:endParaRPr>
          </a:p>
        </p:txBody>
      </p:sp>
      <p:pic>
        <p:nvPicPr>
          <p:cNvPr id="8" name="7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9" name="8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sp>
        <p:nvSpPr>
          <p:cNvPr id="5" name="4 Dikdörtgen"/>
          <p:cNvSpPr/>
          <p:nvPr/>
        </p:nvSpPr>
        <p:spPr>
          <a:xfrm>
            <a:off x="928662" y="4071942"/>
            <a:ext cx="7072362" cy="1857388"/>
          </a:xfrm>
          <a:prstGeom prst="rect">
            <a:avLst/>
          </a:prstGeom>
          <a:solidFill>
            <a:schemeClr val="bg1">
              <a:lumMod val="75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000" b="1" dirty="0" smtClean="0">
                <a:solidFill>
                  <a:srgbClr val="002060"/>
                </a:solidFill>
                <a:latin typeface="Times New Roman" pitchFamily="18" charset="0"/>
                <a:cs typeface="Times New Roman" pitchFamily="18" charset="0"/>
              </a:rPr>
              <a:t>“</a:t>
            </a:r>
            <a:r>
              <a:rPr lang="tr-TR" sz="2000" dirty="0" err="1" smtClean="0">
                <a:solidFill>
                  <a:srgbClr val="002060"/>
                </a:solidFill>
                <a:latin typeface="Times New Roman" pitchFamily="18" charset="0"/>
                <a:cs typeface="Times New Roman" pitchFamily="18" charset="0"/>
              </a:rPr>
              <a:t>Hâ</a:t>
            </a:r>
            <a:r>
              <a:rPr lang="tr-TR" sz="2000" dirty="0" smtClean="0">
                <a:solidFill>
                  <a:srgbClr val="002060"/>
                </a:solidFill>
                <a:latin typeface="Times New Roman" pitchFamily="18" charset="0"/>
                <a:cs typeface="Times New Roman" pitchFamily="18" charset="0"/>
              </a:rPr>
              <a:t>, </a:t>
            </a:r>
            <a:r>
              <a:rPr lang="tr-TR" sz="2000" dirty="0" err="1" smtClean="0">
                <a:solidFill>
                  <a:srgbClr val="002060"/>
                </a:solidFill>
                <a:latin typeface="Times New Roman" pitchFamily="18" charset="0"/>
                <a:cs typeface="Times New Roman" pitchFamily="18" charset="0"/>
              </a:rPr>
              <a:t>Mîm</a:t>
            </a:r>
            <a:r>
              <a:rPr lang="tr-TR" sz="2000" dirty="0" smtClean="0">
                <a:solidFill>
                  <a:srgbClr val="002060"/>
                </a:solidFill>
                <a:latin typeface="Times New Roman" pitchFamily="18" charset="0"/>
                <a:cs typeface="Times New Roman" pitchFamily="18" charset="0"/>
              </a:rPr>
              <a:t>. Apaçık kitaba </a:t>
            </a:r>
            <a:r>
              <a:rPr lang="tr-TR" sz="2000" dirty="0" err="1" smtClean="0">
                <a:solidFill>
                  <a:srgbClr val="002060"/>
                </a:solidFill>
                <a:latin typeface="Times New Roman" pitchFamily="18" charset="0"/>
                <a:cs typeface="Times New Roman" pitchFamily="18" charset="0"/>
              </a:rPr>
              <a:t>andolsun</a:t>
            </a:r>
            <a:r>
              <a:rPr lang="tr-TR" sz="2000" dirty="0" smtClean="0">
                <a:solidFill>
                  <a:srgbClr val="002060"/>
                </a:solidFill>
                <a:latin typeface="Times New Roman" pitchFamily="18" charset="0"/>
                <a:cs typeface="Times New Roman" pitchFamily="18" charset="0"/>
              </a:rPr>
              <a:t>. Gerçekten </a:t>
            </a:r>
            <a:r>
              <a:rPr lang="tr-TR" sz="2400" b="1" dirty="0" smtClean="0">
                <a:solidFill>
                  <a:srgbClr val="C00000"/>
                </a:solidFill>
                <a:latin typeface="Times New Roman" pitchFamily="18" charset="0"/>
                <a:cs typeface="Times New Roman" pitchFamily="18" charset="0"/>
              </a:rPr>
              <a:t>Biz, onu mübarek bir gecede indirdik.</a:t>
            </a:r>
            <a:r>
              <a:rPr lang="tr-TR" sz="2400" b="1" dirty="0" smtClean="0">
                <a:solidFill>
                  <a:srgbClr val="002060"/>
                </a:solidFill>
                <a:latin typeface="Times New Roman" pitchFamily="18" charset="0"/>
                <a:cs typeface="Times New Roman" pitchFamily="18" charset="0"/>
              </a:rPr>
              <a:t> </a:t>
            </a:r>
            <a:r>
              <a:rPr lang="tr-TR" sz="2000" dirty="0" smtClean="0">
                <a:solidFill>
                  <a:srgbClr val="002060"/>
                </a:solidFill>
                <a:latin typeface="Times New Roman" pitchFamily="18" charset="0"/>
                <a:cs typeface="Times New Roman" pitchFamily="18" charset="0"/>
              </a:rPr>
              <a:t>Gerçekten Biz uyaranlarız. </a:t>
            </a:r>
            <a:r>
              <a:rPr lang="tr-TR" sz="2400" b="1" dirty="0" smtClean="0">
                <a:solidFill>
                  <a:srgbClr val="C00000"/>
                </a:solidFill>
                <a:latin typeface="Times New Roman" pitchFamily="18" charset="0"/>
                <a:cs typeface="Times New Roman" pitchFamily="18" charset="0"/>
              </a:rPr>
              <a:t>Katımızdan bir emirle her hikmetli işe o gecede hükmedilir. </a:t>
            </a:r>
            <a:r>
              <a:rPr lang="tr-TR" sz="2000" dirty="0" smtClean="0">
                <a:solidFill>
                  <a:srgbClr val="002060"/>
                </a:solidFill>
                <a:latin typeface="Times New Roman" pitchFamily="18" charset="0"/>
                <a:cs typeface="Times New Roman" pitchFamily="18" charset="0"/>
              </a:rPr>
              <a:t>Çünkü biz, Rabbinin bir rahmeti olarak peygamberler göndermekteyiz. O işitendir, bilendir. ” </a:t>
            </a:r>
            <a:r>
              <a:rPr lang="tr-TR" sz="1200" dirty="0" smtClean="0">
                <a:solidFill>
                  <a:srgbClr val="002060"/>
                </a:solidFill>
                <a:latin typeface="Times New Roman" pitchFamily="18" charset="0"/>
                <a:cs typeface="Times New Roman" pitchFamily="18" charset="0"/>
              </a:rPr>
              <a:t>(</a:t>
            </a:r>
            <a:r>
              <a:rPr lang="tr-TR" sz="1200" i="1" dirty="0" err="1" smtClean="0">
                <a:solidFill>
                  <a:srgbClr val="002060"/>
                </a:solidFill>
                <a:latin typeface="Times New Roman" pitchFamily="18" charset="0"/>
                <a:cs typeface="Times New Roman" pitchFamily="18" charset="0"/>
              </a:rPr>
              <a:t>Duhan</a:t>
            </a:r>
            <a:r>
              <a:rPr lang="tr-TR" sz="1200" i="1" dirty="0" smtClean="0">
                <a:solidFill>
                  <a:srgbClr val="002060"/>
                </a:solidFill>
                <a:latin typeface="Times New Roman" pitchFamily="18" charset="0"/>
                <a:cs typeface="Times New Roman" pitchFamily="18" charset="0"/>
              </a:rPr>
              <a:t> Suresi-1-4)</a:t>
            </a:r>
            <a:endParaRPr lang="tr-TR" sz="2000" dirty="0">
              <a:solidFill>
                <a:srgbClr val="002060"/>
              </a:solidFill>
              <a:latin typeface="Times New Roman" pitchFamily="18" charset="0"/>
              <a:cs typeface="Times New Roman" pitchFamily="18" charset="0"/>
            </a:endParaRPr>
          </a:p>
        </p:txBody>
      </p:sp>
      <p:sp>
        <p:nvSpPr>
          <p:cNvPr id="13" name="12 Dikdörtgen"/>
          <p:cNvSpPr/>
          <p:nvPr/>
        </p:nvSpPr>
        <p:spPr>
          <a:xfrm>
            <a:off x="928662" y="2071678"/>
            <a:ext cx="7072362" cy="2000264"/>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dirty="0">
                <a:solidFill>
                  <a:schemeClr val="tx1"/>
                </a:solidFill>
                <a:latin typeface="HASENAT4" pitchFamily="2" charset="-78"/>
                <a:cs typeface="HASENAT4" pitchFamily="2" charset="-78"/>
              </a:rPr>
              <a:t>حم ﴿١﴾ وَالْكِتَابِ الْمُبٖينِ ﴿٢﴾ اِنَّا اَنْزَلْنَاهُ فٖى لَيْلَةٍ مُبَارَكَةٍ اِنَّا كُنَّا مُنْذِرٖينَ ﴿٣﴾ فٖيهَا يُفْرَقُ كُلُّ اَمْرٍ حَكٖيمٍ ﴿٤﴾ اَمْرًا مِنْ عِنْدِنَا اِنَّا كُنَّا مُرْسِلٖينَ ﴿٥﴾</a:t>
            </a:r>
            <a:endParaRPr lang="tr-TR" sz="3200" dirty="0">
              <a:solidFill>
                <a:schemeClr val="tx1"/>
              </a:solidFill>
              <a:latin typeface="HASENAT4" pitchFamily="2" charset="-78"/>
              <a:cs typeface="HASENAT4" pitchFamily="2" charset="-78"/>
            </a:endParaRPr>
          </a:p>
        </p:txBody>
      </p:sp>
      <p:pic>
        <p:nvPicPr>
          <p:cNvPr id="8" name="7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9" name="8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sp>
        <p:nvSpPr>
          <p:cNvPr id="13" name="12 Dikdörtgen"/>
          <p:cNvSpPr/>
          <p:nvPr/>
        </p:nvSpPr>
        <p:spPr>
          <a:xfrm>
            <a:off x="928662" y="2071678"/>
            <a:ext cx="7072362" cy="3857652"/>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800" dirty="0" smtClean="0">
                <a:solidFill>
                  <a:schemeClr val="tx1"/>
                </a:solidFill>
                <a:latin typeface="Times New Roman" pitchFamily="18" charset="0"/>
                <a:cs typeface="Times New Roman" pitchFamily="18" charset="0"/>
              </a:rPr>
              <a:t>	Sözlükte kadir (</a:t>
            </a:r>
            <a:r>
              <a:rPr lang="tr-TR" sz="2800" dirty="0" err="1" smtClean="0">
                <a:solidFill>
                  <a:schemeClr val="tx1"/>
                </a:solidFill>
                <a:latin typeface="Times New Roman" pitchFamily="18" charset="0"/>
                <a:cs typeface="Times New Roman" pitchFamily="18" charset="0"/>
              </a:rPr>
              <a:t>kadr</a:t>
            </a:r>
            <a:r>
              <a:rPr lang="tr-TR" sz="2800" dirty="0" smtClean="0">
                <a:solidFill>
                  <a:schemeClr val="tx1"/>
                </a:solidFill>
                <a:latin typeface="Times New Roman" pitchFamily="18" charset="0"/>
                <a:cs typeface="Times New Roman" pitchFamily="18" charset="0"/>
              </a:rPr>
              <a:t>) kelimesi “</a:t>
            </a:r>
            <a:r>
              <a:rPr lang="tr-TR" sz="2800" b="1" u="sng" dirty="0" smtClean="0">
                <a:solidFill>
                  <a:srgbClr val="C00000"/>
                </a:solidFill>
                <a:latin typeface="Times New Roman" pitchFamily="18" charset="0"/>
                <a:cs typeface="Times New Roman" pitchFamily="18" charset="0"/>
              </a:rPr>
              <a:t>hüküm, şeref, güç, yücelik”</a:t>
            </a:r>
            <a:r>
              <a:rPr lang="tr-TR" sz="2800" dirty="0" smtClean="0">
                <a:solidFill>
                  <a:schemeClr val="tx1"/>
                </a:solidFill>
                <a:latin typeface="Times New Roman" pitchFamily="18" charset="0"/>
                <a:cs typeface="Times New Roman" pitchFamily="18" charset="0"/>
              </a:rPr>
              <a:t> gibi anlamlara gelir. Dini literatürde ise, </a:t>
            </a:r>
            <a:r>
              <a:rPr lang="tr-TR" sz="2800" dirty="0" smtClean="0">
                <a:solidFill>
                  <a:srgbClr val="C00000"/>
                </a:solidFill>
                <a:latin typeface="Times New Roman" pitchFamily="18" charset="0"/>
                <a:cs typeface="Times New Roman" pitchFamily="18" charset="0"/>
              </a:rPr>
              <a:t>“</a:t>
            </a:r>
            <a:r>
              <a:rPr lang="tr-TR" sz="2800" b="1" dirty="0" err="1" smtClean="0">
                <a:solidFill>
                  <a:srgbClr val="C00000"/>
                </a:solidFill>
                <a:latin typeface="Times New Roman" pitchFamily="18" charset="0"/>
                <a:cs typeface="Times New Roman" pitchFamily="18" charset="0"/>
              </a:rPr>
              <a:t>Leyletü’l</a:t>
            </a:r>
            <a:r>
              <a:rPr lang="tr-TR" sz="2800" b="1" dirty="0" smtClean="0">
                <a:solidFill>
                  <a:srgbClr val="C00000"/>
                </a:solidFill>
                <a:latin typeface="Times New Roman" pitchFamily="18" charset="0"/>
                <a:cs typeface="Times New Roman" pitchFamily="18" charset="0"/>
              </a:rPr>
              <a:t>-</a:t>
            </a:r>
            <a:r>
              <a:rPr lang="tr-TR" sz="2800" b="1" dirty="0" err="1" smtClean="0">
                <a:solidFill>
                  <a:srgbClr val="C00000"/>
                </a:solidFill>
                <a:latin typeface="Times New Roman" pitchFamily="18" charset="0"/>
                <a:cs typeface="Times New Roman" pitchFamily="18" charset="0"/>
              </a:rPr>
              <a:t>Kadr</a:t>
            </a:r>
            <a:r>
              <a:rPr lang="tr-TR" sz="2800" dirty="0" smtClean="0">
                <a:solidFill>
                  <a:srgbClr val="C00000"/>
                </a:solidFill>
                <a:latin typeface="Times New Roman" pitchFamily="18" charset="0"/>
                <a:cs typeface="Times New Roman" pitchFamily="18" charset="0"/>
              </a:rPr>
              <a:t>” şeklinde </a:t>
            </a:r>
            <a:r>
              <a:rPr lang="tr-TR" sz="2800" dirty="0" err="1" smtClean="0">
                <a:solidFill>
                  <a:srgbClr val="C00000"/>
                </a:solidFill>
                <a:latin typeface="Times New Roman" pitchFamily="18" charset="0"/>
                <a:cs typeface="Times New Roman" pitchFamily="18" charset="0"/>
              </a:rPr>
              <a:t>Kur’an</a:t>
            </a:r>
            <a:r>
              <a:rPr lang="tr-TR" sz="2800" dirty="0" smtClean="0">
                <a:solidFill>
                  <a:srgbClr val="C00000"/>
                </a:solidFill>
                <a:latin typeface="Times New Roman" pitchFamily="18" charset="0"/>
                <a:cs typeface="Times New Roman" pitchFamily="18" charset="0"/>
              </a:rPr>
              <a:t>-ı Kerim’in indirildiği gecenin adı olarak kullanılır. </a:t>
            </a:r>
            <a:r>
              <a:rPr lang="tr-TR" sz="2800" dirty="0" smtClean="0">
                <a:solidFill>
                  <a:schemeClr val="tx1"/>
                </a:solidFill>
                <a:latin typeface="Times New Roman" pitchFamily="18" charset="0"/>
                <a:cs typeface="Times New Roman" pitchFamily="18" charset="0"/>
              </a:rPr>
              <a:t>Aynı adı taşıyan 97. sure bu gecenin fazileti hakkında nazil olmuştur. Bu gece kendisinin önemine binaen hakkında bir süre indirilen bir gecedir. </a:t>
            </a:r>
            <a:endParaRPr lang="tr-TR" sz="2800" dirty="0">
              <a:solidFill>
                <a:schemeClr val="tx1"/>
              </a:solidFill>
              <a:latin typeface="Times New Roman" pitchFamily="18" charset="0"/>
              <a:cs typeface="Times New Roman" pitchFamily="18" charset="0"/>
            </a:endParaRPr>
          </a:p>
        </p:txBody>
      </p:sp>
      <p:pic>
        <p:nvPicPr>
          <p:cNvPr id="6" name="5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sp>
        <p:nvSpPr>
          <p:cNvPr id="13" name="12 Dikdörtgen"/>
          <p:cNvSpPr/>
          <p:nvPr/>
        </p:nvSpPr>
        <p:spPr>
          <a:xfrm>
            <a:off x="857224" y="2000240"/>
            <a:ext cx="7143800" cy="3929090"/>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800" dirty="0" smtClean="0">
                <a:solidFill>
                  <a:schemeClr val="tx1"/>
                </a:solidFill>
                <a:latin typeface="Times New Roman" pitchFamily="18" charset="0"/>
                <a:cs typeface="Times New Roman" pitchFamily="18" charset="0"/>
              </a:rPr>
              <a:t>	</a:t>
            </a:r>
            <a:r>
              <a:rPr lang="tr-TR" sz="2800" dirty="0" smtClean="0">
                <a:solidFill>
                  <a:schemeClr val="tx1"/>
                </a:solidFill>
              </a:rPr>
              <a:t> Kadir kelimesinin </a:t>
            </a:r>
            <a:r>
              <a:rPr lang="tr-TR" sz="2800" dirty="0" err="1" smtClean="0">
                <a:solidFill>
                  <a:schemeClr val="tx1"/>
                </a:solidFill>
              </a:rPr>
              <a:t>mânâsı</a:t>
            </a:r>
            <a:r>
              <a:rPr lang="tr-TR" sz="2800" dirty="0" smtClean="0">
                <a:solidFill>
                  <a:schemeClr val="tx1"/>
                </a:solidFill>
              </a:rPr>
              <a:t>, </a:t>
            </a:r>
            <a:r>
              <a:rPr lang="tr-TR" sz="2800" b="1" dirty="0" smtClean="0">
                <a:solidFill>
                  <a:srgbClr val="C00000"/>
                </a:solidFill>
              </a:rPr>
              <a:t>“Hüküm vermek”</a:t>
            </a:r>
            <a:r>
              <a:rPr lang="tr-TR" sz="2800" dirty="0" smtClean="0">
                <a:solidFill>
                  <a:srgbClr val="C00000"/>
                </a:solidFill>
              </a:rPr>
              <a:t> </a:t>
            </a:r>
            <a:r>
              <a:rPr lang="tr-TR" sz="2800" dirty="0" smtClean="0">
                <a:solidFill>
                  <a:schemeClr val="tx1"/>
                </a:solidFill>
              </a:rPr>
              <a:t>demektir. </a:t>
            </a:r>
            <a:r>
              <a:rPr lang="tr-TR" sz="2800" i="1" u="sng" dirty="0" smtClean="0">
                <a:solidFill>
                  <a:srgbClr val="C00000"/>
                </a:solidFill>
              </a:rPr>
              <a:t>Allah Teâlâ, o gecede bir yıl içerisinde olacak şeyler hakkında hüküm verdiği için bu geceye bu ad verilmiştir. </a:t>
            </a:r>
            <a:r>
              <a:rPr lang="tr-TR" sz="2800" i="1" u="sng" dirty="0" smtClean="0">
                <a:solidFill>
                  <a:srgbClr val="0070C0"/>
                </a:solidFill>
              </a:rPr>
              <a:t>Bazı alimlerimiz bu hükmün berat gecesinde verildiğini beyan etmişler </a:t>
            </a:r>
            <a:r>
              <a:rPr lang="tr-TR" sz="2800" i="1" u="sng" dirty="0" smtClean="0">
                <a:solidFill>
                  <a:schemeClr val="tx1"/>
                </a:solidFill>
              </a:rPr>
              <a:t>diğer </a:t>
            </a:r>
            <a:r>
              <a:rPr lang="tr-TR" sz="2800" i="1" u="sng" dirty="0" smtClean="0">
                <a:solidFill>
                  <a:srgbClr val="00B050"/>
                </a:solidFill>
              </a:rPr>
              <a:t>bazı alimlerimizde berat gecesinden başlayıp kadir gecesine kadar hüküm verme işinin devam ettiğini beyan buyurmuşlardır.</a:t>
            </a:r>
            <a:endParaRPr lang="tr-TR" sz="2800" dirty="0">
              <a:solidFill>
                <a:srgbClr val="00B050"/>
              </a:solidFill>
            </a:endParaRPr>
          </a:p>
        </p:txBody>
      </p:sp>
      <p:pic>
        <p:nvPicPr>
          <p:cNvPr id="6" name="5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Documents and Settings\alp\Desktop\resimler slyt ve sunular icin\HAT\03iz0.jpg"/>
          <p:cNvPicPr>
            <a:picLocks noChangeAspect="1" noChangeArrowheads="1"/>
          </p:cNvPicPr>
          <p:nvPr/>
        </p:nvPicPr>
        <p:blipFill>
          <a:blip r:embed="rId2"/>
          <a:srcRect/>
          <a:stretch>
            <a:fillRect/>
          </a:stretch>
        </p:blipFill>
        <p:spPr bwMode="auto">
          <a:xfrm>
            <a:off x="0" y="1142984"/>
            <a:ext cx="9144000" cy="5715016"/>
          </a:xfrm>
          <a:prstGeom prst="rect">
            <a:avLst/>
          </a:prstGeom>
          <a:noFill/>
        </p:spPr>
      </p:pic>
      <p:sp>
        <p:nvSpPr>
          <p:cNvPr id="13" name="12 Dikdörtgen"/>
          <p:cNvSpPr/>
          <p:nvPr/>
        </p:nvSpPr>
        <p:spPr>
          <a:xfrm>
            <a:off x="857224" y="2000240"/>
            <a:ext cx="7143800" cy="3929090"/>
          </a:xfrm>
          <a:prstGeom prst="rect">
            <a:avLst/>
          </a:prstGeom>
          <a:solidFill>
            <a:schemeClr val="accent6">
              <a:lumMod val="40000"/>
              <a:lumOff val="6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smtClean="0">
                <a:solidFill>
                  <a:schemeClr val="tx1"/>
                </a:solidFill>
                <a:latin typeface="Times New Roman" pitchFamily="18" charset="0"/>
                <a:cs typeface="Times New Roman" pitchFamily="18" charset="0"/>
              </a:rPr>
              <a:t>	</a:t>
            </a:r>
            <a:r>
              <a:rPr lang="tr-TR" sz="1400" b="1" u="sng" dirty="0" smtClean="0">
                <a:solidFill>
                  <a:schemeClr val="tx1"/>
                </a:solidFill>
                <a:latin typeface="Times New Roman" pitchFamily="18" charset="0"/>
                <a:cs typeface="Times New Roman" pitchFamily="18" charset="0"/>
              </a:rPr>
              <a:t> </a:t>
            </a:r>
            <a:r>
              <a:rPr lang="tr-TR" b="1" u="sng" dirty="0" smtClean="0">
                <a:solidFill>
                  <a:schemeClr val="tx1"/>
                </a:solidFill>
                <a:latin typeface="Times New Roman" pitchFamily="18" charset="0"/>
                <a:cs typeface="Times New Roman" pitchFamily="18" charset="0"/>
              </a:rPr>
              <a:t>Alimler bu geceye şu sebeplerle Kadir Gecesi dendiğini söylemişlerdir:</a:t>
            </a:r>
            <a:endParaRPr lang="tr-TR" sz="1400" b="1" u="sng" dirty="0" smtClean="0">
              <a:solidFill>
                <a:schemeClr val="tx1"/>
              </a:solidFill>
              <a:latin typeface="Times New Roman" pitchFamily="18" charset="0"/>
              <a:cs typeface="Times New Roman" pitchFamily="18" charset="0"/>
            </a:endParaRPr>
          </a:p>
          <a:p>
            <a:pPr algn="just"/>
            <a:r>
              <a:rPr lang="tr-TR" sz="1600" dirty="0" smtClean="0">
                <a:solidFill>
                  <a:schemeClr val="tx1"/>
                </a:solidFill>
                <a:latin typeface="Times New Roman" pitchFamily="18" charset="0"/>
                <a:cs typeface="Times New Roman" pitchFamily="18" charset="0"/>
              </a:rPr>
              <a:t>        1- </a:t>
            </a:r>
            <a:r>
              <a:rPr lang="tr-TR" sz="1600" b="1" dirty="0" smtClean="0">
                <a:solidFill>
                  <a:srgbClr val="C00000"/>
                </a:solidFill>
                <a:latin typeface="Times New Roman" pitchFamily="18" charset="0"/>
                <a:cs typeface="Times New Roman" pitchFamily="18" charset="0"/>
              </a:rPr>
              <a:t>Bu gece işlerin ve hükümlerin takdir edildiği gecedir. </a:t>
            </a:r>
            <a:r>
              <a:rPr lang="tr-TR" sz="1600" dirty="0" smtClean="0">
                <a:solidFill>
                  <a:schemeClr val="tx1"/>
                </a:solidFill>
                <a:latin typeface="Times New Roman" pitchFamily="18" charset="0"/>
                <a:cs typeface="Times New Roman" pitchFamily="18" charset="0"/>
              </a:rPr>
              <a:t>Nitekim </a:t>
            </a:r>
            <a:r>
              <a:rPr lang="tr-TR" sz="1600" dirty="0" err="1" smtClean="0">
                <a:solidFill>
                  <a:schemeClr val="tx1"/>
                </a:solidFill>
                <a:latin typeface="Times New Roman" pitchFamily="18" charset="0"/>
                <a:cs typeface="Times New Roman" pitchFamily="18" charset="0"/>
              </a:rPr>
              <a:t>Duhan</a:t>
            </a:r>
            <a:r>
              <a:rPr lang="tr-TR" sz="1600" dirty="0" smtClean="0">
                <a:solidFill>
                  <a:schemeClr val="tx1"/>
                </a:solidFill>
                <a:latin typeface="Times New Roman" pitchFamily="18" charset="0"/>
                <a:cs typeface="Times New Roman" pitchFamily="18" charset="0"/>
              </a:rPr>
              <a:t> </a:t>
            </a:r>
            <a:r>
              <a:rPr lang="tr-TR" sz="1600" dirty="0" err="1" smtClean="0">
                <a:solidFill>
                  <a:schemeClr val="tx1"/>
                </a:solidFill>
                <a:latin typeface="Times New Roman" pitchFamily="18" charset="0"/>
                <a:cs typeface="Times New Roman" pitchFamily="18" charset="0"/>
              </a:rPr>
              <a:t>sûresi</a:t>
            </a:r>
            <a:r>
              <a:rPr lang="tr-TR" sz="1600" dirty="0" smtClean="0">
                <a:solidFill>
                  <a:schemeClr val="tx1"/>
                </a:solidFill>
                <a:latin typeface="Times New Roman" pitchFamily="18" charset="0"/>
                <a:cs typeface="Times New Roman" pitchFamily="18" charset="0"/>
              </a:rPr>
              <a:t> 4 ve 5. ayetlerde   “ </a:t>
            </a:r>
            <a:r>
              <a:rPr lang="ar-SA" sz="2000" dirty="0" smtClean="0">
                <a:solidFill>
                  <a:srgbClr val="0070C0"/>
                </a:solidFill>
                <a:latin typeface="Times New Roman" pitchFamily="18" charset="0"/>
                <a:cs typeface="Times New Roman" pitchFamily="18" charset="0"/>
              </a:rPr>
              <a:t>فيها يفرق كل أمر حكيم أمرا من عندنا</a:t>
            </a:r>
            <a:r>
              <a:rPr lang="ar-SA" sz="1600" dirty="0" smtClean="0">
                <a:solidFill>
                  <a:schemeClr val="tx1"/>
                </a:solidFill>
                <a:latin typeface="Times New Roman" pitchFamily="18" charset="0"/>
                <a:cs typeface="Times New Roman" pitchFamily="18" charset="0"/>
              </a:rPr>
              <a:t>...</a:t>
            </a:r>
            <a:r>
              <a:rPr lang="tr-TR" sz="1600" dirty="0" smtClean="0">
                <a:solidFill>
                  <a:schemeClr val="tx1"/>
                </a:solidFill>
                <a:latin typeface="Times New Roman" pitchFamily="18" charset="0"/>
                <a:cs typeface="Times New Roman" pitchFamily="18" charset="0"/>
              </a:rPr>
              <a:t> ” </a:t>
            </a:r>
            <a:r>
              <a:rPr lang="tr-TR" sz="1600" b="1" dirty="0" smtClean="0">
                <a:solidFill>
                  <a:schemeClr val="tx1"/>
                </a:solidFill>
                <a:latin typeface="Times New Roman" pitchFamily="18" charset="0"/>
                <a:cs typeface="Times New Roman" pitchFamily="18" charset="0"/>
              </a:rPr>
              <a:t>“Her hikmetli iş </a:t>
            </a:r>
            <a:r>
              <a:rPr lang="tr-TR" sz="1600" b="1" dirty="0" err="1" smtClean="0">
                <a:solidFill>
                  <a:schemeClr val="tx1"/>
                </a:solidFill>
                <a:latin typeface="Times New Roman" pitchFamily="18" charset="0"/>
                <a:cs typeface="Times New Roman" pitchFamily="18" charset="0"/>
              </a:rPr>
              <a:t>nezdimizde</a:t>
            </a:r>
            <a:r>
              <a:rPr lang="tr-TR" sz="1600" b="1" dirty="0" smtClean="0">
                <a:solidFill>
                  <a:schemeClr val="tx1"/>
                </a:solidFill>
                <a:latin typeface="Times New Roman" pitchFamily="18" charset="0"/>
                <a:cs typeface="Times New Roman" pitchFamily="18" charset="0"/>
              </a:rPr>
              <a:t> bir emir ile o gece ayrılır”</a:t>
            </a:r>
            <a:r>
              <a:rPr lang="tr-TR" sz="1600" dirty="0" smtClean="0">
                <a:solidFill>
                  <a:schemeClr val="tx1"/>
                </a:solidFill>
                <a:latin typeface="Times New Roman" pitchFamily="18" charset="0"/>
                <a:cs typeface="Times New Roman" pitchFamily="18" charset="0"/>
              </a:rPr>
              <a:t> buyrulmaktadır.</a:t>
            </a:r>
          </a:p>
          <a:p>
            <a:pPr algn="just"/>
            <a:r>
              <a:rPr lang="tr-TR" sz="1600" dirty="0" smtClean="0">
                <a:solidFill>
                  <a:schemeClr val="tx1"/>
                </a:solidFill>
                <a:latin typeface="Times New Roman" pitchFamily="18" charset="0"/>
                <a:cs typeface="Times New Roman" pitchFamily="18" charset="0"/>
              </a:rPr>
              <a:t> </a:t>
            </a:r>
          </a:p>
          <a:p>
            <a:pPr algn="just"/>
            <a:r>
              <a:rPr lang="tr-TR" sz="1600" b="1" dirty="0" smtClean="0">
                <a:solidFill>
                  <a:schemeClr val="tx1"/>
                </a:solidFill>
                <a:latin typeface="Times New Roman" pitchFamily="18" charset="0"/>
                <a:cs typeface="Times New Roman" pitchFamily="18" charset="0"/>
              </a:rPr>
              <a:t>	</a:t>
            </a:r>
            <a:r>
              <a:rPr lang="tr-TR" sz="1600" b="1" u="sng" dirty="0" err="1" smtClean="0">
                <a:solidFill>
                  <a:schemeClr val="tx1"/>
                </a:solidFill>
                <a:latin typeface="Times New Roman" pitchFamily="18" charset="0"/>
                <a:cs typeface="Times New Roman" pitchFamily="18" charset="0"/>
              </a:rPr>
              <a:t>İbni</a:t>
            </a:r>
            <a:r>
              <a:rPr lang="tr-TR" sz="1600" b="1" u="sng" dirty="0" smtClean="0">
                <a:solidFill>
                  <a:schemeClr val="tx1"/>
                </a:solidFill>
                <a:latin typeface="Times New Roman" pitchFamily="18" charset="0"/>
                <a:cs typeface="Times New Roman" pitchFamily="18" charset="0"/>
              </a:rPr>
              <a:t> Abbas'</a:t>
            </a:r>
            <a:r>
              <a:rPr lang="tr-TR" sz="1600" dirty="0" smtClean="0">
                <a:solidFill>
                  <a:schemeClr val="tx1"/>
                </a:solidFill>
                <a:latin typeface="Times New Roman" pitchFamily="18" charset="0"/>
                <a:cs typeface="Times New Roman" pitchFamily="18" charset="0"/>
              </a:rPr>
              <a:t>tan rivayet edildiğine göre, hikmetli işlerin birbirinden ayırt edilmesi şu şekilde cereyan etmektedir:	Bu seneden gelecek seneye kadar meydana gelecek olayların hepsi ayrı ayrı melekler tarafından defterlere yazılır. </a:t>
            </a:r>
          </a:p>
          <a:p>
            <a:pPr algn="just"/>
            <a:r>
              <a:rPr lang="tr-TR" sz="1600" b="1" u="sng" dirty="0" smtClean="0">
                <a:solidFill>
                  <a:srgbClr val="C00000"/>
                </a:solidFill>
                <a:latin typeface="Times New Roman" pitchFamily="18" charset="0"/>
                <a:cs typeface="Times New Roman" pitchFamily="18" charset="0"/>
              </a:rPr>
              <a:t>Rızıklar, eceller, zenginlik, fakirlik, ölümler, doğumlar hep bu esnada kaydedilir. Herkesin ve her-şeyin o sene içindeki mukadderatı kaydedilir </a:t>
            </a:r>
            <a:endParaRPr lang="tr-TR" sz="1600" dirty="0" smtClean="0">
              <a:solidFill>
                <a:srgbClr val="C00000"/>
              </a:solidFill>
              <a:latin typeface="Times New Roman" pitchFamily="18" charset="0"/>
              <a:cs typeface="Times New Roman" pitchFamily="18" charset="0"/>
            </a:endParaRPr>
          </a:p>
          <a:p>
            <a:pPr algn="just"/>
            <a:r>
              <a:rPr lang="tr-TR" sz="1600" b="1" dirty="0" smtClean="0">
                <a:solidFill>
                  <a:srgbClr val="0070C0"/>
                </a:solidFill>
                <a:latin typeface="Times New Roman" pitchFamily="18" charset="0"/>
                <a:cs typeface="Times New Roman" pitchFamily="18" charset="0"/>
              </a:rPr>
              <a:t>Mikail(as):</a:t>
            </a:r>
            <a:r>
              <a:rPr lang="tr-TR" sz="1600" u="sng" dirty="0" smtClean="0">
                <a:solidFill>
                  <a:srgbClr val="0070C0"/>
                </a:solidFill>
                <a:latin typeface="Times New Roman" pitchFamily="18" charset="0"/>
                <a:cs typeface="Times New Roman" pitchFamily="18" charset="0"/>
              </a:rPr>
              <a:t>Rızıkla alakalı defterler Mikail(as)’e verilir.</a:t>
            </a:r>
            <a:r>
              <a:rPr lang="tr-TR" sz="1600" dirty="0" smtClean="0">
                <a:solidFill>
                  <a:srgbClr val="0070C0"/>
                </a:solidFill>
                <a:latin typeface="Times New Roman" pitchFamily="18" charset="0"/>
                <a:cs typeface="Times New Roman" pitchFamily="18" charset="0"/>
              </a:rPr>
              <a:t> </a:t>
            </a:r>
          </a:p>
          <a:p>
            <a:pPr algn="just"/>
            <a:r>
              <a:rPr lang="tr-TR" sz="1600" b="1" dirty="0" smtClean="0">
                <a:solidFill>
                  <a:srgbClr val="00B050"/>
                </a:solidFill>
                <a:latin typeface="Times New Roman" pitchFamily="18" charset="0"/>
                <a:cs typeface="Times New Roman" pitchFamily="18" charset="0"/>
              </a:rPr>
              <a:t>Cebrail(as):</a:t>
            </a:r>
            <a:r>
              <a:rPr lang="tr-TR" sz="1600" dirty="0" smtClean="0">
                <a:solidFill>
                  <a:srgbClr val="00B050"/>
                </a:solidFill>
                <a:latin typeface="Times New Roman" pitchFamily="18" charset="0"/>
                <a:cs typeface="Times New Roman" pitchFamily="18" charset="0"/>
              </a:rPr>
              <a:t> </a:t>
            </a:r>
            <a:r>
              <a:rPr lang="tr-TR" sz="1600" u="sng" dirty="0" smtClean="0">
                <a:solidFill>
                  <a:srgbClr val="00B050"/>
                </a:solidFill>
                <a:latin typeface="Times New Roman" pitchFamily="18" charset="0"/>
                <a:cs typeface="Times New Roman" pitchFamily="18" charset="0"/>
              </a:rPr>
              <a:t>Savaşlarla ilgili defterler Cebrail (as)’a verilir.</a:t>
            </a:r>
            <a:r>
              <a:rPr lang="tr-TR" sz="1600" dirty="0" smtClean="0">
                <a:solidFill>
                  <a:srgbClr val="00B050"/>
                </a:solidFill>
                <a:latin typeface="Times New Roman" pitchFamily="18" charset="0"/>
                <a:cs typeface="Times New Roman" pitchFamily="18" charset="0"/>
              </a:rPr>
              <a:t> </a:t>
            </a:r>
          </a:p>
          <a:p>
            <a:pPr algn="just"/>
            <a:r>
              <a:rPr lang="tr-TR" sz="1600" b="1" dirty="0" smtClean="0">
                <a:solidFill>
                  <a:srgbClr val="7030A0"/>
                </a:solidFill>
                <a:latin typeface="Times New Roman" pitchFamily="18" charset="0"/>
                <a:cs typeface="Times New Roman" pitchFamily="18" charset="0"/>
              </a:rPr>
              <a:t>İsrafil(as):</a:t>
            </a:r>
            <a:r>
              <a:rPr lang="tr-TR" sz="1600" u="sng" dirty="0" smtClean="0">
                <a:solidFill>
                  <a:srgbClr val="7030A0"/>
                </a:solidFill>
                <a:latin typeface="Times New Roman" pitchFamily="18" charset="0"/>
                <a:cs typeface="Times New Roman" pitchFamily="18" charset="0"/>
              </a:rPr>
              <a:t>Ameller nüshası dünya semasında görevli melek olan İsrafil'e verilir </a:t>
            </a:r>
            <a:endParaRPr lang="tr-TR" sz="1600" dirty="0" smtClean="0">
              <a:solidFill>
                <a:srgbClr val="7030A0"/>
              </a:solidFill>
              <a:latin typeface="Times New Roman" pitchFamily="18" charset="0"/>
              <a:cs typeface="Times New Roman" pitchFamily="18" charset="0"/>
            </a:endParaRPr>
          </a:p>
          <a:p>
            <a:pPr algn="just"/>
            <a:r>
              <a:rPr lang="tr-TR" sz="1600" b="1" dirty="0" smtClean="0">
                <a:solidFill>
                  <a:srgbClr val="FF0000"/>
                </a:solidFill>
                <a:latin typeface="Times New Roman" pitchFamily="18" charset="0"/>
                <a:cs typeface="Times New Roman" pitchFamily="18" charset="0"/>
              </a:rPr>
              <a:t>Azrail(as):</a:t>
            </a:r>
            <a:r>
              <a:rPr lang="tr-TR" sz="1600" u="sng" dirty="0" smtClean="0">
                <a:solidFill>
                  <a:srgbClr val="FF0000"/>
                </a:solidFill>
                <a:latin typeface="Times New Roman" pitchFamily="18" charset="0"/>
                <a:cs typeface="Times New Roman" pitchFamily="18" charset="0"/>
              </a:rPr>
              <a:t>Ölüm ve musibetlerle ilgili defter de Azrail (as) teslim edilir.</a:t>
            </a:r>
            <a:r>
              <a:rPr lang="tr-TR" sz="1600" dirty="0" smtClean="0">
                <a:solidFill>
                  <a:srgbClr val="FF0000"/>
                </a:solidFill>
                <a:latin typeface="Times New Roman" pitchFamily="18" charset="0"/>
                <a:cs typeface="Times New Roman" pitchFamily="18" charset="0"/>
              </a:rPr>
              <a:t> </a:t>
            </a:r>
            <a:endParaRPr lang="tr-TR" sz="1600" dirty="0">
              <a:solidFill>
                <a:srgbClr val="FF0000"/>
              </a:solidFill>
              <a:latin typeface="Times New Roman" pitchFamily="18" charset="0"/>
              <a:cs typeface="Times New Roman" pitchFamily="18" charset="0"/>
            </a:endParaRPr>
          </a:p>
        </p:txBody>
      </p:sp>
      <p:pic>
        <p:nvPicPr>
          <p:cNvPr id="6" name="5 Resim" descr="tepedin.png"/>
          <p:cNvPicPr>
            <a:picLocks noChangeAspect="1"/>
          </p:cNvPicPr>
          <p:nvPr/>
        </p:nvPicPr>
        <p:blipFill>
          <a:blip r:embed="rId3"/>
          <a:srcRect l="821" t="10949"/>
          <a:stretch>
            <a:fillRect/>
          </a:stretch>
        </p:blipFill>
        <p:spPr>
          <a:xfrm>
            <a:off x="-71470" y="-24"/>
            <a:ext cx="9215470" cy="1214446"/>
          </a:xfrm>
          <a:prstGeom prst="rect">
            <a:avLst/>
          </a:prstGeom>
        </p:spPr>
      </p:pic>
      <p:sp>
        <p:nvSpPr>
          <p:cNvPr id="8" name="7 Dikdörtgen"/>
          <p:cNvSpPr/>
          <p:nvPr/>
        </p:nvSpPr>
        <p:spPr>
          <a:xfrm>
            <a:off x="2000232" y="214290"/>
            <a:ext cx="5214974" cy="923330"/>
          </a:xfrm>
          <a:prstGeom prst="rect">
            <a:avLst/>
          </a:prstGeom>
        </p:spPr>
        <p:txBody>
          <a:bodyPr wrap="square">
            <a:spAutoFit/>
          </a:bodyPr>
          <a:lstStyle/>
          <a:p>
            <a:pPr algn="ctr" eaLnBrk="0" hangingPunct="0"/>
            <a:r>
              <a:rPr lang="tr-TR" b="1" dirty="0" smtClean="0">
                <a:solidFill>
                  <a:srgbClr val="7030A0"/>
                </a:solidFill>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b="1" dirty="0" smtClean="0">
                <a:solidFill>
                  <a:srgbClr val="C00000"/>
                </a:solidFill>
                <a:latin typeface="Times New Roman" pitchFamily="18" charset="0"/>
                <a:cs typeface="Times New Roman" pitchFamily="18" charset="0"/>
              </a:rPr>
              <a:t>DADAŞKENT MERKEZ CAMİİ</a:t>
            </a:r>
            <a:endParaRPr lang="tr-TR"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TotalTime>
  <Words>1532</Words>
  <Application>Microsoft Office PowerPoint</Application>
  <PresentationFormat>Ekran Gösterisi (4:3)</PresentationFormat>
  <Paragraphs>319</Paragraphs>
  <Slides>39</Slides>
  <Notes>0</Notes>
  <HiddenSlides>0</HiddenSlides>
  <MMClips>0</MMClips>
  <ScaleCrop>false</ScaleCrop>
  <HeadingPairs>
    <vt:vector size="4" baseType="variant">
      <vt:variant>
        <vt:lpstr>Tema</vt:lpstr>
      </vt:variant>
      <vt:variant>
        <vt:i4>1</vt:i4>
      </vt:variant>
      <vt:variant>
        <vt:lpstr>Slayt Başlıkları</vt:lpstr>
      </vt:variant>
      <vt:variant>
        <vt:i4>39</vt:i4>
      </vt:variant>
    </vt:vector>
  </HeadingPairs>
  <TitlesOfParts>
    <vt:vector size="40" baseType="lpstr">
      <vt:lpstr>Ofis Teması</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Slayt 35</vt:lpstr>
      <vt:lpstr>Slayt 36</vt:lpstr>
      <vt:lpstr>Slayt 37</vt:lpstr>
      <vt:lpstr>Slayt 38</vt:lpstr>
      <vt:lpstr>Slayt 39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alp</dc:creator>
  <cp:lastModifiedBy>salim</cp:lastModifiedBy>
  <cp:revision>24</cp:revision>
  <dcterms:created xsi:type="dcterms:W3CDTF">2010-09-02T11:53:47Z</dcterms:created>
  <dcterms:modified xsi:type="dcterms:W3CDTF">2011-08-24T22:06:26Z</dcterms:modified>
</cp:coreProperties>
</file>