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2" r:id="rId2"/>
    <p:sldId id="278" r:id="rId3"/>
    <p:sldId id="273" r:id="rId4"/>
    <p:sldId id="274" r:id="rId5"/>
    <p:sldId id="275" r:id="rId6"/>
    <p:sldId id="276" r:id="rId7"/>
    <p:sldId id="277" r:id="rId8"/>
    <p:sldId id="257" r:id="rId9"/>
    <p:sldId id="280" r:id="rId10"/>
    <p:sldId id="279" r:id="rId11"/>
    <p:sldId id="281" r:id="rId12"/>
    <p:sldId id="256" r:id="rId13"/>
    <p:sldId id="258" r:id="rId14"/>
    <p:sldId id="282" r:id="rId15"/>
    <p:sldId id="284" r:id="rId16"/>
    <p:sldId id="283" r:id="rId17"/>
    <p:sldId id="259" r:id="rId18"/>
    <p:sldId id="260" r:id="rId19"/>
    <p:sldId id="261" r:id="rId20"/>
    <p:sldId id="262" r:id="rId21"/>
    <p:sldId id="264" r:id="rId22"/>
    <p:sldId id="271" r:id="rId23"/>
    <p:sldId id="265" r:id="rId24"/>
    <p:sldId id="266" r:id="rId25"/>
    <p:sldId id="267" r:id="rId26"/>
    <p:sldId id="268" r:id="rId27"/>
    <p:sldId id="269" r:id="rId28"/>
    <p:sldId id="270" r:id="rId29"/>
    <p:sldId id="263"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D1E15-0098-4D1E-A7BD-582C94B9DB44}" type="datetimeFigureOut">
              <a:rPr lang="tr-TR" smtClean="0"/>
              <a:t>21.06.2017</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489AE-6F3E-4CF3-9CD2-4339F717F845}" type="slidenum">
              <a:rPr lang="tr-TR" smtClean="0"/>
              <a:t>‹#›</a:t>
            </a:fld>
            <a:endParaRPr lang="tr-TR"/>
          </a:p>
        </p:txBody>
      </p:sp>
    </p:spTree>
    <p:extLst>
      <p:ext uri="{BB962C8B-B14F-4D97-AF65-F5344CB8AC3E}">
        <p14:creationId xmlns:p14="http://schemas.microsoft.com/office/powerpoint/2010/main" val="46898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DAC4F88F-FDE6-4F56-80B4-1F394DD6B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a:extLst>
              <a:ext uri="{FF2B5EF4-FFF2-40B4-BE49-F238E27FC236}">
                <a16:creationId xmlns:a16="http://schemas.microsoft.com/office/drawing/2014/main" id="{D398F911-6FEA-4DEB-97FE-3F36BA9F43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tr-TR"/>
          </a:p>
        </p:txBody>
      </p:sp>
      <p:sp>
        <p:nvSpPr>
          <p:cNvPr id="47108" name="Foliennummernplatzhalter 3">
            <a:extLst>
              <a:ext uri="{FF2B5EF4-FFF2-40B4-BE49-F238E27FC236}">
                <a16:creationId xmlns:a16="http://schemas.microsoft.com/office/drawing/2014/main" id="{AEB14419-B7E1-4879-868A-39EB24C6F9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1242B7-2DE7-4A62-8DDF-658A2D54F06D}" type="slidenum">
              <a:rPr lang="de-DE" altLang="tr-TR"/>
              <a:pPr eaLnBrk="1" hangingPunct="1"/>
              <a:t>6</a:t>
            </a:fld>
            <a:endParaRPr lang="de-DE" altLang="tr-TR"/>
          </a:p>
        </p:txBody>
      </p:sp>
    </p:spTree>
    <p:extLst>
      <p:ext uri="{BB962C8B-B14F-4D97-AF65-F5344CB8AC3E}">
        <p14:creationId xmlns:p14="http://schemas.microsoft.com/office/powerpoint/2010/main" val="212475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a:extLst>
              <a:ext uri="{FF2B5EF4-FFF2-40B4-BE49-F238E27FC236}">
                <a16:creationId xmlns:a16="http://schemas.microsoft.com/office/drawing/2014/main" id="{67E74744-2530-44C0-ABAE-6D057924E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a:extLst>
              <a:ext uri="{FF2B5EF4-FFF2-40B4-BE49-F238E27FC236}">
                <a16:creationId xmlns:a16="http://schemas.microsoft.com/office/drawing/2014/main" id="{4288266C-D445-4736-8816-1CCF96BB5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tr-TR"/>
          </a:p>
        </p:txBody>
      </p:sp>
      <p:sp>
        <p:nvSpPr>
          <p:cNvPr id="48132" name="Foliennummernplatzhalter 3">
            <a:extLst>
              <a:ext uri="{FF2B5EF4-FFF2-40B4-BE49-F238E27FC236}">
                <a16:creationId xmlns:a16="http://schemas.microsoft.com/office/drawing/2014/main" id="{A789632A-04E7-4273-9459-CCC5514C54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941D84-E3B4-4EAD-A24C-A091275C3F8C}" type="slidenum">
              <a:rPr lang="de-DE" altLang="tr-TR"/>
              <a:pPr eaLnBrk="1" hangingPunct="1"/>
              <a:t>7</a:t>
            </a:fld>
            <a:endParaRPr lang="de-DE" altLang="tr-TR"/>
          </a:p>
        </p:txBody>
      </p:sp>
    </p:spTree>
    <p:extLst>
      <p:ext uri="{BB962C8B-B14F-4D97-AF65-F5344CB8AC3E}">
        <p14:creationId xmlns:p14="http://schemas.microsoft.com/office/powerpoint/2010/main" val="408045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F517A73F-5709-4911-BA43-DCC0920D7F2D}" type="datetimeFigureOut">
              <a:rPr lang="de-CH" smtClean="0"/>
              <a:pPr/>
              <a:t>21.06.2017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FBF4641A-2C26-4B71-8F10-DE6BAA7A3602}" type="slidenum">
              <a:rPr lang="de-CH" smtClean="0"/>
              <a:pPr/>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7A73F-5709-4911-BA43-DCC0920D7F2D}" type="datetimeFigureOut">
              <a:rPr lang="de-CH" smtClean="0"/>
              <a:pPr/>
              <a:t>21.06.2017</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4641A-2C26-4B71-8F10-DE6BAA7A3602}" type="slidenum">
              <a:rPr lang="de-CH" smtClean="0"/>
              <a:pPr/>
              <a:t>‹#›</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481228"/>
            <a:ext cx="9144000" cy="1347216"/>
          </a:xfrm>
          <a:solidFill>
            <a:schemeClr val="tx2">
              <a:lumMod val="75000"/>
            </a:schemeClr>
          </a:solidFill>
        </p:spPr>
        <p:txBody>
          <a:bodyPr>
            <a:noAutofit/>
          </a:bodyPr>
          <a:lstStyle/>
          <a:p>
            <a:r>
              <a:rPr lang="tr-TR" sz="5400" b="1" dirty="0">
                <a:solidFill>
                  <a:schemeClr val="bg1"/>
                </a:solidFill>
                <a:latin typeface="+mn-lt"/>
              </a:rPr>
              <a:t>KADİR GECESİ VAAZI</a:t>
            </a:r>
            <a:endParaRPr lang="de-CH" sz="5400" b="1" dirty="0">
              <a:solidFill>
                <a:schemeClr val="bg1"/>
              </a:solidFill>
              <a:latin typeface="+mn-lt"/>
            </a:endParaRPr>
          </a:p>
        </p:txBody>
      </p:sp>
      <p:pic>
        <p:nvPicPr>
          <p:cNvPr id="5" name="İçerik Yer Tutucusu 4">
            <a:extLst>
              <a:ext uri="{FF2B5EF4-FFF2-40B4-BE49-F238E27FC236}">
                <a16:creationId xmlns:a16="http://schemas.microsoft.com/office/drawing/2014/main" id="{C7314EBE-4D8C-4455-B5B5-847068E8CDE3}"/>
              </a:ext>
            </a:extLst>
          </p:cNvPr>
          <p:cNvPicPr>
            <a:picLocks noGrp="1" noChangeAspect="1"/>
          </p:cNvPicPr>
          <p:nvPr>
            <p:ph idx="1"/>
          </p:nvPr>
        </p:nvPicPr>
        <p:blipFill>
          <a:blip r:embed="rId2"/>
          <a:stretch>
            <a:fillRect/>
          </a:stretch>
        </p:blipFill>
        <p:spPr>
          <a:xfrm>
            <a:off x="0" y="0"/>
            <a:ext cx="9144000" cy="5481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66A053-C39E-4F8C-807A-CF5794A153AB}"/>
              </a:ext>
            </a:extLst>
          </p:cNvPr>
          <p:cNvSpPr>
            <a:spLocks noGrp="1"/>
          </p:cNvSpPr>
          <p:nvPr>
            <p:ph type="title"/>
          </p:nvPr>
        </p:nvSpPr>
        <p:spPr>
          <a:xfrm>
            <a:off x="-10533" y="-10285"/>
            <a:ext cx="9154534" cy="1143000"/>
          </a:xfrm>
          <a:solidFill>
            <a:schemeClr val="accent6">
              <a:lumMod val="40000"/>
              <a:lumOff val="60000"/>
            </a:schemeClr>
          </a:solidFill>
        </p:spPr>
        <p:txBody>
          <a:bodyPr/>
          <a:lstStyle/>
          <a:p>
            <a:endParaRPr lang="tr-TR" dirty="0"/>
          </a:p>
        </p:txBody>
      </p:sp>
      <p:sp>
        <p:nvSpPr>
          <p:cNvPr id="3" name="İçerik Yer Tutucusu 2">
            <a:extLst>
              <a:ext uri="{FF2B5EF4-FFF2-40B4-BE49-F238E27FC236}">
                <a16:creationId xmlns:a16="http://schemas.microsoft.com/office/drawing/2014/main" id="{A9EF7F7D-F82B-4066-B6B2-D025E4B235C1}"/>
              </a:ext>
            </a:extLst>
          </p:cNvPr>
          <p:cNvSpPr>
            <a:spLocks noGrp="1"/>
          </p:cNvSpPr>
          <p:nvPr>
            <p:ph idx="1"/>
          </p:nvPr>
        </p:nvSpPr>
        <p:spPr>
          <a:solidFill>
            <a:schemeClr val="accent6">
              <a:lumMod val="20000"/>
              <a:lumOff val="80000"/>
            </a:schemeClr>
          </a:solidFill>
        </p:spPr>
        <p:txBody>
          <a:bodyPr>
            <a:normAutofit fontScale="77500" lnSpcReduction="20000"/>
          </a:bodyPr>
          <a:lstStyle/>
          <a:p>
            <a:r>
              <a:rPr lang="tr-TR" dirty="0"/>
              <a:t>Kadir suresi’nde, Rabbimiz, kadir Gecesi’ni böyle beyan buyuruyor.. Kur’ân-ı Kerimi Kadir Gecesi’nde indirdiğini beyan buyuran Rabbimiz, yegâne hayat düsturumuz Kur’ân-ı Kerim’i Ramazan ayında indirmiş olduğunu da beyan buyurmuştur:</a:t>
            </a:r>
          </a:p>
          <a:p>
            <a:endParaRPr lang="tr-TR" dirty="0"/>
          </a:p>
          <a:p>
            <a:r>
              <a:rPr lang="ar-AE" dirty="0"/>
              <a:t>شَهْرُ رَمَضَانَ الَّذى اُنْزِلَ فيهِ الْقُرْانُ هُدًى لِلنَّاسِ وَبَيِّنَاتٍ مِنَ الْهُدى وَالْفُرْقَانِ</a:t>
            </a:r>
          </a:p>
          <a:p>
            <a:endParaRPr lang="ar-AE" dirty="0"/>
          </a:p>
          <a:p>
            <a:r>
              <a:rPr lang="ar-AE" dirty="0"/>
              <a:t> “</a:t>
            </a:r>
            <a:r>
              <a:rPr lang="tr-TR" dirty="0"/>
              <a:t>Ramazan ayı… insanlar için hidayet olan ve değer yolu ve “hak ile batılı birbirinden” ayıran apaçık belgeleri “kapsayan” Kur’ân onda indirilmiştir…” Bakara Suresi-185</a:t>
            </a:r>
          </a:p>
        </p:txBody>
      </p:sp>
    </p:spTree>
    <p:extLst>
      <p:ext uri="{BB962C8B-B14F-4D97-AF65-F5344CB8AC3E}">
        <p14:creationId xmlns:p14="http://schemas.microsoft.com/office/powerpoint/2010/main" val="94975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77B933-E5F0-44A0-8B3D-A47750D23C3F}"/>
              </a:ext>
            </a:extLst>
          </p:cNvPr>
          <p:cNvSpPr>
            <a:spLocks noGrp="1"/>
          </p:cNvSpPr>
          <p:nvPr>
            <p:ph type="title"/>
          </p:nvPr>
        </p:nvSpPr>
        <p:spPr>
          <a:solidFill>
            <a:schemeClr val="accent6">
              <a:lumMod val="40000"/>
              <a:lumOff val="60000"/>
            </a:schemeClr>
          </a:solidFill>
        </p:spPr>
        <p:txBody>
          <a:bodyPr>
            <a:normAutofit/>
          </a:bodyPr>
          <a:lstStyle/>
          <a:p>
            <a:r>
              <a:rPr lang="ar-AE" b="1" dirty="0"/>
              <a:t>وَمَا أَدْرَاكَ مَا لَيْلَةُ الْقَدْر</a:t>
            </a:r>
            <a:endParaRPr lang="tr-TR" dirty="0"/>
          </a:p>
        </p:txBody>
      </p:sp>
      <p:sp>
        <p:nvSpPr>
          <p:cNvPr id="3" name="İçerik Yer Tutucusu 2">
            <a:extLst>
              <a:ext uri="{FF2B5EF4-FFF2-40B4-BE49-F238E27FC236}">
                <a16:creationId xmlns:a16="http://schemas.microsoft.com/office/drawing/2014/main" id="{28416D13-FC4F-43EF-B098-E5AC9DF213D2}"/>
              </a:ext>
            </a:extLst>
          </p:cNvPr>
          <p:cNvSpPr>
            <a:spLocks noGrp="1"/>
          </p:cNvSpPr>
          <p:nvPr>
            <p:ph idx="1"/>
          </p:nvPr>
        </p:nvSpPr>
        <p:spPr>
          <a:xfrm>
            <a:off x="457200" y="1600200"/>
            <a:ext cx="8229600" cy="4525963"/>
          </a:xfrm>
          <a:solidFill>
            <a:schemeClr val="accent6">
              <a:lumMod val="20000"/>
              <a:lumOff val="80000"/>
            </a:schemeClr>
          </a:solidFill>
        </p:spPr>
        <p:txBody>
          <a:bodyPr>
            <a:normAutofit fontScale="92500" lnSpcReduction="20000"/>
          </a:bodyPr>
          <a:lstStyle/>
          <a:p>
            <a:pPr marL="0" indent="0">
              <a:buNone/>
            </a:pPr>
            <a:r>
              <a:rPr lang="tr-TR" b="1" u="sng" dirty="0"/>
              <a:t>İKİNCİ AYET: </a:t>
            </a:r>
            <a:r>
              <a:rPr lang="ar-AE" b="1" dirty="0"/>
              <a:t> “</a:t>
            </a:r>
            <a:r>
              <a:rPr lang="tr-TR" b="1" dirty="0"/>
              <a:t>Kadir gecesi nedir? Kadir gecesinin ne olduğunu sen bilir misin?”</a:t>
            </a:r>
            <a:endParaRPr lang="tr-TR" dirty="0"/>
          </a:p>
          <a:p>
            <a:r>
              <a:rPr lang="tr-TR" b="1" dirty="0"/>
              <a:t>Kadir gecesinin fazileti şu şekilde izah edilebilir:</a:t>
            </a:r>
            <a:endParaRPr lang="tr-TR" dirty="0"/>
          </a:p>
          <a:p>
            <a:r>
              <a:rPr lang="tr-TR" b="1" u="sng" dirty="0"/>
              <a:t>1-)</a:t>
            </a:r>
            <a:r>
              <a:rPr lang="tr-TR" b="1" dirty="0"/>
              <a:t> Kadir gecesinde yapılan ibadet, içinde kadir gecesi bulunmayan bin ayda yapılan ibadetten daha hayırlıdır.</a:t>
            </a:r>
            <a:endParaRPr lang="tr-TR" dirty="0"/>
          </a:p>
          <a:p>
            <a:r>
              <a:rPr lang="tr-TR" b="1" u="sng" dirty="0"/>
              <a:t>2-)</a:t>
            </a:r>
            <a:r>
              <a:rPr lang="tr-TR" b="1" dirty="0"/>
              <a:t> </a:t>
            </a:r>
            <a:r>
              <a:rPr lang="tr-TR" dirty="0"/>
              <a:t> </a:t>
            </a:r>
            <a:r>
              <a:rPr lang="tr-TR" b="1" dirty="0"/>
              <a:t>Hz Peygamber </a:t>
            </a:r>
            <a:r>
              <a:rPr lang="de-CH" b="1" dirty="0"/>
              <a:t> (s.a.v) Ashab-</a:t>
            </a:r>
            <a:r>
              <a:rPr lang="tr-TR" b="1" dirty="0"/>
              <a:t>ı </a:t>
            </a:r>
            <a:r>
              <a:rPr lang="de-CH" b="1" dirty="0"/>
              <a:t> Kirama </a:t>
            </a:r>
            <a:r>
              <a:rPr lang="tr-TR" b="1" dirty="0"/>
              <a:t>İ</a:t>
            </a:r>
            <a:r>
              <a:rPr lang="de-CH" b="1" dirty="0"/>
              <a:t>srailo</a:t>
            </a:r>
            <a:r>
              <a:rPr lang="tr-TR" b="1" dirty="0"/>
              <a:t>ğ</a:t>
            </a:r>
            <a:r>
              <a:rPr lang="de-CH" b="1" dirty="0"/>
              <a:t>ullar</a:t>
            </a:r>
            <a:r>
              <a:rPr lang="tr-TR" b="1" dirty="0"/>
              <a:t>ı</a:t>
            </a:r>
            <a:r>
              <a:rPr lang="de-CH" b="1" dirty="0"/>
              <a:t>ndan birinin</a:t>
            </a:r>
            <a:r>
              <a:rPr lang="tr-TR" b="1" dirty="0"/>
              <a:t> </a:t>
            </a:r>
            <a:r>
              <a:rPr lang="de-CH" b="1" dirty="0"/>
              <a:t>Allah yolunda bin sene cihat etti</a:t>
            </a:r>
            <a:r>
              <a:rPr lang="tr-TR" b="1" dirty="0"/>
              <a:t>ğ</a:t>
            </a:r>
            <a:r>
              <a:rPr lang="de-CH" b="1" dirty="0"/>
              <a:t>ini</a:t>
            </a:r>
            <a:r>
              <a:rPr lang="tr-TR" b="1" dirty="0"/>
              <a:t> anlatmıştı.</a:t>
            </a:r>
            <a:r>
              <a:rPr lang="de-CH" b="1" dirty="0"/>
              <a:t> </a:t>
            </a:r>
            <a:endParaRPr lang="tr-TR" b="1" dirty="0"/>
          </a:p>
          <a:p>
            <a:r>
              <a:rPr lang="de-CH" b="1" dirty="0"/>
              <a:t>Ashab</a:t>
            </a:r>
            <a:r>
              <a:rPr lang="tr-TR" b="1" dirty="0"/>
              <a:t>ı</a:t>
            </a:r>
            <a:r>
              <a:rPr lang="de-CH" b="1" dirty="0"/>
              <a:t>n buna hayret etmesi üzerine Cenab</a:t>
            </a:r>
            <a:r>
              <a:rPr lang="tr-TR" b="1" dirty="0"/>
              <a:t>ı </a:t>
            </a:r>
            <a:r>
              <a:rPr lang="de-CH" b="1" dirty="0"/>
              <a:t>Hak, Kadir suresini indirmistir</a:t>
            </a:r>
            <a:r>
              <a:rPr lang="tr-TR" b="1" dirty="0"/>
              <a:t>. </a:t>
            </a:r>
            <a:r>
              <a:rPr lang="de-CH" sz="2400" b="1" dirty="0">
                <a:solidFill>
                  <a:srgbClr val="FF0000"/>
                </a:solidFill>
              </a:rPr>
              <a:t>Tecrîd-Sarîh Tercemesi, VI, 313</a:t>
            </a:r>
            <a:endParaRPr lang="tr-TR" dirty="0"/>
          </a:p>
        </p:txBody>
      </p:sp>
    </p:spTree>
    <p:extLst>
      <p:ext uri="{BB962C8B-B14F-4D97-AF65-F5344CB8AC3E}">
        <p14:creationId xmlns:p14="http://schemas.microsoft.com/office/powerpoint/2010/main" val="58653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5"/>
            <a:ext cx="7772400" cy="720079"/>
          </a:xfrm>
        </p:spPr>
        <p:txBody>
          <a:bodyPr>
            <a:normAutofit fontScale="90000"/>
          </a:bodyPr>
          <a:lstStyle/>
          <a:p>
            <a:r>
              <a:rPr lang="de-CH" b="1" dirty="0" err="1">
                <a:solidFill>
                  <a:srgbClr val="FF0000"/>
                </a:solidFill>
              </a:rPr>
              <a:t>Kad</a:t>
            </a:r>
            <a:r>
              <a:rPr lang="tr-TR" b="1" dirty="0">
                <a:solidFill>
                  <a:srgbClr val="FF0000"/>
                </a:solidFill>
              </a:rPr>
              <a:t>ir Suresinin iniş sebebi</a:t>
            </a:r>
            <a:endParaRPr lang="de-CH" b="1" dirty="0">
              <a:solidFill>
                <a:srgbClr val="FF0000"/>
              </a:solidFill>
            </a:endParaRPr>
          </a:p>
        </p:txBody>
      </p:sp>
      <p:sp>
        <p:nvSpPr>
          <p:cNvPr id="3" name="Untertitel 2"/>
          <p:cNvSpPr>
            <a:spLocks noGrp="1"/>
          </p:cNvSpPr>
          <p:nvPr>
            <p:ph type="subTitle" idx="1"/>
          </p:nvPr>
        </p:nvSpPr>
        <p:spPr>
          <a:xfrm>
            <a:off x="3131840" y="1412776"/>
            <a:ext cx="5688632" cy="5445224"/>
          </a:xfrm>
        </p:spPr>
        <p:txBody>
          <a:bodyPr>
            <a:normAutofit/>
          </a:bodyPr>
          <a:lstStyle/>
          <a:p>
            <a:br>
              <a:rPr lang="de-CH" b="1" dirty="0">
                <a:solidFill>
                  <a:srgbClr val="FF0000"/>
                </a:solidFill>
              </a:rPr>
            </a:br>
            <a:br>
              <a:rPr lang="de-CH" dirty="0"/>
            </a:br>
            <a:endParaRPr lang="de-CH" dirty="0"/>
          </a:p>
        </p:txBody>
      </p:sp>
      <p:pic>
        <p:nvPicPr>
          <p:cNvPr id="2050" name="Picture 2"/>
          <p:cNvPicPr>
            <a:picLocks noChangeAspect="1" noChangeArrowheads="1"/>
          </p:cNvPicPr>
          <p:nvPr/>
        </p:nvPicPr>
        <p:blipFill>
          <a:blip r:embed="rId2" cstate="print"/>
          <a:srcRect/>
          <a:stretch>
            <a:fillRect/>
          </a:stretch>
        </p:blipFill>
        <p:spPr bwMode="auto">
          <a:xfrm>
            <a:off x="251520" y="1484784"/>
            <a:ext cx="2951733" cy="3888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Dikdörtgen 3">
            <a:extLst>
              <a:ext uri="{FF2B5EF4-FFF2-40B4-BE49-F238E27FC236}">
                <a16:creationId xmlns:a16="http://schemas.microsoft.com/office/drawing/2014/main" id="{F3B67FB8-3DBA-4839-BEA6-A60E9668A6CB}"/>
              </a:ext>
            </a:extLst>
          </p:cNvPr>
          <p:cNvSpPr/>
          <p:nvPr/>
        </p:nvSpPr>
        <p:spPr>
          <a:xfrm>
            <a:off x="3125818" y="1166842"/>
            <a:ext cx="5550638" cy="4708981"/>
          </a:xfrm>
          <a:prstGeom prst="rect">
            <a:avLst/>
          </a:prstGeom>
        </p:spPr>
        <p:txBody>
          <a:bodyPr wrap="square">
            <a:spAutoFit/>
          </a:bodyPr>
          <a:lstStyle/>
          <a:p>
            <a:r>
              <a:rPr lang="tr-TR" sz="2000" b="1" dirty="0"/>
              <a:t>Bilindiği gibi eski ümmetlerin ömrü uzun olurdu. Bu uzun ömür içerisinde çok ibadet yaparlardı. Çok ibadetin karşılığında da çok sevap kazanırlardı. Onların bu halleri Cebrail (AS) tarafından Peygamberimiz (SAV)’e haber verildi. Ümmetinin ömrünün az olacağını, az ömür içinde az ibadet yapıp karşılığında az sevap kazanacaklarını, böylece ahirette diğer ümmetlerin derecelerine erişemeyeceklerini düşünen Peygamberimiz (SAV) üzüldü. O’nun üzüntüsü ümmeti içindi. Allah, Peygamberimiz (SAV)’e bu sureyi inzal buyurarak O’nu teselli etti. Ümmet-i Muhammed’in Kadir gecesini ihya etmesi, İsrail oğullarının bin ay (83 yıl 4 ay) silah kullanan kimsenin ibadetinden daha hayırlıdır.</a:t>
            </a:r>
            <a:endParaRPr lang="tr-T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tr-TR" b="1" dirty="0">
                <a:solidFill>
                  <a:srgbClr val="FF0000"/>
                </a:solidFill>
              </a:rPr>
              <a:t>Kadir Suresinden ne anlıyoruz?</a:t>
            </a:r>
            <a:endParaRPr lang="de-CH" b="1" dirty="0">
              <a:solidFill>
                <a:srgbClr val="FF0000"/>
              </a:solidFill>
            </a:endParaRPr>
          </a:p>
        </p:txBody>
      </p:sp>
      <p:sp>
        <p:nvSpPr>
          <p:cNvPr id="3" name="Inhaltsplatzhalter 2"/>
          <p:cNvSpPr>
            <a:spLocks noGrp="1"/>
          </p:cNvSpPr>
          <p:nvPr>
            <p:ph idx="1"/>
          </p:nvPr>
        </p:nvSpPr>
        <p:spPr>
          <a:xfrm>
            <a:off x="251520" y="1268760"/>
            <a:ext cx="5544616" cy="5589240"/>
          </a:xfrm>
        </p:spPr>
        <p:txBody>
          <a:bodyPr>
            <a:normAutofit fontScale="92500" lnSpcReduction="20000"/>
          </a:bodyPr>
          <a:lstStyle/>
          <a:p>
            <a:r>
              <a:rPr lang="tr-TR" b="1" dirty="0"/>
              <a:t> Kadir  </a:t>
            </a:r>
            <a:r>
              <a:rPr lang="de-CH" b="1" dirty="0" err="1"/>
              <a:t>sure</a:t>
            </a:r>
            <a:r>
              <a:rPr lang="tr-TR" b="1" dirty="0"/>
              <a:t>sinin </a:t>
            </a:r>
            <a:r>
              <a:rPr lang="de-CH" b="1" dirty="0"/>
              <a:t> </a:t>
            </a:r>
            <a:r>
              <a:rPr lang="de-CH" b="1" dirty="0" err="1"/>
              <a:t>Mekke’de</a:t>
            </a:r>
            <a:r>
              <a:rPr lang="de-CH" b="1" dirty="0"/>
              <a:t> mi, </a:t>
            </a:r>
            <a:r>
              <a:rPr lang="de-CH" b="1" dirty="0" err="1"/>
              <a:t>yoksa</a:t>
            </a:r>
            <a:r>
              <a:rPr lang="de-CH" b="1" dirty="0"/>
              <a:t> </a:t>
            </a:r>
            <a:r>
              <a:rPr lang="de-CH" b="1" dirty="0" err="1"/>
              <a:t>Medine’de</a:t>
            </a:r>
            <a:r>
              <a:rPr lang="de-CH" b="1" dirty="0"/>
              <a:t> mi </a:t>
            </a:r>
            <a:r>
              <a:rPr lang="de-CH" b="1" dirty="0" err="1"/>
              <a:t>indi</a:t>
            </a:r>
            <a:r>
              <a:rPr lang="tr-TR" b="1" dirty="0"/>
              <a:t>ğ</a:t>
            </a:r>
            <a:r>
              <a:rPr lang="de-CH" b="1" dirty="0"/>
              <a:t>i </a:t>
            </a:r>
            <a:r>
              <a:rPr lang="de-CH" b="1" dirty="0" err="1"/>
              <a:t>konusunda</a:t>
            </a:r>
            <a:r>
              <a:rPr lang="de-CH" b="1" dirty="0"/>
              <a:t> </a:t>
            </a:r>
            <a:r>
              <a:rPr lang="de-CH" b="1" dirty="0" err="1"/>
              <a:t>ihtilaf</a:t>
            </a:r>
            <a:r>
              <a:rPr lang="de-CH" b="1" dirty="0"/>
              <a:t> </a:t>
            </a:r>
            <a:r>
              <a:rPr lang="de-CH" b="1" dirty="0" err="1"/>
              <a:t>vard</a:t>
            </a:r>
            <a:r>
              <a:rPr lang="tr-TR" b="1" dirty="0"/>
              <a:t>ı</a:t>
            </a:r>
            <a:r>
              <a:rPr lang="de-CH" b="1" dirty="0"/>
              <a:t>r.</a:t>
            </a:r>
            <a:br>
              <a:rPr lang="de-CH" b="1" dirty="0"/>
            </a:br>
            <a:r>
              <a:rPr lang="de-CH" b="1" u="sng" dirty="0" err="1">
                <a:solidFill>
                  <a:srgbClr val="FF0000"/>
                </a:solidFill>
              </a:rPr>
              <a:t>Kadr</a:t>
            </a:r>
            <a:r>
              <a:rPr lang="tr-TR" b="1" u="sng" dirty="0">
                <a:solidFill>
                  <a:srgbClr val="FF0000"/>
                </a:solidFill>
              </a:rPr>
              <a:t> kelimesi </a:t>
            </a:r>
            <a:r>
              <a:rPr lang="de-CH" b="1" u="sng" dirty="0">
                <a:solidFill>
                  <a:srgbClr val="FF0000"/>
                </a:solidFill>
              </a:rPr>
              <a:t> </a:t>
            </a:r>
            <a:r>
              <a:rPr lang="de-CH" b="1" u="sng" dirty="0" err="1">
                <a:solidFill>
                  <a:srgbClr val="FF0000"/>
                </a:solidFill>
              </a:rPr>
              <a:t>iki</a:t>
            </a:r>
            <a:r>
              <a:rPr lang="de-CH" b="1" u="sng" dirty="0">
                <a:solidFill>
                  <a:srgbClr val="FF0000"/>
                </a:solidFill>
              </a:rPr>
              <a:t> </a:t>
            </a:r>
            <a:r>
              <a:rPr lang="de-CH" b="1" u="sng" dirty="0" err="1">
                <a:solidFill>
                  <a:srgbClr val="FF0000"/>
                </a:solidFill>
              </a:rPr>
              <a:t>anlamda</a:t>
            </a:r>
            <a:r>
              <a:rPr lang="de-CH" b="1" u="sng" dirty="0">
                <a:solidFill>
                  <a:srgbClr val="FF0000"/>
                </a:solidFill>
              </a:rPr>
              <a:t> </a:t>
            </a:r>
            <a:r>
              <a:rPr lang="de-CH" b="1" u="sng" dirty="0" err="1">
                <a:solidFill>
                  <a:srgbClr val="FF0000"/>
                </a:solidFill>
              </a:rPr>
              <a:t>kullan</a:t>
            </a:r>
            <a:r>
              <a:rPr lang="tr-TR" b="1" u="sng" dirty="0">
                <a:solidFill>
                  <a:srgbClr val="FF0000"/>
                </a:solidFill>
              </a:rPr>
              <a:t>ılmış </a:t>
            </a:r>
            <a:r>
              <a:rPr lang="de-CH" b="1" u="sng" dirty="0">
                <a:solidFill>
                  <a:srgbClr val="FF0000"/>
                </a:solidFill>
              </a:rPr>
              <a:t> </a:t>
            </a:r>
            <a:r>
              <a:rPr lang="de-CH" b="1" u="sng" dirty="0" err="1">
                <a:solidFill>
                  <a:srgbClr val="FF0000"/>
                </a:solidFill>
              </a:rPr>
              <a:t>olabilir</a:t>
            </a:r>
            <a:r>
              <a:rPr lang="de-CH" b="1" u="sng" dirty="0">
                <a:solidFill>
                  <a:srgbClr val="FF0000"/>
                </a:solidFill>
              </a:rPr>
              <a:t>: </a:t>
            </a:r>
            <a:endParaRPr lang="tr-TR" b="1" u="sng" dirty="0">
              <a:solidFill>
                <a:srgbClr val="FF0000"/>
              </a:solidFill>
            </a:endParaRPr>
          </a:p>
          <a:p>
            <a:r>
              <a:rPr lang="de-CH" b="1" dirty="0" err="1"/>
              <a:t>Bunlardan</a:t>
            </a:r>
            <a:r>
              <a:rPr lang="de-CH" b="1" dirty="0"/>
              <a:t> </a:t>
            </a:r>
            <a:r>
              <a:rPr lang="de-CH" b="1" dirty="0" err="1"/>
              <a:t>biri</a:t>
            </a:r>
            <a:r>
              <a:rPr lang="de-CH" b="1" dirty="0"/>
              <a:t>, </a:t>
            </a:r>
            <a:r>
              <a:rPr lang="de-CH" b="1" dirty="0" err="1"/>
              <a:t>takdir</a:t>
            </a:r>
            <a:r>
              <a:rPr lang="de-CH" b="1" dirty="0"/>
              <a:t> </a:t>
            </a:r>
            <a:r>
              <a:rPr lang="de-CH" b="1" dirty="0" err="1"/>
              <a:t>anlam</a:t>
            </a:r>
            <a:r>
              <a:rPr lang="tr-TR" b="1" dirty="0"/>
              <a:t>ı</a:t>
            </a:r>
            <a:r>
              <a:rPr lang="de-CH" b="1" dirty="0"/>
              <a:t>d</a:t>
            </a:r>
            <a:r>
              <a:rPr lang="tr-TR" b="1" dirty="0"/>
              <a:t>ı</a:t>
            </a:r>
            <a:r>
              <a:rPr lang="de-CH" b="1" dirty="0"/>
              <a:t>r. Allah </a:t>
            </a:r>
            <a:r>
              <a:rPr lang="de-CH" b="1" dirty="0" err="1"/>
              <a:t>bu</a:t>
            </a:r>
            <a:r>
              <a:rPr lang="de-CH" b="1" dirty="0"/>
              <a:t> </a:t>
            </a:r>
            <a:r>
              <a:rPr lang="de-CH" b="1" dirty="0" err="1"/>
              <a:t>gece</a:t>
            </a:r>
            <a:r>
              <a:rPr lang="de-CH" b="1" dirty="0"/>
              <a:t> </a:t>
            </a:r>
            <a:r>
              <a:rPr lang="de-CH" b="1" dirty="0" err="1"/>
              <a:t>kaderleri</a:t>
            </a:r>
            <a:r>
              <a:rPr lang="de-CH" b="1" dirty="0"/>
              <a:t> </a:t>
            </a:r>
            <a:r>
              <a:rPr lang="de-CH" b="1" dirty="0" err="1"/>
              <a:t>uygulamak</a:t>
            </a:r>
            <a:r>
              <a:rPr lang="de-CH" b="1" dirty="0"/>
              <a:t> </a:t>
            </a:r>
            <a:r>
              <a:rPr lang="de-CH" b="1" dirty="0" err="1"/>
              <a:t>üzere</a:t>
            </a:r>
            <a:r>
              <a:rPr lang="de-CH" b="1" dirty="0"/>
              <a:t> </a:t>
            </a:r>
            <a:r>
              <a:rPr lang="de-CH" b="1" dirty="0" err="1"/>
              <a:t>meleklere</a:t>
            </a:r>
            <a:r>
              <a:rPr lang="de-CH" b="1" dirty="0"/>
              <a:t> </a:t>
            </a:r>
            <a:r>
              <a:rPr lang="de-CH" b="1" dirty="0" err="1"/>
              <a:t>emir</a:t>
            </a:r>
            <a:r>
              <a:rPr lang="de-CH" b="1" dirty="0"/>
              <a:t> </a:t>
            </a:r>
            <a:r>
              <a:rPr lang="de-CH" b="1" dirty="0" err="1"/>
              <a:t>verir</a:t>
            </a:r>
            <a:r>
              <a:rPr lang="de-CH" b="1" dirty="0"/>
              <a:t>. </a:t>
            </a:r>
            <a:endParaRPr lang="tr-TR" b="1" dirty="0"/>
          </a:p>
          <a:p>
            <a:r>
              <a:rPr lang="de-CH" b="1" dirty="0"/>
              <a:t>“Di</a:t>
            </a:r>
            <a:r>
              <a:rPr lang="tr-TR" b="1" dirty="0"/>
              <a:t>ğ</a:t>
            </a:r>
            <a:r>
              <a:rPr lang="de-CH" b="1" dirty="0"/>
              <a:t>er </a:t>
            </a:r>
            <a:r>
              <a:rPr lang="de-CH" b="1" dirty="0" err="1"/>
              <a:t>anlam</a:t>
            </a:r>
            <a:r>
              <a:rPr lang="tr-TR" b="1" dirty="0"/>
              <a:t>ı</a:t>
            </a:r>
            <a:r>
              <a:rPr lang="de-CH" b="1" dirty="0"/>
              <a:t> </a:t>
            </a:r>
            <a:r>
              <a:rPr lang="de-CH" b="1" dirty="0" err="1"/>
              <a:t>ise</a:t>
            </a:r>
            <a:r>
              <a:rPr lang="de-CH" b="1" dirty="0"/>
              <a:t>, </a:t>
            </a:r>
            <a:r>
              <a:rPr lang="de-CH" b="1" dirty="0" err="1"/>
              <a:t>azamet</a:t>
            </a:r>
            <a:r>
              <a:rPr lang="de-CH" b="1" dirty="0"/>
              <a:t> </a:t>
            </a:r>
            <a:r>
              <a:rPr lang="de-CH" b="1" dirty="0" err="1"/>
              <a:t>ve</a:t>
            </a:r>
            <a:r>
              <a:rPr lang="de-CH" b="1" dirty="0"/>
              <a:t> </a:t>
            </a:r>
            <a:r>
              <a:rPr lang="tr-TR" b="1" dirty="0" err="1"/>
              <a:t>ş</a:t>
            </a:r>
            <a:r>
              <a:rPr lang="de-CH" b="1" dirty="0" err="1"/>
              <a:t>ereftir</a:t>
            </a:r>
            <a:r>
              <a:rPr lang="de-CH" b="1" dirty="0"/>
              <a:t>. </a:t>
            </a:r>
            <a:endParaRPr lang="tr-TR" b="1" dirty="0"/>
          </a:p>
          <a:p>
            <a:r>
              <a:rPr lang="tr-TR" b="1" dirty="0"/>
              <a:t>Çünkü Kuranı Kerim bu gece indirilmeye başlanmıştır.</a:t>
            </a:r>
            <a:endParaRPr lang="de-CH" b="1" dirty="0"/>
          </a:p>
        </p:txBody>
      </p:sp>
      <p:pic>
        <p:nvPicPr>
          <p:cNvPr id="3074" name="Picture 2"/>
          <p:cNvPicPr>
            <a:picLocks noChangeAspect="1" noChangeArrowheads="1"/>
          </p:cNvPicPr>
          <p:nvPr/>
        </p:nvPicPr>
        <p:blipFill>
          <a:blip r:embed="rId2" cstate="print"/>
          <a:srcRect/>
          <a:stretch>
            <a:fillRect/>
          </a:stretch>
        </p:blipFill>
        <p:spPr bwMode="auto">
          <a:xfrm>
            <a:off x="5940152" y="1268760"/>
            <a:ext cx="2715766" cy="4096891"/>
          </a:xfrm>
          <a:prstGeom prst="rect">
            <a:avLst/>
          </a:prstGeom>
          <a:noFill/>
          <a:ln w="9525">
            <a:noFill/>
            <a:miter lim="800000"/>
            <a:headEnd/>
            <a:tailEnd/>
          </a:ln>
        </p:spPr>
      </p:pic>
      <p:sp>
        <p:nvSpPr>
          <p:cNvPr id="5" name="Textfeld 4"/>
          <p:cNvSpPr txBox="1"/>
          <p:nvPr/>
        </p:nvSpPr>
        <p:spPr>
          <a:xfrm>
            <a:off x="5940151" y="5373216"/>
            <a:ext cx="3203849" cy="1323439"/>
          </a:xfrm>
          <a:prstGeom prst="rect">
            <a:avLst/>
          </a:prstGeom>
          <a:noFill/>
        </p:spPr>
        <p:txBody>
          <a:bodyPr wrap="square" rtlCol="0">
            <a:spAutoFit/>
          </a:bodyPr>
          <a:lstStyle/>
          <a:p>
            <a:r>
              <a:rPr lang="tr-TR" sz="2000" b="1" dirty="0"/>
              <a:t>HIRA MAĞARASI </a:t>
            </a:r>
          </a:p>
          <a:p>
            <a:r>
              <a:rPr lang="tr-TR" sz="2000" b="1" dirty="0"/>
              <a:t>KURANI KERİM BURADA İNDİRİLMEYE BAŞLANMIŞTIR</a:t>
            </a:r>
            <a:endParaRPr lang="de-CH"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D1DC3A-2B89-4596-801F-CF128C350ECD}"/>
              </a:ext>
            </a:extLst>
          </p:cNvPr>
          <p:cNvSpPr>
            <a:spLocks noGrp="1"/>
          </p:cNvSpPr>
          <p:nvPr>
            <p:ph type="title"/>
          </p:nvPr>
        </p:nvSpPr>
        <p:spPr>
          <a:xfrm>
            <a:off x="0" y="0"/>
            <a:ext cx="9144000" cy="1700808"/>
          </a:xfrm>
          <a:solidFill>
            <a:schemeClr val="accent6">
              <a:lumMod val="40000"/>
              <a:lumOff val="60000"/>
            </a:schemeClr>
          </a:solidFill>
        </p:spPr>
        <p:txBody>
          <a:bodyPr>
            <a:normAutofit fontScale="90000"/>
          </a:bodyPr>
          <a:lstStyle/>
          <a:p>
            <a:br>
              <a:rPr lang="tr-TR" dirty="0"/>
            </a:br>
            <a:r>
              <a:rPr lang="ar-AE" b="1" dirty="0"/>
              <a:t>لَيْلَةُ الْقَدْرِ خَيْرٌ مِّنْ أَلْفِ شَهْرٍ</a:t>
            </a:r>
            <a:br>
              <a:rPr lang="tr-TR" b="1" dirty="0"/>
            </a:br>
            <a:r>
              <a:rPr lang="ar-AE" b="1" dirty="0"/>
              <a:t>تَنَزَّلُ الْمَلَائِكَةُ وَالرُّوحُ</a:t>
            </a:r>
            <a:r>
              <a:rPr lang="ar-AE" dirty="0"/>
              <a:t> </a:t>
            </a:r>
            <a:r>
              <a:rPr lang="ar-AE" b="1" dirty="0"/>
              <a:t>فِيهَا بِإِذْنِ رَبِّهِم مِّن كُلِّ أَمْرٍ</a:t>
            </a:r>
            <a:br>
              <a:rPr lang="ar-AE" dirty="0"/>
            </a:br>
            <a:endParaRPr lang="tr-TR" dirty="0"/>
          </a:p>
        </p:txBody>
      </p:sp>
      <p:sp>
        <p:nvSpPr>
          <p:cNvPr id="3" name="İçerik Yer Tutucusu 2">
            <a:extLst>
              <a:ext uri="{FF2B5EF4-FFF2-40B4-BE49-F238E27FC236}">
                <a16:creationId xmlns:a16="http://schemas.microsoft.com/office/drawing/2014/main" id="{13C730E3-1EB6-47DC-835E-FE531A0503E0}"/>
              </a:ext>
            </a:extLst>
          </p:cNvPr>
          <p:cNvSpPr>
            <a:spLocks noGrp="1"/>
          </p:cNvSpPr>
          <p:nvPr>
            <p:ph idx="1"/>
          </p:nvPr>
        </p:nvSpPr>
        <p:spPr>
          <a:xfrm>
            <a:off x="457200" y="2060848"/>
            <a:ext cx="8229600" cy="4065315"/>
          </a:xfrm>
        </p:spPr>
        <p:txBody>
          <a:bodyPr>
            <a:normAutofit fontScale="70000" lnSpcReduction="20000"/>
          </a:bodyPr>
          <a:lstStyle/>
          <a:p>
            <a:pPr marL="0" indent="0">
              <a:buNone/>
            </a:pPr>
            <a:r>
              <a:rPr lang="tr-TR" b="1" u="sng" dirty="0"/>
              <a:t>3. ve 4. AYETLER:  </a:t>
            </a:r>
            <a:r>
              <a:rPr lang="ar-AE" b="1" dirty="0"/>
              <a:t>   “</a:t>
            </a:r>
            <a:r>
              <a:rPr lang="tr-TR" b="1" dirty="0"/>
              <a:t>Melekler ve Cebrail o gecede (Kadir gecesinde) Rablerinin izniyle her türlü iş için inerler.” </a:t>
            </a:r>
          </a:p>
          <a:p>
            <a:pPr marL="0" indent="0">
              <a:buNone/>
            </a:pPr>
            <a:r>
              <a:rPr lang="tr-TR" b="1" dirty="0"/>
              <a:t> </a:t>
            </a:r>
            <a:r>
              <a:rPr lang="tr-TR" b="1" u="sng" dirty="0"/>
              <a:t> MELEKLER YERYÜZÜNDE NE YAPARLAR?</a:t>
            </a:r>
            <a:endParaRPr lang="tr-TR" dirty="0"/>
          </a:p>
          <a:p>
            <a:pPr marL="0" indent="0">
              <a:buNone/>
            </a:pPr>
            <a:r>
              <a:rPr lang="tr-TR" b="1" u="sng" dirty="0"/>
              <a:t>1-)</a:t>
            </a:r>
            <a:r>
              <a:rPr lang="tr-TR" b="1" dirty="0"/>
              <a:t> Bir kısım melekler Kadir gecesi tefekkür eder, bir kısmı rükû ederler, bir kısmı secde ederler, bazıları Kadir gecesinin faziletini idrak ederler. Bazıları müminlere selam vermek için yeryüzüne inerler.</a:t>
            </a:r>
            <a:endParaRPr lang="tr-TR" dirty="0"/>
          </a:p>
          <a:p>
            <a:pPr marL="0" indent="0">
              <a:buNone/>
            </a:pPr>
            <a:r>
              <a:rPr lang="tr-TR" b="1" u="sng" dirty="0"/>
              <a:t>2-)</a:t>
            </a:r>
            <a:r>
              <a:rPr lang="tr-TR" b="1" dirty="0"/>
              <a:t> Bu gece hayır ve şerden her bir emir için yeryüzüne inerler. </a:t>
            </a:r>
          </a:p>
          <a:p>
            <a:pPr marL="0" indent="0">
              <a:buNone/>
            </a:pPr>
            <a:r>
              <a:rPr lang="tr-TR" b="1" dirty="0"/>
              <a:t>Sanki melekler:</a:t>
            </a:r>
            <a:r>
              <a:rPr lang="tr-TR" dirty="0"/>
              <a:t> </a:t>
            </a:r>
          </a:p>
          <a:p>
            <a:pPr rtl="1"/>
            <a:r>
              <a:rPr lang="ar-AE" sz="4600" b="1" dirty="0"/>
              <a:t>ومانتزل إلابأمرربك:</a:t>
            </a:r>
            <a:r>
              <a:rPr lang="ar-AE" sz="4600" dirty="0"/>
              <a:t> </a:t>
            </a:r>
            <a:r>
              <a:rPr lang="ar-AE" sz="4600" b="1" dirty="0"/>
              <a:t> </a:t>
            </a:r>
            <a:r>
              <a:rPr lang="ar-AE" b="1" dirty="0"/>
              <a:t>    “</a:t>
            </a:r>
            <a:r>
              <a:rPr lang="tr-TR" b="1" dirty="0"/>
              <a:t>Biz nefislerimiz için inmeyiz, Rabbimizin emriyle, insanların maslahatları (iyilikleri) için ineriz.” derler.</a:t>
            </a:r>
            <a:endParaRPr lang="tr-TR" dirty="0"/>
          </a:p>
          <a:p>
            <a:endParaRPr lang="tr-TR" dirty="0"/>
          </a:p>
        </p:txBody>
      </p:sp>
    </p:spTree>
    <p:extLst>
      <p:ext uri="{BB962C8B-B14F-4D97-AF65-F5344CB8AC3E}">
        <p14:creationId xmlns:p14="http://schemas.microsoft.com/office/powerpoint/2010/main" val="392116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7635EB-8036-46B0-831B-D917CC36263B}"/>
              </a:ext>
            </a:extLst>
          </p:cNvPr>
          <p:cNvSpPr>
            <a:spLocks noGrp="1"/>
          </p:cNvSpPr>
          <p:nvPr>
            <p:ph type="title"/>
          </p:nvPr>
        </p:nvSpPr>
        <p:spPr>
          <a:xfrm>
            <a:off x="0" y="-21574"/>
            <a:ext cx="9144000" cy="1290334"/>
          </a:xfrm>
          <a:solidFill>
            <a:schemeClr val="accent6">
              <a:lumMod val="40000"/>
              <a:lumOff val="60000"/>
            </a:schemeClr>
          </a:solidFill>
        </p:spPr>
        <p:txBody>
          <a:bodyPr>
            <a:normAutofit fontScale="90000"/>
          </a:bodyPr>
          <a:lstStyle/>
          <a:p>
            <a:r>
              <a:rPr lang="tr-TR" b="1" dirty="0"/>
              <a:t> “O gece, tan yerinin ağarmasına kadar esenlik (selamet) tir.”</a:t>
            </a:r>
            <a:endParaRPr lang="tr-TR" dirty="0"/>
          </a:p>
        </p:txBody>
      </p:sp>
      <p:sp>
        <p:nvSpPr>
          <p:cNvPr id="3" name="İçerik Yer Tutucusu 2">
            <a:extLst>
              <a:ext uri="{FF2B5EF4-FFF2-40B4-BE49-F238E27FC236}">
                <a16:creationId xmlns:a16="http://schemas.microsoft.com/office/drawing/2014/main" id="{F46EDBAC-DBD0-4F0D-BAD3-AAFDFAB3B627}"/>
              </a:ext>
            </a:extLst>
          </p:cNvPr>
          <p:cNvSpPr>
            <a:spLocks noGrp="1"/>
          </p:cNvSpPr>
          <p:nvPr>
            <p:ph idx="1"/>
          </p:nvPr>
        </p:nvSpPr>
        <p:spPr>
          <a:xfrm>
            <a:off x="457200" y="1484784"/>
            <a:ext cx="8229600" cy="4968552"/>
          </a:xfrm>
          <a:solidFill>
            <a:schemeClr val="accent6">
              <a:lumMod val="20000"/>
              <a:lumOff val="80000"/>
            </a:schemeClr>
          </a:solidFill>
        </p:spPr>
        <p:txBody>
          <a:bodyPr>
            <a:normAutofit fontScale="70000" lnSpcReduction="20000"/>
          </a:bodyPr>
          <a:lstStyle/>
          <a:p>
            <a:r>
              <a:rPr lang="tr-TR" b="1" dirty="0"/>
              <a:t>Kadir gecesi güneşin batmasından sabaha kadar bir selamettir. Bu zaman içinde melekler, kulluk eden Müslümanları selamlamak için yeryüzüne inerler. </a:t>
            </a:r>
          </a:p>
          <a:p>
            <a:r>
              <a:rPr lang="tr-TR" b="1" dirty="0"/>
              <a:t>Kadir gecesi sona erip sabah olunca Cebrail (AS) seslenir ve: “Ey melekler yerlerinize dönün.” der. </a:t>
            </a:r>
          </a:p>
          <a:p>
            <a:r>
              <a:rPr lang="tr-TR" b="1" dirty="0"/>
              <a:t>Melekler ise: “Ey Cebrail, bu gece Allah, Muhammed ümmetine ne gibi bir iyilikte bulundu?” derler. </a:t>
            </a:r>
          </a:p>
          <a:p>
            <a:r>
              <a:rPr lang="tr-TR" b="1" dirty="0"/>
              <a:t>Bunun üzerine Cebrail (AS) onlara: “Yüce Allah onlara rahmet nazarı ile baktı ve dört sınıf insan hariç bütün müminleri bağışladı. Bu gecede Allah’ın rahmetinden mahrum kalanlar: </a:t>
            </a:r>
          </a:p>
          <a:p>
            <a:r>
              <a:rPr lang="tr-TR" b="1" dirty="0"/>
              <a:t>Devamlı içki içenler, </a:t>
            </a:r>
          </a:p>
          <a:p>
            <a:r>
              <a:rPr lang="tr-TR" b="1" dirty="0"/>
              <a:t>Ana-babaya asi olanlar, </a:t>
            </a:r>
          </a:p>
          <a:p>
            <a:r>
              <a:rPr lang="tr-TR" b="1" dirty="0"/>
              <a:t>Akrabayı ziyaret etmeyenler, </a:t>
            </a:r>
          </a:p>
          <a:p>
            <a:r>
              <a:rPr lang="tr-TR" b="1" dirty="0"/>
              <a:t>Din kardeşi ile üç günden fazla küs duran kimselerdir.” buyurur. </a:t>
            </a:r>
          </a:p>
        </p:txBody>
      </p:sp>
    </p:spTree>
    <p:extLst>
      <p:ext uri="{BB962C8B-B14F-4D97-AF65-F5344CB8AC3E}">
        <p14:creationId xmlns:p14="http://schemas.microsoft.com/office/powerpoint/2010/main" val="33093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C79097-9351-40B8-9A0D-6C9C33AE9BF4}"/>
              </a:ext>
            </a:extLst>
          </p:cNvPr>
          <p:cNvSpPr>
            <a:spLocks noGrp="1"/>
          </p:cNvSpPr>
          <p:nvPr>
            <p:ph type="title"/>
          </p:nvPr>
        </p:nvSpPr>
        <p:spPr>
          <a:solidFill>
            <a:schemeClr val="accent6">
              <a:lumMod val="40000"/>
              <a:lumOff val="60000"/>
            </a:schemeClr>
          </a:solidFill>
        </p:spPr>
        <p:txBody>
          <a:bodyPr/>
          <a:lstStyle/>
          <a:p>
            <a:r>
              <a:rPr lang="ar-AE" b="1" dirty="0"/>
              <a:t>سَلَامٌ هِيَ حَتَّى مَطْلَعِ الْفَجْرِ</a:t>
            </a:r>
            <a:endParaRPr lang="tr-TR" dirty="0"/>
          </a:p>
        </p:txBody>
      </p:sp>
      <p:sp>
        <p:nvSpPr>
          <p:cNvPr id="3" name="İçerik Yer Tutucusu 2">
            <a:extLst>
              <a:ext uri="{FF2B5EF4-FFF2-40B4-BE49-F238E27FC236}">
                <a16:creationId xmlns:a16="http://schemas.microsoft.com/office/drawing/2014/main" id="{75B0BDDE-B6CB-4EDD-8964-C7D3E365D793}"/>
              </a:ext>
            </a:extLst>
          </p:cNvPr>
          <p:cNvSpPr>
            <a:spLocks noGrp="1"/>
          </p:cNvSpPr>
          <p:nvPr>
            <p:ph idx="1"/>
          </p:nvPr>
        </p:nvSpPr>
        <p:spPr>
          <a:xfrm>
            <a:off x="457200" y="1600200"/>
            <a:ext cx="8229600" cy="4925144"/>
          </a:xfrm>
          <a:solidFill>
            <a:schemeClr val="accent6">
              <a:lumMod val="20000"/>
              <a:lumOff val="80000"/>
            </a:schemeClr>
          </a:solidFill>
        </p:spPr>
        <p:txBody>
          <a:bodyPr>
            <a:normAutofit fontScale="92500" lnSpcReduction="10000"/>
          </a:bodyPr>
          <a:lstStyle/>
          <a:p>
            <a:r>
              <a:rPr lang="tr-TR" b="1" dirty="0"/>
              <a:t>  </a:t>
            </a:r>
            <a:r>
              <a:rPr lang="tr-TR" b="1" u="sng" dirty="0"/>
              <a:t>5.  AYET:</a:t>
            </a:r>
            <a:r>
              <a:rPr lang="tr-TR" u="sng" dirty="0"/>
              <a:t> </a:t>
            </a:r>
            <a:r>
              <a:rPr lang="ar-AE" b="1" dirty="0"/>
              <a:t> “</a:t>
            </a:r>
            <a:r>
              <a:rPr lang="tr-TR" b="1" dirty="0"/>
              <a:t>O gece, tan yerinin ağarmasına kadar esenlik (selamet) tir.”</a:t>
            </a:r>
          </a:p>
          <a:p>
            <a:r>
              <a:rPr lang="tr-TR" b="1" dirty="0"/>
              <a:t>Kadir gecesinin diğer gecelerden üstün oluşunun, ona verilen fazilet sebeplerinin neler olduğuna tekrar bakarsak: </a:t>
            </a:r>
          </a:p>
          <a:p>
            <a:r>
              <a:rPr lang="tr-TR" b="1" dirty="0"/>
              <a:t>1-) Kur’an-ı Kerim’in bu gecede nazil olması, </a:t>
            </a:r>
          </a:p>
          <a:p>
            <a:r>
              <a:rPr lang="tr-TR" b="1" dirty="0"/>
              <a:t>2-) Kadir gecesinin bin aydan daha hayırlı olması, 3-) Meleklerin yeryüzüne inişi, </a:t>
            </a:r>
          </a:p>
          <a:p>
            <a:r>
              <a:rPr lang="tr-TR" b="1" dirty="0"/>
              <a:t>4-) Bu gece sabaha kadar selam ve selametliklerin müminlere ihsan buyrulmasıdır.</a:t>
            </a:r>
            <a:endParaRPr lang="tr-TR" dirty="0"/>
          </a:p>
          <a:p>
            <a:endParaRPr lang="tr-TR" dirty="0"/>
          </a:p>
        </p:txBody>
      </p:sp>
    </p:spTree>
    <p:extLst>
      <p:ext uri="{BB962C8B-B14F-4D97-AF65-F5344CB8AC3E}">
        <p14:creationId xmlns:p14="http://schemas.microsoft.com/office/powerpoint/2010/main" val="266537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tr-TR" b="1" dirty="0">
                <a:solidFill>
                  <a:srgbClr val="FF0000"/>
                </a:solidFill>
              </a:rPr>
              <a:t>Kadir Suresinden ne anlıyoruz?</a:t>
            </a:r>
            <a:endParaRPr lang="de-CH" dirty="0"/>
          </a:p>
        </p:txBody>
      </p:sp>
      <p:sp>
        <p:nvSpPr>
          <p:cNvPr id="3" name="Inhaltsplatzhalter 2"/>
          <p:cNvSpPr>
            <a:spLocks noGrp="1"/>
          </p:cNvSpPr>
          <p:nvPr>
            <p:ph idx="1"/>
          </p:nvPr>
        </p:nvSpPr>
        <p:spPr>
          <a:xfrm>
            <a:off x="3563888" y="980728"/>
            <a:ext cx="5122912" cy="6624736"/>
          </a:xfrm>
        </p:spPr>
        <p:txBody>
          <a:bodyPr>
            <a:normAutofit fontScale="92500" lnSpcReduction="20000"/>
          </a:bodyPr>
          <a:lstStyle/>
          <a:p>
            <a:pPr>
              <a:buNone/>
            </a:pPr>
            <a:r>
              <a:rPr lang="de-CH" b="1" dirty="0"/>
              <a:t> </a:t>
            </a:r>
            <a:r>
              <a:rPr lang="tr-TR" b="1" dirty="0"/>
              <a:t> </a:t>
            </a:r>
            <a:r>
              <a:rPr lang="de-CH" b="1" dirty="0"/>
              <a:t>Bu gecedeki ibadet, içerisinde Kadir gecesi bulunmayan bin ayda yap</a:t>
            </a:r>
            <a:r>
              <a:rPr lang="tr-TR" b="1" dirty="0"/>
              <a:t>ı</a:t>
            </a:r>
            <a:r>
              <a:rPr lang="de-CH" b="1" dirty="0" err="1"/>
              <a:t>lan</a:t>
            </a:r>
            <a:r>
              <a:rPr lang="de-CH" b="1" dirty="0"/>
              <a:t> </a:t>
            </a:r>
            <a:r>
              <a:rPr lang="de-CH" b="1" dirty="0" err="1"/>
              <a:t>ibadetten</a:t>
            </a:r>
            <a:r>
              <a:rPr lang="de-CH" b="1" dirty="0"/>
              <a:t> </a:t>
            </a:r>
            <a:r>
              <a:rPr lang="de-CH" b="1" dirty="0" err="1"/>
              <a:t>daha</a:t>
            </a:r>
            <a:r>
              <a:rPr lang="de-CH" b="1" dirty="0"/>
              <a:t> </a:t>
            </a:r>
            <a:r>
              <a:rPr lang="de-CH" b="1" dirty="0" err="1"/>
              <a:t>faziletlidir</a:t>
            </a:r>
            <a:r>
              <a:rPr lang="de-CH" b="1" dirty="0"/>
              <a:t>.</a:t>
            </a:r>
            <a:br>
              <a:rPr lang="de-CH" b="1" dirty="0"/>
            </a:br>
            <a:br>
              <a:rPr lang="de-CH" b="1" dirty="0"/>
            </a:br>
            <a:r>
              <a:rPr lang="de-CH" b="1" dirty="0"/>
              <a:t> </a:t>
            </a:r>
            <a:r>
              <a:rPr lang="de-CH" b="1" dirty="0" err="1"/>
              <a:t>Bu</a:t>
            </a:r>
            <a:r>
              <a:rPr lang="de-CH" b="1" dirty="0"/>
              <a:t> </a:t>
            </a:r>
            <a:r>
              <a:rPr lang="de-CH" b="1" dirty="0" err="1"/>
              <a:t>gecede</a:t>
            </a:r>
            <a:r>
              <a:rPr lang="de-CH" b="1" dirty="0"/>
              <a:t> </a:t>
            </a:r>
            <a:r>
              <a:rPr lang="de-CH" b="1" dirty="0" err="1"/>
              <a:t>yeryüzüne</a:t>
            </a:r>
            <a:r>
              <a:rPr lang="de-CH" b="1" dirty="0"/>
              <a:t> </a:t>
            </a:r>
            <a:r>
              <a:rPr lang="de-CH" b="1" dirty="0" err="1"/>
              <a:t>Cebrail</a:t>
            </a:r>
            <a:r>
              <a:rPr lang="de-CH" b="1" dirty="0"/>
              <a:t> </a:t>
            </a:r>
            <a:r>
              <a:rPr lang="de-CH" b="1" dirty="0" err="1"/>
              <a:t>ve</a:t>
            </a:r>
            <a:r>
              <a:rPr lang="de-CH" b="1" dirty="0"/>
              <a:t> </a:t>
            </a:r>
            <a:r>
              <a:rPr lang="de-CH" b="1" dirty="0" err="1"/>
              <a:t>çok</a:t>
            </a:r>
            <a:r>
              <a:rPr lang="de-CH" b="1" dirty="0"/>
              <a:t> </a:t>
            </a:r>
            <a:r>
              <a:rPr lang="de-CH" b="1" dirty="0" err="1"/>
              <a:t>say</a:t>
            </a:r>
            <a:r>
              <a:rPr lang="tr-TR" b="1" dirty="0"/>
              <a:t>ı</a:t>
            </a:r>
            <a:r>
              <a:rPr lang="de-CH" b="1" dirty="0"/>
              <a:t>da </a:t>
            </a:r>
            <a:r>
              <a:rPr lang="de-CH" b="1" dirty="0" err="1"/>
              <a:t>melek</a:t>
            </a:r>
            <a:r>
              <a:rPr lang="de-CH" b="1" dirty="0"/>
              <a:t> </a:t>
            </a:r>
            <a:r>
              <a:rPr lang="de-CH" b="1" dirty="0" err="1"/>
              <a:t>iner</a:t>
            </a:r>
            <a:r>
              <a:rPr lang="de-CH" b="1" dirty="0"/>
              <a:t>.</a:t>
            </a:r>
            <a:br>
              <a:rPr lang="de-CH" b="1" dirty="0"/>
            </a:br>
            <a:r>
              <a:rPr lang="de-CH" b="1" dirty="0"/>
              <a:t> </a:t>
            </a:r>
            <a:r>
              <a:rPr lang="de-CH" b="1" dirty="0" err="1"/>
              <a:t>Bu</a:t>
            </a:r>
            <a:r>
              <a:rPr lang="de-CH" b="1" dirty="0"/>
              <a:t> </a:t>
            </a:r>
            <a:r>
              <a:rPr lang="de-CH" b="1" dirty="0" err="1"/>
              <a:t>gece</a:t>
            </a:r>
            <a:r>
              <a:rPr lang="de-CH" b="1" dirty="0"/>
              <a:t> </a:t>
            </a:r>
            <a:r>
              <a:rPr lang="de-CH" b="1" dirty="0" err="1"/>
              <a:t>tanyerinin</a:t>
            </a:r>
            <a:r>
              <a:rPr lang="de-CH" b="1" dirty="0"/>
              <a:t> a</a:t>
            </a:r>
            <a:r>
              <a:rPr lang="tr-TR" b="1" dirty="0"/>
              <a:t>ğ</a:t>
            </a:r>
            <a:r>
              <a:rPr lang="de-CH" b="1" dirty="0" err="1"/>
              <a:t>armas</a:t>
            </a:r>
            <a:r>
              <a:rPr lang="tr-TR" b="1" dirty="0"/>
              <a:t>ı</a:t>
            </a:r>
            <a:r>
              <a:rPr lang="de-CH" b="1" dirty="0"/>
              <a:t>na </a:t>
            </a:r>
            <a:r>
              <a:rPr lang="de-CH" b="1" dirty="0" err="1"/>
              <a:t>kadar</a:t>
            </a:r>
            <a:r>
              <a:rPr lang="de-CH" b="1" dirty="0"/>
              <a:t> </a:t>
            </a:r>
            <a:r>
              <a:rPr lang="de-CH" b="1" dirty="0" err="1"/>
              <a:t>esenliktir</a:t>
            </a:r>
            <a:r>
              <a:rPr lang="de-CH" b="1" dirty="0"/>
              <a:t>, her </a:t>
            </a:r>
            <a:r>
              <a:rPr lang="de-CH" b="1" dirty="0" err="1"/>
              <a:t>türlü</a:t>
            </a:r>
            <a:r>
              <a:rPr lang="de-CH" b="1" dirty="0"/>
              <a:t> </a:t>
            </a:r>
            <a:r>
              <a:rPr lang="de-CH" b="1" dirty="0" err="1"/>
              <a:t>kötülükten</a:t>
            </a:r>
            <a:r>
              <a:rPr lang="de-CH" b="1" dirty="0"/>
              <a:t> </a:t>
            </a:r>
            <a:r>
              <a:rPr lang="de-CH" b="1" dirty="0" err="1"/>
              <a:t>uzakt</a:t>
            </a:r>
            <a:r>
              <a:rPr lang="tr-TR" b="1" dirty="0"/>
              <a:t>ı</a:t>
            </a:r>
            <a:r>
              <a:rPr lang="de-CH" b="1" dirty="0"/>
              <a:t>r. </a:t>
            </a:r>
            <a:r>
              <a:rPr lang="de-CH" b="1" dirty="0" err="1"/>
              <a:t>Yeryüzüne</a:t>
            </a:r>
            <a:r>
              <a:rPr lang="de-CH" b="1" dirty="0"/>
              <a:t> </a:t>
            </a:r>
            <a:r>
              <a:rPr lang="de-CH" b="1" dirty="0" err="1"/>
              <a:t>inen</a:t>
            </a:r>
            <a:r>
              <a:rPr lang="de-CH" b="1" dirty="0"/>
              <a:t> </a:t>
            </a:r>
            <a:r>
              <a:rPr lang="de-CH" b="1" dirty="0" err="1"/>
              <a:t>melekler</a:t>
            </a:r>
            <a:r>
              <a:rPr lang="de-CH" b="1" dirty="0"/>
              <a:t> </a:t>
            </a:r>
            <a:r>
              <a:rPr lang="tr-TR" b="1" dirty="0"/>
              <a:t>gördükleri </a:t>
            </a:r>
            <a:r>
              <a:rPr lang="de-CH" b="1" dirty="0"/>
              <a:t>her </a:t>
            </a:r>
            <a:r>
              <a:rPr lang="de-CH" b="1" dirty="0" err="1"/>
              <a:t>mümine</a:t>
            </a:r>
            <a:r>
              <a:rPr lang="de-CH" b="1" dirty="0"/>
              <a:t> </a:t>
            </a:r>
            <a:r>
              <a:rPr lang="de-CH" b="1" dirty="0" err="1"/>
              <a:t>selam</a:t>
            </a:r>
            <a:r>
              <a:rPr lang="de-CH" b="1" dirty="0"/>
              <a:t> </a:t>
            </a:r>
            <a:r>
              <a:rPr lang="de-CH" b="1" dirty="0" err="1"/>
              <a:t>verirler</a:t>
            </a:r>
            <a:r>
              <a:rPr lang="de-CH" b="1" dirty="0"/>
              <a:t>.</a:t>
            </a:r>
            <a:br>
              <a:rPr lang="de-CH" b="1" dirty="0"/>
            </a:br>
            <a:br>
              <a:rPr lang="de-CH" b="1" dirty="0"/>
            </a:br>
            <a:endParaRPr lang="de-CH" b="1" dirty="0"/>
          </a:p>
        </p:txBody>
      </p:sp>
      <p:sp>
        <p:nvSpPr>
          <p:cNvPr id="4" name="Stern mit 5 Zacken 3"/>
          <p:cNvSpPr/>
          <p:nvPr/>
        </p:nvSpPr>
        <p:spPr>
          <a:xfrm>
            <a:off x="3851920" y="4005064"/>
            <a:ext cx="117727"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endParaRPr>
          </a:p>
        </p:txBody>
      </p:sp>
      <p:sp>
        <p:nvSpPr>
          <p:cNvPr id="5" name="Stern mit 5 Zacken 4"/>
          <p:cNvSpPr/>
          <p:nvPr/>
        </p:nvSpPr>
        <p:spPr>
          <a:xfrm flipV="1">
            <a:off x="3878209" y="2996952"/>
            <a:ext cx="117727" cy="1177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467544" y="1124744"/>
            <a:ext cx="2736304" cy="49685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tr-TR" b="1" dirty="0">
                <a:solidFill>
                  <a:srgbClr val="FF0000"/>
                </a:solidFill>
              </a:rPr>
              <a:t>Kadir gecesi ne zamandır?</a:t>
            </a:r>
            <a:endParaRPr lang="de-CH" b="1" dirty="0">
              <a:solidFill>
                <a:srgbClr val="FF0000"/>
              </a:solidFill>
            </a:endParaRPr>
          </a:p>
        </p:txBody>
      </p:sp>
      <p:sp>
        <p:nvSpPr>
          <p:cNvPr id="3" name="Inhaltsplatzhalter 2"/>
          <p:cNvSpPr>
            <a:spLocks noGrp="1"/>
          </p:cNvSpPr>
          <p:nvPr>
            <p:ph idx="1"/>
          </p:nvPr>
        </p:nvSpPr>
        <p:spPr>
          <a:xfrm>
            <a:off x="0" y="404664"/>
            <a:ext cx="6156176" cy="6453336"/>
          </a:xfrm>
        </p:spPr>
        <p:txBody>
          <a:bodyPr>
            <a:normAutofit fontScale="92500" lnSpcReduction="10000"/>
          </a:bodyPr>
          <a:lstStyle/>
          <a:p>
            <a:pPr>
              <a:buNone/>
            </a:pPr>
            <a:br>
              <a:rPr lang="de-CH" dirty="0"/>
            </a:br>
            <a:br>
              <a:rPr lang="de-CH" dirty="0"/>
            </a:br>
            <a:r>
              <a:rPr lang="tr-TR" b="1" dirty="0"/>
              <a:t>H</a:t>
            </a:r>
            <a:r>
              <a:rPr lang="de-CH" b="1" dirty="0" err="1"/>
              <a:t>angi</a:t>
            </a:r>
            <a:r>
              <a:rPr lang="de-CH" b="1" dirty="0"/>
              <a:t> </a:t>
            </a:r>
            <a:r>
              <a:rPr lang="de-CH" b="1" dirty="0" err="1"/>
              <a:t>gece</a:t>
            </a:r>
            <a:r>
              <a:rPr lang="de-CH" b="1" dirty="0"/>
              <a:t> </a:t>
            </a:r>
            <a:r>
              <a:rPr lang="de-CH" b="1" dirty="0" err="1"/>
              <a:t>oldu</a:t>
            </a:r>
            <a:r>
              <a:rPr lang="tr-TR" b="1" dirty="0"/>
              <a:t>ğ</a:t>
            </a:r>
            <a:r>
              <a:rPr lang="de-CH" b="1" dirty="0"/>
              <a:t>u </a:t>
            </a:r>
            <a:r>
              <a:rPr lang="de-CH" b="1" dirty="0" err="1"/>
              <a:t>kesin</a:t>
            </a:r>
            <a:r>
              <a:rPr lang="de-CH" b="1" dirty="0"/>
              <a:t> </a:t>
            </a:r>
            <a:r>
              <a:rPr lang="de-CH" b="1" dirty="0" err="1"/>
              <a:t>olarak</a:t>
            </a:r>
            <a:r>
              <a:rPr lang="de-CH" b="1" dirty="0"/>
              <a:t> </a:t>
            </a:r>
            <a:r>
              <a:rPr lang="de-CH" b="1" dirty="0" err="1"/>
              <a:t>bilinmemekle</a:t>
            </a:r>
            <a:r>
              <a:rPr lang="de-CH" b="1" dirty="0"/>
              <a:t> </a:t>
            </a:r>
            <a:r>
              <a:rPr lang="de-CH" b="1" dirty="0" err="1"/>
              <a:t>beraber</a:t>
            </a:r>
            <a:r>
              <a:rPr lang="de-CH" b="1" dirty="0"/>
              <a:t> </a:t>
            </a:r>
            <a:r>
              <a:rPr lang="de-CH" b="1" dirty="0" err="1"/>
              <a:t>genellikle</a:t>
            </a:r>
            <a:r>
              <a:rPr lang="de-CH" b="1" dirty="0"/>
              <a:t> </a:t>
            </a:r>
            <a:r>
              <a:rPr lang="de-CH" b="1" dirty="0" err="1"/>
              <a:t>Ramazan’in</a:t>
            </a:r>
            <a:r>
              <a:rPr lang="de-CH" b="1" dirty="0"/>
              <a:t> </a:t>
            </a:r>
            <a:r>
              <a:rPr lang="de-CH" b="1" dirty="0" err="1"/>
              <a:t>yirmi</a:t>
            </a:r>
            <a:r>
              <a:rPr lang="de-CH" b="1" dirty="0"/>
              <a:t> </a:t>
            </a:r>
            <a:r>
              <a:rPr lang="de-CH" b="1" dirty="0" err="1"/>
              <a:t>yedinci</a:t>
            </a:r>
            <a:r>
              <a:rPr lang="de-CH" b="1" dirty="0"/>
              <a:t> </a:t>
            </a:r>
            <a:r>
              <a:rPr lang="de-CH" b="1" dirty="0" err="1"/>
              <a:t>gecesinde</a:t>
            </a:r>
            <a:r>
              <a:rPr lang="de-CH" b="1" dirty="0"/>
              <a:t> </a:t>
            </a:r>
            <a:r>
              <a:rPr lang="de-CH" b="1" dirty="0" err="1"/>
              <a:t>oldu</a:t>
            </a:r>
            <a:r>
              <a:rPr lang="tr-TR" b="1" dirty="0"/>
              <a:t>ğ</a:t>
            </a:r>
            <a:r>
              <a:rPr lang="de-CH" b="1" dirty="0"/>
              <a:t>u </a:t>
            </a:r>
            <a:r>
              <a:rPr lang="de-CH" b="1" dirty="0" err="1"/>
              <a:t>tercih</a:t>
            </a:r>
            <a:r>
              <a:rPr lang="de-CH" b="1" dirty="0"/>
              <a:t> </a:t>
            </a:r>
            <a:r>
              <a:rPr lang="de-CH" b="1" dirty="0" err="1"/>
              <a:t>edilmistir</a:t>
            </a:r>
            <a:r>
              <a:rPr lang="de-CH" b="1" dirty="0"/>
              <a:t>.</a:t>
            </a:r>
            <a:endParaRPr lang="tr-TR" b="1" dirty="0"/>
          </a:p>
          <a:p>
            <a:r>
              <a:rPr lang="de-CH" b="1" dirty="0"/>
              <a:t> Hz. </a:t>
            </a:r>
            <a:r>
              <a:rPr lang="de-CH" b="1" dirty="0" err="1"/>
              <a:t>Peygamber</a:t>
            </a:r>
            <a:r>
              <a:rPr lang="de-CH" b="1" dirty="0"/>
              <a:t> (</a:t>
            </a:r>
            <a:r>
              <a:rPr lang="de-CH" b="1" dirty="0" err="1"/>
              <a:t>s.a.v</a:t>
            </a:r>
            <a:r>
              <a:rPr lang="de-CH" b="1" dirty="0"/>
              <a:t>) </a:t>
            </a:r>
            <a:r>
              <a:rPr lang="de-CH" b="1" dirty="0" err="1"/>
              <a:t>bunun</a:t>
            </a:r>
            <a:r>
              <a:rPr lang="de-CH" b="1" dirty="0"/>
              <a:t> </a:t>
            </a:r>
            <a:r>
              <a:rPr lang="de-CH" b="1" dirty="0" err="1"/>
              <a:t>kesinlikle</a:t>
            </a:r>
            <a:r>
              <a:rPr lang="de-CH" b="1" dirty="0"/>
              <a:t> </a:t>
            </a:r>
            <a:r>
              <a:rPr lang="de-CH" b="1" dirty="0" err="1"/>
              <a:t>hangi</a:t>
            </a:r>
            <a:r>
              <a:rPr lang="de-CH" b="1" dirty="0"/>
              <a:t> </a:t>
            </a:r>
            <a:r>
              <a:rPr lang="de-CH" b="1" dirty="0" err="1"/>
              <a:t>gece</a:t>
            </a:r>
            <a:r>
              <a:rPr lang="de-CH" b="1" dirty="0"/>
              <a:t> </a:t>
            </a:r>
            <a:r>
              <a:rPr lang="de-CH" b="1" dirty="0" err="1"/>
              <a:t>oldu</a:t>
            </a:r>
            <a:r>
              <a:rPr lang="tr-TR" b="1" dirty="0"/>
              <a:t>ğ</a:t>
            </a:r>
            <a:r>
              <a:rPr lang="de-CH" b="1" dirty="0" err="1"/>
              <a:t>unu</a:t>
            </a:r>
            <a:r>
              <a:rPr lang="de-CH" b="1" dirty="0"/>
              <a:t> </a:t>
            </a:r>
            <a:r>
              <a:rPr lang="de-CH" b="1" dirty="0" err="1"/>
              <a:t>belirtmemis</a:t>
            </a:r>
            <a:r>
              <a:rPr lang="de-CH" b="1" dirty="0"/>
              <a:t>, </a:t>
            </a:r>
            <a:r>
              <a:rPr lang="de-CH" b="1" dirty="0" err="1"/>
              <a:t>ancak</a:t>
            </a:r>
            <a:r>
              <a:rPr lang="de-CH" b="1" dirty="0"/>
              <a:t>; “</a:t>
            </a:r>
            <a:r>
              <a:rPr lang="de-CH" b="1" dirty="0" err="1">
                <a:solidFill>
                  <a:srgbClr val="00B050"/>
                </a:solidFill>
              </a:rPr>
              <a:t>Siz</a:t>
            </a:r>
            <a:r>
              <a:rPr lang="de-CH" b="1" dirty="0">
                <a:solidFill>
                  <a:srgbClr val="00B050"/>
                </a:solidFill>
              </a:rPr>
              <a:t> Kadir </a:t>
            </a:r>
            <a:r>
              <a:rPr lang="de-CH" b="1" dirty="0" err="1">
                <a:solidFill>
                  <a:srgbClr val="00B050"/>
                </a:solidFill>
              </a:rPr>
              <a:t>gecesini</a:t>
            </a:r>
            <a:r>
              <a:rPr lang="de-CH" b="1" dirty="0">
                <a:solidFill>
                  <a:srgbClr val="00B050"/>
                </a:solidFill>
              </a:rPr>
              <a:t> Ramazan’</a:t>
            </a:r>
            <a:r>
              <a:rPr lang="tr-TR" b="1" dirty="0">
                <a:solidFill>
                  <a:srgbClr val="00B050"/>
                </a:solidFill>
              </a:rPr>
              <a:t>ı</a:t>
            </a:r>
            <a:r>
              <a:rPr lang="de-CH" b="1" dirty="0">
                <a:solidFill>
                  <a:srgbClr val="00B050"/>
                </a:solidFill>
              </a:rPr>
              <a:t>n </a:t>
            </a:r>
            <a:r>
              <a:rPr lang="de-CH" b="1" dirty="0" err="1">
                <a:solidFill>
                  <a:srgbClr val="00B050"/>
                </a:solidFill>
              </a:rPr>
              <a:t>son</a:t>
            </a:r>
            <a:r>
              <a:rPr lang="de-CH" b="1" dirty="0">
                <a:solidFill>
                  <a:srgbClr val="00B050"/>
                </a:solidFill>
              </a:rPr>
              <a:t> on </a:t>
            </a:r>
            <a:r>
              <a:rPr lang="de-CH" b="1" dirty="0" err="1">
                <a:solidFill>
                  <a:srgbClr val="00B050"/>
                </a:solidFill>
              </a:rPr>
              <a:t>günü</a:t>
            </a:r>
            <a:r>
              <a:rPr lang="de-CH" b="1" dirty="0">
                <a:solidFill>
                  <a:srgbClr val="00B050"/>
                </a:solidFill>
              </a:rPr>
              <a:t> </a:t>
            </a:r>
            <a:r>
              <a:rPr lang="de-CH" b="1" dirty="0" err="1">
                <a:solidFill>
                  <a:srgbClr val="00B050"/>
                </a:solidFill>
              </a:rPr>
              <a:t>içerisindeki</a:t>
            </a:r>
            <a:r>
              <a:rPr lang="de-CH" b="1" dirty="0">
                <a:solidFill>
                  <a:srgbClr val="00B050"/>
                </a:solidFill>
              </a:rPr>
              <a:t> </a:t>
            </a:r>
            <a:r>
              <a:rPr lang="de-CH" b="1" dirty="0" err="1">
                <a:solidFill>
                  <a:srgbClr val="00B050"/>
                </a:solidFill>
              </a:rPr>
              <a:t>tek</a:t>
            </a:r>
            <a:r>
              <a:rPr lang="de-CH" b="1" dirty="0">
                <a:solidFill>
                  <a:srgbClr val="00B050"/>
                </a:solidFill>
              </a:rPr>
              <a:t> </a:t>
            </a:r>
            <a:r>
              <a:rPr lang="de-CH" b="1" dirty="0" err="1">
                <a:solidFill>
                  <a:srgbClr val="00B050"/>
                </a:solidFill>
              </a:rPr>
              <a:t>rakaml</a:t>
            </a:r>
            <a:r>
              <a:rPr lang="tr-TR" b="1" dirty="0">
                <a:solidFill>
                  <a:srgbClr val="00B050"/>
                </a:solidFill>
              </a:rPr>
              <a:t>ı</a:t>
            </a:r>
            <a:r>
              <a:rPr lang="de-CH" b="1" dirty="0">
                <a:solidFill>
                  <a:srgbClr val="00B050"/>
                </a:solidFill>
              </a:rPr>
              <a:t> </a:t>
            </a:r>
            <a:r>
              <a:rPr lang="de-CH" b="1" dirty="0" err="1">
                <a:solidFill>
                  <a:srgbClr val="00B050"/>
                </a:solidFill>
              </a:rPr>
              <a:t>gecelerde</a:t>
            </a:r>
            <a:r>
              <a:rPr lang="de-CH" b="1" dirty="0">
                <a:solidFill>
                  <a:srgbClr val="00B050"/>
                </a:solidFill>
              </a:rPr>
              <a:t> </a:t>
            </a:r>
            <a:r>
              <a:rPr lang="de-CH" b="1" dirty="0" err="1">
                <a:solidFill>
                  <a:srgbClr val="00B050"/>
                </a:solidFill>
              </a:rPr>
              <a:t>aray</a:t>
            </a:r>
            <a:r>
              <a:rPr lang="tr-TR" b="1" dirty="0">
                <a:solidFill>
                  <a:srgbClr val="00B050"/>
                </a:solidFill>
              </a:rPr>
              <a:t>ını</a:t>
            </a:r>
            <a:r>
              <a:rPr lang="de-CH" b="1" dirty="0">
                <a:solidFill>
                  <a:srgbClr val="00B050"/>
                </a:solidFill>
              </a:rPr>
              <a:t>z</a:t>
            </a:r>
            <a:r>
              <a:rPr lang="de-CH" b="1" dirty="0"/>
              <a:t>” </a:t>
            </a:r>
            <a:r>
              <a:rPr lang="de-CH" b="1" dirty="0" err="1"/>
              <a:t>buyurmu</a:t>
            </a:r>
            <a:r>
              <a:rPr lang="tr-TR" b="1" dirty="0"/>
              <a:t>ş</a:t>
            </a:r>
            <a:r>
              <a:rPr lang="de-CH" b="1" dirty="0" err="1"/>
              <a:t>tur</a:t>
            </a:r>
            <a:r>
              <a:rPr lang="de-CH" b="1" dirty="0"/>
              <a:t> </a:t>
            </a:r>
            <a:r>
              <a:rPr lang="de-CH" b="1" dirty="0" err="1">
                <a:solidFill>
                  <a:srgbClr val="FF0000"/>
                </a:solidFill>
              </a:rPr>
              <a:t>Buhari</a:t>
            </a:r>
            <a:r>
              <a:rPr lang="de-CH" b="1" dirty="0">
                <a:solidFill>
                  <a:srgbClr val="FF0000"/>
                </a:solidFill>
              </a:rPr>
              <a:t>, Müslim</a:t>
            </a:r>
            <a:br>
              <a:rPr lang="de-CH" b="1" dirty="0"/>
            </a:br>
            <a:br>
              <a:rPr lang="de-CH" dirty="0"/>
            </a:br>
            <a:endParaRPr lang="de-CH" dirty="0"/>
          </a:p>
        </p:txBody>
      </p:sp>
      <p:pic>
        <p:nvPicPr>
          <p:cNvPr id="5122" name="Picture 2"/>
          <p:cNvPicPr>
            <a:picLocks noChangeAspect="1" noChangeArrowheads="1"/>
          </p:cNvPicPr>
          <p:nvPr/>
        </p:nvPicPr>
        <p:blipFill>
          <a:blip r:embed="rId2" cstate="print"/>
          <a:srcRect r="40928"/>
          <a:stretch>
            <a:fillRect/>
          </a:stretch>
        </p:blipFill>
        <p:spPr bwMode="auto">
          <a:xfrm>
            <a:off x="6012160" y="1196752"/>
            <a:ext cx="2957314" cy="49685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tr-TR" b="1" dirty="0">
                <a:solidFill>
                  <a:srgbClr val="FF0000"/>
                </a:solidFill>
              </a:rPr>
              <a:t>Kadir gecesi ne zamandır?</a:t>
            </a:r>
            <a:endParaRPr lang="de-CH" dirty="0"/>
          </a:p>
        </p:txBody>
      </p:sp>
      <p:sp>
        <p:nvSpPr>
          <p:cNvPr id="3" name="Inhaltsplatzhalter 2"/>
          <p:cNvSpPr>
            <a:spLocks noGrp="1"/>
          </p:cNvSpPr>
          <p:nvPr>
            <p:ph idx="1"/>
          </p:nvPr>
        </p:nvSpPr>
        <p:spPr>
          <a:xfrm>
            <a:off x="3563888" y="1196752"/>
            <a:ext cx="5122912" cy="5400600"/>
          </a:xfrm>
        </p:spPr>
        <p:txBody>
          <a:bodyPr>
            <a:normAutofit fontScale="92500" lnSpcReduction="10000"/>
          </a:bodyPr>
          <a:lstStyle/>
          <a:p>
            <a:r>
              <a:rPr lang="de-CH" b="1" dirty="0" err="1"/>
              <a:t>Sahabelerden</a:t>
            </a:r>
            <a:r>
              <a:rPr lang="de-CH" b="1" dirty="0"/>
              <a:t> </a:t>
            </a:r>
            <a:r>
              <a:rPr lang="de-CH" b="1" dirty="0" err="1"/>
              <a:t>baz</a:t>
            </a:r>
            <a:r>
              <a:rPr lang="tr-TR" b="1" dirty="0"/>
              <a:t>ı</a:t>
            </a:r>
            <a:r>
              <a:rPr lang="de-CH" b="1" dirty="0"/>
              <a:t> </a:t>
            </a:r>
            <a:r>
              <a:rPr lang="de-CH" b="1" dirty="0" err="1"/>
              <a:t>kimseler</a:t>
            </a:r>
            <a:r>
              <a:rPr lang="de-CH" b="1" dirty="0"/>
              <a:t>, </a:t>
            </a:r>
            <a:r>
              <a:rPr lang="de-CH" b="1" dirty="0" err="1"/>
              <a:t>rüyalar</a:t>
            </a:r>
            <a:r>
              <a:rPr lang="tr-TR" b="1" dirty="0"/>
              <a:t>ı</a:t>
            </a:r>
            <a:r>
              <a:rPr lang="de-CH" b="1" dirty="0" err="1"/>
              <a:t>nda</a:t>
            </a:r>
            <a:r>
              <a:rPr lang="de-CH" b="1" dirty="0"/>
              <a:t>, Kadir </a:t>
            </a:r>
            <a:r>
              <a:rPr lang="de-CH" b="1" dirty="0" err="1"/>
              <a:t>gecesinin</a:t>
            </a:r>
            <a:r>
              <a:rPr lang="tr-TR" b="1" dirty="0"/>
              <a:t> </a:t>
            </a:r>
            <a:r>
              <a:rPr lang="de-CH" b="1" dirty="0"/>
              <a:t>Ramazan</a:t>
            </a:r>
            <a:r>
              <a:rPr lang="tr-TR" b="1" dirty="0"/>
              <a:t> ayının </a:t>
            </a:r>
            <a:r>
              <a:rPr lang="de-CH" b="1" dirty="0" err="1"/>
              <a:t>son</a:t>
            </a:r>
            <a:r>
              <a:rPr lang="de-CH" b="1" dirty="0"/>
              <a:t> </a:t>
            </a:r>
            <a:r>
              <a:rPr lang="de-CH" b="1" dirty="0" err="1"/>
              <a:t>yedi</a:t>
            </a:r>
            <a:r>
              <a:rPr lang="de-CH" b="1" dirty="0"/>
              <a:t> </a:t>
            </a:r>
            <a:r>
              <a:rPr lang="de-CH" b="1" dirty="0" err="1"/>
              <a:t>günü</a:t>
            </a:r>
            <a:r>
              <a:rPr lang="de-CH" b="1" dirty="0"/>
              <a:t> </a:t>
            </a:r>
            <a:r>
              <a:rPr lang="de-CH" b="1" dirty="0" err="1"/>
              <a:t>içinde</a:t>
            </a:r>
            <a:r>
              <a:rPr lang="de-CH" b="1" dirty="0"/>
              <a:t> </a:t>
            </a:r>
            <a:r>
              <a:rPr lang="de-CH" b="1" dirty="0" err="1"/>
              <a:t>oldu</a:t>
            </a:r>
            <a:r>
              <a:rPr lang="tr-TR" b="1" dirty="0"/>
              <a:t>ğunu gördü.</a:t>
            </a:r>
          </a:p>
          <a:p>
            <a:r>
              <a:rPr lang="de-CH" b="1" dirty="0" err="1"/>
              <a:t>Resulüllah</a:t>
            </a:r>
            <a:r>
              <a:rPr lang="de-CH" b="1" dirty="0"/>
              <a:t> (</a:t>
            </a:r>
            <a:r>
              <a:rPr lang="de-CH" b="1" dirty="0" err="1"/>
              <a:t>s.a.v</a:t>
            </a:r>
            <a:r>
              <a:rPr lang="de-CH" b="1" dirty="0"/>
              <a:t>) </a:t>
            </a:r>
            <a:r>
              <a:rPr lang="de-CH" b="1" dirty="0" err="1"/>
              <a:t>onlara</a:t>
            </a:r>
            <a:r>
              <a:rPr lang="de-CH" b="1" dirty="0"/>
              <a:t>: “</a:t>
            </a:r>
            <a:r>
              <a:rPr lang="de-CH" b="1" dirty="0" err="1">
                <a:solidFill>
                  <a:srgbClr val="00B050"/>
                </a:solidFill>
              </a:rPr>
              <a:t>Görüyorum</a:t>
            </a:r>
            <a:r>
              <a:rPr lang="de-CH" b="1" dirty="0">
                <a:solidFill>
                  <a:srgbClr val="00B050"/>
                </a:solidFill>
              </a:rPr>
              <a:t> </a:t>
            </a:r>
            <a:r>
              <a:rPr lang="de-CH" b="1" dirty="0" err="1">
                <a:solidFill>
                  <a:srgbClr val="00B050"/>
                </a:solidFill>
              </a:rPr>
              <a:t>ki</a:t>
            </a:r>
            <a:r>
              <a:rPr lang="de-CH" b="1" dirty="0">
                <a:solidFill>
                  <a:srgbClr val="00B050"/>
                </a:solidFill>
              </a:rPr>
              <a:t> </a:t>
            </a:r>
            <a:r>
              <a:rPr lang="de-CH" b="1" dirty="0" err="1">
                <a:solidFill>
                  <a:srgbClr val="00B050"/>
                </a:solidFill>
              </a:rPr>
              <a:t>rüyalar</a:t>
            </a:r>
            <a:r>
              <a:rPr lang="tr-TR" b="1" dirty="0">
                <a:solidFill>
                  <a:srgbClr val="00B050"/>
                </a:solidFill>
              </a:rPr>
              <a:t>ınız </a:t>
            </a:r>
            <a:r>
              <a:rPr lang="de-CH" b="1" dirty="0" err="1">
                <a:solidFill>
                  <a:srgbClr val="00B050"/>
                </a:solidFill>
              </a:rPr>
              <a:t>son</a:t>
            </a:r>
            <a:r>
              <a:rPr lang="de-CH" b="1" dirty="0">
                <a:solidFill>
                  <a:srgbClr val="00B050"/>
                </a:solidFill>
              </a:rPr>
              <a:t> </a:t>
            </a:r>
            <a:r>
              <a:rPr lang="de-CH" b="1" dirty="0" err="1">
                <a:solidFill>
                  <a:srgbClr val="00B050"/>
                </a:solidFill>
              </a:rPr>
              <a:t>yedi</a:t>
            </a:r>
            <a:r>
              <a:rPr lang="de-CH" b="1" dirty="0">
                <a:solidFill>
                  <a:srgbClr val="00B050"/>
                </a:solidFill>
              </a:rPr>
              <a:t> </a:t>
            </a:r>
            <a:r>
              <a:rPr lang="de-CH" b="1" dirty="0" err="1">
                <a:solidFill>
                  <a:srgbClr val="00B050"/>
                </a:solidFill>
              </a:rPr>
              <a:t>günü</a:t>
            </a:r>
            <a:r>
              <a:rPr lang="de-CH" b="1" dirty="0">
                <a:solidFill>
                  <a:srgbClr val="00B050"/>
                </a:solidFill>
              </a:rPr>
              <a:t> </a:t>
            </a:r>
            <a:r>
              <a:rPr lang="tr-TR" b="1" dirty="0">
                <a:solidFill>
                  <a:srgbClr val="00B050"/>
                </a:solidFill>
              </a:rPr>
              <a:t>konusunda </a:t>
            </a:r>
            <a:r>
              <a:rPr lang="de-CH" b="1" dirty="0" err="1">
                <a:solidFill>
                  <a:srgbClr val="00B050"/>
                </a:solidFill>
              </a:rPr>
              <a:t>birbirine</a:t>
            </a:r>
            <a:r>
              <a:rPr lang="de-CH" b="1" dirty="0">
                <a:solidFill>
                  <a:srgbClr val="00B050"/>
                </a:solidFill>
              </a:rPr>
              <a:t> </a:t>
            </a:r>
            <a:r>
              <a:rPr lang="de-CH" b="1" dirty="0" err="1">
                <a:solidFill>
                  <a:srgbClr val="00B050"/>
                </a:solidFill>
              </a:rPr>
              <a:t>uygun</a:t>
            </a:r>
            <a:r>
              <a:rPr lang="de-CH" b="1" dirty="0">
                <a:solidFill>
                  <a:srgbClr val="00B050"/>
                </a:solidFill>
              </a:rPr>
              <a:t> </a:t>
            </a:r>
            <a:r>
              <a:rPr lang="de-CH" b="1" dirty="0" err="1">
                <a:solidFill>
                  <a:srgbClr val="00B050"/>
                </a:solidFill>
              </a:rPr>
              <a:t>dü</a:t>
            </a:r>
            <a:r>
              <a:rPr lang="tr-TR" b="1" dirty="0">
                <a:solidFill>
                  <a:srgbClr val="00B050"/>
                </a:solidFill>
              </a:rPr>
              <a:t>ş</a:t>
            </a:r>
            <a:r>
              <a:rPr lang="de-CH" b="1" dirty="0" err="1">
                <a:solidFill>
                  <a:srgbClr val="00B050"/>
                </a:solidFill>
              </a:rPr>
              <a:t>mü</a:t>
            </a:r>
            <a:r>
              <a:rPr lang="tr-TR" b="1" dirty="0">
                <a:solidFill>
                  <a:srgbClr val="00B050"/>
                </a:solidFill>
              </a:rPr>
              <a:t>ş</a:t>
            </a:r>
            <a:r>
              <a:rPr lang="de-CH" b="1" dirty="0" err="1">
                <a:solidFill>
                  <a:srgbClr val="00B050"/>
                </a:solidFill>
              </a:rPr>
              <a:t>tür</a:t>
            </a:r>
            <a:r>
              <a:rPr lang="de-CH" b="1" dirty="0">
                <a:solidFill>
                  <a:srgbClr val="00B050"/>
                </a:solidFill>
              </a:rPr>
              <a:t>. </a:t>
            </a:r>
            <a:endParaRPr lang="tr-TR" b="1" dirty="0">
              <a:solidFill>
                <a:srgbClr val="00B050"/>
              </a:solidFill>
            </a:endParaRPr>
          </a:p>
          <a:p>
            <a:r>
              <a:rPr lang="de-CH" b="1" dirty="0">
                <a:solidFill>
                  <a:srgbClr val="00B050"/>
                </a:solidFill>
              </a:rPr>
              <a:t>Art</a:t>
            </a:r>
            <a:r>
              <a:rPr lang="tr-TR" b="1" dirty="0">
                <a:solidFill>
                  <a:srgbClr val="00B050"/>
                </a:solidFill>
              </a:rPr>
              <a:t>ı</a:t>
            </a:r>
            <a:r>
              <a:rPr lang="de-CH" b="1" dirty="0">
                <a:solidFill>
                  <a:srgbClr val="00B050"/>
                </a:solidFill>
              </a:rPr>
              <a:t>k </a:t>
            </a:r>
            <a:r>
              <a:rPr lang="de-CH" b="1" dirty="0" err="1">
                <a:solidFill>
                  <a:srgbClr val="00B050"/>
                </a:solidFill>
              </a:rPr>
              <a:t>kim</a:t>
            </a:r>
            <a:r>
              <a:rPr lang="de-CH" b="1" dirty="0">
                <a:solidFill>
                  <a:srgbClr val="00B050"/>
                </a:solidFill>
              </a:rPr>
              <a:t> Kadir </a:t>
            </a:r>
            <a:r>
              <a:rPr lang="de-CH" b="1" dirty="0" err="1">
                <a:solidFill>
                  <a:srgbClr val="00B050"/>
                </a:solidFill>
              </a:rPr>
              <a:t>gecesini</a:t>
            </a:r>
            <a:r>
              <a:rPr lang="de-CH" b="1" dirty="0">
                <a:solidFill>
                  <a:srgbClr val="00B050"/>
                </a:solidFill>
              </a:rPr>
              <a:t> </a:t>
            </a:r>
            <a:r>
              <a:rPr lang="de-CH" b="1" dirty="0" err="1">
                <a:solidFill>
                  <a:srgbClr val="00B050"/>
                </a:solidFill>
              </a:rPr>
              <a:t>ara</a:t>
            </a:r>
            <a:r>
              <a:rPr lang="tr-TR" b="1" dirty="0">
                <a:solidFill>
                  <a:srgbClr val="00B050"/>
                </a:solidFill>
              </a:rPr>
              <a:t>rsa </a:t>
            </a:r>
            <a:r>
              <a:rPr lang="de-CH" b="1" dirty="0" err="1">
                <a:solidFill>
                  <a:srgbClr val="00B050"/>
                </a:solidFill>
              </a:rPr>
              <a:t>maya</a:t>
            </a:r>
            <a:r>
              <a:rPr lang="de-CH" b="1" dirty="0">
                <a:solidFill>
                  <a:srgbClr val="00B050"/>
                </a:solidFill>
              </a:rPr>
              <a:t> </a:t>
            </a:r>
            <a:r>
              <a:rPr lang="de-CH" b="1" dirty="0" err="1">
                <a:solidFill>
                  <a:srgbClr val="00B050"/>
                </a:solidFill>
              </a:rPr>
              <a:t>onu</a:t>
            </a:r>
            <a:r>
              <a:rPr lang="de-CH" b="1" dirty="0">
                <a:solidFill>
                  <a:srgbClr val="00B050"/>
                </a:solidFill>
              </a:rPr>
              <a:t> Ramazan’</a:t>
            </a:r>
            <a:r>
              <a:rPr lang="tr-TR" b="1" dirty="0">
                <a:solidFill>
                  <a:srgbClr val="00B050"/>
                </a:solidFill>
              </a:rPr>
              <a:t>ı</a:t>
            </a:r>
            <a:r>
              <a:rPr lang="de-CH" b="1" dirty="0">
                <a:solidFill>
                  <a:srgbClr val="00B050"/>
                </a:solidFill>
              </a:rPr>
              <a:t>n </a:t>
            </a:r>
            <a:r>
              <a:rPr lang="de-CH" b="1" dirty="0" err="1">
                <a:solidFill>
                  <a:srgbClr val="00B050"/>
                </a:solidFill>
              </a:rPr>
              <a:t>son</a:t>
            </a:r>
            <a:r>
              <a:rPr lang="de-CH" b="1" dirty="0">
                <a:solidFill>
                  <a:srgbClr val="00B050"/>
                </a:solidFill>
              </a:rPr>
              <a:t> </a:t>
            </a:r>
            <a:r>
              <a:rPr lang="de-CH" b="1" dirty="0" err="1">
                <a:solidFill>
                  <a:srgbClr val="00B050"/>
                </a:solidFill>
              </a:rPr>
              <a:t>yedisinde</a:t>
            </a:r>
            <a:r>
              <a:rPr lang="de-CH" b="1" dirty="0">
                <a:solidFill>
                  <a:srgbClr val="00B050"/>
                </a:solidFill>
              </a:rPr>
              <a:t> </a:t>
            </a:r>
            <a:r>
              <a:rPr lang="de-CH" b="1" dirty="0" err="1">
                <a:solidFill>
                  <a:srgbClr val="00B050"/>
                </a:solidFill>
              </a:rPr>
              <a:t>aras</a:t>
            </a:r>
            <a:r>
              <a:rPr lang="tr-TR" b="1" dirty="0">
                <a:solidFill>
                  <a:srgbClr val="00B050"/>
                </a:solidFill>
              </a:rPr>
              <a:t>ı</a:t>
            </a:r>
            <a:r>
              <a:rPr lang="de-CH" b="1" dirty="0">
                <a:solidFill>
                  <a:srgbClr val="00B050"/>
                </a:solidFill>
              </a:rPr>
              <a:t>n</a:t>
            </a:r>
            <a:endParaRPr lang="tr-TR" b="1" dirty="0">
              <a:solidFill>
                <a:srgbClr val="00B050"/>
              </a:solidFill>
            </a:endParaRPr>
          </a:p>
          <a:p>
            <a:pPr>
              <a:buNone/>
            </a:pPr>
            <a:r>
              <a:rPr lang="de-CH" b="1" dirty="0" err="1"/>
              <a:t>buyurmu</a:t>
            </a:r>
            <a:r>
              <a:rPr lang="tr-TR" b="1" dirty="0"/>
              <a:t>ş</a:t>
            </a:r>
            <a:r>
              <a:rPr lang="de-CH" b="1" dirty="0" err="1"/>
              <a:t>tur</a:t>
            </a:r>
            <a:r>
              <a:rPr lang="de-CH" b="1" dirty="0"/>
              <a:t> </a:t>
            </a:r>
            <a:r>
              <a:rPr lang="de-CH" b="1" dirty="0" err="1">
                <a:solidFill>
                  <a:srgbClr val="FF0000"/>
                </a:solidFill>
              </a:rPr>
              <a:t>Buhari</a:t>
            </a:r>
            <a:r>
              <a:rPr lang="de-CH" b="1" dirty="0">
                <a:solidFill>
                  <a:srgbClr val="FF0000"/>
                </a:solidFill>
              </a:rPr>
              <a:t>, </a:t>
            </a:r>
            <a:r>
              <a:rPr lang="tr-TR" b="1" dirty="0">
                <a:solidFill>
                  <a:srgbClr val="FF0000"/>
                </a:solidFill>
              </a:rPr>
              <a:t>Müslim</a:t>
            </a:r>
            <a:endParaRPr lang="de-CH" b="1" dirty="0">
              <a:solidFill>
                <a:srgbClr val="FF0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323528" y="1340768"/>
            <a:ext cx="3384376" cy="4896544"/>
          </a:xfrm>
          <a:prstGeom prst="ellipse">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A5C3A4A3-3CDF-4986-8A79-36A8C94AD3F7}"/>
              </a:ext>
            </a:extLst>
          </p:cNvPr>
          <p:cNvSpPr>
            <a:spLocks noGrp="1"/>
          </p:cNvSpPr>
          <p:nvPr>
            <p:ph type="title"/>
          </p:nvPr>
        </p:nvSpPr>
        <p:spPr>
          <a:xfrm>
            <a:off x="0" y="0"/>
            <a:ext cx="9144000" cy="1285875"/>
          </a:xfrm>
          <a:solidFill>
            <a:schemeClr val="accent6">
              <a:lumMod val="40000"/>
              <a:lumOff val="60000"/>
            </a:schemeClr>
          </a:solidFill>
        </p:spPr>
        <p:txBody>
          <a:bodyPr/>
          <a:lstStyle/>
          <a:p>
            <a:pPr eaLnBrk="1" hangingPunct="1">
              <a:defRPr/>
            </a:pPr>
            <a:r>
              <a:rPr lang="tr-TR" dirty="0"/>
              <a:t>Kadir Gecesi</a:t>
            </a:r>
          </a:p>
        </p:txBody>
      </p:sp>
      <p:sp>
        <p:nvSpPr>
          <p:cNvPr id="4" name="Rectangle 2">
            <a:extLst>
              <a:ext uri="{FF2B5EF4-FFF2-40B4-BE49-F238E27FC236}">
                <a16:creationId xmlns:a16="http://schemas.microsoft.com/office/drawing/2014/main" id="{E9C727F4-B2F6-4CB1-9C7F-FF58F45192BF}"/>
              </a:ext>
            </a:extLst>
          </p:cNvPr>
          <p:cNvSpPr txBox="1">
            <a:spLocks noChangeArrowheads="1"/>
          </p:cNvSpPr>
          <p:nvPr/>
        </p:nvSpPr>
        <p:spPr bwMode="auto">
          <a:xfrm>
            <a:off x="250825" y="4076700"/>
            <a:ext cx="8569325" cy="2079625"/>
          </a:xfrm>
          <a:prstGeom prst="rect">
            <a:avLst/>
          </a:prstGeom>
          <a:solidFill>
            <a:schemeClr val="accent6">
              <a:lumMod val="20000"/>
              <a:lumOff val="80000"/>
            </a:schemeClr>
          </a:solidFill>
          <a:ln w="9525">
            <a:noFill/>
            <a:miter lim="800000"/>
            <a:headEnd/>
            <a:tailEnd/>
          </a:ln>
        </p:spPr>
        <p:txBody>
          <a:bodyPr anchor="ctr"/>
          <a:lstStyle/>
          <a:p>
            <a:pPr algn="ctr">
              <a:defRPr/>
            </a:pPr>
            <a:br>
              <a:rPr lang="ar-AE" dirty="0"/>
            </a:br>
            <a:r>
              <a:rPr lang="ar-AE" dirty="0"/>
              <a:t> </a:t>
            </a:r>
            <a:r>
              <a:rPr lang="ar-AE" sz="4800" dirty="0"/>
              <a:t>قال رسولُ اللّه</a:t>
            </a:r>
            <a:endParaRPr lang="tr-TR" sz="4800" dirty="0"/>
          </a:p>
          <a:p>
            <a:pPr algn="ctr">
              <a:defRPr/>
            </a:pPr>
            <a:r>
              <a:rPr lang="ar-AE" sz="4800" dirty="0"/>
              <a:t> تَحَرَّوْا لَيْلَةَ الْقَدْرِ في الْعَشْرِ ا‘وَاخِرِ مِنْ رَمَضَانَ</a:t>
            </a:r>
            <a:endParaRPr lang="tr-TR" sz="3600" dirty="0">
              <a:latin typeface="+mj-lt"/>
              <a:ea typeface="+mj-ea"/>
              <a:cs typeface="+mj-cs"/>
            </a:endParaRPr>
          </a:p>
        </p:txBody>
      </p:sp>
      <p:sp>
        <p:nvSpPr>
          <p:cNvPr id="5" name="Rectangle 3">
            <a:extLst>
              <a:ext uri="{FF2B5EF4-FFF2-40B4-BE49-F238E27FC236}">
                <a16:creationId xmlns:a16="http://schemas.microsoft.com/office/drawing/2014/main" id="{B239287D-F412-4B06-A99B-7163457AE213}"/>
              </a:ext>
            </a:extLst>
          </p:cNvPr>
          <p:cNvSpPr>
            <a:spLocks noGrp="1" noChangeArrowheads="1"/>
          </p:cNvSpPr>
          <p:nvPr>
            <p:ph sz="quarter" idx="1"/>
          </p:nvPr>
        </p:nvSpPr>
        <p:spPr>
          <a:xfrm>
            <a:off x="250825" y="2060575"/>
            <a:ext cx="8642350" cy="1944688"/>
          </a:xfrm>
          <a:solidFill>
            <a:schemeClr val="accent6">
              <a:lumMod val="20000"/>
              <a:lumOff val="80000"/>
            </a:schemeClr>
          </a:solidFill>
        </p:spPr>
        <p:txBody>
          <a:bodyPr>
            <a:normAutofit fontScale="92500" lnSpcReduction="10000"/>
          </a:bodyPr>
          <a:lstStyle/>
          <a:p>
            <a:pPr algn="ctr"/>
            <a:r>
              <a:rPr lang="ar-SA" sz="3200" dirty="0"/>
              <a:t>إ</a:t>
            </a:r>
            <a:r>
              <a:rPr lang="ar-SA" b="1" dirty="0"/>
              <a:t>بِسْمِ اللّهِ الرَّحْمنِ الرَّحيمِ</a:t>
            </a:r>
            <a:endParaRPr lang="ar-SA" dirty="0"/>
          </a:p>
          <a:p>
            <a:r>
              <a:rPr lang="ar-SA" dirty="0"/>
              <a:t>اِنَّا اَنْزَلْنَاهُ فى لَيْلَةِ الْقَدْرِ (1) وَمَا اَدْريكَ مَالَيْلَةُ الْقَدْرِ (2) لَيْلَةُ الْقَدْرِ خَيْرٌ مِنْ اَلْفِ شَهْرٍ (3) تَنَزَّلُ الْمَلئِكَةُ وَالرُّوحُ فيهَا بِاِذْنِ رَبِّهِمْ مِنْ كُلِّ اَمْرٍ (4) سَلَامٌ  هِىَ حَتّى مَطْلَعِ الْفَجْرِ (5)</a:t>
            </a:r>
          </a:p>
          <a:p>
            <a:pPr marL="0" indent="0">
              <a:buNone/>
            </a:pPr>
            <a:endParaRPr lang="tr-TR" sz="2700" dirty="0"/>
          </a:p>
          <a:p>
            <a:pPr eaLnBrk="1" hangingPunct="1">
              <a:lnSpc>
                <a:spcPct val="90000"/>
              </a:lnSpc>
              <a:defRPr/>
            </a:pPr>
            <a:endParaRPr lang="tr-TR" sz="2000" dirty="0"/>
          </a:p>
        </p:txBody>
      </p:sp>
    </p:spTree>
    <p:extLst>
      <p:ext uri="{BB962C8B-B14F-4D97-AF65-F5344CB8AC3E}">
        <p14:creationId xmlns:p14="http://schemas.microsoft.com/office/powerpoint/2010/main" val="221005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rmAutofit fontScale="90000"/>
          </a:bodyPr>
          <a:lstStyle/>
          <a:p>
            <a:r>
              <a:rPr lang="tr-TR" b="1" dirty="0">
                <a:solidFill>
                  <a:srgbClr val="FF0000"/>
                </a:solidFill>
              </a:rPr>
              <a:t>Kadir gecesi ne zamandır?</a:t>
            </a:r>
            <a:endParaRPr lang="de-CH" dirty="0"/>
          </a:p>
        </p:txBody>
      </p:sp>
      <p:sp>
        <p:nvSpPr>
          <p:cNvPr id="3" name="Inhaltsplatzhalter 2"/>
          <p:cNvSpPr>
            <a:spLocks noGrp="1"/>
          </p:cNvSpPr>
          <p:nvPr>
            <p:ph idx="1"/>
          </p:nvPr>
        </p:nvSpPr>
        <p:spPr>
          <a:xfrm>
            <a:off x="0" y="836712"/>
            <a:ext cx="6300192" cy="6021288"/>
          </a:xfrm>
        </p:spPr>
        <p:txBody>
          <a:bodyPr>
            <a:normAutofit fontScale="92500" lnSpcReduction="10000"/>
          </a:bodyPr>
          <a:lstStyle/>
          <a:p>
            <a:r>
              <a:rPr lang="de-CH" b="1" dirty="0" err="1"/>
              <a:t>Ubâde</a:t>
            </a:r>
            <a:r>
              <a:rPr lang="de-CH" b="1" dirty="0"/>
              <a:t> b. Sabit (</a:t>
            </a:r>
            <a:r>
              <a:rPr lang="de-CH" b="1" dirty="0" err="1"/>
              <a:t>r.a</a:t>
            </a:r>
            <a:r>
              <a:rPr lang="de-CH" b="1" dirty="0"/>
              <a:t>) </a:t>
            </a:r>
            <a:r>
              <a:rPr lang="de-CH" b="1" dirty="0" err="1"/>
              <a:t>şöyle</a:t>
            </a:r>
            <a:r>
              <a:rPr lang="de-CH" b="1" dirty="0"/>
              <a:t> </a:t>
            </a:r>
            <a:r>
              <a:rPr lang="de-CH" b="1" dirty="0" err="1"/>
              <a:t>demiştir</a:t>
            </a:r>
            <a:r>
              <a:rPr lang="de-CH" b="1" dirty="0"/>
              <a:t>: </a:t>
            </a:r>
            <a:r>
              <a:rPr lang="de-CH" b="1" dirty="0" err="1"/>
              <a:t>Resûlullâh</a:t>
            </a:r>
            <a:r>
              <a:rPr lang="de-CH" b="1" dirty="0"/>
              <a:t> (S.A.V.), Kadir </a:t>
            </a:r>
            <a:r>
              <a:rPr lang="de-CH" b="1" dirty="0" err="1"/>
              <a:t>Gecesi'ni</a:t>
            </a:r>
            <a:r>
              <a:rPr lang="de-CH" b="1" dirty="0"/>
              <a:t> </a:t>
            </a:r>
            <a:r>
              <a:rPr lang="tr-TR" b="1" dirty="0"/>
              <a:t>öğrenmek icin Dua etmekteydi.</a:t>
            </a:r>
          </a:p>
          <a:p>
            <a:r>
              <a:rPr lang="de-CH" b="1" dirty="0"/>
              <a:t> </a:t>
            </a:r>
            <a:r>
              <a:rPr lang="tr-TR" b="1" dirty="0"/>
              <a:t>O esnada sahabeden iki kişi </a:t>
            </a:r>
            <a:r>
              <a:rPr lang="de-CH" b="1" dirty="0" err="1"/>
              <a:t>kavga</a:t>
            </a:r>
            <a:r>
              <a:rPr lang="de-CH" b="1" dirty="0"/>
              <a:t> </a:t>
            </a:r>
            <a:r>
              <a:rPr lang="de-CH" b="1" dirty="0" err="1"/>
              <a:t>ettiler</a:t>
            </a:r>
            <a:r>
              <a:rPr lang="de-CH" b="1" dirty="0"/>
              <a:t>. </a:t>
            </a:r>
            <a:r>
              <a:rPr lang="de-CH" b="1" dirty="0" err="1"/>
              <a:t>Buyurdular</a:t>
            </a:r>
            <a:r>
              <a:rPr lang="de-CH" b="1" dirty="0"/>
              <a:t> </a:t>
            </a:r>
            <a:r>
              <a:rPr lang="de-CH" b="1" dirty="0" err="1"/>
              <a:t>ki</a:t>
            </a:r>
            <a:r>
              <a:rPr lang="de-CH" b="1" dirty="0">
                <a:solidFill>
                  <a:srgbClr val="00B050"/>
                </a:solidFill>
              </a:rPr>
              <a:t>: Ben, </a:t>
            </a:r>
            <a:r>
              <a:rPr lang="de-CH" b="1" dirty="0" err="1">
                <a:solidFill>
                  <a:srgbClr val="00B050"/>
                </a:solidFill>
              </a:rPr>
              <a:t>size</a:t>
            </a:r>
            <a:r>
              <a:rPr lang="de-CH" b="1" dirty="0">
                <a:solidFill>
                  <a:srgbClr val="00B050"/>
                </a:solidFill>
              </a:rPr>
              <a:t> Kadir </a:t>
            </a:r>
            <a:r>
              <a:rPr lang="de-CH" b="1" dirty="0" err="1">
                <a:solidFill>
                  <a:srgbClr val="00B050"/>
                </a:solidFill>
              </a:rPr>
              <a:t>Gecesi'ni</a:t>
            </a:r>
            <a:r>
              <a:rPr lang="de-CH" b="1" dirty="0">
                <a:solidFill>
                  <a:srgbClr val="00B050"/>
                </a:solidFill>
              </a:rPr>
              <a:t> </a:t>
            </a:r>
            <a:r>
              <a:rPr lang="de-CH" b="1" dirty="0" err="1">
                <a:solidFill>
                  <a:srgbClr val="00B050"/>
                </a:solidFill>
              </a:rPr>
              <a:t>haber</a:t>
            </a:r>
            <a:r>
              <a:rPr lang="de-CH" b="1" dirty="0">
                <a:solidFill>
                  <a:srgbClr val="00B050"/>
                </a:solidFill>
              </a:rPr>
              <a:t> </a:t>
            </a:r>
            <a:r>
              <a:rPr lang="de-CH" b="1" dirty="0" err="1">
                <a:solidFill>
                  <a:srgbClr val="00B050"/>
                </a:solidFill>
              </a:rPr>
              <a:t>vermek</a:t>
            </a:r>
            <a:r>
              <a:rPr lang="de-CH" b="1" dirty="0">
                <a:solidFill>
                  <a:srgbClr val="00B050"/>
                </a:solidFill>
              </a:rPr>
              <a:t> </a:t>
            </a:r>
            <a:r>
              <a:rPr lang="de-CH" b="1" dirty="0" err="1">
                <a:solidFill>
                  <a:srgbClr val="00B050"/>
                </a:solidFill>
              </a:rPr>
              <a:t>üzere</a:t>
            </a:r>
            <a:r>
              <a:rPr lang="de-CH" b="1" dirty="0">
                <a:solidFill>
                  <a:srgbClr val="00B050"/>
                </a:solidFill>
              </a:rPr>
              <a:t> </a:t>
            </a:r>
            <a:r>
              <a:rPr lang="tr-TR" b="1" dirty="0">
                <a:solidFill>
                  <a:srgbClr val="00B050"/>
                </a:solidFill>
              </a:rPr>
              <a:t>Dua etmiştim</a:t>
            </a:r>
            <a:r>
              <a:rPr lang="de-CH" b="1" dirty="0">
                <a:solidFill>
                  <a:srgbClr val="00B050"/>
                </a:solidFill>
              </a:rPr>
              <a:t>. </a:t>
            </a:r>
            <a:r>
              <a:rPr lang="tr-TR" b="1" dirty="0">
                <a:solidFill>
                  <a:srgbClr val="00B050"/>
                </a:solidFill>
              </a:rPr>
              <a:t>Siz kavga yapınca bana unutturuldu.</a:t>
            </a:r>
          </a:p>
          <a:p>
            <a:r>
              <a:rPr lang="tr-TR" b="1" dirty="0">
                <a:solidFill>
                  <a:srgbClr val="00B050"/>
                </a:solidFill>
              </a:rPr>
              <a:t>Belkide </a:t>
            </a:r>
            <a:r>
              <a:rPr lang="de-CH" b="1" dirty="0" err="1">
                <a:solidFill>
                  <a:srgbClr val="00B050"/>
                </a:solidFill>
              </a:rPr>
              <a:t>hakkınızda</a:t>
            </a:r>
            <a:r>
              <a:rPr lang="de-CH" b="1" dirty="0">
                <a:solidFill>
                  <a:srgbClr val="00B050"/>
                </a:solidFill>
              </a:rPr>
              <a:t> </a:t>
            </a:r>
            <a:r>
              <a:rPr lang="de-CH" b="1" dirty="0" err="1">
                <a:solidFill>
                  <a:srgbClr val="00B050"/>
                </a:solidFill>
              </a:rPr>
              <a:t>bu</a:t>
            </a:r>
            <a:r>
              <a:rPr lang="de-CH" b="1" dirty="0">
                <a:solidFill>
                  <a:srgbClr val="00B050"/>
                </a:solidFill>
              </a:rPr>
              <a:t> </a:t>
            </a:r>
            <a:r>
              <a:rPr lang="de-CH" b="1" dirty="0" err="1">
                <a:solidFill>
                  <a:srgbClr val="00B050"/>
                </a:solidFill>
              </a:rPr>
              <a:t>daha</a:t>
            </a:r>
            <a:r>
              <a:rPr lang="de-CH" b="1" dirty="0">
                <a:solidFill>
                  <a:srgbClr val="00B050"/>
                </a:solidFill>
              </a:rPr>
              <a:t> </a:t>
            </a:r>
            <a:r>
              <a:rPr lang="de-CH" b="1" dirty="0" err="1">
                <a:solidFill>
                  <a:srgbClr val="00B050"/>
                </a:solidFill>
              </a:rPr>
              <a:t>hayırlıdır</a:t>
            </a:r>
            <a:r>
              <a:rPr lang="de-CH" b="1" dirty="0">
                <a:solidFill>
                  <a:srgbClr val="00B050"/>
                </a:solidFill>
              </a:rPr>
              <a:t>. </a:t>
            </a:r>
            <a:r>
              <a:rPr lang="de-CH" b="1" dirty="0" err="1">
                <a:solidFill>
                  <a:srgbClr val="00B050"/>
                </a:solidFill>
              </a:rPr>
              <a:t>Artık</a:t>
            </a:r>
            <a:r>
              <a:rPr lang="de-CH" b="1" dirty="0">
                <a:solidFill>
                  <a:srgbClr val="00B050"/>
                </a:solidFill>
              </a:rPr>
              <a:t> </a:t>
            </a:r>
            <a:r>
              <a:rPr lang="de-CH" b="1" dirty="0" err="1">
                <a:solidFill>
                  <a:srgbClr val="00B050"/>
                </a:solidFill>
              </a:rPr>
              <a:t>siz</a:t>
            </a:r>
            <a:r>
              <a:rPr lang="de-CH" b="1" dirty="0">
                <a:solidFill>
                  <a:srgbClr val="00B050"/>
                </a:solidFill>
              </a:rPr>
              <a:t>, Kadir </a:t>
            </a:r>
            <a:r>
              <a:rPr lang="de-CH" b="1" dirty="0" err="1">
                <a:solidFill>
                  <a:srgbClr val="00B050"/>
                </a:solidFill>
              </a:rPr>
              <a:t>Gecesi'ni</a:t>
            </a:r>
            <a:r>
              <a:rPr lang="de-CH" b="1" dirty="0">
                <a:solidFill>
                  <a:srgbClr val="00B050"/>
                </a:solidFill>
              </a:rPr>
              <a:t> </a:t>
            </a:r>
            <a:r>
              <a:rPr lang="de-CH" b="1" dirty="0" err="1">
                <a:solidFill>
                  <a:srgbClr val="00B050"/>
                </a:solidFill>
              </a:rPr>
              <a:t>yirmiden</a:t>
            </a:r>
            <a:r>
              <a:rPr lang="de-CH" b="1" dirty="0">
                <a:solidFill>
                  <a:srgbClr val="00B050"/>
                </a:solidFill>
              </a:rPr>
              <a:t> </a:t>
            </a:r>
            <a:r>
              <a:rPr lang="de-CH" b="1" dirty="0" err="1">
                <a:solidFill>
                  <a:srgbClr val="00B050"/>
                </a:solidFill>
              </a:rPr>
              <a:t>sonraki</a:t>
            </a:r>
            <a:r>
              <a:rPr lang="de-CH" b="1" dirty="0">
                <a:solidFill>
                  <a:srgbClr val="00B050"/>
                </a:solidFill>
              </a:rPr>
              <a:t> </a:t>
            </a:r>
            <a:r>
              <a:rPr lang="de-CH" b="1" dirty="0" err="1">
                <a:solidFill>
                  <a:srgbClr val="00B050"/>
                </a:solidFill>
              </a:rPr>
              <a:t>yedinci</a:t>
            </a:r>
            <a:r>
              <a:rPr lang="de-CH" b="1" dirty="0">
                <a:solidFill>
                  <a:srgbClr val="00B050"/>
                </a:solidFill>
              </a:rPr>
              <a:t> </a:t>
            </a:r>
            <a:r>
              <a:rPr lang="de-CH" b="1" dirty="0" err="1">
                <a:solidFill>
                  <a:srgbClr val="00B050"/>
                </a:solidFill>
              </a:rPr>
              <a:t>veya</a:t>
            </a:r>
            <a:r>
              <a:rPr lang="de-CH" b="1" dirty="0">
                <a:solidFill>
                  <a:srgbClr val="00B050"/>
                </a:solidFill>
              </a:rPr>
              <a:t> </a:t>
            </a:r>
            <a:r>
              <a:rPr lang="de-CH" b="1" dirty="0" err="1">
                <a:solidFill>
                  <a:srgbClr val="00B050"/>
                </a:solidFill>
              </a:rPr>
              <a:t>dokuzuncu</a:t>
            </a:r>
            <a:r>
              <a:rPr lang="de-CH" b="1" dirty="0">
                <a:solidFill>
                  <a:srgbClr val="00B050"/>
                </a:solidFill>
              </a:rPr>
              <a:t> </a:t>
            </a:r>
            <a:r>
              <a:rPr lang="de-CH" b="1" dirty="0" err="1">
                <a:solidFill>
                  <a:srgbClr val="00B050"/>
                </a:solidFill>
              </a:rPr>
              <a:t>veya</a:t>
            </a:r>
            <a:r>
              <a:rPr lang="de-CH" b="1" dirty="0">
                <a:solidFill>
                  <a:srgbClr val="00B050"/>
                </a:solidFill>
              </a:rPr>
              <a:t> </a:t>
            </a:r>
            <a:r>
              <a:rPr lang="de-CH" b="1" dirty="0" err="1">
                <a:solidFill>
                  <a:srgbClr val="00B050"/>
                </a:solidFill>
              </a:rPr>
              <a:t>beşinci</a:t>
            </a:r>
            <a:r>
              <a:rPr lang="de-CH" b="1" dirty="0">
                <a:solidFill>
                  <a:srgbClr val="00B050"/>
                </a:solidFill>
              </a:rPr>
              <a:t> </a:t>
            </a:r>
            <a:r>
              <a:rPr lang="de-CH" b="1" dirty="0" err="1">
                <a:solidFill>
                  <a:srgbClr val="00B050"/>
                </a:solidFill>
              </a:rPr>
              <a:t>gecelerde</a:t>
            </a:r>
            <a:r>
              <a:rPr lang="de-CH" b="1" dirty="0">
                <a:solidFill>
                  <a:srgbClr val="00B050"/>
                </a:solidFill>
              </a:rPr>
              <a:t> </a:t>
            </a:r>
            <a:r>
              <a:rPr lang="de-CH" b="1" dirty="0" err="1">
                <a:solidFill>
                  <a:srgbClr val="00B050"/>
                </a:solidFill>
              </a:rPr>
              <a:t>arayınız</a:t>
            </a:r>
            <a:r>
              <a:rPr lang="tr-TR" b="1" dirty="0">
                <a:solidFill>
                  <a:srgbClr val="00B050"/>
                </a:solidFill>
              </a:rPr>
              <a:t> </a:t>
            </a:r>
            <a:r>
              <a:rPr lang="tr-TR" b="1" dirty="0"/>
              <a:t>buyurdu.</a:t>
            </a:r>
            <a:endParaRPr lang="de-CH" b="1" dirty="0"/>
          </a:p>
        </p:txBody>
      </p:sp>
      <p:pic>
        <p:nvPicPr>
          <p:cNvPr id="7170" name="Picture 2"/>
          <p:cNvPicPr>
            <a:picLocks noChangeAspect="1" noChangeArrowheads="1"/>
          </p:cNvPicPr>
          <p:nvPr/>
        </p:nvPicPr>
        <p:blipFill>
          <a:blip r:embed="rId2" cstate="print"/>
          <a:srcRect/>
          <a:stretch>
            <a:fillRect/>
          </a:stretch>
        </p:blipFill>
        <p:spPr bwMode="auto">
          <a:xfrm>
            <a:off x="5903640" y="1268760"/>
            <a:ext cx="3240360" cy="4896544"/>
          </a:xfrm>
          <a:prstGeom prst="ellipse">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fontScale="90000"/>
          </a:bodyPr>
          <a:lstStyle/>
          <a:p>
            <a:r>
              <a:rPr lang="tr-TR" b="1" dirty="0">
                <a:solidFill>
                  <a:srgbClr val="FF0000"/>
                </a:solidFill>
              </a:rPr>
              <a:t>Kadir Gecesinin gizlenmesinin sebebi</a:t>
            </a:r>
            <a:endParaRPr lang="de-CH" b="1" dirty="0">
              <a:solidFill>
                <a:srgbClr val="FF0000"/>
              </a:solidFill>
            </a:endParaRPr>
          </a:p>
        </p:txBody>
      </p:sp>
      <p:sp>
        <p:nvSpPr>
          <p:cNvPr id="3" name="Inhaltsplatzhalter 2"/>
          <p:cNvSpPr>
            <a:spLocks noGrp="1"/>
          </p:cNvSpPr>
          <p:nvPr>
            <p:ph idx="1"/>
          </p:nvPr>
        </p:nvSpPr>
        <p:spPr>
          <a:xfrm>
            <a:off x="0" y="836712"/>
            <a:ext cx="6084168" cy="6192688"/>
          </a:xfrm>
        </p:spPr>
        <p:txBody>
          <a:bodyPr>
            <a:normAutofit fontScale="77500" lnSpcReduction="20000"/>
          </a:bodyPr>
          <a:lstStyle/>
          <a:p>
            <a:pPr>
              <a:buNone/>
            </a:pPr>
            <a:br>
              <a:rPr lang="de-CH" dirty="0"/>
            </a:br>
            <a:r>
              <a:rPr lang="de-CH" sz="3400" b="1" u="sng" dirty="0"/>
              <a:t>Allah </a:t>
            </a:r>
            <a:r>
              <a:rPr lang="de-CH" sz="3400" b="1" u="sng" dirty="0" err="1"/>
              <a:t>Teala</a:t>
            </a:r>
            <a:r>
              <a:rPr lang="de-CH" sz="3400" b="1" u="sng" dirty="0"/>
              <a:t> </a:t>
            </a:r>
            <a:r>
              <a:rPr lang="de-CH" sz="3400" b="1" u="sng" dirty="0" err="1"/>
              <a:t>bir</a:t>
            </a:r>
            <a:r>
              <a:rPr lang="de-CH" sz="3400" b="1" u="sng" dirty="0"/>
              <a:t> </a:t>
            </a:r>
            <a:r>
              <a:rPr lang="de-CH" sz="3400" b="1" u="sng" dirty="0" err="1"/>
              <a:t>tak</a:t>
            </a:r>
            <a:r>
              <a:rPr lang="tr-TR" sz="3400" b="1" u="sng" dirty="0"/>
              <a:t>ı</a:t>
            </a:r>
            <a:r>
              <a:rPr lang="de-CH" sz="3400" b="1" u="sng" dirty="0"/>
              <a:t>m </a:t>
            </a:r>
            <a:r>
              <a:rPr lang="de-CH" sz="3400" b="1" u="sng" dirty="0" err="1"/>
              <a:t>hikmetlere</a:t>
            </a:r>
            <a:r>
              <a:rPr lang="de-CH" sz="3400" b="1" u="sng" dirty="0"/>
              <a:t> </a:t>
            </a:r>
            <a:r>
              <a:rPr lang="de-CH" sz="3400" b="1" u="sng" dirty="0" err="1"/>
              <a:t>dayanarak</a:t>
            </a:r>
            <a:r>
              <a:rPr lang="de-CH" sz="3400" b="1" u="sng" dirty="0"/>
              <a:t> Kadir </a:t>
            </a:r>
            <a:r>
              <a:rPr lang="de-CH" sz="3400" b="1" u="sng" dirty="0" err="1"/>
              <a:t>gecesini</a:t>
            </a:r>
            <a:r>
              <a:rPr lang="de-CH" sz="3400" b="1" u="sng" dirty="0"/>
              <a:t> </a:t>
            </a:r>
            <a:r>
              <a:rPr lang="de-CH" sz="3400" b="1" u="sng" dirty="0" err="1"/>
              <a:t>ve</a:t>
            </a:r>
            <a:r>
              <a:rPr lang="de-CH" sz="3400" b="1" u="sng" dirty="0"/>
              <a:t> </a:t>
            </a:r>
            <a:r>
              <a:rPr lang="de-CH" sz="3400" b="1" u="sng" dirty="0" err="1"/>
              <a:t>onun</a:t>
            </a:r>
            <a:r>
              <a:rPr lang="de-CH" sz="3400" b="1" u="sng" dirty="0"/>
              <a:t> d</a:t>
            </a:r>
            <a:r>
              <a:rPr lang="tr-TR" sz="3400" b="1" u="sng" dirty="0"/>
              <a:t>ışında  şunlarıda </a:t>
            </a:r>
            <a:r>
              <a:rPr lang="de-CH" sz="3400" b="1" u="sng" dirty="0"/>
              <a:t> </a:t>
            </a:r>
            <a:r>
              <a:rPr lang="de-CH" sz="3400" b="1" u="sng" dirty="0" err="1"/>
              <a:t>gizli</a:t>
            </a:r>
            <a:r>
              <a:rPr lang="de-CH" sz="3400" b="1" u="sng" dirty="0"/>
              <a:t> </a:t>
            </a:r>
            <a:r>
              <a:rPr lang="tr-TR" sz="3400" b="1" u="sng" dirty="0"/>
              <a:t> tutmuştur.</a:t>
            </a:r>
          </a:p>
          <a:p>
            <a:r>
              <a:rPr lang="de-CH" sz="3400" b="1" dirty="0"/>
              <a:t> </a:t>
            </a:r>
            <a:r>
              <a:rPr lang="de-CH" sz="3400" b="1" dirty="0" err="1"/>
              <a:t>Bunlar</a:t>
            </a:r>
            <a:r>
              <a:rPr lang="de-CH" sz="3400" b="1" dirty="0"/>
              <a:t>:</a:t>
            </a:r>
            <a:br>
              <a:rPr lang="de-CH" sz="3400" b="1" dirty="0"/>
            </a:br>
            <a:r>
              <a:rPr lang="de-CH" sz="3400" b="1" dirty="0"/>
              <a:t>Cuma </a:t>
            </a:r>
            <a:r>
              <a:rPr lang="de-CH" sz="3400" b="1" dirty="0" err="1"/>
              <a:t>günü</a:t>
            </a:r>
            <a:r>
              <a:rPr lang="de-CH" sz="3400" b="1" dirty="0"/>
              <a:t> </a:t>
            </a:r>
            <a:r>
              <a:rPr lang="de-CH" sz="3400" b="1" dirty="0" err="1"/>
              <a:t>içerisinde</a:t>
            </a:r>
            <a:r>
              <a:rPr lang="de-CH" sz="3400" b="1" dirty="0"/>
              <a:t> </a:t>
            </a:r>
            <a:r>
              <a:rPr lang="de-CH" sz="3400" b="1" dirty="0" err="1"/>
              <a:t>duan</a:t>
            </a:r>
            <a:r>
              <a:rPr lang="tr-TR" sz="3400" b="1" dirty="0"/>
              <a:t>ı</a:t>
            </a:r>
            <a:r>
              <a:rPr lang="de-CH" sz="3400" b="1" dirty="0"/>
              <a:t>n </a:t>
            </a:r>
            <a:r>
              <a:rPr lang="de-CH" sz="3400" b="1" dirty="0" err="1"/>
              <a:t>kabul</a:t>
            </a:r>
            <a:r>
              <a:rPr lang="de-CH" sz="3400" b="1" dirty="0"/>
              <a:t> </a:t>
            </a:r>
            <a:r>
              <a:rPr lang="tr-TR" sz="3400" b="1" dirty="0"/>
              <a:t>edilleceği </a:t>
            </a:r>
            <a:r>
              <a:rPr lang="de-CH" sz="3400" b="1" dirty="0" err="1"/>
              <a:t>saat</a:t>
            </a:r>
            <a:r>
              <a:rPr lang="tr-TR" sz="3400" b="1" dirty="0"/>
              <a:t>i  </a:t>
            </a:r>
          </a:p>
          <a:p>
            <a:r>
              <a:rPr lang="tr-TR" sz="3400" b="1" dirty="0"/>
              <a:t>B</a:t>
            </a:r>
            <a:r>
              <a:rPr lang="de-CH" sz="3400" b="1" dirty="0"/>
              <a:t>es </a:t>
            </a:r>
            <a:r>
              <a:rPr lang="de-CH" sz="3400" b="1" dirty="0" err="1"/>
              <a:t>vakit</a:t>
            </a:r>
            <a:r>
              <a:rPr lang="de-CH" sz="3400" b="1" dirty="0"/>
              <a:t> </a:t>
            </a:r>
            <a:r>
              <a:rPr lang="de-CH" sz="3400" b="1" dirty="0" err="1"/>
              <a:t>içerisinde</a:t>
            </a:r>
            <a:r>
              <a:rPr lang="de-CH" sz="3400" b="1" dirty="0"/>
              <a:t> </a:t>
            </a:r>
            <a:r>
              <a:rPr lang="de-CH" sz="3400" b="1" dirty="0" err="1"/>
              <a:t>Salât</a:t>
            </a:r>
            <a:r>
              <a:rPr lang="de-CH" sz="3400" b="1" dirty="0"/>
              <a:t>-</a:t>
            </a:r>
            <a:r>
              <a:rPr lang="tr-TR" sz="3400" b="1" dirty="0"/>
              <a:t>ı </a:t>
            </a:r>
            <a:r>
              <a:rPr lang="de-CH" sz="3400" b="1" dirty="0" err="1"/>
              <a:t>vusta</a:t>
            </a:r>
            <a:r>
              <a:rPr lang="tr-TR" sz="3400" b="1" dirty="0"/>
              <a:t> </a:t>
            </a:r>
          </a:p>
          <a:p>
            <a:r>
              <a:rPr lang="de-CH" sz="3400" b="1" dirty="0" err="1"/>
              <a:t>ilahi</a:t>
            </a:r>
            <a:r>
              <a:rPr lang="de-CH" sz="3400" b="1" dirty="0"/>
              <a:t> </a:t>
            </a:r>
            <a:r>
              <a:rPr lang="de-CH" sz="3400" b="1" dirty="0" err="1"/>
              <a:t>isimler</a:t>
            </a:r>
            <a:r>
              <a:rPr lang="de-CH" sz="3400" b="1" dirty="0"/>
              <a:t> </a:t>
            </a:r>
            <a:r>
              <a:rPr lang="de-CH" sz="3400" b="1" dirty="0" err="1"/>
              <a:t>içerisinde</a:t>
            </a:r>
            <a:r>
              <a:rPr lang="de-CH" sz="3400" b="1" dirty="0"/>
              <a:t> </a:t>
            </a:r>
            <a:r>
              <a:rPr lang="tr-TR" sz="3400" b="1" dirty="0" err="1"/>
              <a:t>İ</a:t>
            </a:r>
            <a:r>
              <a:rPr lang="de-CH" sz="3400" b="1" dirty="0" err="1"/>
              <a:t>sm</a:t>
            </a:r>
            <a:r>
              <a:rPr lang="de-CH" sz="3400" b="1" dirty="0"/>
              <a:t>-i Azam</a:t>
            </a:r>
            <a:endParaRPr lang="tr-TR" sz="3400" b="1" dirty="0"/>
          </a:p>
          <a:p>
            <a:r>
              <a:rPr lang="tr-TR" sz="3400" b="1" dirty="0"/>
              <a:t>İ</a:t>
            </a:r>
            <a:r>
              <a:rPr lang="de-CH" sz="3400" b="1" dirty="0" err="1"/>
              <a:t>badetler</a:t>
            </a:r>
            <a:r>
              <a:rPr lang="de-CH" sz="3400" b="1" dirty="0"/>
              <a:t> </a:t>
            </a:r>
            <a:r>
              <a:rPr lang="de-CH" sz="3400" b="1" dirty="0" err="1"/>
              <a:t>içerisinde</a:t>
            </a:r>
            <a:r>
              <a:rPr lang="de-CH" sz="3400" b="1" dirty="0"/>
              <a:t> r</a:t>
            </a:r>
            <a:r>
              <a:rPr lang="tr-TR" sz="3400" b="1" dirty="0"/>
              <a:t>ı</a:t>
            </a:r>
            <a:r>
              <a:rPr lang="de-CH" sz="3400" b="1" dirty="0" err="1"/>
              <a:t>za</a:t>
            </a:r>
            <a:r>
              <a:rPr lang="de-CH" sz="3400" b="1" dirty="0"/>
              <a:t>-i </a:t>
            </a:r>
            <a:r>
              <a:rPr lang="de-CH" sz="3400" b="1" dirty="0" err="1"/>
              <a:t>ilahi</a:t>
            </a:r>
            <a:r>
              <a:rPr lang="tr-TR" sz="3400" b="1" dirty="0"/>
              <a:t>sini</a:t>
            </a:r>
          </a:p>
          <a:p>
            <a:r>
              <a:rPr lang="de-CH" sz="3400" b="1" dirty="0" err="1"/>
              <a:t>zaman</a:t>
            </a:r>
            <a:r>
              <a:rPr lang="de-CH" sz="3400" b="1" dirty="0"/>
              <a:t> </a:t>
            </a:r>
            <a:r>
              <a:rPr lang="de-CH" sz="3400" b="1" dirty="0" err="1"/>
              <a:t>içerisinde</a:t>
            </a:r>
            <a:r>
              <a:rPr lang="de-CH" sz="3400" b="1" dirty="0"/>
              <a:t> k</a:t>
            </a:r>
            <a:r>
              <a:rPr lang="tr-TR" sz="3400" b="1" dirty="0"/>
              <a:t>ı</a:t>
            </a:r>
            <a:r>
              <a:rPr lang="de-CH" sz="3400" b="1" dirty="0" err="1"/>
              <a:t>yamet</a:t>
            </a:r>
            <a:r>
              <a:rPr lang="tr-TR" sz="3400" b="1" dirty="0"/>
              <a:t>i,</a:t>
            </a:r>
          </a:p>
          <a:p>
            <a:r>
              <a:rPr lang="de-CH" sz="3400" b="1" dirty="0" err="1"/>
              <a:t>ve</a:t>
            </a:r>
            <a:r>
              <a:rPr lang="de-CH" sz="3400" b="1" dirty="0"/>
              <a:t> </a:t>
            </a:r>
            <a:r>
              <a:rPr lang="de-CH" sz="3400" b="1" dirty="0" err="1"/>
              <a:t>hayat</a:t>
            </a:r>
            <a:r>
              <a:rPr lang="de-CH" sz="3400" b="1" dirty="0"/>
              <a:t> </a:t>
            </a:r>
            <a:r>
              <a:rPr lang="de-CH" sz="3400" b="1" dirty="0" err="1"/>
              <a:t>içerisinde</a:t>
            </a:r>
            <a:r>
              <a:rPr lang="de-CH" sz="3400" b="1" dirty="0"/>
              <a:t> </a:t>
            </a:r>
            <a:r>
              <a:rPr lang="de-CH" sz="3400" b="1" dirty="0" err="1"/>
              <a:t>ölüm</a:t>
            </a:r>
            <a:r>
              <a:rPr lang="tr-TR" sz="3400" b="1" dirty="0"/>
              <a:t>ü</a:t>
            </a:r>
          </a:p>
          <a:p>
            <a:r>
              <a:rPr lang="de-CH" sz="3400" b="1" dirty="0"/>
              <a:t> </a:t>
            </a:r>
            <a:r>
              <a:rPr lang="de-CH" sz="3400" b="1" dirty="0" err="1"/>
              <a:t>Bunlarin</a:t>
            </a:r>
            <a:r>
              <a:rPr lang="de-CH" sz="3400" b="1" dirty="0"/>
              <a:t> </a:t>
            </a:r>
            <a:r>
              <a:rPr lang="de-CH" sz="3400" b="1" dirty="0" err="1"/>
              <a:t>gizli</a:t>
            </a:r>
            <a:r>
              <a:rPr lang="de-CH" sz="3400" b="1" dirty="0"/>
              <a:t> </a:t>
            </a:r>
            <a:r>
              <a:rPr lang="de-CH" sz="3400" b="1" dirty="0" err="1"/>
              <a:t>tutulmas</a:t>
            </a:r>
            <a:r>
              <a:rPr lang="tr-TR" sz="3400" b="1" dirty="0"/>
              <a:t>ı</a:t>
            </a:r>
            <a:r>
              <a:rPr lang="de-CH" sz="3400" b="1" dirty="0" err="1"/>
              <a:t>ndan</a:t>
            </a:r>
            <a:r>
              <a:rPr lang="de-CH" sz="3400" b="1" dirty="0"/>
              <a:t> </a:t>
            </a:r>
            <a:r>
              <a:rPr lang="de-CH" sz="3400" b="1" dirty="0" err="1"/>
              <a:t>maksat</a:t>
            </a:r>
            <a:r>
              <a:rPr lang="de-CH" sz="3400" b="1" dirty="0"/>
              <a:t> </a:t>
            </a:r>
            <a:r>
              <a:rPr lang="de-CH" sz="3400" b="1" dirty="0" err="1"/>
              <a:t>müminlerin</a:t>
            </a:r>
            <a:r>
              <a:rPr lang="de-CH" sz="3400" b="1" dirty="0"/>
              <a:t> </a:t>
            </a:r>
            <a:r>
              <a:rPr lang="de-CH" sz="3400" b="1" dirty="0" err="1"/>
              <a:t>uyan</a:t>
            </a:r>
            <a:r>
              <a:rPr lang="tr-TR" sz="3400" b="1" dirty="0"/>
              <a:t>ı</a:t>
            </a:r>
            <a:r>
              <a:rPr lang="de-CH" sz="3400" b="1" dirty="0"/>
              <a:t>k, </a:t>
            </a:r>
            <a:r>
              <a:rPr lang="de-CH" sz="3400" b="1" dirty="0" err="1"/>
              <a:t>dikkatli</a:t>
            </a:r>
            <a:r>
              <a:rPr lang="de-CH" sz="3400" b="1" dirty="0"/>
              <a:t> </a:t>
            </a:r>
            <a:r>
              <a:rPr lang="de-CH" sz="3400" b="1" dirty="0" err="1"/>
              <a:t>ve</a:t>
            </a:r>
            <a:r>
              <a:rPr lang="de-CH" sz="3400" b="1" dirty="0"/>
              <a:t> </a:t>
            </a:r>
            <a:r>
              <a:rPr lang="de-CH" sz="3400" b="1" dirty="0" err="1"/>
              <a:t>devaml</a:t>
            </a:r>
            <a:r>
              <a:rPr lang="tr-TR" sz="3400" b="1" dirty="0"/>
              <a:t>ı </a:t>
            </a:r>
            <a:r>
              <a:rPr lang="de-CH" sz="3400" b="1" dirty="0" err="1"/>
              <a:t>Allah’a</a:t>
            </a:r>
            <a:r>
              <a:rPr lang="de-CH" sz="3400" b="1" dirty="0"/>
              <a:t> </a:t>
            </a:r>
            <a:r>
              <a:rPr lang="de-CH" sz="3400" b="1" dirty="0" err="1"/>
              <a:t>ibadet</a:t>
            </a:r>
            <a:r>
              <a:rPr lang="de-CH" sz="3400" b="1" dirty="0"/>
              <a:t> </a:t>
            </a:r>
            <a:r>
              <a:rPr lang="de-CH" sz="3400" b="1" dirty="0" err="1"/>
              <a:t>ve</a:t>
            </a:r>
            <a:r>
              <a:rPr lang="de-CH" sz="3400" b="1" dirty="0"/>
              <a:t> </a:t>
            </a:r>
            <a:r>
              <a:rPr lang="de-CH" sz="3400" b="1" dirty="0" err="1"/>
              <a:t>taat</a:t>
            </a:r>
            <a:r>
              <a:rPr lang="de-CH" sz="3400" b="1" dirty="0"/>
              <a:t> </a:t>
            </a:r>
            <a:r>
              <a:rPr lang="de-CH" sz="3400" b="1" dirty="0" err="1"/>
              <a:t>içerisinde</a:t>
            </a:r>
            <a:r>
              <a:rPr lang="de-CH" sz="3400" b="1" dirty="0"/>
              <a:t> </a:t>
            </a:r>
            <a:r>
              <a:rPr lang="de-CH" sz="3400" b="1" dirty="0" err="1"/>
              <a:t>olmala</a:t>
            </a:r>
            <a:r>
              <a:rPr lang="tr-TR" sz="3400" b="1" dirty="0"/>
              <a:t>rını sağlamaktır.</a:t>
            </a:r>
            <a:endParaRPr lang="de-CH" sz="3400" b="1" dirty="0"/>
          </a:p>
        </p:txBody>
      </p:sp>
      <p:pic>
        <p:nvPicPr>
          <p:cNvPr id="4098" name="Picture 2" descr="F:\FOTOS ALBUM\YENI INEN\kur_an_da-insan-tipleri-mu_min-kafir-ve-munafik.jpg"/>
          <p:cNvPicPr>
            <a:picLocks noChangeAspect="1" noChangeArrowheads="1"/>
          </p:cNvPicPr>
          <p:nvPr/>
        </p:nvPicPr>
        <p:blipFill>
          <a:blip r:embed="rId2" cstate="print"/>
          <a:srcRect/>
          <a:stretch>
            <a:fillRect/>
          </a:stretch>
        </p:blipFill>
        <p:spPr bwMode="auto">
          <a:xfrm>
            <a:off x="6156176" y="1196752"/>
            <a:ext cx="2592288" cy="46085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16" y="4074"/>
            <a:ext cx="9122084" cy="1264686"/>
          </a:xfrm>
          <a:solidFill>
            <a:schemeClr val="accent6">
              <a:lumMod val="40000"/>
              <a:lumOff val="60000"/>
            </a:schemeClr>
          </a:solidFill>
        </p:spPr>
        <p:txBody>
          <a:bodyPr>
            <a:normAutofit/>
          </a:bodyPr>
          <a:lstStyle/>
          <a:p>
            <a:r>
              <a:rPr lang="tr-TR" b="1" u="sng" dirty="0"/>
              <a:t>BU GECEYİ NASIL İHYA ETMELİYİZ?</a:t>
            </a:r>
            <a:endParaRPr lang="de-CH" dirty="0"/>
          </a:p>
        </p:txBody>
      </p:sp>
      <p:sp>
        <p:nvSpPr>
          <p:cNvPr id="3" name="Inhaltsplatzhalter 2"/>
          <p:cNvSpPr>
            <a:spLocks noGrp="1"/>
          </p:cNvSpPr>
          <p:nvPr>
            <p:ph idx="1"/>
          </p:nvPr>
        </p:nvSpPr>
        <p:spPr>
          <a:xfrm>
            <a:off x="3707904" y="1484784"/>
            <a:ext cx="5184576" cy="5373216"/>
          </a:xfrm>
          <a:solidFill>
            <a:schemeClr val="accent6">
              <a:lumMod val="20000"/>
              <a:lumOff val="80000"/>
            </a:schemeClr>
          </a:solidFill>
        </p:spPr>
        <p:txBody>
          <a:bodyPr>
            <a:normAutofit fontScale="85000" lnSpcReduction="10000"/>
          </a:bodyPr>
          <a:lstStyle/>
          <a:p>
            <a:r>
              <a:rPr lang="tr-TR" b="1" dirty="0"/>
              <a:t> Peygamberimiz (SAV) şöyle buyurur: “Dünyada kalacağın kadar çalış, ahirette kalacağın kadar da ahiret için çalış, Allah’a muhtaç olduğun kadar da Allah için amel işle, ibadet yap. Cehennem azabına dayanabileceğin kadar da cehennem için çalış.”</a:t>
            </a:r>
          </a:p>
          <a:p>
            <a:r>
              <a:rPr lang="tr-TR" b="1" dirty="0"/>
              <a:t>Bu gecede ibadeti çok yapalım</a:t>
            </a:r>
          </a:p>
          <a:p>
            <a:r>
              <a:rPr lang="tr-TR" b="1" dirty="0"/>
              <a:t>Bu geceyi gafletle geçirmeyelim </a:t>
            </a:r>
            <a:endParaRPr lang="tr-TR" dirty="0"/>
          </a:p>
          <a:p>
            <a:endParaRPr lang="de-CH" dirty="0"/>
          </a:p>
        </p:txBody>
      </p:sp>
      <p:pic>
        <p:nvPicPr>
          <p:cNvPr id="5122" name="Picture 2" descr="F:\FOTOS ALBUM\YENI INEN\kabe008.gif"/>
          <p:cNvPicPr>
            <a:picLocks noChangeAspect="1" noChangeArrowheads="1"/>
          </p:cNvPicPr>
          <p:nvPr/>
        </p:nvPicPr>
        <p:blipFill>
          <a:blip r:embed="rId2" cstate="print"/>
          <a:srcRect/>
          <a:stretch>
            <a:fillRect/>
          </a:stretch>
        </p:blipFill>
        <p:spPr bwMode="auto">
          <a:xfrm>
            <a:off x="683568" y="1556792"/>
            <a:ext cx="2736304" cy="4320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268760"/>
          </a:xfrm>
          <a:solidFill>
            <a:schemeClr val="accent6">
              <a:lumMod val="40000"/>
              <a:lumOff val="60000"/>
            </a:schemeClr>
          </a:solidFill>
        </p:spPr>
        <p:txBody>
          <a:bodyPr>
            <a:noAutofit/>
          </a:bodyPr>
          <a:lstStyle/>
          <a:p>
            <a:r>
              <a:rPr lang="ar-AE" sz="3600" b="1" dirty="0"/>
              <a:t>من قام ليلة القدرإيماناواحتساباغفرله ما تقدم من ذنبه</a:t>
            </a:r>
            <a:endParaRPr lang="ar-AE" sz="3600" dirty="0"/>
          </a:p>
        </p:txBody>
      </p:sp>
      <p:sp>
        <p:nvSpPr>
          <p:cNvPr id="3" name="Inhaltsplatzhalter 2"/>
          <p:cNvSpPr>
            <a:spLocks noGrp="1"/>
          </p:cNvSpPr>
          <p:nvPr>
            <p:ph idx="1"/>
          </p:nvPr>
        </p:nvSpPr>
        <p:spPr>
          <a:xfrm>
            <a:off x="3347864" y="1196752"/>
            <a:ext cx="5796136" cy="5832648"/>
          </a:xfrm>
        </p:spPr>
        <p:txBody>
          <a:bodyPr/>
          <a:lstStyle/>
          <a:p>
            <a:r>
              <a:rPr lang="de-CH" b="1" dirty="0"/>
              <a:t>Resul-i Ekrem (</a:t>
            </a:r>
            <a:r>
              <a:rPr lang="de-CH" b="1" dirty="0" err="1"/>
              <a:t>s.a.v</a:t>
            </a:r>
            <a:r>
              <a:rPr lang="de-CH" b="1" dirty="0"/>
              <a:t>) </a:t>
            </a:r>
            <a:r>
              <a:rPr lang="de-CH" b="1" dirty="0" err="1"/>
              <a:t>Efendimiz</a:t>
            </a:r>
            <a:r>
              <a:rPr lang="de-CH" b="1" dirty="0"/>
              <a:t> </a:t>
            </a:r>
            <a:r>
              <a:rPr lang="de-CH" b="1" dirty="0" err="1"/>
              <a:t>buyuruyor</a:t>
            </a:r>
            <a:r>
              <a:rPr lang="de-CH" b="1" dirty="0"/>
              <a:t>:</a:t>
            </a:r>
          </a:p>
          <a:p>
            <a:r>
              <a:rPr lang="de-CH" b="1" dirty="0"/>
              <a:t>"</a:t>
            </a:r>
            <a:r>
              <a:rPr lang="de-CH" b="1" dirty="0">
                <a:solidFill>
                  <a:srgbClr val="00B050"/>
                </a:solidFill>
              </a:rPr>
              <a:t>Kim Kadir </a:t>
            </a:r>
            <a:r>
              <a:rPr lang="de-CH" b="1" dirty="0" err="1">
                <a:solidFill>
                  <a:srgbClr val="00B050"/>
                </a:solidFill>
              </a:rPr>
              <a:t>Gecesi'nde</a:t>
            </a:r>
            <a:r>
              <a:rPr lang="de-CH" b="1" dirty="0">
                <a:solidFill>
                  <a:srgbClr val="00B050"/>
                </a:solidFill>
              </a:rPr>
              <a:t> </a:t>
            </a:r>
            <a:r>
              <a:rPr lang="de-CH" b="1" dirty="0" err="1">
                <a:solidFill>
                  <a:srgbClr val="00B050"/>
                </a:solidFill>
              </a:rPr>
              <a:t>inanarak</a:t>
            </a:r>
            <a:r>
              <a:rPr lang="de-CH" b="1" dirty="0">
                <a:solidFill>
                  <a:srgbClr val="00B050"/>
                </a:solidFill>
              </a:rPr>
              <a:t>, </a:t>
            </a:r>
            <a:r>
              <a:rPr lang="de-CH" b="1" dirty="0" err="1">
                <a:solidFill>
                  <a:srgbClr val="00B050"/>
                </a:solidFill>
              </a:rPr>
              <a:t>ihlas</a:t>
            </a:r>
            <a:r>
              <a:rPr lang="de-CH" b="1" dirty="0">
                <a:solidFill>
                  <a:srgbClr val="00B050"/>
                </a:solidFill>
              </a:rPr>
              <a:t> </a:t>
            </a:r>
            <a:r>
              <a:rPr lang="de-CH" b="1" dirty="0" err="1">
                <a:solidFill>
                  <a:srgbClr val="00B050"/>
                </a:solidFill>
              </a:rPr>
              <a:t>ile</a:t>
            </a:r>
            <a:r>
              <a:rPr lang="de-CH" b="1" dirty="0">
                <a:solidFill>
                  <a:srgbClr val="00B050"/>
                </a:solidFill>
              </a:rPr>
              <a:t> o </a:t>
            </a:r>
            <a:r>
              <a:rPr lang="de-CH" b="1" dirty="0" err="1">
                <a:solidFill>
                  <a:srgbClr val="00B050"/>
                </a:solidFill>
              </a:rPr>
              <a:t>geceyi</a:t>
            </a:r>
            <a:r>
              <a:rPr lang="de-CH" b="1" dirty="0">
                <a:solidFill>
                  <a:srgbClr val="00B050"/>
                </a:solidFill>
              </a:rPr>
              <a:t> </a:t>
            </a:r>
            <a:r>
              <a:rPr lang="de-CH" b="1" dirty="0" err="1">
                <a:solidFill>
                  <a:srgbClr val="00B050"/>
                </a:solidFill>
              </a:rPr>
              <a:t>ibadetle</a:t>
            </a:r>
            <a:r>
              <a:rPr lang="de-CH" b="1" dirty="0">
                <a:solidFill>
                  <a:srgbClr val="00B050"/>
                </a:solidFill>
              </a:rPr>
              <a:t> </a:t>
            </a:r>
            <a:r>
              <a:rPr lang="de-CH" b="1" dirty="0" err="1">
                <a:solidFill>
                  <a:srgbClr val="00B050"/>
                </a:solidFill>
              </a:rPr>
              <a:t>geçirirse</a:t>
            </a:r>
            <a:r>
              <a:rPr lang="de-CH" b="1" dirty="0">
                <a:solidFill>
                  <a:srgbClr val="00B050"/>
                </a:solidFill>
              </a:rPr>
              <a:t>, </a:t>
            </a:r>
            <a:r>
              <a:rPr lang="de-CH" b="1" dirty="0" err="1">
                <a:solidFill>
                  <a:srgbClr val="00B050"/>
                </a:solidFill>
              </a:rPr>
              <a:t>geçmiş</a:t>
            </a:r>
            <a:r>
              <a:rPr lang="de-CH" b="1" dirty="0">
                <a:solidFill>
                  <a:srgbClr val="00B050"/>
                </a:solidFill>
              </a:rPr>
              <a:t> </a:t>
            </a:r>
            <a:r>
              <a:rPr lang="de-CH" b="1" dirty="0" err="1">
                <a:solidFill>
                  <a:srgbClr val="00B050"/>
                </a:solidFill>
              </a:rPr>
              <a:t>günahları</a:t>
            </a:r>
            <a:r>
              <a:rPr lang="de-CH" b="1" dirty="0">
                <a:solidFill>
                  <a:srgbClr val="00B050"/>
                </a:solidFill>
              </a:rPr>
              <a:t> </a:t>
            </a:r>
            <a:r>
              <a:rPr lang="de-CH" b="1" dirty="0" err="1">
                <a:solidFill>
                  <a:srgbClr val="00B050"/>
                </a:solidFill>
              </a:rPr>
              <a:t>bağışlanır</a:t>
            </a:r>
            <a:r>
              <a:rPr lang="de-CH" b="1" dirty="0"/>
              <a:t>." </a:t>
            </a:r>
          </a:p>
          <a:p>
            <a:r>
              <a:rPr lang="de-CH" b="1" dirty="0"/>
              <a:t>"</a:t>
            </a:r>
            <a:r>
              <a:rPr lang="de-CH" b="1" dirty="0">
                <a:solidFill>
                  <a:srgbClr val="00B050"/>
                </a:solidFill>
              </a:rPr>
              <a:t>Kadir </a:t>
            </a:r>
            <a:r>
              <a:rPr lang="de-CH" b="1" dirty="0" err="1">
                <a:solidFill>
                  <a:srgbClr val="00B050"/>
                </a:solidFill>
              </a:rPr>
              <a:t>Gecesi</a:t>
            </a:r>
            <a:r>
              <a:rPr lang="de-CH" b="1" dirty="0">
                <a:solidFill>
                  <a:srgbClr val="00B050"/>
                </a:solidFill>
              </a:rPr>
              <a:t> </a:t>
            </a:r>
            <a:r>
              <a:rPr lang="de-CH" b="1" dirty="0" err="1">
                <a:solidFill>
                  <a:srgbClr val="00B050"/>
                </a:solidFill>
              </a:rPr>
              <a:t>yatsı</a:t>
            </a:r>
            <a:r>
              <a:rPr lang="de-CH" b="1" dirty="0">
                <a:solidFill>
                  <a:srgbClr val="00B050"/>
                </a:solidFill>
              </a:rPr>
              <a:t> </a:t>
            </a:r>
            <a:r>
              <a:rPr lang="de-CH" b="1" dirty="0" err="1">
                <a:solidFill>
                  <a:srgbClr val="00B050"/>
                </a:solidFill>
              </a:rPr>
              <a:t>namazında</a:t>
            </a:r>
            <a:r>
              <a:rPr lang="de-CH" b="1" dirty="0">
                <a:solidFill>
                  <a:srgbClr val="00B050"/>
                </a:solidFill>
              </a:rPr>
              <a:t> </a:t>
            </a:r>
            <a:r>
              <a:rPr lang="de-CH" b="1" dirty="0" err="1">
                <a:solidFill>
                  <a:srgbClr val="00B050"/>
                </a:solidFill>
              </a:rPr>
              <a:t>cemaatte</a:t>
            </a:r>
            <a:r>
              <a:rPr lang="de-CH" b="1" dirty="0">
                <a:solidFill>
                  <a:srgbClr val="00B050"/>
                </a:solidFill>
              </a:rPr>
              <a:t> </a:t>
            </a:r>
            <a:r>
              <a:rPr lang="de-CH" b="1" dirty="0" err="1">
                <a:solidFill>
                  <a:srgbClr val="00B050"/>
                </a:solidFill>
              </a:rPr>
              <a:t>hazır</a:t>
            </a:r>
            <a:r>
              <a:rPr lang="de-CH" b="1" dirty="0">
                <a:solidFill>
                  <a:srgbClr val="00B050"/>
                </a:solidFill>
              </a:rPr>
              <a:t> </a:t>
            </a:r>
            <a:r>
              <a:rPr lang="de-CH" b="1" dirty="0" err="1">
                <a:solidFill>
                  <a:srgbClr val="00B050"/>
                </a:solidFill>
              </a:rPr>
              <a:t>bulunan</a:t>
            </a:r>
            <a:r>
              <a:rPr lang="de-CH" b="1" dirty="0">
                <a:solidFill>
                  <a:srgbClr val="00B050"/>
                </a:solidFill>
              </a:rPr>
              <a:t>, </a:t>
            </a:r>
            <a:r>
              <a:rPr lang="de-CH" b="1" dirty="0" err="1">
                <a:solidFill>
                  <a:srgbClr val="00B050"/>
                </a:solidFill>
              </a:rPr>
              <a:t>ondan</a:t>
            </a:r>
            <a:r>
              <a:rPr lang="de-CH" b="1" dirty="0">
                <a:solidFill>
                  <a:srgbClr val="00B050"/>
                </a:solidFill>
              </a:rPr>
              <a:t> </a:t>
            </a:r>
            <a:r>
              <a:rPr lang="de-CH" b="1" dirty="0" err="1">
                <a:solidFill>
                  <a:srgbClr val="00B050"/>
                </a:solidFill>
              </a:rPr>
              <a:t>nasibini</a:t>
            </a:r>
            <a:r>
              <a:rPr lang="de-CH" b="1" dirty="0">
                <a:solidFill>
                  <a:srgbClr val="00B050"/>
                </a:solidFill>
              </a:rPr>
              <a:t> </a:t>
            </a:r>
            <a:r>
              <a:rPr lang="de-CH" b="1" dirty="0" err="1">
                <a:solidFill>
                  <a:srgbClr val="00B050"/>
                </a:solidFill>
              </a:rPr>
              <a:t>almıştır</a:t>
            </a:r>
            <a:r>
              <a:rPr lang="de-CH" b="1" dirty="0"/>
              <a:t>." </a:t>
            </a:r>
          </a:p>
          <a:p>
            <a:endParaRPr lang="de-CH" dirty="0"/>
          </a:p>
        </p:txBody>
      </p:sp>
      <p:pic>
        <p:nvPicPr>
          <p:cNvPr id="1026" name="Picture 2" descr="F:\FOTOS ALBUM\HZ PEYGAMBER SAV\hz peygamber sav (1).gif"/>
          <p:cNvPicPr>
            <a:picLocks noChangeAspect="1" noChangeArrowheads="1" noCrop="1"/>
          </p:cNvPicPr>
          <p:nvPr/>
        </p:nvPicPr>
        <p:blipFill>
          <a:blip r:embed="rId2" cstate="print"/>
          <a:srcRect/>
          <a:stretch>
            <a:fillRect/>
          </a:stretch>
        </p:blipFill>
        <p:spPr bwMode="auto">
          <a:xfrm>
            <a:off x="179513" y="1268760"/>
            <a:ext cx="3024336" cy="475252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tr-TR" b="1" dirty="0">
                <a:solidFill>
                  <a:srgbClr val="FF0000"/>
                </a:solidFill>
              </a:rPr>
              <a:t>Kadir Gecesi ile ilgili Hadisler</a:t>
            </a:r>
            <a:endParaRPr lang="de-CH" dirty="0"/>
          </a:p>
        </p:txBody>
      </p:sp>
      <p:sp>
        <p:nvSpPr>
          <p:cNvPr id="3" name="Inhaltsplatzhalter 2"/>
          <p:cNvSpPr>
            <a:spLocks noGrp="1"/>
          </p:cNvSpPr>
          <p:nvPr>
            <p:ph idx="1"/>
          </p:nvPr>
        </p:nvSpPr>
        <p:spPr>
          <a:xfrm>
            <a:off x="2807296" y="1196752"/>
            <a:ext cx="6336704" cy="4929411"/>
          </a:xfrm>
        </p:spPr>
        <p:txBody>
          <a:bodyPr>
            <a:normAutofit/>
          </a:bodyPr>
          <a:lstStyle/>
          <a:p>
            <a:r>
              <a:rPr lang="de-CH" dirty="0" err="1"/>
              <a:t>Müminlerin</a:t>
            </a:r>
            <a:r>
              <a:rPr lang="de-CH" dirty="0"/>
              <a:t> </a:t>
            </a:r>
            <a:r>
              <a:rPr lang="de-CH" dirty="0" err="1"/>
              <a:t>annesi</a:t>
            </a:r>
            <a:r>
              <a:rPr lang="de-CH" dirty="0"/>
              <a:t> </a:t>
            </a:r>
            <a:r>
              <a:rPr lang="de-CH" dirty="0" err="1"/>
              <a:t>Hz.Aişe</a:t>
            </a:r>
            <a:r>
              <a:rPr lang="de-CH" dirty="0"/>
              <a:t> (</a:t>
            </a:r>
            <a:r>
              <a:rPr lang="de-CH" dirty="0" err="1"/>
              <a:t>r.a</a:t>
            </a:r>
            <a:r>
              <a:rPr lang="de-CH" dirty="0"/>
              <a:t>.) </a:t>
            </a:r>
            <a:r>
              <a:rPr lang="de-CH" dirty="0" err="1"/>
              <a:t>şöyle</a:t>
            </a:r>
            <a:r>
              <a:rPr lang="de-CH" dirty="0"/>
              <a:t> </a:t>
            </a:r>
            <a:r>
              <a:rPr lang="de-CH" dirty="0" err="1"/>
              <a:t>diyor</a:t>
            </a:r>
            <a:r>
              <a:rPr lang="de-CH" dirty="0"/>
              <a:t> : </a:t>
            </a:r>
          </a:p>
          <a:p>
            <a:r>
              <a:rPr lang="de-CH" dirty="0"/>
              <a:t>-</a:t>
            </a:r>
            <a:r>
              <a:rPr lang="de-CH" dirty="0" err="1"/>
              <a:t>Dedim</a:t>
            </a:r>
            <a:r>
              <a:rPr lang="de-CH" dirty="0"/>
              <a:t> </a:t>
            </a:r>
            <a:r>
              <a:rPr lang="de-CH" dirty="0" err="1"/>
              <a:t>ki</a:t>
            </a:r>
            <a:r>
              <a:rPr lang="de-CH" dirty="0"/>
              <a:t>: </a:t>
            </a:r>
            <a:r>
              <a:rPr lang="de-CH" b="1" dirty="0" err="1">
                <a:solidFill>
                  <a:srgbClr val="00B050"/>
                </a:solidFill>
              </a:rPr>
              <a:t>Ya</a:t>
            </a:r>
            <a:r>
              <a:rPr lang="de-CH" b="1" dirty="0">
                <a:solidFill>
                  <a:srgbClr val="00B050"/>
                </a:solidFill>
              </a:rPr>
              <a:t> </a:t>
            </a:r>
            <a:r>
              <a:rPr lang="de-CH" b="1" dirty="0" err="1">
                <a:solidFill>
                  <a:srgbClr val="00B050"/>
                </a:solidFill>
              </a:rPr>
              <a:t>Resullullah</a:t>
            </a:r>
            <a:r>
              <a:rPr lang="de-CH" b="1" dirty="0">
                <a:solidFill>
                  <a:srgbClr val="00B050"/>
                </a:solidFill>
              </a:rPr>
              <a:t>, Kadir </a:t>
            </a:r>
            <a:r>
              <a:rPr lang="de-CH" b="1" dirty="0" err="1">
                <a:solidFill>
                  <a:srgbClr val="00B050"/>
                </a:solidFill>
              </a:rPr>
              <a:t>Gecesi'ni</a:t>
            </a:r>
            <a:r>
              <a:rPr lang="de-CH" b="1" dirty="0">
                <a:solidFill>
                  <a:srgbClr val="00B050"/>
                </a:solidFill>
              </a:rPr>
              <a:t> </a:t>
            </a:r>
            <a:r>
              <a:rPr lang="de-CH" b="1" dirty="0" err="1">
                <a:solidFill>
                  <a:srgbClr val="00B050"/>
                </a:solidFill>
              </a:rPr>
              <a:t>bilirsem</a:t>
            </a:r>
            <a:r>
              <a:rPr lang="de-CH" b="1" dirty="0">
                <a:solidFill>
                  <a:srgbClr val="00B050"/>
                </a:solidFill>
              </a:rPr>
              <a:t> </a:t>
            </a:r>
            <a:r>
              <a:rPr lang="de-CH" b="1" dirty="0" err="1">
                <a:solidFill>
                  <a:srgbClr val="00B050"/>
                </a:solidFill>
              </a:rPr>
              <a:t>onda</a:t>
            </a:r>
            <a:r>
              <a:rPr lang="de-CH" b="1" dirty="0">
                <a:solidFill>
                  <a:srgbClr val="00B050"/>
                </a:solidFill>
              </a:rPr>
              <a:t> ne </a:t>
            </a:r>
            <a:r>
              <a:rPr lang="de-CH" b="1" dirty="0" err="1">
                <a:solidFill>
                  <a:srgbClr val="00B050"/>
                </a:solidFill>
              </a:rPr>
              <a:t>şekilde</a:t>
            </a:r>
            <a:r>
              <a:rPr lang="de-CH" b="1" dirty="0">
                <a:solidFill>
                  <a:srgbClr val="00B050"/>
                </a:solidFill>
              </a:rPr>
              <a:t> </a:t>
            </a:r>
            <a:r>
              <a:rPr lang="de-CH" b="1" dirty="0" err="1">
                <a:solidFill>
                  <a:srgbClr val="00B050"/>
                </a:solidFill>
              </a:rPr>
              <a:t>dua</a:t>
            </a:r>
            <a:r>
              <a:rPr lang="de-CH" b="1" dirty="0">
                <a:solidFill>
                  <a:srgbClr val="00B050"/>
                </a:solidFill>
              </a:rPr>
              <a:t> </a:t>
            </a:r>
            <a:r>
              <a:rPr lang="de-CH" b="1" dirty="0" err="1">
                <a:solidFill>
                  <a:srgbClr val="00B050"/>
                </a:solidFill>
              </a:rPr>
              <a:t>edeyim</a:t>
            </a:r>
            <a:r>
              <a:rPr lang="de-CH" dirty="0"/>
              <a:t>? </a:t>
            </a:r>
            <a:r>
              <a:rPr lang="de-CH" dirty="0" err="1"/>
              <a:t>Şöyle</a:t>
            </a:r>
            <a:r>
              <a:rPr lang="de-CH" dirty="0"/>
              <a:t> </a:t>
            </a:r>
            <a:r>
              <a:rPr lang="de-CH" dirty="0" err="1"/>
              <a:t>buyur</a:t>
            </a:r>
            <a:r>
              <a:rPr lang="tr-TR" dirty="0"/>
              <a:t>du</a:t>
            </a:r>
            <a:r>
              <a:rPr lang="de-CH" b="1" dirty="0"/>
              <a:t>.</a:t>
            </a:r>
            <a:r>
              <a:rPr lang="de-CH" dirty="0"/>
              <a:t> </a:t>
            </a:r>
            <a:endParaRPr lang="tr-TR" dirty="0"/>
          </a:p>
          <a:p>
            <a:endParaRPr lang="tr-TR" dirty="0"/>
          </a:p>
          <a:p>
            <a:endParaRPr lang="tr-TR" dirty="0"/>
          </a:p>
          <a:p>
            <a:r>
              <a:rPr lang="tr-TR" b="1" dirty="0">
                <a:solidFill>
                  <a:srgbClr val="FF0000"/>
                </a:solidFill>
              </a:rPr>
              <a:t>Manası</a:t>
            </a:r>
            <a:r>
              <a:rPr lang="tr-TR" b="1" dirty="0"/>
              <a:t>  </a:t>
            </a:r>
            <a:r>
              <a:rPr lang="de-CH" b="1" dirty="0" err="1"/>
              <a:t>Allah'ım</a:t>
            </a:r>
            <a:r>
              <a:rPr lang="de-CH" b="1" dirty="0"/>
              <a:t> </a:t>
            </a:r>
            <a:r>
              <a:rPr lang="de-CH" b="1" dirty="0" err="1"/>
              <a:t>sen</a:t>
            </a:r>
            <a:r>
              <a:rPr lang="de-CH" b="1" dirty="0"/>
              <a:t> </a:t>
            </a:r>
            <a:r>
              <a:rPr lang="de-CH" b="1" dirty="0" err="1"/>
              <a:t>affedicisin</a:t>
            </a:r>
            <a:r>
              <a:rPr lang="de-CH" b="1" dirty="0"/>
              <a:t>, </a:t>
            </a:r>
            <a:r>
              <a:rPr lang="de-CH" b="1" dirty="0" err="1"/>
              <a:t>affı</a:t>
            </a:r>
            <a:r>
              <a:rPr lang="de-CH" b="1" dirty="0"/>
              <a:t> </a:t>
            </a:r>
            <a:r>
              <a:rPr lang="de-CH" b="1" dirty="0" err="1"/>
              <a:t>seversin</a:t>
            </a:r>
            <a:r>
              <a:rPr lang="de-CH" b="1" dirty="0"/>
              <a:t>, </a:t>
            </a:r>
            <a:r>
              <a:rPr lang="de-CH" b="1" dirty="0" err="1"/>
              <a:t>beni</a:t>
            </a:r>
            <a:r>
              <a:rPr lang="de-CH" b="1" dirty="0"/>
              <a:t> </a:t>
            </a:r>
            <a:r>
              <a:rPr lang="de-CH" b="1" dirty="0" err="1"/>
              <a:t>affeyle</a:t>
            </a:r>
            <a:r>
              <a:rPr lang="de-CH" b="1" dirty="0"/>
              <a:t>.</a:t>
            </a:r>
          </a:p>
          <a:p>
            <a:endParaRPr lang="de-CH" dirty="0"/>
          </a:p>
        </p:txBody>
      </p:sp>
      <p:pic>
        <p:nvPicPr>
          <p:cNvPr id="4" name="Grafik 3" descr="http://www.biriz.biz/itikat/kadirdua2.jpg"/>
          <p:cNvPicPr/>
          <p:nvPr/>
        </p:nvPicPr>
        <p:blipFill>
          <a:blip r:embed="rId2" cstate="print"/>
          <a:srcRect/>
          <a:stretch>
            <a:fillRect/>
          </a:stretch>
        </p:blipFill>
        <p:spPr bwMode="auto">
          <a:xfrm>
            <a:off x="3635896" y="4005064"/>
            <a:ext cx="5508104" cy="936104"/>
          </a:xfrm>
          <a:prstGeom prst="rect">
            <a:avLst/>
          </a:prstGeom>
          <a:noFill/>
          <a:ln w="9525">
            <a:noFill/>
            <a:miter lim="800000"/>
            <a:headEnd/>
            <a:tailEnd/>
          </a:ln>
        </p:spPr>
      </p:pic>
      <p:pic>
        <p:nvPicPr>
          <p:cNvPr id="2050" name="Picture 2" descr="F:\FOTOS ALBUM\HZ PEYGAMBER SAV\34853392.jpg"/>
          <p:cNvPicPr>
            <a:picLocks noChangeAspect="1" noChangeArrowheads="1"/>
          </p:cNvPicPr>
          <p:nvPr/>
        </p:nvPicPr>
        <p:blipFill>
          <a:blip r:embed="rId3" cstate="print"/>
          <a:srcRect l="22689" t="12307" r="18458"/>
          <a:stretch>
            <a:fillRect/>
          </a:stretch>
        </p:blipFill>
        <p:spPr bwMode="auto">
          <a:xfrm>
            <a:off x="251520" y="1196752"/>
            <a:ext cx="2592288" cy="41044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0285"/>
            <a:ext cx="9144000" cy="850106"/>
          </a:xfrm>
          <a:solidFill>
            <a:schemeClr val="accent6">
              <a:lumMod val="40000"/>
              <a:lumOff val="60000"/>
            </a:schemeClr>
          </a:solidFill>
        </p:spPr>
        <p:txBody>
          <a:bodyPr/>
          <a:lstStyle/>
          <a:p>
            <a:r>
              <a:rPr lang="tr-TR" b="1" dirty="0">
                <a:solidFill>
                  <a:srgbClr val="FF0000"/>
                </a:solidFill>
              </a:rPr>
              <a:t>Kadir Gecesinde Ne Yapalım</a:t>
            </a:r>
            <a:endParaRPr lang="de-CH" dirty="0"/>
          </a:p>
        </p:txBody>
      </p:sp>
      <p:sp>
        <p:nvSpPr>
          <p:cNvPr id="3" name="Inhaltsplatzhalter 2"/>
          <p:cNvSpPr>
            <a:spLocks noGrp="1"/>
          </p:cNvSpPr>
          <p:nvPr>
            <p:ph idx="1"/>
          </p:nvPr>
        </p:nvSpPr>
        <p:spPr>
          <a:xfrm>
            <a:off x="3707904" y="980728"/>
            <a:ext cx="5436096" cy="5877272"/>
          </a:xfrm>
        </p:spPr>
        <p:txBody>
          <a:bodyPr>
            <a:normAutofit fontScale="85000" lnSpcReduction="20000"/>
          </a:bodyPr>
          <a:lstStyle/>
          <a:p>
            <a:r>
              <a:rPr lang="tr-TR" b="1" dirty="0"/>
              <a:t> Kadir gecesi yapacağımız ikinci iş de Yüce Kitabımız Kur’an-ı Kerim’i okumak, hiç olmazsa dinlemektir. Kur’an’ı çok okuyalım, güzel okuyalım, güzel okuyanları dinleyelim. İmanımızı ve heyecanımızı yenileyelim. Peygamberimiz (SAV) şöyle buyuruyor:</a:t>
            </a:r>
            <a:endParaRPr lang="tr-TR" dirty="0"/>
          </a:p>
          <a:p>
            <a:r>
              <a:rPr lang="ar-AE" b="1" dirty="0"/>
              <a:t>أكثروامن تلاوة القرآن فىبيوتكمفإن البيت الذىلايقرأفيه القرآن يقل خيره ويكثر شره ويضيق علىأهله.</a:t>
            </a:r>
            <a:r>
              <a:rPr lang="ar-AE" dirty="0"/>
              <a:t> </a:t>
            </a:r>
          </a:p>
          <a:p>
            <a:r>
              <a:rPr lang="ar-AE" dirty="0"/>
              <a:t>     </a:t>
            </a:r>
            <a:r>
              <a:rPr lang="ar-AE" b="1" dirty="0"/>
              <a:t>“</a:t>
            </a:r>
            <a:r>
              <a:rPr lang="tr-TR" b="1" dirty="0"/>
              <a:t>Evlerinizde çok çok Kur’an okuyunuz. Zira Kur’an okunmayan evde hayır az, şer çok olur. O ev halkı daima sıkıntı içindedir.”</a:t>
            </a:r>
            <a:endParaRPr lang="tr-TR" dirty="0"/>
          </a:p>
          <a:p>
            <a:endParaRPr lang="de-CH" dirty="0"/>
          </a:p>
        </p:txBody>
      </p:sp>
      <p:pic>
        <p:nvPicPr>
          <p:cNvPr id="3074" name="Picture 2" descr="F:\FOTOS ALBUM\YENI INEN\y1pCMu6U12GYbeXSf5Df-9gnaYpkEIlzQofrrAps_g309rUg9xd-enXKxJN74wIE2Zd_6m9flg8S9c.gif"/>
          <p:cNvPicPr>
            <a:picLocks noChangeAspect="1" noChangeArrowheads="1" noCrop="1"/>
          </p:cNvPicPr>
          <p:nvPr/>
        </p:nvPicPr>
        <p:blipFill>
          <a:blip r:embed="rId2" cstate="print"/>
          <a:srcRect/>
          <a:stretch>
            <a:fillRect/>
          </a:stretch>
        </p:blipFill>
        <p:spPr bwMode="auto">
          <a:xfrm>
            <a:off x="539552" y="1628800"/>
            <a:ext cx="3168352" cy="43924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tr-TR" b="1" dirty="0">
                <a:solidFill>
                  <a:srgbClr val="FF0000"/>
                </a:solidFill>
              </a:rPr>
              <a:t>Kadir Gecesinde neler yapılabilir</a:t>
            </a:r>
            <a:endParaRPr lang="de-CH" b="1" dirty="0">
              <a:solidFill>
                <a:srgbClr val="FF0000"/>
              </a:solidFill>
            </a:endParaRPr>
          </a:p>
        </p:txBody>
      </p:sp>
      <p:sp>
        <p:nvSpPr>
          <p:cNvPr id="3" name="Inhaltsplatzhalter 2"/>
          <p:cNvSpPr>
            <a:spLocks noGrp="1"/>
          </p:cNvSpPr>
          <p:nvPr>
            <p:ph idx="1"/>
          </p:nvPr>
        </p:nvSpPr>
        <p:spPr>
          <a:xfrm>
            <a:off x="3491880" y="1844824"/>
            <a:ext cx="5652120" cy="4281339"/>
          </a:xfrm>
        </p:spPr>
        <p:txBody>
          <a:bodyPr/>
          <a:lstStyle/>
          <a:p>
            <a:pPr lvl="0"/>
            <a:r>
              <a:rPr lang="de-CH" b="1" dirty="0" err="1"/>
              <a:t>Yatsı</a:t>
            </a:r>
            <a:r>
              <a:rPr lang="de-CH" b="1" dirty="0"/>
              <a:t> </a:t>
            </a:r>
            <a:r>
              <a:rPr lang="de-CH" b="1" dirty="0" err="1"/>
              <a:t>namazında</a:t>
            </a:r>
            <a:r>
              <a:rPr lang="de-CH" b="1" dirty="0"/>
              <a:t> </a:t>
            </a:r>
            <a:r>
              <a:rPr lang="de-CH" b="1" dirty="0" err="1"/>
              <a:t>zammı</a:t>
            </a:r>
            <a:r>
              <a:rPr lang="de-CH" b="1" dirty="0"/>
              <a:t> </a:t>
            </a:r>
            <a:r>
              <a:rPr lang="de-CH" b="1" dirty="0" err="1"/>
              <a:t>sure</a:t>
            </a:r>
            <a:r>
              <a:rPr lang="de-CH" b="1" dirty="0"/>
              <a:t> </a:t>
            </a:r>
            <a:r>
              <a:rPr lang="de-CH" b="1" dirty="0" err="1"/>
              <a:t>olarak</a:t>
            </a:r>
            <a:r>
              <a:rPr lang="de-CH" b="1" dirty="0"/>
              <a:t> Kadir </a:t>
            </a:r>
            <a:r>
              <a:rPr lang="de-CH" b="1" dirty="0" err="1"/>
              <a:t>suresini</a:t>
            </a:r>
            <a:r>
              <a:rPr lang="de-CH" b="1" dirty="0"/>
              <a:t> </a:t>
            </a:r>
            <a:r>
              <a:rPr lang="de-CH" b="1" dirty="0" err="1"/>
              <a:t>okumalı</a:t>
            </a:r>
            <a:r>
              <a:rPr lang="de-CH" b="1" dirty="0"/>
              <a:t>.</a:t>
            </a:r>
          </a:p>
          <a:p>
            <a:pPr lvl="0"/>
            <a:r>
              <a:rPr lang="de-CH" b="1" dirty="0" err="1"/>
              <a:t>Kur'an</a:t>
            </a:r>
            <a:r>
              <a:rPr lang="de-CH" b="1" dirty="0"/>
              <a:t>-ı </a:t>
            </a:r>
            <a:r>
              <a:rPr lang="de-CH" b="1" dirty="0" err="1"/>
              <a:t>kerim</a:t>
            </a:r>
            <a:r>
              <a:rPr lang="de-CH" b="1" dirty="0"/>
              <a:t> </a:t>
            </a:r>
            <a:r>
              <a:rPr lang="de-CH" b="1" dirty="0" err="1"/>
              <a:t>okumalı</a:t>
            </a:r>
            <a:r>
              <a:rPr lang="de-CH" dirty="0"/>
              <a:t>.</a:t>
            </a:r>
            <a:endParaRPr lang="tr-TR" dirty="0"/>
          </a:p>
          <a:p>
            <a:pPr lvl="0"/>
            <a:r>
              <a:rPr lang="tr-TR" b="1" dirty="0"/>
              <a:t>Tevbe i İstiğfar </a:t>
            </a:r>
          </a:p>
          <a:p>
            <a:pPr lvl="0"/>
            <a:r>
              <a:rPr lang="tr-TR" b="1" dirty="0"/>
              <a:t>Hiç olmazsa bir günlük kaza namazı kılabiliriz.</a:t>
            </a:r>
            <a:endParaRPr lang="de-CH" b="1" dirty="0"/>
          </a:p>
          <a:p>
            <a:endParaRPr lang="de-CH" dirty="0"/>
          </a:p>
        </p:txBody>
      </p:sp>
      <p:pic>
        <p:nvPicPr>
          <p:cNvPr id="6146" name="Picture 2" descr="F:\FOTOS ALBUM\KARISIK\namaz3ge3.jpg"/>
          <p:cNvPicPr>
            <a:picLocks noChangeAspect="1" noChangeArrowheads="1"/>
          </p:cNvPicPr>
          <p:nvPr/>
        </p:nvPicPr>
        <p:blipFill>
          <a:blip r:embed="rId2" cstate="print"/>
          <a:srcRect/>
          <a:stretch>
            <a:fillRect/>
          </a:stretch>
        </p:blipFill>
        <p:spPr bwMode="auto">
          <a:xfrm>
            <a:off x="539552" y="1340768"/>
            <a:ext cx="2808312" cy="4453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68" y="0"/>
            <a:ext cx="9127232" cy="1066130"/>
          </a:xfrm>
          <a:solidFill>
            <a:schemeClr val="accent6">
              <a:lumMod val="40000"/>
              <a:lumOff val="60000"/>
            </a:schemeClr>
          </a:solidFill>
        </p:spPr>
        <p:txBody>
          <a:bodyPr/>
          <a:lstStyle/>
          <a:p>
            <a:r>
              <a:rPr lang="tr-TR" b="1" dirty="0">
                <a:solidFill>
                  <a:srgbClr val="FF0000"/>
                </a:solidFill>
              </a:rPr>
              <a:t>Kadir Gecesinde neler yapılabilir</a:t>
            </a:r>
            <a:endParaRPr lang="de-CH" dirty="0"/>
          </a:p>
        </p:txBody>
      </p:sp>
      <p:sp>
        <p:nvSpPr>
          <p:cNvPr id="3" name="Inhaltsplatzhalter 2"/>
          <p:cNvSpPr>
            <a:spLocks noGrp="1"/>
          </p:cNvSpPr>
          <p:nvPr>
            <p:ph idx="1"/>
          </p:nvPr>
        </p:nvSpPr>
        <p:spPr>
          <a:xfrm>
            <a:off x="457200" y="1412776"/>
            <a:ext cx="5338936" cy="4896544"/>
          </a:xfrm>
          <a:solidFill>
            <a:schemeClr val="accent6">
              <a:lumMod val="20000"/>
              <a:lumOff val="80000"/>
            </a:schemeClr>
          </a:solidFill>
        </p:spPr>
        <p:txBody>
          <a:bodyPr>
            <a:normAutofit fontScale="85000" lnSpcReduction="10000"/>
          </a:bodyPr>
          <a:lstStyle/>
          <a:p>
            <a:pPr marL="0" indent="0">
              <a:buNone/>
            </a:pPr>
            <a:r>
              <a:rPr lang="tr-TR" b="1" dirty="0"/>
              <a:t>Kadir gecesinde yapacağımız işlerden üçüncüsü de tövbe-istiğfar ve bol dua etmektir. Tövbe-istiğfar ve dua Allah’ın rahmetini celbeder. </a:t>
            </a:r>
          </a:p>
          <a:p>
            <a:pPr marL="0" indent="0">
              <a:buNone/>
            </a:pPr>
            <a:r>
              <a:rPr lang="tr-TR" b="1" dirty="0"/>
              <a:t>Müminin ebedi kurtuluşuna vesile olur. Allah Kur’an’da şöyle buyurur:</a:t>
            </a:r>
            <a:r>
              <a:rPr lang="tr-TR" dirty="0"/>
              <a:t> </a:t>
            </a:r>
          </a:p>
          <a:p>
            <a:pPr rtl="1"/>
            <a:r>
              <a:rPr lang="ar-AE" b="1" dirty="0"/>
              <a:t>وَتُوبُواإِلَى اللَّهِ جَمِيعاً أَيُّهَا الْمُؤْمِنُونَ لَعَلَّكُمْ تُفْلِحُونَ:</a:t>
            </a:r>
            <a:r>
              <a:rPr lang="ar-AE" dirty="0"/>
              <a:t> </a:t>
            </a:r>
          </a:p>
          <a:p>
            <a:pPr marL="0" indent="0">
              <a:buNone/>
            </a:pPr>
            <a:r>
              <a:rPr lang="ar-AE" b="1" dirty="0"/>
              <a:t>   “</a:t>
            </a:r>
            <a:r>
              <a:rPr lang="tr-TR" b="1" dirty="0"/>
              <a:t>Hepiniz Allah’a tövbe ediniz Ey Müminler! Ta ki korktuğunuzdan emin, umduğunuza nail olasınız.” </a:t>
            </a:r>
            <a:r>
              <a:rPr lang="tr-TR" sz="2100" b="1" dirty="0"/>
              <a:t> </a:t>
            </a:r>
            <a:r>
              <a:rPr lang="tr-TR" sz="2100" b="1" u="sng" dirty="0"/>
              <a:t>(NUR SURESİ – 31. AYET)</a:t>
            </a:r>
            <a:endParaRPr lang="tr-TR" sz="2100" dirty="0"/>
          </a:p>
          <a:p>
            <a:endParaRPr lang="de-CH" dirty="0"/>
          </a:p>
        </p:txBody>
      </p:sp>
      <p:pic>
        <p:nvPicPr>
          <p:cNvPr id="7170" name="Picture 2" descr="F:\FOTOS ALBUM\KARISIK\14552_206718448886_76302888886_2986873_2078097_n.jpg"/>
          <p:cNvPicPr>
            <a:picLocks noChangeAspect="1" noChangeArrowheads="1"/>
          </p:cNvPicPr>
          <p:nvPr/>
        </p:nvPicPr>
        <p:blipFill>
          <a:blip r:embed="rId2" cstate="print"/>
          <a:srcRect/>
          <a:stretch>
            <a:fillRect/>
          </a:stretch>
        </p:blipFill>
        <p:spPr bwMode="auto">
          <a:xfrm>
            <a:off x="6156176" y="1412776"/>
            <a:ext cx="2698646" cy="475252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tr-TR" b="1" dirty="0">
                <a:solidFill>
                  <a:srgbClr val="FF0000"/>
                </a:solidFill>
              </a:rPr>
              <a:t>Kadir Gecesinde neler yapılabilir</a:t>
            </a:r>
            <a:endParaRPr lang="de-CH" dirty="0"/>
          </a:p>
        </p:txBody>
      </p:sp>
      <p:sp>
        <p:nvSpPr>
          <p:cNvPr id="3" name="Inhaltsplatzhalter 2"/>
          <p:cNvSpPr>
            <a:spLocks noGrp="1"/>
          </p:cNvSpPr>
          <p:nvPr>
            <p:ph idx="1"/>
          </p:nvPr>
        </p:nvSpPr>
        <p:spPr>
          <a:xfrm>
            <a:off x="755576" y="922412"/>
            <a:ext cx="7787208" cy="2866628"/>
          </a:xfrm>
        </p:spPr>
        <p:txBody>
          <a:bodyPr>
            <a:normAutofit fontScale="92500" lnSpcReduction="10000"/>
          </a:bodyPr>
          <a:lstStyle/>
          <a:p>
            <a:r>
              <a:rPr lang="de-CH" b="1" dirty="0" err="1"/>
              <a:t>Süfyan</a:t>
            </a:r>
            <a:r>
              <a:rPr lang="de-CH" b="1" dirty="0"/>
              <a:t>-i </a:t>
            </a:r>
            <a:r>
              <a:rPr lang="de-CH" b="1" dirty="0" err="1"/>
              <a:t>Sevri</a:t>
            </a:r>
            <a:r>
              <a:rPr lang="de-CH" b="1" dirty="0"/>
              <a:t>: “Kadir </a:t>
            </a:r>
            <a:r>
              <a:rPr lang="de-CH" b="1" dirty="0" err="1"/>
              <a:t>gecesi</a:t>
            </a:r>
            <a:r>
              <a:rPr lang="de-CH" b="1" dirty="0"/>
              <a:t> </a:t>
            </a:r>
            <a:r>
              <a:rPr lang="de-CH" b="1" dirty="0" err="1"/>
              <a:t>dua</a:t>
            </a:r>
            <a:r>
              <a:rPr lang="de-CH" b="1" dirty="0"/>
              <a:t> </a:t>
            </a:r>
            <a:r>
              <a:rPr lang="de-CH" b="1" dirty="0" err="1"/>
              <a:t>ve</a:t>
            </a:r>
            <a:r>
              <a:rPr lang="de-CH" b="1" dirty="0"/>
              <a:t> </a:t>
            </a:r>
            <a:r>
              <a:rPr lang="de-CH" b="1" dirty="0" err="1"/>
              <a:t>istigfar</a:t>
            </a:r>
            <a:r>
              <a:rPr lang="de-CH" b="1" dirty="0"/>
              <a:t> </a:t>
            </a:r>
            <a:r>
              <a:rPr lang="de-CH" b="1" dirty="0" err="1"/>
              <a:t>etmek</a:t>
            </a:r>
            <a:r>
              <a:rPr lang="de-CH" b="1" dirty="0"/>
              <a:t> </a:t>
            </a:r>
            <a:r>
              <a:rPr lang="de-CH" b="1" dirty="0" err="1"/>
              <a:t>namazdan</a:t>
            </a:r>
            <a:r>
              <a:rPr lang="de-CH" b="1" dirty="0"/>
              <a:t> </a:t>
            </a:r>
            <a:r>
              <a:rPr lang="de-CH" b="1" dirty="0" err="1"/>
              <a:t>sevimlidir</a:t>
            </a:r>
            <a:r>
              <a:rPr lang="de-CH" b="1" dirty="0"/>
              <a:t>.</a:t>
            </a:r>
            <a:endParaRPr lang="tr-TR" b="1" dirty="0"/>
          </a:p>
          <a:p>
            <a:r>
              <a:rPr lang="de-CH" b="1" dirty="0"/>
              <a:t> </a:t>
            </a:r>
            <a:r>
              <a:rPr lang="de-CH" b="1" dirty="0" err="1"/>
              <a:t>Kur’an</a:t>
            </a:r>
            <a:r>
              <a:rPr lang="de-CH" b="1" dirty="0"/>
              <a:t> </a:t>
            </a:r>
            <a:r>
              <a:rPr lang="de-CH" b="1" dirty="0" err="1"/>
              <a:t>okuyup</a:t>
            </a:r>
            <a:r>
              <a:rPr lang="de-CH" b="1" dirty="0"/>
              <a:t> </a:t>
            </a:r>
            <a:r>
              <a:rPr lang="de-CH" b="1" dirty="0" err="1"/>
              <a:t>sonra</a:t>
            </a:r>
            <a:r>
              <a:rPr lang="de-CH" b="1" dirty="0"/>
              <a:t> </a:t>
            </a:r>
            <a:r>
              <a:rPr lang="de-CH" b="1" dirty="0" err="1"/>
              <a:t>dua</a:t>
            </a:r>
            <a:r>
              <a:rPr lang="de-CH" b="1" dirty="0"/>
              <a:t> </a:t>
            </a:r>
            <a:r>
              <a:rPr lang="de-CH" b="1" dirty="0" err="1"/>
              <a:t>etmek</a:t>
            </a:r>
            <a:r>
              <a:rPr lang="de-CH" b="1" dirty="0"/>
              <a:t> </a:t>
            </a:r>
            <a:r>
              <a:rPr lang="de-CH" b="1" dirty="0" err="1"/>
              <a:t>daha</a:t>
            </a:r>
            <a:r>
              <a:rPr lang="de-CH" b="1" dirty="0"/>
              <a:t> </a:t>
            </a:r>
            <a:r>
              <a:rPr lang="de-CH" b="1" dirty="0" err="1"/>
              <a:t>güzeldir</a:t>
            </a:r>
            <a:r>
              <a:rPr lang="de-CH" b="1" dirty="0"/>
              <a:t>” </a:t>
            </a:r>
            <a:r>
              <a:rPr lang="de-CH" b="1" dirty="0" err="1"/>
              <a:t>demistir</a:t>
            </a:r>
            <a:endParaRPr lang="tr-TR" b="1" dirty="0"/>
          </a:p>
          <a:p>
            <a:pPr>
              <a:buNone/>
            </a:pPr>
            <a:r>
              <a:rPr lang="de-CH" b="1" dirty="0"/>
              <a:t> </a:t>
            </a:r>
            <a:r>
              <a:rPr lang="de-CH" b="1" dirty="0" err="1">
                <a:solidFill>
                  <a:srgbClr val="FF0000"/>
                </a:solidFill>
              </a:rPr>
              <a:t>Tecrid</a:t>
            </a:r>
            <a:r>
              <a:rPr lang="de-CH" b="1" dirty="0">
                <a:solidFill>
                  <a:srgbClr val="FF0000"/>
                </a:solidFill>
              </a:rPr>
              <a:t>-i </a:t>
            </a:r>
            <a:r>
              <a:rPr lang="de-CH" b="1" dirty="0" err="1">
                <a:solidFill>
                  <a:srgbClr val="FF0000"/>
                </a:solidFill>
              </a:rPr>
              <a:t>Sarih</a:t>
            </a:r>
            <a:r>
              <a:rPr lang="de-CH" b="1" dirty="0">
                <a:solidFill>
                  <a:srgbClr val="FF0000"/>
                </a:solidFill>
              </a:rPr>
              <a:t> </a:t>
            </a:r>
            <a:r>
              <a:rPr lang="de-CH" b="1" dirty="0" err="1">
                <a:solidFill>
                  <a:srgbClr val="FF0000"/>
                </a:solidFill>
              </a:rPr>
              <a:t>Terceme</a:t>
            </a:r>
            <a:r>
              <a:rPr lang="tr-TR" b="1" dirty="0">
                <a:solidFill>
                  <a:srgbClr val="FF0000"/>
                </a:solidFill>
              </a:rPr>
              <a:t>si</a:t>
            </a:r>
            <a:br>
              <a:rPr lang="de-CH" dirty="0"/>
            </a:br>
            <a:endParaRPr lang="de-CH" dirty="0"/>
          </a:p>
        </p:txBody>
      </p:sp>
      <p:pic>
        <p:nvPicPr>
          <p:cNvPr id="4" name="Resim 3">
            <a:extLst>
              <a:ext uri="{FF2B5EF4-FFF2-40B4-BE49-F238E27FC236}">
                <a16:creationId xmlns:a16="http://schemas.microsoft.com/office/drawing/2014/main" id="{80F42CB5-312F-4025-B02B-1E27D54C743C}"/>
              </a:ext>
            </a:extLst>
          </p:cNvPr>
          <p:cNvPicPr>
            <a:picLocks noChangeAspect="1"/>
          </p:cNvPicPr>
          <p:nvPr/>
        </p:nvPicPr>
        <p:blipFill>
          <a:blip r:embed="rId2"/>
          <a:stretch>
            <a:fillRect/>
          </a:stretch>
        </p:blipFill>
        <p:spPr>
          <a:xfrm>
            <a:off x="755576" y="3789040"/>
            <a:ext cx="7704856" cy="303371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feld 4"/>
          <p:cNvSpPr txBox="1"/>
          <p:nvPr/>
        </p:nvSpPr>
        <p:spPr>
          <a:xfrm>
            <a:off x="323528" y="5877272"/>
            <a:ext cx="5472608" cy="769441"/>
          </a:xfrm>
          <a:prstGeom prst="rect">
            <a:avLst/>
          </a:prstGeom>
          <a:noFill/>
        </p:spPr>
        <p:txBody>
          <a:bodyPr wrap="square" rtlCol="0">
            <a:spAutoFit/>
          </a:bodyPr>
          <a:lstStyle/>
          <a:p>
            <a:r>
              <a:rPr lang="tr-TR" sz="4400" dirty="0">
                <a:solidFill>
                  <a:schemeClr val="accent2">
                    <a:lumMod val="50000"/>
                  </a:schemeClr>
                </a:solidFill>
                <a:latin typeface="Impact" pitchFamily="34" charset="0"/>
                <a:ea typeface="GungsuhChe" pitchFamily="49" charset="-127"/>
              </a:rPr>
              <a:t>Salim SELVİ</a:t>
            </a:r>
            <a:endParaRPr lang="de-CH" sz="4400" dirty="0">
              <a:solidFill>
                <a:schemeClr val="accent2">
                  <a:lumMod val="50000"/>
                </a:schemeClr>
              </a:solidFill>
              <a:latin typeface="Impact" pitchFamily="34" charset="0"/>
              <a:ea typeface="GungsuhChe" pitchFamily="49"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CDF39EED-F38B-4E4A-A0AB-4E51366F2494}"/>
              </a:ext>
            </a:extLst>
          </p:cNvPr>
          <p:cNvSpPr>
            <a:spLocks noGrp="1"/>
          </p:cNvSpPr>
          <p:nvPr>
            <p:ph type="title"/>
          </p:nvPr>
        </p:nvSpPr>
        <p:spPr>
          <a:xfrm>
            <a:off x="0" y="0"/>
            <a:ext cx="9144000" cy="1285875"/>
          </a:xfrm>
          <a:solidFill>
            <a:schemeClr val="accent6">
              <a:lumMod val="40000"/>
              <a:lumOff val="60000"/>
            </a:schemeClr>
          </a:solidFill>
        </p:spPr>
        <p:txBody>
          <a:bodyPr/>
          <a:lstStyle/>
          <a:p>
            <a:pPr algn="ctr" eaLnBrk="1" hangingPunct="1">
              <a:defRPr/>
            </a:pPr>
            <a:r>
              <a:rPr lang="tr-TR" sz="3200" dirty="0">
                <a:solidFill>
                  <a:schemeClr val="tx1"/>
                </a:solidFill>
              </a:rPr>
              <a:t>İnsanoğlunun dünyaya gönderiliş amaçlarından birisi de ticarettir. </a:t>
            </a:r>
            <a:endParaRPr lang="tr-TR" sz="4000" dirty="0">
              <a:solidFill>
                <a:schemeClr val="tx1"/>
              </a:solidFill>
            </a:endParaRPr>
          </a:p>
        </p:txBody>
      </p:sp>
      <p:sp>
        <p:nvSpPr>
          <p:cNvPr id="18435" name="2 İçerik Yer Tutucusu">
            <a:extLst>
              <a:ext uri="{FF2B5EF4-FFF2-40B4-BE49-F238E27FC236}">
                <a16:creationId xmlns:a16="http://schemas.microsoft.com/office/drawing/2014/main" id="{BDCFC8D0-0B5F-4859-9AEE-965F5E97781C}"/>
              </a:ext>
            </a:extLst>
          </p:cNvPr>
          <p:cNvSpPr>
            <a:spLocks noGrp="1"/>
          </p:cNvSpPr>
          <p:nvPr>
            <p:ph sz="quarter" idx="1"/>
          </p:nvPr>
        </p:nvSpPr>
        <p:spPr>
          <a:xfrm>
            <a:off x="323850" y="1557338"/>
            <a:ext cx="8569325" cy="4679950"/>
          </a:xfrm>
          <a:solidFill>
            <a:schemeClr val="accent6">
              <a:lumMod val="20000"/>
              <a:lumOff val="80000"/>
            </a:schemeClr>
          </a:solidFill>
        </p:spPr>
        <p:txBody>
          <a:bodyPr/>
          <a:lstStyle/>
          <a:p>
            <a:pPr eaLnBrk="1" hangingPunct="1"/>
            <a:r>
              <a:rPr lang="tr-TR" altLang="tr-TR" sz="2700" dirty="0"/>
              <a:t>İnsan fânî hayatta fânî şeyleri verip bâkî bir âlemde bâkî şeyleri satın almakla vazifelendirilmiş. Ahirette lazım olacak şeylerin hepsinin tedârik alanı bu âlemdir. </a:t>
            </a:r>
          </a:p>
          <a:p>
            <a:pPr eaLnBrk="1" hangingPunct="1"/>
            <a:r>
              <a:rPr lang="tr-TR" altLang="tr-TR" sz="2700" dirty="0"/>
              <a:t>Kur’an-ı Kerim’de bu ticareti vurgulayan bir çok ayet-i kerime mevcuttur: </a:t>
            </a:r>
            <a:r>
              <a:rPr lang="tr-TR" altLang="tr-TR" sz="2700" b="1" dirty="0"/>
              <a:t>“Allah, karşılık olarak cenneti verip müminlerden canlarını ve mallarını satın almıştır.”, “Ey iman edenler! Sizi gayet acı bir azaptan kurtaracak, üstelik size çok kârlı bir ticaret sağlayacak bir iş bildireyim mi?..”,</a:t>
            </a:r>
          </a:p>
        </p:txBody>
      </p:sp>
    </p:spTree>
    <p:extLst>
      <p:ext uri="{BB962C8B-B14F-4D97-AF65-F5344CB8AC3E}">
        <p14:creationId xmlns:p14="http://schemas.microsoft.com/office/powerpoint/2010/main" val="341332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B7DD4BE-9773-4B81-88F9-38AAC8F9B027}"/>
              </a:ext>
            </a:extLst>
          </p:cNvPr>
          <p:cNvSpPr>
            <a:spLocks noGrp="1"/>
          </p:cNvSpPr>
          <p:nvPr>
            <p:ph type="title"/>
          </p:nvPr>
        </p:nvSpPr>
        <p:spPr>
          <a:xfrm>
            <a:off x="0" y="0"/>
            <a:ext cx="9144000" cy="1285875"/>
          </a:xfrm>
          <a:solidFill>
            <a:schemeClr val="accent6">
              <a:lumMod val="40000"/>
              <a:lumOff val="60000"/>
            </a:schemeClr>
          </a:solidFill>
        </p:spPr>
        <p:txBody>
          <a:bodyPr/>
          <a:lstStyle/>
          <a:p>
            <a:pPr algn="ctr" eaLnBrk="1" hangingPunct="1">
              <a:defRPr/>
            </a:pPr>
            <a:r>
              <a:rPr lang="tr-TR" sz="3200" dirty="0">
                <a:solidFill>
                  <a:schemeClr val="tx1"/>
                </a:solidFill>
              </a:rPr>
              <a:t>İnsanoğlunun</a:t>
            </a:r>
            <a:r>
              <a:rPr lang="tr-TR" sz="3600" dirty="0">
                <a:solidFill>
                  <a:schemeClr val="tx1"/>
                </a:solidFill>
              </a:rPr>
              <a:t> dünyaya gönderiliş amaçlarından birisi de ticarettir. </a:t>
            </a:r>
            <a:endParaRPr lang="tr-TR" sz="3600" dirty="0"/>
          </a:p>
        </p:txBody>
      </p:sp>
      <p:sp>
        <p:nvSpPr>
          <p:cNvPr id="19459" name="2 İçerik Yer Tutucusu">
            <a:extLst>
              <a:ext uri="{FF2B5EF4-FFF2-40B4-BE49-F238E27FC236}">
                <a16:creationId xmlns:a16="http://schemas.microsoft.com/office/drawing/2014/main" id="{E9BFD277-B221-497D-9EC4-BAF0D030D004}"/>
              </a:ext>
            </a:extLst>
          </p:cNvPr>
          <p:cNvSpPr>
            <a:spLocks noGrp="1"/>
          </p:cNvSpPr>
          <p:nvPr>
            <p:ph sz="quarter" idx="1"/>
          </p:nvPr>
        </p:nvSpPr>
        <p:spPr>
          <a:xfrm>
            <a:off x="250825" y="1557338"/>
            <a:ext cx="8545513" cy="5040014"/>
          </a:xfrm>
          <a:solidFill>
            <a:schemeClr val="accent6">
              <a:lumMod val="20000"/>
              <a:lumOff val="80000"/>
            </a:schemeClr>
          </a:solidFill>
        </p:spPr>
        <p:txBody>
          <a:bodyPr>
            <a:normAutofit/>
          </a:bodyPr>
          <a:lstStyle/>
          <a:p>
            <a:pPr eaLnBrk="1" hangingPunct="1"/>
            <a:r>
              <a:rPr lang="tr-TR" altLang="tr-TR" sz="2400" dirty="0"/>
              <a:t>Dünyevî ticaretlerde şüphesiz zaman ve mekan unsurlarının büyük önemi vardır. Kârlı bir iş yapmak isteyen insan bu unsurları göz önünde bulundurmak zorundadır. Ahirete ait işlerde ise bu unsurlar daha çok önemi haizdirler. </a:t>
            </a:r>
          </a:p>
          <a:p>
            <a:pPr eaLnBrk="1" hangingPunct="1"/>
            <a:r>
              <a:rPr lang="tr-TR" altLang="tr-TR" sz="2400" dirty="0"/>
              <a:t>İnsan, sınırlı yanlarıyla sınırsıza; altmış-yetmiş senelik bir ömre bedel ebedi cennet hayatına, cemâlullaha, rıdvana talib olmuş. Rabbimiz (c.c) de, bazı zaman dilimlerini öteleri kazanabilecek potansiyelde hazırlamıştır. </a:t>
            </a:r>
          </a:p>
          <a:p>
            <a:pPr eaLnBrk="1" hangingPunct="1"/>
            <a:r>
              <a:rPr lang="tr-TR" altLang="tr-TR" sz="2400" dirty="0"/>
              <a:t>Cuma geceleri, bayram gün ve geceleri, seksen seneye mukabil olabilen kadir gecesi gibi anlar zamanın altın dilimleri olarak görülebilirler. Bu altın dilimlerden biri de üç aylar dediğimiz zamanlardır.</a:t>
            </a:r>
          </a:p>
          <a:p>
            <a:pPr eaLnBrk="1" hangingPunct="1"/>
            <a:endParaRPr lang="tr-TR" altLang="tr-TR" sz="2400" dirty="0"/>
          </a:p>
        </p:txBody>
      </p:sp>
    </p:spTree>
    <p:extLst>
      <p:ext uri="{BB962C8B-B14F-4D97-AF65-F5344CB8AC3E}">
        <p14:creationId xmlns:p14="http://schemas.microsoft.com/office/powerpoint/2010/main" val="179920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9DC6C16F-73B0-4806-A080-5F8FEA648F4C}"/>
              </a:ext>
            </a:extLst>
          </p:cNvPr>
          <p:cNvSpPr>
            <a:spLocks noGrp="1"/>
          </p:cNvSpPr>
          <p:nvPr>
            <p:ph type="title"/>
          </p:nvPr>
        </p:nvSpPr>
        <p:spPr>
          <a:xfrm>
            <a:off x="0" y="0"/>
            <a:ext cx="9144000" cy="1285875"/>
          </a:xfrm>
          <a:solidFill>
            <a:schemeClr val="accent6">
              <a:lumMod val="40000"/>
              <a:lumOff val="60000"/>
            </a:schemeClr>
          </a:solidFill>
        </p:spPr>
        <p:txBody>
          <a:bodyPr/>
          <a:lstStyle/>
          <a:p>
            <a:pPr algn="ctr" eaLnBrk="1" hangingPunct="1">
              <a:defRPr/>
            </a:pPr>
            <a:r>
              <a:rPr lang="tr-TR" sz="3200" dirty="0">
                <a:solidFill>
                  <a:schemeClr val="tx1"/>
                </a:solidFill>
              </a:rPr>
              <a:t>İnsanoğlunun dünyaya gönderiliş amaçlarından birisi de ticarettir. </a:t>
            </a:r>
            <a:endParaRPr lang="tr-TR" sz="3200" dirty="0"/>
          </a:p>
        </p:txBody>
      </p:sp>
      <p:sp>
        <p:nvSpPr>
          <p:cNvPr id="20483" name="2 İçerik Yer Tutucusu">
            <a:extLst>
              <a:ext uri="{FF2B5EF4-FFF2-40B4-BE49-F238E27FC236}">
                <a16:creationId xmlns:a16="http://schemas.microsoft.com/office/drawing/2014/main" id="{107DED46-84B6-4DB9-8431-218E29FCBD82}"/>
              </a:ext>
            </a:extLst>
          </p:cNvPr>
          <p:cNvSpPr>
            <a:spLocks noGrp="1"/>
          </p:cNvSpPr>
          <p:nvPr>
            <p:ph sz="quarter" idx="1"/>
          </p:nvPr>
        </p:nvSpPr>
        <p:spPr>
          <a:xfrm>
            <a:off x="179388" y="1628775"/>
            <a:ext cx="5832475" cy="4495800"/>
          </a:xfrm>
          <a:solidFill>
            <a:schemeClr val="accent6">
              <a:lumMod val="20000"/>
              <a:lumOff val="80000"/>
            </a:schemeClr>
          </a:solidFill>
        </p:spPr>
        <p:txBody>
          <a:bodyPr/>
          <a:lstStyle/>
          <a:p>
            <a:pPr eaLnBrk="1" hangingPunct="1">
              <a:buFont typeface="Wingdings" panose="05000000000000000000" pitchFamily="2" charset="2"/>
              <a:buNone/>
            </a:pPr>
            <a:r>
              <a:rPr lang="tr-TR" altLang="tr-TR" sz="2600" dirty="0"/>
              <a:t>	Diğer zamanlarda okunan her bir Kur'ân harfi için on sevap yazılmaktadır. Receb ayında bu sevap yüz olarak yazılır, Şaban'da üç yüzü aşar, Ramazan'da bine çıkar. Cuma gecelerinde binleri bulur. Kadir Gecesinde de otuz bine ulaştığını düşünürsek, üç aylardaki mübarek vakitlerin âhiret ticareti bakımından ne kadar kıymetli bir fırsat olduğunu anlayabiliriz.</a:t>
            </a:r>
          </a:p>
        </p:txBody>
      </p:sp>
      <p:pic>
        <p:nvPicPr>
          <p:cNvPr id="3" name="Resim 2">
            <a:extLst>
              <a:ext uri="{FF2B5EF4-FFF2-40B4-BE49-F238E27FC236}">
                <a16:creationId xmlns:a16="http://schemas.microsoft.com/office/drawing/2014/main" id="{3D1ACAA9-8381-4A63-8BCC-146BF3D59447}"/>
              </a:ext>
            </a:extLst>
          </p:cNvPr>
          <p:cNvPicPr>
            <a:picLocks noChangeAspect="1"/>
          </p:cNvPicPr>
          <p:nvPr/>
        </p:nvPicPr>
        <p:blipFill rotWithShape="1">
          <a:blip r:embed="rId2"/>
          <a:srcRect b="38184"/>
          <a:stretch/>
        </p:blipFill>
        <p:spPr>
          <a:xfrm>
            <a:off x="6660232" y="1628774"/>
            <a:ext cx="2016224" cy="4495801"/>
          </a:xfrm>
          <a:prstGeom prst="rect">
            <a:avLst/>
          </a:prstGeom>
        </p:spPr>
      </p:pic>
    </p:spTree>
    <p:extLst>
      <p:ext uri="{BB962C8B-B14F-4D97-AF65-F5344CB8AC3E}">
        <p14:creationId xmlns:p14="http://schemas.microsoft.com/office/powerpoint/2010/main" val="246862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C497419-AB08-4A3A-8BE7-ADBC577D8A52}"/>
              </a:ext>
            </a:extLst>
          </p:cNvPr>
          <p:cNvSpPr>
            <a:spLocks noGrp="1" noChangeArrowheads="1"/>
          </p:cNvSpPr>
          <p:nvPr>
            <p:ph type="title"/>
          </p:nvPr>
        </p:nvSpPr>
        <p:spPr>
          <a:xfrm>
            <a:off x="1" y="0"/>
            <a:ext cx="9144000" cy="1285875"/>
          </a:xfrm>
          <a:solidFill>
            <a:schemeClr val="accent6">
              <a:lumMod val="40000"/>
              <a:lumOff val="60000"/>
            </a:schemeClr>
          </a:solidFill>
        </p:spPr>
        <p:txBody>
          <a:bodyPr/>
          <a:lstStyle/>
          <a:p>
            <a:pPr eaLnBrk="1" hangingPunct="1"/>
            <a:r>
              <a:rPr lang="tr-TR" altLang="tr-TR" sz="4800">
                <a:solidFill>
                  <a:schemeClr val="tx1"/>
                </a:solidFill>
              </a:rPr>
              <a:t>Mübarek günler ve geceler.</a:t>
            </a:r>
          </a:p>
        </p:txBody>
      </p:sp>
      <p:sp>
        <p:nvSpPr>
          <p:cNvPr id="21507" name="Rectangle 3">
            <a:extLst>
              <a:ext uri="{FF2B5EF4-FFF2-40B4-BE49-F238E27FC236}">
                <a16:creationId xmlns:a16="http://schemas.microsoft.com/office/drawing/2014/main" id="{54A73146-C93A-479A-BE6B-2FCEC51B5106}"/>
              </a:ext>
            </a:extLst>
          </p:cNvPr>
          <p:cNvSpPr>
            <a:spLocks noGrp="1" noChangeArrowheads="1"/>
          </p:cNvSpPr>
          <p:nvPr>
            <p:ph sz="quarter" idx="1"/>
          </p:nvPr>
        </p:nvSpPr>
        <p:spPr>
          <a:xfrm>
            <a:off x="609600" y="1589088"/>
            <a:ext cx="8283575" cy="4572000"/>
          </a:xfrm>
        </p:spPr>
        <p:txBody>
          <a:bodyPr/>
          <a:lstStyle/>
          <a:p>
            <a:pPr marL="447675" indent="-447675" eaLnBrk="1" hangingPunct="1"/>
            <a:r>
              <a:rPr lang="tr-TR" altLang="tr-TR" sz="3200"/>
              <a:t>Allah(cc), mekanlar içinde mukaddes mekanlar, zamanlar içinde de mukaddes zamanlar yaratmıştır.</a:t>
            </a:r>
          </a:p>
          <a:p>
            <a:pPr marL="447675" indent="-447675" eaLnBrk="1" hangingPunct="1">
              <a:buFont typeface="Wingdings" panose="05000000000000000000" pitchFamily="2" charset="2"/>
              <a:buNone/>
            </a:pPr>
            <a:endParaRPr lang="tr-TR" altLang="tr-TR" sz="3200" u="sng"/>
          </a:p>
          <a:p>
            <a:pPr marL="447675" indent="-447675" eaLnBrk="1" hangingPunct="1"/>
            <a:r>
              <a:rPr lang="tr-TR" altLang="tr-TR" sz="3200" u="sng"/>
              <a:t>Zaman ve mekânlar bütün kıymet ve kutsiyetini, hakikatte Allah'ın dilemesinden alırlar.</a:t>
            </a:r>
            <a:r>
              <a:rPr lang="tr-TR" altLang="tr-TR" sz="3200"/>
              <a:t> </a:t>
            </a:r>
            <a:r>
              <a:rPr lang="tr-TR" altLang="tr-TR" sz="3200" u="sng"/>
              <a:t>Bu İlâhî dileme ise varlıklar için bin bir maslahat ve hikmetler içerir.</a:t>
            </a:r>
            <a:endParaRPr lang="tr-TR" altLang="tr-TR" sz="3200"/>
          </a:p>
          <a:p>
            <a:pPr marL="447675" indent="-447675" eaLnBrk="1" hangingPunct="1"/>
            <a:endParaRPr lang="tr-TR" altLang="tr-TR" sz="2600"/>
          </a:p>
        </p:txBody>
      </p:sp>
    </p:spTree>
    <p:extLst>
      <p:ext uri="{BB962C8B-B14F-4D97-AF65-F5344CB8AC3E}">
        <p14:creationId xmlns:p14="http://schemas.microsoft.com/office/powerpoint/2010/main" val="82023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8C4F22A6-6F00-4786-9D31-2B2BA54A1F0B}"/>
              </a:ext>
            </a:extLst>
          </p:cNvPr>
          <p:cNvSpPr>
            <a:spLocks noGrp="1" noChangeArrowheads="1"/>
          </p:cNvSpPr>
          <p:nvPr>
            <p:ph type="body" idx="1"/>
          </p:nvPr>
        </p:nvSpPr>
        <p:spPr>
          <a:xfrm>
            <a:off x="250825" y="1700213"/>
            <a:ext cx="5834063" cy="4408487"/>
          </a:xfrm>
          <a:solidFill>
            <a:schemeClr val="accent6">
              <a:lumMod val="20000"/>
              <a:lumOff val="80000"/>
            </a:schemeClr>
          </a:solidFill>
        </p:spPr>
        <p:txBody>
          <a:bodyPr/>
          <a:lstStyle/>
          <a:p>
            <a:pPr eaLnBrk="1" hangingPunct="1">
              <a:lnSpc>
                <a:spcPct val="90000"/>
              </a:lnSpc>
            </a:pPr>
            <a:r>
              <a:rPr lang="tr-TR" altLang="tr-TR" sz="3200" dirty="0"/>
              <a:t>Mübarek ay, gün ve geceler, İslâm'ın şeairindendir; hususi kıymetleri ve kerametleri vardır.</a:t>
            </a:r>
          </a:p>
          <a:p>
            <a:pPr eaLnBrk="1" hangingPunct="1">
              <a:lnSpc>
                <a:spcPct val="90000"/>
              </a:lnSpc>
            </a:pPr>
            <a:r>
              <a:rPr lang="tr-TR" altLang="tr-TR" sz="3200" dirty="0"/>
              <a:t>Kutsal değil çünkü kutsal Allah’a ait olanı ifade eder. </a:t>
            </a:r>
          </a:p>
          <a:p>
            <a:pPr eaLnBrk="1" hangingPunct="1">
              <a:lnSpc>
                <a:spcPct val="90000"/>
              </a:lnSpc>
            </a:pPr>
            <a:r>
              <a:rPr lang="tr-TR" altLang="tr-TR" sz="3200" dirty="0"/>
              <a:t>Mübarek ise özel çaba ile kazanılan bereket ve verimliliğe işaret eder.</a:t>
            </a:r>
          </a:p>
          <a:p>
            <a:pPr eaLnBrk="1" hangingPunct="1">
              <a:lnSpc>
                <a:spcPct val="90000"/>
              </a:lnSpc>
              <a:buFont typeface="Wingdings" panose="05000000000000000000" pitchFamily="2" charset="2"/>
              <a:buNone/>
            </a:pPr>
            <a:endParaRPr lang="tr-TR" altLang="tr-TR" dirty="0"/>
          </a:p>
        </p:txBody>
      </p:sp>
      <p:sp>
        <p:nvSpPr>
          <p:cNvPr id="22531" name="Rectangle 2">
            <a:extLst>
              <a:ext uri="{FF2B5EF4-FFF2-40B4-BE49-F238E27FC236}">
                <a16:creationId xmlns:a16="http://schemas.microsoft.com/office/drawing/2014/main" id="{26C624C3-8FB2-4847-A144-AD4BE9D1D146}"/>
              </a:ext>
            </a:extLst>
          </p:cNvPr>
          <p:cNvSpPr>
            <a:spLocks noGrp="1" noChangeArrowheads="1"/>
          </p:cNvSpPr>
          <p:nvPr>
            <p:ph type="title"/>
          </p:nvPr>
        </p:nvSpPr>
        <p:spPr>
          <a:xfrm>
            <a:off x="0" y="0"/>
            <a:ext cx="9144000" cy="1268413"/>
          </a:xfrm>
          <a:solidFill>
            <a:schemeClr val="accent6">
              <a:lumMod val="40000"/>
              <a:lumOff val="60000"/>
            </a:schemeClr>
          </a:solidFill>
        </p:spPr>
        <p:txBody>
          <a:bodyPr/>
          <a:lstStyle/>
          <a:p>
            <a:pPr algn="ctr" eaLnBrk="1" hangingPunct="1">
              <a:lnSpc>
                <a:spcPct val="90000"/>
              </a:lnSpc>
            </a:pPr>
            <a:r>
              <a:rPr lang="tr-TR" altLang="tr-TR" sz="3600" b="1" dirty="0"/>
              <a:t>Üç aylar özel çabayla elde edilecek bir zaman dilimidir.</a:t>
            </a:r>
          </a:p>
        </p:txBody>
      </p:sp>
      <p:pic>
        <p:nvPicPr>
          <p:cNvPr id="22532" name="Picture 1" descr="C:\Users\Salim\Pictures\üç aylar\regaip10.png">
            <a:extLst>
              <a:ext uri="{FF2B5EF4-FFF2-40B4-BE49-F238E27FC236}">
                <a16:creationId xmlns:a16="http://schemas.microsoft.com/office/drawing/2014/main" id="{82D3209E-E199-45A4-BDEA-BCA946843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388" y="1700213"/>
            <a:ext cx="2995612"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17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274638"/>
            <a:ext cx="6912768" cy="850106"/>
          </a:xfrm>
        </p:spPr>
        <p:txBody>
          <a:bodyPr>
            <a:normAutofit/>
          </a:bodyPr>
          <a:lstStyle/>
          <a:p>
            <a:r>
              <a:rPr lang="de-CH" b="1" dirty="0">
                <a:solidFill>
                  <a:srgbClr val="FF0000"/>
                </a:solidFill>
              </a:rPr>
              <a:t>Kadir </a:t>
            </a:r>
            <a:r>
              <a:rPr lang="de-CH" b="1" dirty="0" err="1">
                <a:solidFill>
                  <a:srgbClr val="FF0000"/>
                </a:solidFill>
              </a:rPr>
              <a:t>gecesi</a:t>
            </a:r>
            <a:r>
              <a:rPr lang="tr-TR" b="1" dirty="0">
                <a:solidFill>
                  <a:srgbClr val="FF0000"/>
                </a:solidFill>
              </a:rPr>
              <a:t> ne anlama gelir?</a:t>
            </a:r>
            <a:endParaRPr lang="de-CH" dirty="0">
              <a:solidFill>
                <a:srgbClr val="FF0000"/>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827584" y="1268761"/>
            <a:ext cx="7272808" cy="2880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29" name="Rectangle 5"/>
          <p:cNvSpPr>
            <a:spLocks noChangeArrowheads="1"/>
          </p:cNvSpPr>
          <p:nvPr/>
        </p:nvSpPr>
        <p:spPr bwMode="auto">
          <a:xfrm>
            <a:off x="683568" y="4377889"/>
            <a:ext cx="75608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CH" sz="1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a:t>
            </a:r>
            <a:r>
              <a:rPr kumimoji="0" lang="de-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Biz</a:t>
            </a:r>
            <a:r>
              <a:rPr kumimoji="0" lang="de-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de-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onu</a:t>
            </a:r>
            <a:r>
              <a:rPr kumimoji="0" lang="de-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de-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Kur'an'ı</a:t>
            </a:r>
            <a:r>
              <a:rPr kumimoji="0" lang="de-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Kadir </a:t>
            </a:r>
            <a:r>
              <a:rPr kumimoji="0" lang="de-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gecesinde</a:t>
            </a:r>
            <a:r>
              <a:rPr kumimoji="0" lang="de-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de-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indirdik</a:t>
            </a:r>
            <a:r>
              <a:rPr kumimoji="0" lang="de-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Kadir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gecesinin</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ne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olduğunu</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sen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bilir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misin</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Kadir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gecesi</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bin</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aydan</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hayırlıdır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O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gecede</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Rablerinin</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izniyle</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melekler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ve</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Ruh</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Cebrail</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her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iş</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için</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iner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dururlar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O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gece</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esenlik</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doludur</a:t>
            </a:r>
            <a:r>
              <a:rPr kumimoji="0" lang="fr-CH"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Ta</a:t>
            </a:r>
            <a:r>
              <a:rPr kumimoji="0" lang="fr-CH" sz="2400" b="1" i="0" u="none" strike="noStrike" cap="none" normalizeH="0" dirty="0">
                <a:ln>
                  <a:noFill/>
                </a:ln>
                <a:solidFill>
                  <a:srgbClr val="000000"/>
                </a:solidFill>
                <a:effectLst/>
                <a:latin typeface="Calibri" pitchFamily="34" charset="0"/>
                <a:ea typeface="Times New Roman" pitchFamily="18" charset="0"/>
                <a:cs typeface="Times New Roman" pitchFamily="18" charset="0"/>
              </a:rPr>
              <a:t> </a:t>
            </a:r>
            <a:r>
              <a:rPr kumimoji="0" lang="fr-CH" sz="2400" b="1" i="0" u="none" strike="noStrike" cap="none" normalizeH="0" dirty="0" err="1">
                <a:ln>
                  <a:noFill/>
                </a:ln>
                <a:solidFill>
                  <a:srgbClr val="000000"/>
                </a:solidFill>
                <a:effectLst/>
                <a:latin typeface="Calibri" pitchFamily="34" charset="0"/>
                <a:ea typeface="Times New Roman" pitchFamily="18" charset="0"/>
                <a:cs typeface="Times New Roman" pitchFamily="18" charset="0"/>
              </a:rPr>
              <a:t>fecrin</a:t>
            </a:r>
            <a:r>
              <a:rPr kumimoji="0" lang="fr-CH" sz="2400" b="1" i="0" u="none" strike="noStrike" cap="none" normalizeH="0" dirty="0">
                <a:ln>
                  <a:noFill/>
                </a:ln>
                <a:solidFill>
                  <a:srgbClr val="000000"/>
                </a:solidFill>
                <a:effectLst/>
                <a:latin typeface="Calibri" pitchFamily="34" charset="0"/>
                <a:ea typeface="Times New Roman" pitchFamily="18" charset="0"/>
                <a:cs typeface="Times New Roman" pitchFamily="18" charset="0"/>
              </a:rPr>
              <a:t> do</a:t>
            </a:r>
            <a:r>
              <a:rPr kumimoji="0" lang="tr-TR" sz="2400" b="1" i="0" u="none" strike="noStrike" cap="none" normalizeH="0" dirty="0">
                <a:ln>
                  <a:noFill/>
                </a:ln>
                <a:solidFill>
                  <a:srgbClr val="000000"/>
                </a:solidFill>
                <a:effectLst/>
                <a:latin typeface="Calibri" pitchFamily="34" charset="0"/>
                <a:ea typeface="Times New Roman" pitchFamily="18" charset="0"/>
                <a:cs typeface="Times New Roman" pitchFamily="18" charset="0"/>
              </a:rPr>
              <a:t>ğuşuna kadar. </a:t>
            </a:r>
            <a:r>
              <a:rPr lang="tr-TR" sz="2400" b="1" dirty="0">
                <a:solidFill>
                  <a:srgbClr val="FF0000"/>
                </a:solidFill>
                <a:latin typeface="Calibri" pitchFamily="34" charset="0"/>
                <a:ea typeface="Times New Roman" pitchFamily="18" charset="0"/>
                <a:cs typeface="Times New Roman" pitchFamily="18" charset="0"/>
              </a:rPr>
              <a:t>KADİR SÜRESİ</a:t>
            </a:r>
            <a:endParaRPr kumimoji="0" lang="fr-CH" sz="24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6B6114-3548-4BA0-A75F-EAF0EFFF671C}"/>
              </a:ext>
            </a:extLst>
          </p:cNvPr>
          <p:cNvSpPr>
            <a:spLocks noGrp="1"/>
          </p:cNvSpPr>
          <p:nvPr>
            <p:ph type="title"/>
          </p:nvPr>
        </p:nvSpPr>
        <p:spPr>
          <a:xfrm>
            <a:off x="0" y="12623"/>
            <a:ext cx="9144000" cy="1143000"/>
          </a:xfrm>
          <a:solidFill>
            <a:schemeClr val="accent6">
              <a:lumMod val="40000"/>
              <a:lumOff val="60000"/>
            </a:schemeClr>
          </a:solidFill>
        </p:spPr>
        <p:txBody>
          <a:bodyPr>
            <a:normAutofit/>
          </a:bodyPr>
          <a:lstStyle/>
          <a:p>
            <a:r>
              <a:rPr lang="ar-AE" dirty="0"/>
              <a:t>إِنَّا أَنزَلْنَاهُ فِي لَيْلَةِ الْقَدْرِ: </a:t>
            </a:r>
            <a:endParaRPr lang="tr-TR" dirty="0"/>
          </a:p>
        </p:txBody>
      </p:sp>
      <p:sp>
        <p:nvSpPr>
          <p:cNvPr id="3" name="İçerik Yer Tutucusu 2">
            <a:extLst>
              <a:ext uri="{FF2B5EF4-FFF2-40B4-BE49-F238E27FC236}">
                <a16:creationId xmlns:a16="http://schemas.microsoft.com/office/drawing/2014/main" id="{19E2CDA6-0C79-4F8F-AFF7-5D879541438D}"/>
              </a:ext>
            </a:extLst>
          </p:cNvPr>
          <p:cNvSpPr>
            <a:spLocks noGrp="1"/>
          </p:cNvSpPr>
          <p:nvPr>
            <p:ph idx="1"/>
          </p:nvPr>
        </p:nvSpPr>
        <p:spPr>
          <a:solidFill>
            <a:schemeClr val="accent6">
              <a:lumMod val="20000"/>
              <a:lumOff val="80000"/>
            </a:schemeClr>
          </a:solidFill>
        </p:spPr>
        <p:txBody>
          <a:bodyPr>
            <a:normAutofit fontScale="85000" lnSpcReduction="20000"/>
          </a:bodyPr>
          <a:lstStyle/>
          <a:p>
            <a:r>
              <a:rPr lang="tr-TR" sz="4000" b="1" dirty="0"/>
              <a:t>1.AYET </a:t>
            </a:r>
            <a:r>
              <a:rPr lang="ar-AE" b="1" dirty="0"/>
              <a:t> “</a:t>
            </a:r>
            <a:r>
              <a:rPr lang="tr-TR" b="1" dirty="0"/>
              <a:t>Gerçek biz onu kadir gecesinde indirdik.” </a:t>
            </a:r>
            <a:r>
              <a:rPr lang="tr-TR" dirty="0"/>
              <a:t>Berat gecesinde toptan dünya semasına indirilen Kur’an’ın Peygamberimiz (SAV)’e bu gecede indirilmeye başlanmıştır. İlk nazil olan ALAK SURESİ’nin ilk beş ayeti bu gecede nazil olmuş ve vahyin başlangıcını teşkil etmiştir. </a:t>
            </a:r>
          </a:p>
          <a:p>
            <a:r>
              <a:rPr lang="tr-TR" dirty="0"/>
              <a:t>KADİR kelimesi güç, kudret, kuvvet, azamet, darlık ve şeref anlamlarına gelir. </a:t>
            </a:r>
          </a:p>
          <a:p>
            <a:r>
              <a:rPr lang="tr-TR" dirty="0"/>
              <a:t>Kadir gecesi yeryüzüne o derece kalabalık bir melek topluluğu iner ki adım başı her yeri doldururlar. </a:t>
            </a:r>
          </a:p>
          <a:p>
            <a:r>
              <a:rPr lang="tr-TR" dirty="0"/>
              <a:t>Melekler yeryüzüne elbette bir vazife için, bir gaye ve hikmete binaen inerler.</a:t>
            </a:r>
          </a:p>
        </p:txBody>
      </p:sp>
    </p:spTree>
    <p:extLst>
      <p:ext uri="{BB962C8B-B14F-4D97-AF65-F5344CB8AC3E}">
        <p14:creationId xmlns:p14="http://schemas.microsoft.com/office/powerpoint/2010/main" val="12536150"/>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1230</Words>
  <Application>Microsoft Office PowerPoint</Application>
  <PresentationFormat>Ekran Gösterisi (4:3)</PresentationFormat>
  <Paragraphs>131</Paragraphs>
  <Slides>29</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GungsuhChe</vt:lpstr>
      <vt:lpstr>Arial</vt:lpstr>
      <vt:lpstr>Calibri</vt:lpstr>
      <vt:lpstr>Impact</vt:lpstr>
      <vt:lpstr>Times New Roman</vt:lpstr>
      <vt:lpstr>Wingdings</vt:lpstr>
      <vt:lpstr>Larissa-Design</vt:lpstr>
      <vt:lpstr>KADİR GECESİ VAAZI</vt:lpstr>
      <vt:lpstr>Kadir Gecesi</vt:lpstr>
      <vt:lpstr>İnsanoğlunun dünyaya gönderiliş amaçlarından birisi de ticarettir. </vt:lpstr>
      <vt:lpstr>İnsanoğlunun dünyaya gönderiliş amaçlarından birisi de ticarettir. </vt:lpstr>
      <vt:lpstr>İnsanoğlunun dünyaya gönderiliş amaçlarından birisi de ticarettir. </vt:lpstr>
      <vt:lpstr>Mübarek günler ve geceler.</vt:lpstr>
      <vt:lpstr>Üç aylar özel çabayla elde edilecek bir zaman dilimidir.</vt:lpstr>
      <vt:lpstr>Kadir gecesi ne anlama gelir?</vt:lpstr>
      <vt:lpstr>إِنَّا أَنزَلْنَاهُ فِي لَيْلَةِ الْقَدْرِ: </vt:lpstr>
      <vt:lpstr>PowerPoint Sunusu</vt:lpstr>
      <vt:lpstr>وَمَا أَدْرَاكَ مَا لَيْلَةُ الْقَدْر</vt:lpstr>
      <vt:lpstr>Kadir Suresinin iniş sebebi</vt:lpstr>
      <vt:lpstr>Kadir Suresinden ne anlıyoruz?</vt:lpstr>
      <vt:lpstr> لَيْلَةُ الْقَدْرِ خَيْرٌ مِّنْ أَلْفِ شَهْرٍ تَنَزَّلُ الْمَلَائِكَةُ وَالرُّوحُ فِيهَا بِإِذْنِ رَبِّهِم مِّن كُلِّ أَمْرٍ </vt:lpstr>
      <vt:lpstr> “O gece, tan yerinin ağarmasına kadar esenlik (selamet) tir.”</vt:lpstr>
      <vt:lpstr>سَلَامٌ هِيَ حَتَّى مَطْلَعِ الْفَجْرِ</vt:lpstr>
      <vt:lpstr>Kadir Suresinden ne anlıyoruz?</vt:lpstr>
      <vt:lpstr>Kadir gecesi ne zamandır?</vt:lpstr>
      <vt:lpstr>Kadir gecesi ne zamandır?</vt:lpstr>
      <vt:lpstr>Kadir gecesi ne zamandır?</vt:lpstr>
      <vt:lpstr>Kadir Gecesinin gizlenmesinin sebebi</vt:lpstr>
      <vt:lpstr>BU GECEYİ NASIL İHYA ETMELİYİZ?</vt:lpstr>
      <vt:lpstr>من قام ليلة القدرإيماناواحتساباغفرله ما تقدم من ذنبه</vt:lpstr>
      <vt:lpstr>Kadir Gecesi ile ilgili Hadisler</vt:lpstr>
      <vt:lpstr>Kadir Gecesinde Ne Yapalım</vt:lpstr>
      <vt:lpstr>Kadir Gecesinde neler yapılabilir</vt:lpstr>
      <vt:lpstr>Kadir Gecesinde neler yapılabilir</vt:lpstr>
      <vt:lpstr>Kadir Gecesinde neler yapılabilir</vt:lpstr>
      <vt:lpstr>PowerPoint Sunusu</vt:lpstr>
    </vt:vector>
  </TitlesOfParts>
  <Company>Frost-RL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I.EVLIYAOGLU</dc:creator>
  <cp:lastModifiedBy>Salim selvister</cp:lastModifiedBy>
  <cp:revision>33</cp:revision>
  <dcterms:created xsi:type="dcterms:W3CDTF">2010-09-02T13:03:27Z</dcterms:created>
  <dcterms:modified xsi:type="dcterms:W3CDTF">2017-06-21T17:21:54Z</dcterms:modified>
</cp:coreProperties>
</file>