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D50ADC-B346-4903-8C3C-3396E762119D}" type="datetimeFigureOut">
              <a:rPr lang="tr-TR" smtClean="0"/>
              <a:pPr/>
              <a:t>13.12.2012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5CDF3E-4DAD-4685-944B-1EE683940B1F}"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r>
              <a:rPr lang="tr-TR" smtClean="0"/>
              <a:t>13.12.2012</a:t>
            </a:r>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DB89B8EF-C47E-420A-983F-4A9BA1783B9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r>
              <a:rPr lang="tr-TR" smtClean="0"/>
              <a:t>13.12.2012</a:t>
            </a:r>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89B8EF-C47E-420A-983F-4A9BA1783B9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r>
              <a:rPr lang="tr-TR" smtClean="0"/>
              <a:t>13.12.2012</a:t>
            </a:r>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B89B8EF-C47E-420A-983F-4A9BA1783B9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r>
              <a:rPr lang="tr-TR" smtClean="0"/>
              <a:t>13.12.2012</a:t>
            </a:r>
            <a:endParaRPr lang="tr-TR"/>
          </a:p>
        </p:txBody>
      </p:sp>
      <p:sp>
        <p:nvSpPr>
          <p:cNvPr id="9" name="8 Slayt Numarası Yer Tutucusu"/>
          <p:cNvSpPr>
            <a:spLocks noGrp="1"/>
          </p:cNvSpPr>
          <p:nvPr>
            <p:ph type="sldNum" sz="quarter" idx="15"/>
          </p:nvPr>
        </p:nvSpPr>
        <p:spPr/>
        <p:txBody>
          <a:bodyPr rtlCol="0"/>
          <a:lstStyle/>
          <a:p>
            <a:fld id="{DB89B8EF-C47E-420A-983F-4A9BA1783B9D}"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r>
              <a:rPr lang="tr-TR" smtClean="0"/>
              <a:t>13.12.2012</a:t>
            </a:r>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DB89B8EF-C47E-420A-983F-4A9BA1783B9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r>
              <a:rPr lang="tr-TR" smtClean="0"/>
              <a:t>13.12.2012</a:t>
            </a:r>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B89B8EF-C47E-420A-983F-4A9BA1783B9D}"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r>
              <a:rPr lang="tr-TR" smtClean="0"/>
              <a:t>13.12.2012</a:t>
            </a:r>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B89B8EF-C47E-420A-983F-4A9BA1783B9D}"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r>
              <a:rPr lang="tr-TR" smtClean="0"/>
              <a:t>13.12.2012</a:t>
            </a:r>
            <a:endParaRPr lang="tr-TR"/>
          </a:p>
        </p:txBody>
      </p:sp>
      <p:sp>
        <p:nvSpPr>
          <p:cNvPr id="7" name="6 Slayt Numarası Yer Tutucusu"/>
          <p:cNvSpPr>
            <a:spLocks noGrp="1"/>
          </p:cNvSpPr>
          <p:nvPr>
            <p:ph type="sldNum" sz="quarter" idx="11"/>
          </p:nvPr>
        </p:nvSpPr>
        <p:spPr/>
        <p:txBody>
          <a:bodyPr rtlCol="0"/>
          <a:lstStyle/>
          <a:p>
            <a:fld id="{DB89B8EF-C47E-420A-983F-4A9BA1783B9D}"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r>
              <a:rPr lang="tr-TR" smtClean="0"/>
              <a:t>13.12.2012</a:t>
            </a:r>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B89B8EF-C47E-420A-983F-4A9BA1783B9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r>
              <a:rPr lang="tr-TR" smtClean="0"/>
              <a:t>13.12.2012</a:t>
            </a:r>
            <a:endParaRPr lang="tr-TR"/>
          </a:p>
        </p:txBody>
      </p:sp>
      <p:sp>
        <p:nvSpPr>
          <p:cNvPr id="22" name="21 Slayt Numarası Yer Tutucusu"/>
          <p:cNvSpPr>
            <a:spLocks noGrp="1"/>
          </p:cNvSpPr>
          <p:nvPr>
            <p:ph type="sldNum" sz="quarter" idx="15"/>
          </p:nvPr>
        </p:nvSpPr>
        <p:spPr/>
        <p:txBody>
          <a:bodyPr rtlCol="0"/>
          <a:lstStyle/>
          <a:p>
            <a:fld id="{DB89B8EF-C47E-420A-983F-4A9BA1783B9D}"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r>
              <a:rPr lang="tr-TR" smtClean="0"/>
              <a:t>13.12.2012</a:t>
            </a:r>
            <a:endParaRPr lang="tr-TR"/>
          </a:p>
        </p:txBody>
      </p:sp>
      <p:sp>
        <p:nvSpPr>
          <p:cNvPr id="18" name="17 Slayt Numarası Yer Tutucusu"/>
          <p:cNvSpPr>
            <a:spLocks noGrp="1"/>
          </p:cNvSpPr>
          <p:nvPr>
            <p:ph type="sldNum" sz="quarter" idx="11"/>
          </p:nvPr>
        </p:nvSpPr>
        <p:spPr/>
        <p:txBody>
          <a:bodyPr rtlCol="0"/>
          <a:lstStyle/>
          <a:p>
            <a:fld id="{DB89B8EF-C47E-420A-983F-4A9BA1783B9D}"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r>
              <a:rPr lang="tr-TR" smtClean="0"/>
              <a:t>13.12.2012</a:t>
            </a:r>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B89B8EF-C47E-420A-983F-4A9BA1783B9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404664"/>
            <a:ext cx="7772400" cy="1440160"/>
          </a:xfrm>
        </p:spPr>
        <p:txBody>
          <a:bodyPr>
            <a:normAutofit/>
          </a:bodyPr>
          <a:lstStyle/>
          <a:p>
            <a:r>
              <a:rPr lang="tr-TR" b="1" dirty="0">
                <a:latin typeface="Algerian" pitchFamily="82" charset="0"/>
              </a:rPr>
              <a:t>İSLAMDA HOŞGÖRÜ VE MÜSAMAHA</a:t>
            </a:r>
            <a:r>
              <a:rPr lang="tr-TR" dirty="0"/>
              <a:t/>
            </a:r>
            <a:br>
              <a:rPr lang="tr-TR" dirty="0"/>
            </a:br>
            <a:endParaRPr lang="tr-TR" dirty="0"/>
          </a:p>
        </p:txBody>
      </p:sp>
      <p:sp>
        <p:nvSpPr>
          <p:cNvPr id="3" name="2 Alt Başlık"/>
          <p:cNvSpPr>
            <a:spLocks noGrp="1"/>
          </p:cNvSpPr>
          <p:nvPr>
            <p:ph type="subTitle" idx="1"/>
          </p:nvPr>
        </p:nvSpPr>
        <p:spPr>
          <a:xfrm>
            <a:off x="1115616" y="6021288"/>
            <a:ext cx="8028384" cy="672480"/>
          </a:xfrm>
        </p:spPr>
        <p:txBody>
          <a:bodyPr>
            <a:normAutofit lnSpcReduction="10000"/>
          </a:bodyPr>
          <a:lstStyle/>
          <a:p>
            <a:r>
              <a:rPr lang="tr-TR" dirty="0" smtClean="0">
                <a:latin typeface="Algerian" pitchFamily="82" charset="0"/>
              </a:rPr>
              <a:t>                                   SİNAN ERAVCI</a:t>
            </a:r>
          </a:p>
          <a:p>
            <a:r>
              <a:rPr lang="tr-TR" dirty="0" smtClean="0">
                <a:latin typeface="Algerian" pitchFamily="82" charset="0"/>
              </a:rPr>
              <a:t>                            VELİBABA YENİ CAMİİ</a:t>
            </a:r>
            <a:endParaRPr lang="tr-TR" dirty="0">
              <a:latin typeface="Algerian" pitchFamily="82" charset="0"/>
            </a:endParaRPr>
          </a:p>
          <a:p>
            <a:endParaRPr lang="tr-TR" dirty="0"/>
          </a:p>
        </p:txBody>
      </p:sp>
      <p:pic>
        <p:nvPicPr>
          <p:cNvPr id="4" name="Picture 8"/>
          <p:cNvPicPr>
            <a:picLocks noChangeAspect="1" noChangeArrowheads="1"/>
          </p:cNvPicPr>
          <p:nvPr/>
        </p:nvPicPr>
        <p:blipFill>
          <a:blip r:embed="rId2" cstate="print"/>
          <a:srcRect/>
          <a:stretch>
            <a:fillRect/>
          </a:stretch>
        </p:blipFill>
        <p:spPr bwMode="auto">
          <a:xfrm>
            <a:off x="1907704" y="1556792"/>
            <a:ext cx="5544616" cy="3672408"/>
          </a:xfrm>
          <a:prstGeom prst="rect">
            <a:avLst/>
          </a:prstGeom>
          <a:noFill/>
          <a:ln w="9525">
            <a:noFill/>
            <a:miter lim="800000"/>
            <a:headEnd/>
            <a:tailEnd/>
          </a:ln>
        </p:spPr>
      </p:pic>
      <p:pic>
        <p:nvPicPr>
          <p:cNvPr id="5" name="4 Resim" descr="parlak_gul.gif"/>
          <p:cNvPicPr>
            <a:picLocks noChangeAspect="1"/>
          </p:cNvPicPr>
          <p:nvPr/>
        </p:nvPicPr>
        <p:blipFill>
          <a:blip r:embed="rId3" cstate="print"/>
          <a:stretch>
            <a:fillRect/>
          </a:stretch>
        </p:blipFill>
        <p:spPr>
          <a:xfrm>
            <a:off x="683568" y="1844824"/>
            <a:ext cx="1571600" cy="4686300"/>
          </a:xfrm>
          <a:prstGeom prst="rect">
            <a:avLst/>
          </a:prstGeom>
        </p:spPr>
      </p:pic>
      <p:pic>
        <p:nvPicPr>
          <p:cNvPr id="6" name="5 Resim" descr="parlak_gul.gif"/>
          <p:cNvPicPr>
            <a:picLocks noChangeAspect="1"/>
          </p:cNvPicPr>
          <p:nvPr/>
        </p:nvPicPr>
        <p:blipFill>
          <a:blip r:embed="rId3" cstate="print"/>
          <a:stretch>
            <a:fillRect/>
          </a:stretch>
        </p:blipFill>
        <p:spPr>
          <a:xfrm>
            <a:off x="7164288" y="1628800"/>
            <a:ext cx="1571600" cy="4686300"/>
          </a:xfrm>
          <a:prstGeom prst="rect">
            <a:avLst/>
          </a:prstGeom>
        </p:spPr>
      </p:pic>
      <p:sp>
        <p:nvSpPr>
          <p:cNvPr id="7" name="6 Veri Yer Tutucusu"/>
          <p:cNvSpPr>
            <a:spLocks noGrp="1"/>
          </p:cNvSpPr>
          <p:nvPr>
            <p:ph type="dt" sz="half" idx="10"/>
          </p:nvPr>
        </p:nvSpPr>
        <p:spPr/>
        <p:txBody>
          <a:bodyPr/>
          <a:lstStyle/>
          <a:p>
            <a:r>
              <a:rPr lang="tr-TR" smtClean="0"/>
              <a:t>13.12.2012</a:t>
            </a:r>
            <a:endParaRPr lang="tr-TR"/>
          </a:p>
        </p:txBody>
      </p:sp>
      <p:sp>
        <p:nvSpPr>
          <p:cNvPr id="9" name="8 Slayt Numarası Yer Tutucusu"/>
          <p:cNvSpPr>
            <a:spLocks noGrp="1"/>
          </p:cNvSpPr>
          <p:nvPr>
            <p:ph type="sldNum" sz="quarter" idx="12"/>
          </p:nvPr>
        </p:nvSpPr>
        <p:spPr/>
        <p:txBody>
          <a:bodyPr/>
          <a:lstStyle/>
          <a:p>
            <a:fld id="{DB89B8EF-C47E-420A-983F-4A9BA1783B9D}"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268760"/>
            <a:ext cx="8352928" cy="5328592"/>
          </a:xfrm>
        </p:spPr>
        <p:txBody>
          <a:bodyPr>
            <a:normAutofit/>
          </a:bodyPr>
          <a:lstStyle/>
          <a:p>
            <a:endParaRPr lang="tr-TR" dirty="0" smtClean="0">
              <a:latin typeface="Arial Black" pitchFamily="34" charset="0"/>
            </a:endParaRPr>
          </a:p>
          <a:p>
            <a:r>
              <a:rPr lang="tr-TR" dirty="0" smtClean="0">
                <a:latin typeface="Arial Black" pitchFamily="34" charset="0"/>
              </a:rPr>
              <a:t>Bedevini </a:t>
            </a:r>
            <a:r>
              <a:rPr lang="tr-TR" dirty="0" smtClean="0">
                <a:latin typeface="Arial Black" pitchFamily="34" charset="0"/>
              </a:rPr>
              <a:t>biri mescidin bir köşesine küçük abdest bozmaya başlar. </a:t>
            </a:r>
            <a:r>
              <a:rPr lang="tr-TR" dirty="0" smtClean="0">
                <a:solidFill>
                  <a:schemeClr val="accent3"/>
                </a:solidFill>
                <a:latin typeface="Arial Black" pitchFamily="34" charset="0"/>
              </a:rPr>
              <a:t>Olaya </a:t>
            </a:r>
            <a:r>
              <a:rPr lang="tr-TR" dirty="0" err="1" smtClean="0">
                <a:solidFill>
                  <a:schemeClr val="accent3"/>
                </a:solidFill>
                <a:latin typeface="Arial Black" pitchFamily="34" charset="0"/>
              </a:rPr>
              <a:t>şahid</a:t>
            </a:r>
            <a:r>
              <a:rPr lang="tr-TR" dirty="0" smtClean="0">
                <a:solidFill>
                  <a:schemeClr val="accent3"/>
                </a:solidFill>
                <a:latin typeface="Arial Black" pitchFamily="34" charset="0"/>
              </a:rPr>
              <a:t> olan </a:t>
            </a:r>
            <a:r>
              <a:rPr lang="tr-TR" dirty="0" err="1" smtClean="0">
                <a:solidFill>
                  <a:schemeClr val="accent3"/>
                </a:solidFill>
                <a:latin typeface="Arial Black" pitchFamily="34" charset="0"/>
              </a:rPr>
              <a:t>ashabdan</a:t>
            </a:r>
            <a:r>
              <a:rPr lang="tr-TR" dirty="0" smtClean="0">
                <a:solidFill>
                  <a:schemeClr val="accent3"/>
                </a:solidFill>
                <a:latin typeface="Arial Black" pitchFamily="34" charset="0"/>
              </a:rPr>
              <a:t> bazıları, adama bağırırlar ve üzerine yürürler.</a:t>
            </a:r>
            <a:r>
              <a:rPr lang="tr-TR" dirty="0" smtClean="0"/>
              <a:t> </a:t>
            </a:r>
            <a:r>
              <a:rPr lang="tr-TR" dirty="0" smtClean="0">
                <a:latin typeface="Arial Black" pitchFamily="34" charset="0"/>
              </a:rPr>
              <a:t>Rahmet Peygamberi, onlara mani olur ve; “Bırakın (işini görsün)...   </a:t>
            </a:r>
            <a:r>
              <a:rPr lang="tr-TR" dirty="0" smtClean="0"/>
              <a:t>     </a:t>
            </a:r>
            <a:r>
              <a:rPr lang="tr-TR" dirty="0" smtClean="0">
                <a:solidFill>
                  <a:srgbClr val="FF0000"/>
                </a:solidFill>
                <a:latin typeface="Arial Black" pitchFamily="34" charset="0"/>
              </a:rPr>
              <a:t>Sonra </a:t>
            </a:r>
            <a:r>
              <a:rPr lang="tr-TR" dirty="0" err="1" smtClean="0">
                <a:solidFill>
                  <a:srgbClr val="FF0000"/>
                </a:solidFill>
                <a:latin typeface="Arial Black" pitchFamily="34" charset="0"/>
              </a:rPr>
              <a:t>bevlinin</a:t>
            </a:r>
            <a:r>
              <a:rPr lang="tr-TR" dirty="0" smtClean="0">
                <a:solidFill>
                  <a:srgbClr val="FF0000"/>
                </a:solidFill>
                <a:latin typeface="Arial Black" pitchFamily="34" charset="0"/>
              </a:rPr>
              <a:t> üzerine bir kova su dökün; zira siz güçlük değil, kolaylık göstermek üzere gönderildiniz" buyururlar. </a:t>
            </a:r>
            <a:r>
              <a:rPr lang="tr-TR" dirty="0" smtClean="0">
                <a:latin typeface="Arial Black" pitchFamily="34" charset="0"/>
              </a:rPr>
              <a:t>Sonra bedeviyi yanına çağırarak ona şöyle nasihatte bulunur: </a:t>
            </a:r>
            <a:r>
              <a:rPr lang="tr-TR" dirty="0" smtClean="0">
                <a:solidFill>
                  <a:srgbClr val="0070C0"/>
                </a:solidFill>
                <a:latin typeface="Arial Black" pitchFamily="34" charset="0"/>
              </a:rPr>
              <a:t>“Bu </a:t>
            </a:r>
            <a:r>
              <a:rPr lang="tr-TR" dirty="0" err="1" smtClean="0">
                <a:solidFill>
                  <a:srgbClr val="0070C0"/>
                </a:solidFill>
                <a:latin typeface="Arial Black" pitchFamily="34" charset="0"/>
              </a:rPr>
              <a:t>mescidler</a:t>
            </a:r>
            <a:r>
              <a:rPr lang="tr-TR" dirty="0" smtClean="0">
                <a:solidFill>
                  <a:srgbClr val="0070C0"/>
                </a:solidFill>
                <a:latin typeface="Arial Black" pitchFamily="34" charset="0"/>
              </a:rPr>
              <a:t> ne </a:t>
            </a:r>
            <a:r>
              <a:rPr lang="tr-TR" dirty="0" err="1" smtClean="0">
                <a:solidFill>
                  <a:srgbClr val="0070C0"/>
                </a:solidFill>
                <a:latin typeface="Arial Black" pitchFamily="34" charset="0"/>
              </a:rPr>
              <a:t>bevil</a:t>
            </a:r>
            <a:r>
              <a:rPr lang="tr-TR" dirty="0" smtClean="0">
                <a:solidFill>
                  <a:srgbClr val="0070C0"/>
                </a:solidFill>
                <a:latin typeface="Arial Black" pitchFamily="34" charset="0"/>
              </a:rPr>
              <a:t>, ne de başka pislik içindir; buralar, Allah’ı anmak, namaz kılmak ve </a:t>
            </a:r>
            <a:r>
              <a:rPr lang="tr-TR" dirty="0" err="1" smtClean="0">
                <a:solidFill>
                  <a:srgbClr val="0070C0"/>
                </a:solidFill>
                <a:latin typeface="Arial Black" pitchFamily="34" charset="0"/>
              </a:rPr>
              <a:t>Kur’an</a:t>
            </a:r>
            <a:r>
              <a:rPr lang="tr-TR" dirty="0" smtClean="0">
                <a:solidFill>
                  <a:srgbClr val="0070C0"/>
                </a:solidFill>
                <a:latin typeface="Arial Black" pitchFamily="34" charset="0"/>
              </a:rPr>
              <a:t> okumak için yapılmıştır.” </a:t>
            </a:r>
            <a:r>
              <a:rPr lang="tr-TR" sz="1200" b="1" dirty="0" smtClean="0">
                <a:solidFill>
                  <a:schemeClr val="tx1">
                    <a:lumMod val="95000"/>
                    <a:lumOff val="5000"/>
                  </a:schemeClr>
                </a:solidFill>
                <a:latin typeface="Arial Black" pitchFamily="34" charset="0"/>
              </a:rPr>
              <a:t>(</a:t>
            </a:r>
            <a:r>
              <a:rPr lang="tr-TR" sz="1200" b="1" dirty="0" err="1" smtClean="0">
                <a:solidFill>
                  <a:schemeClr val="tx1">
                    <a:lumMod val="95000"/>
                    <a:lumOff val="5000"/>
                  </a:schemeClr>
                </a:solidFill>
                <a:latin typeface="Arial Black" pitchFamily="34" charset="0"/>
              </a:rPr>
              <a:t>Buhari</a:t>
            </a:r>
            <a:r>
              <a:rPr lang="tr-TR" sz="1200" b="1" dirty="0" smtClean="0">
                <a:solidFill>
                  <a:schemeClr val="tx1">
                    <a:lumMod val="95000"/>
                    <a:lumOff val="5000"/>
                  </a:schemeClr>
                </a:solidFill>
                <a:latin typeface="Arial Black" pitchFamily="34" charset="0"/>
              </a:rPr>
              <a:t>; </a:t>
            </a:r>
            <a:r>
              <a:rPr lang="tr-TR" sz="1200" b="1" dirty="0" err="1" smtClean="0">
                <a:solidFill>
                  <a:schemeClr val="tx1">
                    <a:lumMod val="95000"/>
                    <a:lumOff val="5000"/>
                  </a:schemeClr>
                </a:solidFill>
                <a:latin typeface="Arial Black" pitchFamily="34" charset="0"/>
              </a:rPr>
              <a:t>Vudu</a:t>
            </a:r>
            <a:r>
              <a:rPr lang="tr-TR" sz="1200" b="1" dirty="0" smtClean="0">
                <a:solidFill>
                  <a:schemeClr val="tx1">
                    <a:lumMod val="95000"/>
                    <a:lumOff val="5000"/>
                  </a:schemeClr>
                </a:solidFill>
                <a:latin typeface="Arial Black" pitchFamily="34" charset="0"/>
              </a:rPr>
              <a:t>’,58; </a:t>
            </a:r>
            <a:r>
              <a:rPr lang="tr-TR" sz="1200" b="1" dirty="0" err="1" smtClean="0">
                <a:solidFill>
                  <a:schemeClr val="tx1">
                    <a:lumMod val="95000"/>
                    <a:lumOff val="5000"/>
                  </a:schemeClr>
                </a:solidFill>
                <a:latin typeface="Arial Black" pitchFamily="34" charset="0"/>
              </a:rPr>
              <a:t>Edeb</a:t>
            </a:r>
            <a:r>
              <a:rPr lang="tr-TR" sz="1200" b="1" dirty="0" smtClean="0">
                <a:solidFill>
                  <a:schemeClr val="tx1">
                    <a:lumMod val="95000"/>
                    <a:lumOff val="5000"/>
                  </a:schemeClr>
                </a:solidFill>
                <a:latin typeface="Arial Black" pitchFamily="34" charset="0"/>
              </a:rPr>
              <a:t>,35 )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7467600" cy="796950"/>
          </a:xfrm>
        </p:spPr>
        <p:txBody>
          <a:bodyPr>
            <a:normAutofit fontScale="90000"/>
          </a:bodyPr>
          <a:lstStyle/>
          <a:p>
            <a:r>
              <a:rPr lang="tr-TR" b="1" dirty="0" smtClean="0">
                <a:solidFill>
                  <a:srgbClr val="C00000"/>
                </a:solidFill>
                <a:latin typeface="Arial Black" pitchFamily="34" charset="0"/>
              </a:rPr>
              <a:t>Kendini İncitene de hoşgörülüydü </a:t>
            </a:r>
            <a:r>
              <a:rPr lang="tr-TR" dirty="0" smtClean="0">
                <a:latin typeface="Arial Black" pitchFamily="34" charset="0"/>
              </a:rPr>
              <a:t/>
            </a:r>
            <a:br>
              <a:rPr lang="tr-TR" dirty="0" smtClean="0">
                <a:latin typeface="Arial Black" pitchFamily="34" charset="0"/>
              </a:rPr>
            </a:br>
            <a:endParaRPr lang="tr-TR" dirty="0">
              <a:latin typeface="Arial Black" pitchFamily="34" charset="0"/>
            </a:endParaRPr>
          </a:p>
        </p:txBody>
      </p:sp>
      <p:sp>
        <p:nvSpPr>
          <p:cNvPr id="3" name="2 İçerik Yer Tutucusu"/>
          <p:cNvSpPr>
            <a:spLocks noGrp="1"/>
          </p:cNvSpPr>
          <p:nvPr>
            <p:ph sz="quarter" idx="1"/>
          </p:nvPr>
        </p:nvSpPr>
        <p:spPr>
          <a:xfrm>
            <a:off x="0" y="836712"/>
            <a:ext cx="8748464" cy="6021288"/>
          </a:xfrm>
        </p:spPr>
        <p:txBody>
          <a:bodyPr>
            <a:normAutofit fontScale="92500" lnSpcReduction="20000"/>
          </a:bodyPr>
          <a:lstStyle/>
          <a:p>
            <a:pPr>
              <a:buNone/>
            </a:pPr>
            <a:endParaRPr lang="tr-TR" dirty="0" smtClean="0"/>
          </a:p>
          <a:p>
            <a:endParaRPr lang="tr-TR" dirty="0" smtClean="0">
              <a:latin typeface="Arial Black" pitchFamily="34" charset="0"/>
            </a:endParaRPr>
          </a:p>
          <a:p>
            <a:r>
              <a:rPr lang="tr-TR" dirty="0" err="1" smtClean="0">
                <a:latin typeface="Arial Black" pitchFamily="34" charset="0"/>
              </a:rPr>
              <a:t>Rahmeten</a:t>
            </a:r>
            <a:r>
              <a:rPr lang="tr-TR" dirty="0" smtClean="0">
                <a:latin typeface="Arial Black" pitchFamily="34" charset="0"/>
              </a:rPr>
              <a:t> </a:t>
            </a:r>
            <a:r>
              <a:rPr lang="tr-TR" dirty="0" err="1" smtClean="0">
                <a:latin typeface="Arial Black" pitchFamily="34" charset="0"/>
              </a:rPr>
              <a:t>li’l</a:t>
            </a:r>
            <a:r>
              <a:rPr lang="tr-TR" dirty="0" smtClean="0">
                <a:latin typeface="Arial Black" pitchFamily="34" charset="0"/>
              </a:rPr>
              <a:t>-Âlemin, </a:t>
            </a:r>
            <a:r>
              <a:rPr lang="tr-TR" dirty="0" err="1" smtClean="0">
                <a:latin typeface="Arial Black" pitchFamily="34" charset="0"/>
              </a:rPr>
              <a:t>Mescid</a:t>
            </a:r>
            <a:r>
              <a:rPr lang="tr-TR" dirty="0" smtClean="0">
                <a:latin typeface="Arial Black" pitchFamily="34" charset="0"/>
              </a:rPr>
              <a:t>-i Nebevi’den çıkarken bir bedevi eteğini çekti ve;</a:t>
            </a:r>
            <a:r>
              <a:rPr lang="tr-TR" dirty="0" smtClean="0"/>
              <a:t>  </a:t>
            </a:r>
            <a:r>
              <a:rPr lang="tr-TR" dirty="0" smtClean="0">
                <a:solidFill>
                  <a:srgbClr val="C00000"/>
                </a:solidFill>
                <a:latin typeface="Arial Black" pitchFamily="34" charset="0"/>
              </a:rPr>
              <a:t>Develerimi buğdayla yükle! </a:t>
            </a:r>
            <a:endParaRPr lang="tr-TR" dirty="0" smtClean="0">
              <a:solidFill>
                <a:srgbClr val="C00000"/>
              </a:solidFill>
              <a:latin typeface="Arial Black" pitchFamily="34" charset="0"/>
            </a:endParaRPr>
          </a:p>
          <a:p>
            <a:r>
              <a:rPr lang="tr-TR" dirty="0" smtClean="0">
                <a:latin typeface="Arial Black" pitchFamily="34" charset="0"/>
              </a:rPr>
              <a:t>Çünkü </a:t>
            </a:r>
            <a:r>
              <a:rPr lang="tr-TR" dirty="0" smtClean="0">
                <a:latin typeface="Arial Black" pitchFamily="34" charset="0"/>
              </a:rPr>
              <a:t>sendeki mal ne senin ne de babanın malıdır! dedi. </a:t>
            </a:r>
            <a:r>
              <a:rPr lang="tr-TR" dirty="0" smtClean="0">
                <a:solidFill>
                  <a:srgbClr val="00B050"/>
                </a:solidFill>
                <a:latin typeface="Arial Black" pitchFamily="34" charset="0"/>
              </a:rPr>
              <a:t>Bu ani ve kuvvetli çekme neticesinde Allah Resulü’nün </a:t>
            </a:r>
            <a:r>
              <a:rPr lang="tr-TR" dirty="0" err="1" smtClean="0">
                <a:solidFill>
                  <a:srgbClr val="00B050"/>
                </a:solidFill>
                <a:latin typeface="Arial Black" pitchFamily="34" charset="0"/>
              </a:rPr>
              <a:t>ridasının</a:t>
            </a:r>
            <a:r>
              <a:rPr lang="tr-TR" dirty="0" smtClean="0">
                <a:solidFill>
                  <a:srgbClr val="00B050"/>
                </a:solidFill>
                <a:latin typeface="Arial Black" pitchFamily="34" charset="0"/>
              </a:rPr>
              <a:t> yakası, mübarek boynunu kızartmıştı.</a:t>
            </a:r>
            <a:r>
              <a:rPr lang="tr-TR" dirty="0" smtClean="0"/>
              <a:t> </a:t>
            </a:r>
            <a:r>
              <a:rPr lang="tr-TR" dirty="0" smtClean="0">
                <a:latin typeface="Arial Black" pitchFamily="34" charset="0"/>
              </a:rPr>
              <a:t>Peygamber Efendimiz bu harekete üzülmüştü.</a:t>
            </a:r>
            <a:r>
              <a:rPr lang="tr-TR" dirty="0" smtClean="0"/>
              <a:t> </a:t>
            </a:r>
            <a:r>
              <a:rPr lang="tr-TR" dirty="0" smtClean="0">
                <a:solidFill>
                  <a:srgbClr val="FF0000"/>
                </a:solidFill>
                <a:latin typeface="Arial Black" pitchFamily="34" charset="0"/>
              </a:rPr>
              <a:t>Bedeviye; “Önce, beni incittiğinden dolayı özür beyan et; sonra da ben senin istediğine bakarım” buyurdular. </a:t>
            </a:r>
            <a:r>
              <a:rPr lang="tr-TR" dirty="0" smtClean="0">
                <a:latin typeface="Arial Black" pitchFamily="34" charset="0"/>
              </a:rPr>
              <a:t>Bedevi özür dilemeyi gururuna yakıştıramadı ve; Özür beyan </a:t>
            </a:r>
            <a:r>
              <a:rPr lang="tr-TR" dirty="0" err="1" smtClean="0">
                <a:latin typeface="Arial Black" pitchFamily="34" charset="0"/>
              </a:rPr>
              <a:t>etmiyeceğim</a:t>
            </a:r>
            <a:r>
              <a:rPr lang="tr-TR" dirty="0" smtClean="0">
                <a:latin typeface="Arial Black" pitchFamily="34" charset="0"/>
              </a:rPr>
              <a:t>, dedi ve bu sözleri birkaç defa tekrarladı.</a:t>
            </a:r>
          </a:p>
          <a:p>
            <a:r>
              <a:rPr lang="tr-TR" dirty="0" smtClean="0">
                <a:latin typeface="Arial Black" pitchFamily="34" charset="0"/>
              </a:rPr>
              <a:t>  </a:t>
            </a:r>
            <a:r>
              <a:rPr lang="tr-TR" dirty="0" smtClean="0">
                <a:solidFill>
                  <a:srgbClr val="00B0F0"/>
                </a:solidFill>
                <a:latin typeface="Arial Black" pitchFamily="34" charset="0"/>
              </a:rPr>
              <a:t>Rahmet Peygamberi, ona ahlak ve </a:t>
            </a:r>
            <a:r>
              <a:rPr lang="tr-TR" dirty="0" err="1" smtClean="0">
                <a:solidFill>
                  <a:srgbClr val="00B0F0"/>
                </a:solidFill>
                <a:latin typeface="Arial Black" pitchFamily="34" charset="0"/>
              </a:rPr>
              <a:t>edeb</a:t>
            </a:r>
            <a:r>
              <a:rPr lang="tr-TR" dirty="0" smtClean="0">
                <a:solidFill>
                  <a:srgbClr val="00B0F0"/>
                </a:solidFill>
                <a:latin typeface="Arial Black" pitchFamily="34" charset="0"/>
              </a:rPr>
              <a:t> dersi vermek istiyordu; ama o hiç oralı olmuyordu. </a:t>
            </a:r>
            <a:r>
              <a:rPr lang="tr-TR" dirty="0" smtClean="0">
                <a:latin typeface="Arial Black" pitchFamily="34" charset="0"/>
              </a:rPr>
              <a:t>Yüce Peygamber, bedevinin sözüne hiç ehemmiyet vermedi ve ashabından birine dönerek;   </a:t>
            </a:r>
            <a:r>
              <a:rPr lang="tr-TR" dirty="0" smtClean="0"/>
              <a:t>    </a:t>
            </a:r>
            <a:r>
              <a:rPr lang="tr-TR" dirty="0" smtClean="0">
                <a:solidFill>
                  <a:srgbClr val="C00000"/>
                </a:solidFill>
                <a:latin typeface="Arial Black" pitchFamily="34" charset="0"/>
              </a:rPr>
              <a:t>-“Bu adam için şu develerin birine arpa, diğerine hurma yükle!” </a:t>
            </a:r>
            <a:r>
              <a:rPr lang="tr-TR" dirty="0" smtClean="0">
                <a:latin typeface="Arial Black" pitchFamily="34" charset="0"/>
              </a:rPr>
              <a:t>diye emredip yoluna devam etti.                                                                                                                                                   </a:t>
            </a:r>
            <a:r>
              <a:rPr lang="tr-TR" sz="1300" b="1" dirty="0" smtClean="0">
                <a:solidFill>
                  <a:srgbClr val="C00000"/>
                </a:solidFill>
                <a:latin typeface="Arial Black" pitchFamily="34" charset="0"/>
              </a:rPr>
              <a:t>(Ebu Davut; </a:t>
            </a:r>
            <a:r>
              <a:rPr lang="tr-TR" sz="1300" b="1" dirty="0" err="1" smtClean="0">
                <a:solidFill>
                  <a:srgbClr val="C00000"/>
                </a:solidFill>
                <a:latin typeface="Arial Black" pitchFamily="34" charset="0"/>
              </a:rPr>
              <a:t>Edeb</a:t>
            </a:r>
            <a:r>
              <a:rPr lang="tr-TR" sz="1300" b="1" dirty="0" smtClean="0">
                <a:solidFill>
                  <a:srgbClr val="C00000"/>
                </a:solidFill>
                <a:latin typeface="Arial Black" pitchFamily="34" charset="0"/>
              </a:rPr>
              <a:t>)</a:t>
            </a:r>
            <a:endParaRPr lang="tr-TR" b="1" dirty="0">
              <a:solidFill>
                <a:srgbClr val="C00000"/>
              </a:solidFill>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908720"/>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196752"/>
            <a:ext cx="8568952" cy="5472608"/>
          </a:xfrm>
        </p:spPr>
        <p:txBody>
          <a:bodyPr>
            <a:normAutofit fontScale="92500" lnSpcReduction="10000"/>
          </a:bodyPr>
          <a:lstStyle/>
          <a:p>
            <a:r>
              <a:rPr lang="tr-TR" dirty="0" smtClean="0">
                <a:latin typeface="Arial Black" pitchFamily="34" charset="0"/>
              </a:rPr>
              <a:t>Yine Peygamber Efendimiz yukarıda da değindiğimiz şekilde</a:t>
            </a:r>
            <a:r>
              <a:rPr lang="tr-TR" dirty="0" smtClean="0"/>
              <a:t>;</a:t>
            </a:r>
          </a:p>
          <a:p>
            <a:r>
              <a:rPr lang="tr-TR" b="1" dirty="0" smtClean="0">
                <a:solidFill>
                  <a:srgbClr val="C00000"/>
                </a:solidFill>
                <a:latin typeface="Arial Black" pitchFamily="34" charset="0"/>
              </a:rPr>
              <a:t>“Gerçek Müslüman, elinden ve dilinden Müslümanların emniyet ve esenlikte olup zarar görmedikleri kimsedir.”</a:t>
            </a:r>
            <a:r>
              <a:rPr lang="tr-TR" dirty="0" smtClean="0">
                <a:solidFill>
                  <a:srgbClr val="C00000"/>
                </a:solidFill>
                <a:latin typeface="Arial Black" pitchFamily="34" charset="0"/>
              </a:rPr>
              <a:t> </a:t>
            </a:r>
            <a:r>
              <a:rPr lang="tr-TR" dirty="0" smtClean="0">
                <a:latin typeface="Arial Black" pitchFamily="34" charset="0"/>
              </a:rPr>
              <a:t>buyurarak insanlara karşı nasıl davranmamız gerektiği hususuna dikkatlerimizi çeker. </a:t>
            </a:r>
          </a:p>
          <a:p>
            <a:r>
              <a:rPr lang="tr-TR" dirty="0" smtClean="0">
                <a:solidFill>
                  <a:srgbClr val="00B050"/>
                </a:solidFill>
                <a:latin typeface="Arial Black" pitchFamily="34" charset="0"/>
              </a:rPr>
              <a:t>O, savaşta bile hadde tecavüz etmemeyi, kimseye zulmetmemeyi; çocuklara, yaşlılara ve kadınlara asla dokunmamayı, düşmana ait dahi olsa hayvanları telef etmemeyi, meyveli ağaçları kesmemeyi emreden rahmet peygamberi idi. Onun savaşı imha değil, ihya gayelerini taşırdı. </a:t>
            </a:r>
            <a:r>
              <a:rPr lang="tr-TR" dirty="0" smtClean="0">
                <a:solidFill>
                  <a:srgbClr val="FF0000"/>
                </a:solidFill>
                <a:latin typeface="Arial Black" pitchFamily="34" charset="0"/>
              </a:rPr>
              <a:t>O, savaşı bile rahmete dönüştüren bir Allah elçisiydi. </a:t>
            </a:r>
          </a:p>
          <a:p>
            <a:r>
              <a:rPr lang="tr-TR" dirty="0" smtClean="0">
                <a:latin typeface="Arial Black" pitchFamily="34" charset="0"/>
              </a:rPr>
              <a:t>Dinimizin bu hoşgörüsü yakınlarımızdan başlayarak hangi din, dil ve ırktan olursa olsun bütün insanları kapsar.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96752"/>
            <a:ext cx="7467600" cy="652934"/>
          </a:xfrm>
        </p:spPr>
        <p:txBody>
          <a:bodyPr>
            <a:normAutofit fontScale="90000"/>
          </a:bodyPr>
          <a:lstStyle/>
          <a:p>
            <a:r>
              <a:rPr lang="tr-TR" b="1" dirty="0" smtClean="0">
                <a:solidFill>
                  <a:srgbClr val="FF0000"/>
                </a:solidFill>
                <a:latin typeface="Arial Black" pitchFamily="34" charset="0"/>
              </a:rPr>
              <a:t>C- Sosyal Münasebetlerde Hoşgörü</a:t>
            </a:r>
            <a:r>
              <a:rPr lang="tr-TR" dirty="0" smtClean="0"/>
              <a:t/>
            </a:r>
            <a:br>
              <a:rPr lang="tr-TR" dirty="0" smtClean="0"/>
            </a:br>
            <a:endParaRPr lang="tr-TR" dirty="0"/>
          </a:p>
        </p:txBody>
      </p:sp>
      <p:sp>
        <p:nvSpPr>
          <p:cNvPr id="3" name="2 İçerik Yer Tutucusu"/>
          <p:cNvSpPr>
            <a:spLocks noGrp="1"/>
          </p:cNvSpPr>
          <p:nvPr>
            <p:ph sz="quarter" idx="1"/>
          </p:nvPr>
        </p:nvSpPr>
        <p:spPr>
          <a:xfrm>
            <a:off x="0" y="1412776"/>
            <a:ext cx="8892480" cy="5256584"/>
          </a:xfrm>
        </p:spPr>
        <p:txBody>
          <a:bodyPr>
            <a:normAutofit/>
          </a:bodyPr>
          <a:lstStyle/>
          <a:p>
            <a:pPr rtl="1"/>
            <a:r>
              <a:rPr lang="ar-SA" b="1" dirty="0" smtClean="0"/>
              <a:t>فَبِمَا رَحْمَةٍ مِنَ اللّهِ </a:t>
            </a:r>
            <a:r>
              <a:rPr lang="ar-SA" b="1" dirty="0" smtClean="0">
                <a:solidFill>
                  <a:srgbClr val="FF0000"/>
                </a:solidFill>
              </a:rPr>
              <a:t>لِنْتَ لَهُمْ </a:t>
            </a:r>
            <a:r>
              <a:rPr lang="ar-SA" b="1" dirty="0" smtClean="0">
                <a:solidFill>
                  <a:srgbClr val="0070C0"/>
                </a:solidFill>
              </a:rPr>
              <a:t>وَلَوْ كُنْتَ فَظًّا غَليظَ الْقَلْبِ </a:t>
            </a:r>
            <a:r>
              <a:rPr lang="ar-SA" b="1" dirty="0" smtClean="0"/>
              <a:t>لَانْفَضُّوا مِنْ حَوْلِكَ فَاعْفُ عَنْهُمْ وَاسْتَغْفِرْ لَهُمْ وَشَاوِرْهُمْ فِى الْاَمْرِ فَاِذَا عَزَمْتَ فَتَوَكَّلْ عَلَى اللّهِ اِنَّ اللّهَ يُحِبُّ الْمُتَوَكِّلينَ</a:t>
            </a:r>
            <a:endParaRPr lang="tr-TR" dirty="0" smtClean="0"/>
          </a:p>
          <a:p>
            <a:endParaRPr lang="tr-TR" b="1" dirty="0" smtClean="0">
              <a:latin typeface="Arial Black" pitchFamily="34" charset="0"/>
            </a:endParaRPr>
          </a:p>
          <a:p>
            <a:r>
              <a:rPr lang="tr-TR" b="1" dirty="0" smtClean="0">
                <a:latin typeface="Arial Black" pitchFamily="34" charset="0"/>
              </a:rPr>
              <a:t>"</a:t>
            </a:r>
            <a:r>
              <a:rPr lang="tr-TR" b="1" dirty="0" smtClean="0">
                <a:latin typeface="Arial Black" pitchFamily="34" charset="0"/>
              </a:rPr>
              <a:t>Allah'ın sana olan rahmetinden dolayı ey Muhammed, </a:t>
            </a:r>
            <a:r>
              <a:rPr lang="tr-TR" b="1" dirty="0" smtClean="0">
                <a:solidFill>
                  <a:srgbClr val="FF0000"/>
                </a:solidFill>
                <a:latin typeface="Arial Black" pitchFamily="34" charset="0"/>
              </a:rPr>
              <a:t>sen onlara karşı yumuşak davrandın. </a:t>
            </a:r>
            <a:r>
              <a:rPr lang="tr-TR" b="1" dirty="0" smtClean="0">
                <a:solidFill>
                  <a:srgbClr val="0070C0"/>
                </a:solidFill>
                <a:latin typeface="Arial Black" pitchFamily="34" charset="0"/>
              </a:rPr>
              <a:t>Eğer sen kaba ve katı yürekli olsaydın</a:t>
            </a:r>
            <a:r>
              <a:rPr lang="tr-TR" b="1" dirty="0" smtClean="0"/>
              <a:t> </a:t>
            </a:r>
            <a:r>
              <a:rPr lang="tr-TR" b="1" dirty="0" smtClean="0">
                <a:latin typeface="Arial Black" pitchFamily="34" charset="0"/>
              </a:rPr>
              <a:t>şüphesiz insanlar etrafından dağılıp giderlerdi.</a:t>
            </a:r>
            <a:r>
              <a:rPr lang="tr-TR" dirty="0" smtClean="0">
                <a:latin typeface="Arial Black" pitchFamily="34" charset="0"/>
              </a:rPr>
              <a:t> </a:t>
            </a:r>
            <a:r>
              <a:rPr lang="tr-TR" sz="1200" b="1" dirty="0" smtClean="0">
                <a:latin typeface="Arial Black" pitchFamily="34" charset="0"/>
              </a:rPr>
              <a:t>(Al-i İmran, 3/159)</a:t>
            </a:r>
          </a:p>
          <a:p>
            <a:r>
              <a:rPr lang="tr-TR" dirty="0" smtClean="0">
                <a:solidFill>
                  <a:srgbClr val="00B050"/>
                </a:solidFill>
                <a:latin typeface="Arial Black" pitchFamily="34" charset="0"/>
              </a:rPr>
              <a:t>Kaba, sert, acımasız olmak ve katı yüreklilik insanları kendimizden uzaklaştıran </a:t>
            </a:r>
            <a:r>
              <a:rPr lang="tr-TR" dirty="0" err="1" smtClean="0">
                <a:solidFill>
                  <a:srgbClr val="00B050"/>
                </a:solidFill>
                <a:latin typeface="Arial Black" pitchFamily="34" charset="0"/>
              </a:rPr>
              <a:t>müslümana</a:t>
            </a:r>
            <a:r>
              <a:rPr lang="tr-TR" dirty="0" smtClean="0">
                <a:solidFill>
                  <a:srgbClr val="00B050"/>
                </a:solidFill>
                <a:latin typeface="Arial Black" pitchFamily="34" charset="0"/>
              </a:rPr>
              <a:t> yakışmayan özelliklerdir.</a:t>
            </a:r>
            <a:r>
              <a:rPr lang="tr-TR" dirty="0" smtClean="0">
                <a:solidFill>
                  <a:srgbClr val="00B050"/>
                </a:solidFill>
              </a:rPr>
              <a:t> </a:t>
            </a:r>
            <a:endParaRPr lang="tr-TR" dirty="0" smtClean="0">
              <a:solidFill>
                <a:srgbClr val="00B050"/>
              </a:solidFill>
            </a:endParaRPr>
          </a:p>
          <a:p>
            <a:r>
              <a:rPr lang="tr-TR" dirty="0" smtClean="0">
                <a:solidFill>
                  <a:srgbClr val="C00000"/>
                </a:solidFill>
                <a:latin typeface="Arial Black" pitchFamily="34" charset="0"/>
              </a:rPr>
              <a:t>Bunun </a:t>
            </a:r>
            <a:r>
              <a:rPr lang="tr-TR" dirty="0" smtClean="0">
                <a:solidFill>
                  <a:srgbClr val="C00000"/>
                </a:solidFill>
                <a:latin typeface="Arial Black" pitchFamily="34" charset="0"/>
              </a:rPr>
              <a:t>için Yüce Allah bu tutumun doğuracağı zararlı sonucu bize bildirerek, kabalık ve katı yüreklilikten bizleri sakındırmıştır.</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908720"/>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268760"/>
            <a:ext cx="8496944" cy="5205192"/>
          </a:xfrm>
        </p:spPr>
        <p:txBody>
          <a:bodyPr>
            <a:normAutofit lnSpcReduction="10000"/>
          </a:bodyPr>
          <a:lstStyle/>
          <a:p>
            <a:r>
              <a:rPr lang="tr-TR" dirty="0" smtClean="0">
                <a:latin typeface="Arial Black" pitchFamily="34" charset="0"/>
              </a:rPr>
              <a:t>Hoşgörü; birlik, beraberlik, kardeşlik içinde sağlıklı bir toplumun temel harçlarındandır.</a:t>
            </a:r>
          </a:p>
          <a:p>
            <a:endParaRPr lang="tr-TR" dirty="0" smtClean="0">
              <a:solidFill>
                <a:srgbClr val="00B050"/>
              </a:solidFill>
              <a:latin typeface="Arial Black" pitchFamily="34" charset="0"/>
            </a:endParaRPr>
          </a:p>
          <a:p>
            <a:r>
              <a:rPr lang="tr-TR" dirty="0" err="1" smtClean="0">
                <a:solidFill>
                  <a:srgbClr val="00B050"/>
                </a:solidFill>
                <a:latin typeface="Arial Black" pitchFamily="34" charset="0"/>
              </a:rPr>
              <a:t>Allah’u</a:t>
            </a:r>
            <a:r>
              <a:rPr lang="tr-TR" dirty="0" smtClean="0">
                <a:solidFill>
                  <a:srgbClr val="00B050"/>
                </a:solidFill>
                <a:latin typeface="Arial Black" pitchFamily="34" charset="0"/>
              </a:rPr>
              <a:t> </a:t>
            </a:r>
            <a:r>
              <a:rPr lang="tr-TR" dirty="0" smtClean="0">
                <a:solidFill>
                  <a:srgbClr val="00B050"/>
                </a:solidFill>
                <a:latin typeface="Arial Black" pitchFamily="34" charset="0"/>
              </a:rPr>
              <a:t>Teâlâ insanları, birbirileriyle olan iyi münasebetleri bozucu tutum ve davranışlardan sakındırarak böyle durumlarda nasıl bir tavır sergilenmesi gerektiğini bizlere şöyle açıklıyor:</a:t>
            </a:r>
          </a:p>
          <a:p>
            <a:pPr rtl="1"/>
            <a:r>
              <a:rPr lang="ar-SA" sz="2800" b="1" dirty="0" smtClean="0"/>
              <a:t>وَعِبَادُ الرَّحْمَنِ </a:t>
            </a:r>
            <a:r>
              <a:rPr lang="ar-SA" sz="2800" b="1" dirty="0" smtClean="0">
                <a:solidFill>
                  <a:srgbClr val="C00000"/>
                </a:solidFill>
              </a:rPr>
              <a:t>الَّذِينَ يَمْشُونَ عَلَى الْأَرْضِ هَوْنًا </a:t>
            </a:r>
            <a:r>
              <a:rPr lang="ar-SA" sz="2800" b="1" dirty="0" smtClean="0"/>
              <a:t>وَإِذَا خَاطَبَهُمُ الْجَاهِلُونَ قَالُوا سَلَامًا</a:t>
            </a:r>
            <a:endParaRPr lang="tr-TR" sz="2800" dirty="0" smtClean="0"/>
          </a:p>
          <a:p>
            <a:endParaRPr lang="tr-TR" b="1" dirty="0" smtClean="0">
              <a:latin typeface="Arial Black" pitchFamily="34" charset="0"/>
            </a:endParaRPr>
          </a:p>
          <a:p>
            <a:r>
              <a:rPr lang="tr-TR" b="1" dirty="0" smtClean="0">
                <a:latin typeface="Arial Black" pitchFamily="34" charset="0"/>
              </a:rPr>
              <a:t>“</a:t>
            </a:r>
            <a:r>
              <a:rPr lang="tr-TR" b="1" dirty="0" err="1" smtClean="0">
                <a:latin typeface="Arial Black" pitchFamily="34" charset="0"/>
              </a:rPr>
              <a:t>Rahmân’ın</a:t>
            </a:r>
            <a:r>
              <a:rPr lang="tr-TR" b="1" dirty="0" smtClean="0">
                <a:latin typeface="Arial Black" pitchFamily="34" charset="0"/>
              </a:rPr>
              <a:t> (has) kulları, </a:t>
            </a:r>
            <a:r>
              <a:rPr lang="tr-TR" b="1" dirty="0" smtClean="0">
                <a:solidFill>
                  <a:srgbClr val="C00000"/>
                </a:solidFill>
                <a:latin typeface="Arial Black" pitchFamily="34" charset="0"/>
              </a:rPr>
              <a:t>yeryüzünde tevazu ile yürürler </a:t>
            </a:r>
            <a:r>
              <a:rPr lang="tr-TR" b="1" dirty="0" smtClean="0">
                <a:latin typeface="Arial Black" pitchFamily="34" charset="0"/>
              </a:rPr>
              <a:t>ve kendini bilmez kimseler onlara laf attığında (incitmeksizin) ‘Selâm’ der (geçerler)”</a:t>
            </a:r>
            <a:r>
              <a:rPr lang="tr-TR" b="1" i="1" dirty="0" smtClean="0">
                <a:latin typeface="Arial Black" pitchFamily="34" charset="0"/>
              </a:rPr>
              <a:t> </a:t>
            </a:r>
            <a:r>
              <a:rPr lang="tr-TR" sz="1300" i="1" dirty="0" smtClean="0">
                <a:latin typeface="Arial Black" pitchFamily="34" charset="0"/>
              </a:rPr>
              <a:t>(</a:t>
            </a:r>
            <a:r>
              <a:rPr lang="tr-TR" sz="1300" dirty="0" err="1" smtClean="0">
                <a:latin typeface="Arial Black" pitchFamily="34" charset="0"/>
              </a:rPr>
              <a:t>Furkân</a:t>
            </a:r>
            <a:r>
              <a:rPr lang="tr-TR" sz="1300" dirty="0" smtClean="0">
                <a:latin typeface="Arial Black" pitchFamily="34" charset="0"/>
              </a:rPr>
              <a:t>, 25/63)</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pPr>
              <a:buNone/>
            </a:pPr>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600200"/>
            <a:ext cx="8676456" cy="5069160"/>
          </a:xfrm>
        </p:spPr>
        <p:txBody>
          <a:bodyPr>
            <a:normAutofit fontScale="92500"/>
          </a:bodyPr>
          <a:lstStyle/>
          <a:p>
            <a:r>
              <a:rPr lang="tr-TR" dirty="0" err="1" smtClean="0">
                <a:latin typeface="Arial Black" pitchFamily="34" charset="0"/>
              </a:rPr>
              <a:t>Kasas</a:t>
            </a:r>
            <a:r>
              <a:rPr lang="tr-TR" dirty="0" smtClean="0">
                <a:latin typeface="Arial Black" pitchFamily="34" charset="0"/>
              </a:rPr>
              <a:t> Suresi’nde ise müminlerin bu halleri şöyle detaylandırılır: </a:t>
            </a:r>
          </a:p>
          <a:p>
            <a:pPr rtl="1"/>
            <a:r>
              <a:rPr lang="ar-SA" b="1" dirty="0" smtClean="0"/>
              <a:t>وَإِذَا سَمِعُوا اللَّغْوَ </a:t>
            </a:r>
            <a:r>
              <a:rPr lang="ar-SA" b="1" dirty="0" smtClean="0">
                <a:solidFill>
                  <a:srgbClr val="C00000"/>
                </a:solidFill>
              </a:rPr>
              <a:t>أَعْرَضُوا عَنْهُ </a:t>
            </a:r>
            <a:r>
              <a:rPr lang="ar-SA" b="1" dirty="0" smtClean="0"/>
              <a:t>وَقَالُوا لَنَا أَعْمَالُنَا وَلَكُمْ أَعْمَالُكُمْ </a:t>
            </a:r>
            <a:r>
              <a:rPr lang="ar-SA" b="1" dirty="0" smtClean="0">
                <a:solidFill>
                  <a:srgbClr val="C00000"/>
                </a:solidFill>
              </a:rPr>
              <a:t>َسَلَامٌ عَل</a:t>
            </a:r>
            <a:r>
              <a:rPr lang="ar-SA" b="1" dirty="0" smtClean="0">
                <a:solidFill>
                  <a:srgbClr val="C00000"/>
                </a:solidFill>
              </a:rPr>
              <a:t>يْ</a:t>
            </a:r>
            <a:r>
              <a:rPr lang="ar-SA" b="1" dirty="0" smtClean="0">
                <a:solidFill>
                  <a:srgbClr val="C00000"/>
                </a:solidFill>
              </a:rPr>
              <a:t>كُمْ </a:t>
            </a:r>
            <a:r>
              <a:rPr lang="ar-SA" b="1" dirty="0" smtClean="0"/>
              <a:t>لَا نَبْتَغِي الْجَاهِلِينَ</a:t>
            </a:r>
            <a:endParaRPr lang="tr-TR" dirty="0" smtClean="0"/>
          </a:p>
          <a:p>
            <a:r>
              <a:rPr lang="tr-TR" dirty="0" smtClean="0">
                <a:latin typeface="Arial Black" pitchFamily="34" charset="0"/>
              </a:rPr>
              <a:t>“</a:t>
            </a:r>
            <a:r>
              <a:rPr lang="tr-TR" b="1" dirty="0" smtClean="0">
                <a:latin typeface="Arial Black" pitchFamily="34" charset="0"/>
              </a:rPr>
              <a:t>Onlar,  boş söz işittikleri zaman </a:t>
            </a:r>
            <a:r>
              <a:rPr lang="tr-TR" b="1" dirty="0" smtClean="0">
                <a:solidFill>
                  <a:srgbClr val="C00000"/>
                </a:solidFill>
                <a:latin typeface="Arial Black" pitchFamily="34" charset="0"/>
              </a:rPr>
              <a:t>ondan yüz çevirirler </a:t>
            </a:r>
            <a:r>
              <a:rPr lang="tr-TR" b="1" dirty="0" smtClean="0">
                <a:latin typeface="Arial Black" pitchFamily="34" charset="0"/>
              </a:rPr>
              <a:t>ve ‘Bizim işlerimiz bize, sizin işleriniz size.</a:t>
            </a:r>
            <a:r>
              <a:rPr lang="tr-TR" b="1" dirty="0" smtClean="0"/>
              <a:t> </a:t>
            </a:r>
            <a:r>
              <a:rPr lang="tr-TR" b="1" dirty="0" smtClean="0">
                <a:solidFill>
                  <a:srgbClr val="C00000"/>
                </a:solidFill>
                <a:latin typeface="Arial Black" pitchFamily="34" charset="0"/>
              </a:rPr>
              <a:t>Size selâm olsun. </a:t>
            </a:r>
            <a:r>
              <a:rPr lang="tr-TR" b="1" dirty="0" smtClean="0">
                <a:latin typeface="Arial Black" pitchFamily="34" charset="0"/>
              </a:rPr>
              <a:t>Biz kendini bilmezleri (arkadaş edinmek) istemeyiz’ derler.”</a:t>
            </a:r>
            <a:r>
              <a:rPr lang="tr-TR" dirty="0" smtClean="0">
                <a:latin typeface="Arial Black" pitchFamily="34" charset="0"/>
              </a:rPr>
              <a:t>  </a:t>
            </a:r>
            <a:r>
              <a:rPr lang="tr-TR" sz="1300" dirty="0" smtClean="0">
                <a:latin typeface="Arial Black" pitchFamily="34" charset="0"/>
              </a:rPr>
              <a:t>(</a:t>
            </a:r>
            <a:r>
              <a:rPr lang="tr-TR" sz="1300" dirty="0" err="1" smtClean="0">
                <a:latin typeface="Arial Black" pitchFamily="34" charset="0"/>
              </a:rPr>
              <a:t>Kasas</a:t>
            </a:r>
            <a:r>
              <a:rPr lang="tr-TR" sz="1300" dirty="0" smtClean="0">
                <a:latin typeface="Arial Black" pitchFamily="34" charset="0"/>
              </a:rPr>
              <a:t>, 28/55)</a:t>
            </a:r>
          </a:p>
          <a:p>
            <a:pPr rtl="1"/>
            <a:r>
              <a:rPr lang="ar-SA" b="1" dirty="0" smtClean="0">
                <a:solidFill>
                  <a:srgbClr val="C00000"/>
                </a:solidFill>
              </a:rPr>
              <a:t>اَلَّذينَ يُنْفِقُونَ فِى السَّرَّاءِ وَالضَّرَّاءِ </a:t>
            </a:r>
            <a:r>
              <a:rPr lang="ar-SA" b="1" dirty="0" smtClean="0"/>
              <a:t>وَالْكَاظِمينَ الْغَيْظَ </a:t>
            </a:r>
            <a:r>
              <a:rPr lang="ar-SA" b="1" dirty="0" smtClean="0">
                <a:solidFill>
                  <a:srgbClr val="00B050"/>
                </a:solidFill>
              </a:rPr>
              <a:t>وَالْعَافينَ عَنِ النَّاسِ </a:t>
            </a:r>
            <a:r>
              <a:rPr lang="ar-SA" b="1" dirty="0" smtClean="0"/>
              <a:t>وَاللّهُ يُحِبُّ الْمُحْسِنينَ</a:t>
            </a:r>
            <a:endParaRPr lang="tr-TR" dirty="0" smtClean="0"/>
          </a:p>
          <a:p>
            <a:pPr>
              <a:buNone/>
            </a:pPr>
            <a:endParaRPr lang="tr-TR" dirty="0" smtClean="0"/>
          </a:p>
          <a:p>
            <a:pPr>
              <a:buFont typeface="Wingdings" pitchFamily="2" charset="2"/>
              <a:buChar char="q"/>
            </a:pPr>
            <a:r>
              <a:rPr lang="tr-TR" dirty="0" smtClean="0"/>
              <a:t> </a:t>
            </a:r>
            <a:r>
              <a:rPr lang="tr-TR" b="1" dirty="0" smtClean="0">
                <a:latin typeface="Arial Black" pitchFamily="34" charset="0"/>
              </a:rPr>
              <a:t>“O takva sahipleri ki, </a:t>
            </a:r>
            <a:r>
              <a:rPr lang="tr-TR" dirty="0" smtClean="0">
                <a:solidFill>
                  <a:srgbClr val="C00000"/>
                </a:solidFill>
                <a:latin typeface="Arial Black" pitchFamily="34" charset="0"/>
              </a:rPr>
              <a:t>bollukta da darlıkta da Allah için harcarlar;</a:t>
            </a:r>
            <a:r>
              <a:rPr lang="tr-TR" dirty="0" smtClean="0">
                <a:latin typeface="Arial Black" pitchFamily="34" charset="0"/>
              </a:rPr>
              <a:t> öfkelerini yutarlar </a:t>
            </a:r>
            <a:r>
              <a:rPr lang="tr-TR" dirty="0" smtClean="0">
                <a:solidFill>
                  <a:srgbClr val="00B050"/>
                </a:solidFill>
                <a:latin typeface="Arial Black" pitchFamily="34" charset="0"/>
              </a:rPr>
              <a:t>ve insanları affederler. </a:t>
            </a:r>
            <a:r>
              <a:rPr lang="tr-TR" dirty="0" smtClean="0">
                <a:latin typeface="Arial Black" pitchFamily="34" charset="0"/>
              </a:rPr>
              <a:t>Allah da güzel davranışta bulunanları </a:t>
            </a:r>
            <a:r>
              <a:rPr lang="tr-TR" b="1" dirty="0" smtClean="0">
                <a:latin typeface="Arial Black" pitchFamily="34" charset="0"/>
              </a:rPr>
              <a:t> </a:t>
            </a:r>
            <a:r>
              <a:rPr lang="tr-TR" b="1" dirty="0" smtClean="0">
                <a:latin typeface="Arial Black" pitchFamily="34" charset="0"/>
              </a:rPr>
              <a:t>sever</a:t>
            </a:r>
            <a:r>
              <a:rPr lang="tr-TR" b="1" dirty="0" smtClean="0">
                <a:latin typeface="Arial Black" pitchFamily="34" charset="0"/>
              </a:rPr>
              <a:t>.” </a:t>
            </a:r>
            <a:r>
              <a:rPr lang="tr-TR" sz="1300" dirty="0" smtClean="0">
                <a:latin typeface="Arial Black" pitchFamily="34" charset="0"/>
              </a:rPr>
              <a:t>(</a:t>
            </a:r>
            <a:r>
              <a:rPr lang="tr-TR" sz="1300" dirty="0" err="1" smtClean="0">
                <a:latin typeface="Arial Black" pitchFamily="34" charset="0"/>
              </a:rPr>
              <a:t>Âl</a:t>
            </a:r>
            <a:r>
              <a:rPr lang="tr-TR" sz="1300" dirty="0" smtClean="0">
                <a:latin typeface="Arial Black" pitchFamily="34" charset="0"/>
              </a:rPr>
              <a:t>-i İmran, 2/134)</a:t>
            </a:r>
            <a:endParaRPr lang="tr-TR" dirty="0" smtClean="0">
              <a:latin typeface="Arial Black" pitchFamily="34" charset="0"/>
            </a:endParaRP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340768"/>
            <a:ext cx="8640960" cy="5133184"/>
          </a:xfrm>
        </p:spPr>
        <p:txBody>
          <a:bodyPr/>
          <a:lstStyle/>
          <a:p>
            <a:endParaRPr lang="tr-TR" dirty="0" smtClean="0">
              <a:latin typeface="Arial Black" pitchFamily="34" charset="0"/>
            </a:endParaRPr>
          </a:p>
          <a:p>
            <a:r>
              <a:rPr lang="tr-TR" dirty="0" smtClean="0">
                <a:latin typeface="Arial Black" pitchFamily="34" charset="0"/>
              </a:rPr>
              <a:t>Ayet-i </a:t>
            </a:r>
            <a:r>
              <a:rPr lang="tr-TR" dirty="0" smtClean="0">
                <a:latin typeface="Arial Black" pitchFamily="34" charset="0"/>
              </a:rPr>
              <a:t>kerimeden anlaşıldığına göre bir mümin, kendisinin hoşuna gitmeyeceği bir manzara ile karşılaştığında gayet müsamahalı ve hoşgörülü davranmalıdır.</a:t>
            </a:r>
          </a:p>
          <a:p>
            <a:pPr rtl="1"/>
            <a:endParaRPr lang="tr-TR" b="1" dirty="0" smtClean="0"/>
          </a:p>
          <a:p>
            <a:pPr rtl="1"/>
            <a:r>
              <a:rPr lang="ar-SA" b="1" dirty="0" smtClean="0">
                <a:solidFill>
                  <a:srgbClr val="00B050"/>
                </a:solidFill>
              </a:rPr>
              <a:t>قُلْ </a:t>
            </a:r>
            <a:r>
              <a:rPr lang="ar-SA" b="1" dirty="0" smtClean="0">
                <a:solidFill>
                  <a:srgbClr val="00B050"/>
                </a:solidFill>
              </a:rPr>
              <a:t>كُلٌّ يَعْمَلُ عَلى شَاكِلَتِه </a:t>
            </a:r>
            <a:r>
              <a:rPr lang="ar-SA" b="1" dirty="0" smtClean="0"/>
              <a:t>فَرَبُّكُمْ اَعْلَمُ بِمَنْ هُوَ اَهْدى سَبيلًا</a:t>
            </a:r>
            <a:endParaRPr lang="tr-TR" dirty="0" smtClean="0"/>
          </a:p>
          <a:p>
            <a:r>
              <a:rPr lang="tr-TR" dirty="0" smtClean="0">
                <a:latin typeface="Arial Black" pitchFamily="34" charset="0"/>
              </a:rPr>
              <a:t>“...</a:t>
            </a:r>
            <a:r>
              <a:rPr lang="tr-TR" b="1" dirty="0" smtClean="0">
                <a:solidFill>
                  <a:srgbClr val="00B050"/>
                </a:solidFill>
                <a:latin typeface="Arial Black" pitchFamily="34" charset="0"/>
              </a:rPr>
              <a:t>Herkes, kendi karakterinin gereğini sergiler</a:t>
            </a:r>
            <a:r>
              <a:rPr lang="tr-TR" b="1" dirty="0" smtClean="0">
                <a:solidFill>
                  <a:srgbClr val="00B050"/>
                </a:solidFill>
                <a:latin typeface="Arial Black" pitchFamily="34" charset="0"/>
              </a:rPr>
              <a:t>. </a:t>
            </a:r>
            <a:r>
              <a:rPr lang="tr-TR" dirty="0" smtClean="0">
                <a:latin typeface="Arial Black" pitchFamily="34" charset="0"/>
              </a:rPr>
              <a:t>Bu durumda kimin doğru bir yol tuttuğunu Rabbiniz en iyi bilendir.</a:t>
            </a:r>
            <a:r>
              <a:rPr lang="tr-TR" b="1" dirty="0" smtClean="0">
                <a:latin typeface="Arial Black" pitchFamily="34" charset="0"/>
              </a:rPr>
              <a:t>..”</a:t>
            </a:r>
            <a:r>
              <a:rPr lang="tr-TR" dirty="0" smtClean="0">
                <a:latin typeface="Arial Black" pitchFamily="34" charset="0"/>
              </a:rPr>
              <a:t> </a:t>
            </a:r>
          </a:p>
          <a:p>
            <a:r>
              <a:rPr lang="tr-TR" dirty="0" smtClean="0">
                <a:solidFill>
                  <a:srgbClr val="C00000"/>
                </a:solidFill>
                <a:latin typeface="Arial Black" pitchFamily="34" charset="0"/>
              </a:rPr>
              <a:t>Hoşgörü </a:t>
            </a:r>
            <a:r>
              <a:rPr lang="tr-TR" dirty="0" smtClean="0">
                <a:solidFill>
                  <a:srgbClr val="C00000"/>
                </a:solidFill>
                <a:latin typeface="Arial Black" pitchFamily="34" charset="0"/>
              </a:rPr>
              <a:t>kahramanlarının karakteri ise yumuşaklık, müsamaha ve toleranstır </a:t>
            </a:r>
            <a:r>
              <a:rPr lang="tr-TR" dirty="0" smtClean="0">
                <a:solidFill>
                  <a:srgbClr val="C00000"/>
                </a:solidFill>
                <a:latin typeface="Arial Black" pitchFamily="34" charset="0"/>
              </a:rPr>
              <a:t>.</a:t>
            </a:r>
            <a:r>
              <a:rPr lang="tr-TR" dirty="0" smtClean="0">
                <a:latin typeface="Arial Black" pitchFamily="34" charset="0"/>
              </a:rPr>
              <a:t> </a:t>
            </a:r>
            <a:r>
              <a:rPr lang="tr-TR" sz="1200" dirty="0" smtClean="0">
                <a:latin typeface="Arial Black" pitchFamily="34" charset="0"/>
              </a:rPr>
              <a:t>(</a:t>
            </a:r>
            <a:r>
              <a:rPr lang="tr-TR" sz="1200" dirty="0" err="1" smtClean="0">
                <a:latin typeface="Arial Black" pitchFamily="34" charset="0"/>
              </a:rPr>
              <a:t>İsrâ</a:t>
            </a:r>
            <a:r>
              <a:rPr lang="tr-TR" sz="1200" dirty="0" smtClean="0">
                <a:latin typeface="Arial Black" pitchFamily="34" charset="0"/>
              </a:rPr>
              <a:t>, 17/84)</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340768"/>
            <a:ext cx="8496944" cy="5133184"/>
          </a:xfrm>
        </p:spPr>
        <p:txBody>
          <a:bodyPr>
            <a:normAutofit fontScale="85000" lnSpcReduction="10000"/>
          </a:bodyPr>
          <a:lstStyle/>
          <a:p>
            <a:r>
              <a:rPr lang="tr-TR" sz="3300" b="1" dirty="0" smtClean="0">
                <a:solidFill>
                  <a:srgbClr val="00B050"/>
                </a:solidFill>
                <a:latin typeface="Arial Black" pitchFamily="34" charset="0"/>
              </a:rPr>
              <a:t>Sokakta:</a:t>
            </a:r>
            <a:r>
              <a:rPr lang="tr-TR" dirty="0" smtClean="0">
                <a:latin typeface="Arial Black" pitchFamily="34" charset="0"/>
              </a:rPr>
              <a:t> Sokağa tükürmek, çöp atmak, geliş geçişe mâni olmak, tiksindirici çirkin şeyler bırakmak, görgüsüzlüktür. İhtiyar, kadın ve hastalara her zaman öncelik verilir. İhtiyaçları varsa yardımcı olunur. </a:t>
            </a:r>
          </a:p>
          <a:p>
            <a:r>
              <a:rPr lang="tr-TR" sz="2800" b="1" dirty="0" smtClean="0">
                <a:solidFill>
                  <a:srgbClr val="C00000"/>
                </a:solidFill>
                <a:latin typeface="Arial Black" pitchFamily="34" charset="0"/>
              </a:rPr>
              <a:t>Yürürken:</a:t>
            </a:r>
            <a:r>
              <a:rPr lang="tr-TR" dirty="0" smtClean="0">
                <a:solidFill>
                  <a:srgbClr val="C00000"/>
                </a:solidFill>
              </a:rPr>
              <a:t> </a:t>
            </a:r>
            <a:r>
              <a:rPr lang="tr-TR" dirty="0" smtClean="0">
                <a:latin typeface="Arial Black" pitchFamily="34" charset="0"/>
              </a:rPr>
              <a:t>Pek yavaş veya pek hızlı ve büyüklenerek yürümemelidir! </a:t>
            </a:r>
            <a:r>
              <a:rPr lang="tr-TR" dirty="0" err="1" smtClean="0">
                <a:solidFill>
                  <a:srgbClr val="C00000"/>
                </a:solidFill>
                <a:latin typeface="Arial Black" pitchFamily="34" charset="0"/>
              </a:rPr>
              <a:t>Kur’an</a:t>
            </a:r>
            <a:r>
              <a:rPr lang="tr-TR" dirty="0" smtClean="0">
                <a:solidFill>
                  <a:srgbClr val="C00000"/>
                </a:solidFill>
                <a:latin typeface="Arial Black" pitchFamily="34" charset="0"/>
              </a:rPr>
              <a:t>-ı kerimde, “</a:t>
            </a:r>
            <a:r>
              <a:rPr lang="tr-TR" b="1" dirty="0" smtClean="0">
                <a:solidFill>
                  <a:srgbClr val="C00000"/>
                </a:solidFill>
                <a:latin typeface="Arial Black" pitchFamily="34" charset="0"/>
              </a:rPr>
              <a:t>Böbürlenerek yürüme</a:t>
            </a:r>
            <a:r>
              <a:rPr lang="tr-TR" dirty="0" smtClean="0">
                <a:solidFill>
                  <a:srgbClr val="C00000"/>
                </a:solidFill>
                <a:latin typeface="Arial Black" pitchFamily="34" charset="0"/>
              </a:rPr>
              <a:t>” </a:t>
            </a:r>
            <a:r>
              <a:rPr lang="tr-TR" dirty="0" err="1" smtClean="0">
                <a:solidFill>
                  <a:srgbClr val="C00000"/>
                </a:solidFill>
                <a:latin typeface="Arial Black" pitchFamily="34" charset="0"/>
              </a:rPr>
              <a:t>buyuruldu</a:t>
            </a:r>
            <a:r>
              <a:rPr lang="tr-TR" dirty="0" smtClean="0">
                <a:solidFill>
                  <a:srgbClr val="C00000"/>
                </a:solidFill>
                <a:latin typeface="Arial Black" pitchFamily="34" charset="0"/>
              </a:rPr>
              <a:t>. </a:t>
            </a:r>
            <a:r>
              <a:rPr lang="tr-TR" dirty="0" smtClean="0">
                <a:latin typeface="Arial Black" pitchFamily="34" charset="0"/>
              </a:rPr>
              <a:t>Yolda, büyük bir zat veya bir âlim ile beraber giden kimse, onun önünden ve solundan değil, sağından yürür. </a:t>
            </a:r>
          </a:p>
          <a:p>
            <a:r>
              <a:rPr lang="tr-TR" sz="2800" b="1" dirty="0" smtClean="0">
                <a:solidFill>
                  <a:srgbClr val="7030A0"/>
                </a:solidFill>
                <a:latin typeface="Arial Black" pitchFamily="34" charset="0"/>
              </a:rPr>
              <a:t>Komşulukta:</a:t>
            </a:r>
            <a:r>
              <a:rPr lang="tr-TR" sz="2800" dirty="0" smtClean="0">
                <a:solidFill>
                  <a:srgbClr val="7030A0"/>
                </a:solidFill>
                <a:latin typeface="Arial Black" pitchFamily="34" charset="0"/>
              </a:rPr>
              <a:t> </a:t>
            </a:r>
            <a:r>
              <a:rPr lang="tr-TR" dirty="0" smtClean="0">
                <a:latin typeface="Arial Black" pitchFamily="34" charset="0"/>
              </a:rPr>
              <a:t>İyi geçim, karşılıklı yardımlaşma, dert ve sevinçlerine </a:t>
            </a:r>
            <a:r>
              <a:rPr lang="tr-TR" dirty="0" err="1" smtClean="0">
                <a:latin typeface="Arial Black" pitchFamily="34" charset="0"/>
              </a:rPr>
              <a:t>iştirâk</a:t>
            </a:r>
            <a:r>
              <a:rPr lang="tr-TR" dirty="0" smtClean="0">
                <a:latin typeface="Arial Black" pitchFamily="34" charset="0"/>
              </a:rPr>
              <a:t>, </a:t>
            </a:r>
            <a:r>
              <a:rPr lang="tr-TR" dirty="0" smtClean="0">
                <a:solidFill>
                  <a:srgbClr val="7030A0"/>
                </a:solidFill>
                <a:latin typeface="Arial Black" pitchFamily="34" charset="0"/>
              </a:rPr>
              <a:t>her karşılaştıklarında selâmlaşma, </a:t>
            </a:r>
            <a:r>
              <a:rPr lang="tr-TR" dirty="0" smtClean="0">
                <a:latin typeface="Arial Black" pitchFamily="34" charset="0"/>
              </a:rPr>
              <a:t>hal hatır sorma, birbirinden isteklerini imkan ölçüsünde temin etme önemli görgü kurallarındandır. </a:t>
            </a:r>
            <a:r>
              <a:rPr lang="tr-TR" dirty="0" smtClean="0">
                <a:solidFill>
                  <a:srgbClr val="FF0000"/>
                </a:solidFill>
                <a:latin typeface="Arial Black" pitchFamily="34" charset="0"/>
              </a:rPr>
              <a:t>Gürültü, çöp, pislik, rahatsız edici koku ve benzeri şeylerle komşuları rahatsız etmek hiç hoş karşılanmaz. </a:t>
            </a:r>
            <a:r>
              <a:rPr lang="tr-TR" dirty="0" smtClean="0">
                <a:latin typeface="Arial Black" pitchFamily="34" charset="0"/>
              </a:rPr>
              <a:t>Komşu kadın ve çocuklarına ayrı bir </a:t>
            </a:r>
            <a:r>
              <a:rPr lang="tr-TR" dirty="0" err="1" smtClean="0">
                <a:latin typeface="Arial Black" pitchFamily="34" charset="0"/>
              </a:rPr>
              <a:t>îtinâ</a:t>
            </a:r>
            <a:r>
              <a:rPr lang="tr-TR" dirty="0" smtClean="0">
                <a:latin typeface="Arial Black" pitchFamily="34" charset="0"/>
              </a:rPr>
              <a:t>, hürmet ve şefkat gösterilir.</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484784"/>
            <a:ext cx="7467600" cy="580926"/>
          </a:xfrm>
        </p:spPr>
        <p:txBody>
          <a:bodyPr>
            <a:normAutofit fontScale="90000"/>
          </a:bodyPr>
          <a:lstStyle/>
          <a:p>
            <a:r>
              <a:rPr lang="tr-TR" b="1" dirty="0" smtClean="0">
                <a:solidFill>
                  <a:srgbClr val="FF0000"/>
                </a:solidFill>
              </a:rPr>
              <a:t>D-Aile İçinde Hoşgörü</a:t>
            </a:r>
            <a:r>
              <a:rPr lang="tr-TR" dirty="0" smtClean="0"/>
              <a:t/>
            </a:r>
            <a:br>
              <a:rPr lang="tr-TR" dirty="0" smtClean="0"/>
            </a:br>
            <a:endParaRPr lang="tr-TR" dirty="0"/>
          </a:p>
        </p:txBody>
      </p:sp>
      <p:sp>
        <p:nvSpPr>
          <p:cNvPr id="5" name="4 Veri Yer Tutucusu"/>
          <p:cNvSpPr>
            <a:spLocks noGrp="1"/>
          </p:cNvSpPr>
          <p:nvPr>
            <p:ph type="dt" sz="half" idx="10"/>
          </p:nvPr>
        </p:nvSpPr>
        <p:spPr/>
        <p:txBody>
          <a:bodyPr/>
          <a:lstStyle/>
          <a:p>
            <a:r>
              <a:rPr lang="tr-TR" smtClean="0"/>
              <a:t>13.12.2012</a:t>
            </a:r>
            <a:endParaRPr lang="tr-TR"/>
          </a:p>
        </p:txBody>
      </p:sp>
      <p:sp>
        <p:nvSpPr>
          <p:cNvPr id="3" name="2 İçerik Yer Tutucusu"/>
          <p:cNvSpPr>
            <a:spLocks noGrp="1"/>
          </p:cNvSpPr>
          <p:nvPr>
            <p:ph sz="quarter" idx="1"/>
          </p:nvPr>
        </p:nvSpPr>
        <p:spPr>
          <a:xfrm>
            <a:off x="179512" y="1772816"/>
            <a:ext cx="4752528" cy="4896544"/>
          </a:xfrm>
        </p:spPr>
        <p:txBody>
          <a:bodyPr>
            <a:normAutofit fontScale="92500"/>
          </a:bodyPr>
          <a:lstStyle/>
          <a:p>
            <a:endParaRPr lang="tr-TR" dirty="0" smtClean="0"/>
          </a:p>
          <a:p>
            <a:r>
              <a:rPr lang="tr-TR" dirty="0" smtClean="0">
                <a:latin typeface="Arial Black" pitchFamily="34" charset="0"/>
              </a:rPr>
              <a:t>Aile </a:t>
            </a:r>
            <a:r>
              <a:rPr lang="tr-TR" dirty="0" smtClean="0">
                <a:latin typeface="Arial Black" pitchFamily="34" charset="0"/>
              </a:rPr>
              <a:t>toplumun en küçük birimidir. Bundan dolayıdır ki hoşgörü/ müsamaha öncelikle aile içinde olmalıdır. </a:t>
            </a:r>
            <a:r>
              <a:rPr lang="tr-TR" dirty="0" smtClean="0">
                <a:solidFill>
                  <a:srgbClr val="FF0000"/>
                </a:solidFill>
                <a:latin typeface="Arial Black" pitchFamily="34" charset="0"/>
              </a:rPr>
              <a:t>Anne-baba çocuklarına müsamahalı davranmalı ve örnek olmalıdır.</a:t>
            </a:r>
            <a:r>
              <a:rPr lang="tr-TR" dirty="0" smtClean="0">
                <a:latin typeface="Arial Black" pitchFamily="34" charset="0"/>
              </a:rPr>
              <a:t> Onları hoşgörülü birer evlat olarak yetiştirmelidir. Evlatlarında anne-babalarına yumuşak ve hoşgörülü davranmaları gerekir. </a:t>
            </a:r>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980728"/>
          </a:xfrm>
          <a:prstGeom prst="rect">
            <a:avLst/>
          </a:prstGeom>
          <a:noFill/>
          <a:ln w="9525">
            <a:noFill/>
            <a:miter lim="800000"/>
            <a:headEnd/>
            <a:tailEnd/>
          </a:ln>
        </p:spPr>
      </p:pic>
      <p:pic>
        <p:nvPicPr>
          <p:cNvPr id="7" name="6 İçerik Yer Tutucusu" descr="parlak_gul.gif"/>
          <p:cNvPicPr>
            <a:picLocks noGrp="1" noChangeAspect="1"/>
          </p:cNvPicPr>
          <p:nvPr>
            <p:ph sz="quarter" idx="2"/>
          </p:nvPr>
        </p:nvPicPr>
        <p:blipFill>
          <a:blip r:embed="rId3" cstate="print"/>
          <a:stretch>
            <a:fillRect/>
          </a:stretch>
        </p:blipFill>
        <p:spPr>
          <a:xfrm>
            <a:off x="4987260" y="1484784"/>
            <a:ext cx="2841367" cy="5192241"/>
          </a:xfrm>
          <a:prstGeom prst="rect">
            <a:avLst/>
          </a:prstGeom>
        </p:spPr>
      </p:pic>
      <p:sp>
        <p:nvSpPr>
          <p:cNvPr id="9" name="8 Slayt Numarası Yer Tutucusu"/>
          <p:cNvSpPr>
            <a:spLocks noGrp="1"/>
          </p:cNvSpPr>
          <p:nvPr>
            <p:ph type="sldNum" sz="quarter" idx="12"/>
          </p:nvPr>
        </p:nvSpPr>
        <p:spPr/>
        <p:txBody>
          <a:bodyPr/>
          <a:lstStyle/>
          <a:p>
            <a:fld id="{DB89B8EF-C47E-420A-983F-4A9BA1783B9D}"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340768"/>
            <a:ext cx="8676456" cy="5517232"/>
          </a:xfrm>
        </p:spPr>
        <p:txBody>
          <a:bodyPr>
            <a:normAutofit lnSpcReduction="10000"/>
          </a:bodyPr>
          <a:lstStyle/>
          <a:p>
            <a:r>
              <a:rPr lang="tr-TR" dirty="0" smtClean="0">
                <a:latin typeface="Arial Black" pitchFamily="34" charset="0"/>
              </a:rPr>
              <a:t>Bu konuda </a:t>
            </a:r>
            <a:r>
              <a:rPr lang="tr-TR" dirty="0" err="1" smtClean="0">
                <a:latin typeface="Arial Black" pitchFamily="34" charset="0"/>
              </a:rPr>
              <a:t>Mevlamız</a:t>
            </a:r>
            <a:r>
              <a:rPr lang="tr-TR" dirty="0" smtClean="0">
                <a:latin typeface="Arial Black" pitchFamily="34" charset="0"/>
              </a:rPr>
              <a:t> şöyle buyuruyor:</a:t>
            </a:r>
          </a:p>
          <a:p>
            <a:r>
              <a:rPr lang="ar-SA" dirty="0" smtClean="0">
                <a:solidFill>
                  <a:srgbClr val="FF0000"/>
                </a:solidFill>
              </a:rPr>
              <a:t>وَقَضَى رَبُّكَ </a:t>
            </a:r>
            <a:r>
              <a:rPr lang="ar-SA" dirty="0" smtClean="0"/>
              <a:t>اَلاَّ تَعْبُدُوا اِلاَّ اِيَّاهُ </a:t>
            </a:r>
            <a:r>
              <a:rPr lang="ar-SA" dirty="0" smtClean="0">
                <a:solidFill>
                  <a:srgbClr val="00B050"/>
                </a:solidFill>
              </a:rPr>
              <a:t>وَبِالْوَالِدَيْنِ اِحْسَانًا </a:t>
            </a:r>
            <a:r>
              <a:rPr lang="ar-SA" dirty="0" smtClean="0"/>
              <a:t>اِمَّا يَبْلُغَنَّ عِنْدَكَ الْكِبَرَ اَحَدُهُمَا اَوْ كِلاَهُمَا </a:t>
            </a:r>
            <a:r>
              <a:rPr lang="ar-SA" dirty="0" smtClean="0">
                <a:solidFill>
                  <a:srgbClr val="0070C0"/>
                </a:solidFill>
              </a:rPr>
              <a:t>فَلاَ تَقُلْ لَهُمَا اُفٍّ </a:t>
            </a:r>
            <a:r>
              <a:rPr lang="ar-SA" dirty="0" smtClean="0"/>
              <a:t>وَلاَ تَنْهَرْهُمَا </a:t>
            </a:r>
            <a:r>
              <a:rPr lang="ar-SA" dirty="0" smtClean="0">
                <a:solidFill>
                  <a:srgbClr val="00B050"/>
                </a:solidFill>
              </a:rPr>
              <a:t>وَقُلْ لَهُمَا قَوْلاً كَرِيمًا</a:t>
            </a:r>
            <a:endParaRPr lang="tr-TR" dirty="0" smtClean="0">
              <a:solidFill>
                <a:srgbClr val="00B050"/>
              </a:solidFill>
            </a:endParaRPr>
          </a:p>
          <a:p>
            <a:r>
              <a:rPr lang="tr-TR" b="1" dirty="0" smtClean="0">
                <a:solidFill>
                  <a:srgbClr val="FF0000"/>
                </a:solidFill>
                <a:latin typeface="Arial Black" pitchFamily="34" charset="0"/>
              </a:rPr>
              <a:t>“Rabbin, </a:t>
            </a:r>
            <a:r>
              <a:rPr lang="tr-TR" b="1" dirty="0" smtClean="0">
                <a:latin typeface="Arial Black" pitchFamily="34" charset="0"/>
              </a:rPr>
              <a:t>kendisinden başkasına asla ibadet etmemenizi, </a:t>
            </a:r>
            <a:r>
              <a:rPr lang="tr-TR" b="1" dirty="0" smtClean="0">
                <a:solidFill>
                  <a:srgbClr val="00B050"/>
                </a:solidFill>
                <a:latin typeface="Arial Black" pitchFamily="34" charset="0"/>
              </a:rPr>
              <a:t>ana babaya iyi davranmanızı </a:t>
            </a:r>
            <a:r>
              <a:rPr lang="tr-TR" b="1" dirty="0" smtClean="0">
                <a:solidFill>
                  <a:srgbClr val="FF0000"/>
                </a:solidFill>
                <a:latin typeface="Arial Black" pitchFamily="34" charset="0"/>
              </a:rPr>
              <a:t>kesin olarak emretti. </a:t>
            </a:r>
            <a:r>
              <a:rPr lang="tr-TR" b="1" dirty="0" smtClean="0">
                <a:latin typeface="Arial Black" pitchFamily="34" charset="0"/>
              </a:rPr>
              <a:t>Eğer onlardan biri, ya da her ikisi senin yanında ihtiyarlık çağına ulaşırsa, </a:t>
            </a:r>
            <a:r>
              <a:rPr lang="tr-TR" b="1" dirty="0" smtClean="0">
                <a:solidFill>
                  <a:srgbClr val="0070C0"/>
                </a:solidFill>
                <a:latin typeface="Arial Black" pitchFamily="34" charset="0"/>
              </a:rPr>
              <a:t>sakın onlara “öf” bile deme; </a:t>
            </a:r>
            <a:r>
              <a:rPr lang="tr-TR" b="1" dirty="0" smtClean="0">
                <a:latin typeface="Arial Black" pitchFamily="34" charset="0"/>
              </a:rPr>
              <a:t>onları azarlama; </a:t>
            </a:r>
            <a:r>
              <a:rPr lang="tr-TR" b="1" dirty="0" smtClean="0">
                <a:solidFill>
                  <a:srgbClr val="00B050"/>
                </a:solidFill>
                <a:latin typeface="Arial Black" pitchFamily="34" charset="0"/>
              </a:rPr>
              <a:t>onlara tatlı ve güzel söz söyle. </a:t>
            </a:r>
            <a:endParaRPr lang="tr-TR" b="1" dirty="0" smtClean="0">
              <a:solidFill>
                <a:srgbClr val="00B050"/>
              </a:solidFill>
              <a:latin typeface="Arial Black" pitchFamily="34" charset="0"/>
            </a:endParaRPr>
          </a:p>
          <a:p>
            <a:pPr rtl="1"/>
            <a:r>
              <a:rPr lang="ar-SA" sz="2600" dirty="0" smtClean="0"/>
              <a:t>وَاخْفِضْ</a:t>
            </a:r>
            <a:r>
              <a:rPr lang="tr-TR" sz="2600" dirty="0" smtClean="0"/>
              <a:t> </a:t>
            </a:r>
            <a:r>
              <a:rPr lang="ar-SA" sz="2600" dirty="0" smtClean="0"/>
              <a:t>لَهُمَا </a:t>
            </a:r>
            <a:r>
              <a:rPr lang="ar-SA" sz="2600" dirty="0" smtClean="0"/>
              <a:t>جَنَاحَ الذُّلِّ مِنَ الرَّحْمَةِ </a:t>
            </a:r>
            <a:r>
              <a:rPr lang="ar-SA" sz="2600" dirty="0" smtClean="0">
                <a:solidFill>
                  <a:srgbClr val="C00000"/>
                </a:solidFill>
              </a:rPr>
              <a:t>وَقُل رَّبِّ ارْحَمْهُمَا كَمَا </a:t>
            </a:r>
            <a:r>
              <a:rPr lang="ar-SA" sz="2600" dirty="0" smtClean="0">
                <a:solidFill>
                  <a:srgbClr val="C00000"/>
                </a:solidFill>
              </a:rPr>
              <a:t>رَبَّيَانِي</a:t>
            </a:r>
            <a:r>
              <a:rPr lang="tr-TR" sz="2600" dirty="0" smtClean="0">
                <a:solidFill>
                  <a:srgbClr val="C00000"/>
                </a:solidFill>
              </a:rPr>
              <a:t> </a:t>
            </a:r>
            <a:r>
              <a:rPr lang="ar-SA" sz="2600" dirty="0" smtClean="0">
                <a:solidFill>
                  <a:srgbClr val="C00000"/>
                </a:solidFill>
              </a:rPr>
              <a:t>صَغِيراً </a:t>
            </a:r>
            <a:endParaRPr lang="en-US" sz="2600" dirty="0" smtClean="0">
              <a:solidFill>
                <a:srgbClr val="C00000"/>
              </a:solidFill>
            </a:endParaRPr>
          </a:p>
          <a:p>
            <a:pPr>
              <a:buNone/>
            </a:pPr>
            <a:endParaRPr lang="tr-TR" b="1" dirty="0" smtClean="0">
              <a:solidFill>
                <a:srgbClr val="00B050"/>
              </a:solidFill>
              <a:latin typeface="Arial Black" pitchFamily="34" charset="0"/>
            </a:endParaRPr>
          </a:p>
          <a:p>
            <a:r>
              <a:rPr lang="tr-TR" b="1" dirty="0" smtClean="0">
                <a:latin typeface="Arial Black" pitchFamily="34" charset="0"/>
              </a:rPr>
              <a:t>Onlara </a:t>
            </a:r>
            <a:r>
              <a:rPr lang="tr-TR" b="1" dirty="0" smtClean="0">
                <a:latin typeface="Arial Black" pitchFamily="34" charset="0"/>
              </a:rPr>
              <a:t>merhamet ederek tevazu kanadını indir </a:t>
            </a:r>
            <a:r>
              <a:rPr lang="tr-TR" b="1" dirty="0" smtClean="0">
                <a:solidFill>
                  <a:srgbClr val="C00000"/>
                </a:solidFill>
                <a:latin typeface="Arial Black" pitchFamily="34" charset="0"/>
              </a:rPr>
              <a:t>ve de ki: “Rabbim! Tıpkı beni küçükken koruyup yetiştirdikleri gibi sen de onlara acı</a:t>
            </a:r>
            <a:r>
              <a:rPr lang="tr-TR" b="1" dirty="0" smtClean="0">
                <a:solidFill>
                  <a:srgbClr val="C00000"/>
                </a:solidFill>
                <a:latin typeface="Arial Black" pitchFamily="34" charset="0"/>
              </a:rPr>
              <a:t>.” </a:t>
            </a:r>
            <a:r>
              <a:rPr lang="tr-TR" sz="1500" dirty="0" smtClean="0">
                <a:latin typeface="Arial Black" pitchFamily="34" charset="0"/>
              </a:rPr>
              <a:t>(</a:t>
            </a:r>
            <a:r>
              <a:rPr lang="tr-TR" sz="1500" dirty="0" err="1" smtClean="0">
                <a:latin typeface="Arial Black" pitchFamily="34" charset="0"/>
              </a:rPr>
              <a:t>İsra</a:t>
            </a:r>
            <a:r>
              <a:rPr lang="tr-TR" sz="1500" dirty="0" smtClean="0">
                <a:latin typeface="Arial Black" pitchFamily="34" charset="0"/>
              </a:rPr>
              <a:t>, 17/23-24)</a:t>
            </a:r>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2492896"/>
            <a:ext cx="3657600" cy="4183360"/>
          </a:xfrm>
        </p:spPr>
        <p:txBody>
          <a:bodyPr>
            <a:normAutofit fontScale="92500"/>
          </a:bodyPr>
          <a:lstStyle/>
          <a:p>
            <a:r>
              <a:rPr lang="tr-TR" b="1" u="sng" dirty="0" smtClean="0">
                <a:solidFill>
                  <a:srgbClr val="C00000"/>
                </a:solidFill>
                <a:latin typeface="Arial Black" pitchFamily="34" charset="0"/>
                <a:cs typeface="Arial" pitchFamily="34" charset="0"/>
              </a:rPr>
              <a:t>1.Tanım ve Kapsam  </a:t>
            </a:r>
            <a:endParaRPr lang="tr-TR" dirty="0" smtClean="0">
              <a:solidFill>
                <a:srgbClr val="C00000"/>
              </a:solidFill>
              <a:latin typeface="Arial Black" pitchFamily="34" charset="0"/>
              <a:cs typeface="Arial" pitchFamily="34" charset="0"/>
            </a:endParaRPr>
          </a:p>
          <a:p>
            <a:r>
              <a:rPr lang="tr-TR" sz="2200" b="1" dirty="0" smtClean="0">
                <a:latin typeface="Arial Black" pitchFamily="34" charset="0"/>
              </a:rPr>
              <a:t>İslâm; kelime olarak güven, selâmete erdirmek, esenliğe çıkarmak ve karşılıklı emniyet ve barış tesis etmek gibi manalarının yanında, hoşgörü ile doğrudan alakalı olarak sulh, barış, anlaşma, uzlaşma gibi anlamları da ihtiva ediyor.</a:t>
            </a:r>
            <a:endParaRPr lang="tr-TR" sz="2200" b="1" dirty="0">
              <a:latin typeface="Arial Black" pitchFamily="34" charset="0"/>
            </a:endParaRPr>
          </a:p>
        </p:txBody>
      </p:sp>
      <p:pic>
        <p:nvPicPr>
          <p:cNvPr id="6" name="5 İçerik Yer Tutucusu" descr="compatible_133694501228.jpg"/>
          <p:cNvPicPr>
            <a:picLocks noGrp="1" noChangeAspect="1"/>
          </p:cNvPicPr>
          <p:nvPr>
            <p:ph sz="quarter" idx="2"/>
          </p:nvPr>
        </p:nvPicPr>
        <p:blipFill>
          <a:blip r:embed="rId2" cstate="print"/>
          <a:stretch>
            <a:fillRect/>
          </a:stretch>
        </p:blipFill>
        <p:spPr>
          <a:xfrm>
            <a:off x="4139952" y="2492896"/>
            <a:ext cx="3657600" cy="4176464"/>
          </a:xfrm>
        </p:spPr>
      </p:pic>
      <p:pic>
        <p:nvPicPr>
          <p:cNvPr id="8" name="8 Resim" descr="tepedin.png"/>
          <p:cNvPicPr>
            <a:picLocks noChangeAspect="1"/>
          </p:cNvPicPr>
          <p:nvPr/>
        </p:nvPicPr>
        <p:blipFill>
          <a:blip r:embed="rId3" cstate="print"/>
          <a:srcRect l="821" t="10950"/>
          <a:stretch>
            <a:fillRect/>
          </a:stretch>
        </p:blipFill>
        <p:spPr bwMode="auto">
          <a:xfrm>
            <a:off x="0" y="0"/>
            <a:ext cx="9144000" cy="1214438"/>
          </a:xfrm>
          <a:prstGeom prst="rect">
            <a:avLst/>
          </a:prstGeom>
          <a:noFill/>
          <a:ln w="9525">
            <a:noFill/>
            <a:miter lim="800000"/>
            <a:headEnd/>
            <a:tailEnd/>
          </a:ln>
        </p:spPr>
      </p:pic>
      <p:sp>
        <p:nvSpPr>
          <p:cNvPr id="9" name="8 Dikdörtgen"/>
          <p:cNvSpPr/>
          <p:nvPr/>
        </p:nvSpPr>
        <p:spPr>
          <a:xfrm>
            <a:off x="467544" y="1484784"/>
            <a:ext cx="7416824" cy="646331"/>
          </a:xfrm>
          <a:prstGeom prst="rect">
            <a:avLst/>
          </a:prstGeom>
        </p:spPr>
        <p:txBody>
          <a:bodyPr wrap="square">
            <a:spAutoFit/>
          </a:bodyPr>
          <a:lstStyle/>
          <a:p>
            <a:r>
              <a:rPr lang="tr-TR" b="1" dirty="0" smtClean="0">
                <a:latin typeface="Arial Black" pitchFamily="34" charset="0"/>
              </a:rPr>
              <a:t>                          İSLAMDA HOŞGÖRÜ VE MÜSAMAHA</a:t>
            </a:r>
            <a:r>
              <a:rPr lang="tr-TR" dirty="0" smtClean="0">
                <a:latin typeface="Arial Black" pitchFamily="34" charset="0"/>
              </a:rPr>
              <a:t/>
            </a:r>
            <a:br>
              <a:rPr lang="tr-TR" dirty="0" smtClean="0">
                <a:latin typeface="Arial Black" pitchFamily="34" charset="0"/>
              </a:rPr>
            </a:br>
            <a:endParaRPr lang="tr-TR" dirty="0">
              <a:latin typeface="Arial Black" pitchFamily="34" charset="0"/>
            </a:endParaRPr>
          </a:p>
        </p:txBody>
      </p:sp>
      <p:sp>
        <p:nvSpPr>
          <p:cNvPr id="10" name="9 Veri Yer Tutucusu"/>
          <p:cNvSpPr>
            <a:spLocks noGrp="1"/>
          </p:cNvSpPr>
          <p:nvPr>
            <p:ph type="dt" sz="half" idx="10"/>
          </p:nvPr>
        </p:nvSpPr>
        <p:spPr/>
        <p:txBody>
          <a:bodyPr/>
          <a:lstStyle/>
          <a:p>
            <a:r>
              <a:rPr lang="tr-TR" smtClean="0"/>
              <a:t>13.12.2012</a:t>
            </a:r>
            <a:endParaRPr lang="tr-TR"/>
          </a:p>
        </p:txBody>
      </p:sp>
      <p:sp>
        <p:nvSpPr>
          <p:cNvPr id="11" name="10 Slayt Numarası Yer Tutucusu"/>
          <p:cNvSpPr>
            <a:spLocks noGrp="1"/>
          </p:cNvSpPr>
          <p:nvPr>
            <p:ph type="sldNum" sz="quarter" idx="12"/>
          </p:nvPr>
        </p:nvSpPr>
        <p:spPr/>
        <p:txBody>
          <a:bodyPr/>
          <a:lstStyle/>
          <a:p>
            <a:fld id="{DB89B8EF-C47E-420A-983F-4A9BA1783B9D}"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Autofit/>
          </a:bodyPr>
          <a:lstStyle/>
          <a:p>
            <a:endParaRPr lang="tr-TR" sz="2000" dirty="0" smtClean="0">
              <a:latin typeface="Arial Black" pitchFamily="34" charset="0"/>
            </a:endParaRPr>
          </a:p>
          <a:p>
            <a:endParaRPr lang="tr-TR" sz="2000" dirty="0" smtClean="0">
              <a:latin typeface="Arial Black" pitchFamily="34" charset="0"/>
            </a:endParaRPr>
          </a:p>
          <a:p>
            <a:endParaRPr lang="tr-TR" sz="2000" dirty="0" smtClean="0">
              <a:latin typeface="Arial Black" pitchFamily="34" charset="0"/>
            </a:endParaRPr>
          </a:p>
          <a:p>
            <a:endParaRPr lang="tr-TR" sz="2000" dirty="0" smtClean="0">
              <a:latin typeface="Arial Black" pitchFamily="34" charset="0"/>
            </a:endParaRPr>
          </a:p>
          <a:p>
            <a:pPr>
              <a:buFont typeface="Wingdings" pitchFamily="2" charset="2"/>
              <a:buChar char="q"/>
            </a:pPr>
            <a:r>
              <a:rPr lang="tr-TR" sz="2000" dirty="0" smtClean="0">
                <a:latin typeface="Arial Black" pitchFamily="34" charset="0"/>
              </a:rPr>
              <a:t> </a:t>
            </a:r>
            <a:r>
              <a:rPr lang="tr-TR" sz="2000" dirty="0" smtClean="0">
                <a:latin typeface="Arial Black" pitchFamily="34" charset="0"/>
              </a:rPr>
              <a:t>   </a:t>
            </a:r>
            <a:r>
              <a:rPr lang="tr-TR" sz="2000" dirty="0" smtClean="0">
                <a:latin typeface="Arial Black" pitchFamily="34" charset="0"/>
              </a:rPr>
              <a:t>Hoşgörüde </a:t>
            </a:r>
            <a:r>
              <a:rPr lang="tr-TR" sz="2000" dirty="0" smtClean="0">
                <a:latin typeface="Arial Black" pitchFamily="34" charset="0"/>
              </a:rPr>
              <a:t>esas olan kendi içimizde meydana gelen problemleri anlayışla karşılamak ve dışarıya karşı göstermiş olduğumuz hoşgörüyü evvela yakın çevremize, dost, akraba ve diğer bütün kardeşlerimize göstermektir ki bu, </a:t>
            </a:r>
            <a:r>
              <a:rPr lang="tr-TR" sz="2000" dirty="0" smtClean="0">
                <a:solidFill>
                  <a:srgbClr val="C00000"/>
                </a:solidFill>
                <a:latin typeface="Arial Black" pitchFamily="34" charset="0"/>
              </a:rPr>
              <a:t>gerçek hoşgörü kahramanı olmanın temel vasfıdır.</a:t>
            </a:r>
            <a:endParaRPr lang="tr-TR" sz="2000" dirty="0">
              <a:solidFill>
                <a:srgbClr val="C00000"/>
              </a:solidFill>
              <a:latin typeface="Arial Black" pitchFamily="34" charset="0"/>
            </a:endParaRPr>
          </a:p>
        </p:txBody>
      </p:sp>
      <p:sp>
        <p:nvSpPr>
          <p:cNvPr id="5" name="4 Veri Yer Tutucusu"/>
          <p:cNvSpPr>
            <a:spLocks noGrp="1"/>
          </p:cNvSpPr>
          <p:nvPr>
            <p:ph type="dt" sz="half" idx="14"/>
          </p:nvPr>
        </p:nvSpPr>
        <p:spPr/>
        <p:txBody>
          <a:bodyPr/>
          <a:lstStyle/>
          <a:p>
            <a:r>
              <a:rPr lang="tr-TR" smtClean="0"/>
              <a:t>13.12.2012</a:t>
            </a:r>
            <a:endParaRPr lang="tr-TR"/>
          </a:p>
        </p:txBody>
      </p:sp>
      <p:sp>
        <p:nvSpPr>
          <p:cNvPr id="11" name="10 Dikdörtgen"/>
          <p:cNvSpPr/>
          <p:nvPr/>
        </p:nvSpPr>
        <p:spPr>
          <a:xfrm>
            <a:off x="611560" y="1700808"/>
            <a:ext cx="7161256" cy="523220"/>
          </a:xfrm>
          <a:prstGeom prst="rect">
            <a:avLst/>
          </a:prstGeom>
        </p:spPr>
        <p:txBody>
          <a:bodyPr wrap="none">
            <a:spAutoFit/>
          </a:bodyPr>
          <a:lstStyle/>
          <a:p>
            <a:r>
              <a:rPr lang="tr-TR" sz="2800" b="1" dirty="0" smtClean="0">
                <a:solidFill>
                  <a:srgbClr val="C00000"/>
                </a:solidFill>
                <a:latin typeface="Arial Black" pitchFamily="34" charset="0"/>
              </a:rPr>
              <a:t>Öncelikle yakın çevremize hoşgörü </a:t>
            </a:r>
            <a:endParaRPr lang="tr-TR" sz="2800" dirty="0" smtClean="0">
              <a:solidFill>
                <a:srgbClr val="C00000"/>
              </a:solidFill>
              <a:latin typeface="Arial Black" pitchFamily="34" charset="0"/>
            </a:endParaRPr>
          </a:p>
        </p:txBody>
      </p:sp>
      <p:pic>
        <p:nvPicPr>
          <p:cNvPr id="17"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19" name="18 Slayt Numarası Yer Tutucusu"/>
          <p:cNvSpPr>
            <a:spLocks noGrp="1"/>
          </p:cNvSpPr>
          <p:nvPr>
            <p:ph type="sldNum" sz="quarter" idx="15"/>
          </p:nvPr>
        </p:nvSpPr>
        <p:spPr/>
        <p:txBody>
          <a:bodyPr/>
          <a:lstStyle/>
          <a:p>
            <a:fld id="{DB89B8EF-C47E-420A-983F-4A9BA1783B9D}"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908720"/>
            <a:ext cx="7467600" cy="1143000"/>
          </a:xfrm>
        </p:spPr>
        <p:txBody>
          <a:bodyPr>
            <a:normAutofit/>
          </a:bodyPr>
          <a:lstStyle/>
          <a:p>
            <a:r>
              <a:rPr lang="tr-TR" sz="2800" b="1" dirty="0" smtClean="0">
                <a:solidFill>
                  <a:srgbClr val="FF0000"/>
                </a:solidFill>
                <a:latin typeface="Arial Black" pitchFamily="34" charset="0"/>
              </a:rPr>
              <a:t>E- Ticaret ve İş Hayatında Hoşgörü</a:t>
            </a:r>
            <a:r>
              <a:rPr lang="tr-TR" sz="2800" dirty="0" smtClean="0">
                <a:solidFill>
                  <a:srgbClr val="FF0000"/>
                </a:solidFill>
                <a:latin typeface="Arial Black" pitchFamily="34" charset="0"/>
              </a:rPr>
              <a:t/>
            </a:r>
            <a:br>
              <a:rPr lang="tr-TR" sz="2800" dirty="0" smtClean="0">
                <a:solidFill>
                  <a:srgbClr val="FF0000"/>
                </a:solidFill>
                <a:latin typeface="Arial Black" pitchFamily="34" charset="0"/>
              </a:rPr>
            </a:br>
            <a:endParaRPr lang="tr-TR" sz="2800" dirty="0">
              <a:solidFill>
                <a:srgbClr val="FF0000"/>
              </a:solidFill>
              <a:latin typeface="Arial Black" pitchFamily="34" charset="0"/>
            </a:endParaRPr>
          </a:p>
        </p:txBody>
      </p:sp>
      <p:sp>
        <p:nvSpPr>
          <p:cNvPr id="3" name="2 İçerik Yer Tutucusu"/>
          <p:cNvSpPr>
            <a:spLocks noGrp="1"/>
          </p:cNvSpPr>
          <p:nvPr>
            <p:ph sz="quarter" idx="1"/>
          </p:nvPr>
        </p:nvSpPr>
        <p:spPr>
          <a:xfrm>
            <a:off x="251520" y="1600200"/>
            <a:ext cx="8496944" cy="5257800"/>
          </a:xfrm>
        </p:spPr>
        <p:txBody>
          <a:bodyPr>
            <a:normAutofit fontScale="92500" lnSpcReduction="10000"/>
          </a:bodyPr>
          <a:lstStyle/>
          <a:p>
            <a:r>
              <a:rPr lang="tr-TR" dirty="0" smtClean="0">
                <a:latin typeface="Arial Black" pitchFamily="34" charset="0"/>
              </a:rPr>
              <a:t>Yoğun koşuşturma ve çaba içerisinde geçen iş hayatı; insanları yorgun, bitkin ve stres içerisinde bırakıyor. </a:t>
            </a:r>
            <a:r>
              <a:rPr lang="tr-TR" dirty="0" smtClean="0">
                <a:solidFill>
                  <a:srgbClr val="FF0000"/>
                </a:solidFill>
                <a:latin typeface="Arial Black" pitchFamily="34" charset="0"/>
              </a:rPr>
              <a:t>Bu stres içerisinde olan insanlar birbirlerini incitip kırabilirler. </a:t>
            </a:r>
            <a:r>
              <a:rPr lang="tr-TR" dirty="0" smtClean="0">
                <a:latin typeface="Arial Black" pitchFamily="34" charset="0"/>
              </a:rPr>
              <a:t>Birbirlerini yanlış anlayabilirler. </a:t>
            </a:r>
            <a:r>
              <a:rPr lang="tr-TR" dirty="0" smtClean="0">
                <a:solidFill>
                  <a:srgbClr val="00B050"/>
                </a:solidFill>
                <a:latin typeface="Arial Black" pitchFamily="34" charset="0"/>
              </a:rPr>
              <a:t>Sonunda istenmeyen bir durumla karşılaşılabilir. </a:t>
            </a:r>
            <a:r>
              <a:rPr lang="tr-TR" dirty="0" smtClean="0">
                <a:latin typeface="Arial Black" pitchFamily="34" charset="0"/>
              </a:rPr>
              <a:t>Hoşgörü böyle durumlarda insanlar arasında sağlıklı iletişimi sağlayan önemli bir etkendir. </a:t>
            </a:r>
            <a:r>
              <a:rPr lang="tr-TR" dirty="0" smtClean="0">
                <a:solidFill>
                  <a:srgbClr val="0070C0"/>
                </a:solidFill>
                <a:latin typeface="Arial Black" pitchFamily="34" charset="0"/>
              </a:rPr>
              <a:t>Herkes karşısındaki insanı iyi dinlemeli, iyi anlamalıdır. </a:t>
            </a:r>
            <a:r>
              <a:rPr lang="tr-TR" dirty="0" smtClean="0">
                <a:latin typeface="Arial Black" pitchFamily="34" charset="0"/>
              </a:rPr>
              <a:t>Farklı fikir ve düşüncelere –kabul etmese bile- saygı duymalıdır. </a:t>
            </a:r>
          </a:p>
          <a:p>
            <a:endParaRPr lang="tr-TR" dirty="0" smtClean="0">
              <a:latin typeface="Arial Black" pitchFamily="34" charset="0"/>
            </a:endParaRPr>
          </a:p>
          <a:p>
            <a:r>
              <a:rPr lang="tr-TR" dirty="0" smtClean="0">
                <a:latin typeface="Arial Black" pitchFamily="34" charset="0"/>
              </a:rPr>
              <a:t>Birlikte </a:t>
            </a:r>
            <a:r>
              <a:rPr lang="tr-TR" dirty="0" smtClean="0">
                <a:latin typeface="Arial Black" pitchFamily="34" charset="0"/>
              </a:rPr>
              <a:t>huzur içinde yaşamanın temel şartı, karşıdaki insan haddi aşmadığı müddetçe, onun yaşam biçimine, düşüncelerine saygı duyabilmektir ki insanlık da bunu gerektirir. </a:t>
            </a:r>
            <a:r>
              <a:rPr lang="tr-TR" dirty="0" smtClean="0">
                <a:solidFill>
                  <a:srgbClr val="C00000"/>
                </a:solidFill>
                <a:latin typeface="Arial Black" pitchFamily="34" charset="0"/>
              </a:rPr>
              <a:t>Saygı duymak, yani hoş görmek...</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412776"/>
            <a:ext cx="8496944" cy="5256584"/>
          </a:xfrm>
        </p:spPr>
        <p:txBody>
          <a:bodyPr>
            <a:normAutofit fontScale="92500" lnSpcReduction="20000"/>
          </a:bodyPr>
          <a:lstStyle/>
          <a:p>
            <a:pPr rtl="1"/>
            <a:r>
              <a:rPr lang="ar-SA" sz="2800" dirty="0" smtClean="0"/>
              <a:t>عَنْ جَابِرِ بْنِ عَبْدِ اللَّهِ رَضِيَ اللَّهُ عَنْهُمَا أَنَّ رَسُولَ اللَّهِ صَلَّى اللَّهُ عَلَيْهِ وَسَلَّمَ قَالَ </a:t>
            </a:r>
            <a:r>
              <a:rPr lang="ar-SA" sz="2800" dirty="0" smtClean="0">
                <a:solidFill>
                  <a:srgbClr val="C00000"/>
                </a:solidFill>
              </a:rPr>
              <a:t>رَحِمَ اللَّهُ</a:t>
            </a:r>
            <a:r>
              <a:rPr lang="ar-SA" sz="2800" dirty="0" smtClean="0"/>
              <a:t> رَجُلًا </a:t>
            </a:r>
            <a:r>
              <a:rPr lang="ar-SA" sz="2800" dirty="0" smtClean="0">
                <a:solidFill>
                  <a:srgbClr val="00B050"/>
                </a:solidFill>
              </a:rPr>
              <a:t>سَمْحًا</a:t>
            </a:r>
            <a:r>
              <a:rPr lang="ar-SA" sz="2800" dirty="0" smtClean="0"/>
              <a:t> إِذَا بَاعَ وَإِذَا اشْتَرَى وَإِذَا اقْتَضَى</a:t>
            </a:r>
            <a:endParaRPr lang="tr-TR" sz="2800" dirty="0" smtClean="0"/>
          </a:p>
          <a:p>
            <a:r>
              <a:rPr lang="tr-TR" dirty="0" smtClean="0">
                <a:latin typeface="Arial Black" pitchFamily="34" charset="0"/>
              </a:rPr>
              <a:t>Cabir b. Abdullah (r.a) dan nakledildiğine göre </a:t>
            </a:r>
            <a:r>
              <a:rPr lang="tr-TR" dirty="0" err="1" smtClean="0">
                <a:latin typeface="Arial Black" pitchFamily="34" charset="0"/>
              </a:rPr>
              <a:t>Rasulullah</a:t>
            </a:r>
            <a:r>
              <a:rPr lang="tr-TR" dirty="0" smtClean="0">
                <a:latin typeface="Arial Black" pitchFamily="34" charset="0"/>
              </a:rPr>
              <a:t> (s.a.v):</a:t>
            </a:r>
          </a:p>
          <a:p>
            <a:r>
              <a:rPr lang="tr-TR" dirty="0" smtClean="0">
                <a:solidFill>
                  <a:srgbClr val="C00000"/>
                </a:solidFill>
                <a:latin typeface="Arial Black" pitchFamily="34" charset="0"/>
              </a:rPr>
              <a:t>“ Allah, </a:t>
            </a:r>
            <a:r>
              <a:rPr lang="tr-TR" dirty="0" smtClean="0">
                <a:latin typeface="Arial Black" pitchFamily="34" charset="0"/>
              </a:rPr>
              <a:t>alıp sattığında ve muamelesinde </a:t>
            </a:r>
            <a:r>
              <a:rPr lang="tr-TR" dirty="0" smtClean="0">
                <a:solidFill>
                  <a:srgbClr val="00B050"/>
                </a:solidFill>
                <a:latin typeface="Arial Black" pitchFamily="34" charset="0"/>
              </a:rPr>
              <a:t>müsamaha (hoşgörü) </a:t>
            </a:r>
            <a:r>
              <a:rPr lang="tr-TR" dirty="0" smtClean="0">
                <a:latin typeface="Arial Black" pitchFamily="34" charset="0"/>
              </a:rPr>
              <a:t>gösteren kişiye </a:t>
            </a:r>
            <a:r>
              <a:rPr lang="tr-TR" dirty="0" smtClean="0">
                <a:solidFill>
                  <a:srgbClr val="C00000"/>
                </a:solidFill>
                <a:latin typeface="Arial Black" pitchFamily="34" charset="0"/>
              </a:rPr>
              <a:t>merhamet etsin” </a:t>
            </a:r>
            <a:r>
              <a:rPr lang="tr-TR" dirty="0" smtClean="0">
                <a:latin typeface="Arial Black" pitchFamily="34" charset="0"/>
              </a:rPr>
              <a:t>buyurdu</a:t>
            </a:r>
            <a:r>
              <a:rPr lang="tr-TR" dirty="0" smtClean="0">
                <a:latin typeface="Arial Black" pitchFamily="34" charset="0"/>
              </a:rPr>
              <a:t>. </a:t>
            </a:r>
            <a:r>
              <a:rPr lang="tr-TR" sz="1600" b="1" dirty="0" smtClean="0">
                <a:latin typeface="Arial Black" pitchFamily="34" charset="0"/>
              </a:rPr>
              <a:t>(</a:t>
            </a:r>
            <a:r>
              <a:rPr lang="tr-TR" sz="1600" b="1" dirty="0" err="1" smtClean="0">
                <a:latin typeface="Arial Black" pitchFamily="34" charset="0"/>
              </a:rPr>
              <a:t>Buhari</a:t>
            </a:r>
            <a:r>
              <a:rPr lang="tr-TR" sz="1600" b="1" dirty="0" smtClean="0">
                <a:latin typeface="Arial Black" pitchFamily="34" charset="0"/>
              </a:rPr>
              <a:t>, </a:t>
            </a:r>
            <a:r>
              <a:rPr lang="tr-TR" sz="1600" b="1" dirty="0" err="1" smtClean="0">
                <a:latin typeface="Arial Black" pitchFamily="34" charset="0"/>
              </a:rPr>
              <a:t>Kitabü’l</a:t>
            </a:r>
            <a:r>
              <a:rPr lang="tr-TR" sz="1600" b="1" dirty="0" smtClean="0">
                <a:latin typeface="Arial Black" pitchFamily="34" charset="0"/>
              </a:rPr>
              <a:t>-</a:t>
            </a:r>
            <a:r>
              <a:rPr lang="tr-TR" sz="1600" b="1" dirty="0" err="1" smtClean="0">
                <a:latin typeface="Arial Black" pitchFamily="34" charset="0"/>
              </a:rPr>
              <a:t>Büyu</a:t>
            </a:r>
            <a:r>
              <a:rPr lang="tr-TR" sz="1600" b="1" dirty="0" smtClean="0">
                <a:latin typeface="Arial Black" pitchFamily="34" charset="0"/>
              </a:rPr>
              <a:t>’, 1934)</a:t>
            </a:r>
            <a:endParaRPr lang="tr-TR" b="1" dirty="0" smtClean="0">
              <a:latin typeface="Arial Black" pitchFamily="34" charset="0"/>
            </a:endParaRPr>
          </a:p>
          <a:p>
            <a:pPr>
              <a:buNone/>
            </a:pPr>
            <a:endParaRPr lang="tr-TR" dirty="0" smtClean="0"/>
          </a:p>
          <a:p>
            <a:r>
              <a:rPr lang="tr-TR" sz="2800" b="1" dirty="0" smtClean="0">
                <a:solidFill>
                  <a:srgbClr val="FF0000"/>
                </a:solidFill>
                <a:latin typeface="Arial Black" pitchFamily="34" charset="0"/>
              </a:rPr>
              <a:t>Alışverişte: </a:t>
            </a:r>
            <a:r>
              <a:rPr lang="tr-TR" dirty="0" smtClean="0">
                <a:solidFill>
                  <a:srgbClr val="00B050"/>
                </a:solidFill>
                <a:latin typeface="Arial Black" pitchFamily="34" charset="0"/>
              </a:rPr>
              <a:t>İzin almadan satıcının malına dokunulmaz. Malın görünüşünü, kalitesini bozacak şekilde ellenilmez ve bakılmaz.</a:t>
            </a:r>
            <a:r>
              <a:rPr lang="tr-TR" dirty="0" smtClean="0">
                <a:latin typeface="Arial Black" pitchFamily="34" charset="0"/>
              </a:rPr>
              <a:t> Fiyat konusunda fazla ısrar edilmez. </a:t>
            </a:r>
            <a:r>
              <a:rPr lang="tr-TR" dirty="0" smtClean="0">
                <a:solidFill>
                  <a:srgbClr val="C00000"/>
                </a:solidFill>
                <a:latin typeface="Arial Black" pitchFamily="34" charset="0"/>
              </a:rPr>
              <a:t>Alınsa da alınmasa da teşekkür edilir. </a:t>
            </a:r>
            <a:r>
              <a:rPr lang="tr-TR" dirty="0" smtClean="0">
                <a:latin typeface="Arial Black" pitchFamily="34" charset="0"/>
              </a:rPr>
              <a:t>Satıcı müşterisinin memnun olacağı hal ve harekette bulunur</a:t>
            </a:r>
            <a:r>
              <a:rPr lang="tr-TR" dirty="0" smtClean="0">
                <a:solidFill>
                  <a:srgbClr val="7030A0"/>
                </a:solidFill>
                <a:latin typeface="Arial Black" pitchFamily="34" charset="0"/>
              </a:rPr>
              <a:t>. Malını almayanlara kızmaz, darılmaz, aleyhlerine olacak bir sözü arkalarından da söylemez.</a:t>
            </a:r>
            <a:r>
              <a:rPr lang="tr-TR" dirty="0" smtClean="0">
                <a:latin typeface="Arial Black" pitchFamily="34" charset="0"/>
              </a:rPr>
              <a:t> Alışverişte her iki taraf birbirlerini aldatmaktan uzak durur.</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052736"/>
            <a:ext cx="7467600" cy="1143000"/>
          </a:xfrm>
        </p:spPr>
        <p:txBody>
          <a:bodyPr>
            <a:normAutofit/>
          </a:bodyPr>
          <a:lstStyle/>
          <a:p>
            <a:r>
              <a:rPr lang="tr-TR" sz="2800" b="1" dirty="0" smtClean="0">
                <a:solidFill>
                  <a:srgbClr val="FF0000"/>
                </a:solidFill>
              </a:rPr>
              <a:t>F- Trafikte Hoşgörü  (Sabır)</a:t>
            </a:r>
            <a:r>
              <a:rPr lang="tr-TR" sz="2800" dirty="0" smtClean="0">
                <a:solidFill>
                  <a:srgbClr val="FF0000"/>
                </a:solidFill>
              </a:rPr>
              <a:t> </a:t>
            </a:r>
            <a:r>
              <a:rPr lang="tr-TR" sz="2800" b="1" dirty="0" smtClean="0">
                <a:solidFill>
                  <a:srgbClr val="FF0000"/>
                </a:solidFill>
              </a:rPr>
              <a:t>:</a:t>
            </a:r>
            <a:r>
              <a:rPr lang="tr-TR" sz="2800" dirty="0" smtClean="0">
                <a:solidFill>
                  <a:srgbClr val="FF0000"/>
                </a:solidFill>
              </a:rPr>
              <a:t/>
            </a:r>
            <a:br>
              <a:rPr lang="tr-TR" sz="2800" dirty="0" smtClean="0">
                <a:solidFill>
                  <a:srgbClr val="FF0000"/>
                </a:solidFill>
              </a:rPr>
            </a:br>
            <a:endParaRPr lang="tr-TR" sz="2800" dirty="0">
              <a:solidFill>
                <a:srgbClr val="FF0000"/>
              </a:solidFill>
            </a:endParaRPr>
          </a:p>
        </p:txBody>
      </p:sp>
      <p:sp>
        <p:nvSpPr>
          <p:cNvPr id="3" name="2 İçerik Yer Tutucusu"/>
          <p:cNvSpPr>
            <a:spLocks noGrp="1"/>
          </p:cNvSpPr>
          <p:nvPr>
            <p:ph sz="quarter" idx="1"/>
          </p:nvPr>
        </p:nvSpPr>
        <p:spPr>
          <a:xfrm>
            <a:off x="179512" y="1600200"/>
            <a:ext cx="8568952" cy="5069160"/>
          </a:xfrm>
        </p:spPr>
        <p:txBody>
          <a:bodyPr>
            <a:normAutofit fontScale="92500"/>
          </a:bodyPr>
          <a:lstStyle/>
          <a:p>
            <a:endParaRPr lang="tr-TR" dirty="0" smtClean="0">
              <a:latin typeface="Arial Black" pitchFamily="34" charset="0"/>
            </a:endParaRPr>
          </a:p>
          <a:p>
            <a:r>
              <a:rPr lang="tr-TR" dirty="0" smtClean="0">
                <a:latin typeface="Arial Black" pitchFamily="34" charset="0"/>
              </a:rPr>
              <a:t>Günümüzde </a:t>
            </a:r>
            <a:r>
              <a:rPr lang="tr-TR" dirty="0" smtClean="0">
                <a:latin typeface="Arial Black" pitchFamily="34" charset="0"/>
              </a:rPr>
              <a:t>ulaşım araçları trafikte önemli bir yer tutuyor. </a:t>
            </a:r>
            <a:r>
              <a:rPr lang="tr-TR" dirty="0" smtClean="0">
                <a:solidFill>
                  <a:srgbClr val="C00000"/>
                </a:solidFill>
                <a:latin typeface="Arial Black" pitchFamily="34" charset="0"/>
              </a:rPr>
              <a:t>Trafik yoğunluğunun çok olduğu şehirlerde trafik kurallarına uymak ve saygılı davranmak olgun ve medeni insanın göstergesidir. </a:t>
            </a:r>
            <a:r>
              <a:rPr lang="tr-TR" dirty="0" smtClean="0">
                <a:latin typeface="Arial Black" pitchFamily="34" charset="0"/>
              </a:rPr>
              <a:t>Özellikle trafik kazalarının çoğaldığı günümüzde hoşgörüye ne kadar çok ihtiyacımızın olduğu ortadadır. </a:t>
            </a:r>
          </a:p>
          <a:p>
            <a:endParaRPr lang="tr-TR" b="1" dirty="0" smtClean="0">
              <a:latin typeface="Arial Black" pitchFamily="34" charset="0"/>
            </a:endParaRPr>
          </a:p>
          <a:p>
            <a:r>
              <a:rPr lang="tr-TR" sz="2600" b="1" dirty="0" smtClean="0">
                <a:solidFill>
                  <a:srgbClr val="FF0000"/>
                </a:solidFill>
                <a:latin typeface="Arial Black" pitchFamily="34" charset="0"/>
              </a:rPr>
              <a:t>Taşıma </a:t>
            </a:r>
            <a:r>
              <a:rPr lang="tr-TR" sz="2600" b="1" dirty="0" smtClean="0">
                <a:solidFill>
                  <a:srgbClr val="FF0000"/>
                </a:solidFill>
                <a:latin typeface="Arial Black" pitchFamily="34" charset="0"/>
              </a:rPr>
              <a:t>araçlarında:</a:t>
            </a:r>
            <a:r>
              <a:rPr lang="tr-TR" sz="2600" dirty="0" smtClean="0">
                <a:solidFill>
                  <a:srgbClr val="FF0000"/>
                </a:solidFill>
                <a:latin typeface="Arial Black" pitchFamily="34" charset="0"/>
              </a:rPr>
              <a:t> </a:t>
            </a:r>
            <a:r>
              <a:rPr lang="tr-TR" dirty="0" smtClean="0">
                <a:solidFill>
                  <a:srgbClr val="00B050"/>
                </a:solidFill>
                <a:latin typeface="Arial Black" pitchFamily="34" charset="0"/>
              </a:rPr>
              <a:t>İnip binerken itişmek, sıra olan yerlerde sırasını beklememek çirkin davranıştır. </a:t>
            </a:r>
            <a:r>
              <a:rPr lang="tr-TR" dirty="0" smtClean="0">
                <a:solidFill>
                  <a:srgbClr val="C00000"/>
                </a:solidFill>
                <a:latin typeface="Arial Black" pitchFamily="34" charset="0"/>
              </a:rPr>
              <a:t>Gençler; yaşlılara ve hastalara yer verir. </a:t>
            </a:r>
            <a:r>
              <a:rPr lang="tr-TR" dirty="0" smtClean="0">
                <a:latin typeface="Arial Black" pitchFamily="34" charset="0"/>
              </a:rPr>
              <a:t>Günümüzde bazı gençler, yer vermemek için uyur numarası yapıyor, </a:t>
            </a:r>
            <a:r>
              <a:rPr lang="tr-TR" dirty="0" err="1" smtClean="0">
                <a:latin typeface="Arial Black" pitchFamily="34" charset="0"/>
              </a:rPr>
              <a:t>volkmen</a:t>
            </a:r>
            <a:r>
              <a:rPr lang="tr-TR" dirty="0" smtClean="0">
                <a:latin typeface="Arial Black" pitchFamily="34" charset="0"/>
              </a:rPr>
              <a:t> dinliyor. Ecdada layık torunlar olmaya </a:t>
            </a:r>
            <a:r>
              <a:rPr lang="tr-TR" dirty="0" smtClean="0">
                <a:latin typeface="Arial Black" pitchFamily="34" charset="0"/>
              </a:rPr>
              <a:t>çalışmalıyız.</a:t>
            </a:r>
            <a:endParaRPr lang="tr-TR" dirty="0" smtClean="0">
              <a:latin typeface="Arial Black" pitchFamily="34" charset="0"/>
            </a:endParaRPr>
          </a:p>
          <a:p>
            <a:endParaRPr lang="tr-TR" dirty="0"/>
          </a:p>
        </p:txBody>
      </p:sp>
      <p:sp>
        <p:nvSpPr>
          <p:cNvPr id="4" name="3 Veri Yer Tutucusu"/>
          <p:cNvSpPr>
            <a:spLocks noGrp="1"/>
          </p:cNvSpPr>
          <p:nvPr>
            <p:ph type="dt" sz="half" idx="14"/>
          </p:nvPr>
        </p:nvSpPr>
        <p:spPr/>
        <p:txBody>
          <a:bodyPr/>
          <a:lstStyle/>
          <a:p>
            <a:r>
              <a:rPr lang="tr-TR" smtClean="0"/>
              <a:t>13.12.2012</a:t>
            </a:r>
            <a:endParaRPr lang="tr-TR"/>
          </a:p>
        </p:txBody>
      </p:sp>
      <p:pic>
        <p:nvPicPr>
          <p:cNvPr id="5"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7" name="6 Slayt Numarası Yer Tutucusu"/>
          <p:cNvSpPr>
            <a:spLocks noGrp="1"/>
          </p:cNvSpPr>
          <p:nvPr>
            <p:ph type="sldNum" sz="quarter" idx="15"/>
          </p:nvPr>
        </p:nvSpPr>
        <p:spPr/>
        <p:txBody>
          <a:bodyPr/>
          <a:lstStyle/>
          <a:p>
            <a:fld id="{DB89B8EF-C47E-420A-983F-4A9BA1783B9D}"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548680"/>
            <a:ext cx="7467600" cy="1143000"/>
          </a:xfrm>
        </p:spPr>
        <p:txBody>
          <a:bodyPr>
            <a:normAutofit/>
          </a:bodyPr>
          <a:lstStyle/>
          <a:p>
            <a:r>
              <a:rPr lang="tr-TR" sz="2000" b="1" dirty="0" smtClean="0">
                <a:solidFill>
                  <a:srgbClr val="0070C0"/>
                </a:solidFill>
                <a:latin typeface="Arial Black" pitchFamily="34" charset="0"/>
              </a:rPr>
              <a:t>G-</a:t>
            </a:r>
            <a:r>
              <a:rPr lang="tr-TR" sz="2000" dirty="0" smtClean="0">
                <a:solidFill>
                  <a:srgbClr val="0070C0"/>
                </a:solidFill>
                <a:latin typeface="Arial Black" pitchFamily="34" charset="0"/>
              </a:rPr>
              <a:t> </a:t>
            </a:r>
            <a:r>
              <a:rPr lang="tr-TR" sz="2000" b="1" dirty="0" err="1" smtClean="0">
                <a:solidFill>
                  <a:srgbClr val="0070C0"/>
                </a:solidFill>
                <a:latin typeface="Arial Black" pitchFamily="34" charset="0"/>
              </a:rPr>
              <a:t>Yaradılanı</a:t>
            </a:r>
            <a:r>
              <a:rPr lang="tr-TR" sz="2000" b="1" dirty="0" smtClean="0">
                <a:solidFill>
                  <a:srgbClr val="0070C0"/>
                </a:solidFill>
                <a:latin typeface="Arial Black" pitchFamily="34" charset="0"/>
              </a:rPr>
              <a:t> </a:t>
            </a:r>
            <a:r>
              <a:rPr lang="tr-TR" sz="2000" b="1" dirty="0" err="1" smtClean="0">
                <a:solidFill>
                  <a:srgbClr val="0070C0"/>
                </a:solidFill>
                <a:latin typeface="Arial Black" pitchFamily="34" charset="0"/>
              </a:rPr>
              <a:t>Hoşgör</a:t>
            </a:r>
            <a:r>
              <a:rPr lang="tr-TR" sz="2000" b="1" dirty="0" smtClean="0">
                <a:solidFill>
                  <a:srgbClr val="0070C0"/>
                </a:solidFill>
                <a:latin typeface="Arial Black" pitchFamily="34" charset="0"/>
              </a:rPr>
              <a:t> </a:t>
            </a:r>
            <a:r>
              <a:rPr lang="tr-TR" sz="2000" b="1" dirty="0" err="1" smtClean="0">
                <a:solidFill>
                  <a:srgbClr val="0070C0"/>
                </a:solidFill>
                <a:latin typeface="Arial Black" pitchFamily="34" charset="0"/>
              </a:rPr>
              <a:t>Yaradandan</a:t>
            </a:r>
            <a:r>
              <a:rPr lang="tr-TR" sz="2000" b="1" dirty="0" smtClean="0">
                <a:solidFill>
                  <a:srgbClr val="0070C0"/>
                </a:solidFill>
                <a:latin typeface="Arial Black" pitchFamily="34" charset="0"/>
              </a:rPr>
              <a:t> Ötürü (her şeye):</a:t>
            </a:r>
            <a:endParaRPr lang="tr-TR" sz="2000" dirty="0">
              <a:solidFill>
                <a:srgbClr val="0070C0"/>
              </a:solidFill>
              <a:latin typeface="Arial Black" pitchFamily="34" charset="0"/>
            </a:endParaRPr>
          </a:p>
        </p:txBody>
      </p:sp>
      <p:sp>
        <p:nvSpPr>
          <p:cNvPr id="3" name="2 İçerik Yer Tutucusu"/>
          <p:cNvSpPr>
            <a:spLocks noGrp="1"/>
          </p:cNvSpPr>
          <p:nvPr>
            <p:ph sz="quarter" idx="1"/>
          </p:nvPr>
        </p:nvSpPr>
        <p:spPr/>
        <p:txBody>
          <a:bodyPr>
            <a:normAutofit fontScale="77500" lnSpcReduction="20000"/>
          </a:bodyPr>
          <a:lstStyle/>
          <a:p>
            <a:endParaRPr lang="tr-TR" dirty="0" smtClean="0"/>
          </a:p>
          <a:p>
            <a:r>
              <a:rPr lang="tr-TR" dirty="0" smtClean="0">
                <a:latin typeface="Arial Black" pitchFamily="34" charset="0"/>
              </a:rPr>
              <a:t>Hoşgörü</a:t>
            </a:r>
            <a:r>
              <a:rPr lang="tr-TR" dirty="0" smtClean="0">
                <a:latin typeface="Arial Black" pitchFamily="34" charset="0"/>
              </a:rPr>
              <a:t>, bir insanın güzel/</a:t>
            </a:r>
            <a:r>
              <a:rPr lang="tr-TR" dirty="0" err="1" smtClean="0">
                <a:latin typeface="Arial Black" pitchFamily="34" charset="0"/>
              </a:rPr>
              <a:t>müsbet</a:t>
            </a:r>
            <a:r>
              <a:rPr lang="tr-TR" dirty="0" smtClean="0">
                <a:latin typeface="Arial Black" pitchFamily="34" charset="0"/>
              </a:rPr>
              <a:t> yanlarını öne çıkarmak ve ondan hareketle o insanda güzelliğin ve iyiliğin hakim olmasını sağlama yöntemidir</a:t>
            </a:r>
            <a:r>
              <a:rPr lang="tr-TR" dirty="0" smtClean="0">
                <a:solidFill>
                  <a:srgbClr val="FF0000"/>
                </a:solidFill>
                <a:latin typeface="Arial Black" pitchFamily="34" charset="0"/>
              </a:rPr>
              <a:t>.</a:t>
            </a:r>
            <a:r>
              <a:rPr lang="tr-TR" b="1" i="1" dirty="0" smtClean="0">
                <a:solidFill>
                  <a:srgbClr val="FF0000"/>
                </a:solidFill>
                <a:latin typeface="Arial Black" pitchFamily="34" charset="0"/>
              </a:rPr>
              <a:t> </a:t>
            </a:r>
            <a:r>
              <a:rPr lang="tr-TR" i="1" dirty="0" smtClean="0">
                <a:solidFill>
                  <a:srgbClr val="FF0000"/>
                </a:solidFill>
                <a:latin typeface="Arial Black" pitchFamily="34" charset="0"/>
              </a:rPr>
              <a:t>Yunus Emre’nin dediği gibi</a:t>
            </a:r>
            <a:endParaRPr lang="tr-TR" dirty="0" smtClean="0">
              <a:solidFill>
                <a:srgbClr val="FF0000"/>
              </a:solidFill>
              <a:latin typeface="Arial Black" pitchFamily="34" charset="0"/>
            </a:endParaRPr>
          </a:p>
          <a:p>
            <a:r>
              <a:rPr lang="tr-TR" b="1" dirty="0" smtClean="0">
                <a:latin typeface="Arial Black" pitchFamily="34" charset="0"/>
              </a:rPr>
              <a:t>“Elif okuduk ötürü / Pazar eyledik götürü </a:t>
            </a:r>
            <a:endParaRPr lang="tr-TR" dirty="0" smtClean="0">
              <a:latin typeface="Arial Black" pitchFamily="34" charset="0"/>
            </a:endParaRPr>
          </a:p>
          <a:p>
            <a:r>
              <a:rPr lang="tr-TR" b="1" dirty="0" smtClean="0">
                <a:latin typeface="Arial Black" pitchFamily="34" charset="0"/>
              </a:rPr>
              <a:t>  Yaratılanı hoş gördük / Yaratan’dan ötürü”</a:t>
            </a:r>
            <a:r>
              <a:rPr lang="tr-TR" b="1" i="1" dirty="0" smtClean="0">
                <a:latin typeface="Arial Black" pitchFamily="34" charset="0"/>
              </a:rPr>
              <a:t>.</a:t>
            </a:r>
            <a:r>
              <a:rPr lang="tr-TR" b="1" dirty="0" smtClean="0">
                <a:latin typeface="Arial Black" pitchFamily="34" charset="0"/>
              </a:rPr>
              <a:t> </a:t>
            </a:r>
            <a:endParaRPr lang="tr-TR" dirty="0" smtClean="0">
              <a:latin typeface="Arial Black" pitchFamily="34" charset="0"/>
            </a:endParaRPr>
          </a:p>
          <a:p>
            <a:r>
              <a:rPr lang="tr-TR" dirty="0" smtClean="0">
                <a:solidFill>
                  <a:srgbClr val="00B050"/>
                </a:solidFill>
                <a:latin typeface="Arial Black" pitchFamily="34" charset="0"/>
              </a:rPr>
              <a:t>Hoşgörü bir olgunluğun, sabrın, nezaketin ve faziletin neticesidir. İnsanları kendi yararına ve Hak hesabına kazanabilmenin yolu hoşgörüden geçer. </a:t>
            </a:r>
            <a:r>
              <a:rPr lang="tr-TR" dirty="0" smtClean="0">
                <a:solidFill>
                  <a:srgbClr val="FF0000"/>
                </a:solidFill>
                <a:latin typeface="Arial Black" pitchFamily="34" charset="0"/>
              </a:rPr>
              <a:t>Hoşgörü sadece insanlara değil, Yüce Allah’ın yarattığı bütün mahlûkata da gösterilmelidir.</a:t>
            </a:r>
          </a:p>
          <a:p>
            <a:r>
              <a:rPr lang="tr-TR" b="1" dirty="0" smtClean="0">
                <a:latin typeface="Arial Black" pitchFamily="34" charset="0"/>
              </a:rPr>
              <a:t>Hoşgörü, çevremizde olup biten şeyleri anlayışla karşılayarak gayet sabırlı olup onları hoş görmektir</a:t>
            </a:r>
            <a:r>
              <a:rPr lang="tr-TR" dirty="0" smtClean="0">
                <a:latin typeface="Arial Black" pitchFamily="34" charset="0"/>
              </a:rPr>
              <a:t>. </a:t>
            </a:r>
          </a:p>
          <a:p>
            <a:r>
              <a:rPr lang="tr-TR" dirty="0" smtClean="0">
                <a:latin typeface="Arial Black" pitchFamily="34" charset="0"/>
              </a:rPr>
              <a:t>Müslüman kişi merhamet sahibidir, affedicidir. Yaratılanlara merhamet gözüyle bakar. </a:t>
            </a:r>
            <a:r>
              <a:rPr lang="tr-TR" b="1" dirty="0" smtClean="0">
                <a:solidFill>
                  <a:srgbClr val="00B050"/>
                </a:solidFill>
                <a:latin typeface="Arial Black" pitchFamily="34" charset="0"/>
              </a:rPr>
              <a:t>“Güzel bakan güzel görür”</a:t>
            </a:r>
            <a:r>
              <a:rPr lang="tr-TR" dirty="0" smtClean="0">
                <a:solidFill>
                  <a:srgbClr val="00B050"/>
                </a:solidFill>
                <a:latin typeface="Arial Black" pitchFamily="34" charset="0"/>
              </a:rPr>
              <a:t> </a:t>
            </a:r>
            <a:r>
              <a:rPr lang="tr-TR" dirty="0" smtClean="0">
                <a:latin typeface="Arial Black" pitchFamily="34" charset="0"/>
              </a:rPr>
              <a:t>anlayışı ile hareket eder.</a:t>
            </a:r>
          </a:p>
          <a:p>
            <a:endParaRPr lang="tr-TR" dirty="0"/>
          </a:p>
        </p:txBody>
      </p:sp>
      <p:sp>
        <p:nvSpPr>
          <p:cNvPr id="5" name="4 Veri Yer Tutucusu"/>
          <p:cNvSpPr>
            <a:spLocks noGrp="1"/>
          </p:cNvSpPr>
          <p:nvPr>
            <p:ph type="dt" sz="half" idx="14"/>
          </p:nvPr>
        </p:nvSpPr>
        <p:spPr/>
        <p:txBody>
          <a:bodyPr/>
          <a:lstStyle/>
          <a:p>
            <a:r>
              <a:rPr lang="tr-TR" smtClean="0"/>
              <a:t>13.12.2012</a:t>
            </a:r>
            <a:endParaRPr lang="tr-T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7" name="6 Slayt Numarası Yer Tutucusu"/>
          <p:cNvSpPr>
            <a:spLocks noGrp="1"/>
          </p:cNvSpPr>
          <p:nvPr>
            <p:ph type="sldNum" sz="quarter" idx="15"/>
          </p:nvPr>
        </p:nvSpPr>
        <p:spPr/>
        <p:txBody>
          <a:bodyPr/>
          <a:lstStyle/>
          <a:p>
            <a:fld id="{DB89B8EF-C47E-420A-983F-4A9BA1783B9D}"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772816"/>
            <a:ext cx="7467600" cy="1143000"/>
          </a:xfrm>
        </p:spPr>
        <p:txBody>
          <a:bodyPr>
            <a:normAutofit fontScale="90000"/>
          </a:bodyPr>
          <a:lstStyle/>
          <a:p>
            <a:r>
              <a:rPr lang="tr-TR" sz="2700" b="1" dirty="0" smtClean="0">
                <a:solidFill>
                  <a:srgbClr val="0070C0"/>
                </a:solidFill>
                <a:latin typeface="Arial Black" pitchFamily="34" charset="0"/>
              </a:rPr>
              <a:t/>
            </a:r>
            <a:br>
              <a:rPr lang="tr-TR" sz="2700" b="1" dirty="0" smtClean="0">
                <a:solidFill>
                  <a:srgbClr val="0070C0"/>
                </a:solidFill>
                <a:latin typeface="Arial Black" pitchFamily="34" charset="0"/>
              </a:rPr>
            </a:br>
            <a:r>
              <a:rPr lang="tr-TR" sz="2700" b="1" dirty="0" smtClean="0">
                <a:solidFill>
                  <a:srgbClr val="0070C0"/>
                </a:solidFill>
                <a:latin typeface="Arial Black" pitchFamily="34" charset="0"/>
              </a:rPr>
              <a:t/>
            </a:r>
            <a:br>
              <a:rPr lang="tr-TR" sz="2700" b="1" dirty="0" smtClean="0">
                <a:solidFill>
                  <a:srgbClr val="0070C0"/>
                </a:solidFill>
                <a:latin typeface="Arial Black" pitchFamily="34" charset="0"/>
              </a:rPr>
            </a:br>
            <a:r>
              <a:rPr lang="tr-TR" sz="2700" b="1" dirty="0" smtClean="0">
                <a:solidFill>
                  <a:srgbClr val="0070C0"/>
                </a:solidFill>
                <a:latin typeface="Arial Black" pitchFamily="34" charset="0"/>
              </a:rPr>
              <a:t/>
            </a:r>
            <a:br>
              <a:rPr lang="tr-TR" sz="2700" b="1" dirty="0" smtClean="0">
                <a:solidFill>
                  <a:srgbClr val="0070C0"/>
                </a:solidFill>
                <a:latin typeface="Arial Black" pitchFamily="34" charset="0"/>
              </a:rPr>
            </a:br>
            <a:r>
              <a:rPr lang="tr-TR" sz="2700" b="1" dirty="0" smtClean="0">
                <a:solidFill>
                  <a:srgbClr val="0070C0"/>
                </a:solidFill>
                <a:latin typeface="Arial Black" pitchFamily="34" charset="0"/>
              </a:rPr>
              <a:t/>
            </a:r>
            <a:br>
              <a:rPr lang="tr-TR" sz="2700" b="1" dirty="0" smtClean="0">
                <a:solidFill>
                  <a:srgbClr val="0070C0"/>
                </a:solidFill>
                <a:latin typeface="Arial Black" pitchFamily="34" charset="0"/>
              </a:rPr>
            </a:br>
            <a:r>
              <a:rPr lang="tr-TR" sz="2700" b="1" dirty="0" smtClean="0">
                <a:solidFill>
                  <a:srgbClr val="0070C0"/>
                </a:solidFill>
                <a:latin typeface="Arial Black" pitchFamily="34" charset="0"/>
              </a:rPr>
              <a:t/>
            </a:r>
            <a:br>
              <a:rPr lang="tr-TR" sz="2700" b="1" dirty="0" smtClean="0">
                <a:solidFill>
                  <a:srgbClr val="0070C0"/>
                </a:solidFill>
                <a:latin typeface="Arial Black" pitchFamily="34" charset="0"/>
              </a:rPr>
            </a:br>
            <a:r>
              <a:rPr lang="tr-TR" sz="2700" b="1" dirty="0" smtClean="0">
                <a:solidFill>
                  <a:srgbClr val="0070C0"/>
                </a:solidFill>
                <a:latin typeface="Arial Black" pitchFamily="34" charset="0"/>
              </a:rPr>
              <a:t>H- </a:t>
            </a:r>
            <a:r>
              <a:rPr lang="tr-TR" sz="2700" b="1" dirty="0" smtClean="0">
                <a:solidFill>
                  <a:srgbClr val="0070C0"/>
                </a:solidFill>
                <a:latin typeface="Arial Black" pitchFamily="34" charset="0"/>
              </a:rPr>
              <a:t>Aralarında Yaş ve İlim Farkı Olanların Birbirlerine Karşı Hoşgörüsü</a:t>
            </a:r>
            <a:r>
              <a:rPr lang="tr-TR" b="1" dirty="0" smtClean="0">
                <a:latin typeface="Arial Black" pitchFamily="34" charset="0"/>
              </a:rPr>
              <a:t/>
            </a:r>
            <a:br>
              <a:rPr lang="tr-TR" b="1" dirty="0" smtClean="0">
                <a:latin typeface="Arial Black" pitchFamily="34" charset="0"/>
              </a:rPr>
            </a:br>
            <a:endParaRPr lang="tr-TR" b="1" dirty="0">
              <a:latin typeface="Arial Black" pitchFamily="34" charset="0"/>
            </a:endParaRPr>
          </a:p>
        </p:txBody>
      </p:sp>
      <p:sp>
        <p:nvSpPr>
          <p:cNvPr id="3" name="2 İçerik Yer Tutucusu"/>
          <p:cNvSpPr>
            <a:spLocks noGrp="1"/>
          </p:cNvSpPr>
          <p:nvPr>
            <p:ph sz="quarter" idx="1"/>
          </p:nvPr>
        </p:nvSpPr>
        <p:spPr/>
        <p:txBody>
          <a:bodyPr>
            <a:normAutofit/>
          </a:bodyPr>
          <a:lstStyle/>
          <a:p>
            <a:endParaRPr lang="tr-TR" dirty="0" smtClean="0">
              <a:latin typeface="Arial Black" pitchFamily="34" charset="0"/>
            </a:endParaRPr>
          </a:p>
          <a:p>
            <a:endParaRPr lang="tr-TR" dirty="0" smtClean="0">
              <a:latin typeface="Arial Black" pitchFamily="34" charset="0"/>
            </a:endParaRPr>
          </a:p>
          <a:p>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Yaşlılar </a:t>
            </a:r>
            <a:r>
              <a:rPr lang="tr-TR" dirty="0" smtClean="0">
                <a:latin typeface="Arial Black" pitchFamily="34" charset="0"/>
              </a:rPr>
              <a:t>gençlerin tecrübesizliğini, ibadete karşı tembelliklerini ve anlayış farklılıklarını, gençler de yaşlıların ifrat ve tefrite kaçan yönlerini usulünce uyararak doğrusunu anlatmalıdır.</a:t>
            </a:r>
            <a:endParaRPr lang="tr-TR" dirty="0">
              <a:latin typeface="Arial Black" pitchFamily="34" charset="0"/>
            </a:endParaRPr>
          </a:p>
        </p:txBody>
      </p:sp>
      <p:sp>
        <p:nvSpPr>
          <p:cNvPr id="5" name="4 Veri Yer Tutucusu"/>
          <p:cNvSpPr>
            <a:spLocks noGrp="1"/>
          </p:cNvSpPr>
          <p:nvPr>
            <p:ph type="dt" sz="half" idx="14"/>
          </p:nvPr>
        </p:nvSpPr>
        <p:spPr/>
        <p:txBody>
          <a:bodyPr/>
          <a:lstStyle/>
          <a:p>
            <a:r>
              <a:rPr lang="tr-TR" smtClean="0"/>
              <a:t>13.12.2012</a:t>
            </a:r>
            <a:endParaRPr lang="tr-T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124744"/>
          </a:xfrm>
          <a:prstGeom prst="rect">
            <a:avLst/>
          </a:prstGeom>
          <a:noFill/>
          <a:ln w="9525">
            <a:noFill/>
            <a:miter lim="800000"/>
            <a:headEnd/>
            <a:tailEnd/>
          </a:ln>
        </p:spPr>
      </p:pic>
      <p:sp>
        <p:nvSpPr>
          <p:cNvPr id="8" name="7 Slayt Numarası Yer Tutucusu"/>
          <p:cNvSpPr>
            <a:spLocks noGrp="1"/>
          </p:cNvSpPr>
          <p:nvPr>
            <p:ph type="sldNum" sz="quarter" idx="15"/>
          </p:nvPr>
        </p:nvSpPr>
        <p:spPr/>
        <p:txBody>
          <a:bodyPr/>
          <a:lstStyle/>
          <a:p>
            <a:fld id="{DB89B8EF-C47E-420A-983F-4A9BA1783B9D}"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196752"/>
            <a:ext cx="7467600" cy="792088"/>
          </a:xfrm>
        </p:spPr>
        <p:txBody>
          <a:bodyPr>
            <a:noAutofit/>
          </a:bodyPr>
          <a:lstStyle/>
          <a:p>
            <a:r>
              <a:rPr lang="tr-TR" sz="2000" b="1" dirty="0" smtClean="0">
                <a:solidFill>
                  <a:srgbClr val="0070C0"/>
                </a:solidFill>
                <a:latin typeface="Arial Black" pitchFamily="34" charset="0"/>
              </a:rPr>
              <a:t>2- Gayr-i Müslimlerle Münasebetlerde Hoşgörü </a:t>
            </a:r>
            <a:r>
              <a:rPr lang="tr-TR" sz="2000" dirty="0" smtClean="0">
                <a:solidFill>
                  <a:srgbClr val="0070C0"/>
                </a:solidFill>
                <a:latin typeface="Arial Black" pitchFamily="34" charset="0"/>
              </a:rPr>
              <a:t/>
            </a:r>
            <a:br>
              <a:rPr lang="tr-TR" sz="2000" dirty="0" smtClean="0">
                <a:solidFill>
                  <a:srgbClr val="0070C0"/>
                </a:solidFill>
                <a:latin typeface="Arial Black" pitchFamily="34" charset="0"/>
              </a:rPr>
            </a:br>
            <a:endParaRPr lang="tr-TR" sz="2000" dirty="0">
              <a:solidFill>
                <a:srgbClr val="0070C0"/>
              </a:solidFill>
              <a:latin typeface="Arial Black" pitchFamily="34" charset="0"/>
            </a:endParaRPr>
          </a:p>
        </p:txBody>
      </p:sp>
      <p:sp>
        <p:nvSpPr>
          <p:cNvPr id="3" name="2 İçerik Yer Tutucusu"/>
          <p:cNvSpPr>
            <a:spLocks noGrp="1"/>
          </p:cNvSpPr>
          <p:nvPr>
            <p:ph sz="quarter" idx="1"/>
          </p:nvPr>
        </p:nvSpPr>
        <p:spPr>
          <a:xfrm>
            <a:off x="179512" y="1600200"/>
            <a:ext cx="8568952" cy="5069160"/>
          </a:xfrm>
        </p:spPr>
        <p:txBody>
          <a:bodyPr>
            <a:normAutofit fontScale="92500" lnSpcReduction="10000"/>
          </a:bodyPr>
          <a:lstStyle/>
          <a:p>
            <a:endParaRPr lang="tr-TR" dirty="0" smtClean="0"/>
          </a:p>
          <a:p>
            <a:r>
              <a:rPr lang="tr-TR" dirty="0" err="1" smtClean="0">
                <a:latin typeface="Arial Black" pitchFamily="34" charset="0"/>
              </a:rPr>
              <a:t>Kur’an</a:t>
            </a:r>
            <a:r>
              <a:rPr lang="tr-TR" dirty="0" smtClean="0">
                <a:latin typeface="Arial Black" pitchFamily="34" charset="0"/>
              </a:rPr>
              <a:t>-ı </a:t>
            </a:r>
            <a:r>
              <a:rPr lang="tr-TR" dirty="0" smtClean="0">
                <a:latin typeface="Arial Black" pitchFamily="34" charset="0"/>
              </a:rPr>
              <a:t>Kerim, âlemlere rahmet olarak gönderilen Efendimiz (s.a.s)’e evrensel </a:t>
            </a:r>
            <a:r>
              <a:rPr lang="tr-TR" dirty="0" err="1" smtClean="0">
                <a:latin typeface="Arial Black" pitchFamily="34" charset="0"/>
              </a:rPr>
              <a:t>risalet</a:t>
            </a:r>
            <a:r>
              <a:rPr lang="tr-TR" dirty="0" smtClean="0">
                <a:latin typeface="Arial Black" pitchFamily="34" charset="0"/>
              </a:rPr>
              <a:t> vazifesini yerine getirirken, daima hoşgörü ve </a:t>
            </a:r>
            <a:r>
              <a:rPr lang="tr-TR" dirty="0" err="1" smtClean="0">
                <a:latin typeface="Arial Black" pitchFamily="34" charset="0"/>
              </a:rPr>
              <a:t>diyaloğu</a:t>
            </a:r>
            <a:r>
              <a:rPr lang="tr-TR" dirty="0" smtClean="0">
                <a:latin typeface="Arial Black" pitchFamily="34" charset="0"/>
              </a:rPr>
              <a:t> esas almasını emretmenin yanı sıra şu ayet-i kerime ile de </a:t>
            </a:r>
            <a:r>
              <a:rPr lang="tr-TR" dirty="0" err="1" smtClean="0">
                <a:latin typeface="Arial Black" pitchFamily="34" charset="0"/>
              </a:rPr>
              <a:t>ehl</a:t>
            </a:r>
            <a:r>
              <a:rPr lang="tr-TR" dirty="0" smtClean="0">
                <a:latin typeface="Arial Black" pitchFamily="34" charset="0"/>
              </a:rPr>
              <a:t>-i kitap’la hangi ortak paydada buluşulması gerektiğine işarette bulunuyor: </a:t>
            </a:r>
          </a:p>
          <a:p>
            <a:pPr rtl="1"/>
            <a:r>
              <a:rPr lang="ar-SA" sz="2800" b="1" dirty="0" smtClean="0"/>
              <a:t>قُلْ يَااَهْلَ الْكِتَابِ </a:t>
            </a:r>
            <a:r>
              <a:rPr lang="ar-SA" sz="2800" b="1" dirty="0" smtClean="0">
                <a:solidFill>
                  <a:srgbClr val="0070C0"/>
                </a:solidFill>
              </a:rPr>
              <a:t>تَعَالَوْا اِلى كَلِمَةٍ سَوَاءٍ بَيْنَنَا وَبَيْنَكُمْ </a:t>
            </a:r>
            <a:r>
              <a:rPr lang="ar-SA" sz="2800" b="1" dirty="0" smtClean="0"/>
              <a:t>اَلَّا نَعْبُدَ اِلَّا اللّهَ </a:t>
            </a:r>
            <a:r>
              <a:rPr lang="ar-SA" sz="2800" b="1" dirty="0" smtClean="0">
                <a:solidFill>
                  <a:srgbClr val="C00000"/>
                </a:solidFill>
              </a:rPr>
              <a:t>وَلَا نُشْرِكَ بِه شَيًْا </a:t>
            </a:r>
            <a:r>
              <a:rPr lang="ar-SA" sz="2800" b="1" dirty="0" smtClean="0"/>
              <a:t>وَلَا يَتَّخِذَ بَعْضُنَا بَعْضًا اَرْبَابًا مِنْ دُونِ اللّهِ فَاِنْ تَوَلَّوْا فَقُولُوا اشْهَدُوا بِاَنَّا مُسْلِمُونَ</a:t>
            </a:r>
            <a:endParaRPr lang="tr-TR" sz="2800" b="1" dirty="0" smtClean="0"/>
          </a:p>
          <a:p>
            <a:r>
              <a:rPr lang="tr-TR" b="1" dirty="0" smtClean="0">
                <a:latin typeface="Arial Black" pitchFamily="34" charset="0"/>
              </a:rPr>
              <a:t>“(</a:t>
            </a:r>
            <a:r>
              <a:rPr lang="tr-TR" b="1" dirty="0" err="1" smtClean="0">
                <a:latin typeface="Arial Black" pitchFamily="34" charset="0"/>
              </a:rPr>
              <a:t>Resûlüm</a:t>
            </a:r>
            <a:r>
              <a:rPr lang="tr-TR" b="1" dirty="0" smtClean="0">
                <a:latin typeface="Arial Black" pitchFamily="34" charset="0"/>
              </a:rPr>
              <a:t>!) de ki: Ey </a:t>
            </a:r>
            <a:r>
              <a:rPr lang="tr-TR" b="1" dirty="0" err="1" smtClean="0">
                <a:latin typeface="Arial Black" pitchFamily="34" charset="0"/>
              </a:rPr>
              <a:t>ehl</a:t>
            </a:r>
            <a:r>
              <a:rPr lang="tr-TR" b="1" dirty="0" smtClean="0">
                <a:latin typeface="Arial Black" pitchFamily="34" charset="0"/>
              </a:rPr>
              <a:t>-i kitap! </a:t>
            </a:r>
            <a:r>
              <a:rPr lang="tr-TR" b="1" dirty="0" smtClean="0">
                <a:solidFill>
                  <a:srgbClr val="0070C0"/>
                </a:solidFill>
                <a:latin typeface="Arial Black" pitchFamily="34" charset="0"/>
              </a:rPr>
              <a:t>Sizinle bizim aramızda müşterek olan bir söze geliniz: </a:t>
            </a:r>
            <a:r>
              <a:rPr lang="tr-TR" b="1" dirty="0" smtClean="0">
                <a:latin typeface="Arial Black" pitchFamily="34" charset="0"/>
              </a:rPr>
              <a:t>Allah’tan başkasına ibadet etmeyelim; </a:t>
            </a:r>
            <a:r>
              <a:rPr lang="tr-TR" b="1" dirty="0" smtClean="0">
                <a:solidFill>
                  <a:srgbClr val="C00000"/>
                </a:solidFill>
                <a:latin typeface="Arial Black" pitchFamily="34" charset="0"/>
              </a:rPr>
              <a:t>O’na hiçbir şeyi eş tutmayalım </a:t>
            </a:r>
            <a:r>
              <a:rPr lang="tr-TR" b="1" dirty="0" smtClean="0">
                <a:latin typeface="Arial Black" pitchFamily="34" charset="0"/>
              </a:rPr>
              <a:t>ve Allah’ı bırakıp da kimimiz kimimizi rabler edinmeyelim...”</a:t>
            </a:r>
            <a:r>
              <a:rPr lang="tr-TR" dirty="0" smtClean="0">
                <a:latin typeface="Arial Black" pitchFamily="34" charset="0"/>
              </a:rPr>
              <a:t> (</a:t>
            </a:r>
            <a:r>
              <a:rPr lang="tr-TR" dirty="0" err="1" smtClean="0">
                <a:latin typeface="Arial Black" pitchFamily="34" charset="0"/>
              </a:rPr>
              <a:t>Âl</a:t>
            </a:r>
            <a:r>
              <a:rPr lang="tr-TR" dirty="0" smtClean="0">
                <a:latin typeface="Arial Black" pitchFamily="34" charset="0"/>
              </a:rPr>
              <a:t>-i </a:t>
            </a:r>
            <a:r>
              <a:rPr lang="tr-TR" dirty="0" err="1" smtClean="0">
                <a:latin typeface="Arial Black" pitchFamily="34" charset="0"/>
              </a:rPr>
              <a:t>İmrân</a:t>
            </a:r>
            <a:r>
              <a:rPr lang="tr-TR" dirty="0" smtClean="0">
                <a:latin typeface="Arial Black" pitchFamily="34" charset="0"/>
              </a:rPr>
              <a:t>, 3/64)</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600200"/>
            <a:ext cx="8784976" cy="4873752"/>
          </a:xfrm>
        </p:spPr>
        <p:txBody>
          <a:bodyPr/>
          <a:lstStyle/>
          <a:p>
            <a:r>
              <a:rPr lang="tr-TR" dirty="0" smtClean="0">
                <a:latin typeface="Arial Black" pitchFamily="34" charset="0"/>
              </a:rPr>
              <a:t>Şimdi nazarlarınıza başka bir ayeti sunmak istiyoruz: </a:t>
            </a:r>
          </a:p>
          <a:p>
            <a:pPr rtl="1"/>
            <a:r>
              <a:rPr lang="ar-SA" sz="2800" b="1" dirty="0" smtClean="0"/>
              <a:t>لَا يَنْهيكُمُ اللّهُ عَنِ الَّذينَ </a:t>
            </a:r>
            <a:r>
              <a:rPr lang="ar-SA" sz="2800" b="1" dirty="0" smtClean="0">
                <a:solidFill>
                  <a:srgbClr val="C00000"/>
                </a:solidFill>
              </a:rPr>
              <a:t>لَمْ يُقَاتِلُوكُمْ فِى الدّينِ </a:t>
            </a:r>
            <a:r>
              <a:rPr lang="ar-SA" sz="2800" b="1" dirty="0" smtClean="0"/>
              <a:t>وَلَمْ يُخْرِجُوكُمْ مِنْ دِيَارِكُمْ </a:t>
            </a:r>
            <a:r>
              <a:rPr lang="ar-SA" sz="2800" b="1" dirty="0" smtClean="0">
                <a:solidFill>
                  <a:srgbClr val="00B0F0"/>
                </a:solidFill>
              </a:rPr>
              <a:t>اَنْ تَبَرُّوهُمْ </a:t>
            </a:r>
            <a:r>
              <a:rPr lang="ar-SA" sz="2800" b="1" dirty="0" smtClean="0"/>
              <a:t>وَتُقْسِطُوا اِلَيْهِمْ </a:t>
            </a:r>
            <a:r>
              <a:rPr lang="ar-SA" sz="2800" b="1" dirty="0" smtClean="0">
                <a:solidFill>
                  <a:srgbClr val="7030A0"/>
                </a:solidFill>
              </a:rPr>
              <a:t>اِنَّ اللّهَ يُحِبُّ الْمُقْسِطينَ</a:t>
            </a:r>
            <a:endParaRPr lang="tr-TR" sz="2800" dirty="0" smtClean="0">
              <a:solidFill>
                <a:srgbClr val="7030A0"/>
              </a:solidFill>
            </a:endParaRPr>
          </a:p>
          <a:p>
            <a:endParaRPr lang="tr-TR" b="1" dirty="0" smtClean="0">
              <a:solidFill>
                <a:srgbClr val="C00000"/>
              </a:solidFill>
              <a:latin typeface="Arial Black" pitchFamily="34" charset="0"/>
            </a:endParaRPr>
          </a:p>
          <a:p>
            <a:r>
              <a:rPr lang="tr-TR" b="1" dirty="0" smtClean="0">
                <a:solidFill>
                  <a:srgbClr val="C00000"/>
                </a:solidFill>
                <a:latin typeface="Arial Black" pitchFamily="34" charset="0"/>
              </a:rPr>
              <a:t>“</a:t>
            </a:r>
            <a:r>
              <a:rPr lang="tr-TR" b="1" dirty="0" smtClean="0">
                <a:solidFill>
                  <a:srgbClr val="C00000"/>
                </a:solidFill>
                <a:latin typeface="Arial Black" pitchFamily="34" charset="0"/>
              </a:rPr>
              <a:t>Dininizden ötürü sizinle savaşmayan, </a:t>
            </a:r>
            <a:r>
              <a:rPr lang="tr-TR" b="1" dirty="0" smtClean="0">
                <a:latin typeface="Arial Black" pitchFamily="34" charset="0"/>
              </a:rPr>
              <a:t>sizi yerinizden, yurdunuzdan etmeyen kâfirlere gelince, </a:t>
            </a:r>
            <a:r>
              <a:rPr lang="tr-TR" b="1" dirty="0" smtClean="0">
                <a:solidFill>
                  <a:srgbClr val="00B050"/>
                </a:solidFill>
                <a:latin typeface="Arial Black" pitchFamily="34" charset="0"/>
              </a:rPr>
              <a:t>Allah sizi, </a:t>
            </a:r>
            <a:r>
              <a:rPr lang="tr-TR" b="1" dirty="0" smtClean="0">
                <a:solidFill>
                  <a:srgbClr val="00B0F0"/>
                </a:solidFill>
                <a:latin typeface="Arial Black" pitchFamily="34" charset="0"/>
              </a:rPr>
              <a:t>onlara iyilik etmeden, </a:t>
            </a:r>
            <a:r>
              <a:rPr lang="tr-TR" b="1" dirty="0" smtClean="0">
                <a:latin typeface="Arial Black" pitchFamily="34" charset="0"/>
              </a:rPr>
              <a:t>adalet ve insaf gözetmeden </a:t>
            </a:r>
            <a:r>
              <a:rPr lang="tr-TR" b="1" dirty="0" smtClean="0">
                <a:solidFill>
                  <a:srgbClr val="00B050"/>
                </a:solidFill>
                <a:latin typeface="Arial Black" pitchFamily="34" charset="0"/>
              </a:rPr>
              <a:t>men etmez. </a:t>
            </a:r>
            <a:r>
              <a:rPr lang="tr-TR" b="1" dirty="0" smtClean="0">
                <a:solidFill>
                  <a:srgbClr val="7030A0"/>
                </a:solidFill>
                <a:latin typeface="Arial Black" pitchFamily="34" charset="0"/>
              </a:rPr>
              <a:t>Çünkü Allah âdil olanları sever.</a:t>
            </a:r>
            <a:r>
              <a:rPr lang="tr-TR" dirty="0" smtClean="0">
                <a:solidFill>
                  <a:srgbClr val="7030A0"/>
                </a:solidFill>
                <a:latin typeface="Arial Black" pitchFamily="34" charset="0"/>
              </a:rPr>
              <a:t> </a:t>
            </a:r>
            <a:r>
              <a:rPr lang="tr-TR" sz="1600" dirty="0" smtClean="0">
                <a:latin typeface="Arial Black" pitchFamily="34" charset="0"/>
              </a:rPr>
              <a:t>(</a:t>
            </a:r>
            <a:r>
              <a:rPr lang="tr-TR" sz="1600" dirty="0" err="1" smtClean="0">
                <a:latin typeface="Arial Black" pitchFamily="34" charset="0"/>
              </a:rPr>
              <a:t>Mümtehine</a:t>
            </a:r>
            <a:r>
              <a:rPr lang="tr-TR" sz="1600" dirty="0" smtClean="0">
                <a:latin typeface="Arial Black" pitchFamily="34" charset="0"/>
              </a:rPr>
              <a:t>, 60/8)</a:t>
            </a:r>
            <a:endParaRPr lang="tr-TR" dirty="0" smtClean="0">
              <a:latin typeface="Arial Black" pitchFamily="34" charset="0"/>
            </a:endParaRP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412776"/>
            <a:ext cx="8568952" cy="5445224"/>
          </a:xfrm>
        </p:spPr>
        <p:txBody>
          <a:bodyPr>
            <a:normAutofit lnSpcReduction="10000"/>
          </a:bodyPr>
          <a:lstStyle/>
          <a:p>
            <a:r>
              <a:rPr lang="tr-TR" dirty="0" smtClean="0">
                <a:latin typeface="Arial Black" pitchFamily="34" charset="0"/>
              </a:rPr>
              <a:t>Bu ayetin inmesiyle alâkalı olarak, Hz. Esma validemizin müşrike (Allah’a şirk koşan bir kadın) olan analığının, Mekke’den Medine’ye gelip validemizle görüşmek istemesi nakledilir</a:t>
            </a:r>
            <a:r>
              <a:rPr lang="tr-TR" dirty="0" smtClean="0">
                <a:latin typeface="Arial Black" pitchFamily="34" charset="0"/>
              </a:rPr>
              <a:t>.</a:t>
            </a:r>
          </a:p>
          <a:p>
            <a:r>
              <a:rPr lang="tr-TR" dirty="0" smtClean="0">
                <a:latin typeface="Arial Black" pitchFamily="34" charset="0"/>
              </a:rPr>
              <a:t> </a:t>
            </a:r>
            <a:r>
              <a:rPr lang="tr-TR" dirty="0" smtClean="0">
                <a:solidFill>
                  <a:srgbClr val="7030A0"/>
                </a:solidFill>
                <a:latin typeface="Arial Black" pitchFamily="34" charset="0"/>
              </a:rPr>
              <a:t>Hz. Esma, Allah </a:t>
            </a:r>
            <a:r>
              <a:rPr lang="tr-TR" dirty="0" err="1" smtClean="0">
                <a:solidFill>
                  <a:srgbClr val="7030A0"/>
                </a:solidFill>
                <a:latin typeface="Arial Black" pitchFamily="34" charset="0"/>
              </a:rPr>
              <a:t>Rasûlü’ne</a:t>
            </a:r>
            <a:r>
              <a:rPr lang="tr-TR" dirty="0" smtClean="0">
                <a:solidFill>
                  <a:srgbClr val="7030A0"/>
                </a:solidFill>
                <a:latin typeface="Arial Black" pitchFamily="34" charset="0"/>
              </a:rPr>
              <a:t> gelir ve müşrike analığıyla görüşüp </a:t>
            </a:r>
            <a:r>
              <a:rPr lang="tr-TR" dirty="0" err="1" smtClean="0">
                <a:solidFill>
                  <a:srgbClr val="7030A0"/>
                </a:solidFill>
                <a:latin typeface="Arial Black" pitchFamily="34" charset="0"/>
              </a:rPr>
              <a:t>görüşemeyece</a:t>
            </a:r>
            <a:r>
              <a:rPr lang="tr-TR" dirty="0" smtClean="0">
                <a:solidFill>
                  <a:srgbClr val="7030A0"/>
                </a:solidFill>
                <a:latin typeface="Arial Black" pitchFamily="34" charset="0"/>
              </a:rPr>
              <a:t>-</a:t>
            </a:r>
            <a:r>
              <a:rPr lang="tr-TR" dirty="0" err="1" smtClean="0">
                <a:solidFill>
                  <a:srgbClr val="7030A0"/>
                </a:solidFill>
                <a:latin typeface="Arial Black" pitchFamily="34" charset="0"/>
              </a:rPr>
              <a:t>ğini</a:t>
            </a:r>
            <a:r>
              <a:rPr lang="tr-TR" dirty="0" smtClean="0">
                <a:solidFill>
                  <a:srgbClr val="7030A0"/>
                </a:solidFill>
                <a:latin typeface="Arial Black" pitchFamily="34" charset="0"/>
              </a:rPr>
              <a:t> sorar.</a:t>
            </a:r>
            <a:r>
              <a:rPr lang="tr-TR" dirty="0" smtClean="0">
                <a:latin typeface="Arial Black" pitchFamily="34" charset="0"/>
              </a:rPr>
              <a:t> </a:t>
            </a:r>
            <a:endParaRPr lang="tr-TR" dirty="0" smtClean="0">
              <a:latin typeface="Arial Black" pitchFamily="34" charset="0"/>
            </a:endParaRPr>
          </a:p>
          <a:p>
            <a:r>
              <a:rPr lang="tr-TR" dirty="0" smtClean="0">
                <a:solidFill>
                  <a:srgbClr val="FF0000"/>
                </a:solidFill>
                <a:latin typeface="Arial Black" pitchFamily="34" charset="0"/>
              </a:rPr>
              <a:t>Bunun </a:t>
            </a:r>
            <a:r>
              <a:rPr lang="tr-TR" dirty="0" smtClean="0">
                <a:solidFill>
                  <a:srgbClr val="FF0000"/>
                </a:solidFill>
                <a:latin typeface="Arial Black" pitchFamily="34" charset="0"/>
              </a:rPr>
              <a:t>üzerine bu ayet nazil olur ve görüşmenin de ötesinde, ona iyilikte bile bulunmasının herhangi bir mahzuru olmadığı ifade edilir. </a:t>
            </a:r>
            <a:endParaRPr lang="tr-TR" dirty="0" smtClean="0">
              <a:solidFill>
                <a:srgbClr val="FF0000"/>
              </a:solidFill>
              <a:latin typeface="Arial Black" pitchFamily="34" charset="0"/>
            </a:endParaRPr>
          </a:p>
          <a:p>
            <a:r>
              <a:rPr lang="tr-TR" dirty="0" smtClean="0">
                <a:solidFill>
                  <a:srgbClr val="0070C0"/>
                </a:solidFill>
                <a:latin typeface="Arial Black" pitchFamily="34" charset="0"/>
              </a:rPr>
              <a:t>Bu </a:t>
            </a:r>
            <a:r>
              <a:rPr lang="tr-TR" dirty="0" err="1" smtClean="0">
                <a:solidFill>
                  <a:srgbClr val="0070C0"/>
                </a:solidFill>
                <a:latin typeface="Arial Black" pitchFamily="34" charset="0"/>
              </a:rPr>
              <a:t>âyet</a:t>
            </a:r>
            <a:r>
              <a:rPr lang="tr-TR" dirty="0" smtClean="0">
                <a:solidFill>
                  <a:srgbClr val="0070C0"/>
                </a:solidFill>
                <a:latin typeface="Arial Black" pitchFamily="34" charset="0"/>
              </a:rPr>
              <a:t> Müslümanlarla Mekke müşriklerinin ilişkilerinin son derece gergin olduğu sırada inmiştir. </a:t>
            </a:r>
            <a:endParaRPr lang="tr-TR" dirty="0" smtClean="0">
              <a:solidFill>
                <a:srgbClr val="0070C0"/>
              </a:solidFill>
              <a:latin typeface="Arial Black" pitchFamily="34" charset="0"/>
            </a:endParaRPr>
          </a:p>
          <a:p>
            <a:r>
              <a:rPr lang="tr-TR" dirty="0" smtClean="0">
                <a:solidFill>
                  <a:srgbClr val="00B050"/>
                </a:solidFill>
                <a:latin typeface="Arial Black" pitchFamily="34" charset="0"/>
              </a:rPr>
              <a:t>Buna </a:t>
            </a:r>
            <a:r>
              <a:rPr lang="tr-TR" dirty="0" smtClean="0">
                <a:solidFill>
                  <a:srgbClr val="00B050"/>
                </a:solidFill>
                <a:latin typeface="Arial Black" pitchFamily="34" charset="0"/>
              </a:rPr>
              <a:t>rağmen iyiliği, hoşgörü, müsamaha ve adaleti emretmesi oldukça dikkate değer</a:t>
            </a:r>
            <a:endParaRPr lang="tr-TR" dirty="0">
              <a:solidFill>
                <a:srgbClr val="00B050"/>
              </a:solidFill>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412776"/>
            <a:ext cx="8568952" cy="5061176"/>
          </a:xfrm>
        </p:spPr>
        <p:txBody>
          <a:bodyPr/>
          <a:lstStyle/>
          <a:p>
            <a:endParaRPr lang="tr-TR" dirty="0" smtClean="0">
              <a:latin typeface="Arial Black" pitchFamily="34" charset="0"/>
            </a:endParaRPr>
          </a:p>
          <a:p>
            <a:endParaRPr lang="tr-TR" dirty="0" smtClean="0">
              <a:latin typeface="Arial Black" pitchFamily="34" charset="0"/>
            </a:endParaRPr>
          </a:p>
          <a:p>
            <a:r>
              <a:rPr lang="tr-TR" dirty="0" smtClean="0">
                <a:latin typeface="Arial Black" pitchFamily="34" charset="0"/>
              </a:rPr>
              <a:t>Ayrıca </a:t>
            </a:r>
            <a:r>
              <a:rPr lang="tr-TR" dirty="0" smtClean="0">
                <a:latin typeface="Arial Black" pitchFamily="34" charset="0"/>
              </a:rPr>
              <a:t>herhangi bir kayıt konmadığı için </a:t>
            </a:r>
            <a:r>
              <a:rPr lang="tr-TR" dirty="0" err="1" smtClean="0">
                <a:latin typeface="Arial Black" pitchFamily="34" charset="0"/>
              </a:rPr>
              <a:t>ehl</a:t>
            </a:r>
            <a:r>
              <a:rPr lang="tr-TR" dirty="0" smtClean="0">
                <a:latin typeface="Arial Black" pitchFamily="34" charset="0"/>
              </a:rPr>
              <a:t>-i kitap da dahil bütün insanları irşada davette </a:t>
            </a:r>
            <a:r>
              <a:rPr lang="tr-TR" dirty="0" err="1" smtClean="0">
                <a:latin typeface="Arial Black" pitchFamily="34" charset="0"/>
              </a:rPr>
              <a:t>tâkip</a:t>
            </a:r>
            <a:r>
              <a:rPr lang="tr-TR" dirty="0" smtClean="0">
                <a:latin typeface="Arial Black" pitchFamily="34" charset="0"/>
              </a:rPr>
              <a:t> edilecek metodu belirlemede şu </a:t>
            </a:r>
            <a:r>
              <a:rPr lang="tr-TR" dirty="0" err="1" smtClean="0">
                <a:latin typeface="Arial Black" pitchFamily="34" charset="0"/>
              </a:rPr>
              <a:t>âyet</a:t>
            </a:r>
            <a:r>
              <a:rPr lang="tr-TR" dirty="0" smtClean="0">
                <a:latin typeface="Arial Black" pitchFamily="34" charset="0"/>
              </a:rPr>
              <a:t> de çok dikkat çekici: </a:t>
            </a:r>
          </a:p>
          <a:p>
            <a:r>
              <a:rPr lang="ar-SA" sz="2800" b="1" dirty="0" smtClean="0"/>
              <a:t>اُدْعُ اِلى سَبيلِ رَبِّكَ</a:t>
            </a:r>
            <a:r>
              <a:rPr lang="ar-SA" sz="2800" b="1" dirty="0" smtClean="0">
                <a:solidFill>
                  <a:srgbClr val="00B050"/>
                </a:solidFill>
              </a:rPr>
              <a:t> بِالْحِكْمَةِ </a:t>
            </a:r>
            <a:r>
              <a:rPr lang="ar-SA" sz="2800" b="1" dirty="0" smtClean="0">
                <a:solidFill>
                  <a:srgbClr val="FF0000"/>
                </a:solidFill>
              </a:rPr>
              <a:t>وَالْمَوْعِظَةِ الْحَسَنَةِ </a:t>
            </a:r>
            <a:r>
              <a:rPr lang="ar-SA" sz="2800" b="1" dirty="0" smtClean="0">
                <a:solidFill>
                  <a:srgbClr val="7030A0"/>
                </a:solidFill>
              </a:rPr>
              <a:t>وَجَادِلْهُمْ بِالَّتى هِىَ اَحْسَنُ </a:t>
            </a:r>
            <a:endParaRPr lang="tr-TR" dirty="0" smtClean="0">
              <a:solidFill>
                <a:srgbClr val="7030A0"/>
              </a:solidFill>
            </a:endParaRPr>
          </a:p>
          <a:p>
            <a:r>
              <a:rPr lang="tr-TR" b="1" dirty="0" smtClean="0">
                <a:latin typeface="Arial Black" pitchFamily="34" charset="0"/>
              </a:rPr>
              <a:t>“Sen insanları Allah yoluna </a:t>
            </a:r>
            <a:r>
              <a:rPr lang="tr-TR" b="1" dirty="0" smtClean="0">
                <a:solidFill>
                  <a:srgbClr val="00B050"/>
                </a:solidFill>
                <a:latin typeface="Arial Black" pitchFamily="34" charset="0"/>
              </a:rPr>
              <a:t>hikmetle,</a:t>
            </a:r>
            <a:r>
              <a:rPr lang="tr-TR" b="1" dirty="0" smtClean="0">
                <a:latin typeface="Arial Black" pitchFamily="34" charset="0"/>
              </a:rPr>
              <a:t> </a:t>
            </a:r>
            <a:r>
              <a:rPr lang="tr-TR" b="1" dirty="0" smtClean="0">
                <a:solidFill>
                  <a:srgbClr val="FF0000"/>
                </a:solidFill>
                <a:latin typeface="Arial Black" pitchFamily="34" charset="0"/>
              </a:rPr>
              <a:t>güzel ve makul öğütlerle </a:t>
            </a:r>
            <a:r>
              <a:rPr lang="tr-TR" b="1" dirty="0" err="1" smtClean="0">
                <a:latin typeface="Arial Black" pitchFamily="34" charset="0"/>
              </a:rPr>
              <a:t>dâvet</a:t>
            </a:r>
            <a:r>
              <a:rPr lang="tr-TR" b="1" dirty="0" smtClean="0">
                <a:latin typeface="Arial Black" pitchFamily="34" charset="0"/>
              </a:rPr>
              <a:t> et </a:t>
            </a:r>
            <a:r>
              <a:rPr lang="tr-TR" b="1" dirty="0" smtClean="0">
                <a:solidFill>
                  <a:srgbClr val="7030A0"/>
                </a:solidFill>
                <a:latin typeface="Arial Black" pitchFamily="34" charset="0"/>
              </a:rPr>
              <a:t>ve onlarla en güzel tarzda mücadele et</a:t>
            </a:r>
            <a:r>
              <a:rPr lang="tr-TR" dirty="0" smtClean="0">
                <a:solidFill>
                  <a:srgbClr val="7030A0"/>
                </a:solidFill>
                <a:latin typeface="Arial Black" pitchFamily="34" charset="0"/>
              </a:rPr>
              <a:t>.”</a:t>
            </a:r>
            <a:r>
              <a:rPr lang="tr-TR" b="1" i="1" dirty="0" smtClean="0">
                <a:solidFill>
                  <a:srgbClr val="7030A0"/>
                </a:solidFill>
                <a:latin typeface="Arial Black" pitchFamily="34" charset="0"/>
              </a:rPr>
              <a:t> </a:t>
            </a:r>
            <a:r>
              <a:rPr lang="tr-TR" sz="1200" dirty="0" smtClean="0">
                <a:latin typeface="Arial Black" pitchFamily="34" charset="0"/>
              </a:rPr>
              <a:t>(</a:t>
            </a:r>
            <a:r>
              <a:rPr lang="tr-TR" sz="1200" dirty="0" err="1" smtClean="0">
                <a:latin typeface="Arial Black" pitchFamily="34" charset="0"/>
              </a:rPr>
              <a:t>Nahl</a:t>
            </a:r>
            <a:r>
              <a:rPr lang="tr-TR" sz="1200" dirty="0" smtClean="0">
                <a:latin typeface="Arial Black" pitchFamily="34" charset="0"/>
              </a:rPr>
              <a:t> 16/125)</a:t>
            </a:r>
            <a:endParaRPr lang="tr-TR" dirty="0" smtClean="0">
              <a:latin typeface="Arial Black" pitchFamily="34" charset="0"/>
            </a:endParaRPr>
          </a:p>
          <a:p>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268760"/>
            <a:ext cx="8568952" cy="5233792"/>
          </a:xfrm>
        </p:spPr>
        <p:txBody>
          <a:bodyPr>
            <a:normAutofit fontScale="92500" lnSpcReduction="20000"/>
          </a:bodyPr>
          <a:lstStyle/>
          <a:p>
            <a:r>
              <a:rPr lang="tr-TR" b="1" dirty="0" smtClean="0">
                <a:solidFill>
                  <a:srgbClr val="C00000"/>
                </a:solidFill>
                <a:latin typeface="Arial Black" pitchFamily="34" charset="0"/>
              </a:rPr>
              <a:t>Hoşgörü (müsamaha</a:t>
            </a:r>
            <a:r>
              <a:rPr lang="tr-TR" b="1" dirty="0" smtClean="0">
                <a:solidFill>
                  <a:srgbClr val="C00000"/>
                </a:solidFill>
              </a:rPr>
              <a:t>): </a:t>
            </a:r>
            <a:r>
              <a:rPr lang="tr-TR" dirty="0" smtClean="0">
                <a:latin typeface="Arial Black" pitchFamily="34" charset="0"/>
              </a:rPr>
              <a:t>Farklı görüş ve davranışları tahammülle karşılama, önemli olmayan hata ve kusurları bağışlama anlamına gelen bir terimdir.</a:t>
            </a:r>
          </a:p>
          <a:p>
            <a:r>
              <a:rPr lang="tr-TR" dirty="0" smtClean="0"/>
              <a:t> </a:t>
            </a:r>
            <a:r>
              <a:rPr lang="tr-TR" dirty="0" smtClean="0">
                <a:solidFill>
                  <a:srgbClr val="00B050"/>
                </a:solidFill>
                <a:latin typeface="Arial Black" pitchFamily="34" charset="0"/>
              </a:rPr>
              <a:t>Bizden olmayan veya bizim gibi olmayan başkalarına karşı güçlük çıkarmama ,onlara müdahale ve baskıda bulunmama ve onların ufak farklılık ve kusurlarını görmezden gelme demektir</a:t>
            </a:r>
            <a:r>
              <a:rPr lang="tr-TR" dirty="0" smtClean="0"/>
              <a:t>.</a:t>
            </a:r>
          </a:p>
          <a:p>
            <a:r>
              <a:rPr lang="tr-TR" dirty="0" smtClean="0">
                <a:latin typeface="Arial Black" pitchFamily="34" charset="0"/>
              </a:rPr>
              <a:t> Bir ahlak kavramı olarak hem bireysel ve hem de toplumsal düzeyde önem verilmesi gereken bir tutumdur.</a:t>
            </a:r>
            <a:r>
              <a:rPr lang="tr-TR" sz="1400" i="1" dirty="0" smtClean="0">
                <a:latin typeface="Arial Black" pitchFamily="34" charset="0"/>
              </a:rPr>
              <a:t>(</a:t>
            </a:r>
            <a:r>
              <a:rPr lang="tr-TR" sz="1400" dirty="0" smtClean="0">
                <a:latin typeface="Arial Black" pitchFamily="34" charset="0"/>
              </a:rPr>
              <a:t>Şamil İ.</a:t>
            </a:r>
            <a:r>
              <a:rPr lang="tr-TR" sz="1400" dirty="0" err="1" smtClean="0">
                <a:latin typeface="Arial Black" pitchFamily="34" charset="0"/>
              </a:rPr>
              <a:t>Ans</a:t>
            </a:r>
            <a:r>
              <a:rPr lang="tr-TR" sz="1400" dirty="0" smtClean="0">
                <a:latin typeface="Arial Black" pitchFamily="34" charset="0"/>
              </a:rPr>
              <a:t>. Müsamaha Md.s. 80)</a:t>
            </a:r>
            <a:endParaRPr lang="tr-TR" dirty="0" smtClean="0">
              <a:latin typeface="Arial Black" pitchFamily="34" charset="0"/>
            </a:endParaRPr>
          </a:p>
          <a:p>
            <a:r>
              <a:rPr lang="tr-TR" dirty="0" smtClean="0">
                <a:solidFill>
                  <a:srgbClr val="C00000"/>
                </a:solidFill>
                <a:latin typeface="Arial Black" pitchFamily="34" charset="0"/>
              </a:rPr>
              <a:t>İnsanlarla iletişim kurmak kaçınılmaz bir zorunluluktur.</a:t>
            </a:r>
          </a:p>
          <a:p>
            <a:r>
              <a:rPr lang="tr-TR" dirty="0" smtClean="0">
                <a:latin typeface="Arial Black" pitchFamily="34" charset="0"/>
              </a:rPr>
              <a:t> Sağlıklı bir iletişim için de hoşgörü ve müsamaha gereklidir.</a:t>
            </a:r>
          </a:p>
          <a:p>
            <a:r>
              <a:rPr lang="tr-TR" dirty="0" smtClean="0">
                <a:solidFill>
                  <a:srgbClr val="0070C0"/>
                </a:solidFill>
                <a:latin typeface="Arial Black" pitchFamily="34" charset="0"/>
              </a:rPr>
              <a:t> Müslümanlar dinlerini tebliğ, emri </a:t>
            </a:r>
            <a:r>
              <a:rPr lang="tr-TR" dirty="0" err="1" smtClean="0">
                <a:solidFill>
                  <a:srgbClr val="0070C0"/>
                </a:solidFill>
                <a:latin typeface="Arial Black" pitchFamily="34" charset="0"/>
              </a:rPr>
              <a:t>bi’l</a:t>
            </a:r>
            <a:r>
              <a:rPr lang="tr-TR" dirty="0" smtClean="0">
                <a:solidFill>
                  <a:srgbClr val="0070C0"/>
                </a:solidFill>
                <a:latin typeface="Arial Black" pitchFamily="34" charset="0"/>
              </a:rPr>
              <a:t>-</a:t>
            </a:r>
            <a:r>
              <a:rPr lang="tr-TR" dirty="0" err="1" smtClean="0">
                <a:solidFill>
                  <a:srgbClr val="0070C0"/>
                </a:solidFill>
                <a:latin typeface="Arial Black" pitchFamily="34" charset="0"/>
              </a:rPr>
              <a:t>ma’ruf</a:t>
            </a:r>
            <a:r>
              <a:rPr lang="tr-TR" dirty="0" smtClean="0">
                <a:solidFill>
                  <a:srgbClr val="0070C0"/>
                </a:solidFill>
                <a:latin typeface="Arial Black" pitchFamily="34" charset="0"/>
              </a:rPr>
              <a:t> </a:t>
            </a:r>
            <a:r>
              <a:rPr lang="tr-TR" dirty="0" err="1" smtClean="0">
                <a:solidFill>
                  <a:srgbClr val="0070C0"/>
                </a:solidFill>
                <a:latin typeface="Arial Black" pitchFamily="34" charset="0"/>
              </a:rPr>
              <a:t>nehy</a:t>
            </a:r>
            <a:r>
              <a:rPr lang="tr-TR" dirty="0" smtClean="0">
                <a:solidFill>
                  <a:srgbClr val="0070C0"/>
                </a:solidFill>
                <a:latin typeface="Arial Black" pitchFamily="34" charset="0"/>
              </a:rPr>
              <a:t>-i </a:t>
            </a:r>
            <a:r>
              <a:rPr lang="tr-TR" dirty="0" err="1" smtClean="0">
                <a:solidFill>
                  <a:srgbClr val="0070C0"/>
                </a:solidFill>
                <a:latin typeface="Arial Black" pitchFamily="34" charset="0"/>
              </a:rPr>
              <a:t>ani’l</a:t>
            </a:r>
            <a:r>
              <a:rPr lang="tr-TR" dirty="0" smtClean="0">
                <a:solidFill>
                  <a:srgbClr val="0070C0"/>
                </a:solidFill>
                <a:latin typeface="Arial Black" pitchFamily="34" charset="0"/>
              </a:rPr>
              <a:t>-</a:t>
            </a:r>
            <a:r>
              <a:rPr lang="tr-TR" dirty="0" err="1" smtClean="0">
                <a:solidFill>
                  <a:srgbClr val="0070C0"/>
                </a:solidFill>
                <a:latin typeface="Arial Black" pitchFamily="34" charset="0"/>
              </a:rPr>
              <a:t>münker</a:t>
            </a:r>
            <a:r>
              <a:rPr lang="tr-TR" dirty="0" smtClean="0">
                <a:solidFill>
                  <a:srgbClr val="0070C0"/>
                </a:solidFill>
                <a:latin typeface="Arial Black" pitchFamily="34" charset="0"/>
              </a:rPr>
              <a:t>, gibi dini görevlerini hoşgörüyle yerine getirirler.</a:t>
            </a:r>
            <a:endParaRPr lang="tr-TR" dirty="0">
              <a:solidFill>
                <a:srgbClr val="0070C0"/>
              </a:solidFill>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600200"/>
            <a:ext cx="8496944" cy="4873752"/>
          </a:xfrm>
        </p:spPr>
        <p:txBody>
          <a:bodyPr>
            <a:normAutofit fontScale="92500"/>
          </a:bodyPr>
          <a:lstStyle/>
          <a:p>
            <a:r>
              <a:rPr lang="tr-TR" b="1" dirty="0" smtClean="0">
                <a:latin typeface="Arial Black" pitchFamily="34" charset="0"/>
              </a:rPr>
              <a:t>Allah Resulü, </a:t>
            </a:r>
            <a:r>
              <a:rPr lang="tr-TR" b="1" dirty="0" err="1" smtClean="0">
                <a:latin typeface="Arial Black" pitchFamily="34" charset="0"/>
              </a:rPr>
              <a:t>Ehl</a:t>
            </a:r>
            <a:r>
              <a:rPr lang="tr-TR" b="1" dirty="0" smtClean="0">
                <a:latin typeface="Arial Black" pitchFamily="34" charset="0"/>
              </a:rPr>
              <a:t>-i </a:t>
            </a:r>
            <a:r>
              <a:rPr lang="tr-TR" b="1" dirty="0" err="1" smtClean="0">
                <a:latin typeface="Arial Black" pitchFamily="34" charset="0"/>
              </a:rPr>
              <a:t>Kitab’ın</a:t>
            </a:r>
            <a:r>
              <a:rPr lang="tr-TR" b="1" dirty="0" smtClean="0">
                <a:latin typeface="Arial Black" pitchFamily="34" charset="0"/>
              </a:rPr>
              <a:t> davetlerine katılmıştır </a:t>
            </a:r>
            <a:r>
              <a:rPr lang="tr-TR" b="1" dirty="0" smtClean="0">
                <a:latin typeface="Arial Black" pitchFamily="34" charset="0"/>
              </a:rPr>
              <a:t>.</a:t>
            </a:r>
            <a:endParaRPr lang="tr-TR" dirty="0" smtClean="0">
              <a:latin typeface="Arial Black" pitchFamily="34" charset="0"/>
            </a:endParaRPr>
          </a:p>
          <a:p>
            <a:r>
              <a:rPr lang="tr-TR" dirty="0" smtClean="0">
                <a:solidFill>
                  <a:srgbClr val="C00000"/>
                </a:solidFill>
                <a:latin typeface="Arial Black" pitchFamily="34" charset="0"/>
              </a:rPr>
              <a:t>Kaynaklara baktığımızda </a:t>
            </a:r>
            <a:r>
              <a:rPr lang="tr-TR" dirty="0" err="1" smtClean="0">
                <a:solidFill>
                  <a:srgbClr val="C00000"/>
                </a:solidFill>
                <a:latin typeface="Arial Black" pitchFamily="34" charset="0"/>
              </a:rPr>
              <a:t>Efendimiz’in</a:t>
            </a:r>
            <a:r>
              <a:rPr lang="tr-TR" dirty="0" smtClean="0">
                <a:solidFill>
                  <a:srgbClr val="C00000"/>
                </a:solidFill>
                <a:latin typeface="Arial Black" pitchFamily="34" charset="0"/>
              </a:rPr>
              <a:t> herkesle iyi ilişkiler içinde olduğunu, </a:t>
            </a:r>
            <a:r>
              <a:rPr lang="tr-TR" dirty="0" smtClean="0">
                <a:latin typeface="Arial Black" pitchFamily="34" charset="0"/>
              </a:rPr>
              <a:t>Hıristiyan ve Yahudileri toplumun birer ferdi olarak kabul ettiğini,</a:t>
            </a:r>
            <a:r>
              <a:rPr lang="tr-TR" dirty="0" smtClean="0">
                <a:solidFill>
                  <a:srgbClr val="C00000"/>
                </a:solidFill>
                <a:latin typeface="Arial Black" pitchFamily="34" charset="0"/>
              </a:rPr>
              <a:t> onların bazı davetlerine icabet ettiğini, </a:t>
            </a:r>
            <a:r>
              <a:rPr lang="tr-TR" dirty="0" smtClean="0">
                <a:latin typeface="Arial Black" pitchFamily="34" charset="0"/>
              </a:rPr>
              <a:t>düğün yemeklerine katıldığını, </a:t>
            </a:r>
            <a:r>
              <a:rPr lang="tr-TR" dirty="0" smtClean="0">
                <a:solidFill>
                  <a:srgbClr val="C00000"/>
                </a:solidFill>
                <a:latin typeface="Arial Black" pitchFamily="34" charset="0"/>
              </a:rPr>
              <a:t>hastalarını ziyaret ettiğini ve onlara ikramda bulunduğunu görüyoruz. </a:t>
            </a:r>
            <a:endParaRPr lang="tr-TR" dirty="0" smtClean="0">
              <a:solidFill>
                <a:srgbClr val="C00000"/>
              </a:solidFill>
              <a:latin typeface="Arial Black" pitchFamily="34" charset="0"/>
            </a:endParaRPr>
          </a:p>
          <a:p>
            <a:r>
              <a:rPr lang="tr-TR" dirty="0" smtClean="0">
                <a:latin typeface="Arial Black" pitchFamily="34" charset="0"/>
              </a:rPr>
              <a:t>Hatta </a:t>
            </a:r>
            <a:r>
              <a:rPr lang="tr-TR" dirty="0" smtClean="0">
                <a:latin typeface="Arial Black" pitchFamily="34" charset="0"/>
              </a:rPr>
              <a:t>Allah </a:t>
            </a:r>
            <a:r>
              <a:rPr lang="tr-TR" dirty="0" err="1" smtClean="0">
                <a:latin typeface="Arial Black" pitchFamily="34" charset="0"/>
              </a:rPr>
              <a:t>Rasulü</a:t>
            </a:r>
            <a:r>
              <a:rPr lang="tr-TR" dirty="0" smtClean="0">
                <a:latin typeface="Arial Black" pitchFamily="34" charset="0"/>
              </a:rPr>
              <a:t>, </a:t>
            </a:r>
            <a:r>
              <a:rPr lang="tr-TR" dirty="0" err="1" smtClean="0">
                <a:latin typeface="Arial Black" pitchFamily="34" charset="0"/>
              </a:rPr>
              <a:t>Necran</a:t>
            </a:r>
            <a:r>
              <a:rPr lang="tr-TR" dirty="0" smtClean="0">
                <a:latin typeface="Arial Black" pitchFamily="34" charset="0"/>
              </a:rPr>
              <a:t> Hıristiyanlarının kendisini ziyaretlerinde onlara abasını sermiş ve oturmalarını söylemiştir. </a:t>
            </a:r>
            <a:r>
              <a:rPr lang="tr-TR" dirty="0" err="1" smtClean="0">
                <a:solidFill>
                  <a:srgbClr val="00B050"/>
                </a:solidFill>
                <a:latin typeface="Arial Black" pitchFamily="34" charset="0"/>
              </a:rPr>
              <a:t>Necran</a:t>
            </a:r>
            <a:r>
              <a:rPr lang="tr-TR" dirty="0" smtClean="0">
                <a:solidFill>
                  <a:srgbClr val="00B050"/>
                </a:solidFill>
                <a:latin typeface="Arial Black" pitchFamily="34" charset="0"/>
              </a:rPr>
              <a:t> Hıristiyanlarının temsilci-</a:t>
            </a:r>
            <a:r>
              <a:rPr lang="tr-TR" dirty="0" err="1" smtClean="0">
                <a:solidFill>
                  <a:srgbClr val="00B050"/>
                </a:solidFill>
                <a:latin typeface="Arial Black" pitchFamily="34" charset="0"/>
              </a:rPr>
              <a:t>leri</a:t>
            </a:r>
            <a:r>
              <a:rPr lang="tr-TR" dirty="0" smtClean="0">
                <a:solidFill>
                  <a:srgbClr val="00B050"/>
                </a:solidFill>
                <a:latin typeface="Arial Black" pitchFamily="34" charset="0"/>
              </a:rPr>
              <a:t> Medine’ye geldiklerinde Peygamber Efendimiz, onların mescit içinde ibadet yapmalarına müsaade etmiştir.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600200"/>
            <a:ext cx="8712968" cy="5069160"/>
          </a:xfrm>
        </p:spPr>
        <p:txBody>
          <a:bodyPr/>
          <a:lstStyle/>
          <a:p>
            <a:r>
              <a:rPr lang="tr-TR" b="1" dirty="0" smtClean="0">
                <a:latin typeface="Arial Black" pitchFamily="34" charset="0"/>
              </a:rPr>
              <a:t>İslam’da Zorlama </a:t>
            </a:r>
            <a:r>
              <a:rPr lang="tr-TR" b="1" dirty="0" smtClean="0">
                <a:latin typeface="Arial Black" pitchFamily="34" charset="0"/>
              </a:rPr>
              <a:t>Yoktur.</a:t>
            </a:r>
            <a:endParaRPr lang="tr-TR" dirty="0" smtClean="0">
              <a:latin typeface="Arial Black" pitchFamily="34" charset="0"/>
            </a:endParaRPr>
          </a:p>
          <a:p>
            <a:r>
              <a:rPr lang="tr-TR" dirty="0" smtClean="0">
                <a:solidFill>
                  <a:srgbClr val="00B050"/>
                </a:solidFill>
                <a:latin typeface="Arial Black" pitchFamily="34" charset="0"/>
              </a:rPr>
              <a:t>Bu konuda Yüce Allah şöyle buyuruyor: </a:t>
            </a:r>
          </a:p>
          <a:p>
            <a:pPr rtl="1"/>
            <a:r>
              <a:rPr lang="ar-SA" b="1" dirty="0" smtClean="0"/>
              <a:t>لَااِكْرَاهَ فِى الدّينِ </a:t>
            </a:r>
            <a:r>
              <a:rPr lang="ar-SA" b="1" dirty="0" smtClean="0">
                <a:solidFill>
                  <a:srgbClr val="C00000"/>
                </a:solidFill>
              </a:rPr>
              <a:t>قَدْ تَبَيَّنَ الرُّشْدُ مِنَ الْغَىِّ </a:t>
            </a:r>
            <a:r>
              <a:rPr lang="ar-SA" b="1" dirty="0" smtClean="0"/>
              <a:t>فَمَنْ يَكْفُرْ بِالطَّاغُوتِ وَيُؤْمِنْ بِاللّهِ </a:t>
            </a:r>
            <a:r>
              <a:rPr lang="ar-SA" b="1" dirty="0" smtClean="0">
                <a:solidFill>
                  <a:srgbClr val="C00000"/>
                </a:solidFill>
              </a:rPr>
              <a:t>فَقَدِ اسْتَمْسَكَ بِالْعُرْوَةِ الْوُثْقى لَا انْفِصَامَ لَهَا </a:t>
            </a:r>
            <a:r>
              <a:rPr lang="ar-SA" b="1" dirty="0" smtClean="0"/>
              <a:t>وَاللّهُ سَميعٌ عَليمٌ</a:t>
            </a:r>
            <a:endParaRPr lang="tr-TR" dirty="0" smtClean="0"/>
          </a:p>
          <a:p>
            <a:endParaRPr lang="tr-TR" dirty="0" smtClean="0">
              <a:latin typeface="Arial Black" pitchFamily="34" charset="0"/>
            </a:endParaRPr>
          </a:p>
          <a:p>
            <a:r>
              <a:rPr lang="tr-TR" dirty="0" smtClean="0">
                <a:latin typeface="Arial Black" pitchFamily="34" charset="0"/>
              </a:rPr>
              <a:t>“</a:t>
            </a:r>
            <a:r>
              <a:rPr lang="tr-TR" b="1" dirty="0" smtClean="0">
                <a:latin typeface="Arial Black" pitchFamily="34" charset="0"/>
              </a:rPr>
              <a:t>Dinde zorlama yoktur. </a:t>
            </a:r>
            <a:r>
              <a:rPr lang="tr-TR" b="1" dirty="0" smtClean="0">
                <a:solidFill>
                  <a:srgbClr val="C00000"/>
                </a:solidFill>
                <a:latin typeface="Arial Black" pitchFamily="34" charset="0"/>
              </a:rPr>
              <a:t>Çünkü doğruluk sapıklıktan iyice ayrılmıştır. </a:t>
            </a:r>
            <a:r>
              <a:rPr lang="tr-TR" b="1" dirty="0" smtClean="0">
                <a:latin typeface="Arial Black" pitchFamily="34" charset="0"/>
              </a:rPr>
              <a:t>O halde kim </a:t>
            </a:r>
            <a:r>
              <a:rPr lang="tr-TR" b="1" dirty="0" err="1" smtClean="0">
                <a:latin typeface="Arial Black" pitchFamily="34" charset="0"/>
              </a:rPr>
              <a:t>tağutu</a:t>
            </a:r>
            <a:r>
              <a:rPr lang="tr-TR" b="1" dirty="0" smtClean="0">
                <a:latin typeface="Arial Black" pitchFamily="34" charset="0"/>
              </a:rPr>
              <a:t> tanımayıp Allah’a inanırsa, </a:t>
            </a:r>
            <a:r>
              <a:rPr lang="tr-TR" b="1" dirty="0" smtClean="0">
                <a:solidFill>
                  <a:srgbClr val="C00000"/>
                </a:solidFill>
                <a:latin typeface="Arial Black" pitchFamily="34" charset="0"/>
              </a:rPr>
              <a:t>kopmak bilmeyen sapasağlam bir kulpa yapışmıştır. </a:t>
            </a:r>
            <a:r>
              <a:rPr lang="tr-TR" b="1" dirty="0" smtClean="0">
                <a:latin typeface="Arial Black" pitchFamily="34" charset="0"/>
              </a:rPr>
              <a:t>Allah hakkıyla işitendir hakkıyla bilendir</a:t>
            </a:r>
            <a:r>
              <a:rPr lang="tr-TR" b="1" dirty="0" smtClean="0">
                <a:latin typeface="Arial Black" pitchFamily="34" charset="0"/>
              </a:rPr>
              <a:t>.” </a:t>
            </a:r>
            <a:r>
              <a:rPr lang="tr-TR" sz="1400" dirty="0" smtClean="0">
                <a:latin typeface="Arial Black" pitchFamily="34" charset="0"/>
              </a:rPr>
              <a:t>(</a:t>
            </a:r>
            <a:r>
              <a:rPr lang="tr-TR" sz="1400" dirty="0" smtClean="0">
                <a:latin typeface="Arial Black" pitchFamily="34" charset="0"/>
              </a:rPr>
              <a:t>Bakara, 2/256)</a:t>
            </a:r>
            <a:endParaRPr lang="tr-TR" dirty="0" smtClean="0">
              <a:latin typeface="Arial Black" pitchFamily="34" charset="0"/>
            </a:endParaRPr>
          </a:p>
          <a:p>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268760"/>
            <a:ext cx="8568952" cy="5205192"/>
          </a:xfrm>
        </p:spPr>
        <p:txBody>
          <a:bodyPr>
            <a:normAutofit fontScale="70000" lnSpcReduction="20000"/>
          </a:bodyPr>
          <a:lstStyle/>
          <a:p>
            <a:r>
              <a:rPr lang="tr-TR" sz="2900" b="1" dirty="0" smtClean="0">
                <a:solidFill>
                  <a:srgbClr val="C00000"/>
                </a:solidFill>
                <a:latin typeface="Arial Black" pitchFamily="34" charset="0"/>
              </a:rPr>
              <a:t>Bir uzlaşma vesikası: Medine Sözleşmesi </a:t>
            </a:r>
            <a:endParaRPr lang="tr-TR" sz="2900" dirty="0" smtClean="0">
              <a:solidFill>
                <a:srgbClr val="C00000"/>
              </a:solidFill>
              <a:latin typeface="Arial Black" pitchFamily="34" charset="0"/>
            </a:endParaRPr>
          </a:p>
          <a:p>
            <a:r>
              <a:rPr lang="tr-TR" dirty="0" smtClean="0">
                <a:latin typeface="Arial Black" pitchFamily="34" charset="0"/>
              </a:rPr>
              <a:t>Efendimiz Medine’de, kardeşliği ve hoşgörüyü yaymak için Hıristiyan, Yahudi ve Müşrikler gibi farklı ırk, din ve inançlara sahip olan insanların bir arada huzur içinde yaşayabilmeleri için onlarla </a:t>
            </a:r>
            <a:r>
              <a:rPr lang="tr-TR" b="1" dirty="0" smtClean="0">
                <a:solidFill>
                  <a:srgbClr val="FF0000"/>
                </a:solidFill>
                <a:latin typeface="Arial Black" pitchFamily="34" charset="0"/>
              </a:rPr>
              <a:t>“Medine Vesikası”</a:t>
            </a:r>
            <a:r>
              <a:rPr lang="tr-TR" dirty="0" smtClean="0">
                <a:solidFill>
                  <a:srgbClr val="FF0000"/>
                </a:solidFill>
                <a:latin typeface="Arial Black" pitchFamily="34" charset="0"/>
              </a:rPr>
              <a:t> </a:t>
            </a:r>
            <a:r>
              <a:rPr lang="tr-TR" dirty="0" smtClean="0">
                <a:latin typeface="Arial Black" pitchFamily="34" charset="0"/>
              </a:rPr>
              <a:t>ismini taşıyan bir sözleşme imzalamıştır. </a:t>
            </a:r>
            <a:endParaRPr lang="tr-TR" dirty="0" smtClean="0">
              <a:latin typeface="Arial Black" pitchFamily="34" charset="0"/>
            </a:endParaRPr>
          </a:p>
          <a:p>
            <a:r>
              <a:rPr lang="tr-TR" dirty="0" smtClean="0">
                <a:latin typeface="Arial Black" pitchFamily="34" charset="0"/>
              </a:rPr>
              <a:t>Allah </a:t>
            </a:r>
            <a:r>
              <a:rPr lang="tr-TR" dirty="0" err="1" smtClean="0">
                <a:latin typeface="Arial Black" pitchFamily="34" charset="0"/>
              </a:rPr>
              <a:t>Rasulü</a:t>
            </a:r>
            <a:r>
              <a:rPr lang="tr-TR" dirty="0" smtClean="0">
                <a:latin typeface="Arial Black" pitchFamily="34" charset="0"/>
              </a:rPr>
              <a:t> bu sözleşme yoluyla her fırsatta birbirlerine saldıran, düşmanca duygular besleyen ve uzlaşamayan toplulukların arasındaki çatışmaların son bulabileceğini, anlaşarak bir arada yaşayabileceklerini göstermiş oluyordu. </a:t>
            </a:r>
            <a:endParaRPr lang="tr-TR" dirty="0" smtClean="0">
              <a:latin typeface="Arial Black" pitchFamily="34" charset="0"/>
            </a:endParaRPr>
          </a:p>
          <a:p>
            <a:endParaRPr lang="tr-TR" sz="2600" dirty="0" smtClean="0">
              <a:solidFill>
                <a:srgbClr val="FF0000"/>
              </a:solidFill>
              <a:latin typeface="Arial Black" pitchFamily="34" charset="0"/>
            </a:endParaRPr>
          </a:p>
          <a:p>
            <a:r>
              <a:rPr lang="tr-TR" sz="2600" dirty="0" smtClean="0">
                <a:solidFill>
                  <a:srgbClr val="FF0000"/>
                </a:solidFill>
                <a:latin typeface="Arial Black" pitchFamily="34" charset="0"/>
              </a:rPr>
              <a:t>Medine </a:t>
            </a:r>
            <a:r>
              <a:rPr lang="tr-TR" sz="2600" dirty="0" smtClean="0">
                <a:solidFill>
                  <a:srgbClr val="FF0000"/>
                </a:solidFill>
                <a:latin typeface="Arial Black" pitchFamily="34" charset="0"/>
              </a:rPr>
              <a:t>Sözleşmesi’ndeki maddelerin özeti şuydu: </a:t>
            </a:r>
          </a:p>
          <a:p>
            <a:r>
              <a:rPr lang="tr-TR" dirty="0" smtClean="0">
                <a:solidFill>
                  <a:srgbClr val="00B050"/>
                </a:solidFill>
                <a:latin typeface="Arial Black" pitchFamily="34" charset="0"/>
              </a:rPr>
              <a:t>Herkes, hiçbir baskı olmadan istediği dini, inancı, siyasi ya da felsefi seçimi yapmakta özgürdür. </a:t>
            </a:r>
            <a:r>
              <a:rPr lang="tr-TR" dirty="0" smtClean="0">
                <a:latin typeface="Arial Black" pitchFamily="34" charset="0"/>
              </a:rPr>
              <a:t>Herkesin din, hayat, seyahat, teşebbüs ve mülk edinme hakkı vardır </a:t>
            </a:r>
            <a:r>
              <a:rPr lang="tr-TR" dirty="0" smtClean="0">
                <a:solidFill>
                  <a:srgbClr val="7030A0"/>
                </a:solidFill>
                <a:latin typeface="Arial Black" pitchFamily="34" charset="0"/>
              </a:rPr>
              <a:t>ve herkes hukukunu uygulamakta özgürdür.</a:t>
            </a:r>
            <a:r>
              <a:rPr lang="tr-TR" dirty="0" smtClean="0">
                <a:latin typeface="Arial Black" pitchFamily="34" charset="0"/>
              </a:rPr>
              <a:t> Ancak suç işleyen biri hiç kimse tarafından korunmayacaktır. </a:t>
            </a:r>
            <a:r>
              <a:rPr lang="tr-TR" dirty="0" smtClean="0">
                <a:solidFill>
                  <a:srgbClr val="C00000"/>
                </a:solidFill>
                <a:latin typeface="Arial Black" pitchFamily="34" charset="0"/>
              </a:rPr>
              <a:t>Sözleşmeye taraf olan gruplar birbirleriyle yardımlaşacak, birbirlerine destek olacaklardır. </a:t>
            </a:r>
          </a:p>
          <a:p>
            <a:r>
              <a:rPr lang="tr-TR" dirty="0" smtClean="0">
                <a:latin typeface="Arial Black" pitchFamily="34" charset="0"/>
              </a:rPr>
              <a:t>Müslümanlar fethettikleri yerlerde, kilise ve havralara dokunmamışlar, vicdan ve düşünce hürriyetine kısıtlama getirmemişlerdir</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1340768"/>
            <a:ext cx="8676456" cy="5133184"/>
          </a:xfrm>
        </p:spPr>
        <p:txBody>
          <a:bodyPr>
            <a:normAutofit fontScale="85000" lnSpcReduction="20000"/>
          </a:bodyPr>
          <a:lstStyle/>
          <a:p>
            <a:r>
              <a:rPr lang="tr-TR" sz="2800" b="1" dirty="0" smtClean="0">
                <a:solidFill>
                  <a:srgbClr val="C00000"/>
                </a:solidFill>
                <a:latin typeface="Arial Black" pitchFamily="34" charset="0"/>
              </a:rPr>
              <a:t>Dini Tebliğde Hoşgörü</a:t>
            </a:r>
            <a:endParaRPr lang="tr-TR" sz="2800" dirty="0" smtClean="0">
              <a:solidFill>
                <a:srgbClr val="C00000"/>
              </a:solidFill>
              <a:latin typeface="Arial Black" pitchFamily="34" charset="0"/>
            </a:endParaRPr>
          </a:p>
          <a:p>
            <a:r>
              <a:rPr lang="tr-TR" dirty="0" err="1" smtClean="0">
                <a:latin typeface="Arial Black" pitchFamily="34" charset="0"/>
              </a:rPr>
              <a:t>Cenab</a:t>
            </a:r>
            <a:r>
              <a:rPr lang="tr-TR" dirty="0" smtClean="0">
                <a:latin typeface="Arial Black" pitchFamily="34" charset="0"/>
              </a:rPr>
              <a:t>-ı Hak, Hz. Musa (as) ve Hz. Harun’u (as) Firavun gibi ilahlık iddiasında bulunan birine gönderirken söz ve tavır itibarıyla hoşgörülü davranarak yumuşak söz söylemelerini emrediyor. </a:t>
            </a:r>
            <a:r>
              <a:rPr lang="tr-TR" sz="1500" dirty="0" smtClean="0">
                <a:latin typeface="Arial Black" pitchFamily="34" charset="0"/>
              </a:rPr>
              <a:t>(</a:t>
            </a:r>
            <a:r>
              <a:rPr lang="tr-TR" sz="1500" dirty="0" err="1" smtClean="0">
                <a:latin typeface="Arial Black" pitchFamily="34" charset="0"/>
              </a:rPr>
              <a:t>Tâ</a:t>
            </a:r>
            <a:r>
              <a:rPr lang="tr-TR" sz="1500" dirty="0" smtClean="0">
                <a:latin typeface="Arial Black" pitchFamily="34" charset="0"/>
              </a:rPr>
              <a:t> </a:t>
            </a:r>
            <a:r>
              <a:rPr lang="tr-TR" sz="1500" dirty="0" err="1" smtClean="0">
                <a:latin typeface="Arial Black" pitchFamily="34" charset="0"/>
              </a:rPr>
              <a:t>Hâ</a:t>
            </a:r>
            <a:r>
              <a:rPr lang="tr-TR" sz="1500" dirty="0" smtClean="0">
                <a:latin typeface="Arial Black" pitchFamily="34" charset="0"/>
              </a:rPr>
              <a:t>, 20/44)</a:t>
            </a:r>
            <a:endParaRPr lang="tr-TR" dirty="0" smtClean="0">
              <a:latin typeface="Arial Black" pitchFamily="34" charset="0"/>
            </a:endParaRPr>
          </a:p>
          <a:p>
            <a:r>
              <a:rPr lang="tr-TR" dirty="0" smtClean="0">
                <a:latin typeface="Arial Black" pitchFamily="34" charset="0"/>
              </a:rPr>
              <a:t> </a:t>
            </a:r>
            <a:r>
              <a:rPr lang="tr-TR" dirty="0" smtClean="0">
                <a:solidFill>
                  <a:srgbClr val="C00000"/>
                </a:solidFill>
                <a:latin typeface="Arial Black" pitchFamily="34" charset="0"/>
              </a:rPr>
              <a:t>Âlimlerimiz bu ayeti şöyle anlamışlar: </a:t>
            </a:r>
            <a:r>
              <a:rPr lang="tr-TR" b="1" dirty="0" smtClean="0">
                <a:latin typeface="Arial Black" pitchFamily="34" charset="0"/>
              </a:rPr>
              <a:t>Muhatabınız, size ve milletinize yıllarca kan kusturan Firavun bile olsa, kendinizi yumuşak söz ve tatlı dille ifade etmelisiniz.</a:t>
            </a:r>
            <a:r>
              <a:rPr lang="tr-TR" dirty="0" smtClean="0">
                <a:latin typeface="Arial Black" pitchFamily="34" charset="0"/>
              </a:rPr>
              <a:t> </a:t>
            </a:r>
            <a:r>
              <a:rPr lang="tr-TR" dirty="0" smtClean="0">
                <a:solidFill>
                  <a:srgbClr val="C00000"/>
                </a:solidFill>
                <a:latin typeface="Arial Black" pitchFamily="34" charset="0"/>
              </a:rPr>
              <a:t>Çünkü maksat, intikam almak değil, insanları doğruya </a:t>
            </a:r>
            <a:r>
              <a:rPr lang="tr-TR" dirty="0" err="1" smtClean="0">
                <a:solidFill>
                  <a:srgbClr val="C00000"/>
                </a:solidFill>
                <a:latin typeface="Arial Black" pitchFamily="34" charset="0"/>
              </a:rPr>
              <a:t>irşad</a:t>
            </a:r>
            <a:r>
              <a:rPr lang="tr-TR" dirty="0" smtClean="0">
                <a:solidFill>
                  <a:srgbClr val="C00000"/>
                </a:solidFill>
                <a:latin typeface="Arial Black" pitchFamily="34" charset="0"/>
              </a:rPr>
              <a:t> etmek ve kurtuluşa çağırmaktır. </a:t>
            </a:r>
          </a:p>
          <a:p>
            <a:r>
              <a:rPr lang="tr-TR" dirty="0" smtClean="0">
                <a:latin typeface="Arial Black" pitchFamily="34" charset="0"/>
              </a:rPr>
              <a:t>Nitekim Efendimiz, Ebu </a:t>
            </a:r>
            <a:r>
              <a:rPr lang="tr-TR" dirty="0" err="1" smtClean="0">
                <a:latin typeface="Arial Black" pitchFamily="34" charset="0"/>
              </a:rPr>
              <a:t>Leheb</a:t>
            </a:r>
            <a:r>
              <a:rPr lang="tr-TR" dirty="0" smtClean="0">
                <a:latin typeface="Arial Black" pitchFamily="34" charset="0"/>
              </a:rPr>
              <a:t>, Ebu Cehil ve </a:t>
            </a:r>
            <a:r>
              <a:rPr lang="tr-TR" dirty="0" err="1" smtClean="0">
                <a:latin typeface="Arial Black" pitchFamily="34" charset="0"/>
              </a:rPr>
              <a:t>Taif</a:t>
            </a:r>
            <a:r>
              <a:rPr lang="tr-TR" dirty="0" smtClean="0">
                <a:latin typeface="Arial Black" pitchFamily="34" charset="0"/>
              </a:rPr>
              <a:t> halkı gibi İslam’a ve kendisine düşmanlık yapmış insanların yanına pek çok defa gitmiştir. </a:t>
            </a:r>
            <a:r>
              <a:rPr lang="tr-TR" dirty="0" smtClean="0">
                <a:solidFill>
                  <a:srgbClr val="FF0000"/>
                </a:solidFill>
                <a:latin typeface="Arial Black" pitchFamily="34" charset="0"/>
              </a:rPr>
              <a:t>O halde, muhatap kim olursa olsun, bir şeyler anlatabilmek için yumuşaklık ve </a:t>
            </a:r>
            <a:r>
              <a:rPr lang="tr-TR" dirty="0" err="1" smtClean="0">
                <a:solidFill>
                  <a:srgbClr val="FF0000"/>
                </a:solidFill>
                <a:latin typeface="Arial Black" pitchFamily="34" charset="0"/>
              </a:rPr>
              <a:t>müsâmaha</a:t>
            </a:r>
            <a:r>
              <a:rPr lang="tr-TR" dirty="0" smtClean="0">
                <a:solidFill>
                  <a:srgbClr val="FF0000"/>
                </a:solidFill>
                <a:latin typeface="Arial Black" pitchFamily="34" charset="0"/>
              </a:rPr>
              <a:t> vazgeçilmez şartlardır. </a:t>
            </a:r>
            <a:endParaRPr lang="tr-TR" dirty="0" smtClean="0">
              <a:solidFill>
                <a:srgbClr val="FF0000"/>
              </a:solidFill>
              <a:latin typeface="Arial Black" pitchFamily="34" charset="0"/>
            </a:endParaRPr>
          </a:p>
          <a:p>
            <a:r>
              <a:rPr lang="tr-TR" dirty="0" smtClean="0">
                <a:latin typeface="Arial Black" pitchFamily="34" charset="0"/>
              </a:rPr>
              <a:t>Demek </a:t>
            </a:r>
            <a:r>
              <a:rPr lang="tr-TR" dirty="0" smtClean="0">
                <a:latin typeface="Arial Black" pitchFamily="34" charset="0"/>
              </a:rPr>
              <a:t>ki, Müslüman daima yumuşak tavır, yumuşak hal, yumuşak </a:t>
            </a:r>
            <a:r>
              <a:rPr lang="tr-TR" dirty="0" err="1" smtClean="0">
                <a:latin typeface="Arial Black" pitchFamily="34" charset="0"/>
              </a:rPr>
              <a:t>kalb</a:t>
            </a:r>
            <a:r>
              <a:rPr lang="tr-TR" dirty="0" smtClean="0">
                <a:latin typeface="Arial Black" pitchFamily="34" charset="0"/>
              </a:rPr>
              <a:t>, yumuşak vicdan, yumuşak söz insanı olmak mecburiyetindedir ki, gerçek bir </a:t>
            </a:r>
            <a:r>
              <a:rPr lang="tr-TR" dirty="0" err="1" smtClean="0">
                <a:latin typeface="Arial Black" pitchFamily="34" charset="0"/>
              </a:rPr>
              <a:t>irşad</a:t>
            </a:r>
            <a:r>
              <a:rPr lang="tr-TR" dirty="0" smtClean="0">
                <a:latin typeface="Arial Black" pitchFamily="34" charset="0"/>
              </a:rPr>
              <a:t> insanı olabilsin.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27384"/>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1600200"/>
            <a:ext cx="8352928" cy="4873752"/>
          </a:xfrm>
        </p:spPr>
        <p:txBody>
          <a:bodyPr>
            <a:normAutofit/>
          </a:bodyPr>
          <a:lstStyle/>
          <a:p>
            <a:r>
              <a:rPr lang="tr-TR" dirty="0" err="1" smtClean="0">
                <a:latin typeface="Arial Black" pitchFamily="34" charset="0"/>
              </a:rPr>
              <a:t>Asr</a:t>
            </a:r>
            <a:r>
              <a:rPr lang="tr-TR" dirty="0" smtClean="0">
                <a:latin typeface="Arial Black" pitchFamily="34" charset="0"/>
              </a:rPr>
              <a:t>-ı Saadet’e baktığımızda hoşgörü ve yumuşak huyluluğun, </a:t>
            </a:r>
            <a:r>
              <a:rPr lang="tr-TR" dirty="0" err="1" smtClean="0">
                <a:latin typeface="Arial Black" pitchFamily="34" charset="0"/>
              </a:rPr>
              <a:t>Efendimiz’in</a:t>
            </a:r>
            <a:r>
              <a:rPr lang="tr-TR" dirty="0" smtClean="0">
                <a:latin typeface="Arial Black" pitchFamily="34" charset="0"/>
              </a:rPr>
              <a:t> İslâm’ı tebliğinde en mühim köşe taşlarından birisi olduğunu görüyoruz. </a:t>
            </a:r>
            <a:r>
              <a:rPr lang="tr-TR" dirty="0" smtClean="0">
                <a:solidFill>
                  <a:srgbClr val="0070C0"/>
                </a:solidFill>
                <a:latin typeface="Arial Black" pitchFamily="34" charset="0"/>
              </a:rPr>
              <a:t>İnsanlara devamlı hoşgörü ve diyalogla yaklaşarak </a:t>
            </a:r>
            <a:r>
              <a:rPr lang="tr-TR" dirty="0" err="1" smtClean="0">
                <a:solidFill>
                  <a:srgbClr val="0070C0"/>
                </a:solidFill>
                <a:latin typeface="Arial Black" pitchFamily="34" charset="0"/>
              </a:rPr>
              <a:t>dâvâsını</a:t>
            </a:r>
            <a:r>
              <a:rPr lang="tr-TR" dirty="0" smtClean="0">
                <a:solidFill>
                  <a:srgbClr val="0070C0"/>
                </a:solidFill>
                <a:latin typeface="Arial Black" pitchFamily="34" charset="0"/>
              </a:rPr>
              <a:t> anlatan </a:t>
            </a:r>
            <a:r>
              <a:rPr lang="tr-TR" dirty="0" err="1" smtClean="0">
                <a:solidFill>
                  <a:srgbClr val="0070C0"/>
                </a:solidFill>
                <a:latin typeface="Arial Black" pitchFamily="34" charset="0"/>
              </a:rPr>
              <a:t>Efendimiz’e</a:t>
            </a:r>
            <a:r>
              <a:rPr lang="tr-TR" dirty="0" smtClean="0">
                <a:solidFill>
                  <a:srgbClr val="0070C0"/>
                </a:solidFill>
                <a:latin typeface="Arial Black" pitchFamily="34" charset="0"/>
              </a:rPr>
              <a:t> yaptığı işin doğruluk ve mükemmelliğini ifade </a:t>
            </a:r>
            <a:r>
              <a:rPr lang="tr-TR" dirty="0" err="1" smtClean="0">
                <a:solidFill>
                  <a:srgbClr val="0070C0"/>
                </a:solidFill>
                <a:latin typeface="Arial Black" pitchFamily="34" charset="0"/>
              </a:rPr>
              <a:t>mânâsına</a:t>
            </a:r>
            <a:r>
              <a:rPr lang="tr-TR" dirty="0" smtClean="0">
                <a:solidFill>
                  <a:srgbClr val="0070C0"/>
                </a:solidFill>
                <a:latin typeface="Arial Black" pitchFamily="34" charset="0"/>
              </a:rPr>
              <a:t> </a:t>
            </a:r>
            <a:r>
              <a:rPr lang="tr-TR" dirty="0" err="1" smtClean="0">
                <a:solidFill>
                  <a:srgbClr val="0070C0"/>
                </a:solidFill>
                <a:latin typeface="Arial Black" pitchFamily="34" charset="0"/>
              </a:rPr>
              <a:t>Cenab</a:t>
            </a:r>
            <a:r>
              <a:rPr lang="tr-TR" dirty="0" smtClean="0">
                <a:solidFill>
                  <a:srgbClr val="0070C0"/>
                </a:solidFill>
                <a:latin typeface="Arial Black" pitchFamily="34" charset="0"/>
              </a:rPr>
              <a:t>-ı Hak şöyle buyuruyor:</a:t>
            </a:r>
          </a:p>
          <a:p>
            <a:r>
              <a:rPr lang="ar-SA" dirty="0" smtClean="0"/>
              <a:t> </a:t>
            </a:r>
            <a:r>
              <a:rPr lang="ar-SA" sz="2800" dirty="0" smtClean="0">
                <a:solidFill>
                  <a:srgbClr val="FF0000"/>
                </a:solidFill>
              </a:rPr>
              <a:t>وَلَوْ كُنْتَ فَظًّا غَلِيظَ الْقَلْبِ </a:t>
            </a:r>
            <a:r>
              <a:rPr lang="ar-SA" sz="2800" dirty="0" smtClean="0"/>
              <a:t>لاَنْفَضُّوا مِنْ </a:t>
            </a:r>
            <a:r>
              <a:rPr lang="ar-SA" sz="2800" dirty="0" smtClean="0"/>
              <a:t>حَوْلِكََ</a:t>
            </a:r>
            <a:endParaRPr lang="tr-TR" dirty="0" smtClean="0"/>
          </a:p>
          <a:p>
            <a:r>
              <a:rPr lang="ar-SA" b="1" dirty="0" smtClean="0">
                <a:latin typeface="Arial Black" pitchFamily="34" charset="0"/>
              </a:rPr>
              <a:t> </a:t>
            </a:r>
            <a:r>
              <a:rPr lang="tr-TR" b="1" dirty="0" smtClean="0">
                <a:solidFill>
                  <a:srgbClr val="FF0000"/>
                </a:solidFill>
                <a:latin typeface="Arial Black" pitchFamily="34" charset="0"/>
              </a:rPr>
              <a:t>“Şayet sen, kaba, katı yürekli olsaydın, </a:t>
            </a:r>
            <a:r>
              <a:rPr lang="tr-TR" b="1" dirty="0" smtClean="0">
                <a:latin typeface="Arial Black" pitchFamily="34" charset="0"/>
              </a:rPr>
              <a:t>hiç şüphesiz insanlar senin etrafından dağılıp giderlerdi.”</a:t>
            </a:r>
            <a:r>
              <a:rPr lang="tr-TR" b="1" i="1" dirty="0" smtClean="0">
                <a:latin typeface="Arial Black" pitchFamily="34" charset="0"/>
              </a:rPr>
              <a:t>  </a:t>
            </a:r>
            <a:r>
              <a:rPr lang="tr-TR" sz="1200" dirty="0" smtClean="0">
                <a:latin typeface="Arial Black" pitchFamily="34" charset="0"/>
              </a:rPr>
              <a:t>(</a:t>
            </a:r>
            <a:r>
              <a:rPr lang="tr-TR" sz="1200" dirty="0" err="1" smtClean="0">
                <a:latin typeface="Arial Black" pitchFamily="34" charset="0"/>
              </a:rPr>
              <a:t>Âl</a:t>
            </a:r>
            <a:r>
              <a:rPr lang="tr-TR" sz="1200" dirty="0" smtClean="0">
                <a:latin typeface="Arial Black" pitchFamily="34" charset="0"/>
              </a:rPr>
              <a:t>-i İmran, 3/159)</a:t>
            </a:r>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268760"/>
            <a:ext cx="7467600" cy="724942"/>
          </a:xfrm>
        </p:spPr>
        <p:txBody>
          <a:bodyPr>
            <a:normAutofit fontScale="90000"/>
          </a:bodyPr>
          <a:lstStyle/>
          <a:p>
            <a:r>
              <a:rPr lang="tr-TR" b="1" dirty="0" smtClean="0">
                <a:latin typeface="Arial Black" pitchFamily="34" charset="0"/>
              </a:rPr>
              <a:t>C- Hoşgörü; Nereye Kadar?</a:t>
            </a:r>
            <a:r>
              <a:rPr lang="tr-TR" dirty="0" smtClean="0">
                <a:latin typeface="Arial Black" pitchFamily="34" charset="0"/>
              </a:rPr>
              <a:t/>
            </a:r>
            <a:br>
              <a:rPr lang="tr-TR" dirty="0" smtClean="0">
                <a:latin typeface="Arial Black" pitchFamily="34" charset="0"/>
              </a:rPr>
            </a:br>
            <a:endParaRPr lang="tr-TR" dirty="0">
              <a:latin typeface="Arial Black" pitchFamily="34" charset="0"/>
            </a:endParaRPr>
          </a:p>
        </p:txBody>
      </p:sp>
      <p:sp>
        <p:nvSpPr>
          <p:cNvPr id="3" name="2 İçerik Yer Tutucusu"/>
          <p:cNvSpPr>
            <a:spLocks noGrp="1"/>
          </p:cNvSpPr>
          <p:nvPr>
            <p:ph sz="quarter" idx="1"/>
          </p:nvPr>
        </p:nvSpPr>
        <p:spPr>
          <a:xfrm>
            <a:off x="179512" y="1600200"/>
            <a:ext cx="8424936" cy="4873752"/>
          </a:xfrm>
        </p:spPr>
        <p:txBody>
          <a:bodyPr>
            <a:normAutofit fontScale="92500" lnSpcReduction="10000"/>
          </a:bodyPr>
          <a:lstStyle/>
          <a:p>
            <a:r>
              <a:rPr lang="tr-TR" dirty="0" err="1" smtClean="0">
                <a:latin typeface="Arial Black" pitchFamily="34" charset="0"/>
              </a:rPr>
              <a:t>Fatıma</a:t>
            </a:r>
            <a:r>
              <a:rPr lang="tr-TR" dirty="0" smtClean="0">
                <a:latin typeface="Arial Black" pitchFamily="34" charset="0"/>
              </a:rPr>
              <a:t>-i </a:t>
            </a:r>
            <a:r>
              <a:rPr lang="tr-TR" dirty="0" err="1" smtClean="0">
                <a:latin typeface="Arial Black" pitchFamily="34" charset="0"/>
              </a:rPr>
              <a:t>Mahzume</a:t>
            </a:r>
            <a:r>
              <a:rPr lang="tr-TR" dirty="0" smtClean="0">
                <a:latin typeface="Arial Black" pitchFamily="34" charset="0"/>
              </a:rPr>
              <a:t> hırsızlık yapmış ve Allah Resulü, elinin kesilmesine karar vermişti. </a:t>
            </a:r>
            <a:r>
              <a:rPr lang="tr-TR" dirty="0" err="1" smtClean="0">
                <a:solidFill>
                  <a:srgbClr val="C00000"/>
                </a:solidFill>
                <a:latin typeface="Arial Black" pitchFamily="34" charset="0"/>
              </a:rPr>
              <a:t>Fatıma</a:t>
            </a:r>
            <a:r>
              <a:rPr lang="tr-TR" dirty="0" smtClean="0">
                <a:solidFill>
                  <a:srgbClr val="C00000"/>
                </a:solidFill>
                <a:latin typeface="Arial Black" pitchFamily="34" charset="0"/>
              </a:rPr>
              <a:t>, </a:t>
            </a:r>
            <a:r>
              <a:rPr lang="tr-TR" dirty="0" err="1" smtClean="0">
                <a:solidFill>
                  <a:srgbClr val="C00000"/>
                </a:solidFill>
                <a:latin typeface="Arial Black" pitchFamily="34" charset="0"/>
              </a:rPr>
              <a:t>Kureyş</a:t>
            </a:r>
            <a:r>
              <a:rPr lang="tr-TR" dirty="0" smtClean="0">
                <a:solidFill>
                  <a:srgbClr val="C00000"/>
                </a:solidFill>
                <a:latin typeface="Arial Black" pitchFamily="34" charset="0"/>
              </a:rPr>
              <a:t> kabilesinden soylu bir kadın olduğu için elinin kesilmesine razı olmayan bazıları, Peygamber Efendimizin çok sevdiği </a:t>
            </a:r>
            <a:r>
              <a:rPr lang="tr-TR" dirty="0" err="1" smtClean="0">
                <a:solidFill>
                  <a:srgbClr val="C00000"/>
                </a:solidFill>
                <a:latin typeface="Arial Black" pitchFamily="34" charset="0"/>
              </a:rPr>
              <a:t>Üsame</a:t>
            </a:r>
            <a:r>
              <a:rPr lang="tr-TR" dirty="0" smtClean="0">
                <a:solidFill>
                  <a:srgbClr val="C00000"/>
                </a:solidFill>
                <a:latin typeface="Arial Black" pitchFamily="34" charset="0"/>
              </a:rPr>
              <a:t> (r.a)’</a:t>
            </a:r>
            <a:r>
              <a:rPr lang="tr-TR" dirty="0" err="1" smtClean="0">
                <a:solidFill>
                  <a:srgbClr val="C00000"/>
                </a:solidFill>
                <a:latin typeface="Arial Black" pitchFamily="34" charset="0"/>
              </a:rPr>
              <a:t>yi</a:t>
            </a:r>
            <a:r>
              <a:rPr lang="tr-TR" dirty="0" smtClean="0">
                <a:solidFill>
                  <a:srgbClr val="C00000"/>
                </a:solidFill>
                <a:latin typeface="Arial Black" pitchFamily="34" charset="0"/>
              </a:rPr>
              <a:t> aracı yaparak affedilmesini istemişlerdi. </a:t>
            </a:r>
            <a:r>
              <a:rPr lang="tr-TR" dirty="0" smtClean="0">
                <a:latin typeface="Arial Black" pitchFamily="34" charset="0"/>
              </a:rPr>
              <a:t>Allah Resulü, kendi kabilesi için de olsa adaletten ayrılmadı. </a:t>
            </a:r>
          </a:p>
          <a:p>
            <a:r>
              <a:rPr lang="tr-TR" dirty="0" smtClean="0">
                <a:solidFill>
                  <a:srgbClr val="00B050"/>
                </a:solidFill>
                <a:latin typeface="Arial Black" pitchFamily="34" charset="0"/>
              </a:rPr>
              <a:t>Hemen bir hutbe </a:t>
            </a:r>
            <a:r>
              <a:rPr lang="tr-TR" dirty="0" err="1" smtClean="0">
                <a:solidFill>
                  <a:srgbClr val="00B050"/>
                </a:solidFill>
                <a:latin typeface="Arial Black" pitchFamily="34" charset="0"/>
              </a:rPr>
              <a:t>irad</a:t>
            </a:r>
            <a:r>
              <a:rPr lang="tr-TR" dirty="0" smtClean="0">
                <a:solidFill>
                  <a:srgbClr val="00B050"/>
                </a:solidFill>
                <a:latin typeface="Arial Black" pitchFamily="34" charset="0"/>
              </a:rPr>
              <a:t> ederek şöyle seslendi: </a:t>
            </a:r>
            <a:r>
              <a:rPr lang="tr-TR" b="1" dirty="0" smtClean="0">
                <a:latin typeface="Arial Black" pitchFamily="34" charset="0"/>
              </a:rPr>
              <a:t>“Ey insanlar! Geçmiş milletlerin ne yüzden yollarını sapıtıp(helak olduklarını) biliyor musunuz? Onlar, asilzadeleri(soyluları) </a:t>
            </a:r>
            <a:r>
              <a:rPr lang="tr-TR" b="1" dirty="0" err="1" smtClean="0">
                <a:latin typeface="Arial Black" pitchFamily="34" charset="0"/>
              </a:rPr>
              <a:t>birşey</a:t>
            </a:r>
            <a:r>
              <a:rPr lang="tr-TR" b="1" dirty="0" smtClean="0">
                <a:latin typeface="Arial Black" pitchFamily="34" charset="0"/>
              </a:rPr>
              <a:t> çalarsa, onu bırakırlar, zayıfları çalarsa, onu cezalandırırlardı. </a:t>
            </a:r>
            <a:r>
              <a:rPr lang="tr-TR" b="1" dirty="0" smtClean="0">
                <a:solidFill>
                  <a:srgbClr val="7030A0"/>
                </a:solidFill>
                <a:latin typeface="Arial Black" pitchFamily="34" charset="0"/>
              </a:rPr>
              <a:t>Allah’a yemin ederim ki, kızım </a:t>
            </a:r>
            <a:r>
              <a:rPr lang="tr-TR" b="1" dirty="0" err="1" smtClean="0">
                <a:solidFill>
                  <a:srgbClr val="7030A0"/>
                </a:solidFill>
                <a:latin typeface="Arial Black" pitchFamily="34" charset="0"/>
              </a:rPr>
              <a:t>Fatıma</a:t>
            </a:r>
            <a:r>
              <a:rPr lang="tr-TR" b="1" dirty="0" smtClean="0">
                <a:solidFill>
                  <a:srgbClr val="7030A0"/>
                </a:solidFill>
                <a:latin typeface="Arial Black" pitchFamily="34" charset="0"/>
              </a:rPr>
              <a:t> da hırsızlık yapmış olsaydı, muhakkak onun elini keserdim!</a:t>
            </a:r>
            <a:r>
              <a:rPr lang="tr-TR" dirty="0" smtClean="0">
                <a:solidFill>
                  <a:srgbClr val="7030A0"/>
                </a:solidFill>
                <a:latin typeface="Arial Black" pitchFamily="34" charset="0"/>
              </a:rPr>
              <a:t>”</a:t>
            </a:r>
            <a:r>
              <a:rPr lang="tr-TR" b="1" i="1" dirty="0" smtClean="0">
                <a:solidFill>
                  <a:srgbClr val="7030A0"/>
                </a:solidFill>
                <a:latin typeface="Arial Black" pitchFamily="34" charset="0"/>
              </a:rPr>
              <a:t> </a:t>
            </a:r>
            <a:r>
              <a:rPr lang="tr-TR" sz="1300" dirty="0" smtClean="0">
                <a:latin typeface="Arial Black" pitchFamily="34" charset="0"/>
              </a:rPr>
              <a:t>(</a:t>
            </a:r>
            <a:r>
              <a:rPr lang="tr-TR" sz="1300" dirty="0" err="1" smtClean="0">
                <a:latin typeface="Arial Black" pitchFamily="34" charset="0"/>
              </a:rPr>
              <a:t>Buhârî</a:t>
            </a:r>
            <a:r>
              <a:rPr lang="tr-TR" sz="1300" dirty="0" smtClean="0">
                <a:latin typeface="Arial Black" pitchFamily="34" charset="0"/>
              </a:rPr>
              <a:t>, </a:t>
            </a:r>
            <a:r>
              <a:rPr lang="tr-TR" sz="1300" dirty="0" err="1" smtClean="0">
                <a:latin typeface="Arial Black" pitchFamily="34" charset="0"/>
              </a:rPr>
              <a:t>Hudud</a:t>
            </a:r>
            <a:r>
              <a:rPr lang="tr-TR" sz="1300" dirty="0" smtClean="0">
                <a:latin typeface="Arial Black" pitchFamily="34" charset="0"/>
              </a:rPr>
              <a:t> 11, 12, 14; Müslim, </a:t>
            </a:r>
            <a:r>
              <a:rPr lang="tr-TR" sz="1300" dirty="0" err="1" smtClean="0">
                <a:latin typeface="Arial Black" pitchFamily="34" charset="0"/>
              </a:rPr>
              <a:t>Hudud</a:t>
            </a:r>
            <a:r>
              <a:rPr lang="tr-TR" sz="1300" dirty="0" smtClean="0">
                <a:latin typeface="Arial Black" pitchFamily="34" charset="0"/>
              </a:rPr>
              <a:t> 8, 1688)</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052736"/>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1484784"/>
            <a:ext cx="8352928" cy="5205192"/>
          </a:xfrm>
        </p:spPr>
        <p:txBody>
          <a:bodyPr>
            <a:normAutofit fontScale="92500" lnSpcReduction="20000"/>
          </a:bodyPr>
          <a:lstStyle/>
          <a:p>
            <a:r>
              <a:rPr lang="tr-TR" b="1" u="sng" dirty="0" smtClean="0">
                <a:latin typeface="Arial Black" pitchFamily="34" charset="0"/>
              </a:rPr>
              <a:t>Demek ki, hoşgörü; dini esaslardan, adaletten fedakarlık anlamına asla gelmez</a:t>
            </a:r>
            <a:r>
              <a:rPr lang="tr-TR" dirty="0" smtClean="0">
                <a:latin typeface="Arial Black" pitchFamily="34" charset="0"/>
              </a:rPr>
              <a:t>. </a:t>
            </a:r>
            <a:r>
              <a:rPr lang="tr-TR" i="1" dirty="0" smtClean="0">
                <a:solidFill>
                  <a:srgbClr val="FF0000"/>
                </a:solidFill>
                <a:latin typeface="Arial Black" pitchFamily="34" charset="0"/>
              </a:rPr>
              <a:t>Bir toplumda hırsıza, caniye, </a:t>
            </a:r>
            <a:r>
              <a:rPr lang="tr-TR" i="1" dirty="0" err="1" smtClean="0">
                <a:solidFill>
                  <a:srgbClr val="FF0000"/>
                </a:solidFill>
                <a:latin typeface="Arial Black" pitchFamily="34" charset="0"/>
              </a:rPr>
              <a:t>zaniye</a:t>
            </a:r>
            <a:r>
              <a:rPr lang="tr-TR" i="1" dirty="0" smtClean="0">
                <a:solidFill>
                  <a:srgbClr val="FF0000"/>
                </a:solidFill>
                <a:latin typeface="Arial Black" pitchFamily="34" charset="0"/>
              </a:rPr>
              <a:t>, rüşvetçiye, zalime müsamaha gösterilirse, o toplumda huzur ve barıştan bahsedilemez.</a:t>
            </a:r>
            <a:r>
              <a:rPr lang="tr-TR" dirty="0" smtClean="0">
                <a:solidFill>
                  <a:srgbClr val="FF0000"/>
                </a:solidFill>
                <a:latin typeface="Arial Black" pitchFamily="34" charset="0"/>
              </a:rPr>
              <a:t> </a:t>
            </a:r>
            <a:r>
              <a:rPr lang="tr-TR" dirty="0" smtClean="0">
                <a:latin typeface="Arial Black" pitchFamily="34" charset="0"/>
              </a:rPr>
              <a:t>Hele Allah Resulü’nün işaret buyurdukları gibi makam, şöhret ve zenginlik sahibi olanlar aynı suçu işlediği zaman dokunulmaz; zayıf ve güçsüz olanlar suç işlediklerinde cezalandırılırsa, artık o toplum yaşanmaz bir karmaşaya ve helake sürüklenir. </a:t>
            </a:r>
          </a:p>
          <a:p>
            <a:pPr rtl="1"/>
            <a:r>
              <a:rPr lang="ar-SA" sz="2800" b="1" dirty="0" smtClean="0"/>
              <a:t>عَنِ ابْنِ عَبَّاسٍ قَالَ قِيلَ لِرَسُولِ اللَّهِ صَلَّى اللَّهُ عَلَيْهِ وَسَلَّمَ </a:t>
            </a:r>
            <a:r>
              <a:rPr lang="ar-SA" sz="2800" b="1" dirty="0" smtClean="0">
                <a:solidFill>
                  <a:srgbClr val="0070C0"/>
                </a:solidFill>
              </a:rPr>
              <a:t>أَيُّ الْأَدْيَانِ أَحَبُّ إِلَى اللَّهِ</a:t>
            </a:r>
            <a:r>
              <a:rPr lang="ar-SA" sz="3300" b="1" dirty="0" smtClean="0"/>
              <a:t> قَالَ الْحَنِيفِيَّ</a:t>
            </a:r>
            <a:r>
              <a:rPr lang="ar-SA" sz="3800" b="1" dirty="0" smtClean="0"/>
              <a:t>ةُ</a:t>
            </a:r>
            <a:r>
              <a:rPr lang="ar-SA" sz="3300" b="1" dirty="0" smtClean="0"/>
              <a:t> السَّمْحَ</a:t>
            </a:r>
            <a:r>
              <a:rPr lang="ar-SA" sz="3800" b="1" dirty="0" smtClean="0"/>
              <a:t>ةُ</a:t>
            </a:r>
            <a:endParaRPr lang="tr-TR" sz="2800" dirty="0" smtClean="0"/>
          </a:p>
          <a:p>
            <a:r>
              <a:rPr lang="tr-TR" dirty="0" err="1" smtClean="0">
                <a:latin typeface="Arial Black" pitchFamily="34" charset="0"/>
              </a:rPr>
              <a:t>İbn</a:t>
            </a:r>
            <a:r>
              <a:rPr lang="tr-TR" dirty="0" smtClean="0">
                <a:latin typeface="Arial Black" pitchFamily="34" charset="0"/>
              </a:rPr>
              <a:t> Abbas (r.a) dan: </a:t>
            </a:r>
            <a:r>
              <a:rPr lang="tr-TR" dirty="0" err="1" smtClean="0">
                <a:latin typeface="Arial Black" pitchFamily="34" charset="0"/>
              </a:rPr>
              <a:t>Rasulullah</a:t>
            </a:r>
            <a:r>
              <a:rPr lang="tr-TR" dirty="0" smtClean="0">
                <a:latin typeface="Arial Black" pitchFamily="34" charset="0"/>
              </a:rPr>
              <a:t>(s.a.v)’a : </a:t>
            </a:r>
            <a:r>
              <a:rPr lang="tr-TR" dirty="0" smtClean="0">
                <a:solidFill>
                  <a:srgbClr val="0070C0"/>
                </a:solidFill>
                <a:latin typeface="Arial Black" pitchFamily="34" charset="0"/>
              </a:rPr>
              <a:t>“Dinlerden hangisi Allah’a daha sevimlidir?”</a:t>
            </a:r>
            <a:r>
              <a:rPr lang="tr-TR" dirty="0" smtClean="0">
                <a:latin typeface="Arial Black" pitchFamily="34" charset="0"/>
              </a:rPr>
              <a:t> diye soruldu. </a:t>
            </a:r>
            <a:r>
              <a:rPr lang="tr-TR" dirty="0" err="1" smtClean="0">
                <a:latin typeface="Arial Black" pitchFamily="34" charset="0"/>
              </a:rPr>
              <a:t>Rasulullah</a:t>
            </a:r>
            <a:r>
              <a:rPr lang="tr-TR" dirty="0" smtClean="0">
                <a:latin typeface="Arial Black" pitchFamily="34" charset="0"/>
              </a:rPr>
              <a:t> (s.a.v): -“ </a:t>
            </a:r>
            <a:r>
              <a:rPr lang="tr-TR" dirty="0" err="1" smtClean="0">
                <a:latin typeface="Arial Black" pitchFamily="34" charset="0"/>
              </a:rPr>
              <a:t>Tevhidden</a:t>
            </a:r>
            <a:r>
              <a:rPr lang="tr-TR" dirty="0" smtClean="0">
                <a:latin typeface="Arial Black" pitchFamily="34" charset="0"/>
              </a:rPr>
              <a:t> ayrılmadan müsamahalı olanıdır” buyurdu</a:t>
            </a:r>
            <a:r>
              <a:rPr lang="tr-TR" dirty="0" smtClean="0">
                <a:latin typeface="Arial Black" pitchFamily="34" charset="0"/>
              </a:rPr>
              <a:t>. </a:t>
            </a:r>
            <a:r>
              <a:rPr lang="tr-TR" sz="1400" dirty="0" smtClean="0">
                <a:latin typeface="Arial Black" pitchFamily="34" charset="0"/>
              </a:rPr>
              <a:t>(</a:t>
            </a:r>
            <a:r>
              <a:rPr lang="tr-TR" sz="1400" dirty="0" err="1" smtClean="0">
                <a:latin typeface="Arial Black" pitchFamily="34" charset="0"/>
              </a:rPr>
              <a:t>Ahmed</a:t>
            </a:r>
            <a:r>
              <a:rPr lang="tr-TR" sz="1400" dirty="0" smtClean="0">
                <a:latin typeface="Arial Black" pitchFamily="34" charset="0"/>
              </a:rPr>
              <a:t>, </a:t>
            </a:r>
            <a:r>
              <a:rPr lang="tr-TR" sz="1400" dirty="0" err="1" smtClean="0">
                <a:latin typeface="Arial Black" pitchFamily="34" charset="0"/>
              </a:rPr>
              <a:t>Müsned</a:t>
            </a:r>
            <a:r>
              <a:rPr lang="tr-TR" sz="1400" dirty="0" smtClean="0">
                <a:latin typeface="Arial Black" pitchFamily="34" charset="0"/>
              </a:rPr>
              <a:t>, 2003)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36</a:t>
            </a:fld>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600200"/>
            <a:ext cx="8568952" cy="4873752"/>
          </a:xfrm>
        </p:spPr>
        <p:txBody>
          <a:bodyPr>
            <a:normAutofit/>
          </a:bodyPr>
          <a:lstStyle/>
          <a:p>
            <a:r>
              <a:rPr lang="tr-TR" dirty="0" smtClean="0">
                <a:latin typeface="Arial Black" pitchFamily="34" charset="0"/>
              </a:rPr>
              <a:t>Hoşgörü derken, bunu milletimizin ve ülkemizin geleceğini tehlikeye sokacak, tarihimizi, millî-manevî değer ve dinamiklerimizin tahribini netice verecek davranışlara karşı hoşgörülü olunması söz konusu değildir</a:t>
            </a:r>
            <a:r>
              <a:rPr lang="tr-TR" dirty="0" smtClean="0">
                <a:latin typeface="Arial Black" pitchFamily="34" charset="0"/>
              </a:rPr>
              <a:t>.</a:t>
            </a:r>
          </a:p>
          <a:p>
            <a:r>
              <a:rPr lang="tr-TR" dirty="0" smtClean="0">
                <a:solidFill>
                  <a:srgbClr val="0070C0"/>
                </a:solidFill>
                <a:latin typeface="Arial Black" pitchFamily="34" charset="0"/>
              </a:rPr>
              <a:t>Zaten </a:t>
            </a:r>
            <a:r>
              <a:rPr lang="tr-TR" dirty="0" smtClean="0">
                <a:solidFill>
                  <a:srgbClr val="0070C0"/>
                </a:solidFill>
                <a:latin typeface="Arial Black" pitchFamily="34" charset="0"/>
              </a:rPr>
              <a:t>başkalarının hukukunun söz konusu olduğu bir yerde müsamaha gösterme, kimsenin hakkı değildir.</a:t>
            </a:r>
            <a:r>
              <a:rPr lang="tr-TR" dirty="0" smtClean="0"/>
              <a:t> </a:t>
            </a:r>
            <a:endParaRPr lang="tr-TR" dirty="0" smtClean="0"/>
          </a:p>
          <a:p>
            <a:r>
              <a:rPr lang="tr-TR" dirty="0" smtClean="0">
                <a:latin typeface="Arial Black" pitchFamily="34" charset="0"/>
              </a:rPr>
              <a:t>Nefsimize </a:t>
            </a:r>
            <a:r>
              <a:rPr lang="tr-TR" dirty="0" smtClean="0">
                <a:latin typeface="Arial Black" pitchFamily="34" charset="0"/>
              </a:rPr>
              <a:t>ait meselelerde fedakârlıkta bulunabiliriz; fakat toplumun hakkını fertlere bağışlama, topluma karşı işlenmiş bir haksızlık olur.</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196752"/>
            <a:ext cx="7467600" cy="926976"/>
          </a:xfrm>
        </p:spPr>
        <p:txBody>
          <a:bodyPr>
            <a:noAutofit/>
          </a:bodyPr>
          <a:lstStyle/>
          <a:p>
            <a:r>
              <a:rPr lang="tr-TR" sz="2000" b="1" dirty="0" smtClean="0">
                <a:solidFill>
                  <a:srgbClr val="00B0F0"/>
                </a:solidFill>
                <a:latin typeface="Arial Black" pitchFamily="34" charset="0"/>
              </a:rPr>
              <a:t>Diyalog dinimize sıkı sıkıya bağlandıktan sonra olmalı </a:t>
            </a:r>
            <a:r>
              <a:rPr lang="tr-TR" sz="1800" dirty="0" smtClean="0"/>
              <a:t/>
            </a:r>
            <a:br>
              <a:rPr lang="tr-TR" sz="1800" dirty="0" smtClean="0"/>
            </a:br>
            <a:endParaRPr lang="tr-TR" sz="1800" dirty="0"/>
          </a:p>
        </p:txBody>
      </p:sp>
      <p:sp>
        <p:nvSpPr>
          <p:cNvPr id="3" name="2 İçerik Yer Tutucusu"/>
          <p:cNvSpPr>
            <a:spLocks noGrp="1"/>
          </p:cNvSpPr>
          <p:nvPr>
            <p:ph sz="quarter" idx="1"/>
          </p:nvPr>
        </p:nvSpPr>
        <p:spPr>
          <a:xfrm>
            <a:off x="251520" y="1600200"/>
            <a:ext cx="8352928" cy="4873752"/>
          </a:xfrm>
        </p:spPr>
        <p:txBody>
          <a:bodyPr>
            <a:normAutofit fontScale="70000" lnSpcReduction="20000"/>
          </a:bodyPr>
          <a:lstStyle/>
          <a:p>
            <a:endParaRPr lang="tr-TR" dirty="0" smtClean="0"/>
          </a:p>
          <a:p>
            <a:endParaRPr lang="tr-TR" dirty="0" smtClean="0"/>
          </a:p>
          <a:p>
            <a:r>
              <a:rPr lang="tr-TR" dirty="0" err="1" smtClean="0">
                <a:latin typeface="Arial Black" pitchFamily="34" charset="0"/>
              </a:rPr>
              <a:t>Mevlânâ’ya</a:t>
            </a:r>
            <a:r>
              <a:rPr lang="tr-TR" dirty="0" smtClean="0">
                <a:latin typeface="Arial Black" pitchFamily="34" charset="0"/>
              </a:rPr>
              <a:t> </a:t>
            </a:r>
            <a:r>
              <a:rPr lang="tr-TR" dirty="0" smtClean="0">
                <a:latin typeface="Arial Black" pitchFamily="34" charset="0"/>
              </a:rPr>
              <a:t>atfedilen şöyle bir söz var: </a:t>
            </a:r>
            <a:r>
              <a:rPr lang="tr-TR" dirty="0" smtClean="0">
                <a:solidFill>
                  <a:srgbClr val="FF0000"/>
                </a:solidFill>
                <a:latin typeface="Arial Black" pitchFamily="34" charset="0"/>
              </a:rPr>
              <a:t>“</a:t>
            </a:r>
            <a:r>
              <a:rPr lang="tr-TR" b="1" dirty="0" smtClean="0">
                <a:solidFill>
                  <a:srgbClr val="FF0000"/>
                </a:solidFill>
                <a:latin typeface="Arial Black" pitchFamily="34" charset="0"/>
              </a:rPr>
              <a:t>Bir ayağım merkezde dinî esaslarla bağlı, diğer ayağım da yetmiş küsur milletle beraber</a:t>
            </a:r>
            <a:r>
              <a:rPr lang="tr-TR" dirty="0" smtClean="0">
                <a:solidFill>
                  <a:srgbClr val="FF0000"/>
                </a:solidFill>
                <a:latin typeface="Arial Black" pitchFamily="34" charset="0"/>
              </a:rPr>
              <a:t>..” </a:t>
            </a:r>
            <a:r>
              <a:rPr lang="tr-TR" dirty="0" smtClean="0">
                <a:latin typeface="Arial Black" pitchFamily="34" charset="0"/>
              </a:rPr>
              <a:t>Hoşgörü ve diyalog çalışmaları işte bu düşünce ile özetlenebilir. </a:t>
            </a:r>
            <a:endParaRPr lang="tr-TR" dirty="0" smtClean="0">
              <a:latin typeface="Arial Black" pitchFamily="34" charset="0"/>
            </a:endParaRPr>
          </a:p>
          <a:p>
            <a:r>
              <a:rPr lang="tr-TR" dirty="0" smtClean="0">
                <a:latin typeface="Arial Black" pitchFamily="34" charset="0"/>
              </a:rPr>
              <a:t>Herkesle </a:t>
            </a:r>
            <a:r>
              <a:rPr lang="tr-TR" dirty="0" smtClean="0">
                <a:latin typeface="Arial Black" pitchFamily="34" charset="0"/>
              </a:rPr>
              <a:t>iyi geçinme, herkesle diyalog içinde olma ve herkesle şartların elverdiği ölçüde münasebet ve bağlantı kurma... </a:t>
            </a:r>
            <a:endParaRPr lang="tr-TR" dirty="0" smtClean="0">
              <a:latin typeface="Arial Black" pitchFamily="34" charset="0"/>
            </a:endParaRPr>
          </a:p>
          <a:p>
            <a:endParaRPr lang="tr-TR" dirty="0" smtClean="0">
              <a:solidFill>
                <a:srgbClr val="00B050"/>
              </a:solidFill>
              <a:latin typeface="Arial Black" pitchFamily="34" charset="0"/>
            </a:endParaRPr>
          </a:p>
          <a:p>
            <a:r>
              <a:rPr lang="tr-TR" dirty="0" smtClean="0">
                <a:solidFill>
                  <a:srgbClr val="00B050"/>
                </a:solidFill>
                <a:latin typeface="Arial Black" pitchFamily="34" charset="0"/>
              </a:rPr>
              <a:t>Elbette</a:t>
            </a:r>
            <a:r>
              <a:rPr lang="tr-TR" dirty="0" smtClean="0">
                <a:solidFill>
                  <a:srgbClr val="00B050"/>
                </a:solidFill>
                <a:latin typeface="Arial Black" pitchFamily="34" charset="0"/>
              </a:rPr>
              <a:t>, herkesle diyalog içinde olmanın bir ölçüsü olacaktır. İnsan, ayağını İslâmî prensiplere bağlılık içinde sağlam basıyorsa, yani insanın bir ayağı </a:t>
            </a:r>
            <a:r>
              <a:rPr lang="tr-TR" dirty="0" err="1" smtClean="0">
                <a:solidFill>
                  <a:srgbClr val="00B050"/>
                </a:solidFill>
                <a:latin typeface="Arial Black" pitchFamily="34" charset="0"/>
              </a:rPr>
              <a:t>Mevlânâ’nın</a:t>
            </a:r>
            <a:r>
              <a:rPr lang="tr-TR" dirty="0" smtClean="0">
                <a:solidFill>
                  <a:srgbClr val="00B050"/>
                </a:solidFill>
                <a:latin typeface="Arial Black" pitchFamily="34" charset="0"/>
              </a:rPr>
              <a:t> ifadesiyle, hep dinî zemine sağlam basıyorsa, bu diyaloglar faydalıdır. </a:t>
            </a:r>
            <a:endParaRPr lang="tr-TR" dirty="0" smtClean="0">
              <a:solidFill>
                <a:srgbClr val="00B050"/>
              </a:solidFill>
              <a:latin typeface="Arial Black" pitchFamily="34" charset="0"/>
            </a:endParaRPr>
          </a:p>
          <a:p>
            <a:r>
              <a:rPr lang="tr-TR" dirty="0" smtClean="0">
                <a:latin typeface="Arial Black" pitchFamily="34" charset="0"/>
              </a:rPr>
              <a:t>Bize </a:t>
            </a:r>
            <a:r>
              <a:rPr lang="tr-TR" dirty="0" smtClean="0">
                <a:latin typeface="Arial Black" pitchFamily="34" charset="0"/>
              </a:rPr>
              <a:t>düşen, bu dini, onun evrensel özelliklerini nazara alarak, evrensel boyutlar içinde temsil ve tebliğ edebilmektir. </a:t>
            </a:r>
            <a:r>
              <a:rPr lang="tr-TR" dirty="0" smtClean="0">
                <a:solidFill>
                  <a:srgbClr val="00B0F0"/>
                </a:solidFill>
                <a:latin typeface="Arial Black" pitchFamily="34" charset="0"/>
              </a:rPr>
              <a:t>Yine </a:t>
            </a:r>
            <a:r>
              <a:rPr lang="tr-TR" dirty="0" smtClean="0">
                <a:solidFill>
                  <a:srgbClr val="00B0F0"/>
                </a:solidFill>
                <a:latin typeface="Arial Black" pitchFamily="34" charset="0"/>
              </a:rPr>
              <a:t>bu yaklaşımla kendi inancından şüphesi olmayan bir insan, herkesle her konuyu konuşup diyalog kurabilir. </a:t>
            </a:r>
            <a:r>
              <a:rPr lang="tr-TR" dirty="0" smtClean="0">
                <a:latin typeface="Arial Black" pitchFamily="34" charset="0"/>
              </a:rPr>
              <a:t>Bunun için de Müslümanların </a:t>
            </a:r>
            <a:r>
              <a:rPr lang="tr-TR" dirty="0" err="1" smtClean="0">
                <a:latin typeface="Arial Black" pitchFamily="34" charset="0"/>
              </a:rPr>
              <a:t>diyaloğa</a:t>
            </a:r>
            <a:r>
              <a:rPr lang="tr-TR" dirty="0" smtClean="0">
                <a:latin typeface="Arial Black" pitchFamily="34" charset="0"/>
              </a:rPr>
              <a:t> girmeden önce kendilerini sağlama almaları lazımdır. </a:t>
            </a:r>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412776"/>
            <a:ext cx="7467600" cy="576064"/>
          </a:xfrm>
        </p:spPr>
        <p:txBody>
          <a:bodyPr>
            <a:normAutofit fontScale="90000"/>
          </a:bodyPr>
          <a:lstStyle/>
          <a:p>
            <a:r>
              <a:rPr lang="tr-TR" sz="2200" b="1" dirty="0" smtClean="0">
                <a:solidFill>
                  <a:srgbClr val="00B0F0"/>
                </a:solidFill>
                <a:latin typeface="Arial Black" pitchFamily="34" charset="0"/>
              </a:rPr>
              <a:t>Hoşgörü, başkalarının tesirine girmek değildir</a:t>
            </a:r>
            <a:r>
              <a:rPr lang="tr-TR" dirty="0" smtClean="0"/>
              <a:t/>
            </a:r>
            <a:br>
              <a:rPr lang="tr-TR" dirty="0" smtClean="0"/>
            </a:br>
            <a:endParaRPr lang="tr-TR" dirty="0"/>
          </a:p>
        </p:txBody>
      </p:sp>
      <p:sp>
        <p:nvSpPr>
          <p:cNvPr id="3" name="2 İçerik Yer Tutucusu"/>
          <p:cNvSpPr>
            <a:spLocks noGrp="1"/>
          </p:cNvSpPr>
          <p:nvPr>
            <p:ph sz="quarter" idx="1"/>
          </p:nvPr>
        </p:nvSpPr>
        <p:spPr>
          <a:xfrm>
            <a:off x="0" y="1600200"/>
            <a:ext cx="8676456" cy="4873752"/>
          </a:xfrm>
        </p:spPr>
        <p:txBody>
          <a:bodyPr>
            <a:normAutofit fontScale="85000" lnSpcReduction="10000"/>
          </a:bodyPr>
          <a:lstStyle/>
          <a:p>
            <a:pPr>
              <a:buNone/>
            </a:pPr>
            <a:endParaRPr lang="tr-TR" dirty="0" smtClean="0"/>
          </a:p>
          <a:p>
            <a:r>
              <a:rPr lang="tr-TR" dirty="0" smtClean="0">
                <a:latin typeface="Arial Black" pitchFamily="34" charset="0"/>
              </a:rPr>
              <a:t>Hoşgörü</a:t>
            </a:r>
            <a:r>
              <a:rPr lang="tr-TR" dirty="0" smtClean="0">
                <a:latin typeface="Arial Black" pitchFamily="34" charset="0"/>
              </a:rPr>
              <a:t>, başkalarının tesirine girerek onlara katılmak, ne din ve milliyetimizden, ne de tarihî geleneklerimizden vazgeçmek demek değildir. </a:t>
            </a:r>
            <a:endParaRPr lang="tr-TR" dirty="0" smtClean="0">
              <a:latin typeface="Arial Black" pitchFamily="34" charset="0"/>
            </a:endParaRPr>
          </a:p>
          <a:p>
            <a:r>
              <a:rPr lang="tr-TR" dirty="0" smtClean="0">
                <a:solidFill>
                  <a:srgbClr val="FF0000"/>
                </a:solidFill>
                <a:latin typeface="Arial Black" pitchFamily="34" charset="0"/>
              </a:rPr>
              <a:t>Aynı </a:t>
            </a:r>
            <a:r>
              <a:rPr lang="tr-TR" dirty="0" smtClean="0">
                <a:solidFill>
                  <a:srgbClr val="FF0000"/>
                </a:solidFill>
                <a:latin typeface="Arial Black" pitchFamily="34" charset="0"/>
              </a:rPr>
              <a:t>zamanda hoşgörü kim olursa olsun, insanları oldukları gibi kabullenip inananla inanmayanı aynı kefeye koymak demek de değildir.</a:t>
            </a:r>
            <a:r>
              <a:rPr lang="tr-TR" dirty="0" smtClean="0">
                <a:latin typeface="Arial Black" pitchFamily="34" charset="0"/>
              </a:rPr>
              <a:t> </a:t>
            </a:r>
            <a:endParaRPr lang="tr-TR" dirty="0" smtClean="0">
              <a:latin typeface="Arial Black" pitchFamily="34" charset="0"/>
            </a:endParaRPr>
          </a:p>
          <a:p>
            <a:r>
              <a:rPr lang="tr-TR" dirty="0" smtClean="0">
                <a:latin typeface="Arial Black" pitchFamily="34" charset="0"/>
              </a:rPr>
              <a:t>Hoşgörü </a:t>
            </a:r>
            <a:r>
              <a:rPr lang="tr-TR" dirty="0" smtClean="0">
                <a:latin typeface="Arial Black" pitchFamily="34" charset="0"/>
              </a:rPr>
              <a:t>ve diyalog başkalarını kendi konumlarında kabul ederek, onlarla geçinmesini bilmektir. </a:t>
            </a:r>
            <a:r>
              <a:rPr lang="tr-TR" dirty="0" smtClean="0">
                <a:solidFill>
                  <a:srgbClr val="00B0F0"/>
                </a:solidFill>
                <a:latin typeface="Arial Black" pitchFamily="34" charset="0"/>
              </a:rPr>
              <a:t>Bu </a:t>
            </a:r>
            <a:r>
              <a:rPr lang="tr-TR" dirty="0" err="1" smtClean="0">
                <a:solidFill>
                  <a:srgbClr val="00B0F0"/>
                </a:solidFill>
                <a:latin typeface="Arial Black" pitchFamily="34" charset="0"/>
              </a:rPr>
              <a:t>manâdaki</a:t>
            </a:r>
            <a:r>
              <a:rPr lang="tr-TR" dirty="0" smtClean="0">
                <a:solidFill>
                  <a:srgbClr val="00B0F0"/>
                </a:solidFill>
                <a:latin typeface="Arial Black" pitchFamily="34" charset="0"/>
              </a:rPr>
              <a:t> hoşgörüye kimsenin bir şey demeye hakkı olmasa gerek. Zira ülkemizde farklı anlayış ve inanışlar vardır. </a:t>
            </a:r>
            <a:endParaRPr lang="tr-TR" dirty="0" smtClean="0">
              <a:solidFill>
                <a:srgbClr val="00B0F0"/>
              </a:solidFill>
              <a:latin typeface="Arial Black" pitchFamily="34" charset="0"/>
            </a:endParaRPr>
          </a:p>
          <a:p>
            <a:r>
              <a:rPr lang="tr-TR" dirty="0" smtClean="0">
                <a:latin typeface="Arial Black" pitchFamily="34" charset="0"/>
              </a:rPr>
              <a:t>Değişik </a:t>
            </a:r>
            <a:r>
              <a:rPr lang="tr-TR" dirty="0" smtClean="0">
                <a:latin typeface="Arial Black" pitchFamily="34" charset="0"/>
              </a:rPr>
              <a:t>duygu ve düşüncedeki bu insanlar, ya birbirleriyle uzlaşarak geçinebilmenin yollarını arayacak, ya da birbirlerine girip sürekli kavga edeceklerdir. </a:t>
            </a:r>
            <a:endParaRPr lang="tr-TR" dirty="0" smtClean="0">
              <a:latin typeface="Arial Black" pitchFamily="34" charset="0"/>
            </a:endParaRPr>
          </a:p>
          <a:p>
            <a:r>
              <a:rPr lang="tr-TR" dirty="0" smtClean="0">
                <a:solidFill>
                  <a:srgbClr val="FF0000"/>
                </a:solidFill>
                <a:latin typeface="Arial Black" pitchFamily="34" charset="0"/>
              </a:rPr>
              <a:t>Oysa </a:t>
            </a:r>
            <a:r>
              <a:rPr lang="tr-TR" dirty="0" smtClean="0">
                <a:solidFill>
                  <a:srgbClr val="FF0000"/>
                </a:solidFill>
                <a:latin typeface="Arial Black" pitchFamily="34" charset="0"/>
              </a:rPr>
              <a:t>ki, her dönemde birbirinden farklı düşünen insanlar olmuştur ve olacaktır da. </a:t>
            </a:r>
            <a:endParaRPr lang="tr-TR" dirty="0">
              <a:solidFill>
                <a:srgbClr val="FF0000"/>
              </a:solidFill>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484784"/>
            <a:ext cx="7467600" cy="436910"/>
          </a:xfrm>
        </p:spPr>
        <p:txBody>
          <a:bodyPr>
            <a:normAutofit fontScale="90000"/>
          </a:bodyPr>
          <a:lstStyle/>
          <a:p>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endParaRPr lang="tr-TR" dirty="0">
              <a:solidFill>
                <a:srgbClr val="C00000"/>
              </a:solidFill>
              <a:latin typeface="Arial Black" pitchFamily="34" charset="0"/>
            </a:endParaRPr>
          </a:p>
        </p:txBody>
      </p:sp>
      <p:sp>
        <p:nvSpPr>
          <p:cNvPr id="3" name="2 İçerik Yer Tutucusu"/>
          <p:cNvSpPr>
            <a:spLocks noGrp="1"/>
          </p:cNvSpPr>
          <p:nvPr>
            <p:ph sz="quarter" idx="1"/>
          </p:nvPr>
        </p:nvSpPr>
        <p:spPr>
          <a:xfrm>
            <a:off x="179512" y="1628800"/>
            <a:ext cx="8568952" cy="5040560"/>
          </a:xfrm>
        </p:spPr>
        <p:txBody>
          <a:bodyPr>
            <a:normAutofit/>
          </a:bodyPr>
          <a:lstStyle/>
          <a:p>
            <a:pPr>
              <a:buNone/>
            </a:pPr>
            <a:endParaRPr lang="tr-TR" b="1" dirty="0" smtClean="0">
              <a:solidFill>
                <a:srgbClr val="0070C0"/>
              </a:solidFill>
              <a:latin typeface="Arial Black" pitchFamily="34" charset="0"/>
            </a:endParaRPr>
          </a:p>
          <a:p>
            <a:r>
              <a:rPr lang="tr-TR" b="1" dirty="0" smtClean="0">
                <a:solidFill>
                  <a:srgbClr val="0070C0"/>
                </a:solidFill>
                <a:latin typeface="Arial Black" pitchFamily="34" charset="0"/>
              </a:rPr>
              <a:t>1- Müslümanlar arası Hoşgörü</a:t>
            </a:r>
            <a:endParaRPr lang="tr-TR" dirty="0" smtClean="0">
              <a:solidFill>
                <a:srgbClr val="0070C0"/>
              </a:solidFill>
              <a:latin typeface="Arial Black" pitchFamily="34" charset="0"/>
            </a:endParaRPr>
          </a:p>
          <a:p>
            <a:r>
              <a:rPr lang="tr-TR" b="1" dirty="0" smtClean="0">
                <a:latin typeface="Arial Black" pitchFamily="34" charset="0"/>
              </a:rPr>
              <a:t>A- Hoşgörünün temelinde sevgi vardır.</a:t>
            </a:r>
            <a:endParaRPr lang="tr-TR" dirty="0" smtClean="0">
              <a:latin typeface="Arial Black" pitchFamily="34" charset="0"/>
            </a:endParaRPr>
          </a:p>
          <a:p>
            <a:r>
              <a:rPr lang="tr-TR" dirty="0" smtClean="0">
                <a:solidFill>
                  <a:srgbClr val="C00000"/>
                </a:solidFill>
                <a:latin typeface="Arial Black" pitchFamily="34" charset="0"/>
              </a:rPr>
              <a:t>Sevginin </a:t>
            </a:r>
            <a:r>
              <a:rPr lang="tr-TR" dirty="0" err="1" smtClean="0">
                <a:solidFill>
                  <a:srgbClr val="C00000"/>
                </a:solidFill>
                <a:latin typeface="Arial Black" pitchFamily="34" charset="0"/>
              </a:rPr>
              <a:t>müslüman’ın</a:t>
            </a:r>
            <a:r>
              <a:rPr lang="tr-TR" dirty="0" smtClean="0">
                <a:solidFill>
                  <a:srgbClr val="C00000"/>
                </a:solidFill>
                <a:latin typeface="Arial Black" pitchFamily="34" charset="0"/>
              </a:rPr>
              <a:t> davranışlarına yansıyan şekli hoşgörüdür. Sevgi ile ilgili olarak Peygamberimiz, kamil imanın kaynağını yine sevgiye bağlamakta ve şöyle buyurmaktadır: </a:t>
            </a:r>
          </a:p>
          <a:p>
            <a:pPr rtl="1"/>
            <a:r>
              <a:rPr lang="ar-SA" sz="2800" b="1" dirty="0" smtClean="0"/>
              <a:t>لَا يُؤْمِنُ أَحَدُكُمْ حَتَّى يُحِبَّ لِأَخِيهِ مَا يُحِبُّ لِنَفْسِهِ</a:t>
            </a:r>
            <a:endParaRPr lang="tr-TR" sz="2800" dirty="0" smtClean="0"/>
          </a:p>
          <a:p>
            <a:r>
              <a:rPr lang="tr-TR" b="1" dirty="0" smtClean="0">
                <a:latin typeface="Arial Black" pitchFamily="34" charset="0"/>
              </a:rPr>
              <a:t>"Sizden biriniz nefsi için sevdiğini </a:t>
            </a:r>
            <a:r>
              <a:rPr lang="tr-TR" b="1" dirty="0" err="1" smtClean="0">
                <a:latin typeface="Arial Black" pitchFamily="34" charset="0"/>
              </a:rPr>
              <a:t>mü'min</a:t>
            </a:r>
            <a:r>
              <a:rPr lang="tr-TR" b="1" dirty="0" smtClean="0">
                <a:latin typeface="Arial Black" pitchFamily="34" charset="0"/>
              </a:rPr>
              <a:t> kardeşi için de sevmedikçe gerçek </a:t>
            </a:r>
            <a:r>
              <a:rPr lang="tr-TR" b="1" dirty="0" err="1" smtClean="0">
                <a:latin typeface="Arial Black" pitchFamily="34" charset="0"/>
              </a:rPr>
              <a:t>mü'min</a:t>
            </a:r>
            <a:r>
              <a:rPr lang="tr-TR" b="1" dirty="0" smtClean="0">
                <a:latin typeface="Arial Black" pitchFamily="34" charset="0"/>
              </a:rPr>
              <a:t> olamaz.“</a:t>
            </a:r>
            <a:r>
              <a:rPr lang="tr-TR" dirty="0" smtClean="0">
                <a:latin typeface="Arial Black" pitchFamily="34" charset="0"/>
              </a:rPr>
              <a:t>  </a:t>
            </a:r>
            <a:r>
              <a:rPr lang="tr-TR" sz="1600" b="1" dirty="0" smtClean="0">
                <a:latin typeface="Arial Black" pitchFamily="34" charset="0"/>
              </a:rPr>
              <a:t>(</a:t>
            </a:r>
            <a:r>
              <a:rPr lang="tr-TR" sz="1600" b="1" dirty="0" err="1" smtClean="0">
                <a:latin typeface="Arial Black" pitchFamily="34" charset="0"/>
              </a:rPr>
              <a:t>Buhari</a:t>
            </a:r>
            <a:r>
              <a:rPr lang="tr-TR" sz="1600" b="1" dirty="0" smtClean="0">
                <a:latin typeface="Arial Black" pitchFamily="34" charset="0"/>
              </a:rPr>
              <a:t>, İman, 12)</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Dikdörtgen"/>
          <p:cNvSpPr/>
          <p:nvPr/>
        </p:nvSpPr>
        <p:spPr>
          <a:xfrm>
            <a:off x="539552" y="1268760"/>
            <a:ext cx="6624736" cy="461665"/>
          </a:xfrm>
          <a:prstGeom prst="rect">
            <a:avLst/>
          </a:prstGeom>
        </p:spPr>
        <p:txBody>
          <a:bodyPr wrap="square">
            <a:spAutoFit/>
          </a:bodyPr>
          <a:lstStyle/>
          <a:p>
            <a:r>
              <a:rPr lang="tr-TR" sz="2400" b="1" u="sng" dirty="0" smtClean="0">
                <a:solidFill>
                  <a:srgbClr val="C00000"/>
                </a:solidFill>
                <a:latin typeface="Arial Black" pitchFamily="34" charset="0"/>
              </a:rPr>
              <a:t>2- Uygulama Alanı</a:t>
            </a:r>
            <a:endParaRPr lang="tr-TR" sz="2400" b="1" dirty="0" smtClean="0"/>
          </a:p>
        </p:txBody>
      </p:sp>
      <p:sp>
        <p:nvSpPr>
          <p:cNvPr id="9" name="8 Slayt Numarası Yer Tutucusu"/>
          <p:cNvSpPr>
            <a:spLocks noGrp="1"/>
          </p:cNvSpPr>
          <p:nvPr>
            <p:ph type="sldNum" sz="quarter" idx="15"/>
          </p:nvPr>
        </p:nvSpPr>
        <p:spPr/>
        <p:txBody>
          <a:bodyPr/>
          <a:lstStyle/>
          <a:p>
            <a:fld id="{DB89B8EF-C47E-420A-983F-4A9BA1783B9D}" type="slidenum">
              <a:rPr lang="tr-TR" smtClean="0"/>
              <a:pPr/>
              <a:t>4</a:t>
            </a:fld>
            <a:endParaRPr lang="tr-T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196752"/>
            <a:ext cx="7467600" cy="854968"/>
          </a:xfrm>
        </p:spPr>
        <p:txBody>
          <a:bodyPr>
            <a:normAutofit fontScale="90000"/>
          </a:bodyPr>
          <a:lstStyle/>
          <a:p>
            <a:r>
              <a:rPr lang="tr-TR" b="1" dirty="0" smtClean="0">
                <a:solidFill>
                  <a:srgbClr val="FF0000"/>
                </a:solidFill>
                <a:latin typeface="Arial Black" pitchFamily="34" charset="0"/>
              </a:rPr>
              <a:t>D- Hoşgörü Karşılıklı Olmalıdır</a:t>
            </a:r>
            <a:r>
              <a:rPr lang="tr-TR" dirty="0" smtClean="0">
                <a:solidFill>
                  <a:srgbClr val="FF0000"/>
                </a:solidFill>
                <a:latin typeface="Arial Black" pitchFamily="34" charset="0"/>
              </a:rPr>
              <a:t/>
            </a:r>
            <a:br>
              <a:rPr lang="tr-TR" dirty="0" smtClean="0">
                <a:solidFill>
                  <a:srgbClr val="FF0000"/>
                </a:solidFill>
                <a:latin typeface="Arial Black" pitchFamily="34" charset="0"/>
              </a:rPr>
            </a:br>
            <a:endParaRPr lang="tr-TR" dirty="0">
              <a:solidFill>
                <a:srgbClr val="FF0000"/>
              </a:solidFill>
              <a:latin typeface="Arial Black" pitchFamily="34" charset="0"/>
            </a:endParaRPr>
          </a:p>
        </p:txBody>
      </p:sp>
      <p:sp>
        <p:nvSpPr>
          <p:cNvPr id="3" name="2 İçerik Yer Tutucusu"/>
          <p:cNvSpPr>
            <a:spLocks noGrp="1"/>
          </p:cNvSpPr>
          <p:nvPr>
            <p:ph sz="quarter" idx="1"/>
          </p:nvPr>
        </p:nvSpPr>
        <p:spPr>
          <a:xfrm>
            <a:off x="179512" y="1600200"/>
            <a:ext cx="8496944" cy="4873752"/>
          </a:xfrm>
        </p:spPr>
        <p:txBody>
          <a:bodyPr>
            <a:normAutofit fontScale="92500" lnSpcReduction="10000"/>
          </a:bodyPr>
          <a:lstStyle/>
          <a:p>
            <a:r>
              <a:rPr lang="tr-TR" b="1" dirty="0" smtClean="0">
                <a:latin typeface="Arial Black" pitchFamily="34" charset="0"/>
              </a:rPr>
              <a:t>Toplumun inananlar kesimi hoşgörü borçlusu, bir başka kesimi de hoşgörü alacaklısıdır düşüncesi tamamen yanlış bir anlayıştır.</a:t>
            </a:r>
            <a:endParaRPr lang="tr-TR" dirty="0" smtClean="0">
              <a:latin typeface="Arial Black" pitchFamily="34" charset="0"/>
            </a:endParaRPr>
          </a:p>
          <a:p>
            <a:pPr lvl="4" rtl="1"/>
            <a:r>
              <a:rPr lang="ar-SA" sz="2600" b="1" dirty="0" smtClean="0"/>
              <a:t>: </a:t>
            </a:r>
            <a:r>
              <a:rPr lang="ar-SA" sz="2600" b="1" dirty="0" smtClean="0"/>
              <a:t>قالَ رَسُولُ اللّهِ: لا يُؤْمِنُ اَحَدُكُمْ حتَّى يُحِبَّ لاخيهِ ما يُحِبّ لِنَفْسِهِ. </a:t>
            </a:r>
            <a:endParaRPr lang="tr-TR" sz="2600" dirty="0" smtClean="0"/>
          </a:p>
          <a:p>
            <a:r>
              <a:rPr lang="tr-TR" dirty="0" smtClean="0">
                <a:solidFill>
                  <a:srgbClr val="C00000"/>
                </a:solidFill>
                <a:latin typeface="Arial Black" pitchFamily="34" charset="0"/>
              </a:rPr>
              <a:t>Hz. Enes (r.a)'in rivayetine göre Hz. Peygamber (a.s) şöyle buyurmuştur: "Sizden biri, kendi için sevdiğini kardeşi için de sevmedikçe gerçek imana eremez</a:t>
            </a:r>
            <a:r>
              <a:rPr lang="tr-TR" dirty="0" smtClean="0">
                <a:solidFill>
                  <a:srgbClr val="C00000"/>
                </a:solidFill>
                <a:latin typeface="Arial Black" pitchFamily="34" charset="0"/>
              </a:rPr>
              <a:t>.“ </a:t>
            </a:r>
            <a:r>
              <a:rPr lang="tr-TR" sz="1300" dirty="0" smtClean="0">
                <a:latin typeface="Arial Black" pitchFamily="34" charset="0"/>
              </a:rPr>
              <a:t>(</a:t>
            </a:r>
            <a:r>
              <a:rPr lang="tr-TR" sz="1300" dirty="0" err="1" smtClean="0">
                <a:latin typeface="Arial Black" pitchFamily="34" charset="0"/>
              </a:rPr>
              <a:t>Buhârî</a:t>
            </a:r>
            <a:r>
              <a:rPr lang="tr-TR" sz="1300" dirty="0" smtClean="0">
                <a:latin typeface="Arial Black" pitchFamily="34" charset="0"/>
              </a:rPr>
              <a:t>, İman 6; Müslim, İman 71</a:t>
            </a:r>
            <a:r>
              <a:rPr lang="tr-TR" sz="1300" dirty="0" smtClean="0">
                <a:latin typeface="Arial Black" pitchFamily="34" charset="0"/>
              </a:rPr>
              <a:t>)</a:t>
            </a:r>
            <a:endParaRPr lang="tr-TR" dirty="0" smtClean="0"/>
          </a:p>
          <a:p>
            <a:r>
              <a:rPr lang="tr-TR" dirty="0" smtClean="0">
                <a:latin typeface="Arial Black" pitchFamily="34" charset="0"/>
              </a:rPr>
              <a:t>Birlikte huzur içinde yaşamanın temel şartı, karşıdaki insan haddi aşmadığı müddetçe, onun yaşam biçimine, düşüncelerine saygı duyabilmektir ki insanlık da bunu gerektirir. Saygı duymak, yani hoş görmek...</a:t>
            </a:r>
          </a:p>
          <a:p>
            <a:r>
              <a:rPr lang="tr-TR" dirty="0" smtClean="0">
                <a:solidFill>
                  <a:srgbClr val="00B050"/>
                </a:solidFill>
                <a:latin typeface="Arial Black" pitchFamily="34" charset="0"/>
              </a:rPr>
              <a:t> Evet, Osmanlı'nın tutunduğu dallardan biri de </a:t>
            </a:r>
            <a:r>
              <a:rPr lang="tr-TR" b="1" dirty="0" smtClean="0">
                <a:solidFill>
                  <a:srgbClr val="00B050"/>
                </a:solidFill>
                <a:latin typeface="Arial Black" pitchFamily="34" charset="0"/>
              </a:rPr>
              <a:t>hoşgörü</a:t>
            </a:r>
            <a:r>
              <a:rPr lang="tr-TR" dirty="0" smtClean="0">
                <a:solidFill>
                  <a:srgbClr val="00B050"/>
                </a:solidFill>
                <a:latin typeface="Arial Black" pitchFamily="34" charset="0"/>
              </a:rPr>
              <a:t>dür. </a:t>
            </a:r>
          </a:p>
          <a:p>
            <a:endParaRPr lang="tr-TR" dirty="0">
              <a:solidFill>
                <a:srgbClr val="00B050"/>
              </a:solidFill>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40</a:t>
            </a:fld>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340768"/>
            <a:ext cx="8496944" cy="5133184"/>
          </a:xfrm>
        </p:spPr>
        <p:txBody>
          <a:bodyPr>
            <a:normAutofit fontScale="85000" lnSpcReduction="10000"/>
          </a:bodyPr>
          <a:lstStyle/>
          <a:p>
            <a:r>
              <a:rPr lang="tr-TR" sz="2800" b="1" dirty="0" smtClean="0">
                <a:solidFill>
                  <a:srgbClr val="00B050"/>
                </a:solidFill>
                <a:latin typeface="Arial Black" pitchFamily="34" charset="0"/>
              </a:rPr>
              <a:t>Hoşgörü</a:t>
            </a:r>
            <a:r>
              <a:rPr lang="tr-TR" sz="2800" dirty="0" smtClean="0">
                <a:solidFill>
                  <a:srgbClr val="00B050"/>
                </a:solidFill>
                <a:latin typeface="Arial Black" pitchFamily="34" charset="0"/>
              </a:rPr>
              <a:t>, </a:t>
            </a:r>
            <a:r>
              <a:rPr lang="tr-TR" dirty="0" smtClean="0">
                <a:solidFill>
                  <a:srgbClr val="00B050"/>
                </a:solidFill>
                <a:latin typeface="Arial Black" pitchFamily="34" charset="0"/>
              </a:rPr>
              <a:t>ufuk manasına Osmanlı'yla kavuştu. </a:t>
            </a:r>
            <a:r>
              <a:rPr lang="tr-TR" dirty="0" smtClean="0">
                <a:latin typeface="Arial Black" pitchFamily="34" charset="0"/>
              </a:rPr>
              <a:t>Yan yana inşa edilen kiliseleri, havraları, camileri görünce, </a:t>
            </a:r>
            <a:r>
              <a:rPr lang="tr-TR" b="1" dirty="0" smtClean="0">
                <a:latin typeface="Arial Black" pitchFamily="34" charset="0"/>
              </a:rPr>
              <a:t>hoşgörü</a:t>
            </a:r>
            <a:r>
              <a:rPr lang="tr-TR" dirty="0" smtClean="0">
                <a:latin typeface="Arial Black" pitchFamily="34" charset="0"/>
              </a:rPr>
              <a:t>ye yeni bir tanım yapmak ihtiyacı doğuyor: </a:t>
            </a:r>
            <a:r>
              <a:rPr lang="tr-TR" dirty="0" smtClean="0">
                <a:solidFill>
                  <a:srgbClr val="FF0000"/>
                </a:solidFill>
                <a:latin typeface="Arial Black" pitchFamily="34" charset="0"/>
              </a:rPr>
              <a:t>Osmanlı hoşgörüsü için, zıt şeyleri bir araya getirmek, denebilir. </a:t>
            </a:r>
            <a:r>
              <a:rPr lang="tr-TR" dirty="0" smtClean="0">
                <a:latin typeface="Arial Black" pitchFamily="34" charset="0"/>
              </a:rPr>
              <a:t>Kilise ile camiyi omuz omuza bina eden, </a:t>
            </a:r>
            <a:r>
              <a:rPr lang="tr-TR" dirty="0" err="1" smtClean="0">
                <a:latin typeface="Arial Black" pitchFamily="34" charset="0"/>
              </a:rPr>
              <a:t>ortodoksla</a:t>
            </a:r>
            <a:r>
              <a:rPr lang="tr-TR" dirty="0" smtClean="0">
                <a:latin typeface="Arial Black" pitchFamily="34" charset="0"/>
              </a:rPr>
              <a:t> </a:t>
            </a:r>
            <a:r>
              <a:rPr lang="tr-TR" dirty="0" err="1" smtClean="0">
                <a:latin typeface="Arial Black" pitchFamily="34" charset="0"/>
              </a:rPr>
              <a:t>süryaniyi</a:t>
            </a:r>
            <a:r>
              <a:rPr lang="tr-TR" dirty="0" smtClean="0">
                <a:latin typeface="Arial Black" pitchFamily="34" charset="0"/>
              </a:rPr>
              <a:t> kol kola görmekten haz duyan bir anlayış...</a:t>
            </a:r>
          </a:p>
          <a:p>
            <a:r>
              <a:rPr lang="tr-TR" dirty="0" smtClean="0">
                <a:latin typeface="Arial Black" pitchFamily="34" charset="0"/>
              </a:rPr>
              <a:t>Bağnaz </a:t>
            </a:r>
            <a:r>
              <a:rPr lang="tr-TR" dirty="0" err="1" smtClean="0">
                <a:latin typeface="Arial Black" pitchFamily="34" charset="0"/>
              </a:rPr>
              <a:t>hıristiyanların</a:t>
            </a:r>
            <a:r>
              <a:rPr lang="tr-TR" dirty="0" smtClean="0">
                <a:latin typeface="Arial Black" pitchFamily="34" charset="0"/>
              </a:rPr>
              <a:t>, Endülüs’te </a:t>
            </a:r>
            <a:r>
              <a:rPr lang="tr-TR" dirty="0" err="1" smtClean="0">
                <a:latin typeface="Arial Black" pitchFamily="34" charset="0"/>
              </a:rPr>
              <a:t>müslüman</a:t>
            </a:r>
            <a:r>
              <a:rPr lang="tr-TR" dirty="0" smtClean="0">
                <a:latin typeface="Arial Black" pitchFamily="34" charset="0"/>
              </a:rPr>
              <a:t> ve </a:t>
            </a:r>
            <a:r>
              <a:rPr lang="tr-TR" dirty="0" err="1" smtClean="0">
                <a:latin typeface="Arial Black" pitchFamily="34" charset="0"/>
              </a:rPr>
              <a:t>yahudilere</a:t>
            </a:r>
            <a:r>
              <a:rPr lang="tr-TR" dirty="0" smtClean="0">
                <a:latin typeface="Arial Black" pitchFamily="34" charset="0"/>
              </a:rPr>
              <a:t> yaptığı katliam, bir ibret levhası olarak tarihe geçmiştir. </a:t>
            </a:r>
            <a:r>
              <a:rPr lang="tr-TR" dirty="0" smtClean="0">
                <a:solidFill>
                  <a:srgbClr val="FF0000"/>
                </a:solidFill>
                <a:latin typeface="Arial Black" pitchFamily="34" charset="0"/>
              </a:rPr>
              <a:t>İspanya’daki bu Haçlı zulmünden kaçan </a:t>
            </a:r>
            <a:r>
              <a:rPr lang="tr-TR" dirty="0" err="1" smtClean="0">
                <a:solidFill>
                  <a:srgbClr val="FF0000"/>
                </a:solidFill>
                <a:latin typeface="Arial Black" pitchFamily="34" charset="0"/>
              </a:rPr>
              <a:t>yahudileri</a:t>
            </a:r>
            <a:r>
              <a:rPr lang="tr-TR" dirty="0" smtClean="0">
                <a:solidFill>
                  <a:srgbClr val="FF0000"/>
                </a:solidFill>
                <a:latin typeface="Arial Black" pitchFamily="34" charset="0"/>
              </a:rPr>
              <a:t>, gemiler göndererek taşıyıp Yunanistan ve İstanbul’a yerleştiren yine Osmanlı ecdadımız olmuştur. </a:t>
            </a:r>
          </a:p>
          <a:p>
            <a:r>
              <a:rPr lang="tr-TR" dirty="0" smtClean="0">
                <a:solidFill>
                  <a:srgbClr val="7030A0"/>
                </a:solidFill>
                <a:latin typeface="Arial Black" pitchFamily="34" charset="0"/>
              </a:rPr>
              <a:t>Ama günümüzde; Bosna’da, Irak’ta, Filistin’de, Çeçenistan’da, Afrika’da ve daha pek İslam toprağında egemenliği geçici olarak ele alan güçlerin, bu topraklarda yaşayanlara neler yaptıklarını unutmuş değiliz.</a:t>
            </a:r>
            <a:r>
              <a:rPr lang="tr-TR" dirty="0" smtClean="0">
                <a:latin typeface="Arial Black" pitchFamily="34" charset="0"/>
              </a:rPr>
              <a:t> İşte Aramızda ki fark bu. </a:t>
            </a:r>
          </a:p>
          <a:p>
            <a:endParaRPr lang="tr-TR" dirty="0">
              <a:latin typeface="Arial Black" pitchFamily="34" charset="0"/>
            </a:endParaRPr>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179512" y="1268760"/>
            <a:ext cx="8496944" cy="1012974"/>
          </a:xfrm>
        </p:spPr>
        <p:txBody>
          <a:bodyPr/>
          <a:lstStyle/>
          <a:p>
            <a:r>
              <a:rPr lang="tr-TR" dirty="0" smtClean="0">
                <a:latin typeface="Arial Black" pitchFamily="34" charset="0"/>
              </a:rPr>
              <a:t>              Hazırlayan ve sunan:</a:t>
            </a:r>
            <a:endParaRPr lang="tr-TR" dirty="0">
              <a:latin typeface="Arial Black" pitchFamily="34" charset="0"/>
            </a:endParaRPr>
          </a:p>
        </p:txBody>
      </p:sp>
      <p:sp>
        <p:nvSpPr>
          <p:cNvPr id="6" name="5 İçerik Yer Tutucusu"/>
          <p:cNvSpPr>
            <a:spLocks noGrp="1"/>
          </p:cNvSpPr>
          <p:nvPr>
            <p:ph sz="quarter" idx="1"/>
          </p:nvPr>
        </p:nvSpPr>
        <p:spPr>
          <a:xfrm>
            <a:off x="179512" y="2276872"/>
            <a:ext cx="3935288" cy="3895328"/>
          </a:xfrm>
        </p:spPr>
        <p:txBody>
          <a:bodyPr/>
          <a:lstStyle/>
          <a:p>
            <a:endParaRPr lang="tr-TR" dirty="0" smtClean="0">
              <a:solidFill>
                <a:srgbClr val="C00000"/>
              </a:solidFill>
              <a:latin typeface="Arial Black" pitchFamily="34" charset="0"/>
            </a:endParaRPr>
          </a:p>
          <a:p>
            <a:endParaRPr lang="tr-TR" dirty="0" smtClean="0">
              <a:solidFill>
                <a:srgbClr val="C00000"/>
              </a:solidFill>
              <a:latin typeface="Arial Black" pitchFamily="34" charset="0"/>
            </a:endParaRPr>
          </a:p>
          <a:p>
            <a:endParaRPr lang="tr-TR" dirty="0" smtClean="0">
              <a:solidFill>
                <a:srgbClr val="C00000"/>
              </a:solidFill>
              <a:latin typeface="Arial Black" pitchFamily="34" charset="0"/>
            </a:endParaRPr>
          </a:p>
          <a:p>
            <a:r>
              <a:rPr lang="tr-TR" dirty="0" smtClean="0">
                <a:solidFill>
                  <a:srgbClr val="C00000"/>
                </a:solidFill>
                <a:latin typeface="Arial Black" pitchFamily="34" charset="0"/>
              </a:rPr>
              <a:t>SİNAN ERAVCI</a:t>
            </a:r>
          </a:p>
          <a:p>
            <a:r>
              <a:rPr lang="tr-TR" dirty="0" smtClean="0">
                <a:latin typeface="Arial Black" pitchFamily="34" charset="0"/>
              </a:rPr>
              <a:t>VELİBABA YENİ CAMİİ</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8" name="7 Veri Yer Tutucusu"/>
          <p:cNvSpPr>
            <a:spLocks noGrp="1"/>
          </p:cNvSpPr>
          <p:nvPr>
            <p:ph type="dt" sz="half" idx="10"/>
          </p:nvPr>
        </p:nvSpPr>
        <p:spPr/>
        <p:txBody>
          <a:bodyPr/>
          <a:lstStyle/>
          <a:p>
            <a:r>
              <a:rPr lang="tr-TR" smtClean="0"/>
              <a:t>13.12.2012</a:t>
            </a:r>
            <a:endParaRPr lang="tr-TR"/>
          </a:p>
        </p:txBody>
      </p:sp>
      <p:sp>
        <p:nvSpPr>
          <p:cNvPr id="10" name="9 Slayt Numarası Yer Tutucusu"/>
          <p:cNvSpPr>
            <a:spLocks noGrp="1"/>
          </p:cNvSpPr>
          <p:nvPr>
            <p:ph type="sldNum" sz="quarter" idx="12"/>
          </p:nvPr>
        </p:nvSpPr>
        <p:spPr/>
        <p:txBody>
          <a:bodyPr/>
          <a:lstStyle/>
          <a:p>
            <a:fld id="{DB89B8EF-C47E-420A-983F-4A9BA1783B9D}" type="slidenum">
              <a:rPr lang="tr-TR" smtClean="0"/>
              <a:pPr/>
              <a:t>42</a:t>
            </a:fld>
            <a:endParaRPr lang="tr-TR"/>
          </a:p>
        </p:txBody>
      </p:sp>
      <p:pic>
        <p:nvPicPr>
          <p:cNvPr id="11" name="6 İçerik Yer Tutucusu" descr="parlak_gul.gif"/>
          <p:cNvPicPr>
            <a:picLocks noGrp="1" noChangeAspect="1"/>
          </p:cNvPicPr>
          <p:nvPr>
            <p:ph sz="quarter" idx="2"/>
          </p:nvPr>
        </p:nvPicPr>
        <p:blipFill>
          <a:blip r:embed="rId3" cstate="print"/>
          <a:stretch>
            <a:fillRect/>
          </a:stretch>
        </p:blipFill>
        <p:spPr>
          <a:xfrm>
            <a:off x="3995936" y="2276475"/>
            <a:ext cx="4680519" cy="43928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600200"/>
            <a:ext cx="8496944" cy="5257800"/>
          </a:xfrm>
        </p:spPr>
        <p:txBody>
          <a:bodyPr>
            <a:normAutofit fontScale="92500" lnSpcReduction="20000"/>
          </a:bodyPr>
          <a:lstStyle/>
          <a:p>
            <a:r>
              <a:rPr lang="tr-TR" b="1" dirty="0" smtClean="0">
                <a:latin typeface="Arial Black" pitchFamily="34" charset="0"/>
              </a:rPr>
              <a:t>Başka bir hadisi şerifte ise şöyle </a:t>
            </a:r>
            <a:r>
              <a:rPr lang="tr-TR" b="1" dirty="0" err="1" smtClean="0">
                <a:latin typeface="Arial Black" pitchFamily="34" charset="0"/>
              </a:rPr>
              <a:t>buyurulur</a:t>
            </a:r>
            <a:r>
              <a:rPr lang="tr-TR" b="1" dirty="0" smtClean="0">
                <a:latin typeface="Arial Black" pitchFamily="34" charset="0"/>
              </a:rPr>
              <a:t>:</a:t>
            </a:r>
            <a:r>
              <a:rPr lang="tr-TR" b="1" dirty="0" smtClean="0"/>
              <a:t> </a:t>
            </a:r>
            <a:endParaRPr lang="tr-TR" dirty="0" smtClean="0"/>
          </a:p>
          <a:p>
            <a:pPr rtl="1"/>
            <a:r>
              <a:rPr lang="ar-SA" dirty="0" smtClean="0">
                <a:solidFill>
                  <a:srgbClr val="C00000"/>
                </a:solidFill>
                <a:latin typeface="Arial" pitchFamily="34" charset="0"/>
                <a:cs typeface="Arial" pitchFamily="34" charset="0"/>
              </a:rPr>
              <a:t>لَا تَدْخُلُو الْجَنَّةَ حَتَّى تُؤْمِنُوا </a:t>
            </a:r>
            <a:r>
              <a:rPr lang="ar-SA" dirty="0" smtClean="0">
                <a:latin typeface="Arial" pitchFamily="34" charset="0"/>
                <a:cs typeface="Arial" pitchFamily="34" charset="0"/>
              </a:rPr>
              <a:t>وَلَا تُؤْمِنُوا حَتَّى تَحَابُّوا </a:t>
            </a:r>
            <a:r>
              <a:rPr lang="ar-SA" dirty="0" smtClean="0">
                <a:solidFill>
                  <a:srgbClr val="C00000"/>
                </a:solidFill>
                <a:latin typeface="Arial" pitchFamily="34" charset="0"/>
                <a:cs typeface="Arial" pitchFamily="34" charset="0"/>
              </a:rPr>
              <a:t>أَوَلَا أَدُلُّكُمْ عَلَى شَيْءٍ إِذَا فَعَلْتُمُوهُ تَحَابَبْتُمْ </a:t>
            </a:r>
            <a:r>
              <a:rPr lang="ar-SA" dirty="0" smtClean="0">
                <a:latin typeface="Arial" pitchFamily="34" charset="0"/>
                <a:cs typeface="Arial" pitchFamily="34" charset="0"/>
              </a:rPr>
              <a:t>أَفْشُوا السَّلَامَ بَيْنَكُمْ</a:t>
            </a:r>
            <a:endParaRPr lang="tr-TR" dirty="0" smtClean="0">
              <a:latin typeface="Arial" pitchFamily="34" charset="0"/>
              <a:cs typeface="Arial" pitchFamily="34" charset="0"/>
            </a:endParaRPr>
          </a:p>
          <a:p>
            <a:r>
              <a:rPr lang="tr-TR" dirty="0" smtClean="0">
                <a:solidFill>
                  <a:srgbClr val="C00000"/>
                </a:solidFill>
                <a:latin typeface="Arial Black" pitchFamily="34" charset="0"/>
              </a:rPr>
              <a:t>"</a:t>
            </a:r>
            <a:r>
              <a:rPr lang="tr-TR" b="1" dirty="0" smtClean="0">
                <a:solidFill>
                  <a:srgbClr val="C00000"/>
                </a:solidFill>
                <a:latin typeface="Arial Black" pitchFamily="34" charset="0"/>
              </a:rPr>
              <a:t>Allah'a yemin ederim ki; sizler iman etmedikçe cennete giremezsiniz. </a:t>
            </a:r>
            <a:r>
              <a:rPr lang="tr-TR" b="1" dirty="0" smtClean="0">
                <a:latin typeface="Arial Black" pitchFamily="34" charset="0"/>
              </a:rPr>
              <a:t>Birbirinizi sevmedikçe de gerçek iman etmiş olamazsınız. </a:t>
            </a:r>
            <a:r>
              <a:rPr lang="tr-TR" b="1" dirty="0" smtClean="0">
                <a:solidFill>
                  <a:srgbClr val="C00000"/>
                </a:solidFill>
                <a:latin typeface="Arial Black" pitchFamily="34" charset="0"/>
              </a:rPr>
              <a:t>Yaptığınızda birbirinizi seveceğiniz bir şey öğreteyim mi? </a:t>
            </a:r>
            <a:r>
              <a:rPr lang="tr-TR" b="1" dirty="0" smtClean="0">
                <a:latin typeface="Arial Black" pitchFamily="34" charset="0"/>
              </a:rPr>
              <a:t>Aranızda selamı yayınız.“   </a:t>
            </a:r>
            <a:r>
              <a:rPr lang="tr-TR" sz="1600" b="1" dirty="0" smtClean="0">
                <a:latin typeface="Arial Black" pitchFamily="34" charset="0"/>
              </a:rPr>
              <a:t>(</a:t>
            </a:r>
            <a:r>
              <a:rPr lang="tr-TR" sz="1600" dirty="0" smtClean="0">
                <a:latin typeface="Arial Black" pitchFamily="34" charset="0"/>
              </a:rPr>
              <a:t>Müslim, İman,  81)</a:t>
            </a:r>
          </a:p>
          <a:p>
            <a:endParaRPr lang="tr-TR" dirty="0" smtClean="0">
              <a:latin typeface="Arial Black" pitchFamily="34" charset="0"/>
            </a:endParaRPr>
          </a:p>
          <a:p>
            <a:r>
              <a:rPr lang="tr-TR" dirty="0" smtClean="0">
                <a:latin typeface="Arial Black" pitchFamily="34" charset="0"/>
              </a:rPr>
              <a:t>Peygamber Efendimiz ise, </a:t>
            </a:r>
          </a:p>
          <a:p>
            <a:pPr rtl="1">
              <a:buNone/>
            </a:pPr>
            <a:r>
              <a:rPr lang="ar-SA" b="1" dirty="0" smtClean="0"/>
              <a:t> قال رسولُ اللّهِ: المُسْلِمُ مَنْ سَلِمَ الْمُسْلِمُونَ مِنْ لِسَانِهِ وَيدِهِ، وَالْمُهَاجِرُ مَنْ هَجَر مَانَهى اللّهُ عَنْهُ</a:t>
            </a:r>
            <a:endParaRPr lang="tr-TR" dirty="0" smtClean="0"/>
          </a:p>
          <a:p>
            <a:r>
              <a:rPr lang="tr-TR" b="1" dirty="0" smtClean="0">
                <a:latin typeface="Arial Black" pitchFamily="34" charset="0"/>
              </a:rPr>
              <a:t>“Gerçek Müslüman, elinden ve dilinden Müslümanların emniyet ve esenlikte olup zarar görmedikleri kimsedir.”</a:t>
            </a:r>
            <a:r>
              <a:rPr lang="tr-TR" dirty="0" smtClean="0">
                <a:latin typeface="Arial Black" pitchFamily="34" charset="0"/>
              </a:rPr>
              <a:t> </a:t>
            </a:r>
            <a:r>
              <a:rPr lang="tr-TR" sz="1500" dirty="0" smtClean="0">
                <a:latin typeface="Arial Black" pitchFamily="34" charset="0"/>
              </a:rPr>
              <a:t>(</a:t>
            </a:r>
            <a:r>
              <a:rPr lang="tr-TR" sz="1500" dirty="0" err="1" smtClean="0">
                <a:latin typeface="Arial Black" pitchFamily="34" charset="0"/>
              </a:rPr>
              <a:t>Buhari</a:t>
            </a:r>
            <a:r>
              <a:rPr lang="tr-TR" sz="1500" dirty="0" smtClean="0">
                <a:latin typeface="Arial Black" pitchFamily="34" charset="0"/>
              </a:rPr>
              <a:t>, İman, 4)</a:t>
            </a:r>
          </a:p>
          <a:p>
            <a:r>
              <a:rPr lang="tr-TR" dirty="0" smtClean="0">
                <a:solidFill>
                  <a:srgbClr val="00B050"/>
                </a:solidFill>
                <a:latin typeface="Arial Black" pitchFamily="34" charset="0"/>
              </a:rPr>
              <a:t>Buyurarak insanlara karşı nasıl davranmamız gerektiği hususuna dikkatlerimizi çeker. </a:t>
            </a:r>
            <a:endParaRPr lang="tr-TR" sz="1500" dirty="0" smtClean="0">
              <a:latin typeface="Arial Black" pitchFamily="34" charset="0"/>
            </a:endParaRPr>
          </a:p>
          <a:p>
            <a:endParaRPr lang="tr-TR" dirty="0"/>
          </a:p>
        </p:txBody>
      </p:sp>
      <p:pic>
        <p:nvPicPr>
          <p:cNvPr id="5"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6" name="5 Veri Yer Tutucusu"/>
          <p:cNvSpPr>
            <a:spLocks noGrp="1"/>
          </p:cNvSpPr>
          <p:nvPr>
            <p:ph type="dt" sz="half" idx="14"/>
          </p:nvPr>
        </p:nvSpPr>
        <p:spPr/>
        <p:txBody>
          <a:bodyPr/>
          <a:lstStyle/>
          <a:p>
            <a:r>
              <a:rPr lang="tr-TR" smtClean="0"/>
              <a:t>13.12.2012</a:t>
            </a:r>
            <a:endParaRPr lang="tr-TR"/>
          </a:p>
        </p:txBody>
      </p:sp>
      <p:sp>
        <p:nvSpPr>
          <p:cNvPr id="8" name="7 Slayt Numarası Yer Tutucusu"/>
          <p:cNvSpPr>
            <a:spLocks noGrp="1"/>
          </p:cNvSpPr>
          <p:nvPr>
            <p:ph type="sldNum" sz="quarter" idx="15"/>
          </p:nvPr>
        </p:nvSpPr>
        <p:spPr/>
        <p:txBody>
          <a:bodyPr/>
          <a:lstStyle/>
          <a:p>
            <a:fld id="{DB89B8EF-C47E-420A-983F-4A9BA1783B9D}"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196752"/>
            <a:ext cx="8568952" cy="5277200"/>
          </a:xfrm>
        </p:spPr>
        <p:txBody>
          <a:bodyPr>
            <a:normAutofit/>
          </a:bodyPr>
          <a:lstStyle/>
          <a:p>
            <a:endParaRPr lang="tr-TR" dirty="0" smtClean="0"/>
          </a:p>
          <a:p>
            <a:r>
              <a:rPr lang="tr-TR" dirty="0" smtClean="0">
                <a:solidFill>
                  <a:srgbClr val="C00000"/>
                </a:solidFill>
                <a:latin typeface="Arial Black" pitchFamily="34" charset="0"/>
              </a:rPr>
              <a:t>Yine O: </a:t>
            </a:r>
            <a:r>
              <a:rPr lang="tr-TR" dirty="0" smtClean="0">
                <a:latin typeface="Arial Black" pitchFamily="34" charset="0"/>
              </a:rPr>
              <a:t>"</a:t>
            </a:r>
            <a:r>
              <a:rPr lang="tr-TR" b="1" dirty="0" smtClean="0">
                <a:latin typeface="Arial Black" pitchFamily="34" charset="0"/>
              </a:rPr>
              <a:t>hoşgörü ile davrananın hoşgörü ile mukabele göreceğini"</a:t>
            </a:r>
            <a:r>
              <a:rPr lang="tr-TR" dirty="0" smtClean="0">
                <a:latin typeface="Arial Black" pitchFamily="34" charset="0"/>
              </a:rPr>
              <a:t> </a:t>
            </a:r>
            <a:r>
              <a:rPr lang="tr-TR" sz="1200" b="1" i="1" dirty="0" smtClean="0">
                <a:latin typeface="Arial Black" pitchFamily="34" charset="0"/>
              </a:rPr>
              <a:t>(</a:t>
            </a:r>
            <a:r>
              <a:rPr lang="tr-TR" sz="1200" b="1" i="1" dirty="0" err="1" smtClean="0">
                <a:latin typeface="Arial Black" pitchFamily="34" charset="0"/>
              </a:rPr>
              <a:t>İbn</a:t>
            </a:r>
            <a:r>
              <a:rPr lang="tr-TR" sz="1200" b="1" i="1" dirty="0" smtClean="0">
                <a:latin typeface="Arial Black" pitchFamily="34" charset="0"/>
              </a:rPr>
              <a:t> </a:t>
            </a:r>
            <a:r>
              <a:rPr lang="tr-TR" sz="1200" b="1" i="1" dirty="0" err="1" smtClean="0">
                <a:latin typeface="Arial Black" pitchFamily="34" charset="0"/>
              </a:rPr>
              <a:t>Hanbel</a:t>
            </a:r>
            <a:r>
              <a:rPr lang="tr-TR" sz="1200" b="1" i="1" dirty="0" smtClean="0">
                <a:latin typeface="Arial Black" pitchFamily="34" charset="0"/>
              </a:rPr>
              <a:t>, I, 248</a:t>
            </a:r>
            <a:r>
              <a:rPr lang="tr-TR" sz="1200" b="1" i="1" dirty="0" smtClean="0">
                <a:solidFill>
                  <a:srgbClr val="C00000"/>
                </a:solidFill>
                <a:latin typeface="Arial Black" pitchFamily="34" charset="0"/>
              </a:rPr>
              <a:t>)</a:t>
            </a:r>
            <a:r>
              <a:rPr lang="tr-TR" sz="1200" dirty="0" smtClean="0">
                <a:solidFill>
                  <a:srgbClr val="C00000"/>
                </a:solidFill>
                <a:latin typeface="Arial Black" pitchFamily="34" charset="0"/>
              </a:rPr>
              <a:t>; </a:t>
            </a:r>
            <a:r>
              <a:rPr lang="tr-TR" b="1" dirty="0" smtClean="0">
                <a:solidFill>
                  <a:srgbClr val="C00000"/>
                </a:solidFill>
                <a:latin typeface="Arial Black" pitchFamily="34" charset="0"/>
              </a:rPr>
              <a:t>"Dünyada Allah'ın kullarına hoşgörülü davrananlara Allah'ın kıyamette görevli meleklerine hoşgörülü davranmalarını emredeceğini"</a:t>
            </a:r>
            <a:r>
              <a:rPr lang="tr-TR" dirty="0" smtClean="0">
                <a:latin typeface="Arial Black" pitchFamily="34" charset="0"/>
              </a:rPr>
              <a:t> </a:t>
            </a:r>
            <a:r>
              <a:rPr lang="tr-TR" sz="1600" dirty="0" smtClean="0">
                <a:latin typeface="Arial Black" pitchFamily="34" charset="0"/>
              </a:rPr>
              <a:t>(</a:t>
            </a:r>
            <a:r>
              <a:rPr lang="tr-TR" sz="1600" dirty="0" err="1" smtClean="0">
                <a:latin typeface="Arial Black" pitchFamily="34" charset="0"/>
              </a:rPr>
              <a:t>İbn</a:t>
            </a:r>
            <a:r>
              <a:rPr lang="tr-TR" sz="1600" dirty="0" smtClean="0">
                <a:latin typeface="Arial Black" pitchFamily="34" charset="0"/>
              </a:rPr>
              <a:t> </a:t>
            </a:r>
            <a:r>
              <a:rPr lang="tr-TR" sz="1600" dirty="0" err="1" smtClean="0">
                <a:latin typeface="Arial Black" pitchFamily="34" charset="0"/>
              </a:rPr>
              <a:t>Hanbel</a:t>
            </a:r>
            <a:r>
              <a:rPr lang="tr-TR" sz="1600" dirty="0" smtClean="0">
                <a:latin typeface="Arial Black" pitchFamily="34" charset="0"/>
              </a:rPr>
              <a:t>, I, 5) </a:t>
            </a:r>
            <a:r>
              <a:rPr lang="tr-TR" dirty="0" smtClean="0">
                <a:latin typeface="Arial Black" pitchFamily="34" charset="0"/>
              </a:rPr>
              <a:t>haber vermektedir</a:t>
            </a:r>
            <a:r>
              <a:rPr lang="tr-TR" dirty="0" smtClean="0">
                <a:latin typeface="Arial Black" pitchFamily="34" charset="0"/>
              </a:rPr>
              <a:t>.</a:t>
            </a:r>
          </a:p>
          <a:p>
            <a:endParaRPr lang="tr-TR" b="1" dirty="0" smtClean="0">
              <a:solidFill>
                <a:srgbClr val="002060"/>
              </a:solidFill>
              <a:latin typeface="Arial Black" pitchFamily="34" charset="0"/>
            </a:endParaRPr>
          </a:p>
          <a:p>
            <a:r>
              <a:rPr lang="tr-TR" b="1" dirty="0" smtClean="0">
                <a:solidFill>
                  <a:srgbClr val="002060"/>
                </a:solidFill>
                <a:latin typeface="Arial Black" pitchFamily="34" charset="0"/>
              </a:rPr>
              <a:t>Peygamber </a:t>
            </a:r>
            <a:r>
              <a:rPr lang="tr-TR" b="1" dirty="0" smtClean="0">
                <a:solidFill>
                  <a:srgbClr val="002060"/>
                </a:solidFill>
                <a:latin typeface="Arial Black" pitchFamily="34" charset="0"/>
              </a:rPr>
              <a:t>(sav)  hoşgörülü  bir insandı. O en azılı düşmanlarına karşı bile hoşgörülü davranmış bu müsamaha nedeniyle birçok kişinin kalplerini yumuşatarak </a:t>
            </a:r>
            <a:r>
              <a:rPr lang="tr-TR" b="1" dirty="0" err="1" smtClean="0">
                <a:solidFill>
                  <a:srgbClr val="002060"/>
                </a:solidFill>
                <a:latin typeface="Arial Black" pitchFamily="34" charset="0"/>
              </a:rPr>
              <a:t>Cenab</a:t>
            </a:r>
            <a:r>
              <a:rPr lang="tr-TR" b="1" dirty="0" smtClean="0">
                <a:solidFill>
                  <a:srgbClr val="002060"/>
                </a:solidFill>
                <a:latin typeface="Arial Black" pitchFamily="34" charset="0"/>
              </a:rPr>
              <a:t>-ı Mevla’nın izniyle iman etmelerini  sağlamıştır.</a:t>
            </a:r>
          </a:p>
          <a:p>
            <a:endParaRPr lang="tr-TR" b="1" dirty="0" smtClean="0">
              <a:solidFill>
                <a:srgbClr val="002060"/>
              </a:solidFill>
              <a:latin typeface="Arial Black" pitchFamily="34" charset="0"/>
            </a:endParaRPr>
          </a:p>
          <a:p>
            <a:endParaRPr lang="tr-TR" dirty="0" smtClean="0"/>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8" name="7 Slayt Numarası Yer Tutucusu"/>
          <p:cNvSpPr>
            <a:spLocks noGrp="1"/>
          </p:cNvSpPr>
          <p:nvPr>
            <p:ph type="sldNum" sz="quarter" idx="15"/>
          </p:nvPr>
        </p:nvSpPr>
        <p:spPr/>
        <p:txBody>
          <a:bodyPr/>
          <a:lstStyle/>
          <a:p>
            <a:fld id="{DB89B8EF-C47E-420A-983F-4A9BA1783B9D}"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268760"/>
            <a:ext cx="8568952" cy="5400600"/>
          </a:xfrm>
        </p:spPr>
        <p:txBody>
          <a:bodyPr>
            <a:normAutofit fontScale="85000" lnSpcReduction="10000"/>
          </a:bodyPr>
          <a:lstStyle/>
          <a:p>
            <a:r>
              <a:rPr lang="tr-TR" sz="2800" b="1" dirty="0" smtClean="0">
                <a:latin typeface="Arial Black" pitchFamily="34" charset="0"/>
              </a:rPr>
              <a:t>B- Allah Resulü’nden Hoşgörü Örnekleri </a:t>
            </a:r>
          </a:p>
          <a:p>
            <a:r>
              <a:rPr lang="tr-TR" dirty="0" smtClean="0">
                <a:solidFill>
                  <a:srgbClr val="00B050"/>
                </a:solidFill>
                <a:latin typeface="Arial Black" pitchFamily="34" charset="0"/>
              </a:rPr>
              <a:t>O'nun hayatı, savaş ortamları dahil, sayılamayacak kadar hoşgörü ve affın örnekleriyle doludur. </a:t>
            </a:r>
          </a:p>
          <a:p>
            <a:r>
              <a:rPr lang="tr-TR" sz="3100" b="1" dirty="0" smtClean="0">
                <a:latin typeface="Arial Black" pitchFamily="34" charset="0"/>
              </a:rPr>
              <a:t>Bazılarını hatırlayalım: </a:t>
            </a:r>
          </a:p>
          <a:p>
            <a:r>
              <a:rPr lang="tr-TR" b="1" dirty="0" smtClean="0">
                <a:latin typeface="Arial Black" pitchFamily="34" charset="0"/>
              </a:rPr>
              <a:t>Akrabalarını İslam’a davet için gittiği </a:t>
            </a:r>
            <a:r>
              <a:rPr lang="tr-TR" b="1" dirty="0" err="1" smtClean="0">
                <a:latin typeface="Arial Black" pitchFamily="34" charset="0"/>
              </a:rPr>
              <a:t>Taif’de</a:t>
            </a:r>
            <a:r>
              <a:rPr lang="tr-TR" b="1" dirty="0" smtClean="0">
                <a:latin typeface="Arial Black" pitchFamily="34" charset="0"/>
              </a:rPr>
              <a:t> taş yağmuruna tutulmuş, ayakları kanlar içinde kalmıştı. Cebrail’in; “Allah’ın selamı var; istersen şu tepeleri </a:t>
            </a:r>
            <a:r>
              <a:rPr lang="tr-TR" b="1" dirty="0" err="1" smtClean="0">
                <a:latin typeface="Arial Black" pitchFamily="34" charset="0"/>
              </a:rPr>
              <a:t>Taif</a:t>
            </a:r>
            <a:r>
              <a:rPr lang="tr-TR" b="1" dirty="0" smtClean="0">
                <a:latin typeface="Arial Black" pitchFamily="34" charset="0"/>
              </a:rPr>
              <a:t> halkının üzerine yıkacak ve onları helak edecek...” demesine karşılık, asla böyle bir şey istemediğini belirterek ellerini açmış ve şu duayı yapmıştı</a:t>
            </a:r>
            <a:r>
              <a:rPr lang="tr-TR" sz="2800" b="1" dirty="0" smtClean="0">
                <a:latin typeface="Arial Black" pitchFamily="34" charset="0"/>
              </a:rPr>
              <a:t>: </a:t>
            </a:r>
            <a:r>
              <a:rPr lang="tr-TR" sz="2800" b="1" dirty="0" smtClean="0">
                <a:solidFill>
                  <a:srgbClr val="C00000"/>
                </a:solidFill>
                <a:latin typeface="Arial Black" pitchFamily="34" charset="0"/>
              </a:rPr>
              <a:t>“Allah’ım (şu) kavmimi (topluluğu) hidayete ulaştır; çünkü onlar (Seni ve Beni) bilmiyorlar!”</a:t>
            </a:r>
            <a:r>
              <a:rPr lang="tr-TR" dirty="0" smtClean="0">
                <a:solidFill>
                  <a:srgbClr val="C00000"/>
                </a:solidFill>
                <a:latin typeface="Arial Black" pitchFamily="34" charset="0"/>
              </a:rPr>
              <a:t> </a:t>
            </a:r>
          </a:p>
          <a:p>
            <a:r>
              <a:rPr lang="tr-TR" dirty="0" smtClean="0">
                <a:solidFill>
                  <a:srgbClr val="0070C0"/>
                </a:solidFill>
                <a:latin typeface="Arial Black" pitchFamily="34" charset="0"/>
              </a:rPr>
              <a:t>Çünkü O, kan dökmek ve insanları yok etmek için değil, dalaletten hidayete çıkararak gerçek varlığa  kavuşturmak için gönderilmişti. Bu tavır ve dua, tam da O’nun bu vasfına yakışmaktaydı. </a:t>
            </a:r>
            <a:r>
              <a:rPr lang="tr-TR" dirty="0" smtClean="0">
                <a:latin typeface="Arial Black" pitchFamily="34" charset="0"/>
              </a:rPr>
              <a:t>Nitekim, </a:t>
            </a:r>
            <a:r>
              <a:rPr lang="tr-TR" dirty="0" err="1" smtClean="0">
                <a:latin typeface="Arial Black" pitchFamily="34" charset="0"/>
              </a:rPr>
              <a:t>Taif</a:t>
            </a:r>
            <a:r>
              <a:rPr lang="tr-TR" dirty="0" smtClean="0">
                <a:latin typeface="Arial Black" pitchFamily="34" charset="0"/>
              </a:rPr>
              <a:t> halkı yıllar sonra İslam’la şereflenmişlerdi.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196752"/>
            <a:ext cx="8568952" cy="5661248"/>
          </a:xfrm>
        </p:spPr>
        <p:txBody>
          <a:bodyPr>
            <a:normAutofit lnSpcReduction="10000"/>
          </a:bodyPr>
          <a:lstStyle/>
          <a:p>
            <a:r>
              <a:rPr lang="tr-TR" dirty="0" smtClean="0">
                <a:latin typeface="Arial Black" pitchFamily="34" charset="0"/>
              </a:rPr>
              <a:t>Mekke’nin, kan dökülmeden fethedilmesinin ardından Allah Resulü, bir zamanlar Müslümanlara yapmadıkları hakaret, zulüm ve işkence bırakmayanlara karşı umumi af ilan etmişti. Muktedir olduğu halde intikam almamıştı. </a:t>
            </a:r>
          </a:p>
          <a:p>
            <a:r>
              <a:rPr lang="tr-TR" dirty="0" smtClean="0">
                <a:solidFill>
                  <a:srgbClr val="0070C0"/>
                </a:solidFill>
                <a:latin typeface="Arial Black" pitchFamily="34" charset="0"/>
              </a:rPr>
              <a:t>Bedir esirlerine yaptığı muamele ne kadar anlamlıydı!..Onlara bir misafir gibi davranmanın yanında; okuma-yazma bilen her esiri, on </a:t>
            </a:r>
            <a:r>
              <a:rPr lang="tr-TR" dirty="0" err="1" smtClean="0">
                <a:solidFill>
                  <a:srgbClr val="0070C0"/>
                </a:solidFill>
                <a:latin typeface="Arial Black" pitchFamily="34" charset="0"/>
              </a:rPr>
              <a:t>müslümana</a:t>
            </a:r>
            <a:r>
              <a:rPr lang="tr-TR" dirty="0" smtClean="0">
                <a:solidFill>
                  <a:srgbClr val="0070C0"/>
                </a:solidFill>
                <a:latin typeface="Arial Black" pitchFamily="34" charset="0"/>
              </a:rPr>
              <a:t> okuma-yazma öğretme karşılığında; zengin olanları fidye vermek şartıyla, hiçbir özelliği olmayanları da </a:t>
            </a:r>
            <a:r>
              <a:rPr lang="tr-TR" dirty="0" err="1" smtClean="0">
                <a:solidFill>
                  <a:srgbClr val="0070C0"/>
                </a:solidFill>
                <a:latin typeface="Arial Black" pitchFamily="34" charset="0"/>
              </a:rPr>
              <a:t>birşey</a:t>
            </a:r>
            <a:r>
              <a:rPr lang="tr-TR" dirty="0" smtClean="0">
                <a:solidFill>
                  <a:srgbClr val="0070C0"/>
                </a:solidFill>
                <a:latin typeface="Arial Black" pitchFamily="34" charset="0"/>
              </a:rPr>
              <a:t> beklemeden serbest bırakmıştı. </a:t>
            </a:r>
          </a:p>
          <a:p>
            <a:r>
              <a:rPr lang="tr-TR" dirty="0" smtClean="0">
                <a:latin typeface="Arial Black" pitchFamily="34" charset="0"/>
              </a:rPr>
              <a:t>Bu nasıl bir hoşgörüydü; düşmanını yok etmek yerine, meziyetlerinden istifade etmeyi tercih ediyordu!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1340768"/>
            <a:ext cx="8424936" cy="5328592"/>
          </a:xfrm>
        </p:spPr>
        <p:txBody>
          <a:bodyPr>
            <a:normAutofit lnSpcReduction="10000"/>
          </a:bodyPr>
          <a:lstStyle/>
          <a:p>
            <a:r>
              <a:rPr lang="tr-TR" dirty="0" err="1" smtClean="0">
                <a:latin typeface="Arial Black" pitchFamily="34" charset="0"/>
              </a:rPr>
              <a:t>Necran’dan</a:t>
            </a:r>
            <a:r>
              <a:rPr lang="tr-TR" dirty="0" smtClean="0">
                <a:latin typeface="Arial Black" pitchFamily="34" charset="0"/>
              </a:rPr>
              <a:t> gelen </a:t>
            </a:r>
            <a:r>
              <a:rPr lang="tr-TR" dirty="0" err="1" smtClean="0">
                <a:latin typeface="Arial Black" pitchFamily="34" charset="0"/>
              </a:rPr>
              <a:t>hıristiyan</a:t>
            </a:r>
            <a:r>
              <a:rPr lang="tr-TR" dirty="0" smtClean="0">
                <a:latin typeface="Arial Black" pitchFamily="34" charset="0"/>
              </a:rPr>
              <a:t> bir grubun, </a:t>
            </a:r>
            <a:r>
              <a:rPr lang="tr-TR" dirty="0" err="1" smtClean="0">
                <a:latin typeface="Arial Black" pitchFamily="34" charset="0"/>
              </a:rPr>
              <a:t>Mescid</a:t>
            </a:r>
            <a:r>
              <a:rPr lang="tr-TR" dirty="0" smtClean="0">
                <a:latin typeface="Arial Black" pitchFamily="34" charset="0"/>
              </a:rPr>
              <a:t>-i Nebevi’nin bir köşesinde kendi inançlarınca ibadet etmelerine müsaade buyurmuşlardı. </a:t>
            </a:r>
            <a:r>
              <a:rPr lang="tr-TR" b="1" dirty="0" smtClean="0">
                <a:solidFill>
                  <a:srgbClr val="C00000"/>
                </a:solidFill>
                <a:latin typeface="Arial Black" pitchFamily="34" charset="0"/>
              </a:rPr>
              <a:t>İnanç ve ibadet özgürlüğünün, müsamahanın bundan daha güzel pratik örneği nasıl olabilirdi?! </a:t>
            </a:r>
          </a:p>
          <a:p>
            <a:r>
              <a:rPr lang="tr-TR" dirty="0" smtClean="0">
                <a:solidFill>
                  <a:srgbClr val="0070C0"/>
                </a:solidFill>
                <a:latin typeface="Arial Black" pitchFamily="34" charset="0"/>
              </a:rPr>
              <a:t>Allah Resulü’nün hoşgörüsü ibretlerle doluydu. Ve O, hoşgörüyü insanları kazanmak ve eğitmek için vazgeçilmez bir vasıta olarak yaşıyordu. Ashabına hep; </a:t>
            </a:r>
          </a:p>
          <a:p>
            <a:pPr rtl="1"/>
            <a:r>
              <a:rPr lang="ar-SA" b="1" dirty="0" smtClean="0"/>
              <a:t>يَسِّرُوا وَلا تُعَسِّرُوا وَبَشِّرُوا وَلا تُنَفِّرُوا</a:t>
            </a:r>
            <a:endParaRPr lang="tr-TR" dirty="0" smtClean="0"/>
          </a:p>
          <a:p>
            <a:r>
              <a:rPr lang="tr-TR" b="1" dirty="0" smtClean="0">
                <a:solidFill>
                  <a:schemeClr val="accent3"/>
                </a:solidFill>
                <a:latin typeface="Arial Black" pitchFamily="34" charset="0"/>
              </a:rPr>
              <a:t>“Kolaylaştırın, zorlaştırmayın; müjdeleyin, nefret ettirmeyin”</a:t>
            </a:r>
            <a:r>
              <a:rPr lang="tr-TR" dirty="0" smtClean="0">
                <a:solidFill>
                  <a:schemeClr val="accent3"/>
                </a:solidFill>
                <a:latin typeface="Arial Black" pitchFamily="34" charset="0"/>
              </a:rPr>
              <a:t> </a:t>
            </a:r>
            <a:r>
              <a:rPr lang="tr-TR" sz="1700" dirty="0" smtClean="0">
                <a:latin typeface="Arial Black" pitchFamily="34" charset="0"/>
              </a:rPr>
              <a:t>(</a:t>
            </a:r>
            <a:r>
              <a:rPr lang="tr-TR" sz="1700" dirty="0" err="1" smtClean="0">
                <a:latin typeface="Arial Black" pitchFamily="34" charset="0"/>
              </a:rPr>
              <a:t>Buhari</a:t>
            </a:r>
            <a:r>
              <a:rPr lang="tr-TR" sz="1700" dirty="0" smtClean="0">
                <a:latin typeface="Arial Black" pitchFamily="34" charset="0"/>
              </a:rPr>
              <a:t>; İlim,11) </a:t>
            </a:r>
            <a:r>
              <a:rPr lang="tr-TR" dirty="0" smtClean="0">
                <a:latin typeface="Arial Black" pitchFamily="34" charset="0"/>
              </a:rPr>
              <a:t>düsturunu öğütlüyordu. Kendileri de daima bu prensip üzere hareket ediyordu. </a:t>
            </a:r>
          </a:p>
          <a:p>
            <a:endParaRPr lang="tr-TR" dirty="0"/>
          </a:p>
        </p:txBody>
      </p:sp>
      <p:pic>
        <p:nvPicPr>
          <p:cNvPr id="4" name="8 Resim" descr="tepedin.png"/>
          <p:cNvPicPr>
            <a:picLocks noChangeAspect="1"/>
          </p:cNvPicPr>
          <p:nvPr/>
        </p:nvPicPr>
        <p:blipFill>
          <a:blip r:embed="rId2" cstate="print"/>
          <a:srcRect l="821" t="10950"/>
          <a:stretch>
            <a:fillRect/>
          </a:stretch>
        </p:blipFill>
        <p:spPr bwMode="auto">
          <a:xfrm>
            <a:off x="0" y="0"/>
            <a:ext cx="9144000" cy="1214438"/>
          </a:xfrm>
          <a:prstGeom prst="rect">
            <a:avLst/>
          </a:prstGeom>
          <a:noFill/>
          <a:ln w="9525">
            <a:noFill/>
            <a:miter lim="800000"/>
            <a:headEnd/>
            <a:tailEnd/>
          </a:ln>
        </p:spPr>
      </p:pic>
      <p:sp>
        <p:nvSpPr>
          <p:cNvPr id="5" name="4 Veri Yer Tutucusu"/>
          <p:cNvSpPr>
            <a:spLocks noGrp="1"/>
          </p:cNvSpPr>
          <p:nvPr>
            <p:ph type="dt" sz="half" idx="14"/>
          </p:nvPr>
        </p:nvSpPr>
        <p:spPr/>
        <p:txBody>
          <a:bodyPr/>
          <a:lstStyle/>
          <a:p>
            <a:r>
              <a:rPr lang="tr-TR" smtClean="0"/>
              <a:t>13.12.2012</a:t>
            </a:r>
            <a:endParaRPr lang="tr-TR"/>
          </a:p>
        </p:txBody>
      </p:sp>
      <p:sp>
        <p:nvSpPr>
          <p:cNvPr id="7" name="6 Slayt Numarası Yer Tutucusu"/>
          <p:cNvSpPr>
            <a:spLocks noGrp="1"/>
          </p:cNvSpPr>
          <p:nvPr>
            <p:ph type="sldNum" sz="quarter" idx="15"/>
          </p:nvPr>
        </p:nvSpPr>
        <p:spPr/>
        <p:txBody>
          <a:bodyPr/>
          <a:lstStyle/>
          <a:p>
            <a:fld id="{DB89B8EF-C47E-420A-983F-4A9BA1783B9D}"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302</TotalTime>
  <Words>4087</Words>
  <Application>Microsoft Office PowerPoint</Application>
  <PresentationFormat>Ekran Gösterisi (4:3)</PresentationFormat>
  <Paragraphs>306</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Cumba</vt:lpstr>
      <vt:lpstr>İSLAMDA HOŞGÖRÜ VE MÜSAMAHA </vt:lpstr>
      <vt:lpstr>Slayt 2</vt:lpstr>
      <vt:lpstr>Slayt 3</vt:lpstr>
      <vt:lpstr>   </vt:lpstr>
      <vt:lpstr>Slayt 5</vt:lpstr>
      <vt:lpstr>Slayt 6</vt:lpstr>
      <vt:lpstr>Slayt 7</vt:lpstr>
      <vt:lpstr>Slayt 8</vt:lpstr>
      <vt:lpstr>Slayt 9</vt:lpstr>
      <vt:lpstr>Slayt 10</vt:lpstr>
      <vt:lpstr>Kendini İncitene de hoşgörülüydü  </vt:lpstr>
      <vt:lpstr>Slayt 12</vt:lpstr>
      <vt:lpstr>C- Sosyal Münasebetlerde Hoşgörü </vt:lpstr>
      <vt:lpstr>Slayt 14</vt:lpstr>
      <vt:lpstr>Slayt 15</vt:lpstr>
      <vt:lpstr>Slayt 16</vt:lpstr>
      <vt:lpstr>Slayt 17</vt:lpstr>
      <vt:lpstr>D-Aile İçinde Hoşgörü </vt:lpstr>
      <vt:lpstr>Slayt 19</vt:lpstr>
      <vt:lpstr>Slayt 20</vt:lpstr>
      <vt:lpstr>E- Ticaret ve İş Hayatında Hoşgörü </vt:lpstr>
      <vt:lpstr>Slayt 22</vt:lpstr>
      <vt:lpstr>F- Trafikte Hoşgörü  (Sabır) : </vt:lpstr>
      <vt:lpstr>G- Yaradılanı Hoşgör Yaradandan Ötürü (her şeye):</vt:lpstr>
      <vt:lpstr>     H- Aralarında Yaş ve İlim Farkı Olanların Birbirlerine Karşı Hoşgörüsü </vt:lpstr>
      <vt:lpstr>2- Gayr-i Müslimlerle Münasebetlerde Hoşgörü  </vt:lpstr>
      <vt:lpstr>Slayt 27</vt:lpstr>
      <vt:lpstr>Slayt 28</vt:lpstr>
      <vt:lpstr>Slayt 29</vt:lpstr>
      <vt:lpstr>Slayt 30</vt:lpstr>
      <vt:lpstr>Slayt 31</vt:lpstr>
      <vt:lpstr>Slayt 32</vt:lpstr>
      <vt:lpstr>Slayt 33</vt:lpstr>
      <vt:lpstr>Slayt 34</vt:lpstr>
      <vt:lpstr>C- Hoşgörü; Nereye Kadar? </vt:lpstr>
      <vt:lpstr>Slayt 36</vt:lpstr>
      <vt:lpstr>Slayt 37</vt:lpstr>
      <vt:lpstr>Diyalog dinimize sıkı sıkıya bağlandıktan sonra olmalı  </vt:lpstr>
      <vt:lpstr>Hoşgörü, başkalarının tesirine girmek değildir </vt:lpstr>
      <vt:lpstr>D- Hoşgörü Karşılıklı Olmalıdır </vt:lpstr>
      <vt:lpstr>Slayt 41</vt:lpstr>
      <vt:lpstr>              Hazırlayan ve sunan: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İSLAMDA HOŞGÖRÜ VE MÜSAMAHA </dc:title>
  <dc:creator>Microsoft-PC</dc:creator>
  <cp:lastModifiedBy>Microsoft-PC</cp:lastModifiedBy>
  <cp:revision>33</cp:revision>
  <dcterms:created xsi:type="dcterms:W3CDTF">2012-12-12T19:26:12Z</dcterms:created>
  <dcterms:modified xsi:type="dcterms:W3CDTF">2012-12-13T21:42:47Z</dcterms:modified>
</cp:coreProperties>
</file>