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56" r:id="rId3"/>
    <p:sldId id="257" r:id="rId4"/>
    <p:sldId id="258" r:id="rId5"/>
    <p:sldId id="259" r:id="rId6"/>
    <p:sldId id="275" r:id="rId7"/>
    <p:sldId id="294" r:id="rId8"/>
    <p:sldId id="276" r:id="rId9"/>
    <p:sldId id="277" r:id="rId10"/>
    <p:sldId id="278" r:id="rId11"/>
    <p:sldId id="279" r:id="rId12"/>
    <p:sldId id="280" r:id="rId13"/>
    <p:sldId id="281" r:id="rId14"/>
    <p:sldId id="282" r:id="rId15"/>
    <p:sldId id="283" r:id="rId16"/>
    <p:sldId id="284" r:id="rId17"/>
    <p:sldId id="285"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95" r:id="rId32"/>
    <p:sldId id="296" r:id="rId33"/>
    <p:sldId id="297" r:id="rId34"/>
    <p:sldId id="298" r:id="rId35"/>
    <p:sldId id="299" r:id="rId36"/>
    <p:sldId id="300" r:id="rId37"/>
    <p:sldId id="301" r:id="rId38"/>
    <p:sldId id="286"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16.05.2014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vaazsitesi.net/"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vaazsitesi.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11960" y="1988840"/>
            <a:ext cx="4932040" cy="1152128"/>
          </a:xfrm>
        </p:spPr>
        <p:txBody>
          <a:bodyPr>
            <a:noAutofit/>
          </a:bodyPr>
          <a:lstStyle/>
          <a:p>
            <a:r>
              <a:rPr lang="tr-TR" sz="3600" dirty="0" smtClean="0"/>
              <a:t>İlahi  İmtihan ve Sabır</a:t>
            </a:r>
            <a:br>
              <a:rPr lang="tr-TR" sz="3600" dirty="0" smtClean="0"/>
            </a:br>
            <a:r>
              <a:rPr lang="tr-TR" sz="3600" dirty="0" smtClean="0"/>
              <a:t>Acılar Paylaşıldıkça Azalır</a:t>
            </a:r>
            <a:endParaRPr lang="tr-TR" sz="3600" dirty="0"/>
          </a:p>
        </p:txBody>
      </p:sp>
      <p:sp>
        <p:nvSpPr>
          <p:cNvPr id="3" name="2 Alt Başlık"/>
          <p:cNvSpPr>
            <a:spLocks noGrp="1"/>
          </p:cNvSpPr>
          <p:nvPr>
            <p:ph type="subTitle" idx="1"/>
          </p:nvPr>
        </p:nvSpPr>
        <p:spPr>
          <a:xfrm>
            <a:off x="5148064" y="3501008"/>
            <a:ext cx="3678232" cy="3096344"/>
          </a:xfrm>
        </p:spPr>
        <p:txBody>
          <a:bodyPr>
            <a:normAutofit fontScale="92500"/>
          </a:bodyPr>
          <a:lstStyle/>
          <a:p>
            <a:pPr algn="l"/>
            <a:r>
              <a:rPr lang="tr-TR" dirty="0" smtClean="0"/>
              <a:t>Uzman Vaiz Ahmet Ünal</a:t>
            </a:r>
          </a:p>
          <a:p>
            <a:pPr algn="l"/>
            <a:r>
              <a:rPr lang="tr-TR" dirty="0" smtClean="0"/>
              <a:t>Ve Doç. Dr. İsmail  Karagöz</a:t>
            </a:r>
          </a:p>
          <a:p>
            <a:endParaRPr lang="tr-TR" dirty="0" smtClean="0"/>
          </a:p>
          <a:p>
            <a:endParaRPr lang="tr-TR" dirty="0" smtClean="0"/>
          </a:p>
          <a:p>
            <a:r>
              <a:rPr lang="tr-TR" dirty="0" smtClean="0"/>
              <a:t>Sunum Vaazı Hazırlayan: </a:t>
            </a:r>
          </a:p>
          <a:p>
            <a:r>
              <a:rPr lang="tr-TR" dirty="0" smtClean="0"/>
              <a:t>Vehbi AKŞİT</a:t>
            </a:r>
          </a:p>
          <a:p>
            <a:r>
              <a:rPr lang="tr-TR" dirty="0" smtClean="0">
                <a:hlinkClick r:id="rId2"/>
              </a:rPr>
              <a:t>www.</a:t>
            </a:r>
            <a:r>
              <a:rPr lang="tr-TR" dirty="0" err="1" smtClean="0">
                <a:hlinkClick r:id="rId2"/>
              </a:rPr>
              <a:t>vaazsitesi</a:t>
            </a:r>
            <a:r>
              <a:rPr lang="tr-TR" dirty="0" smtClean="0">
                <a:hlinkClick r:id="rId2"/>
              </a:rPr>
              <a:t>.net</a:t>
            </a:r>
            <a:r>
              <a:rPr lang="tr-TR" dirty="0" smtClean="0"/>
              <a:t> </a:t>
            </a:r>
            <a:endParaRPr lang="tr-TR" dirty="0"/>
          </a:p>
        </p:txBody>
      </p:sp>
      <p:pic>
        <p:nvPicPr>
          <p:cNvPr id="4" name="3 Resim" descr="face-soma-4.jpg"/>
          <p:cNvPicPr>
            <a:picLocks noChangeAspect="1"/>
          </p:cNvPicPr>
          <p:nvPr/>
        </p:nvPicPr>
        <p:blipFill>
          <a:blip r:embed="rId3" cstate="print"/>
          <a:stretch>
            <a:fillRect/>
          </a:stretch>
        </p:blipFill>
        <p:spPr>
          <a:xfrm>
            <a:off x="0" y="0"/>
            <a:ext cx="9144000" cy="1119673"/>
          </a:xfrm>
          <a:prstGeom prst="rect">
            <a:avLst/>
          </a:prstGeom>
        </p:spPr>
      </p:pic>
      <p:pic>
        <p:nvPicPr>
          <p:cNvPr id="6" name="5 Resim" descr="1610008_673252846045149_1030142796978118521_n.jpg"/>
          <p:cNvPicPr>
            <a:picLocks noChangeAspect="1"/>
          </p:cNvPicPr>
          <p:nvPr/>
        </p:nvPicPr>
        <p:blipFill>
          <a:blip r:embed="rId4" cstate="print"/>
          <a:stretch>
            <a:fillRect/>
          </a:stretch>
        </p:blipFill>
        <p:spPr>
          <a:xfrm>
            <a:off x="0" y="1340768"/>
            <a:ext cx="3779912" cy="53285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991944"/>
          </a:xfrm>
        </p:spPr>
        <p:txBody>
          <a:bodyPr>
            <a:normAutofit fontScale="70000" lnSpcReduction="20000"/>
          </a:bodyPr>
          <a:lstStyle/>
          <a:p>
            <a:r>
              <a:rPr lang="tr-TR" sz="3200" b="1" dirty="0" smtClean="0"/>
              <a:t>Yüce Allah şöyle buyurmaktadır:</a:t>
            </a:r>
            <a:endParaRPr lang="tr-TR" sz="3200" dirty="0" smtClean="0"/>
          </a:p>
          <a:p>
            <a:r>
              <a:rPr lang="tr-TR" sz="3200" b="1" dirty="0" smtClean="0"/>
              <a:t> </a:t>
            </a:r>
            <a:endParaRPr lang="tr-TR" sz="3200" dirty="0" smtClean="0"/>
          </a:p>
          <a:p>
            <a:pPr rtl="1"/>
            <a:r>
              <a:rPr lang="ar-SA" sz="3200" b="1" dirty="0" smtClean="0"/>
              <a:t>وَضَرَبَ اللّهُ مَثَلاًقَرْيَةً كَانَتْ آمِنَةً مُّطْمَئِنَّةً يَأْتِيهَا رِزْقُهَا رَغَداًمِّن كُلِّ مَكَانٍ فَكَفَرَتْ بِأَنْعُمِ اللّهِ فَأَذَاقَهَا اللّهُ لِبَاسَ الْجُوعِ وَالْخَوْفِ بِمَا كَانُواْ يَصْنَعُونَ</a:t>
            </a:r>
            <a:r>
              <a:rPr lang="en-US" sz="3200" b="1" dirty="0" smtClean="0"/>
              <a:t>:</a:t>
            </a:r>
            <a:endParaRPr lang="tr-TR" sz="3200" dirty="0" smtClean="0"/>
          </a:p>
          <a:p>
            <a:r>
              <a:rPr lang="tr-TR" sz="3200" b="1" dirty="0" smtClean="0"/>
              <a:t> </a:t>
            </a:r>
            <a:endParaRPr lang="tr-TR" sz="3200" dirty="0" smtClean="0"/>
          </a:p>
          <a:p>
            <a:r>
              <a:rPr lang="tr-TR" sz="3200" b="1" dirty="0" smtClean="0"/>
              <a:t>     “Allah (ibret için size) bir şehri  örnek verdi. Bu şehir güvenli  (ve)  huzurlu idi. Rızkı o  şehre her yerden bol bol  gelirdi. Sonra onlar, Allah’ın nimetlerine karşı nankörlük ettiler. Allah da onlara, yaptıklarından ötürü açlık ve korku (</a:t>
            </a:r>
            <a:r>
              <a:rPr lang="tr-TR" sz="3200" b="1" dirty="0" err="1" smtClean="0"/>
              <a:t>havf</a:t>
            </a:r>
            <a:r>
              <a:rPr lang="tr-TR" sz="3200" b="1" dirty="0" smtClean="0"/>
              <a:t>) sıkıntısı tattırdı.” (NAHL SURESİ – 112. AYET)    </a:t>
            </a:r>
            <a:endParaRPr lang="tr-TR" sz="3200" dirty="0" smtClean="0"/>
          </a:p>
          <a:p>
            <a:r>
              <a:rPr lang="tr-TR" sz="3200" b="1" dirty="0" smtClean="0"/>
              <a:t> </a:t>
            </a:r>
            <a:endParaRPr lang="tr-TR" sz="3200" dirty="0" smtClean="0"/>
          </a:p>
          <a:p>
            <a:r>
              <a:rPr lang="tr-TR" sz="3200" b="1" dirty="0" smtClean="0"/>
              <a:t>     Ayette  sözü  edilen  şehir  Mekke’dir.  Mekke, Harem-i </a:t>
            </a:r>
            <a:r>
              <a:rPr lang="tr-TR" sz="3200" b="1" dirty="0" err="1" smtClean="0"/>
              <a:t>şerîf</a:t>
            </a:r>
            <a:r>
              <a:rPr lang="tr-TR" sz="3200" b="1" dirty="0" smtClean="0"/>
              <a:t>  hürmetine  </a:t>
            </a:r>
            <a:r>
              <a:rPr lang="tr-TR" sz="3200" b="1" dirty="0" err="1" smtClean="0"/>
              <a:t>âfetlerden</a:t>
            </a:r>
            <a:r>
              <a:rPr lang="tr-TR" sz="3200" b="1" dirty="0" smtClean="0"/>
              <a:t>  </a:t>
            </a:r>
            <a:r>
              <a:rPr lang="tr-TR" sz="3200" b="1" dirty="0" err="1" smtClean="0"/>
              <a:t>emîn</a:t>
            </a:r>
            <a:r>
              <a:rPr lang="tr-TR" sz="3200" b="1" dirty="0" smtClean="0"/>
              <a:t>, halkı  rahat, huzurlu  ve müreffeh idi. Nimetlere nankörlük edip, Allah’ın son elçisi Hz. Muhammed (SAV)’i yalanladılar, O’na ve Müslümanlara zulmettiler. Allah da onlara açlık ve korku  verdi. Ayette geçen açlık, Mekkelilerin yedi yıl kıtlıkla müptela olmaları; korku ise Allah’ın onlara Müslümanları musallat  kılmasıdır, şeklinde  yorumlanmıştır.    </a:t>
            </a:r>
            <a:endParaRPr lang="tr-TR" sz="3200" dirty="0" smtClean="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140968"/>
            <a:ext cx="8568952" cy="3717032"/>
          </a:xfrm>
        </p:spPr>
        <p:txBody>
          <a:bodyPr>
            <a:normAutofit fontScale="70000" lnSpcReduction="20000"/>
          </a:bodyPr>
          <a:lstStyle/>
          <a:p>
            <a:r>
              <a:rPr lang="tr-TR" b="1" dirty="0" smtClean="0"/>
              <a:t> </a:t>
            </a:r>
            <a:r>
              <a:rPr lang="tr-TR" b="1" dirty="0" smtClean="0">
                <a:solidFill>
                  <a:srgbClr val="FF0000"/>
                </a:solidFill>
              </a:rPr>
              <a:t>b) Açlıkla İmtihan: </a:t>
            </a:r>
          </a:p>
          <a:p>
            <a:r>
              <a:rPr lang="tr-TR" b="1" dirty="0" smtClean="0"/>
              <a:t>Açlık, nimet azlığının, kıtlığın ve yokluğun ifadesidir. Bütün  canlılara  rızıklarını  veren  Allah’tır. Yer yüzünde  ve gökyüzünde  bulunan  her  şeyi  Allah, insanlar  için  var  etmiştir. İnsanlar, Allah’ın bu sayısız nimetlerinin bir kısmından emek  sarf  etmeden  yararlanırlar, bir  kısmını  elde  etmek için çalışmak zorundadırlar. Sözgelimi temiz hava, su ve güneş enerjisi gibi nimetlerden  insan  emek  sarf  etmeden  yararlanırken; meyve, sebze, ekmek ve benzeri ürünlerden yararlanabilmesi için emek sarf etmesi gerekmektedir. İnsanın emek sarf ederek elde ettiği nimetlerin asıllarını ve yetişmelerini sağlayan da yine Allah’tır. Buğdayı eken insandır ama toprağa buğdayı yetiştirme kabiliyeti veren, yer altı ve yer üstü suları, güneş enerjisi ve sıcaklığı yaratan Allah’tır. Bunlar olmadan sadece insanların çalışması işe yaramaz.</a:t>
            </a:r>
            <a:endParaRPr lang="tr-TR" dirty="0" smtClean="0"/>
          </a:p>
          <a:p>
            <a:r>
              <a:rPr lang="tr-TR" b="1" dirty="0" smtClean="0"/>
              <a:t> </a:t>
            </a:r>
            <a:endParaRPr lang="tr-TR" dirty="0"/>
          </a:p>
        </p:txBody>
      </p:sp>
      <p:pic>
        <p:nvPicPr>
          <p:cNvPr id="4" name="3 Resim" descr="12bea458e2b14de1a.jpg"/>
          <p:cNvPicPr>
            <a:picLocks noChangeAspect="1"/>
          </p:cNvPicPr>
          <p:nvPr/>
        </p:nvPicPr>
        <p:blipFill>
          <a:blip r:embed="rId2" cstate="print"/>
          <a:stretch>
            <a:fillRect/>
          </a:stretch>
        </p:blipFill>
        <p:spPr>
          <a:xfrm>
            <a:off x="0" y="0"/>
            <a:ext cx="8892480" cy="3105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602360"/>
            <a:ext cx="8964488" cy="3255640"/>
          </a:xfrm>
        </p:spPr>
        <p:txBody>
          <a:bodyPr>
            <a:normAutofit fontScale="92500" lnSpcReduction="20000"/>
          </a:bodyPr>
          <a:lstStyle/>
          <a:p>
            <a:r>
              <a:rPr lang="tr-TR" b="1" dirty="0" smtClean="0"/>
              <a:t>Kıtlığın  olmasında, ürünlerin  az  yetişmesinde  insanın çalışmamasının etkisi varsa da, Allah yağmur yağdırmadığı, ürünlere şiddetli soğuk ve dolu zarar verdiği zaman insanın yapacağı bir şey yoktur. Bazı yıllar ürün az, bazı yıllar çok olur. Bunda Allah’ın kullarını imtihanı vardır. Zenginlik ve fakirlik de aynı şekilde insanın çalışıp çalışmamasının yanında, Allah’ın nimet ve servet verip vermemesi ile de ilgisi vardır. Bütün tedbirlere rağmen fakirlik, yoksulluk, kıtlık, pahalılık ve benzeri olumsuzlukların yaşanmasının, ilâhî imtihan olduğu da bir vakıadır.</a:t>
            </a:r>
            <a:endParaRPr lang="tr-TR" dirty="0" smtClean="0"/>
          </a:p>
          <a:p>
            <a:endParaRPr lang="tr-TR" dirty="0"/>
          </a:p>
        </p:txBody>
      </p:sp>
      <p:pic>
        <p:nvPicPr>
          <p:cNvPr id="4" name="3 Resim" descr="1939771_651029468319010_9002165583120246537_n.jpg"/>
          <p:cNvPicPr>
            <a:picLocks noChangeAspect="1"/>
          </p:cNvPicPr>
          <p:nvPr/>
        </p:nvPicPr>
        <p:blipFill>
          <a:blip r:embed="rId2" cstate="print"/>
          <a:stretch>
            <a:fillRect/>
          </a:stretch>
        </p:blipFill>
        <p:spPr>
          <a:xfrm>
            <a:off x="0" y="0"/>
            <a:ext cx="9144000" cy="35010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140968"/>
            <a:ext cx="9144000" cy="3717032"/>
          </a:xfrm>
        </p:spPr>
        <p:txBody>
          <a:bodyPr>
            <a:normAutofit fontScale="77500" lnSpcReduction="20000"/>
          </a:bodyPr>
          <a:lstStyle/>
          <a:p>
            <a:r>
              <a:rPr lang="tr-TR" b="1" dirty="0" smtClean="0">
                <a:solidFill>
                  <a:srgbClr val="FF0000"/>
                </a:solidFill>
              </a:rPr>
              <a:t> c) Mal ve Ürünlerden Noksanlaştırma İle İmtihan: </a:t>
            </a:r>
          </a:p>
          <a:p>
            <a:r>
              <a:rPr lang="tr-TR" b="1" dirty="0" smtClean="0"/>
              <a:t>İnsanların emek ve gayretleri mal ve mülkün elde edilmesinde  önemli  olmakla  birlikte, gerçekte  mülkü  insana veren Allah’tır. İnsanın  sahip  olduğu  nimetlerin, mal  ve  mülkün, ihmal, israf ve benzeri sebeplerle noksanlaşması ve yok olması söz konusu olduğu gibi, bunun ilâhî imtihan sebebi ile de gerçekleşmesi söz konusudur. </a:t>
            </a:r>
            <a:endParaRPr lang="tr-TR" dirty="0" smtClean="0"/>
          </a:p>
          <a:p>
            <a:r>
              <a:rPr lang="tr-TR" b="1" dirty="0" smtClean="0"/>
              <a:t> </a:t>
            </a:r>
            <a:endParaRPr lang="tr-TR" dirty="0" smtClean="0"/>
          </a:p>
          <a:p>
            <a:r>
              <a:rPr lang="tr-TR" b="1" dirty="0" smtClean="0"/>
              <a:t>Mesela hayvanlara yıldırım çarpması, ürünlere dolu ve kasırganın zarar vermesi, yağmurların yağmaması, kuraklık, şiddetli yağmur sonucu sel felaketinin taşınır ve taşınmaz mallara zarar vermesi, deprem gibi afetlerle insanın, mal ve mülkü zarar görüp noksanlaşabilir. Ayet bu gerçeğe işaret etmektedir. İnsanın malı ve evladı onun için bir imtihandır. </a:t>
            </a:r>
            <a:endParaRPr lang="tr-TR" dirty="0"/>
          </a:p>
        </p:txBody>
      </p:sp>
      <p:pic>
        <p:nvPicPr>
          <p:cNvPr id="4" name="3 Resim" descr="10252126_10152426485769419_377536169857762823_n.jpg"/>
          <p:cNvPicPr>
            <a:picLocks noChangeAspect="1"/>
          </p:cNvPicPr>
          <p:nvPr/>
        </p:nvPicPr>
        <p:blipFill>
          <a:blip r:embed="rId2" cstate="print"/>
          <a:stretch>
            <a:fillRect/>
          </a:stretch>
        </p:blipFill>
        <p:spPr>
          <a:xfrm>
            <a:off x="0" y="0"/>
            <a:ext cx="9144000" cy="28529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212976"/>
            <a:ext cx="8712968" cy="3111624"/>
          </a:xfrm>
        </p:spPr>
        <p:txBody>
          <a:bodyPr>
            <a:normAutofit fontScale="77500" lnSpcReduction="20000"/>
          </a:bodyPr>
          <a:lstStyle/>
          <a:p>
            <a:r>
              <a:rPr lang="tr-TR" b="1" dirty="0" smtClean="0"/>
              <a:t>Yüce  Allah, hakiki  sebebi  unutarak, nimet  karşısında sevinen ve şımaran, imtihan karşısında üzülen ve yakınan insanları kınamaktadır:</a:t>
            </a:r>
            <a:endParaRPr lang="tr-TR" dirty="0" smtClean="0"/>
          </a:p>
          <a:p>
            <a:r>
              <a:rPr lang="tr-TR" b="1" dirty="0" smtClean="0"/>
              <a:t> </a:t>
            </a:r>
            <a:endParaRPr lang="tr-TR" dirty="0" smtClean="0"/>
          </a:p>
          <a:p>
            <a:pPr rtl="1"/>
            <a:r>
              <a:rPr lang="ar-SA" b="1" dirty="0" smtClean="0"/>
              <a:t>فَأَمَّاالْإِنسَانُ إِذَا مَا ابْتَلَاهُ رَبُّهُ فَأَكْرَمَهُ وَنَعَّمَهُ فَيَقُولُ رَبِّي أَكْرَمَنِ</a:t>
            </a:r>
            <a:r>
              <a:rPr lang="en-US" b="1" dirty="0" smtClean="0"/>
              <a:t>:</a:t>
            </a:r>
            <a:r>
              <a:rPr lang="ar-SA" b="1" dirty="0" smtClean="0"/>
              <a:t>وَأَمَّا إِذَا مَا ابْتَلَاهُ فَقَدَرَ عَلَيْهِ رِزْقَهُ فَيَقُولُ رَبِّي أَهَانَنِ</a:t>
            </a:r>
            <a:r>
              <a:rPr lang="en-US" b="1" dirty="0" smtClean="0"/>
              <a:t>:</a:t>
            </a:r>
            <a:endParaRPr lang="tr-TR" dirty="0" smtClean="0"/>
          </a:p>
          <a:p>
            <a:r>
              <a:rPr lang="tr-TR" b="1" dirty="0" smtClean="0"/>
              <a:t> </a:t>
            </a:r>
            <a:endParaRPr lang="tr-TR" dirty="0" smtClean="0"/>
          </a:p>
          <a:p>
            <a:r>
              <a:rPr lang="tr-TR" b="1" dirty="0" smtClean="0"/>
              <a:t>      “İnsan, Rabbi onu deneyip de kendisinde ikramda bulunduğunda, ona bol bol nimetler verdiğinde, ‘Rabbim bana ikram etti’ der. Ama onu deneyip rızkını daraltınca, ‘Rabbim beni aşağıladı’ der.”  (FECR SURESİ – 15/16. AYETLER) </a:t>
            </a:r>
            <a:endParaRPr lang="tr-TR" dirty="0" smtClean="0"/>
          </a:p>
          <a:p>
            <a:endParaRPr lang="tr-TR" dirty="0"/>
          </a:p>
        </p:txBody>
      </p:sp>
      <p:pic>
        <p:nvPicPr>
          <p:cNvPr id="4" name="3 Resim" descr="10314675_10152149652848590_6105212511117714061_n.jpg"/>
          <p:cNvPicPr>
            <a:picLocks noChangeAspect="1"/>
          </p:cNvPicPr>
          <p:nvPr/>
        </p:nvPicPr>
        <p:blipFill>
          <a:blip r:embed="rId2" cstate="print"/>
          <a:stretch>
            <a:fillRect/>
          </a:stretch>
        </p:blipFill>
        <p:spPr>
          <a:xfrm>
            <a:off x="0" y="0"/>
            <a:ext cx="9144000" cy="30689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780928"/>
            <a:ext cx="9144000" cy="3888432"/>
          </a:xfrm>
        </p:spPr>
        <p:txBody>
          <a:bodyPr>
            <a:normAutofit fontScale="77500" lnSpcReduction="20000"/>
          </a:bodyPr>
          <a:lstStyle/>
          <a:p>
            <a:r>
              <a:rPr lang="tr-TR" b="1" dirty="0" smtClean="0">
                <a:solidFill>
                  <a:srgbClr val="FF0000"/>
                </a:solidFill>
              </a:rPr>
              <a:t> d) Yakınların Ölümü İle İmtihan: </a:t>
            </a:r>
          </a:p>
          <a:p>
            <a:r>
              <a:rPr lang="tr-TR" b="1" dirty="0" smtClean="0"/>
              <a:t>Her canlı mutlaka ölümü tadacaktır. Bu, ilâhî bir yasadır. İnsanlar, Allah’ın takdir ettiği yaşama süresi dolunca ölmektedirler. Bazen ölümler, çocuk ve genç yaşlarda da olabilmektedir. İnsan, sevdiklerini, eşini, kardeşlerini, çocuklarını bir hastalık veya afet ve kaza sonucu kaybedebilmektedir. Bütün bunlar, insanlar için birer imtihandır. </a:t>
            </a:r>
            <a:endParaRPr lang="tr-TR" dirty="0" smtClean="0"/>
          </a:p>
          <a:p>
            <a:r>
              <a:rPr lang="tr-TR" b="1" dirty="0" smtClean="0"/>
              <a:t> </a:t>
            </a:r>
            <a:endParaRPr lang="tr-TR" dirty="0" smtClean="0"/>
          </a:p>
          <a:p>
            <a:r>
              <a:rPr lang="tr-TR" b="1" dirty="0" smtClean="0"/>
              <a:t>Aslında hayatın kendisi bir imtihan sürecidir. Allah, kulunu, onun imanını ve sabrını ölçmek için hayır ve şer, iyilik ve kötülük, nimetler, musibetler, ahde vefa ve benzeri birçok şeyle imtihan edebilir. </a:t>
            </a:r>
            <a:endParaRPr lang="tr-TR" dirty="0" smtClean="0"/>
          </a:p>
          <a:p>
            <a:r>
              <a:rPr lang="tr-TR" b="1" dirty="0" smtClean="0"/>
              <a:t> </a:t>
            </a:r>
            <a:endParaRPr lang="tr-TR" dirty="0" smtClean="0"/>
          </a:p>
          <a:p>
            <a:r>
              <a:rPr lang="tr-TR" b="1" dirty="0" smtClean="0"/>
              <a:t>İnsanların  bütün  bu  sayılan  hususlara  karşı  sabırlı  olması, </a:t>
            </a:r>
            <a:r>
              <a:rPr lang="tr-TR" b="1" dirty="0" err="1" smtClean="0"/>
              <a:t>feryâd</a:t>
            </a:r>
            <a:r>
              <a:rPr lang="tr-TR" b="1" dirty="0" smtClean="0"/>
              <a:t> ü </a:t>
            </a:r>
            <a:r>
              <a:rPr lang="tr-TR" b="1" dirty="0" err="1" smtClean="0"/>
              <a:t>fîgan</a:t>
            </a:r>
            <a:r>
              <a:rPr lang="tr-TR" b="1" dirty="0" smtClean="0"/>
              <a:t> etmemesi erdemli bir davranıştır. Ayet, imtihan karşısında insanın tavrının bu olması gerektiğini ifade etmektedir. </a:t>
            </a:r>
            <a:endParaRPr lang="tr-TR" dirty="0"/>
          </a:p>
        </p:txBody>
      </p:sp>
      <p:pic>
        <p:nvPicPr>
          <p:cNvPr id="4" name="3 Resim" descr="10320584_831704466859230_5285342099290465467_n.jpg"/>
          <p:cNvPicPr>
            <a:picLocks noChangeAspect="1"/>
          </p:cNvPicPr>
          <p:nvPr/>
        </p:nvPicPr>
        <p:blipFill>
          <a:blip r:embed="rId2" cstate="print"/>
          <a:stretch>
            <a:fillRect/>
          </a:stretch>
        </p:blipFill>
        <p:spPr>
          <a:xfrm>
            <a:off x="0" y="1"/>
            <a:ext cx="9144000" cy="27089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996952"/>
            <a:ext cx="8964488" cy="3600400"/>
          </a:xfrm>
        </p:spPr>
        <p:txBody>
          <a:bodyPr>
            <a:normAutofit fontScale="25000" lnSpcReduction="20000"/>
          </a:bodyPr>
          <a:lstStyle/>
          <a:p>
            <a:r>
              <a:rPr lang="tr-TR" sz="7200" b="1" dirty="0" smtClean="0">
                <a:solidFill>
                  <a:srgbClr val="FF0000"/>
                </a:solidFill>
              </a:rPr>
              <a:t>2)  İNSANLARIN  MUSİBETLERE  KARŞI  SABIRLI  OLMALARI GEREKİR: </a:t>
            </a:r>
            <a:endParaRPr lang="tr-TR" sz="7200" dirty="0" smtClean="0">
              <a:solidFill>
                <a:srgbClr val="FF0000"/>
              </a:solidFill>
            </a:endParaRPr>
          </a:p>
          <a:p>
            <a:r>
              <a:rPr lang="tr-TR" sz="7200" b="1" dirty="0" smtClean="0"/>
              <a:t> </a:t>
            </a:r>
            <a:endParaRPr lang="tr-TR" sz="7200" dirty="0" smtClean="0"/>
          </a:p>
          <a:p>
            <a:r>
              <a:rPr lang="tr-TR" sz="7200" b="1" dirty="0" smtClean="0"/>
              <a:t>Allah, biraz korku ve açlıkla; mallardan, canlardan ve ürünlerden biraz noksanlaştırmak suretiyle imtihan edeceğini bildirdikten sonra, “sabredenleri müjdele” buyurmakta ve onların kendilerine bir musibet dokunduğunda, “biz Allah’ın kullarıyız ve biz O’na döneceğiz.” dediklerini haber vermektedir. </a:t>
            </a:r>
            <a:endParaRPr lang="tr-TR" sz="7200" dirty="0" smtClean="0"/>
          </a:p>
          <a:p>
            <a:r>
              <a:rPr lang="tr-TR" sz="7200" b="1" dirty="0" smtClean="0"/>
              <a:t> </a:t>
            </a:r>
            <a:endParaRPr lang="tr-TR" sz="7200" dirty="0" smtClean="0"/>
          </a:p>
          <a:p>
            <a:r>
              <a:rPr lang="tr-TR" sz="7200" b="1" dirty="0" smtClean="0"/>
              <a:t>Böylece Allah, hem insanların musibet ile karşılaşabileceklerini, hem  de  musibetler  karşısında  nasıl  tavır  takınmaları gerektiğini bildirmektedir. İlâhî imtihanın dışında, musibetlerin meydana gelmesinde 3 etken daha vardır: </a:t>
            </a:r>
          </a:p>
          <a:p>
            <a:r>
              <a:rPr lang="tr-TR" sz="7200" b="1" dirty="0" smtClean="0"/>
              <a:t>İlâhî irade, </a:t>
            </a:r>
          </a:p>
          <a:p>
            <a:r>
              <a:rPr lang="tr-TR" sz="7200" b="1" dirty="0" smtClean="0"/>
              <a:t>ilâhî takdir ve </a:t>
            </a:r>
          </a:p>
          <a:p>
            <a:r>
              <a:rPr lang="tr-TR" sz="7200" b="1" dirty="0" smtClean="0"/>
              <a:t>insanların davranışları.</a:t>
            </a:r>
            <a:endParaRPr lang="tr-TR" sz="7200" dirty="0" smtClean="0"/>
          </a:p>
          <a:p>
            <a:r>
              <a:rPr lang="tr-TR" sz="7200" b="1" dirty="0" smtClean="0"/>
              <a:t> </a:t>
            </a:r>
            <a:endParaRPr lang="tr-TR" sz="7200" dirty="0" smtClean="0"/>
          </a:p>
          <a:p>
            <a:endParaRPr lang="tr-TR" dirty="0"/>
          </a:p>
        </p:txBody>
      </p:sp>
      <p:pic>
        <p:nvPicPr>
          <p:cNvPr id="4" name="3 Resim" descr="10366136_10152840619014466_8094473437301019845_n.jpg"/>
          <p:cNvPicPr>
            <a:picLocks noChangeAspect="1"/>
          </p:cNvPicPr>
          <p:nvPr/>
        </p:nvPicPr>
        <p:blipFill>
          <a:blip r:embed="rId2" cstate="print"/>
          <a:stretch>
            <a:fillRect/>
          </a:stretch>
        </p:blipFill>
        <p:spPr>
          <a:xfrm>
            <a:off x="0" y="0"/>
            <a:ext cx="9144000" cy="285293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924944"/>
            <a:ext cx="8964488" cy="3399656"/>
          </a:xfrm>
        </p:spPr>
        <p:txBody>
          <a:bodyPr>
            <a:normAutofit fontScale="70000" lnSpcReduction="20000"/>
          </a:bodyPr>
          <a:lstStyle/>
          <a:p>
            <a:r>
              <a:rPr lang="tr-TR" b="1" dirty="0" smtClean="0">
                <a:solidFill>
                  <a:srgbClr val="FF0000"/>
                </a:solidFill>
              </a:rPr>
              <a:t>MUSİBETLERE  SABREDENLERE  ALLAH’IN  AF  VE MAĞFİRETİ VARDIR</a:t>
            </a:r>
            <a:endParaRPr lang="tr-TR" dirty="0" smtClean="0">
              <a:solidFill>
                <a:srgbClr val="FF0000"/>
              </a:solidFill>
            </a:endParaRPr>
          </a:p>
          <a:p>
            <a:r>
              <a:rPr lang="tr-TR" b="1" dirty="0" smtClean="0"/>
              <a:t> </a:t>
            </a:r>
            <a:endParaRPr lang="tr-TR" dirty="0" smtClean="0"/>
          </a:p>
          <a:p>
            <a:r>
              <a:rPr lang="tr-TR" b="1" dirty="0" smtClean="0">
                <a:solidFill>
                  <a:srgbClr val="FF0000"/>
                </a:solidFill>
              </a:rPr>
              <a:t>     “Musibet”;ansızın  gelen  belâ, sıkıntı, hoş  olmayan şeyler, hedefine isabet eden mermi gibi insana şiddetle dokunan hadise ve felâketlerdir. Yüce Allah musibete maruz kaldığında, “biz Allah’ın kullarıyız  ve  O’na  döneceğiz” </a:t>
            </a:r>
            <a:r>
              <a:rPr lang="tr-TR" b="1" dirty="0" smtClean="0"/>
              <a:t> diyerek  musibeti  sabırla karşılayan, Allah’tan gelene razı olan kimseye af ve mağfiret </a:t>
            </a:r>
            <a:r>
              <a:rPr lang="tr-TR" b="1" dirty="0" err="1" smtClean="0"/>
              <a:t>va’d</a:t>
            </a:r>
            <a:r>
              <a:rPr lang="tr-TR" b="1" dirty="0" smtClean="0"/>
              <a:t> etmektedir. Müslüman, musibetler  karşısında  sabredebilir, söz, fiil ve davranışlarıyla isyana dalmazsa, bu musibetleri sebebi ile günahları bağışlanır. Peygamberimiz (SAV) şöyle buyurur:   </a:t>
            </a:r>
            <a:endParaRPr lang="tr-TR" dirty="0" smtClean="0"/>
          </a:p>
          <a:p>
            <a:r>
              <a:rPr lang="tr-TR" b="1" dirty="0" smtClean="0"/>
              <a:t> </a:t>
            </a:r>
            <a:endParaRPr lang="tr-TR" dirty="0" smtClean="0"/>
          </a:p>
          <a:p>
            <a:r>
              <a:rPr lang="tr-TR" b="1" dirty="0" smtClean="0"/>
              <a:t>     “Müslüman’a, fenalık, hastalık, keder, hüzün, eza, can sıkıntısı arız olmaz, hatta vücuduna bir diken batırılmaz ki, Allah bu musibetler sebebiyle onun hatalarını ve günahlarını bağışlamış olmasın.”  </a:t>
            </a:r>
            <a:endParaRPr lang="tr-TR" dirty="0" smtClean="0"/>
          </a:p>
          <a:p>
            <a:endParaRPr lang="tr-TR" dirty="0"/>
          </a:p>
        </p:txBody>
      </p:sp>
      <p:pic>
        <p:nvPicPr>
          <p:cNvPr id="6" name="5 Resim" descr="33831.jpg"/>
          <p:cNvPicPr>
            <a:picLocks noChangeAspect="1"/>
          </p:cNvPicPr>
          <p:nvPr/>
        </p:nvPicPr>
        <p:blipFill>
          <a:blip r:embed="rId2" cstate="print"/>
          <a:stretch>
            <a:fillRect/>
          </a:stretch>
        </p:blipFill>
        <p:spPr>
          <a:xfrm>
            <a:off x="0" y="0"/>
            <a:ext cx="9144000" cy="27089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10264616_10152840691869466_6998721562415762057_n.jpg"/>
          <p:cNvPicPr>
            <a:picLocks noChangeAspect="1"/>
          </p:cNvPicPr>
          <p:nvPr/>
        </p:nvPicPr>
        <p:blipFill>
          <a:blip r:embed="rId2" cstate="print"/>
          <a:stretch>
            <a:fillRect/>
          </a:stretch>
        </p:blipFill>
        <p:spPr>
          <a:xfrm>
            <a:off x="47625" y="260649"/>
            <a:ext cx="9048750" cy="3960440"/>
          </a:xfrm>
          <a:prstGeom prst="rect">
            <a:avLst/>
          </a:prstGeom>
        </p:spPr>
      </p:pic>
      <p:sp>
        <p:nvSpPr>
          <p:cNvPr id="9" name="8 Metin kutusu"/>
          <p:cNvSpPr txBox="1"/>
          <p:nvPr/>
        </p:nvSpPr>
        <p:spPr>
          <a:xfrm>
            <a:off x="467544" y="4509120"/>
            <a:ext cx="8352928" cy="2585323"/>
          </a:xfrm>
          <a:prstGeom prst="rect">
            <a:avLst/>
          </a:prstGeom>
          <a:noFill/>
        </p:spPr>
        <p:txBody>
          <a:bodyPr wrap="square" rtlCol="0">
            <a:spAutoFit/>
          </a:bodyPr>
          <a:lstStyle/>
          <a:p>
            <a:r>
              <a:rPr lang="tr-TR" sz="2400" dirty="0" smtClean="0"/>
              <a:t>Bugün Soma’da </a:t>
            </a:r>
            <a:r>
              <a:rPr lang="tr-TR" sz="2400" dirty="0" smtClean="0"/>
              <a:t>284 </a:t>
            </a:r>
            <a:r>
              <a:rPr lang="tr-TR" sz="2400" dirty="0" smtClean="0"/>
              <a:t>kardeşimizin maden ocağında ölümle karşılaşması çok acıdır. Ancak şu hususu da bugün hep beraber yeniden hatırlayalım ki; her canlı mutlaka ölümü tadacaktır. Vatan coğrafyasında yaşayan her birey bu hususu mutlaka aklında tutmalı ve kardeşlerimizin acısını paylaşırken herhangi bir taşkınlığa sebebiyet vermemelidir.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3645024"/>
            <a:ext cx="8147248" cy="3024336"/>
          </a:xfrm>
        </p:spPr>
        <p:txBody>
          <a:bodyPr>
            <a:normAutofit fontScale="85000" lnSpcReduction="20000"/>
          </a:bodyPr>
          <a:lstStyle/>
          <a:p>
            <a:r>
              <a:rPr lang="tr-TR" b="1" dirty="0" smtClean="0"/>
              <a:t>Gün sabretme günüdür.</a:t>
            </a:r>
            <a:endParaRPr lang="tr-TR" dirty="0" smtClean="0"/>
          </a:p>
          <a:p>
            <a:pPr rtl="1"/>
            <a:r>
              <a:rPr lang="ar-SA" dirty="0" smtClean="0"/>
              <a:t>يَا أَيُّهَا الَّذِينَآمَنُواْ اسْتَعِينُواْ بِالصَّبْرِ وَالصَّلاَةِ إِنَّ اللّهَ مَعَ الصَّابِرِينَ</a:t>
            </a:r>
            <a:endParaRPr lang="tr-TR" dirty="0" smtClean="0"/>
          </a:p>
          <a:p>
            <a:r>
              <a:rPr lang="tr-TR" b="1" dirty="0" smtClean="0"/>
              <a:t>“Ey iman edenler! Başınıza gelecek her şeye sabretmekle ve namaz kılmakla Allah’tan yardım isteyin. Allah sabredenlerle beraberdir.”</a:t>
            </a:r>
            <a:r>
              <a:rPr lang="tr-TR" dirty="0" smtClean="0"/>
              <a:t>(Bakara, 2/153)</a:t>
            </a:r>
          </a:p>
          <a:p>
            <a:r>
              <a:rPr lang="tr-TR" dirty="0" smtClean="0"/>
              <a:t>Niceleri başlarına gelen sıkıntılara sabretti, nefsine ve şeytana uymadı, Rabbine isyan etmedi kazananlardan oldu. Niceleri isyan etti kaybedenlerden oldu. Geliniz bugün birbirimize sabrı tavsiye edelim. Geliniz Ashabın birbirine telkin ettiği </a:t>
            </a:r>
            <a:r>
              <a:rPr lang="tr-TR" dirty="0" err="1" smtClean="0"/>
              <a:t>Asr</a:t>
            </a:r>
            <a:r>
              <a:rPr lang="tr-TR" dirty="0" smtClean="0"/>
              <a:t> süresini birbirimize telkin edelim.</a:t>
            </a:r>
          </a:p>
          <a:p>
            <a:endParaRPr lang="tr-TR" dirty="0"/>
          </a:p>
        </p:txBody>
      </p:sp>
      <p:pic>
        <p:nvPicPr>
          <p:cNvPr id="4" name="3 Resim" descr="79b371c6-a6cf-49b1-8162-33df0eb7f07d_l.jpg"/>
          <p:cNvPicPr>
            <a:picLocks noChangeAspect="1"/>
          </p:cNvPicPr>
          <p:nvPr/>
        </p:nvPicPr>
        <p:blipFill>
          <a:blip r:embed="rId2" cstate="print"/>
          <a:stretch>
            <a:fillRect/>
          </a:stretch>
        </p:blipFill>
        <p:spPr>
          <a:xfrm>
            <a:off x="539552" y="188640"/>
            <a:ext cx="7848872" cy="3295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0"/>
            <a:ext cx="7772400" cy="864097"/>
          </a:xfrm>
        </p:spPr>
        <p:txBody>
          <a:bodyPr>
            <a:normAutofit/>
          </a:bodyPr>
          <a:lstStyle/>
          <a:p>
            <a:r>
              <a:rPr lang="tr-TR" sz="4800" dirty="0" smtClean="0"/>
              <a:t>ACILAR PAYLAŞILDIKÇA AZALIR</a:t>
            </a:r>
            <a:endParaRPr lang="tr-TR" sz="4800" dirty="0"/>
          </a:p>
        </p:txBody>
      </p:sp>
      <p:sp>
        <p:nvSpPr>
          <p:cNvPr id="3" name="2 Alt Başlık"/>
          <p:cNvSpPr>
            <a:spLocks noGrp="1"/>
          </p:cNvSpPr>
          <p:nvPr>
            <p:ph type="subTitle" idx="1"/>
          </p:nvPr>
        </p:nvSpPr>
        <p:spPr>
          <a:xfrm>
            <a:off x="179512" y="1196752"/>
            <a:ext cx="4536504" cy="5256584"/>
          </a:xfrm>
        </p:spPr>
        <p:txBody>
          <a:bodyPr>
            <a:normAutofit fontScale="92500" lnSpcReduction="10000"/>
          </a:bodyPr>
          <a:lstStyle/>
          <a:p>
            <a:r>
              <a:rPr lang="ar-SA" dirty="0" smtClean="0"/>
              <a:t>عَجَباً لأمْرِ الْمُؤْمِنِ إِنَّ أَمْرَهُ كُلَّهُ لَهُ خَيْرٌ ، وَلَيْسَ ذَلِكَ لأِحَدٍ إِلاَّ للْمُؤْمِن : إِنْ أَصَابَتْهُ سَرَّاءُ شَكَرَ فَكَانَ خَيْراً لَهُ ، وَإِنْ أَصَابَتْهُ ضَرَّاءُ صَبَرَ فَكَانَ خيْراً لَهُ</a:t>
            </a:r>
            <a:endParaRPr lang="tr-TR" dirty="0" smtClean="0"/>
          </a:p>
          <a:p>
            <a:r>
              <a:rPr lang="tr-TR" b="1" dirty="0" smtClean="0"/>
              <a:t>“Müminin durumu gıpta ve hayranlığa değer. Çünkü her hâli kendisi için bir hayır sebebidir. Böylesi bir özellik sadece müminde vardır: Sevinecek olsa, şükreder; bu onun için hayır olur. Başına bir belâ gelecek olsa, sabreder; bu da onun için hayır olur.” </a:t>
            </a:r>
            <a:endParaRPr lang="tr-TR" dirty="0" smtClean="0"/>
          </a:p>
          <a:p>
            <a:r>
              <a:rPr lang="tr-TR" dirty="0" smtClean="0"/>
              <a:t>(</a:t>
            </a:r>
            <a:r>
              <a:rPr lang="tr-TR" dirty="0" err="1" smtClean="0"/>
              <a:t>Riyazü’s</a:t>
            </a:r>
            <a:r>
              <a:rPr lang="tr-TR" dirty="0" smtClean="0"/>
              <a:t>-</a:t>
            </a:r>
            <a:r>
              <a:rPr lang="tr-TR" dirty="0" err="1" smtClean="0"/>
              <a:t>Salihin</a:t>
            </a:r>
            <a:r>
              <a:rPr lang="tr-TR" dirty="0" smtClean="0"/>
              <a:t>, Hadis No: 28)</a:t>
            </a:r>
          </a:p>
          <a:p>
            <a:endParaRPr lang="tr-TR" dirty="0"/>
          </a:p>
        </p:txBody>
      </p:sp>
      <p:pic>
        <p:nvPicPr>
          <p:cNvPr id="6" name="5 Resim" descr="603666_894001493950357_3021925219083583302_n.jpg"/>
          <p:cNvPicPr>
            <a:picLocks noChangeAspect="1"/>
          </p:cNvPicPr>
          <p:nvPr/>
        </p:nvPicPr>
        <p:blipFill>
          <a:blip r:embed="rId2" cstate="print"/>
          <a:stretch>
            <a:fillRect/>
          </a:stretch>
        </p:blipFill>
        <p:spPr>
          <a:xfrm>
            <a:off x="5292080" y="980728"/>
            <a:ext cx="3851920" cy="56612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284984"/>
            <a:ext cx="8003232" cy="2841179"/>
          </a:xfrm>
        </p:spPr>
        <p:txBody>
          <a:bodyPr>
            <a:normAutofit lnSpcReduction="10000"/>
          </a:bodyPr>
          <a:lstStyle/>
          <a:p>
            <a:r>
              <a:rPr lang="tr-TR" dirty="0" smtClean="0"/>
              <a:t> </a:t>
            </a:r>
          </a:p>
          <a:p>
            <a:pPr rtl="1"/>
            <a:r>
              <a:rPr lang="ar-SA" dirty="0" smtClean="0"/>
              <a:t>وَالْعَصْرِ {} إِنَّ الْإِنسَانَ لَفِي خُسْرٍ {} إِلَّا الَّذِينَ آمَنُواوَعَمِلُوا الصَّالِحَاتِ وَتَوَاصَوْا بِالْحَقِّ وَتَوَاصَوْا بِالصَّبْرِ {}</a:t>
            </a:r>
            <a:endParaRPr lang="tr-TR" dirty="0" smtClean="0"/>
          </a:p>
          <a:p>
            <a:r>
              <a:rPr lang="tr-TR" b="1" dirty="0" smtClean="0"/>
              <a:t>Asra yemin ederim ki insan gerçekten ziyan içindedir. Bundan ancak iman edip iyi ameller işleyenler, birbirlerine hakkı tavsiye edenler ve sabrı tavsiye edenler müstesnadır.</a:t>
            </a:r>
            <a:r>
              <a:rPr lang="tr-TR" dirty="0" smtClean="0"/>
              <a:t>(</a:t>
            </a:r>
            <a:r>
              <a:rPr lang="tr-TR" dirty="0" err="1" smtClean="0"/>
              <a:t>Asr</a:t>
            </a:r>
            <a:r>
              <a:rPr lang="tr-TR" dirty="0" smtClean="0"/>
              <a:t>, 103/1-3)</a:t>
            </a:r>
          </a:p>
          <a:p>
            <a:endParaRPr lang="tr-TR" dirty="0"/>
          </a:p>
        </p:txBody>
      </p:sp>
      <p:pic>
        <p:nvPicPr>
          <p:cNvPr id="4" name="3 Resim" descr="aile19c71a97da.jpg"/>
          <p:cNvPicPr>
            <a:picLocks noChangeAspect="1"/>
          </p:cNvPicPr>
          <p:nvPr/>
        </p:nvPicPr>
        <p:blipFill>
          <a:blip r:embed="rId2" cstate="print"/>
          <a:stretch>
            <a:fillRect/>
          </a:stretch>
        </p:blipFill>
        <p:spPr>
          <a:xfrm>
            <a:off x="251520" y="0"/>
            <a:ext cx="8424936" cy="31051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60032" y="332656"/>
            <a:ext cx="4042792" cy="6120680"/>
          </a:xfrm>
        </p:spPr>
        <p:txBody>
          <a:bodyPr>
            <a:normAutofit fontScale="77500" lnSpcReduction="20000"/>
          </a:bodyPr>
          <a:lstStyle/>
          <a:p>
            <a:r>
              <a:rPr lang="tr-TR" dirty="0" smtClean="0"/>
              <a:t>Erzurumlu İbrahim Hakkı Hazretleri ise bizlere ne güzel nasihatte bulunuyor.</a:t>
            </a:r>
          </a:p>
          <a:p>
            <a:endParaRPr lang="tr-TR" dirty="0" smtClean="0"/>
          </a:p>
          <a:p>
            <a:r>
              <a:rPr lang="tr-TR" dirty="0" smtClean="0"/>
              <a:t>Hak şerleri </a:t>
            </a:r>
            <a:r>
              <a:rPr lang="tr-TR" dirty="0" err="1" smtClean="0"/>
              <a:t>hayreyler</a:t>
            </a:r>
            <a:r>
              <a:rPr lang="tr-TR" dirty="0" smtClean="0"/>
              <a:t/>
            </a:r>
            <a:br>
              <a:rPr lang="tr-TR" dirty="0" smtClean="0"/>
            </a:br>
            <a:r>
              <a:rPr lang="tr-TR" dirty="0" smtClean="0"/>
              <a:t>Zannetme ki </a:t>
            </a:r>
            <a:r>
              <a:rPr lang="tr-TR" dirty="0" err="1" smtClean="0"/>
              <a:t>gayreyler</a:t>
            </a:r>
            <a:r>
              <a:rPr lang="tr-TR" dirty="0" smtClean="0"/>
              <a:t/>
            </a:r>
            <a:br>
              <a:rPr lang="tr-TR" dirty="0" smtClean="0"/>
            </a:br>
            <a:r>
              <a:rPr lang="tr-TR" dirty="0" err="1" smtClean="0"/>
              <a:t>Ârif</a:t>
            </a:r>
            <a:r>
              <a:rPr lang="tr-TR" dirty="0" smtClean="0"/>
              <a:t> O’nu seyreyler</a:t>
            </a:r>
            <a:br>
              <a:rPr lang="tr-TR" dirty="0" smtClean="0"/>
            </a:br>
            <a:r>
              <a:rPr lang="tr-TR" dirty="0" smtClean="0"/>
              <a:t>Mevlâ görelim neyler</a:t>
            </a:r>
            <a:br>
              <a:rPr lang="tr-TR" dirty="0" smtClean="0"/>
            </a:br>
            <a:r>
              <a:rPr lang="tr-TR" dirty="0" smtClean="0"/>
              <a:t>Neylerse güzel eyler</a:t>
            </a:r>
          </a:p>
          <a:p>
            <a:r>
              <a:rPr lang="tr-TR" dirty="0" smtClean="0"/>
              <a:t> </a:t>
            </a:r>
          </a:p>
          <a:p>
            <a:r>
              <a:rPr lang="tr-TR" dirty="0" smtClean="0"/>
              <a:t> </a:t>
            </a:r>
          </a:p>
          <a:p>
            <a:r>
              <a:rPr lang="tr-TR" dirty="0" smtClean="0"/>
              <a:t>Sen Hakk’a tevekkül kıl</a:t>
            </a:r>
            <a:br>
              <a:rPr lang="tr-TR" dirty="0" smtClean="0"/>
            </a:br>
            <a:r>
              <a:rPr lang="tr-TR" dirty="0" smtClean="0"/>
              <a:t>Tefviz et ve rahat bul</a:t>
            </a:r>
            <a:br>
              <a:rPr lang="tr-TR" dirty="0" smtClean="0"/>
            </a:br>
            <a:r>
              <a:rPr lang="tr-TR" dirty="0" smtClean="0"/>
              <a:t>Sabreyle ve razı ol</a:t>
            </a:r>
            <a:br>
              <a:rPr lang="tr-TR" dirty="0" smtClean="0"/>
            </a:br>
            <a:r>
              <a:rPr lang="tr-TR" dirty="0" smtClean="0"/>
              <a:t>Mevlâ görelim neyler</a:t>
            </a:r>
            <a:br>
              <a:rPr lang="tr-TR" dirty="0" smtClean="0"/>
            </a:br>
            <a:r>
              <a:rPr lang="tr-TR" dirty="0" smtClean="0"/>
              <a:t>Neylerse güzel eyler</a:t>
            </a:r>
          </a:p>
          <a:p>
            <a:r>
              <a:rPr lang="tr-TR" dirty="0" smtClean="0"/>
              <a:t> </a:t>
            </a:r>
          </a:p>
          <a:p>
            <a:r>
              <a:rPr lang="tr-TR" dirty="0" smtClean="0"/>
              <a:t>Deme şu niçin şöyle</a:t>
            </a:r>
            <a:br>
              <a:rPr lang="tr-TR" dirty="0" smtClean="0"/>
            </a:br>
            <a:r>
              <a:rPr lang="tr-TR" dirty="0" smtClean="0"/>
              <a:t>Yerincedir ol öyle</a:t>
            </a:r>
            <a:br>
              <a:rPr lang="tr-TR" dirty="0" smtClean="0"/>
            </a:br>
            <a:r>
              <a:rPr lang="tr-TR" dirty="0" smtClean="0"/>
              <a:t>Bak sonuna sabreyle</a:t>
            </a:r>
            <a:br>
              <a:rPr lang="tr-TR" dirty="0" smtClean="0"/>
            </a:br>
            <a:r>
              <a:rPr lang="tr-TR" dirty="0" smtClean="0"/>
              <a:t>Mevlâ görelim neyler</a:t>
            </a:r>
          </a:p>
          <a:p>
            <a:r>
              <a:rPr lang="tr-TR" dirty="0" smtClean="0"/>
              <a:t>Neylerse güzel eyler</a:t>
            </a:r>
          </a:p>
          <a:p>
            <a:endParaRPr lang="tr-TR" dirty="0"/>
          </a:p>
        </p:txBody>
      </p:sp>
      <p:pic>
        <p:nvPicPr>
          <p:cNvPr id="5" name="4 Resim" descr="1610008_673252846045149_1030142796978118521_n.jpg"/>
          <p:cNvPicPr>
            <a:picLocks noChangeAspect="1"/>
          </p:cNvPicPr>
          <p:nvPr/>
        </p:nvPicPr>
        <p:blipFill>
          <a:blip r:embed="rId2" cstate="print"/>
          <a:stretch>
            <a:fillRect/>
          </a:stretch>
        </p:blipFill>
        <p:spPr>
          <a:xfrm>
            <a:off x="251520" y="332656"/>
            <a:ext cx="4124325" cy="60486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b="1" dirty="0" smtClean="0"/>
              <a:t>Sabır sıkıntının geldiği ilk anda gösterilen direnme gücüdür.</a:t>
            </a:r>
            <a:endParaRPr lang="tr-TR" dirty="0" smtClean="0"/>
          </a:p>
          <a:p>
            <a:r>
              <a:rPr lang="tr-TR" dirty="0" smtClean="0"/>
              <a:t>Sevgili Peygamberimizden öğrendiğimiz bu öğretiyi bu acılı günden geliniz yeniden hatırlayalım. Enes </a:t>
            </a:r>
            <a:r>
              <a:rPr lang="tr-TR" dirty="0" err="1" smtClean="0"/>
              <a:t>İbni</a:t>
            </a:r>
            <a:r>
              <a:rPr lang="tr-TR" dirty="0" smtClean="0"/>
              <a:t> </a:t>
            </a:r>
            <a:r>
              <a:rPr lang="tr-TR" dirty="0" err="1" smtClean="0"/>
              <a:t>Mâlik</a:t>
            </a:r>
            <a:r>
              <a:rPr lang="tr-TR" dirty="0" smtClean="0"/>
              <a:t>(r.a) dan </a:t>
            </a:r>
            <a:r>
              <a:rPr lang="tr-TR" dirty="0" err="1" smtClean="0"/>
              <a:t>rivâyet</a:t>
            </a:r>
            <a:r>
              <a:rPr lang="tr-TR" dirty="0" smtClean="0"/>
              <a:t> edildiğine göre </a:t>
            </a:r>
            <a:r>
              <a:rPr lang="tr-TR" dirty="0" err="1" smtClean="0"/>
              <a:t>Nebî</a:t>
            </a:r>
            <a:r>
              <a:rPr lang="tr-TR" dirty="0" smtClean="0"/>
              <a:t> (s.a.s), (çocuğunun) mezarı başında (bağıra-çağıra) ağlayan bir kadının yanından geçti.</a:t>
            </a:r>
          </a:p>
          <a:p>
            <a:r>
              <a:rPr lang="tr-TR" dirty="0" smtClean="0"/>
              <a:t>Ona: “</a:t>
            </a:r>
            <a:r>
              <a:rPr lang="tr-TR" dirty="0" err="1" smtClean="0"/>
              <a:t>Allah’dan</a:t>
            </a:r>
            <a:r>
              <a:rPr lang="tr-TR" dirty="0" smtClean="0"/>
              <a:t> kork ve sabret!” buyurdu. </a:t>
            </a:r>
          </a:p>
          <a:p>
            <a:r>
              <a:rPr lang="tr-TR" dirty="0" smtClean="0"/>
              <a:t>Kadın: Çek git başımdan; zira benim başıma gelen felâket, senin başına gelmemiştir, dedi. </a:t>
            </a:r>
          </a:p>
          <a:p>
            <a:r>
              <a:rPr lang="tr-TR" dirty="0" smtClean="0"/>
              <a:t>Kadın Hz. Peygamber’i tanıyamamıştı. Kendisine, onun Peygamber s.a.s. olduğunu söylediler. Bunu duyar duymaz Peygamber (s.a.s)’in kapısına koştu, orada kapıcılar yoktu. (Özür </a:t>
            </a:r>
            <a:r>
              <a:rPr lang="tr-TR" dirty="0" err="1" smtClean="0"/>
              <a:t>beyân</a:t>
            </a:r>
            <a:r>
              <a:rPr lang="tr-TR" dirty="0" smtClean="0"/>
              <a:t> etmek üzere Hz. Peygamber’e):</a:t>
            </a:r>
          </a:p>
          <a:p>
            <a:r>
              <a:rPr lang="tr-TR" dirty="0" smtClean="0"/>
              <a:t>- Sizi tanıyamadım, dedi. </a:t>
            </a:r>
          </a:p>
          <a:p>
            <a:r>
              <a:rPr lang="tr-TR" dirty="0" smtClean="0"/>
              <a:t>Peygamber (s.a.s.) de: </a:t>
            </a:r>
            <a:r>
              <a:rPr lang="tr-TR" b="1" dirty="0" smtClean="0"/>
              <a:t>“Sabır dediğin, felâketle karşılaştığın ilk anda dayanmaktır”</a:t>
            </a:r>
            <a:r>
              <a:rPr lang="tr-TR" dirty="0" smtClean="0"/>
              <a:t> buyurdu. (</a:t>
            </a:r>
            <a:r>
              <a:rPr lang="tr-TR" dirty="0" err="1" smtClean="0"/>
              <a:t>Buhârî</a:t>
            </a:r>
            <a:r>
              <a:rPr lang="tr-TR" dirty="0" smtClean="0"/>
              <a:t>, </a:t>
            </a:r>
            <a:r>
              <a:rPr lang="tr-TR" dirty="0" err="1" smtClean="0"/>
              <a:t>Cenâiz</a:t>
            </a:r>
            <a:r>
              <a:rPr lang="tr-TR" dirty="0" smtClean="0"/>
              <a:t> 32)</a:t>
            </a:r>
          </a:p>
          <a:p>
            <a:endParaRPr lang="tr-TR" dirty="0"/>
          </a:p>
        </p:txBody>
      </p:sp>
      <p:pic>
        <p:nvPicPr>
          <p:cNvPr id="5" name="4 Resim" descr="face-soma-4.jpg"/>
          <p:cNvPicPr>
            <a:picLocks noChangeAspect="1"/>
          </p:cNvPicPr>
          <p:nvPr/>
        </p:nvPicPr>
        <p:blipFill>
          <a:blip r:embed="rId2" cstate="print"/>
          <a:stretch>
            <a:fillRect/>
          </a:stretch>
        </p:blipFill>
        <p:spPr>
          <a:xfrm>
            <a:off x="0" y="188640"/>
            <a:ext cx="9144000" cy="15121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80728"/>
          </a:xfrm>
        </p:spPr>
        <p:txBody>
          <a:bodyPr>
            <a:normAutofit fontScale="90000"/>
          </a:bodyPr>
          <a:lstStyle/>
          <a:p>
            <a:r>
              <a:rPr lang="tr-TR" b="1" dirty="0" smtClean="0"/>
              <a:t>.</a:t>
            </a:r>
            <a:r>
              <a:rPr lang="tr-TR" dirty="0" smtClean="0"/>
              <a:t/>
            </a:r>
            <a:br>
              <a:rPr lang="tr-TR" dirty="0" smtClean="0"/>
            </a:br>
            <a:r>
              <a:rPr lang="tr-TR" b="1" dirty="0" smtClean="0"/>
              <a:t> Gün tek vücut olma günüdür</a:t>
            </a:r>
            <a:endParaRPr lang="tr-TR" dirty="0"/>
          </a:p>
        </p:txBody>
      </p:sp>
      <p:sp>
        <p:nvSpPr>
          <p:cNvPr id="3" name="2 İçerik Yer Tutucusu"/>
          <p:cNvSpPr>
            <a:spLocks noGrp="1"/>
          </p:cNvSpPr>
          <p:nvPr>
            <p:ph idx="1"/>
          </p:nvPr>
        </p:nvSpPr>
        <p:spPr>
          <a:xfrm>
            <a:off x="4788024" y="1268760"/>
            <a:ext cx="3898776" cy="4857403"/>
          </a:xfrm>
        </p:spPr>
        <p:txBody>
          <a:bodyPr>
            <a:normAutofit fontScale="85000" lnSpcReduction="10000"/>
          </a:bodyPr>
          <a:lstStyle/>
          <a:p>
            <a:r>
              <a:rPr lang="tr-TR" dirty="0" smtClean="0"/>
              <a:t>Tüm sıkıntılara ilaç olacak unsur birlik ve beraberliğimizdir. Ancak birlik ve beraberlikle her sıkıntının üstesinden gelebiliriz. Bu husus dünde böyleydi, bugünde böyle. </a:t>
            </a:r>
          </a:p>
          <a:p>
            <a:endParaRPr lang="tr-TR" dirty="0" smtClean="0"/>
          </a:p>
          <a:p>
            <a:r>
              <a:rPr lang="tr-TR" dirty="0" smtClean="0"/>
              <a:t>Bugün yeniden bir vücut olduğumuzun farkına varalım. Birbirimizi sevelim, sıkıntılarının giderilmesi noktasında birbirimize yardımcı olalım. </a:t>
            </a:r>
            <a:endParaRPr lang="tr-TR" dirty="0"/>
          </a:p>
        </p:txBody>
      </p:sp>
      <p:pic>
        <p:nvPicPr>
          <p:cNvPr id="4" name="3 Resim" descr="13cee9a8b409b98b2.jpg"/>
          <p:cNvPicPr>
            <a:picLocks noChangeAspect="1"/>
          </p:cNvPicPr>
          <p:nvPr/>
        </p:nvPicPr>
        <p:blipFill>
          <a:blip r:embed="rId2" cstate="print"/>
          <a:stretch>
            <a:fillRect/>
          </a:stretch>
        </p:blipFill>
        <p:spPr>
          <a:xfrm>
            <a:off x="395536" y="1484784"/>
            <a:ext cx="4536503" cy="48245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0"/>
            <a:ext cx="8229600" cy="1143000"/>
          </a:xfrm>
        </p:spPr>
        <p:txBody>
          <a:bodyPr/>
          <a:lstStyle/>
          <a:p>
            <a:pPr algn="ctr"/>
            <a:r>
              <a:rPr lang="tr-TR" dirty="0" smtClean="0"/>
              <a:t>ACIMIZ BÜYÜK</a:t>
            </a:r>
            <a:endParaRPr lang="tr-TR" dirty="0"/>
          </a:p>
        </p:txBody>
      </p:sp>
      <p:sp>
        <p:nvSpPr>
          <p:cNvPr id="3" name="2 İçerik Yer Tutucusu"/>
          <p:cNvSpPr>
            <a:spLocks noGrp="1"/>
          </p:cNvSpPr>
          <p:nvPr>
            <p:ph idx="1"/>
          </p:nvPr>
        </p:nvSpPr>
        <p:spPr>
          <a:xfrm>
            <a:off x="4355976" y="1600200"/>
            <a:ext cx="4330824" cy="5257800"/>
          </a:xfrm>
        </p:spPr>
        <p:txBody>
          <a:bodyPr>
            <a:normAutofit fontScale="62500" lnSpcReduction="20000"/>
          </a:bodyPr>
          <a:lstStyle/>
          <a:p>
            <a:r>
              <a:rPr lang="tr-TR" sz="3200" dirty="0" smtClean="0"/>
              <a:t>Âlemlere rahmet olarak gönderilen Efendimizin şu hadisini hayatımıza aktaralım.</a:t>
            </a:r>
          </a:p>
          <a:p>
            <a:endParaRPr lang="tr-TR" sz="3200" dirty="0" smtClean="0"/>
          </a:p>
          <a:p>
            <a:r>
              <a:rPr lang="ar-SA" sz="3200" dirty="0" smtClean="0"/>
              <a:t>مثَلُ الْمُؤْمِنِينَ فِي تَوَادِّهِمْ وتَرَاحُمِهِمْ وتَعاطُفِهِمْ ، مَثَلُ الْجَسَدِ إِذَا اشْتَكَى مِنْهُ عُضْوٌ تَداعَى لهُ سائِرُ الْجسدِ بالسهَرِ والْحُمَّى </a:t>
            </a:r>
            <a:endParaRPr lang="tr-TR" sz="3200" dirty="0" smtClean="0"/>
          </a:p>
          <a:p>
            <a:endParaRPr lang="tr-TR" sz="3200" b="1" dirty="0" smtClean="0"/>
          </a:p>
          <a:p>
            <a:endParaRPr lang="tr-TR" sz="3200" b="1" dirty="0" smtClean="0"/>
          </a:p>
          <a:p>
            <a:r>
              <a:rPr lang="tr-TR" sz="3200" b="1" dirty="0" smtClean="0"/>
              <a:t>“Müminler birbirlerini sevmekte, birbirlerine acımakta ve birbirlerini korumakta bir vücuda benzerler. Vücudun bir uzvu hasta olduğu zaman, diğer uzuvlar da bu sebeple uykusuzluğa ve ateşli hastalığa tutulurlar.”</a:t>
            </a:r>
            <a:r>
              <a:rPr lang="tr-TR" sz="3200" dirty="0" smtClean="0"/>
              <a:t>(</a:t>
            </a:r>
            <a:r>
              <a:rPr lang="tr-TR" sz="3200" dirty="0" err="1" smtClean="0"/>
              <a:t>Buhari</a:t>
            </a:r>
            <a:r>
              <a:rPr lang="tr-TR" sz="3200" dirty="0" smtClean="0"/>
              <a:t>, Edep 27)</a:t>
            </a:r>
          </a:p>
          <a:p>
            <a:endParaRPr lang="tr-TR" dirty="0"/>
          </a:p>
        </p:txBody>
      </p:sp>
      <p:pic>
        <p:nvPicPr>
          <p:cNvPr id="4" name="3 Resim" descr="10173624_702748989788497_381677730864770488_n.jpg"/>
          <p:cNvPicPr>
            <a:picLocks noChangeAspect="1"/>
          </p:cNvPicPr>
          <p:nvPr/>
        </p:nvPicPr>
        <p:blipFill>
          <a:blip r:embed="rId2" cstate="print"/>
          <a:stretch>
            <a:fillRect/>
          </a:stretch>
        </p:blipFill>
        <p:spPr>
          <a:xfrm>
            <a:off x="179512" y="1628800"/>
            <a:ext cx="4176464" cy="48965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4293096"/>
            <a:ext cx="8229600" cy="2376264"/>
          </a:xfrm>
        </p:spPr>
        <p:txBody>
          <a:bodyPr>
            <a:normAutofit fontScale="77500" lnSpcReduction="20000"/>
          </a:bodyPr>
          <a:lstStyle/>
          <a:p>
            <a:r>
              <a:rPr lang="tr-TR" b="1" dirty="0" smtClean="0"/>
              <a:t>Müminlerin başına gelen her türlü sıkıntı günahlara kefarettir.</a:t>
            </a:r>
            <a:endParaRPr lang="tr-TR" dirty="0" smtClean="0"/>
          </a:p>
          <a:p>
            <a:r>
              <a:rPr lang="tr-TR" dirty="0" smtClean="0"/>
              <a:t>Sevgili Peygamberimiz s.a.s bir hadislerine şöyle buyurmaktadır.</a:t>
            </a:r>
          </a:p>
          <a:p>
            <a:r>
              <a:rPr lang="ar-SA" dirty="0" smtClean="0"/>
              <a:t>قَارِبُوا وَسَدِّدُوا فَفى كُلِّ مَا يُصَابُ بِهِ الْمُسْلِمُ كَفَّارَةٌ حَتَّى النَّكْبَة يُنْكَبُهَا وَالشَّوْكَة يُشَاكُهَا</a:t>
            </a:r>
            <a:endParaRPr lang="tr-TR" dirty="0" smtClean="0"/>
          </a:p>
          <a:p>
            <a:r>
              <a:rPr lang="tr-TR" b="1" dirty="0" smtClean="0"/>
              <a:t>“Amellerinizde orta yolu ve doğruyu bulmaya çalışın. </a:t>
            </a:r>
            <a:r>
              <a:rPr lang="tr-TR" b="1" dirty="0" err="1" smtClean="0"/>
              <a:t>Mü'mine</a:t>
            </a:r>
            <a:r>
              <a:rPr lang="tr-TR" b="1" dirty="0" smtClean="0"/>
              <a:t> musibet nevinden her ne ulaşır ise günahlarına bir </a:t>
            </a:r>
            <a:r>
              <a:rPr lang="tr-TR" b="1" dirty="0" err="1" smtClean="0"/>
              <a:t>kefâret</a:t>
            </a:r>
            <a:r>
              <a:rPr lang="tr-TR" b="1" dirty="0" smtClean="0"/>
              <a:t> olur. Musibet, beklenmedik bir hâdise olmuş, ayağına batan bir diken olmuş </a:t>
            </a:r>
            <a:r>
              <a:rPr lang="tr-TR" b="1" dirty="0" err="1" smtClean="0"/>
              <a:t>farketmez</a:t>
            </a:r>
            <a:r>
              <a:rPr lang="tr-TR" b="1" dirty="0" smtClean="0"/>
              <a:t>. ”</a:t>
            </a:r>
            <a:r>
              <a:rPr lang="tr-TR" dirty="0" smtClean="0"/>
              <a:t> (Müslim, </a:t>
            </a:r>
            <a:r>
              <a:rPr lang="tr-TR" dirty="0" err="1" smtClean="0"/>
              <a:t>Birr</a:t>
            </a:r>
            <a:r>
              <a:rPr lang="tr-TR" dirty="0" smtClean="0"/>
              <a:t> 49)</a:t>
            </a:r>
          </a:p>
          <a:p>
            <a:endParaRPr lang="tr-TR" dirty="0"/>
          </a:p>
        </p:txBody>
      </p:sp>
      <p:pic>
        <p:nvPicPr>
          <p:cNvPr id="4" name="3 Resim" descr="1613852_837271519635302_4404030839140906351_n.jpg"/>
          <p:cNvPicPr>
            <a:picLocks noChangeAspect="1"/>
          </p:cNvPicPr>
          <p:nvPr/>
        </p:nvPicPr>
        <p:blipFill>
          <a:blip r:embed="rId2" cstate="print"/>
          <a:stretch>
            <a:fillRect/>
          </a:stretch>
        </p:blipFill>
        <p:spPr>
          <a:xfrm>
            <a:off x="0" y="0"/>
            <a:ext cx="9144000" cy="42210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568952" cy="864096"/>
          </a:xfrm>
        </p:spPr>
        <p:txBody>
          <a:bodyPr>
            <a:normAutofit fontScale="90000"/>
          </a:bodyPr>
          <a:lstStyle/>
          <a:p>
            <a:pPr algn="ctr"/>
            <a:r>
              <a:rPr lang="tr-TR" dirty="0" smtClean="0"/>
              <a:t/>
            </a:r>
            <a:br>
              <a:rPr lang="tr-TR" dirty="0" smtClean="0"/>
            </a:br>
            <a:r>
              <a:rPr lang="tr-TR" dirty="0" smtClean="0"/>
              <a:t>FELAKETLERE SEVİNİLMEZ</a:t>
            </a:r>
            <a:endParaRPr lang="tr-TR" dirty="0"/>
          </a:p>
        </p:txBody>
      </p:sp>
      <p:sp>
        <p:nvSpPr>
          <p:cNvPr id="3" name="2 İçerik Yer Tutucusu"/>
          <p:cNvSpPr>
            <a:spLocks noGrp="1"/>
          </p:cNvSpPr>
          <p:nvPr>
            <p:ph idx="1"/>
          </p:nvPr>
        </p:nvSpPr>
        <p:spPr>
          <a:xfrm>
            <a:off x="4788024" y="1340768"/>
            <a:ext cx="3898776" cy="5040560"/>
          </a:xfrm>
        </p:spPr>
        <p:txBody>
          <a:bodyPr>
            <a:normAutofit fontScale="85000" lnSpcReduction="10000"/>
          </a:bodyPr>
          <a:lstStyle/>
          <a:p>
            <a:r>
              <a:rPr lang="tr-TR" dirty="0" smtClean="0"/>
              <a:t>Şu Cuma vaktinde siz kıymetli kardeşlerime bir hatırlatma yapmak isterim. Hiçbir Müslüman, kardeşinin uğradığı felaketi sevinçle karşılamaz. Müminin bir başka şiarı da budur. Müminler, kardeşlerinin başlarına gelen sıkıntıları üzüntüyle karşılar, onlara dua eder. Ülkemizin yas tuttuğu şu zaman diliminde bir hadis-i şerifi de bu hususta siz cemaatimle paylaşmak isterim.</a:t>
            </a:r>
          </a:p>
          <a:p>
            <a:endParaRPr lang="tr-TR" dirty="0"/>
          </a:p>
        </p:txBody>
      </p:sp>
      <p:pic>
        <p:nvPicPr>
          <p:cNvPr id="4" name="3 Resim" descr="10308380_10201358767611037_7243947140943372107_n.jpg"/>
          <p:cNvPicPr>
            <a:picLocks noChangeAspect="1"/>
          </p:cNvPicPr>
          <p:nvPr/>
        </p:nvPicPr>
        <p:blipFill>
          <a:blip r:embed="rId2" cstate="print"/>
          <a:stretch>
            <a:fillRect/>
          </a:stretch>
        </p:blipFill>
        <p:spPr>
          <a:xfrm>
            <a:off x="1187624" y="1196752"/>
            <a:ext cx="3429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55976" y="548680"/>
            <a:ext cx="4330824" cy="5775920"/>
          </a:xfrm>
        </p:spPr>
        <p:txBody>
          <a:bodyPr>
            <a:normAutofit fontScale="92500"/>
          </a:bodyPr>
          <a:lstStyle/>
          <a:p>
            <a:r>
              <a:rPr lang="ar-SA" sz="3200" dirty="0" smtClean="0"/>
              <a:t>لا تُظْهِرِ الشَّمَاتَة لأخيك فَيرْحمْهُ اللَّهُ وَيبتَلِيكَ</a:t>
            </a:r>
            <a:endParaRPr lang="tr-TR" sz="3200" dirty="0" smtClean="0"/>
          </a:p>
          <a:p>
            <a:endParaRPr lang="tr-TR" sz="3200" b="1" dirty="0" smtClean="0"/>
          </a:p>
          <a:p>
            <a:r>
              <a:rPr lang="tr-TR" sz="3200" b="1" dirty="0" smtClean="0"/>
              <a:t>“Kardeşinin uğradığı felâketi sevinçle karşılama! </a:t>
            </a:r>
          </a:p>
          <a:p>
            <a:r>
              <a:rPr lang="tr-TR" sz="3200" b="1" dirty="0" smtClean="0"/>
              <a:t>Allah onu rahmetiyle o felâketten kurtarır da seni derde uğratır. </a:t>
            </a:r>
          </a:p>
          <a:p>
            <a:r>
              <a:rPr lang="tr-TR" sz="3200" b="1" dirty="0" smtClean="0"/>
              <a:t>”</a:t>
            </a:r>
            <a:r>
              <a:rPr lang="tr-TR" sz="3200" dirty="0" smtClean="0"/>
              <a:t>(</a:t>
            </a:r>
            <a:r>
              <a:rPr lang="tr-TR" sz="3200" dirty="0" err="1" smtClean="0"/>
              <a:t>Tirmizi</a:t>
            </a:r>
            <a:r>
              <a:rPr lang="tr-TR" sz="3200" dirty="0" smtClean="0"/>
              <a:t>, Kıyamet 54)</a:t>
            </a:r>
          </a:p>
          <a:p>
            <a:endParaRPr lang="tr-TR" dirty="0"/>
          </a:p>
        </p:txBody>
      </p:sp>
      <p:pic>
        <p:nvPicPr>
          <p:cNvPr id="4" name="3 Resim" descr="1238172_10201016378731226_5286501802013312799_n.jpg"/>
          <p:cNvPicPr>
            <a:picLocks noChangeAspect="1"/>
          </p:cNvPicPr>
          <p:nvPr/>
        </p:nvPicPr>
        <p:blipFill>
          <a:blip r:embed="rId2" cstate="print"/>
          <a:stretch>
            <a:fillRect/>
          </a:stretch>
        </p:blipFill>
        <p:spPr>
          <a:xfrm>
            <a:off x="251520" y="476672"/>
            <a:ext cx="4104456" cy="576064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0"/>
            <a:ext cx="8229600" cy="566936"/>
          </a:xfrm>
        </p:spPr>
        <p:txBody>
          <a:bodyPr>
            <a:noAutofit/>
          </a:bodyPr>
          <a:lstStyle/>
          <a:p>
            <a:pPr algn="ctr"/>
            <a:r>
              <a:rPr lang="tr-TR" sz="3200" dirty="0" smtClean="0"/>
              <a:t>Gün Soma’da Yaşanan Acıları Hafifletme Günüdür</a:t>
            </a:r>
            <a:endParaRPr lang="tr-TR" sz="3200" dirty="0"/>
          </a:p>
        </p:txBody>
      </p:sp>
      <p:sp>
        <p:nvSpPr>
          <p:cNvPr id="3" name="2 İçerik Yer Tutucusu"/>
          <p:cNvSpPr>
            <a:spLocks noGrp="1"/>
          </p:cNvSpPr>
          <p:nvPr>
            <p:ph idx="1"/>
          </p:nvPr>
        </p:nvSpPr>
        <p:spPr>
          <a:xfrm>
            <a:off x="467544" y="3717032"/>
            <a:ext cx="8219256" cy="3140968"/>
          </a:xfrm>
        </p:spPr>
        <p:txBody>
          <a:bodyPr>
            <a:normAutofit fontScale="92500"/>
          </a:bodyPr>
          <a:lstStyle/>
          <a:p>
            <a:r>
              <a:rPr lang="tr-TR" dirty="0" smtClean="0"/>
              <a:t>Bugün sosyal bir dayanışma göstermeli ve üzerimize düşen vazifeleri yerine getirmeliyiz. Soma'da yaşanan acının hafifletilmesi noktasında hepimize düşen bir görev mutlaka vardır veya var olmalıdır. Unutulmamalıdır ki, insan olarak her kişinin başına gelebilecek nice felaketler olabilir. Bu sebeple gün acıların paylaşılma günüdür. Bugün acıların hafifletme günüdür. Bugün iyilik ve takva konusunda birbirimize destek olma günüdür. </a:t>
            </a:r>
          </a:p>
          <a:p>
            <a:endParaRPr lang="tr-TR" dirty="0"/>
          </a:p>
        </p:txBody>
      </p:sp>
      <p:pic>
        <p:nvPicPr>
          <p:cNvPr id="4" name="3 Resim" descr="b4c299bc-a48e-4110-8781-694f11638884.jpg"/>
          <p:cNvPicPr>
            <a:picLocks noChangeAspect="1"/>
          </p:cNvPicPr>
          <p:nvPr/>
        </p:nvPicPr>
        <p:blipFill>
          <a:blip r:embed="rId2" cstate="print"/>
          <a:stretch>
            <a:fillRect/>
          </a:stretch>
        </p:blipFill>
        <p:spPr>
          <a:xfrm>
            <a:off x="0" y="692696"/>
            <a:ext cx="9144000" cy="29523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149080"/>
            <a:ext cx="8507288" cy="2175520"/>
          </a:xfrm>
        </p:spPr>
        <p:txBody>
          <a:bodyPr>
            <a:normAutofit fontScale="92500" lnSpcReduction="10000"/>
          </a:bodyPr>
          <a:lstStyle/>
          <a:p>
            <a:pPr rtl="1"/>
            <a:r>
              <a:rPr lang="ar-SA" dirty="0" smtClean="0"/>
              <a:t>وَتَعَاوَنُواْ عَلَى الْبرِّ وَالتَّقْوَى وَلاَ تَعَاوَنُواْعَلَى الإِثْمِ وَالْعُدْوَانِ وَاتَّقُواْ اللّهَ إِنَّ اللّهَ شَدِيدُ الْعِقَابِ</a:t>
            </a:r>
            <a:endParaRPr lang="tr-TR" dirty="0" smtClean="0"/>
          </a:p>
          <a:p>
            <a:r>
              <a:rPr lang="tr-TR" b="1" dirty="0" smtClean="0"/>
              <a:t>“İyilik ve takva (Allah’a karşı gelmekten sakınma) üzere yardımlaşın. Ama günah ve düşmanlık üzere yardımlaşmayın. Allah'a karşı gelmekten sakının. Çünkü Allah’ın cezası çok şiddetlidir.” </a:t>
            </a:r>
            <a:r>
              <a:rPr lang="tr-TR" dirty="0" smtClean="0"/>
              <a:t>(</a:t>
            </a:r>
            <a:r>
              <a:rPr lang="tr-TR" dirty="0" err="1" smtClean="0"/>
              <a:t>Mâide</a:t>
            </a:r>
            <a:r>
              <a:rPr lang="tr-TR" dirty="0" smtClean="0"/>
              <a:t>, 5/2)</a:t>
            </a:r>
          </a:p>
          <a:p>
            <a:endParaRPr lang="tr-TR" dirty="0"/>
          </a:p>
        </p:txBody>
      </p:sp>
      <p:pic>
        <p:nvPicPr>
          <p:cNvPr id="4" name="3 Resim" descr="10341772_837258616303259_3701450819731328451_n.jpg"/>
          <p:cNvPicPr>
            <a:picLocks noChangeAspect="1"/>
          </p:cNvPicPr>
          <p:nvPr/>
        </p:nvPicPr>
        <p:blipFill>
          <a:blip r:embed="rId2" cstate="print"/>
          <a:stretch>
            <a:fillRect/>
          </a:stretch>
        </p:blipFill>
        <p:spPr>
          <a:xfrm>
            <a:off x="0" y="0"/>
            <a:ext cx="9144000" cy="39330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2276872"/>
            <a:ext cx="8229600" cy="4281339"/>
          </a:xfrm>
        </p:spPr>
        <p:txBody>
          <a:bodyPr>
            <a:normAutofit lnSpcReduction="10000"/>
          </a:bodyPr>
          <a:lstStyle/>
          <a:p>
            <a:r>
              <a:rPr lang="tr-TR" dirty="0" smtClean="0"/>
              <a:t>Gün olur Çanakkale de 250 bin şehit verilir. Gün olur Kurtuluş savaşı için Vatan Evlatları canlarından olur. Gün olur acılar ortaya çıkar. Gün olur Soma’da 284 kardeşimiz toprağın metrelerce altında ailelerin geçimlerini sağlamak için çalıştığı yerde canlarını verir.</a:t>
            </a:r>
          </a:p>
          <a:p>
            <a:r>
              <a:rPr lang="tr-TR" dirty="0" smtClean="0"/>
              <a:t>Gün olur acılar ortaya çıkar. Gün olur kalpler mahzunlaşır. Gün olur kelimeler tükenir. Ciğerler yanar gün olur. Gün olur acı tüm Vatanı sarar. Gün olur Vatan evlatları için gözler yaşarır. Gün olur sızı düşer anaların, eşlerin, evlatların, kardeşlerin gönlüne. Gün olur aynı sızı tüm Ülkeyi sarar. </a:t>
            </a:r>
          </a:p>
          <a:p>
            <a:endParaRPr lang="tr-TR" dirty="0"/>
          </a:p>
        </p:txBody>
      </p:sp>
      <p:pic>
        <p:nvPicPr>
          <p:cNvPr id="4" name="3 Resim" descr="face-soma-4.jpg"/>
          <p:cNvPicPr>
            <a:picLocks noChangeAspect="1"/>
          </p:cNvPicPr>
          <p:nvPr/>
        </p:nvPicPr>
        <p:blipFill>
          <a:blip r:embed="rId2" cstate="print"/>
          <a:stretch>
            <a:fillRect/>
          </a:stretch>
        </p:blipFill>
        <p:spPr>
          <a:xfrm>
            <a:off x="0" y="0"/>
            <a:ext cx="9144000" cy="177281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437112"/>
            <a:ext cx="8892480" cy="2160240"/>
          </a:xfrm>
        </p:spPr>
        <p:txBody>
          <a:bodyPr>
            <a:normAutofit/>
          </a:bodyPr>
          <a:lstStyle/>
          <a:p>
            <a:r>
              <a:rPr lang="tr-TR" dirty="0" smtClean="0"/>
              <a:t>İslâm, </a:t>
            </a:r>
            <a:r>
              <a:rPr lang="tr-TR" dirty="0" err="1" smtClean="0"/>
              <a:t>mü’minler</a:t>
            </a:r>
            <a:r>
              <a:rPr lang="tr-TR" dirty="0" smtClean="0"/>
              <a:t> arasında dayanışmanın oluşmasına ve sürdürülmesine büyük önem vermiş, dayanışmayı sağlayacak ilkeler, vasıtalar ve müesseseler koymuş, yardımlaşma ve dayanışmayı engelleyen her türlü negatif/olumsuz davranışları yasaklamıştır.</a:t>
            </a:r>
          </a:p>
          <a:p>
            <a:endParaRPr lang="tr-TR" dirty="0"/>
          </a:p>
        </p:txBody>
      </p:sp>
      <p:pic>
        <p:nvPicPr>
          <p:cNvPr id="4" name="3 Resim" descr="66b69fc0-772e-4903-9e5d-784ec1d00cd7.jpg"/>
          <p:cNvPicPr>
            <a:picLocks noChangeAspect="1"/>
          </p:cNvPicPr>
          <p:nvPr/>
        </p:nvPicPr>
        <p:blipFill>
          <a:blip r:embed="rId2" cstate="print"/>
          <a:stretch>
            <a:fillRect/>
          </a:stretch>
        </p:blipFill>
        <p:spPr>
          <a:xfrm>
            <a:off x="0" y="1"/>
            <a:ext cx="9144000" cy="41490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01008"/>
            <a:ext cx="9144000" cy="3183632"/>
          </a:xfrm>
        </p:spPr>
        <p:txBody>
          <a:bodyPr>
            <a:normAutofit fontScale="70000" lnSpcReduction="20000"/>
          </a:bodyPr>
          <a:lstStyle/>
          <a:p>
            <a:r>
              <a:rPr lang="tr-TR" dirty="0" smtClean="0"/>
              <a:t>Diyanet İşleri Başkanlığı dün Soma’da meydana gelen maden faciası dolayısıyla Soma Ulu Camiinde hayatını kaybedenler için özel bir program düzenledi.</a:t>
            </a:r>
          </a:p>
          <a:p>
            <a:r>
              <a:rPr lang="tr-TR" dirty="0" smtClean="0"/>
              <a:t/>
            </a:r>
            <a:br>
              <a:rPr lang="tr-TR" dirty="0" smtClean="0"/>
            </a:br>
            <a:r>
              <a:rPr lang="tr-TR" dirty="0" smtClean="0"/>
              <a:t>Kuran’ı Kerim tilavetiyle başlayan programda konuşan Diyanet İşleri Başkanı Prof. Dr. Mehmet Görmez, milletçe emsalsiz bir hüzün yaşadığımızı belirterek, “Bugün burada Soma'da kendi ailesinin çocuklarının rızkını temin etmek için emekle, alın teriyle yeryüzünün yüzlerce metre altında bir kömür madeninde, can pazarında hayatını kaybeden evlatlarımızın, kardeşlerimizin hüznünü, kederini, elemini yaşıyoruz” dedi.</a:t>
            </a:r>
          </a:p>
          <a:p>
            <a:r>
              <a:rPr lang="tr-TR" dirty="0" smtClean="0"/>
              <a:t/>
            </a:r>
            <a:br>
              <a:rPr lang="tr-TR" dirty="0" smtClean="0"/>
            </a:br>
            <a:r>
              <a:rPr lang="tr-TR" dirty="0" smtClean="0"/>
              <a:t>“Yüce Rabbimiz milletimize böyle acılar, kederler, üzüntüler yaşatmasın” diyen Diyanet İşleri Başkanı Görmez, Soma’da yaşanan acının herkesin acısı olduğunu ifade etti. Başkan Görmez şunları söyledi;</a:t>
            </a:r>
          </a:p>
          <a:p>
            <a:endParaRPr lang="tr-TR" dirty="0"/>
          </a:p>
        </p:txBody>
      </p:sp>
      <p:pic>
        <p:nvPicPr>
          <p:cNvPr id="5" name="4 Resim" descr="Ekran Alıntısı.JPG"/>
          <p:cNvPicPr>
            <a:picLocks noChangeAspect="1"/>
          </p:cNvPicPr>
          <p:nvPr/>
        </p:nvPicPr>
        <p:blipFill>
          <a:blip r:embed="rId2" cstate="print"/>
          <a:stretch>
            <a:fillRect/>
          </a:stretch>
        </p:blipFill>
        <p:spPr>
          <a:xfrm>
            <a:off x="0" y="0"/>
            <a:ext cx="9144000" cy="344614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3429000"/>
            <a:ext cx="8892480" cy="3429000"/>
          </a:xfrm>
        </p:spPr>
        <p:txBody>
          <a:bodyPr>
            <a:normAutofit fontScale="77500" lnSpcReduction="20000"/>
          </a:bodyPr>
          <a:lstStyle/>
          <a:p>
            <a:r>
              <a:rPr lang="tr-TR" dirty="0" smtClean="0"/>
              <a:t>Bugün Sevgili Peygamberimizin (</a:t>
            </a:r>
            <a:r>
              <a:rPr lang="tr-TR" dirty="0" err="1" smtClean="0"/>
              <a:t>sas</a:t>
            </a:r>
            <a:r>
              <a:rPr lang="tr-TR" dirty="0" smtClean="0"/>
              <a:t>) ciğerparesini kaybettiği zaman </a:t>
            </a:r>
            <a:r>
              <a:rPr lang="tr-TR" dirty="0" smtClean="0">
                <a:solidFill>
                  <a:srgbClr val="FF0000"/>
                </a:solidFill>
              </a:rPr>
              <a:t>"Kalpler hüzünlenir, gözler yaşarır" </a:t>
            </a:r>
            <a:r>
              <a:rPr lang="tr-TR" dirty="0" smtClean="0"/>
              <a:t>dediği gibi milletçe kalplerimizin mahzun olduğu, gözlerimizin yaşardığı bir zaman diliminden geçiyoruz. Milletçe emsalsiz bir hüzün yaşıyoruz. Öncelikle bugün kuruyan dua pınarlarımızı açacağımız gündür. Yüreklerimizi, ebediyete uğurladığımız kardeşlerimizin yürekleriyle birleştirme günüdür. Her birimiz Rabbimize dua etmeliyiz. Dualarımızdan onları mahrum etmemeliyiz. Her şeyden önce bu can pazarında hayatlarını kaybeden bütün kardeşlerimize, evlâtlarımıza Allah'tan rahmet diliyoruz. Yüce Rabbimiz hayatını kaybeden bütün kardeşlerimizi yolunda şehit olmuş Allah'ın sevgili kullarıyla birlikte </a:t>
            </a:r>
            <a:r>
              <a:rPr lang="tr-TR" dirty="0" err="1" smtClean="0"/>
              <a:t>haşretsin</a:t>
            </a:r>
            <a:r>
              <a:rPr lang="tr-TR" dirty="0" smtClean="0"/>
              <a:t>. Yüce Rabbimiz hayatını kaybeden bütün kardeşlerimize sevgili Peygamberimizle birlikte </a:t>
            </a:r>
            <a:r>
              <a:rPr lang="tr-TR" dirty="0" err="1" smtClean="0"/>
              <a:t>haşrolmayı</a:t>
            </a:r>
            <a:r>
              <a:rPr lang="tr-TR" dirty="0" smtClean="0"/>
              <a:t> onlara nasip eylesin. Makamlarını cennet eylesin.</a:t>
            </a:r>
          </a:p>
          <a:p>
            <a:endParaRPr lang="tr-TR" dirty="0"/>
          </a:p>
        </p:txBody>
      </p:sp>
      <p:pic>
        <p:nvPicPr>
          <p:cNvPr id="4" name="3 Resim" descr="60fd7bb5-14a1-4704-93e0-5540f6bedc76_l.jpg"/>
          <p:cNvPicPr>
            <a:picLocks noChangeAspect="1"/>
          </p:cNvPicPr>
          <p:nvPr/>
        </p:nvPicPr>
        <p:blipFill>
          <a:blip r:embed="rId2" cstate="print"/>
          <a:stretch>
            <a:fillRect/>
          </a:stretch>
        </p:blipFill>
        <p:spPr>
          <a:xfrm>
            <a:off x="0" y="0"/>
            <a:ext cx="9144000" cy="3295650"/>
          </a:xfrm>
          <a:prstGeom prst="rect">
            <a:avLst/>
          </a:prstGeom>
        </p:spPr>
      </p:pic>
      <p:sp>
        <p:nvSpPr>
          <p:cNvPr id="5" name="4 Dikdörtgen"/>
          <p:cNvSpPr/>
          <p:nvPr/>
        </p:nvSpPr>
        <p:spPr>
          <a:xfrm>
            <a:off x="179512" y="2276872"/>
            <a:ext cx="8964488" cy="954107"/>
          </a:xfrm>
          <a:prstGeom prst="rect">
            <a:avLst/>
          </a:prstGeom>
          <a:noFill/>
        </p:spPr>
        <p:txBody>
          <a:bodyPr wrap="square" lIns="91440" tIns="45720" rIns="91440" bIns="45720">
            <a:spAutoFit/>
          </a:bodyPr>
          <a:lstStyle/>
          <a:p>
            <a:pPr algn="ctr"/>
            <a:r>
              <a:rPr lang="tr-TR"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Diyanet İşleri Başkanı</a:t>
            </a:r>
          </a:p>
          <a:p>
            <a:pPr algn="ctr"/>
            <a:r>
              <a:rPr lang="tr-T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Prof. Dr. Mehmet GÖRMEZ</a:t>
            </a:r>
            <a:endParaRPr lang="tr-TR"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3645024"/>
            <a:ext cx="8229600" cy="3501008"/>
          </a:xfrm>
        </p:spPr>
        <p:txBody>
          <a:bodyPr>
            <a:normAutofit fontScale="70000" lnSpcReduction="20000"/>
          </a:bodyPr>
          <a:lstStyle/>
          <a:p>
            <a:r>
              <a:rPr lang="tr-TR" b="1" dirty="0" smtClean="0"/>
              <a:t>“Soma’da yaşanan acı millet olarak hepimizin acısıdır…”</a:t>
            </a:r>
            <a:endParaRPr lang="tr-TR" dirty="0" smtClean="0"/>
          </a:p>
          <a:p>
            <a:r>
              <a:rPr lang="tr-TR" dirty="0" smtClean="0"/>
              <a:t/>
            </a:r>
            <a:br>
              <a:rPr lang="tr-TR" dirty="0" smtClean="0"/>
            </a:br>
            <a:r>
              <a:rPr lang="tr-TR" dirty="0" smtClean="0"/>
              <a:t>Her şeyden önce bugün, Soma'da dün evlatlarını, ciğerparelerini kaybeden bütün annelerimizin acısı Türkiye'de yaşayan bütün annelerin acısıdır. Soma'da evlatlarını, ciğerparelerini, fidanlarını kaybeden bütün babaların acısı, kederi, elemi Türkiye'de yaşayan bütün babaların acısıdır. Dün Soma'da Babalarını kaybeden yavrularımızın, çocuklarımızın, gençlerimizin acısı Türkiye'de yaşayan bütün yavrularımızın, gençlerimizin acısıdır. Yüce Rabbimiz milletimize böyle bir acıyı bir daha yaşatmasın. Ayrıca, dualarımızı belki hala umudumuzu yitirmediğimiz toprağın altında hayat emareleri taşıyan kardeşlerimize yollayalım. Hep birlikte Yunus Peygamberi denizin dibinden, karanlıklardan kurtaran dualarımızla Rabbimize yönelmeliyiz. Yüce Rabbimiz o kardeşlerimizi de sağ salim çıkarmayı merhametiyle bizlere lütfeylesin.</a:t>
            </a:r>
          </a:p>
          <a:p>
            <a:endParaRPr lang="tr-TR" dirty="0"/>
          </a:p>
        </p:txBody>
      </p:sp>
      <p:pic>
        <p:nvPicPr>
          <p:cNvPr id="4" name="3 Resim" descr="Ekran Alıntısı1.JPG"/>
          <p:cNvPicPr>
            <a:picLocks noChangeAspect="1"/>
          </p:cNvPicPr>
          <p:nvPr/>
        </p:nvPicPr>
        <p:blipFill>
          <a:blip r:embed="rId2" cstate="print"/>
          <a:stretch>
            <a:fillRect/>
          </a:stretch>
        </p:blipFill>
        <p:spPr>
          <a:xfrm>
            <a:off x="0" y="0"/>
            <a:ext cx="9144000" cy="331644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0" y="188640"/>
            <a:ext cx="4114800" cy="6336704"/>
          </a:xfrm>
        </p:spPr>
        <p:txBody>
          <a:bodyPr>
            <a:normAutofit fontScale="85000" lnSpcReduction="20000"/>
          </a:bodyPr>
          <a:lstStyle/>
          <a:p>
            <a:r>
              <a:rPr lang="tr-TR" b="1" dirty="0" smtClean="0"/>
              <a:t>“Biz, ölümü asla yok olmak olarak değil, sonsuzluk olarak değerlendiren bir inancın mensuplarıyız…”</a:t>
            </a:r>
            <a:endParaRPr lang="tr-TR" dirty="0" smtClean="0"/>
          </a:p>
          <a:p>
            <a:r>
              <a:rPr lang="tr-TR" dirty="0" smtClean="0"/>
              <a:t/>
            </a:r>
            <a:br>
              <a:rPr lang="tr-TR" dirty="0" smtClean="0"/>
            </a:br>
            <a:r>
              <a:rPr lang="tr-TR" dirty="0" smtClean="0"/>
              <a:t>Hamdolsun ki, bizim bu gibi hallerde başımıza bir bela, bir musibet geldiği zaman sığınacak bir Rabbimiz var. Hamdolsun ki, bizim bu gibi hallerde Rabbimize sığınmayı sağlayacak iman gibi bir hazinemiz var. Biz öyle bir inancın mensuplarıyız ki, ölümü asla yok olmak olarak değil, sonsuzluk olarak değerlendiren bir inancın mensuplarıyız. Hamdolsun ki, bizim mutlak adil, </a:t>
            </a:r>
            <a:r>
              <a:rPr lang="tr-TR" dirty="0" err="1" smtClean="0"/>
              <a:t>mahza</a:t>
            </a:r>
            <a:r>
              <a:rPr lang="tr-TR" dirty="0" smtClean="0"/>
              <a:t> adalet sahibi olduğuna inandığımız bir Allah inancımız var.</a:t>
            </a:r>
          </a:p>
          <a:p>
            <a:endParaRPr lang="tr-TR" dirty="0"/>
          </a:p>
        </p:txBody>
      </p:sp>
      <p:pic>
        <p:nvPicPr>
          <p:cNvPr id="4" name="3 Resim" descr="Ekran Alıntısı7.JPG"/>
          <p:cNvPicPr>
            <a:picLocks noChangeAspect="1"/>
          </p:cNvPicPr>
          <p:nvPr/>
        </p:nvPicPr>
        <p:blipFill>
          <a:blip r:embed="rId2" cstate="print"/>
          <a:stretch>
            <a:fillRect/>
          </a:stretch>
        </p:blipFill>
        <p:spPr>
          <a:xfrm>
            <a:off x="179512" y="404664"/>
            <a:ext cx="4320480" cy="59245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4788024" cy="6120680"/>
          </a:xfrm>
        </p:spPr>
        <p:txBody>
          <a:bodyPr>
            <a:normAutofit fontScale="77500" lnSpcReduction="20000"/>
          </a:bodyPr>
          <a:lstStyle/>
          <a:p>
            <a:r>
              <a:rPr lang="tr-TR" dirty="0" smtClean="0"/>
              <a:t>“Kadere de, ecele de inancımız var. Ancak, kader insanın sorumluluklarını ortadan kaldırmaz…”</a:t>
            </a:r>
            <a:br>
              <a:rPr lang="tr-TR" dirty="0" smtClean="0"/>
            </a:br>
            <a:r>
              <a:rPr lang="tr-TR" dirty="0" smtClean="0"/>
              <a:t>Kadere de ecele de inancımız var ancak kader asla insanın sorumluluklarını ortadan kaldırmaz. Takdir, insanoğlunun tedbir yükümlülüğünü asla ortadan kaldırmaz. Yüce Rabbimiz bu gibi hallerde müminleri tarif ederken, “Müminler gerçek anlamda sabreden kişilerdir. Onlar öyle insanlar ki, onların başına bir musibet geldiği zaman, ‘Biz Allah'tan geldik Allah'a gideceğiz. Allah'a </a:t>
            </a:r>
            <a:r>
              <a:rPr lang="tr-TR" dirty="0" err="1" smtClean="0"/>
              <a:t>aitiz</a:t>
            </a:r>
            <a:r>
              <a:rPr lang="tr-TR" dirty="0" smtClean="0"/>
              <a:t> ve varacağımız yer de Allah’tır’ derler” buyuruyor. </a:t>
            </a:r>
          </a:p>
          <a:p>
            <a:r>
              <a:rPr lang="tr-TR" dirty="0" smtClean="0"/>
              <a:t>Müminin başına bir musibet geldiği zaman asıl mümin için önemli olan o vakitte sabretmesidir. Ben tekrar hayatlarını kaybeden bütün kardeşlerimize Allah'tan rahmet diliyorum. Hastanede şifa bekleyen kardeşlerimize şifa diliyorum.</a:t>
            </a:r>
          </a:p>
          <a:p>
            <a:endParaRPr lang="tr-TR" dirty="0"/>
          </a:p>
        </p:txBody>
      </p:sp>
      <p:pic>
        <p:nvPicPr>
          <p:cNvPr id="6" name="5 Resim" descr="Ekran Alıntısı7.JPG"/>
          <p:cNvPicPr>
            <a:picLocks noChangeAspect="1"/>
          </p:cNvPicPr>
          <p:nvPr/>
        </p:nvPicPr>
        <p:blipFill>
          <a:blip r:embed="rId2" cstate="print"/>
          <a:stretch>
            <a:fillRect/>
          </a:stretch>
        </p:blipFill>
        <p:spPr>
          <a:xfrm>
            <a:off x="4932040" y="260648"/>
            <a:ext cx="3838575" cy="614057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3968" y="260648"/>
            <a:ext cx="4402832" cy="6192688"/>
          </a:xfrm>
        </p:spPr>
        <p:txBody>
          <a:bodyPr>
            <a:normAutofit fontScale="77500" lnSpcReduction="20000"/>
          </a:bodyPr>
          <a:lstStyle/>
          <a:p>
            <a:r>
              <a:rPr lang="tr-TR" b="1" dirty="0" smtClean="0"/>
              <a:t>“Millet olarak sevinçlerimizi paylaştığımız gibi hüzünlerimizi de paylaşmalıyız…”</a:t>
            </a:r>
            <a:endParaRPr lang="tr-TR" dirty="0" smtClean="0"/>
          </a:p>
          <a:p>
            <a:r>
              <a:rPr lang="tr-TR" dirty="0" smtClean="0"/>
              <a:t/>
            </a:r>
            <a:br>
              <a:rPr lang="tr-TR" dirty="0" smtClean="0"/>
            </a:br>
            <a:r>
              <a:rPr lang="tr-TR" dirty="0" smtClean="0"/>
              <a:t>Bütün milletimizden isteğim bu gibi hallerde yüreklerimizi kenetleyerek, nasıl ki sevinçlerde birleştiğimiz gibi hüzünlerimizi de paylaşarak hüzünleri azaltarak birbirimize yardımcı olmalıyız. Hayatlarını kaybeden kardeşlerimizin eşlerine çocuklarına ailelerine yüce Rabbimiz sabır, metanet, dayanma gücü versin. </a:t>
            </a:r>
          </a:p>
          <a:p>
            <a:r>
              <a:rPr lang="tr-TR" dirty="0" smtClean="0"/>
              <a:t>Yüce Rabbimiz Peygamberlerin kalplerine </a:t>
            </a:r>
            <a:r>
              <a:rPr lang="tr-TR" dirty="0" err="1" smtClean="0"/>
              <a:t>ilka</a:t>
            </a:r>
            <a:r>
              <a:rPr lang="tr-TR" dirty="0" smtClean="0"/>
              <a:t> ettiği </a:t>
            </a:r>
            <a:r>
              <a:rPr lang="tr-TR" dirty="0" err="1" smtClean="0"/>
              <a:t>sekinet</a:t>
            </a:r>
            <a:r>
              <a:rPr lang="tr-TR" dirty="0" smtClean="0"/>
              <a:t> ve huzuru onların kalplerine de yerleştirsin. Bizler de ebediyete uğurladığımız kardeşlerimizin emaneti olarak onlara sahip çıkmalıyız. Bütün milletimize baş sağlığı diliyorum. Yüce Rabbimiz bir daha böyle acılar yaşatmasın.</a:t>
            </a:r>
          </a:p>
          <a:p>
            <a:endParaRPr lang="tr-TR" dirty="0"/>
          </a:p>
        </p:txBody>
      </p:sp>
      <p:pic>
        <p:nvPicPr>
          <p:cNvPr id="4" name="3 Resim" descr="Ekran Alıntısı4.JPG"/>
          <p:cNvPicPr>
            <a:picLocks noChangeAspect="1"/>
          </p:cNvPicPr>
          <p:nvPr/>
        </p:nvPicPr>
        <p:blipFill>
          <a:blip r:embed="rId2" cstate="print"/>
          <a:stretch>
            <a:fillRect/>
          </a:stretch>
        </p:blipFill>
        <p:spPr>
          <a:xfrm>
            <a:off x="179512" y="260648"/>
            <a:ext cx="3962400" cy="600608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3386336"/>
            <a:ext cx="8229600" cy="3471664"/>
          </a:xfrm>
        </p:spPr>
        <p:txBody>
          <a:bodyPr>
            <a:normAutofit fontScale="77500" lnSpcReduction="20000"/>
          </a:bodyPr>
          <a:lstStyle/>
          <a:p>
            <a:r>
              <a:rPr lang="tr-TR" b="1" dirty="0" smtClean="0"/>
              <a:t>Kardeşlerim!</a:t>
            </a:r>
            <a:endParaRPr lang="tr-TR" dirty="0" smtClean="0"/>
          </a:p>
          <a:p>
            <a:r>
              <a:rPr lang="tr-TR" dirty="0" smtClean="0"/>
              <a:t>Üç ayların ilki olan Recep ayında bulunduğumuz şu günlerde acısıyla sarsıldığımız kardeşlerimize Rabbimizden rahmet diliyoruz. Rabbim, Recep ayı hürmetine, Hz. Peygamber hürmetine, Kuran-ı Kerim hürmetine, Sevdiklerinin hürmetine hakka yürüyen kardeşlerimize rahmet eylesin. Kabirlerini pür nur eylesin. Kendilerini cennetle sevindirsin. Makamlarını âli eylesin. Geride bıraktıkları yakınlarına </a:t>
            </a:r>
            <a:r>
              <a:rPr lang="tr-TR" dirty="0" err="1" smtClean="0"/>
              <a:t>sabr</a:t>
            </a:r>
            <a:r>
              <a:rPr lang="tr-TR" dirty="0" smtClean="0"/>
              <a:t>-ı cemiller ihsan eylesin. Acılarını hafifletsin. </a:t>
            </a:r>
          </a:p>
          <a:p>
            <a:r>
              <a:rPr lang="tr-TR" dirty="0" smtClean="0"/>
              <a:t>Hepimizin başı sağ olsun. Rabbim bizlere büyük felaketler göstermesin. Birlik ve beraberlik içinde tüm acıları hafifletmeyi bizlere nasip eylesin.</a:t>
            </a:r>
          </a:p>
          <a:p>
            <a:r>
              <a:rPr lang="tr-TR" dirty="0" smtClean="0"/>
              <a:t>Cumanız mübarek olsun. Allaha emanet olun.</a:t>
            </a:r>
          </a:p>
          <a:p>
            <a:endParaRPr lang="tr-TR" dirty="0"/>
          </a:p>
        </p:txBody>
      </p:sp>
      <p:pic>
        <p:nvPicPr>
          <p:cNvPr id="4" name="3 Resim" descr="1531984_709933582378745_6118531064634742004_n.jpg"/>
          <p:cNvPicPr>
            <a:picLocks noChangeAspect="1"/>
          </p:cNvPicPr>
          <p:nvPr/>
        </p:nvPicPr>
        <p:blipFill>
          <a:blip r:embed="rId2" cstate="print"/>
          <a:stretch>
            <a:fillRect/>
          </a:stretch>
        </p:blipFill>
        <p:spPr>
          <a:xfrm>
            <a:off x="0" y="1"/>
            <a:ext cx="9144000" cy="314096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789040"/>
            <a:ext cx="8964488" cy="2808312"/>
          </a:xfrm>
        </p:spPr>
        <p:txBody>
          <a:bodyPr>
            <a:normAutofit fontScale="85000" lnSpcReduction="10000"/>
          </a:bodyPr>
          <a:lstStyle/>
          <a:p>
            <a:r>
              <a:rPr lang="tr-TR" dirty="0" smtClean="0"/>
              <a:t>Bu sunum vaazın hazırlanmasında Uzman Vaiz Ahmet Ünal’ın Acılar Paylaşıldıkça Azalır vaaz metninden ve  İlahi İmtihan ve Musibetler ve Sabır hakkındaki yazı </a:t>
            </a:r>
            <a:r>
              <a:rPr lang="tr-TR" dirty="0" err="1" smtClean="0"/>
              <a:t>Doç.Dr</a:t>
            </a:r>
            <a:r>
              <a:rPr lang="tr-TR" dirty="0" smtClean="0"/>
              <a:t>. İsmail Karagöz hocamıza aittir. İlk defa Haziran 2003 tarihli Diyanet Aylık Dergi'nin ekinde vaaz örneği olarak yayınlanmıştır. (</a:t>
            </a:r>
            <a:r>
              <a:rPr lang="tr-TR" dirty="0" err="1" smtClean="0"/>
              <a:t>Kur'an'ı</a:t>
            </a:r>
            <a:r>
              <a:rPr lang="tr-TR" dirty="0" smtClean="0"/>
              <a:t> anlamak ve Kırk ;Ayet Yorumu isimli kitapta, 607-423. sayfalar arasında yayınlanmıştır)</a:t>
            </a:r>
          </a:p>
          <a:p>
            <a:r>
              <a:rPr lang="tr-TR" dirty="0" smtClean="0"/>
              <a:t>Sunum Vaazı Hazırlayan : Vehbi </a:t>
            </a:r>
            <a:r>
              <a:rPr lang="tr-TR" dirty="0" err="1" smtClean="0"/>
              <a:t>Akşit</a:t>
            </a:r>
            <a:endParaRPr lang="tr-TR" dirty="0" smtClean="0"/>
          </a:p>
          <a:p>
            <a:r>
              <a:rPr lang="tr-TR" dirty="0" smtClean="0">
                <a:hlinkClick r:id="rId2"/>
              </a:rPr>
              <a:t>www.</a:t>
            </a:r>
            <a:r>
              <a:rPr lang="tr-TR" dirty="0" err="1" smtClean="0">
                <a:hlinkClick r:id="rId2"/>
              </a:rPr>
              <a:t>vaazsitesi</a:t>
            </a:r>
            <a:r>
              <a:rPr lang="tr-TR" dirty="0" smtClean="0">
                <a:hlinkClick r:id="rId2"/>
              </a:rPr>
              <a:t>.net</a:t>
            </a:r>
            <a:r>
              <a:rPr lang="tr-TR" dirty="0" smtClean="0"/>
              <a:t> </a:t>
            </a:r>
            <a:endParaRPr lang="tr-TR" dirty="0"/>
          </a:p>
        </p:txBody>
      </p:sp>
      <p:pic>
        <p:nvPicPr>
          <p:cNvPr id="4" name="3 Resim" descr="60fd7bb5-14a1-4704-93e0-5540f6bedc76_l.jpg"/>
          <p:cNvPicPr>
            <a:picLocks noChangeAspect="1"/>
          </p:cNvPicPr>
          <p:nvPr/>
        </p:nvPicPr>
        <p:blipFill>
          <a:blip r:embed="rId3" cstate="print"/>
          <a:stretch>
            <a:fillRect/>
          </a:stretch>
        </p:blipFill>
        <p:spPr>
          <a:xfrm>
            <a:off x="0" y="0"/>
            <a:ext cx="9144000" cy="32956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tr-TR" dirty="0" smtClean="0"/>
              <a:t>Gün Acıları Paylaşma Günüdür</a:t>
            </a:r>
            <a:endParaRPr lang="tr-TR" dirty="0"/>
          </a:p>
        </p:txBody>
      </p:sp>
      <p:sp>
        <p:nvSpPr>
          <p:cNvPr id="3" name="2 İçerik Yer Tutucusu"/>
          <p:cNvSpPr>
            <a:spLocks noGrp="1"/>
          </p:cNvSpPr>
          <p:nvPr>
            <p:ph idx="1"/>
          </p:nvPr>
        </p:nvSpPr>
        <p:spPr>
          <a:xfrm>
            <a:off x="5076056" y="1600200"/>
            <a:ext cx="3610744" cy="4525963"/>
          </a:xfrm>
        </p:spPr>
        <p:txBody>
          <a:bodyPr>
            <a:normAutofit fontScale="92500"/>
          </a:bodyPr>
          <a:lstStyle/>
          <a:p>
            <a:r>
              <a:rPr lang="tr-TR" dirty="0" smtClean="0"/>
              <a:t>Gün, acılarımızı paylaşma kardeşlerimiz için mağfiret, geride kalanlar için sabır dileme günüdür. Gün, Rabbimizin bizler için takdir ettiği imtihanda isyan etme günü değil, birlik ve beraberlik içinde, metanetle, sabretme günüdür.</a:t>
            </a:r>
          </a:p>
          <a:p>
            <a:endParaRPr lang="tr-TR" dirty="0"/>
          </a:p>
        </p:txBody>
      </p:sp>
      <p:pic>
        <p:nvPicPr>
          <p:cNvPr id="4" name="3 Resim" descr="10308168_10202854992269263_3060049831612615441_n.jpg"/>
          <p:cNvPicPr>
            <a:picLocks noChangeAspect="1"/>
          </p:cNvPicPr>
          <p:nvPr/>
        </p:nvPicPr>
        <p:blipFill>
          <a:blip r:embed="rId2" cstate="print"/>
          <a:stretch>
            <a:fillRect/>
          </a:stretch>
        </p:blipFill>
        <p:spPr>
          <a:xfrm>
            <a:off x="323528" y="1628800"/>
            <a:ext cx="4536504" cy="45365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0648"/>
            <a:ext cx="9144000" cy="1489646"/>
          </a:xfrm>
        </p:spPr>
        <p:style>
          <a:lnRef idx="2">
            <a:schemeClr val="accent2"/>
          </a:lnRef>
          <a:fillRef idx="1">
            <a:schemeClr val="lt1"/>
          </a:fillRef>
          <a:effectRef idx="0">
            <a:schemeClr val="accent2"/>
          </a:effectRef>
          <a:fontRef idx="minor">
            <a:schemeClr val="dk1"/>
          </a:fontRef>
        </p:style>
        <p:txBody>
          <a:bodyPr>
            <a:noAutofit/>
          </a:bodyPr>
          <a:lstStyle/>
          <a:p>
            <a:r>
              <a:rPr lang="tr-TR" sz="1800" b="1" dirty="0" smtClean="0"/>
              <a:t>Bilelim ki; dünya imtihan yeridir. </a:t>
            </a:r>
            <a:r>
              <a:rPr lang="tr-TR" sz="1800" dirty="0" smtClean="0"/>
              <a:t/>
            </a:r>
            <a:br>
              <a:rPr lang="tr-TR" sz="1800" dirty="0" smtClean="0"/>
            </a:br>
            <a:r>
              <a:rPr lang="tr-TR" sz="1800" dirty="0" smtClean="0"/>
              <a:t>İnsanoğlu var edildiği günden beri imtihana tabi tutulmuş ve kıyamete kadar gelecek insanlar mutlaka imtihana tabi tutulacaktır. Ölüm ve hayatın var edilmesinin hikmeti de imtihanda saklıdır. Mülk süresinde Rabbimiz şöyle buyuruyor.</a:t>
            </a:r>
            <a:br>
              <a:rPr lang="tr-TR" sz="1800" dirty="0" smtClean="0"/>
            </a:br>
            <a:endParaRPr lang="tr-TR" sz="1800" dirty="0"/>
          </a:p>
        </p:txBody>
      </p:sp>
      <p:sp>
        <p:nvSpPr>
          <p:cNvPr id="3" name="2 İçerik Yer Tutucusu"/>
          <p:cNvSpPr>
            <a:spLocks noGrp="1"/>
          </p:cNvSpPr>
          <p:nvPr>
            <p:ph idx="1"/>
          </p:nvPr>
        </p:nvSpPr>
        <p:spPr>
          <a:xfrm>
            <a:off x="395536" y="1844824"/>
            <a:ext cx="4546848" cy="4752528"/>
          </a:xfrm>
        </p:spPr>
        <p:txBody>
          <a:bodyPr>
            <a:normAutofit fontScale="77500" lnSpcReduction="20000"/>
          </a:bodyPr>
          <a:lstStyle/>
          <a:p>
            <a:r>
              <a:rPr lang="ar-SA" dirty="0" smtClean="0"/>
              <a:t>الَّذِي خَلَقَ الْمَوْتَ وَالْحَيَاةَ لِيَبْلُوَكُمْ أَيُّكُمْ أَحْسَنُ عَمَلًا وَهُوَ الْعَزِيزُ الْغَفُورُ</a:t>
            </a:r>
            <a:endParaRPr lang="tr-TR" dirty="0" smtClean="0"/>
          </a:p>
          <a:p>
            <a:r>
              <a:rPr lang="tr-TR" b="1" dirty="0" smtClean="0"/>
              <a:t>O ki, hanginizin daha güzel davranacağını sınamak için ölümü ve hayatı yaratmıştır. O, mutlak galiptir, çok bağışlayıcıdır.</a:t>
            </a:r>
            <a:r>
              <a:rPr lang="tr-TR" dirty="0" smtClean="0"/>
              <a:t>(Mülk 67/2)</a:t>
            </a:r>
          </a:p>
          <a:p>
            <a:r>
              <a:rPr lang="tr-TR" dirty="0" smtClean="0"/>
              <a:t>Çeşitli imtihanlara tutulacağız. Açlık ile yoksulluk ile korku ile ve belki de en acısı canların kaybı ile. İşte kardeşlerimiz toprağın metrelerce altında canlarını verdiler. Üzüntü verici bir durumla karşı karşıyayız. Ancak Bakara süresinde buyrulan şu ayet bizim için bir mihenk taşı olmalıdır.</a:t>
            </a:r>
          </a:p>
          <a:p>
            <a:endParaRPr lang="tr-TR" dirty="0"/>
          </a:p>
        </p:txBody>
      </p:sp>
      <p:pic>
        <p:nvPicPr>
          <p:cNvPr id="5" name="4 Resim" descr="282f5c7d4b19dd102.jpg"/>
          <p:cNvPicPr>
            <a:picLocks noChangeAspect="1"/>
          </p:cNvPicPr>
          <p:nvPr/>
        </p:nvPicPr>
        <p:blipFill>
          <a:blip r:embed="rId2" cstate="print"/>
          <a:stretch>
            <a:fillRect/>
          </a:stretch>
        </p:blipFill>
        <p:spPr>
          <a:xfrm>
            <a:off x="5148064" y="1988840"/>
            <a:ext cx="3600399" cy="42484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620688"/>
          </a:xfrm>
        </p:spPr>
        <p:txBody>
          <a:bodyPr>
            <a:normAutofit fontScale="90000"/>
          </a:bodyPr>
          <a:lstStyle/>
          <a:p>
            <a:pPr algn="ctr"/>
            <a:r>
              <a:rPr lang="tr-TR" dirty="0" smtClean="0"/>
              <a:t>Allah bizi imtihan ediyor</a:t>
            </a:r>
            <a:endParaRPr lang="tr-TR" dirty="0"/>
          </a:p>
        </p:txBody>
      </p:sp>
      <p:sp>
        <p:nvSpPr>
          <p:cNvPr id="3" name="2 İçerik Yer Tutucusu"/>
          <p:cNvSpPr>
            <a:spLocks noGrp="1"/>
          </p:cNvSpPr>
          <p:nvPr>
            <p:ph idx="1"/>
          </p:nvPr>
        </p:nvSpPr>
        <p:spPr>
          <a:xfrm>
            <a:off x="251520" y="3501008"/>
            <a:ext cx="8892480" cy="3356992"/>
          </a:xfrm>
        </p:spPr>
        <p:txBody>
          <a:bodyPr>
            <a:normAutofit fontScale="77500" lnSpcReduction="20000"/>
          </a:bodyPr>
          <a:lstStyle/>
          <a:p>
            <a:r>
              <a:rPr lang="tr-TR" b="1" dirty="0" smtClean="0"/>
              <a:t> Zaman zaman insanlar; deprem, sel felaketi, maden ocağında ölümler gibi tabii afetlere; ölüm, hastalık, yaralanma, zulüm, şiddet  gibi kişisel afetlere; terör, fitne, fesat gibi sosyal afetlere maruz kalıyorlar. </a:t>
            </a:r>
          </a:p>
          <a:p>
            <a:r>
              <a:rPr lang="tr-TR" b="1" dirty="0" smtClean="0"/>
              <a:t>Bu afetler, canlara ve mallara az veya çok zarar vermekte, insanlar bundan etkilenmekte, acı çekmektedirler. Bütün bu musibetler niçin meydana gelmektedir? </a:t>
            </a:r>
            <a:r>
              <a:rPr lang="tr-TR" b="1" dirty="0" err="1" smtClean="0"/>
              <a:t>Tabiî</a:t>
            </a:r>
            <a:r>
              <a:rPr lang="tr-TR" b="1" dirty="0" smtClean="0"/>
              <a:t>  afetlerin  meydana  gelmesinde  insanların  davranışlarının etkisi var mıdır? Yoksa bunlar sadece birer imtihan ve takdiri ilâhi midir? İnsanlar afet ve musibetler karşısında ne yapmalıdırlar? İşte sohbetimizde bu konuyu anlatmaya ve Bakara suresinin 155–157. ayetlerini tahlil etmeye çalışacağız. </a:t>
            </a:r>
            <a:endParaRPr lang="tr-TR" dirty="0"/>
          </a:p>
        </p:txBody>
      </p:sp>
      <p:pic>
        <p:nvPicPr>
          <p:cNvPr id="4" name="3 Resim" descr="60fd7bb5-14a1-4704-93e0-5540f6bedc76_l.jpg"/>
          <p:cNvPicPr>
            <a:picLocks noChangeAspect="1"/>
          </p:cNvPicPr>
          <p:nvPr/>
        </p:nvPicPr>
        <p:blipFill>
          <a:blip r:embed="rId2" cstate="print"/>
          <a:stretch>
            <a:fillRect/>
          </a:stretch>
        </p:blipFill>
        <p:spPr>
          <a:xfrm>
            <a:off x="467544" y="836712"/>
            <a:ext cx="7992888" cy="24679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188640"/>
            <a:ext cx="8229600" cy="1215008"/>
          </a:xfrm>
        </p:spPr>
        <p:style>
          <a:lnRef idx="2">
            <a:schemeClr val="accent2"/>
          </a:lnRef>
          <a:fillRef idx="1">
            <a:schemeClr val="lt1"/>
          </a:fillRef>
          <a:effectRef idx="0">
            <a:schemeClr val="accent2"/>
          </a:effectRef>
          <a:fontRef idx="minor">
            <a:schemeClr val="dk1"/>
          </a:fontRef>
        </p:style>
        <p:txBody>
          <a:bodyPr/>
          <a:lstStyle/>
          <a:p>
            <a:r>
              <a:rPr lang="tr-TR" dirty="0" smtClean="0"/>
              <a:t>Açlık ve Korku ile İmtihan</a:t>
            </a:r>
            <a:endParaRPr lang="tr-TR" dirty="0"/>
          </a:p>
        </p:txBody>
      </p:sp>
      <p:sp>
        <p:nvSpPr>
          <p:cNvPr id="3" name="2 İçerik Yer Tutucusu"/>
          <p:cNvSpPr>
            <a:spLocks noGrp="1"/>
          </p:cNvSpPr>
          <p:nvPr>
            <p:ph idx="1"/>
          </p:nvPr>
        </p:nvSpPr>
        <p:spPr/>
        <p:txBody>
          <a:bodyPr>
            <a:normAutofit lnSpcReduction="10000"/>
          </a:bodyPr>
          <a:lstStyle/>
          <a:p>
            <a:pPr rtl="1"/>
            <a:r>
              <a:rPr lang="ar-SA" dirty="0" smtClean="0"/>
              <a:t>وَلَنَبْلُوَنَّكُمْ بِشَيْءٍ مِّنَ الْخَوفْ وَالْجُوعِوَنَقْصٍ مِّنَ الأَمَوَالِ وَالأنفُسِ وَالثَّمَرَاتِ وَبَشِّرِ الصَّابِرِينَ{} الَّذِينَ إِذَا أَصَابَتْهُم مُّصِيبَةٌ قَالُواْ إِنَّا لِلّهِ وَإِنَّـا إِلَيْهِ رَاجِعونَ{} أُولَـئِكَ عَلَيْهِمْ صَلَوَاتٌ مِّن رَّبِّهِمْ وَرَحْمَةٌ وَأُولَـئِكَهُمُ الْمُهْتَدُونَ</a:t>
            </a:r>
            <a:endParaRPr lang="tr-TR" dirty="0" smtClean="0"/>
          </a:p>
          <a:p>
            <a:r>
              <a:rPr lang="tr-TR" b="1" dirty="0" err="1" smtClean="0"/>
              <a:t>Andolsun</a:t>
            </a:r>
            <a:r>
              <a:rPr lang="tr-TR" b="1" dirty="0" smtClean="0"/>
              <a:t> ki sizi biraz korku ve açlıkla, bir de mallar, canlar ve ürünlerden eksilterek deneriz. Sabredenleri müjdele. Onlar; başlarına bir musibet gelince, “Biz şüphesiz (her şeyimizle) Allah’a aidiz ve şüphesiz O’na döneceğiz” derler. İşte Rableri katından rahmet ve merhamet onlaradır. Doğru yola ulaştırılmış olanlar da işte bunlardır.</a:t>
            </a:r>
            <a:r>
              <a:rPr lang="tr-TR" dirty="0" smtClean="0"/>
              <a:t> (Bakara 2/155-157)</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429000"/>
            <a:ext cx="8964488" cy="3255640"/>
          </a:xfrm>
        </p:spPr>
        <p:txBody>
          <a:bodyPr>
            <a:normAutofit fontScale="85000" lnSpcReduction="10000"/>
          </a:bodyPr>
          <a:lstStyle/>
          <a:p>
            <a:r>
              <a:rPr lang="tr-TR" b="1" dirty="0" smtClean="0"/>
              <a:t> Yüce  Yaratıcımız  Allah, ayette  insanları  mutlaka deneyeceğini bildirmektedir. Allah’ın sözü haktır, doğrudur. İnsanlar dünyada farklı şekillerde denenmektedirler. Allah, imtihan karşısında insanların sabırlı olmalarını istemekte ve sabırlı olanlara af ve rahmetini müjdelemekte ve böyle davrananların hidayete ermiş / doğru yolu bulmuş kimseler olduğunu bildirmektedir. </a:t>
            </a:r>
            <a:r>
              <a:rPr lang="tr-TR" b="1" dirty="0" smtClean="0">
                <a:solidFill>
                  <a:srgbClr val="FF0000"/>
                </a:solidFill>
              </a:rPr>
              <a:t>“Elbette / mutlaka sizi imtihan ederiz.” </a:t>
            </a:r>
            <a:r>
              <a:rPr lang="tr-TR" b="1" dirty="0" smtClean="0"/>
              <a:t>ifadesinde kesin beyan vardır. Şüpheleri gidermek, her insanın ayette sayılan  hususlardan  biri  veya  bir  kaçı  ile  deneneceğini  kesin olarak bildirmek için </a:t>
            </a:r>
            <a:r>
              <a:rPr lang="tr-TR" b="1" dirty="0" err="1" smtClean="0"/>
              <a:t>âyette</a:t>
            </a:r>
            <a:r>
              <a:rPr lang="tr-TR" b="1" dirty="0" smtClean="0"/>
              <a:t> tekit edatları kullanılmıştır. </a:t>
            </a:r>
            <a:endParaRPr lang="tr-TR" dirty="0"/>
          </a:p>
        </p:txBody>
      </p:sp>
      <p:pic>
        <p:nvPicPr>
          <p:cNvPr id="4" name="3 Resim" descr="33774.jpg"/>
          <p:cNvPicPr>
            <a:picLocks noChangeAspect="1"/>
          </p:cNvPicPr>
          <p:nvPr/>
        </p:nvPicPr>
        <p:blipFill>
          <a:blip r:embed="rId2" cstate="print"/>
          <a:stretch>
            <a:fillRect/>
          </a:stretch>
        </p:blipFill>
        <p:spPr>
          <a:xfrm>
            <a:off x="0" y="0"/>
            <a:ext cx="9144000" cy="3356992"/>
          </a:xfrm>
          <a:prstGeom prst="rect">
            <a:avLst/>
          </a:prstGeom>
        </p:spPr>
      </p:pic>
      <p:sp>
        <p:nvSpPr>
          <p:cNvPr id="5" name="4 Dikdörtgen"/>
          <p:cNvSpPr/>
          <p:nvPr/>
        </p:nvSpPr>
        <p:spPr>
          <a:xfrm>
            <a:off x="-191559" y="2492896"/>
            <a:ext cx="6559104" cy="769441"/>
          </a:xfrm>
          <a:prstGeom prst="rect">
            <a:avLst/>
          </a:prstGeom>
          <a:noFill/>
        </p:spPr>
        <p:txBody>
          <a:bodyPr wrap="none" lIns="91440" tIns="45720" rIns="91440" bIns="45720">
            <a:spAutoFit/>
          </a:bodyPr>
          <a:lstStyle/>
          <a:p>
            <a:pPr algn="ctr"/>
            <a:r>
              <a:rPr lang="tr-TR"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Hakkınızı Helal Edin</a:t>
            </a:r>
            <a:endParaRPr lang="tr-TR"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8229600" cy="638944"/>
          </a:xfrm>
        </p:spPr>
        <p:txBody>
          <a:bodyPr>
            <a:noAutofit/>
          </a:bodyPr>
          <a:lstStyle/>
          <a:p>
            <a:pPr algn="ctr"/>
            <a:r>
              <a:rPr lang="tr-TR" sz="3600" dirty="0" smtClean="0"/>
              <a:t>İnsanlar Dünyada İmtihan Tabi Tutulurlar</a:t>
            </a:r>
            <a:endParaRPr lang="tr-TR" sz="3600" dirty="0"/>
          </a:p>
        </p:txBody>
      </p:sp>
      <p:sp>
        <p:nvSpPr>
          <p:cNvPr id="3" name="2 İçerik Yer Tutucusu"/>
          <p:cNvSpPr>
            <a:spLocks noGrp="1"/>
          </p:cNvSpPr>
          <p:nvPr>
            <p:ph idx="1"/>
          </p:nvPr>
        </p:nvSpPr>
        <p:spPr>
          <a:xfrm>
            <a:off x="251520" y="908720"/>
            <a:ext cx="8640960" cy="5760640"/>
          </a:xfrm>
        </p:spPr>
        <p:txBody>
          <a:bodyPr>
            <a:normAutofit fontScale="85000" lnSpcReduction="20000"/>
          </a:bodyPr>
          <a:lstStyle/>
          <a:p>
            <a:r>
              <a:rPr lang="tr-TR" b="1" dirty="0" smtClean="0"/>
              <a:t>Ayetlerde dört husus dile getirilmektedir:</a:t>
            </a:r>
            <a:endParaRPr lang="tr-TR" dirty="0" smtClean="0"/>
          </a:p>
          <a:p>
            <a:pPr lvl="0"/>
            <a:r>
              <a:rPr lang="tr-TR" b="1" dirty="0" smtClean="0">
                <a:solidFill>
                  <a:srgbClr val="FF0000"/>
                </a:solidFill>
              </a:rPr>
              <a:t>İNSANLAR  DÜNYADA  İMTİHANA  TABİ  TUTULURLAR: </a:t>
            </a:r>
          </a:p>
          <a:p>
            <a:pPr lvl="0"/>
            <a:r>
              <a:rPr lang="tr-TR" b="1" dirty="0" smtClean="0"/>
              <a:t>Ayette insanların 5 konuda imtihana tabi tutulacağını bildirilmektedir:</a:t>
            </a:r>
            <a:endParaRPr lang="tr-TR" dirty="0" smtClean="0"/>
          </a:p>
          <a:p>
            <a:r>
              <a:rPr lang="tr-TR" b="1" dirty="0" smtClean="0"/>
              <a:t> </a:t>
            </a:r>
            <a:endParaRPr lang="tr-TR" dirty="0" smtClean="0"/>
          </a:p>
          <a:p>
            <a:r>
              <a:rPr lang="tr-TR" b="1" dirty="0" smtClean="0"/>
              <a:t>      </a:t>
            </a:r>
            <a:r>
              <a:rPr lang="tr-TR" b="1" dirty="0" smtClean="0">
                <a:solidFill>
                  <a:srgbClr val="FF0000"/>
                </a:solidFill>
              </a:rPr>
              <a:t>a) Korku İle İmtihan: </a:t>
            </a:r>
            <a:r>
              <a:rPr lang="tr-TR" b="1" dirty="0" smtClean="0"/>
              <a:t>Korku; üzülme  ve  sevinme  gibi  insanda  doğuştan var olan bir duygudur. Korku duygusu; insanın aldığı eğitim, öğretim, yetiştiği toplum, gelenek ve görenekler ve sahip olduğu inançlara göre farklılık arz eder. Korku, terbiye ve telkinlerle değişebildiği gibi azalıp çoğalabilir de. Korku, insanda iradeye bağlı ve irade dışı olabilir. İnsanlarda yalnızlık, yükseklik, işsiz kalma, yakınlarını ve dostlarını kaybetme, yoksulluk ve benzeri korkular vardır. Ayette geçen ve </a:t>
            </a:r>
            <a:r>
              <a:rPr lang="tr-TR" b="1" dirty="0" err="1" smtClean="0"/>
              <a:t>havf</a:t>
            </a:r>
            <a:r>
              <a:rPr lang="tr-TR" b="1" dirty="0" smtClean="0"/>
              <a:t> kelimesi ile ifade edilen  korku Allah korkusudur. Korku, Allah’ın kullarını bir imtihanı olduğu gibi, aynı zamanda psikolojik bir cezalandırma yöntemidir. </a:t>
            </a:r>
            <a:endParaRPr lang="tr-TR" dirty="0" smtClean="0"/>
          </a:p>
          <a:p>
            <a:r>
              <a:rPr lang="tr-TR" b="1" dirty="0" smtClean="0"/>
              <a:t> </a:t>
            </a:r>
            <a:endParaRPr lang="tr-TR" dirty="0" smtClean="0"/>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TotalTime>
  <Words>1567</Words>
  <Application>Microsoft Office PowerPoint</Application>
  <PresentationFormat>Ekran Gösterisi (4:3)</PresentationFormat>
  <Paragraphs>148</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Akış</vt:lpstr>
      <vt:lpstr>İlahi  İmtihan ve Sabır Acılar Paylaşıldıkça Azalır</vt:lpstr>
      <vt:lpstr>ACILAR PAYLAŞILDIKÇA AZALIR</vt:lpstr>
      <vt:lpstr>Slayt 3</vt:lpstr>
      <vt:lpstr>Gün Acıları Paylaşma Günüdür</vt:lpstr>
      <vt:lpstr>Bilelim ki; dünya imtihan yeridir.  İnsanoğlu var edildiği günden beri imtihana tabi tutulmuş ve kıyamete kadar gelecek insanlar mutlaka imtihana tabi tutulacaktır. Ölüm ve hayatın var edilmesinin hikmeti de imtihanda saklıdır. Mülk süresinde Rabbimiz şöyle buyuruyor. </vt:lpstr>
      <vt:lpstr>Allah bizi imtihan ediyor</vt:lpstr>
      <vt:lpstr>Açlık ve Korku ile İmtihan</vt:lpstr>
      <vt:lpstr>Slayt 8</vt:lpstr>
      <vt:lpstr>İnsanlar Dünyada İmtihan Tabi Tutulurlar</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  Gün tek vücut olma günüdür</vt:lpstr>
      <vt:lpstr>ACIMIZ BÜYÜK</vt:lpstr>
      <vt:lpstr>Slayt 25</vt:lpstr>
      <vt:lpstr> FELAKETLERE SEVİNİLMEZ</vt:lpstr>
      <vt:lpstr>Slayt 27</vt:lpstr>
      <vt:lpstr>Gün Soma’da Yaşanan Acıları Hafifletme Günüdür</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ACILAR PAYLAŞILDIKÇA AZALIR</dc:title>
  <dc:creator>Asus</dc:creator>
  <cp:lastModifiedBy>Asus</cp:lastModifiedBy>
  <cp:revision>15</cp:revision>
  <dcterms:created xsi:type="dcterms:W3CDTF">2014-05-15T23:43:01Z</dcterms:created>
  <dcterms:modified xsi:type="dcterms:W3CDTF">2014-05-16T01:29:08Z</dcterms:modified>
</cp:coreProperties>
</file>