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51" r:id="rId4"/>
    <p:sldId id="259" r:id="rId5"/>
    <p:sldId id="260" r:id="rId6"/>
    <p:sldId id="345" r:id="rId7"/>
    <p:sldId id="263" r:id="rId8"/>
    <p:sldId id="262" r:id="rId9"/>
    <p:sldId id="343" r:id="rId10"/>
    <p:sldId id="264" r:id="rId11"/>
    <p:sldId id="350" r:id="rId12"/>
    <p:sldId id="265" r:id="rId13"/>
    <p:sldId id="268" r:id="rId14"/>
    <p:sldId id="356" r:id="rId15"/>
    <p:sldId id="357" r:id="rId16"/>
    <p:sldId id="267" r:id="rId17"/>
    <p:sldId id="281" r:id="rId18"/>
    <p:sldId id="280" r:id="rId19"/>
    <p:sldId id="272" r:id="rId20"/>
    <p:sldId id="282" r:id="rId21"/>
    <p:sldId id="269" r:id="rId22"/>
    <p:sldId id="358" r:id="rId23"/>
    <p:sldId id="270" r:id="rId24"/>
    <p:sldId id="271" r:id="rId25"/>
    <p:sldId id="273" r:id="rId26"/>
    <p:sldId id="274" r:id="rId27"/>
    <p:sldId id="275" r:id="rId28"/>
    <p:sldId id="276" r:id="rId29"/>
    <p:sldId id="277" r:id="rId30"/>
    <p:sldId id="278" r:id="rId31"/>
    <p:sldId id="279" r:id="rId32"/>
    <p:sldId id="283" r:id="rId33"/>
    <p:sldId id="316" r:id="rId34"/>
    <p:sldId id="300" r:id="rId35"/>
    <p:sldId id="284" r:id="rId36"/>
    <p:sldId id="286" r:id="rId37"/>
    <p:sldId id="285" r:id="rId38"/>
    <p:sldId id="290" r:id="rId39"/>
    <p:sldId id="288" r:id="rId40"/>
    <p:sldId id="291" r:id="rId41"/>
    <p:sldId id="362" r:id="rId42"/>
    <p:sldId id="346" r:id="rId43"/>
    <p:sldId id="287" r:id="rId44"/>
    <p:sldId id="292" r:id="rId45"/>
    <p:sldId id="293" r:id="rId46"/>
    <p:sldId id="298" r:id="rId47"/>
    <p:sldId id="295" r:id="rId48"/>
    <p:sldId id="299" r:id="rId49"/>
    <p:sldId id="301" r:id="rId50"/>
    <p:sldId id="365" r:id="rId51"/>
    <p:sldId id="302" r:id="rId52"/>
    <p:sldId id="308" r:id="rId53"/>
    <p:sldId id="317" r:id="rId54"/>
    <p:sldId id="309" r:id="rId55"/>
    <p:sldId id="310" r:id="rId56"/>
    <p:sldId id="303" r:id="rId57"/>
    <p:sldId id="304" r:id="rId58"/>
    <p:sldId id="306" r:id="rId59"/>
    <p:sldId id="305" r:id="rId60"/>
    <p:sldId id="307" r:id="rId61"/>
    <p:sldId id="314" r:id="rId62"/>
    <p:sldId id="341" r:id="rId63"/>
    <p:sldId id="342" r:id="rId64"/>
    <p:sldId id="315" r:id="rId65"/>
    <p:sldId id="348" r:id="rId66"/>
    <p:sldId id="368" r:id="rId67"/>
    <p:sldId id="347" r:id="rId68"/>
    <p:sldId id="320" r:id="rId69"/>
    <p:sldId id="319" r:id="rId70"/>
    <p:sldId id="321" r:id="rId71"/>
    <p:sldId id="322" r:id="rId72"/>
    <p:sldId id="311" r:id="rId73"/>
    <p:sldId id="331" r:id="rId74"/>
    <p:sldId id="371" r:id="rId75"/>
    <p:sldId id="330" r:id="rId76"/>
    <p:sldId id="323" r:id="rId77"/>
    <p:sldId id="324" r:id="rId78"/>
    <p:sldId id="325" r:id="rId79"/>
    <p:sldId id="332" r:id="rId80"/>
    <p:sldId id="333" r:id="rId81"/>
    <p:sldId id="328" r:id="rId82"/>
    <p:sldId id="329" r:id="rId83"/>
    <p:sldId id="296" r:id="rId84"/>
    <p:sldId id="334" r:id="rId85"/>
    <p:sldId id="335" r:id="rId86"/>
    <p:sldId id="336" r:id="rId87"/>
    <p:sldId id="337" r:id="rId88"/>
    <p:sldId id="340" r:id="rId89"/>
    <p:sldId id="312" r:id="rId90"/>
    <p:sldId id="313" r:id="rId91"/>
    <p:sldId id="297" r:id="rId92"/>
    <p:sldId id="318" r:id="rId93"/>
    <p:sldId id="338" r:id="rId94"/>
    <p:sldId id="373" r:id="rId95"/>
    <p:sldId id="339" r:id="rId9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0000"/>
    <a:srgbClr val="A80000"/>
    <a:srgbClr val="96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9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0D570918-9E6B-4E67-9EA3-7ED55402F7AB}" type="datetimeFigureOut">
              <a:rPr lang="tr-TR" smtClean="0"/>
              <a:pPr/>
              <a:t>15.07.2013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719A5FE-FE09-4299-8CC7-6CA0FEA53210}"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0D570918-9E6B-4E67-9EA3-7ED55402F7AB}" type="datetimeFigureOut">
              <a:rPr lang="tr-TR" smtClean="0"/>
              <a:pPr/>
              <a:t>15.07.2013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719A5FE-FE09-4299-8CC7-6CA0FEA53210}"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0D570918-9E6B-4E67-9EA3-7ED55402F7AB}" type="datetimeFigureOut">
              <a:rPr lang="tr-TR" smtClean="0"/>
              <a:pPr/>
              <a:t>15.07.2013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719A5FE-FE09-4299-8CC7-6CA0FEA53210}"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0D570918-9E6B-4E67-9EA3-7ED55402F7AB}" type="datetimeFigureOut">
              <a:rPr lang="tr-TR" smtClean="0"/>
              <a:pPr/>
              <a:t>15.07.2013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719A5FE-FE09-4299-8CC7-6CA0FEA53210}"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0D570918-9E6B-4E67-9EA3-7ED55402F7AB}" type="datetimeFigureOut">
              <a:rPr lang="tr-TR" smtClean="0"/>
              <a:pPr/>
              <a:t>15.07.2013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719A5FE-FE09-4299-8CC7-6CA0FEA53210}"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0D570918-9E6B-4E67-9EA3-7ED55402F7AB}" type="datetimeFigureOut">
              <a:rPr lang="tr-TR" smtClean="0"/>
              <a:pPr/>
              <a:t>15.07.2013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719A5FE-FE09-4299-8CC7-6CA0FEA53210}"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0D570918-9E6B-4E67-9EA3-7ED55402F7AB}" type="datetimeFigureOut">
              <a:rPr lang="tr-TR" smtClean="0"/>
              <a:pPr/>
              <a:t>15.07.2013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9719A5FE-FE09-4299-8CC7-6CA0FEA53210}"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0D570918-9E6B-4E67-9EA3-7ED55402F7AB}" type="datetimeFigureOut">
              <a:rPr lang="tr-TR" smtClean="0"/>
              <a:pPr/>
              <a:t>15.07.2013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9719A5FE-FE09-4299-8CC7-6CA0FEA53210}"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0D570918-9E6B-4E67-9EA3-7ED55402F7AB}" type="datetimeFigureOut">
              <a:rPr lang="tr-TR" smtClean="0"/>
              <a:pPr/>
              <a:t>15.07.2013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9719A5FE-FE09-4299-8CC7-6CA0FEA53210}"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0D570918-9E6B-4E67-9EA3-7ED55402F7AB}" type="datetimeFigureOut">
              <a:rPr lang="tr-TR" smtClean="0"/>
              <a:pPr/>
              <a:t>15.07.2013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719A5FE-FE09-4299-8CC7-6CA0FEA53210}"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0D570918-9E6B-4E67-9EA3-7ED55402F7AB}" type="datetimeFigureOut">
              <a:rPr lang="tr-TR" smtClean="0"/>
              <a:pPr/>
              <a:t>15.07.2013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719A5FE-FE09-4299-8CC7-6CA0FEA53210}"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3000" b="-3000"/>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570918-9E6B-4E67-9EA3-7ED55402F7AB}" type="datetimeFigureOut">
              <a:rPr lang="tr-TR" smtClean="0"/>
              <a:pPr/>
              <a:t>15.07.2013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19A5FE-FE09-4299-8CC7-6CA0FEA53210}"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hyperlink" Target="http://www.guncelvaaz.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hat"/>
          <p:cNvPicPr>
            <a:picLocks noChangeAspect="1" noChangeArrowheads="1"/>
          </p:cNvPicPr>
          <p:nvPr/>
        </p:nvPicPr>
        <p:blipFill>
          <a:blip r:embed="rId2" cstate="print">
            <a:biLevel thresh="50000"/>
            <a:lum bright="-100000" contrast="-100000"/>
          </a:blip>
          <a:srcRect/>
          <a:stretch>
            <a:fillRect/>
          </a:stretch>
        </p:blipFill>
        <p:spPr bwMode="auto">
          <a:xfrm>
            <a:off x="1619672" y="228790"/>
            <a:ext cx="5328592" cy="1183986"/>
          </a:xfrm>
          <a:prstGeom prst="rect">
            <a:avLst/>
          </a:prstGeom>
          <a:noFill/>
          <a:ln w="9525">
            <a:noFill/>
            <a:miter lim="800000"/>
            <a:headEnd/>
            <a:tailEnd/>
          </a:ln>
        </p:spPr>
      </p:pic>
      <p:pic>
        <p:nvPicPr>
          <p:cNvPr id="6" name="Picture 8" descr="logo1_2"/>
          <p:cNvPicPr>
            <a:picLocks noChangeAspect="1" noChangeArrowheads="1"/>
          </p:cNvPicPr>
          <p:nvPr/>
        </p:nvPicPr>
        <p:blipFill>
          <a:blip r:embed="rId3" cstate="print">
            <a:biLevel thresh="50000"/>
            <a:lum bright="-100000" contrast="-100000"/>
          </a:blip>
          <a:srcRect/>
          <a:stretch>
            <a:fillRect/>
          </a:stretch>
        </p:blipFill>
        <p:spPr bwMode="auto">
          <a:xfrm>
            <a:off x="2627784" y="2348880"/>
            <a:ext cx="4176563" cy="1347991"/>
          </a:xfrm>
          <a:prstGeom prst="rect">
            <a:avLst/>
          </a:prstGeom>
          <a:noFill/>
          <a:ln w="9525">
            <a:noFill/>
            <a:miter lim="800000"/>
            <a:headEnd/>
            <a:tailEnd/>
          </a:ln>
        </p:spPr>
      </p:pic>
      <p:pic>
        <p:nvPicPr>
          <p:cNvPr id="7" name="Picture 9" descr="C:\Users\herhayat1sorudur\Desktop\Resim1.png"/>
          <p:cNvPicPr>
            <a:picLocks noChangeAspect="1" noChangeArrowheads="1"/>
          </p:cNvPicPr>
          <p:nvPr/>
        </p:nvPicPr>
        <p:blipFill>
          <a:blip r:embed="rId4" cstate="print"/>
          <a:srcRect/>
          <a:stretch>
            <a:fillRect/>
          </a:stretch>
        </p:blipFill>
        <p:spPr bwMode="auto">
          <a:xfrm>
            <a:off x="0" y="5792788"/>
            <a:ext cx="9144000" cy="1065212"/>
          </a:xfrm>
          <a:prstGeom prst="rect">
            <a:avLst/>
          </a:prstGeom>
          <a:noFill/>
          <a:ln w="9525">
            <a:noFill/>
            <a:miter lim="800000"/>
            <a:headEnd/>
            <a:tailEnd/>
          </a:ln>
        </p:spPr>
      </p:pic>
      <p:sp>
        <p:nvSpPr>
          <p:cNvPr id="8" name="7 Dikdörtgen"/>
          <p:cNvSpPr/>
          <p:nvPr/>
        </p:nvSpPr>
        <p:spPr>
          <a:xfrm>
            <a:off x="0" y="4365104"/>
            <a:ext cx="9144000" cy="1268760"/>
          </a:xfrm>
          <a:prstGeom prst="rect">
            <a:avLst/>
          </a:prstGeom>
          <a:solidFill>
            <a:srgbClr val="A8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solidFill>
                  <a:schemeClr val="tx1"/>
                </a:solidFill>
                <a:latin typeface="Times New Roman" pitchFamily="18" charset="0"/>
                <a:cs typeface="Times New Roman" pitchFamily="18" charset="0"/>
              </a:rPr>
              <a:t>İdris YAVUZYİĞİT</a:t>
            </a:r>
          </a:p>
          <a:p>
            <a:pPr algn="ctr"/>
            <a:r>
              <a:rPr lang="tr-TR" sz="2800" dirty="0" err="1" smtClean="0">
                <a:solidFill>
                  <a:srgbClr val="0070C0"/>
                </a:solidFill>
                <a:latin typeface="Times New Roman" pitchFamily="18" charset="0"/>
                <a:cs typeface="Times New Roman" pitchFamily="18" charset="0"/>
              </a:rPr>
              <a:t>idrisyavuzyigit</a:t>
            </a:r>
            <a:r>
              <a:rPr lang="tr-TR" sz="2800" dirty="0" smtClean="0">
                <a:solidFill>
                  <a:srgbClr val="0070C0"/>
                </a:solidFill>
                <a:latin typeface="Times New Roman" pitchFamily="18" charset="0"/>
                <a:cs typeface="Times New Roman" pitchFamily="18" charset="0"/>
              </a:rPr>
              <a:t>@</a:t>
            </a:r>
            <a:r>
              <a:rPr lang="tr-TR" sz="2800" dirty="0" err="1" smtClean="0">
                <a:solidFill>
                  <a:srgbClr val="0070C0"/>
                </a:solidFill>
                <a:latin typeface="Times New Roman" pitchFamily="18" charset="0"/>
                <a:cs typeface="Times New Roman" pitchFamily="18" charset="0"/>
              </a:rPr>
              <a:t>hotmail</a:t>
            </a:r>
            <a:r>
              <a:rPr lang="tr-TR" sz="2800" dirty="0" smtClean="0">
                <a:solidFill>
                  <a:srgbClr val="0070C0"/>
                </a:solidFill>
                <a:latin typeface="Times New Roman" pitchFamily="18" charset="0"/>
                <a:cs typeface="Times New Roman" pitchFamily="18" charset="0"/>
              </a:rPr>
              <a:t>.com</a:t>
            </a:r>
          </a:p>
          <a:p>
            <a:pPr algn="ctr"/>
            <a:r>
              <a:rPr lang="tr-TR" sz="2800" dirty="0" err="1" smtClean="0">
                <a:solidFill>
                  <a:schemeClr val="tx1"/>
                </a:solidFill>
                <a:latin typeface="Times New Roman" pitchFamily="18" charset="0"/>
                <a:cs typeface="Times New Roman" pitchFamily="18" charset="0"/>
              </a:rPr>
              <a:t>Facebook</a:t>
            </a:r>
            <a:r>
              <a:rPr lang="tr-TR" sz="2800" dirty="0" smtClean="0">
                <a:solidFill>
                  <a:schemeClr val="tx1"/>
                </a:solidFill>
                <a:latin typeface="Times New Roman" pitchFamily="18" charset="0"/>
                <a:cs typeface="Times New Roman" pitchFamily="18" charset="0"/>
              </a:rPr>
              <a:t>:</a:t>
            </a:r>
            <a:r>
              <a:rPr lang="tr-TR" sz="2800" b="1" dirty="0" smtClean="0">
                <a:solidFill>
                  <a:schemeClr val="tx1"/>
                </a:solidFill>
                <a:latin typeface="Times New Roman" pitchFamily="18" charset="0"/>
                <a:cs typeface="Times New Roman" pitchFamily="18" charset="0"/>
              </a:rPr>
              <a:t> </a:t>
            </a:r>
            <a:r>
              <a:rPr lang="tr-TR" sz="2800" b="1" dirty="0" smtClean="0">
                <a:solidFill>
                  <a:srgbClr val="C00000"/>
                </a:solidFill>
                <a:latin typeface="Times New Roman" pitchFamily="18" charset="0"/>
                <a:cs typeface="Times New Roman" pitchFamily="18" charset="0"/>
              </a:rPr>
              <a:t>VAAZ DOKUMANLARI </a:t>
            </a:r>
            <a:r>
              <a:rPr lang="tr-TR" sz="2800" dirty="0" smtClean="0">
                <a:solidFill>
                  <a:schemeClr val="tx1"/>
                </a:solidFill>
                <a:latin typeface="Times New Roman" pitchFamily="18" charset="0"/>
                <a:cs typeface="Times New Roman" pitchFamily="18" charset="0"/>
              </a:rPr>
              <a:t>(Grup)</a:t>
            </a:r>
            <a:endParaRPr lang="tr-TR" sz="2800" dirty="0">
              <a:solidFill>
                <a:schemeClr val="tx1"/>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AutoShape 14" descr="http://www.diyanet.gov.tr/ramazan/Images/Kuran/ramazanayet1.pn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tr-TR"/>
          </a:p>
        </p:txBody>
      </p:sp>
      <p:sp>
        <p:nvSpPr>
          <p:cNvPr id="10244" name="AutoShape 16" descr="http://www.diyanet.gov.tr/ramazan/Images/Kuran/ramazanayet1.pn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tr-TR"/>
          </a:p>
        </p:txBody>
      </p:sp>
      <p:sp>
        <p:nvSpPr>
          <p:cNvPr id="12" name="11 Dikdörtgen"/>
          <p:cNvSpPr/>
          <p:nvPr/>
        </p:nvSpPr>
        <p:spPr>
          <a:xfrm>
            <a:off x="251520" y="908720"/>
            <a:ext cx="8604448"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r>
              <a:rPr lang="ar-SA" sz="3600" dirty="0" smtClean="0">
                <a:solidFill>
                  <a:schemeClr val="tx1"/>
                </a:solidFill>
                <a:latin typeface="HASENAT4" pitchFamily="2" charset="-78"/>
                <a:cs typeface="HASENAT4" pitchFamily="2" charset="-78"/>
              </a:rPr>
              <a:t>وَكُلُوا مِمَّا رَزَقَكُمْ اللَّهُ حَلالا طَيِّبًا وَاتَّقُوا اللَّهَ الَّذِي أَنْتُمْ بِهِ مُؤْمِنُونَ</a:t>
            </a:r>
            <a:endParaRPr lang="tr-TR" sz="3600" dirty="0" smtClean="0">
              <a:solidFill>
                <a:schemeClr val="tx1"/>
              </a:solidFill>
              <a:latin typeface="HASENAT4" pitchFamily="2" charset="-78"/>
              <a:cs typeface="HASENAT4" pitchFamily="2" charset="-78"/>
            </a:endParaRPr>
          </a:p>
          <a:p>
            <a:pPr algn="ctr"/>
            <a:r>
              <a:rPr lang="tr-TR" sz="3600" dirty="0" smtClean="0">
                <a:solidFill>
                  <a:schemeClr val="tx1"/>
                </a:solidFill>
              </a:rPr>
              <a:t>"</a:t>
            </a:r>
            <a:r>
              <a:rPr lang="tr-TR" sz="3600" b="1" dirty="0" smtClean="0">
                <a:solidFill>
                  <a:srgbClr val="0070C0"/>
                </a:solidFill>
              </a:rPr>
              <a:t>Allah'ın size rızık olarak yarattığı şeylerden </a:t>
            </a:r>
            <a:r>
              <a:rPr lang="tr-TR" sz="6600" b="1" dirty="0" smtClean="0">
                <a:solidFill>
                  <a:srgbClr val="C00000"/>
                </a:solidFill>
              </a:rPr>
              <a:t>helal ve temiz</a:t>
            </a:r>
            <a:r>
              <a:rPr lang="tr-TR" sz="4000" b="1" dirty="0" smtClean="0">
                <a:solidFill>
                  <a:srgbClr val="C00000"/>
                </a:solidFill>
              </a:rPr>
              <a:t> </a:t>
            </a:r>
          </a:p>
          <a:p>
            <a:pPr algn="ctr"/>
            <a:r>
              <a:rPr lang="tr-TR" sz="4000" dirty="0" smtClean="0">
                <a:solidFill>
                  <a:schemeClr val="tx1"/>
                </a:solidFill>
              </a:rPr>
              <a:t>olmak suretiyle </a:t>
            </a:r>
            <a:r>
              <a:rPr lang="tr-TR" sz="6000" dirty="0" smtClean="0">
                <a:solidFill>
                  <a:schemeClr val="tx1"/>
                </a:solidFill>
              </a:rPr>
              <a:t>yiyin</a:t>
            </a:r>
            <a:r>
              <a:rPr lang="tr-TR" sz="4000" dirty="0" smtClean="0">
                <a:solidFill>
                  <a:schemeClr val="tx1"/>
                </a:solidFill>
              </a:rPr>
              <a:t>!" </a:t>
            </a:r>
          </a:p>
          <a:p>
            <a:pPr algn="ctr"/>
            <a:r>
              <a:rPr lang="tr-TR" sz="1600" dirty="0" smtClean="0">
                <a:solidFill>
                  <a:schemeClr val="tx1"/>
                </a:solidFill>
              </a:rPr>
              <a:t>(</a:t>
            </a:r>
            <a:r>
              <a:rPr lang="tr-TR" sz="1600" dirty="0" err="1" smtClean="0">
                <a:solidFill>
                  <a:schemeClr val="tx1"/>
                </a:solidFill>
              </a:rPr>
              <a:t>Maide</a:t>
            </a:r>
            <a:r>
              <a:rPr lang="tr-TR" sz="1600" dirty="0" smtClean="0">
                <a:solidFill>
                  <a:schemeClr val="tx1"/>
                </a:solidFill>
              </a:rPr>
              <a:t>, 5/88)</a:t>
            </a:r>
            <a:endParaRPr lang="tr-TR" sz="4000" dirty="0">
              <a:solidFill>
                <a:schemeClr val="tx1"/>
              </a:solidFill>
            </a:endParaRPr>
          </a:p>
        </p:txBody>
      </p:sp>
      <p:sp>
        <p:nvSpPr>
          <p:cNvPr id="5" name="4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RIZK, “</a:t>
            </a:r>
            <a:r>
              <a:rPr lang="tr-TR" sz="2800" b="1" dirty="0" smtClean="0">
                <a:solidFill>
                  <a:schemeClr val="bg1"/>
                </a:solidFill>
                <a:latin typeface="Times New Roman" pitchFamily="18" charset="0"/>
                <a:cs typeface="Times New Roman" pitchFamily="18" charset="0"/>
              </a:rPr>
              <a:t>HELAL</a:t>
            </a:r>
            <a:r>
              <a:rPr lang="tr-TR" sz="2800" b="1" dirty="0" smtClean="0">
                <a:solidFill>
                  <a:srgbClr val="FFC000"/>
                </a:solidFill>
                <a:latin typeface="Times New Roman" pitchFamily="18" charset="0"/>
                <a:cs typeface="Times New Roman" pitchFamily="18" charset="0"/>
              </a:rPr>
              <a:t>” VE “</a:t>
            </a:r>
            <a:r>
              <a:rPr lang="tr-TR" sz="2800" b="1" dirty="0" smtClean="0">
                <a:solidFill>
                  <a:schemeClr val="bg1"/>
                </a:solidFill>
                <a:latin typeface="Times New Roman" pitchFamily="18" charset="0"/>
                <a:cs typeface="Times New Roman" pitchFamily="18" charset="0"/>
              </a:rPr>
              <a:t>TEMİZ</a:t>
            </a:r>
            <a:r>
              <a:rPr lang="tr-TR" sz="2800" b="1" dirty="0" smtClean="0">
                <a:solidFill>
                  <a:srgbClr val="FFC000"/>
                </a:solidFill>
                <a:latin typeface="Times New Roman" pitchFamily="18" charset="0"/>
                <a:cs typeface="Times New Roman" pitchFamily="18" charset="0"/>
              </a:rPr>
              <a:t>” OLMALI</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AutoShape 14" descr="http://www.diyanet.gov.tr/ramazan/Images/Kuran/ramazanayet1.pn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tr-TR"/>
          </a:p>
        </p:txBody>
      </p:sp>
      <p:sp>
        <p:nvSpPr>
          <p:cNvPr id="10244" name="AutoShape 16" descr="http://www.diyanet.gov.tr/ramazan/Images/Kuran/ramazanayet1.pn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tr-TR"/>
          </a:p>
        </p:txBody>
      </p:sp>
      <p:sp>
        <p:nvSpPr>
          <p:cNvPr id="12" name="11 Dikdörtgen"/>
          <p:cNvSpPr/>
          <p:nvPr/>
        </p:nvSpPr>
        <p:spPr>
          <a:xfrm>
            <a:off x="251520" y="908720"/>
            <a:ext cx="8604448"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4000" dirty="0">
                <a:solidFill>
                  <a:schemeClr val="tx1"/>
                </a:solidFill>
                <a:latin typeface="HASENAT4" pitchFamily="2" charset="-78"/>
                <a:cs typeface="HASENAT4" pitchFamily="2" charset="-78"/>
              </a:rPr>
              <a:t>يَا اَيُّهَا النَّاسُ كُلُوا مِمَّا فِى الْاَرْضِ حَلَالًا طَيِّبًا وَلَا تَتَّبِعُوا خُطُوَاتِ الشَّيْطَانِ اِنَّهُ لَكُمْ عَدُوٌّ مُبٖينٌ</a:t>
            </a:r>
            <a:endParaRPr lang="tr-TR" sz="4000" dirty="0">
              <a:solidFill>
                <a:schemeClr val="tx1"/>
              </a:solidFill>
              <a:latin typeface="HASENAT4" pitchFamily="2" charset="-78"/>
              <a:cs typeface="HASENAT4" pitchFamily="2" charset="-78"/>
            </a:endParaRPr>
          </a:p>
          <a:p>
            <a:pPr algn="ctr">
              <a:defRPr/>
            </a:pPr>
            <a:r>
              <a:rPr lang="tr-TR" sz="2400" dirty="0">
                <a:solidFill>
                  <a:schemeClr val="tx1"/>
                </a:solidFill>
              </a:rPr>
              <a:t>“Ey insanlar! </a:t>
            </a:r>
          </a:p>
          <a:p>
            <a:pPr algn="ctr">
              <a:defRPr/>
            </a:pPr>
            <a:r>
              <a:rPr lang="tr-TR" sz="2400" b="1" dirty="0">
                <a:solidFill>
                  <a:schemeClr val="tx1"/>
                </a:solidFill>
              </a:rPr>
              <a:t>Yeryüzünde bulunanların helâl ve temiz olanlarından yiyin,</a:t>
            </a:r>
            <a:r>
              <a:rPr lang="tr-TR" sz="2400" dirty="0">
                <a:solidFill>
                  <a:schemeClr val="tx1"/>
                </a:solidFill>
              </a:rPr>
              <a:t> </a:t>
            </a:r>
            <a:r>
              <a:rPr lang="tr-TR" sz="2400" b="1" dirty="0">
                <a:solidFill>
                  <a:srgbClr val="C00000"/>
                </a:solidFill>
              </a:rPr>
              <a:t>şeytanın peşine düşmeyin; </a:t>
            </a:r>
          </a:p>
          <a:p>
            <a:pPr algn="ctr">
              <a:defRPr/>
            </a:pPr>
            <a:r>
              <a:rPr lang="tr-TR" sz="2400" b="1" dirty="0">
                <a:solidFill>
                  <a:srgbClr val="C00000"/>
                </a:solidFill>
              </a:rPr>
              <a:t>zira şeytan sizin açık bir düşmanınızdır.</a:t>
            </a:r>
            <a:r>
              <a:rPr lang="tr-TR" sz="2400" dirty="0">
                <a:solidFill>
                  <a:schemeClr val="tx1"/>
                </a:solidFill>
              </a:rPr>
              <a:t>” </a:t>
            </a:r>
          </a:p>
          <a:p>
            <a:pPr algn="ctr">
              <a:defRPr/>
            </a:pPr>
            <a:r>
              <a:rPr lang="tr-TR" sz="1600" dirty="0">
                <a:solidFill>
                  <a:schemeClr val="tx1"/>
                </a:solidFill>
              </a:rPr>
              <a:t>(Bakara 168. Bakınız Bakara 172, </a:t>
            </a:r>
            <a:r>
              <a:rPr lang="tr-TR" sz="1600" dirty="0" err="1">
                <a:solidFill>
                  <a:schemeClr val="tx1"/>
                </a:solidFill>
              </a:rPr>
              <a:t>Mâide</a:t>
            </a:r>
            <a:r>
              <a:rPr lang="tr-TR" sz="1600" dirty="0">
                <a:solidFill>
                  <a:schemeClr val="tx1"/>
                </a:solidFill>
              </a:rPr>
              <a:t> 88)</a:t>
            </a:r>
          </a:p>
        </p:txBody>
      </p:sp>
      <p:sp>
        <p:nvSpPr>
          <p:cNvPr id="5" name="4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RIZK, “</a:t>
            </a:r>
            <a:r>
              <a:rPr lang="tr-TR" sz="2800" b="1" dirty="0" smtClean="0">
                <a:solidFill>
                  <a:schemeClr val="bg1"/>
                </a:solidFill>
                <a:latin typeface="Times New Roman" pitchFamily="18" charset="0"/>
                <a:cs typeface="Times New Roman" pitchFamily="18" charset="0"/>
              </a:rPr>
              <a:t>HELAL</a:t>
            </a:r>
            <a:r>
              <a:rPr lang="tr-TR" sz="2800" b="1" dirty="0" smtClean="0">
                <a:solidFill>
                  <a:srgbClr val="FFC000"/>
                </a:solidFill>
                <a:latin typeface="Times New Roman" pitchFamily="18" charset="0"/>
                <a:cs typeface="Times New Roman" pitchFamily="18" charset="0"/>
              </a:rPr>
              <a:t>” VE “</a:t>
            </a:r>
            <a:r>
              <a:rPr lang="tr-TR" sz="2800" b="1" dirty="0" smtClean="0">
                <a:solidFill>
                  <a:schemeClr val="bg1"/>
                </a:solidFill>
                <a:latin typeface="Times New Roman" pitchFamily="18" charset="0"/>
                <a:cs typeface="Times New Roman" pitchFamily="18" charset="0"/>
              </a:rPr>
              <a:t>TEMİZ</a:t>
            </a:r>
            <a:r>
              <a:rPr lang="tr-TR" sz="2800" b="1" dirty="0" smtClean="0">
                <a:solidFill>
                  <a:srgbClr val="FFC000"/>
                </a:solidFill>
                <a:latin typeface="Times New Roman" pitchFamily="18" charset="0"/>
                <a:cs typeface="Times New Roman" pitchFamily="18" charset="0"/>
              </a:rPr>
              <a:t>” OLMALI</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NİMETLERE KARŞI “</a:t>
            </a:r>
            <a:r>
              <a:rPr lang="tr-TR" sz="2800" b="1" dirty="0" smtClean="0">
                <a:solidFill>
                  <a:schemeClr val="bg1"/>
                </a:solidFill>
                <a:latin typeface="Times New Roman" pitchFamily="18" charset="0"/>
                <a:cs typeface="Times New Roman" pitchFamily="18" charset="0"/>
              </a:rPr>
              <a:t>ŞÜKÜR</a:t>
            </a:r>
            <a:r>
              <a:rPr lang="tr-TR" sz="2800" b="1" dirty="0" smtClean="0">
                <a:solidFill>
                  <a:srgbClr val="FFC000"/>
                </a:solidFill>
                <a:latin typeface="Times New Roman" pitchFamily="18" charset="0"/>
                <a:cs typeface="Times New Roman" pitchFamily="18" charset="0"/>
              </a:rPr>
              <a:t>”</a:t>
            </a:r>
            <a:endParaRPr lang="tr-TR" sz="2800" b="1" dirty="0">
              <a:solidFill>
                <a:srgbClr val="FFC000"/>
              </a:solidFill>
              <a:latin typeface="Times New Roman" pitchFamily="18" charset="0"/>
              <a:cs typeface="Times New Roman" pitchFamily="18" charset="0"/>
            </a:endParaRPr>
          </a:p>
        </p:txBody>
      </p:sp>
      <p:sp>
        <p:nvSpPr>
          <p:cNvPr id="10" name="9 Dikdörtgen"/>
          <p:cNvSpPr/>
          <p:nvPr/>
        </p:nvSpPr>
        <p:spPr>
          <a:xfrm>
            <a:off x="179388" y="908720"/>
            <a:ext cx="8820150"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SA" sz="4000" dirty="0">
                <a:solidFill>
                  <a:schemeClr val="tx1"/>
                </a:solidFill>
                <a:latin typeface="HASENAT4" pitchFamily="2" charset="-78"/>
                <a:cs typeface="HASENAT4" pitchFamily="2" charset="-78"/>
              </a:rPr>
              <a:t>فَكُلُوا مِمَّا رَزَقَكُمُ اللّٰهُ حَلَالًا طَيِّبًا وَاشْكُرُوا نِعْمَتَ اللّٰهِ اِنْ كُنْتُمْ اِيَّاهُ تَعْبُدُونَ </a:t>
            </a:r>
            <a:endParaRPr lang="tr-TR" sz="4000" dirty="0">
              <a:solidFill>
                <a:schemeClr val="tx1"/>
              </a:solidFill>
              <a:latin typeface="HASENAT4" pitchFamily="2" charset="-78"/>
              <a:cs typeface="HASENAT4" pitchFamily="2" charset="-78"/>
            </a:endParaRPr>
          </a:p>
          <a:p>
            <a:pPr algn="ctr">
              <a:defRPr/>
            </a:pPr>
            <a:r>
              <a:rPr lang="tr-TR" sz="2400" b="1" dirty="0">
                <a:solidFill>
                  <a:srgbClr val="0070C0"/>
                </a:solidFill>
              </a:rPr>
              <a:t>“Artık, Allah'ın size verdiği rızıktan helâl ve temiz olarak </a:t>
            </a:r>
            <a:r>
              <a:rPr lang="tr-TR" sz="2400" b="1" dirty="0" err="1">
                <a:solidFill>
                  <a:srgbClr val="0070C0"/>
                </a:solidFill>
              </a:rPr>
              <a:t>yeyin</a:t>
            </a:r>
            <a:r>
              <a:rPr lang="tr-TR" sz="2400" b="1" dirty="0">
                <a:solidFill>
                  <a:srgbClr val="0070C0"/>
                </a:solidFill>
              </a:rPr>
              <a:t>, </a:t>
            </a:r>
            <a:r>
              <a:rPr lang="tr-TR" sz="2400" b="1" dirty="0">
                <a:solidFill>
                  <a:schemeClr val="tx1"/>
                </a:solidFill>
              </a:rPr>
              <a:t>eğer (gerçekten) yalnız Allah'a ibadet ediyorsanız,</a:t>
            </a:r>
            <a:r>
              <a:rPr lang="tr-TR" sz="2400" b="1" dirty="0">
                <a:solidFill>
                  <a:srgbClr val="7030A0"/>
                </a:solidFill>
              </a:rPr>
              <a:t> onun nimetine şükredin.” </a:t>
            </a:r>
          </a:p>
          <a:p>
            <a:pPr algn="ctr">
              <a:defRPr/>
            </a:pPr>
            <a:r>
              <a:rPr lang="tr-TR" sz="1600" dirty="0">
                <a:solidFill>
                  <a:schemeClr val="tx1"/>
                </a:solidFill>
              </a:rPr>
              <a:t>(</a:t>
            </a:r>
            <a:r>
              <a:rPr lang="tr-TR" sz="1600" dirty="0" err="1">
                <a:solidFill>
                  <a:schemeClr val="tx1"/>
                </a:solidFill>
              </a:rPr>
              <a:t>Nahl</a:t>
            </a:r>
            <a:r>
              <a:rPr lang="tr-TR" sz="1600" dirty="0">
                <a:solidFill>
                  <a:schemeClr val="tx1"/>
                </a:solidFill>
              </a:rPr>
              <a:t> 114.)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179388" y="980728"/>
            <a:ext cx="8748712" cy="4796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SA" sz="4000" dirty="0">
                <a:solidFill>
                  <a:schemeClr val="tx1"/>
                </a:solidFill>
                <a:latin typeface="HASENAT4" pitchFamily="2" charset="-78"/>
                <a:cs typeface="HASENAT4" pitchFamily="2" charset="-78"/>
              </a:rPr>
              <a:t>كُلُوا مِنْ طَيِّبَاتِ مَا رَزَقْنَاكُمْ وَلَا تَطْغَوْا فٖيهِ فَيَحِلَّ عَلَيْكُمْ غَضَبٖى وَمَنْ يَحْلِلْ عَلَيْهِ غَضَبٖى فَقَدْ هَوٰى </a:t>
            </a:r>
            <a:endParaRPr lang="tr-TR" sz="4000" dirty="0">
              <a:solidFill>
                <a:schemeClr val="tx1"/>
              </a:solidFill>
              <a:latin typeface="HASENAT4" pitchFamily="2" charset="-78"/>
              <a:cs typeface="HASENAT4" pitchFamily="2" charset="-78"/>
            </a:endParaRPr>
          </a:p>
          <a:p>
            <a:pPr algn="ctr">
              <a:defRPr/>
            </a:pPr>
            <a:r>
              <a:rPr lang="tr-TR" sz="3200" dirty="0">
                <a:solidFill>
                  <a:srgbClr val="002060"/>
                </a:solidFill>
              </a:rPr>
              <a:t>“</a:t>
            </a:r>
            <a:r>
              <a:rPr lang="tr-TR" sz="3200" b="1" dirty="0">
                <a:solidFill>
                  <a:srgbClr val="002060"/>
                </a:solidFill>
              </a:rPr>
              <a:t>Size rızık olarak verdiklerimizin </a:t>
            </a:r>
            <a:endParaRPr lang="tr-TR" sz="3200" b="1" dirty="0" smtClean="0">
              <a:solidFill>
                <a:srgbClr val="002060"/>
              </a:solidFill>
            </a:endParaRPr>
          </a:p>
          <a:p>
            <a:pPr algn="ctr">
              <a:defRPr/>
            </a:pPr>
            <a:r>
              <a:rPr lang="tr-TR" sz="4000" b="1" dirty="0" smtClean="0">
                <a:solidFill>
                  <a:srgbClr val="002060"/>
                </a:solidFill>
              </a:rPr>
              <a:t>temiz </a:t>
            </a:r>
            <a:r>
              <a:rPr lang="tr-TR" sz="4000" b="1" dirty="0">
                <a:solidFill>
                  <a:srgbClr val="002060"/>
                </a:solidFill>
              </a:rPr>
              <a:t>olanlarından yiyiniz</a:t>
            </a:r>
            <a:r>
              <a:rPr lang="tr-TR" sz="3200" b="1" dirty="0">
                <a:solidFill>
                  <a:srgbClr val="002060"/>
                </a:solidFill>
              </a:rPr>
              <a:t>, </a:t>
            </a:r>
          </a:p>
          <a:p>
            <a:pPr algn="ctr">
              <a:defRPr/>
            </a:pPr>
            <a:r>
              <a:rPr lang="tr-TR" sz="3200" b="1" dirty="0">
                <a:solidFill>
                  <a:srgbClr val="C00000"/>
                </a:solidFill>
              </a:rPr>
              <a:t>bu hususta </a:t>
            </a:r>
            <a:r>
              <a:rPr lang="tr-TR" sz="3600" b="1" dirty="0">
                <a:solidFill>
                  <a:srgbClr val="0070C0"/>
                </a:solidFill>
              </a:rPr>
              <a:t>taşkınlık ve nankörlük </a:t>
            </a:r>
            <a:r>
              <a:rPr lang="tr-TR" sz="3200" b="1" dirty="0">
                <a:solidFill>
                  <a:srgbClr val="C00000"/>
                </a:solidFill>
              </a:rPr>
              <a:t>de etmeyiniz; </a:t>
            </a:r>
          </a:p>
          <a:p>
            <a:pPr algn="ctr">
              <a:defRPr/>
            </a:pPr>
            <a:r>
              <a:rPr lang="tr-TR" sz="3200" b="1" dirty="0">
                <a:solidFill>
                  <a:schemeClr val="tx1"/>
                </a:solidFill>
              </a:rPr>
              <a:t>sonra sizi </a:t>
            </a:r>
            <a:r>
              <a:rPr lang="tr-TR" sz="4400" b="1" dirty="0">
                <a:solidFill>
                  <a:schemeClr val="tx1"/>
                </a:solidFill>
              </a:rPr>
              <a:t>gazabım çarpar</a:t>
            </a:r>
            <a:r>
              <a:rPr lang="tr-TR" sz="3200" b="1" dirty="0">
                <a:solidFill>
                  <a:schemeClr val="tx1"/>
                </a:solidFill>
              </a:rPr>
              <a:t>. </a:t>
            </a:r>
          </a:p>
          <a:p>
            <a:pPr algn="ctr">
              <a:defRPr/>
            </a:pPr>
            <a:r>
              <a:rPr lang="tr-TR" sz="3200" b="1" dirty="0">
                <a:solidFill>
                  <a:srgbClr val="7030A0"/>
                </a:solidFill>
              </a:rPr>
              <a:t>Her kim ki kendisini gazabım çarparsa, </a:t>
            </a:r>
          </a:p>
          <a:p>
            <a:pPr algn="ctr">
              <a:defRPr/>
            </a:pPr>
            <a:r>
              <a:rPr lang="tr-TR" sz="3200" b="1" dirty="0">
                <a:solidFill>
                  <a:srgbClr val="0070C0"/>
                </a:solidFill>
              </a:rPr>
              <a:t>hakikaten o, </a:t>
            </a:r>
            <a:r>
              <a:rPr lang="tr-TR" sz="3600" b="1" dirty="0">
                <a:solidFill>
                  <a:srgbClr val="0070C0"/>
                </a:solidFill>
              </a:rPr>
              <a:t>yıkılıp gitmiştir</a:t>
            </a:r>
            <a:r>
              <a:rPr lang="tr-TR" sz="3200" dirty="0">
                <a:solidFill>
                  <a:srgbClr val="0070C0"/>
                </a:solidFill>
              </a:rPr>
              <a:t>.</a:t>
            </a:r>
            <a:r>
              <a:rPr lang="tr-TR" sz="3200" dirty="0">
                <a:solidFill>
                  <a:schemeClr val="tx1"/>
                </a:solidFill>
              </a:rPr>
              <a:t>” </a:t>
            </a:r>
          </a:p>
          <a:p>
            <a:pPr algn="ctr">
              <a:defRPr/>
            </a:pPr>
            <a:r>
              <a:rPr lang="tr-TR" sz="1400" dirty="0">
                <a:solidFill>
                  <a:schemeClr val="tx1"/>
                </a:solidFill>
              </a:rPr>
              <a:t>(</a:t>
            </a:r>
            <a:r>
              <a:rPr lang="tr-TR" sz="1400" dirty="0" err="1">
                <a:solidFill>
                  <a:schemeClr val="tx1"/>
                </a:solidFill>
              </a:rPr>
              <a:t>tâhâ</a:t>
            </a:r>
            <a:r>
              <a:rPr lang="tr-TR" sz="1400" dirty="0">
                <a:solidFill>
                  <a:schemeClr val="tx1"/>
                </a:solidFill>
              </a:rPr>
              <a:t> 81.)</a:t>
            </a:r>
          </a:p>
        </p:txBody>
      </p:sp>
      <p:sp>
        <p:nvSpPr>
          <p:cNvPr id="4" name="3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NİMETLERE KARŞI “</a:t>
            </a:r>
            <a:r>
              <a:rPr lang="tr-TR" sz="2800" b="1" dirty="0" smtClean="0">
                <a:solidFill>
                  <a:schemeClr val="bg1"/>
                </a:solidFill>
                <a:latin typeface="Times New Roman" pitchFamily="18" charset="0"/>
                <a:cs typeface="Times New Roman" pitchFamily="18" charset="0"/>
              </a:rPr>
              <a:t>İSRAF</a:t>
            </a:r>
            <a:r>
              <a:rPr lang="tr-TR" sz="2800" b="1" dirty="0" smtClean="0">
                <a:solidFill>
                  <a:srgbClr val="FFC000"/>
                </a:solidFill>
                <a:latin typeface="Times New Roman" pitchFamily="18" charset="0"/>
                <a:cs typeface="Times New Roman" pitchFamily="18" charset="0"/>
              </a:rPr>
              <a:t>” VE “</a:t>
            </a:r>
            <a:r>
              <a:rPr lang="tr-TR" sz="2800" b="1" dirty="0" smtClean="0">
                <a:solidFill>
                  <a:schemeClr val="bg1"/>
                </a:solidFill>
                <a:latin typeface="Times New Roman" pitchFamily="18" charset="0"/>
                <a:cs typeface="Times New Roman" pitchFamily="18" charset="0"/>
              </a:rPr>
              <a:t>TAŞKINLIK</a:t>
            </a:r>
            <a:r>
              <a:rPr lang="tr-TR" sz="2800" b="1" dirty="0" smtClean="0">
                <a:solidFill>
                  <a:srgbClr val="FFC000"/>
                </a:solidFill>
                <a:latin typeface="Times New Roman" pitchFamily="18" charset="0"/>
                <a:cs typeface="Times New Roman" pitchFamily="18" charset="0"/>
              </a:rPr>
              <a:t>” YOK</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a:t>
            </a:r>
            <a:r>
              <a:rPr lang="tr-TR" sz="2800" b="1" dirty="0" smtClean="0">
                <a:solidFill>
                  <a:schemeClr val="bg1"/>
                </a:solidFill>
                <a:latin typeface="Times New Roman" pitchFamily="18" charset="0"/>
                <a:cs typeface="Times New Roman" pitchFamily="18" charset="0"/>
              </a:rPr>
              <a:t>HELAL</a:t>
            </a:r>
            <a:r>
              <a:rPr lang="tr-TR" sz="2800" b="1" dirty="0" smtClean="0">
                <a:solidFill>
                  <a:srgbClr val="FFC000"/>
                </a:solidFill>
                <a:latin typeface="Times New Roman" pitchFamily="18" charset="0"/>
                <a:cs typeface="Times New Roman" pitchFamily="18" charset="0"/>
              </a:rPr>
              <a:t>” VE “</a:t>
            </a:r>
            <a:r>
              <a:rPr lang="tr-TR" sz="2800" b="1" dirty="0" smtClean="0">
                <a:solidFill>
                  <a:schemeClr val="bg1"/>
                </a:solidFill>
                <a:latin typeface="Times New Roman" pitchFamily="18" charset="0"/>
                <a:cs typeface="Times New Roman" pitchFamily="18" charset="0"/>
              </a:rPr>
              <a:t>HARAM</a:t>
            </a:r>
            <a:r>
              <a:rPr lang="tr-TR" sz="2800" b="1" dirty="0" smtClean="0">
                <a:solidFill>
                  <a:srgbClr val="FFC000"/>
                </a:solidFill>
                <a:latin typeface="Times New Roman" pitchFamily="18" charset="0"/>
                <a:cs typeface="Times New Roman" pitchFamily="18" charset="0"/>
              </a:rPr>
              <a:t>” YETKİSİ “</a:t>
            </a:r>
            <a:r>
              <a:rPr lang="tr-TR" sz="2800" b="1" dirty="0" smtClean="0">
                <a:solidFill>
                  <a:schemeClr val="bg1"/>
                </a:solidFill>
                <a:latin typeface="Times New Roman" pitchFamily="18" charset="0"/>
                <a:cs typeface="Times New Roman" pitchFamily="18" charset="0"/>
              </a:rPr>
              <a:t>ALLAH”</a:t>
            </a:r>
            <a:r>
              <a:rPr lang="tr-TR" sz="2800" b="1" dirty="0" smtClean="0">
                <a:solidFill>
                  <a:srgbClr val="FFC000"/>
                </a:solidFill>
                <a:latin typeface="Times New Roman" pitchFamily="18" charset="0"/>
                <a:cs typeface="Times New Roman" pitchFamily="18" charset="0"/>
              </a:rPr>
              <a:t>’A AİTTİR</a:t>
            </a:r>
            <a:endParaRPr lang="tr-TR" sz="2800" b="1" dirty="0">
              <a:solidFill>
                <a:srgbClr val="FFC000"/>
              </a:solidFill>
              <a:latin typeface="Times New Roman" pitchFamily="18" charset="0"/>
              <a:cs typeface="Times New Roman" pitchFamily="18" charset="0"/>
            </a:endParaRPr>
          </a:p>
        </p:txBody>
      </p:sp>
      <p:pic>
        <p:nvPicPr>
          <p:cNvPr id="8194" name="Picture 2" descr="C:\Users\herhayat1sorudur\Desktop\Resim9.png"/>
          <p:cNvPicPr>
            <a:picLocks noChangeAspect="1" noChangeArrowheads="1"/>
          </p:cNvPicPr>
          <p:nvPr/>
        </p:nvPicPr>
        <p:blipFill>
          <a:blip r:embed="rId2" cstate="print"/>
          <a:srcRect/>
          <a:stretch>
            <a:fillRect/>
          </a:stretch>
        </p:blipFill>
        <p:spPr bwMode="auto">
          <a:xfrm>
            <a:off x="683568" y="1124744"/>
            <a:ext cx="7848872" cy="438716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a:t>
            </a:r>
            <a:r>
              <a:rPr lang="tr-TR" sz="2800" b="1" dirty="0" smtClean="0">
                <a:solidFill>
                  <a:schemeClr val="bg1"/>
                </a:solidFill>
                <a:latin typeface="Times New Roman" pitchFamily="18" charset="0"/>
                <a:cs typeface="Times New Roman" pitchFamily="18" charset="0"/>
              </a:rPr>
              <a:t>HELAL</a:t>
            </a:r>
            <a:r>
              <a:rPr lang="tr-TR" sz="2800" b="1" dirty="0" smtClean="0">
                <a:solidFill>
                  <a:srgbClr val="FFC000"/>
                </a:solidFill>
                <a:latin typeface="Times New Roman" pitchFamily="18" charset="0"/>
                <a:cs typeface="Times New Roman" pitchFamily="18" charset="0"/>
              </a:rPr>
              <a:t>” VE “</a:t>
            </a:r>
            <a:r>
              <a:rPr lang="tr-TR" sz="2800" b="1" dirty="0" smtClean="0">
                <a:solidFill>
                  <a:schemeClr val="bg1"/>
                </a:solidFill>
                <a:latin typeface="Times New Roman" pitchFamily="18" charset="0"/>
                <a:cs typeface="Times New Roman" pitchFamily="18" charset="0"/>
              </a:rPr>
              <a:t>HARAM</a:t>
            </a:r>
            <a:r>
              <a:rPr lang="tr-TR" sz="2800" b="1" dirty="0" smtClean="0">
                <a:solidFill>
                  <a:srgbClr val="FFC000"/>
                </a:solidFill>
                <a:latin typeface="Times New Roman" pitchFamily="18" charset="0"/>
                <a:cs typeface="Times New Roman" pitchFamily="18" charset="0"/>
              </a:rPr>
              <a:t>” YETKİSİ “</a:t>
            </a:r>
            <a:r>
              <a:rPr lang="tr-TR" sz="2800" b="1" dirty="0" smtClean="0">
                <a:solidFill>
                  <a:schemeClr val="bg1"/>
                </a:solidFill>
                <a:latin typeface="Times New Roman" pitchFamily="18" charset="0"/>
                <a:cs typeface="Times New Roman" pitchFamily="18" charset="0"/>
              </a:rPr>
              <a:t>ALLAH”</a:t>
            </a:r>
            <a:r>
              <a:rPr lang="tr-TR" sz="2800" b="1" dirty="0" smtClean="0">
                <a:solidFill>
                  <a:srgbClr val="FFC000"/>
                </a:solidFill>
                <a:latin typeface="Times New Roman" pitchFamily="18" charset="0"/>
                <a:cs typeface="Times New Roman" pitchFamily="18" charset="0"/>
              </a:rPr>
              <a:t>’A AİTTİR</a:t>
            </a:r>
            <a:endParaRPr lang="tr-TR" sz="2800" b="1" dirty="0">
              <a:solidFill>
                <a:srgbClr val="FFC000"/>
              </a:solidFill>
              <a:latin typeface="Times New Roman" pitchFamily="18" charset="0"/>
              <a:cs typeface="Times New Roman" pitchFamily="18" charset="0"/>
            </a:endParaRPr>
          </a:p>
        </p:txBody>
      </p:sp>
      <p:sp>
        <p:nvSpPr>
          <p:cNvPr id="4" name="3 Dikdörtgen"/>
          <p:cNvSpPr/>
          <p:nvPr/>
        </p:nvSpPr>
        <p:spPr>
          <a:xfrm>
            <a:off x="144908" y="908720"/>
            <a:ext cx="8891588" cy="4868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SA" sz="3600" dirty="0">
                <a:solidFill>
                  <a:schemeClr val="tx1"/>
                </a:solidFill>
                <a:latin typeface="HASENAT4" pitchFamily="2" charset="-78"/>
                <a:cs typeface="HASENAT4" pitchFamily="2" charset="-78"/>
              </a:rPr>
              <a:t>وَلَا تَقُولُوا لِمَا تَصِفُ اَلْسِنَتُكُمُ الْكَذِبَ هٰـذَا حَلَالٌ وَهٰـذَا حَرَامٌ لِتَفْتَرُوا عَلَى اللّٰهِ الْكَذِبَ اِنَّ الَّذٖينَ يَفْتَرُونَ عَلَى اللّٰهِ الْكَذِبَ لَا يُفْلِحُونَ </a:t>
            </a:r>
            <a:endParaRPr lang="tr-TR" sz="3600" dirty="0">
              <a:solidFill>
                <a:schemeClr val="tx1"/>
              </a:solidFill>
              <a:latin typeface="HASENAT4" pitchFamily="2" charset="-78"/>
              <a:cs typeface="HASENAT4" pitchFamily="2" charset="-78"/>
            </a:endParaRPr>
          </a:p>
          <a:p>
            <a:pPr algn="ctr">
              <a:defRPr/>
            </a:pPr>
            <a:r>
              <a:rPr lang="tr-TR" sz="2400" dirty="0">
                <a:solidFill>
                  <a:schemeClr val="tx1"/>
                </a:solidFill>
              </a:rPr>
              <a:t>“Dillerinizin uydurduğu yalana dayanarak </a:t>
            </a:r>
          </a:p>
          <a:p>
            <a:pPr algn="ctr">
              <a:defRPr/>
            </a:pPr>
            <a:r>
              <a:rPr lang="tr-TR" sz="3600" b="1" dirty="0">
                <a:solidFill>
                  <a:schemeClr val="tx1"/>
                </a:solidFill>
              </a:rPr>
              <a:t>«</a:t>
            </a:r>
            <a:r>
              <a:rPr lang="tr-TR" sz="3600" b="1" dirty="0">
                <a:solidFill>
                  <a:srgbClr val="0070C0"/>
                </a:solidFill>
              </a:rPr>
              <a:t>Bu helâldir, şu da haramdır</a:t>
            </a:r>
            <a:r>
              <a:rPr lang="tr-TR" sz="3600" b="1" dirty="0">
                <a:solidFill>
                  <a:schemeClr val="tx1"/>
                </a:solidFill>
              </a:rPr>
              <a:t>»</a:t>
            </a:r>
            <a:r>
              <a:rPr lang="tr-TR" sz="2400" b="1" dirty="0">
                <a:solidFill>
                  <a:schemeClr val="tx1"/>
                </a:solidFill>
              </a:rPr>
              <a:t> </a:t>
            </a:r>
            <a:r>
              <a:rPr lang="tr-TR" sz="2400" b="1" dirty="0">
                <a:solidFill>
                  <a:srgbClr val="0070C0"/>
                </a:solidFill>
              </a:rPr>
              <a:t>demeyin, </a:t>
            </a:r>
          </a:p>
          <a:p>
            <a:pPr algn="ctr">
              <a:defRPr/>
            </a:pPr>
            <a:r>
              <a:rPr lang="tr-TR" sz="2400" b="1" dirty="0">
                <a:solidFill>
                  <a:schemeClr val="tx1"/>
                </a:solidFill>
              </a:rPr>
              <a:t>çünkü </a:t>
            </a:r>
            <a:r>
              <a:rPr lang="tr-TR" sz="3200" b="1" dirty="0">
                <a:solidFill>
                  <a:srgbClr val="C00000"/>
                </a:solidFill>
              </a:rPr>
              <a:t>Allah'a karşı yalan uydurmuş oluyorsunuz</a:t>
            </a:r>
            <a:r>
              <a:rPr lang="tr-TR" sz="2400" b="1" dirty="0">
                <a:solidFill>
                  <a:schemeClr val="tx1"/>
                </a:solidFill>
              </a:rPr>
              <a:t>. </a:t>
            </a:r>
            <a:endParaRPr lang="tr-TR" sz="2400" b="1" dirty="0">
              <a:solidFill>
                <a:srgbClr val="002060"/>
              </a:solidFill>
            </a:endParaRPr>
          </a:p>
          <a:p>
            <a:pPr algn="ctr">
              <a:defRPr/>
            </a:pPr>
            <a:r>
              <a:rPr lang="tr-TR" sz="2700" b="1" dirty="0">
                <a:solidFill>
                  <a:srgbClr val="002060"/>
                </a:solidFill>
              </a:rPr>
              <a:t>Kuşkusuz Allah'a karşı yalan uyduranlar kurtuluşa eremezler</a:t>
            </a:r>
            <a:r>
              <a:rPr lang="tr-TR" sz="2400" dirty="0">
                <a:solidFill>
                  <a:srgbClr val="002060"/>
                </a:solidFill>
              </a:rPr>
              <a:t>.</a:t>
            </a:r>
            <a:r>
              <a:rPr lang="tr-TR" sz="2400" dirty="0">
                <a:solidFill>
                  <a:schemeClr val="tx1"/>
                </a:solidFill>
              </a:rPr>
              <a:t>” </a:t>
            </a:r>
          </a:p>
          <a:p>
            <a:pPr algn="ctr">
              <a:defRPr/>
            </a:pPr>
            <a:r>
              <a:rPr lang="tr-TR" sz="1600" dirty="0">
                <a:solidFill>
                  <a:schemeClr val="tx1"/>
                </a:solidFill>
              </a:rPr>
              <a:t>(</a:t>
            </a:r>
            <a:r>
              <a:rPr lang="tr-TR" sz="1600" dirty="0" err="1">
                <a:solidFill>
                  <a:schemeClr val="tx1"/>
                </a:solidFill>
              </a:rPr>
              <a:t>Nahl</a:t>
            </a:r>
            <a:r>
              <a:rPr lang="tr-TR" sz="1600" dirty="0">
                <a:solidFill>
                  <a:schemeClr val="tx1"/>
                </a:solidFill>
              </a:rPr>
              <a:t> 116.)</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179388" y="908720"/>
            <a:ext cx="8748712" cy="4824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SA" sz="3200" dirty="0">
                <a:solidFill>
                  <a:schemeClr val="tx1"/>
                </a:solidFill>
                <a:latin typeface="HASENAT4" pitchFamily="2" charset="-78"/>
                <a:cs typeface="HASENAT4" pitchFamily="2" charset="-78"/>
              </a:rPr>
              <a:t>سُئِلَ رَسُولُ اللَّهِ (صعلم) عَنْ السَّمْنِ وَالْجُبْنِ وَالْفِرَاءِ قَالَ:الْحَلالُ مَا أَحَلَّ اللَّهُ فِي كِتَابِهِ وَالْحَرَامُ مَا حَرَّمَ اللَّهُ فِي كِتَابِهِ وَمَا سَكَتَ عَنْهُ فَهُوَ مِمَّا عَفَا عَنْهُ</a:t>
            </a:r>
            <a:endParaRPr lang="tr-TR" sz="3200" dirty="0">
              <a:solidFill>
                <a:schemeClr val="tx1"/>
              </a:solidFill>
              <a:latin typeface="HASENAT4" pitchFamily="2" charset="-78"/>
              <a:cs typeface="HASENAT4" pitchFamily="2" charset="-78"/>
            </a:endParaRPr>
          </a:p>
          <a:p>
            <a:pPr algn="ctr">
              <a:defRPr/>
            </a:pPr>
            <a:r>
              <a:rPr lang="tr-TR" sz="2400" dirty="0">
                <a:solidFill>
                  <a:schemeClr val="tx1"/>
                </a:solidFill>
              </a:rPr>
              <a:t>Selman-ı Farisi'den rivayet olunduğuna göre </a:t>
            </a:r>
          </a:p>
          <a:p>
            <a:pPr algn="ctr">
              <a:defRPr/>
            </a:pPr>
            <a:r>
              <a:rPr lang="tr-TR" sz="2400" dirty="0" err="1">
                <a:solidFill>
                  <a:schemeClr val="tx1"/>
                </a:solidFill>
              </a:rPr>
              <a:t>Rasulullah</a:t>
            </a:r>
            <a:r>
              <a:rPr lang="tr-TR" sz="2400" dirty="0">
                <a:solidFill>
                  <a:schemeClr val="tx1"/>
                </a:solidFill>
              </a:rPr>
              <a:t> (sav)'den, </a:t>
            </a:r>
          </a:p>
          <a:p>
            <a:pPr algn="ctr">
              <a:defRPr/>
            </a:pPr>
            <a:r>
              <a:rPr lang="tr-TR" sz="2800" b="1" dirty="0">
                <a:solidFill>
                  <a:schemeClr val="tx1"/>
                </a:solidFill>
              </a:rPr>
              <a:t>“</a:t>
            </a:r>
            <a:r>
              <a:rPr lang="tr-TR" sz="2800" b="1" dirty="0">
                <a:solidFill>
                  <a:srgbClr val="002060"/>
                </a:solidFill>
              </a:rPr>
              <a:t>yağ, peynir ve yabani eşek etinin hükmü</a:t>
            </a:r>
            <a:r>
              <a:rPr lang="tr-TR" sz="2800" b="1" dirty="0">
                <a:solidFill>
                  <a:schemeClr val="tx1"/>
                </a:solidFill>
              </a:rPr>
              <a:t>” </a:t>
            </a:r>
            <a:r>
              <a:rPr lang="tr-TR" sz="2800" dirty="0">
                <a:solidFill>
                  <a:schemeClr val="tx1"/>
                </a:solidFill>
              </a:rPr>
              <a:t>sorulmuş, O'da şöyle buyurmuştur: </a:t>
            </a:r>
          </a:p>
          <a:p>
            <a:pPr algn="ctr">
              <a:defRPr/>
            </a:pPr>
            <a:r>
              <a:rPr lang="tr-TR" sz="2800" dirty="0">
                <a:solidFill>
                  <a:schemeClr val="tx1"/>
                </a:solidFill>
              </a:rPr>
              <a:t>"</a:t>
            </a:r>
            <a:r>
              <a:rPr lang="tr-TR" sz="2800" b="1" dirty="0">
                <a:solidFill>
                  <a:srgbClr val="C00000"/>
                </a:solidFill>
              </a:rPr>
              <a:t>Helal, Allah'ın kitabında helal kıldığı, </a:t>
            </a:r>
          </a:p>
          <a:p>
            <a:pPr algn="ctr">
              <a:defRPr/>
            </a:pPr>
            <a:r>
              <a:rPr lang="tr-TR" sz="2800" b="1" dirty="0">
                <a:solidFill>
                  <a:srgbClr val="0070C0"/>
                </a:solidFill>
              </a:rPr>
              <a:t>haram da Allah'ın kitabında haram kıldığıdır; </a:t>
            </a:r>
          </a:p>
          <a:p>
            <a:pPr algn="ctr">
              <a:defRPr/>
            </a:pPr>
            <a:r>
              <a:rPr lang="tr-TR" sz="2800" b="1" dirty="0">
                <a:solidFill>
                  <a:srgbClr val="7030A0"/>
                </a:solidFill>
              </a:rPr>
              <a:t>hakkında bir şey söylemedikleri ise </a:t>
            </a:r>
          </a:p>
          <a:p>
            <a:pPr algn="ctr">
              <a:defRPr/>
            </a:pPr>
            <a:r>
              <a:rPr lang="tr-TR" sz="2800" b="1" dirty="0">
                <a:solidFill>
                  <a:srgbClr val="00B050"/>
                </a:solidFill>
              </a:rPr>
              <a:t>sizin için affedip serbest bıraktıklarıdır</a:t>
            </a:r>
            <a:r>
              <a:rPr lang="tr-TR" sz="2800" b="1" dirty="0">
                <a:solidFill>
                  <a:srgbClr val="7030A0"/>
                </a:solidFill>
              </a:rPr>
              <a:t>.</a:t>
            </a:r>
            <a:r>
              <a:rPr lang="tr-TR" sz="2800" dirty="0">
                <a:solidFill>
                  <a:schemeClr val="tx1"/>
                </a:solidFill>
              </a:rPr>
              <a:t>" </a:t>
            </a:r>
          </a:p>
          <a:p>
            <a:pPr algn="ctr">
              <a:defRPr/>
            </a:pPr>
            <a:r>
              <a:rPr lang="tr-TR" dirty="0">
                <a:solidFill>
                  <a:schemeClr val="tx1"/>
                </a:solidFill>
              </a:rPr>
              <a:t>(</a:t>
            </a:r>
            <a:r>
              <a:rPr lang="tr-TR" dirty="0" err="1">
                <a:solidFill>
                  <a:schemeClr val="tx1"/>
                </a:solidFill>
              </a:rPr>
              <a:t>İbn</a:t>
            </a:r>
            <a:r>
              <a:rPr lang="tr-TR" dirty="0">
                <a:solidFill>
                  <a:schemeClr val="tx1"/>
                </a:solidFill>
              </a:rPr>
              <a:t> </a:t>
            </a:r>
            <a:r>
              <a:rPr lang="tr-TR" dirty="0" err="1">
                <a:solidFill>
                  <a:schemeClr val="tx1"/>
                </a:solidFill>
              </a:rPr>
              <a:t>Mace</a:t>
            </a:r>
            <a:r>
              <a:rPr lang="tr-TR" dirty="0">
                <a:solidFill>
                  <a:schemeClr val="tx1"/>
                </a:solidFill>
              </a:rPr>
              <a:t>, </a:t>
            </a:r>
            <a:r>
              <a:rPr lang="tr-TR" dirty="0" err="1">
                <a:solidFill>
                  <a:schemeClr val="tx1"/>
                </a:solidFill>
              </a:rPr>
              <a:t>Et'ıme</a:t>
            </a:r>
            <a:r>
              <a:rPr lang="tr-TR" dirty="0">
                <a:solidFill>
                  <a:schemeClr val="tx1"/>
                </a:solidFill>
              </a:rPr>
              <a:t>, 60/3358)</a:t>
            </a:r>
          </a:p>
        </p:txBody>
      </p:sp>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a:t>
            </a:r>
            <a:r>
              <a:rPr lang="tr-TR" sz="2800" b="1" dirty="0" smtClean="0">
                <a:solidFill>
                  <a:schemeClr val="bg1"/>
                </a:solidFill>
                <a:latin typeface="Times New Roman" pitchFamily="18" charset="0"/>
                <a:cs typeface="Times New Roman" pitchFamily="18" charset="0"/>
              </a:rPr>
              <a:t>HELAL</a:t>
            </a:r>
            <a:r>
              <a:rPr lang="tr-TR" sz="2800" b="1" dirty="0" smtClean="0">
                <a:solidFill>
                  <a:srgbClr val="FFC000"/>
                </a:solidFill>
                <a:latin typeface="Times New Roman" pitchFamily="18" charset="0"/>
                <a:cs typeface="Times New Roman" pitchFamily="18" charset="0"/>
              </a:rPr>
              <a:t>” VE “</a:t>
            </a:r>
            <a:r>
              <a:rPr lang="tr-TR" sz="2800" b="1" dirty="0" smtClean="0">
                <a:solidFill>
                  <a:schemeClr val="bg1"/>
                </a:solidFill>
                <a:latin typeface="Times New Roman" pitchFamily="18" charset="0"/>
                <a:cs typeface="Times New Roman" pitchFamily="18" charset="0"/>
              </a:rPr>
              <a:t>HARAM</a:t>
            </a:r>
            <a:r>
              <a:rPr lang="tr-TR" sz="2800" b="1" dirty="0" smtClean="0">
                <a:solidFill>
                  <a:srgbClr val="FFC000"/>
                </a:solidFill>
                <a:latin typeface="Times New Roman" pitchFamily="18" charset="0"/>
                <a:cs typeface="Times New Roman" pitchFamily="18" charset="0"/>
              </a:rPr>
              <a:t>” YETKİSİ “</a:t>
            </a:r>
            <a:r>
              <a:rPr lang="tr-TR" sz="2800" b="1" dirty="0" smtClean="0">
                <a:solidFill>
                  <a:schemeClr val="bg1"/>
                </a:solidFill>
                <a:latin typeface="Times New Roman" pitchFamily="18" charset="0"/>
                <a:cs typeface="Times New Roman" pitchFamily="18" charset="0"/>
              </a:rPr>
              <a:t>ALLAH”</a:t>
            </a:r>
            <a:r>
              <a:rPr lang="tr-TR" sz="2800" b="1" dirty="0" smtClean="0">
                <a:solidFill>
                  <a:srgbClr val="FFC000"/>
                </a:solidFill>
                <a:latin typeface="Times New Roman" pitchFamily="18" charset="0"/>
                <a:cs typeface="Times New Roman" pitchFamily="18" charset="0"/>
              </a:rPr>
              <a:t>’A AİTTİR</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9512" y="908720"/>
            <a:ext cx="8748713"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3600" dirty="0">
                <a:solidFill>
                  <a:schemeClr val="tx1"/>
                </a:solidFill>
                <a:latin typeface="HASENAT4" pitchFamily="2" charset="-78"/>
                <a:cs typeface="HASENAT4" pitchFamily="2" charset="-78"/>
              </a:rPr>
              <a:t>قُلْ لَا يَسْتَوِى الْخَبٖيثُ وَالطَّيِّبُ وَلَوْ اَعْجَبَكَ كَثْرَةُ الْخَبٖيثِ فَاتَّقُوا اللّٰهَ يَا اُولِى الْاَلْبَابِ لَعَلَّكُمْ تُفْلِحُونَ</a:t>
            </a:r>
            <a:endParaRPr lang="tr-TR" sz="3600" dirty="0">
              <a:solidFill>
                <a:schemeClr val="tx1"/>
              </a:solidFill>
              <a:latin typeface="HASENAT4" pitchFamily="2" charset="-78"/>
              <a:cs typeface="HASENAT4" pitchFamily="2" charset="-78"/>
            </a:endParaRPr>
          </a:p>
          <a:p>
            <a:pPr algn="ctr">
              <a:defRPr/>
            </a:pPr>
            <a:r>
              <a:rPr lang="tr-TR" sz="2400" dirty="0">
                <a:solidFill>
                  <a:schemeClr val="tx1"/>
                </a:solidFill>
              </a:rPr>
              <a:t> </a:t>
            </a:r>
            <a:r>
              <a:rPr lang="tr-TR" sz="3200" dirty="0">
                <a:solidFill>
                  <a:schemeClr val="tx1"/>
                </a:solidFill>
              </a:rPr>
              <a:t>“</a:t>
            </a:r>
            <a:r>
              <a:rPr lang="tr-TR" sz="3200" b="1" dirty="0">
                <a:solidFill>
                  <a:schemeClr val="tx1"/>
                </a:solidFill>
              </a:rPr>
              <a:t>De ki: </a:t>
            </a:r>
            <a:r>
              <a:rPr lang="tr-TR" sz="3200" b="1" dirty="0">
                <a:solidFill>
                  <a:srgbClr val="C00000"/>
                </a:solidFill>
              </a:rPr>
              <a:t>Pis ve kötü ile temiz ve iyi bir değildir</a:t>
            </a:r>
            <a:r>
              <a:rPr lang="tr-TR" sz="3200" b="1" dirty="0">
                <a:solidFill>
                  <a:schemeClr val="tx1"/>
                </a:solidFill>
              </a:rPr>
              <a:t>; </a:t>
            </a:r>
          </a:p>
          <a:p>
            <a:pPr algn="ctr">
              <a:defRPr/>
            </a:pPr>
            <a:r>
              <a:rPr lang="tr-TR" sz="3200" b="1" dirty="0">
                <a:solidFill>
                  <a:srgbClr val="0070C0"/>
                </a:solidFill>
              </a:rPr>
              <a:t>pis ve kötünün çokluğu tuhafına gitse </a:t>
            </a:r>
          </a:p>
          <a:p>
            <a:pPr algn="ctr">
              <a:defRPr/>
            </a:pPr>
            <a:r>
              <a:rPr lang="tr-TR" sz="3200" b="1" dirty="0">
                <a:solidFill>
                  <a:srgbClr val="0070C0"/>
                </a:solidFill>
              </a:rPr>
              <a:t>(yahut hoşuna gitse) de (bu böyledir). </a:t>
            </a:r>
          </a:p>
          <a:p>
            <a:pPr algn="ctr">
              <a:defRPr/>
            </a:pPr>
            <a:r>
              <a:rPr lang="tr-TR" sz="3200" b="1" dirty="0">
                <a:solidFill>
                  <a:srgbClr val="7030A0"/>
                </a:solidFill>
              </a:rPr>
              <a:t>Öyleyse ey akıl sahipleri! </a:t>
            </a:r>
          </a:p>
          <a:p>
            <a:pPr algn="ctr">
              <a:defRPr/>
            </a:pPr>
            <a:r>
              <a:rPr lang="tr-TR" sz="3200" b="1" dirty="0">
                <a:solidFill>
                  <a:srgbClr val="00B050"/>
                </a:solidFill>
              </a:rPr>
              <a:t>Allah'tan korkunuz ki kurtuluşa eresiniz.</a:t>
            </a:r>
            <a:r>
              <a:rPr lang="tr-TR" sz="3200" dirty="0">
                <a:solidFill>
                  <a:schemeClr val="tx1"/>
                </a:solidFill>
              </a:rPr>
              <a:t>” </a:t>
            </a:r>
            <a:endParaRPr lang="tr-TR" sz="2400" dirty="0">
              <a:solidFill>
                <a:schemeClr val="tx1"/>
              </a:solidFill>
            </a:endParaRPr>
          </a:p>
          <a:p>
            <a:pPr algn="ctr">
              <a:defRPr/>
            </a:pPr>
            <a:r>
              <a:rPr lang="tr-TR" sz="1600" dirty="0">
                <a:solidFill>
                  <a:schemeClr val="tx1"/>
                </a:solidFill>
              </a:rPr>
              <a:t>(</a:t>
            </a:r>
            <a:r>
              <a:rPr lang="tr-TR" sz="1600" dirty="0" err="1">
                <a:solidFill>
                  <a:schemeClr val="tx1"/>
                </a:solidFill>
              </a:rPr>
              <a:t>Mâide</a:t>
            </a:r>
            <a:r>
              <a:rPr lang="tr-TR" sz="1600" dirty="0">
                <a:solidFill>
                  <a:schemeClr val="tx1"/>
                </a:solidFill>
              </a:rPr>
              <a:t> 100.)</a:t>
            </a:r>
          </a:p>
        </p:txBody>
      </p:sp>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a:t>
            </a:r>
            <a:r>
              <a:rPr lang="tr-TR" sz="2800" b="1" dirty="0" smtClean="0">
                <a:solidFill>
                  <a:schemeClr val="bg1"/>
                </a:solidFill>
                <a:latin typeface="Times New Roman" pitchFamily="18" charset="0"/>
                <a:cs typeface="Times New Roman" pitchFamily="18" charset="0"/>
              </a:rPr>
              <a:t>HELAL</a:t>
            </a:r>
            <a:r>
              <a:rPr lang="tr-TR" sz="2800" b="1" dirty="0" smtClean="0">
                <a:solidFill>
                  <a:srgbClr val="FFC000"/>
                </a:solidFill>
                <a:latin typeface="Times New Roman" pitchFamily="18" charset="0"/>
                <a:cs typeface="Times New Roman" pitchFamily="18" charset="0"/>
              </a:rPr>
              <a:t>” VE “</a:t>
            </a:r>
            <a:r>
              <a:rPr lang="tr-TR" sz="2800" b="1" dirty="0" smtClean="0">
                <a:solidFill>
                  <a:schemeClr val="bg1"/>
                </a:solidFill>
                <a:latin typeface="Times New Roman" pitchFamily="18" charset="0"/>
                <a:cs typeface="Times New Roman" pitchFamily="18" charset="0"/>
              </a:rPr>
              <a:t>HARAM</a:t>
            </a:r>
            <a:r>
              <a:rPr lang="tr-TR" sz="2800" b="1" dirty="0" smtClean="0">
                <a:solidFill>
                  <a:srgbClr val="FFC000"/>
                </a:solidFill>
                <a:latin typeface="Times New Roman" pitchFamily="18" charset="0"/>
                <a:cs typeface="Times New Roman" pitchFamily="18" charset="0"/>
              </a:rPr>
              <a:t>” BİR OLMAZ</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07950" y="908720"/>
            <a:ext cx="8891588"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2800" dirty="0">
                <a:solidFill>
                  <a:schemeClr val="tx1"/>
                </a:solidFill>
                <a:latin typeface="HASENAT4" pitchFamily="2" charset="-78"/>
                <a:cs typeface="HASENAT4" pitchFamily="2" charset="-78"/>
              </a:rPr>
              <a:t>إنَّ الْحَلَالَ بَيِّنٌ وَإنَّ الْحَرَامَ بَيِّنٌ، وَبَيْنَهُمَا أُمُورٌ مُشْتَبِهَاتٌ لَا يَعْلَمُهُنَّ كَثِيرٌ مِنَ النَّاسِ، فَمَنِ اتَّقَى اَلشُّبُهَاتِ اِسْتَبْرَأَ لِدِينِهِ وَعِرْضِهِ، وَمَنْ وَقَعَ فِي الشُّبُهَاتِ وَقَعَ فِي الْحَرَامِ، كَالرَّاعِييَرْعَى حَوْلَ الْحِمَى، يُوشِكُ أنْ يَقَعَ فيهِ. أَلَا وَإنَّ لِكُلِّ مَلِكٍ حِمَى، وإنَّ حِمَى اللّهِ مَحَارِمُهُ. </a:t>
            </a:r>
            <a:endParaRPr lang="tr-TR" sz="2800" dirty="0">
              <a:solidFill>
                <a:schemeClr val="tx1"/>
              </a:solidFill>
              <a:latin typeface="HASENAT4" pitchFamily="2" charset="-78"/>
              <a:cs typeface="HASENAT4" pitchFamily="2" charset="-78"/>
            </a:endParaRPr>
          </a:p>
          <a:p>
            <a:pPr algn="ctr">
              <a:defRPr/>
            </a:pPr>
            <a:r>
              <a:rPr lang="tr-TR" sz="2400" b="1" dirty="0">
                <a:solidFill>
                  <a:schemeClr val="tx1"/>
                </a:solidFill>
              </a:rPr>
              <a:t>“Şurası muhakkak ki, </a:t>
            </a:r>
            <a:r>
              <a:rPr lang="tr-TR" sz="2400" b="1" dirty="0">
                <a:solidFill>
                  <a:srgbClr val="C00000"/>
                </a:solidFill>
              </a:rPr>
              <a:t>haramlar apaçık bellidir, helaller de apaçık bellidir.</a:t>
            </a:r>
            <a:r>
              <a:rPr lang="tr-TR" sz="2400" b="1" dirty="0">
                <a:solidFill>
                  <a:schemeClr val="tx1"/>
                </a:solidFill>
              </a:rPr>
              <a:t> </a:t>
            </a:r>
            <a:r>
              <a:rPr lang="tr-TR" sz="2400" b="1" dirty="0">
                <a:solidFill>
                  <a:srgbClr val="0070C0"/>
                </a:solidFill>
              </a:rPr>
              <a:t>Bu  ikisi arasında (haram veya helal olduğu)  şüpheli olanlar vardır. İnsanlardan çoğu bunları bilmez.</a:t>
            </a:r>
            <a:r>
              <a:rPr lang="tr-TR" sz="2400" b="1" dirty="0">
                <a:solidFill>
                  <a:schemeClr val="tx1"/>
                </a:solidFill>
              </a:rPr>
              <a:t> </a:t>
            </a:r>
            <a:r>
              <a:rPr lang="tr-TR" sz="2400" b="1" dirty="0">
                <a:solidFill>
                  <a:srgbClr val="7030A0"/>
                </a:solidFill>
              </a:rPr>
              <a:t>Bu durumda, kim şüpheli şeylerden kaçınırsa, dinini de, ırzını da korumuş olur.</a:t>
            </a:r>
            <a:r>
              <a:rPr lang="tr-TR" sz="2400" b="1" dirty="0">
                <a:solidFill>
                  <a:schemeClr val="tx1"/>
                </a:solidFill>
              </a:rPr>
              <a:t> </a:t>
            </a:r>
            <a:r>
              <a:rPr lang="tr-TR" sz="2400" b="1" u="sng" dirty="0">
                <a:solidFill>
                  <a:srgbClr val="C00000"/>
                </a:solidFill>
              </a:rPr>
              <a:t>Kim de şüpheli şeylere düşerse harama düşmüş olur, tıpkı koruluğun etrafında sürüsünü otlatan çoban gibi ki, her an koruluğa düşebilecek durumdadır.</a:t>
            </a:r>
            <a:r>
              <a:rPr lang="tr-TR" sz="2400" b="1" dirty="0">
                <a:solidFill>
                  <a:srgbClr val="C00000"/>
                </a:solidFill>
              </a:rPr>
              <a:t> </a:t>
            </a:r>
            <a:r>
              <a:rPr lang="tr-TR" sz="2400" b="1" dirty="0">
                <a:solidFill>
                  <a:schemeClr val="tx1"/>
                </a:solidFill>
              </a:rPr>
              <a:t>Haberiniz olsun, her </a:t>
            </a:r>
            <a:r>
              <a:rPr lang="tr-TR" sz="2400" dirty="0">
                <a:solidFill>
                  <a:schemeClr val="tx1"/>
                </a:solidFill>
              </a:rPr>
              <a:t>hükümdarın</a:t>
            </a:r>
            <a:r>
              <a:rPr lang="tr-TR" sz="2400" b="1" dirty="0">
                <a:solidFill>
                  <a:schemeClr val="tx1"/>
                </a:solidFill>
              </a:rPr>
              <a:t> bir koruluğu vardır, </a:t>
            </a:r>
            <a:r>
              <a:rPr lang="tr-TR" sz="2400" b="1" u="sng" dirty="0">
                <a:solidFill>
                  <a:srgbClr val="0070C0"/>
                </a:solidFill>
              </a:rPr>
              <a:t>Allah'ın koruluğu da haramlarıdır</a:t>
            </a:r>
            <a:r>
              <a:rPr lang="tr-TR" sz="2400" b="1" dirty="0">
                <a:solidFill>
                  <a:schemeClr val="tx1"/>
                </a:solidFill>
              </a:rPr>
              <a:t>..." </a:t>
            </a:r>
          </a:p>
          <a:p>
            <a:pPr algn="ctr">
              <a:defRPr/>
            </a:pPr>
            <a:r>
              <a:rPr lang="tr-TR" sz="1400" dirty="0">
                <a:solidFill>
                  <a:schemeClr val="tx1"/>
                </a:solidFill>
              </a:rPr>
              <a:t>(</a:t>
            </a:r>
            <a:r>
              <a:rPr lang="tr-TR" sz="1400" dirty="0" err="1">
                <a:solidFill>
                  <a:schemeClr val="tx1"/>
                </a:solidFill>
              </a:rPr>
              <a:t>Buhârî</a:t>
            </a:r>
            <a:r>
              <a:rPr lang="tr-TR" sz="1400" dirty="0">
                <a:solidFill>
                  <a:schemeClr val="tx1"/>
                </a:solidFill>
              </a:rPr>
              <a:t>, İman 45, </a:t>
            </a:r>
            <a:r>
              <a:rPr lang="tr-TR" sz="1400" dirty="0" err="1">
                <a:solidFill>
                  <a:schemeClr val="tx1"/>
                </a:solidFill>
              </a:rPr>
              <a:t>Büyû</a:t>
            </a:r>
            <a:r>
              <a:rPr lang="tr-TR" sz="1400" dirty="0">
                <a:solidFill>
                  <a:schemeClr val="tx1"/>
                </a:solidFill>
              </a:rPr>
              <a:t>’ 5; Müslim, </a:t>
            </a:r>
            <a:r>
              <a:rPr lang="tr-TR" sz="1400" dirty="0" err="1">
                <a:solidFill>
                  <a:schemeClr val="tx1"/>
                </a:solidFill>
              </a:rPr>
              <a:t>Müsâkat</a:t>
            </a:r>
            <a:r>
              <a:rPr lang="tr-TR" sz="1400" dirty="0">
                <a:solidFill>
                  <a:schemeClr val="tx1"/>
                </a:solidFill>
              </a:rPr>
              <a:t> 107-108; </a:t>
            </a:r>
            <a:r>
              <a:rPr lang="tr-TR" sz="1400" dirty="0" err="1">
                <a:solidFill>
                  <a:schemeClr val="tx1"/>
                </a:solidFill>
              </a:rPr>
              <a:t>İbn</a:t>
            </a:r>
            <a:r>
              <a:rPr lang="tr-TR" sz="1400" dirty="0">
                <a:solidFill>
                  <a:schemeClr val="tx1"/>
                </a:solidFill>
              </a:rPr>
              <a:t> </a:t>
            </a:r>
            <a:r>
              <a:rPr lang="tr-TR" sz="1400" dirty="0" err="1">
                <a:solidFill>
                  <a:schemeClr val="tx1"/>
                </a:solidFill>
              </a:rPr>
              <a:t>Mâce</a:t>
            </a:r>
            <a:r>
              <a:rPr lang="tr-TR" sz="1400" dirty="0">
                <a:solidFill>
                  <a:schemeClr val="tx1"/>
                </a:solidFill>
              </a:rPr>
              <a:t>, </a:t>
            </a:r>
            <a:r>
              <a:rPr lang="tr-TR" sz="1400" dirty="0" err="1">
                <a:solidFill>
                  <a:schemeClr val="tx1"/>
                </a:solidFill>
              </a:rPr>
              <a:t>Fiten</a:t>
            </a:r>
            <a:r>
              <a:rPr lang="tr-TR" sz="1400" dirty="0">
                <a:solidFill>
                  <a:schemeClr val="tx1"/>
                </a:solidFill>
              </a:rPr>
              <a:t> 14,</a:t>
            </a:r>
            <a:r>
              <a:rPr lang="tr-TR" sz="1400" b="1" dirty="0">
                <a:solidFill>
                  <a:schemeClr val="tx1"/>
                </a:solidFill>
              </a:rPr>
              <a:t>)</a:t>
            </a:r>
            <a:endParaRPr lang="tr-TR" sz="1400" dirty="0">
              <a:solidFill>
                <a:schemeClr val="tx1"/>
              </a:solidFill>
            </a:endParaRPr>
          </a:p>
        </p:txBody>
      </p:sp>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a:t>
            </a:r>
            <a:r>
              <a:rPr lang="tr-TR" sz="2800" b="1" dirty="0" smtClean="0">
                <a:solidFill>
                  <a:schemeClr val="bg1"/>
                </a:solidFill>
                <a:latin typeface="Times New Roman" pitchFamily="18" charset="0"/>
                <a:cs typeface="Times New Roman" pitchFamily="18" charset="0"/>
              </a:rPr>
              <a:t>HELAL</a:t>
            </a:r>
            <a:r>
              <a:rPr lang="tr-TR" sz="2800" b="1" dirty="0" smtClean="0">
                <a:solidFill>
                  <a:srgbClr val="FFC000"/>
                </a:solidFill>
                <a:latin typeface="Times New Roman" pitchFamily="18" charset="0"/>
                <a:cs typeface="Times New Roman" pitchFamily="18" charset="0"/>
              </a:rPr>
              <a:t>” VE “</a:t>
            </a:r>
            <a:r>
              <a:rPr lang="tr-TR" sz="2800" b="1" dirty="0" smtClean="0">
                <a:solidFill>
                  <a:schemeClr val="bg1"/>
                </a:solidFill>
                <a:latin typeface="Times New Roman" pitchFamily="18" charset="0"/>
                <a:cs typeface="Times New Roman" pitchFamily="18" charset="0"/>
              </a:rPr>
              <a:t>HARAM</a:t>
            </a:r>
            <a:r>
              <a:rPr lang="tr-TR" sz="2800" b="1" dirty="0" smtClean="0">
                <a:solidFill>
                  <a:srgbClr val="FFC000"/>
                </a:solidFill>
                <a:latin typeface="Times New Roman" pitchFamily="18" charset="0"/>
                <a:cs typeface="Times New Roman" pitchFamily="18" charset="0"/>
              </a:rPr>
              <a:t>” BELLİDİR</a:t>
            </a:r>
          </a:p>
          <a:p>
            <a:pPr algn="ctr"/>
            <a:r>
              <a:rPr lang="tr-TR" sz="2800" b="1" dirty="0" smtClean="0">
                <a:solidFill>
                  <a:srgbClr val="FFC000"/>
                </a:solidFill>
                <a:latin typeface="Times New Roman" pitchFamily="18" charset="0"/>
                <a:cs typeface="Times New Roman" pitchFamily="18" charset="0"/>
              </a:rPr>
              <a:t>“</a:t>
            </a:r>
            <a:r>
              <a:rPr lang="tr-TR" sz="2800" b="1" dirty="0" smtClean="0">
                <a:solidFill>
                  <a:schemeClr val="bg1"/>
                </a:solidFill>
                <a:latin typeface="Times New Roman" pitchFamily="18" charset="0"/>
                <a:cs typeface="Times New Roman" pitchFamily="18" charset="0"/>
              </a:rPr>
              <a:t>ŞÜPHE</a:t>
            </a:r>
            <a:r>
              <a:rPr lang="tr-TR" sz="2800" b="1" dirty="0" smtClean="0">
                <a:solidFill>
                  <a:srgbClr val="FFC000"/>
                </a:solidFill>
                <a:latin typeface="Times New Roman" pitchFamily="18" charset="0"/>
                <a:cs typeface="Times New Roman" pitchFamily="18" charset="0"/>
              </a:rPr>
              <a:t>”Lİ ŞEYLERDEN SAKININ</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ÇALIŞIP “</a:t>
            </a:r>
            <a:r>
              <a:rPr lang="tr-TR" sz="2800" b="1" dirty="0" smtClean="0">
                <a:solidFill>
                  <a:schemeClr val="bg1"/>
                </a:solidFill>
                <a:latin typeface="Times New Roman" pitchFamily="18" charset="0"/>
                <a:cs typeface="Times New Roman" pitchFamily="18" charset="0"/>
              </a:rPr>
              <a:t>HELAL”</a:t>
            </a:r>
            <a:r>
              <a:rPr lang="tr-TR" sz="2800" b="1" dirty="0" smtClean="0">
                <a:solidFill>
                  <a:srgbClr val="FFC000"/>
                </a:solidFill>
                <a:latin typeface="Times New Roman" pitchFamily="18" charset="0"/>
                <a:cs typeface="Times New Roman" pitchFamily="18" charset="0"/>
              </a:rPr>
              <a:t>İNDEN KAZANMAK “</a:t>
            </a:r>
            <a:r>
              <a:rPr lang="tr-TR" sz="2800" b="1" dirty="0" smtClean="0">
                <a:solidFill>
                  <a:schemeClr val="bg1"/>
                </a:solidFill>
                <a:latin typeface="Times New Roman" pitchFamily="18" charset="0"/>
                <a:cs typeface="Times New Roman" pitchFamily="18" charset="0"/>
              </a:rPr>
              <a:t>FARZ</a:t>
            </a:r>
            <a:r>
              <a:rPr lang="tr-TR" sz="2800" b="1" dirty="0" smtClean="0">
                <a:solidFill>
                  <a:srgbClr val="FFC000"/>
                </a:solidFill>
                <a:latin typeface="Times New Roman" pitchFamily="18" charset="0"/>
                <a:cs typeface="Times New Roman" pitchFamily="18" charset="0"/>
              </a:rPr>
              <a:t>”DIR</a:t>
            </a:r>
            <a:endParaRPr lang="tr-TR" sz="2800" b="1" dirty="0">
              <a:solidFill>
                <a:srgbClr val="FFC000"/>
              </a:solidFill>
              <a:latin typeface="Times New Roman" pitchFamily="18" charset="0"/>
              <a:cs typeface="Times New Roman" pitchFamily="18" charset="0"/>
            </a:endParaRPr>
          </a:p>
        </p:txBody>
      </p:sp>
      <p:sp>
        <p:nvSpPr>
          <p:cNvPr id="4" name="3 Dikdörtgen"/>
          <p:cNvSpPr/>
          <p:nvPr/>
        </p:nvSpPr>
        <p:spPr>
          <a:xfrm>
            <a:off x="179388" y="908720"/>
            <a:ext cx="8820150" cy="4896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dirty="0" err="1">
                <a:solidFill>
                  <a:schemeClr val="tx1"/>
                </a:solidFill>
              </a:rPr>
              <a:t>Rasulüllah</a:t>
            </a:r>
            <a:r>
              <a:rPr lang="tr-TR" sz="2400" dirty="0">
                <a:solidFill>
                  <a:schemeClr val="tx1"/>
                </a:solidFill>
              </a:rPr>
              <a:t> (s.a.s.) </a:t>
            </a:r>
            <a:r>
              <a:rPr lang="tr-TR" sz="2400" dirty="0" smtClean="0">
                <a:solidFill>
                  <a:schemeClr val="tx1"/>
                </a:solidFill>
              </a:rPr>
              <a:t>hadisinde</a:t>
            </a:r>
            <a:r>
              <a:rPr lang="tr-TR" sz="2400" dirty="0">
                <a:solidFill>
                  <a:schemeClr val="tx1"/>
                </a:solidFill>
              </a:rPr>
              <a:t>; </a:t>
            </a:r>
          </a:p>
          <a:p>
            <a:pPr algn="ctr">
              <a:defRPr/>
            </a:pPr>
            <a:r>
              <a:rPr lang="tr-TR" sz="4000" dirty="0">
                <a:solidFill>
                  <a:schemeClr val="tx1"/>
                </a:solidFill>
              </a:rPr>
              <a:t>“</a:t>
            </a:r>
            <a:r>
              <a:rPr lang="tr-TR" sz="4000" b="1" dirty="0">
                <a:solidFill>
                  <a:srgbClr val="FF0000"/>
                </a:solidFill>
              </a:rPr>
              <a:t>Helali aramak, her </a:t>
            </a:r>
            <a:r>
              <a:rPr lang="tr-TR" sz="4000" b="1" dirty="0" err="1">
                <a:solidFill>
                  <a:srgbClr val="FF0000"/>
                </a:solidFill>
              </a:rPr>
              <a:t>Müslümana</a:t>
            </a:r>
            <a:r>
              <a:rPr lang="tr-TR" sz="4000" b="1" dirty="0">
                <a:solidFill>
                  <a:srgbClr val="FF0000"/>
                </a:solidFill>
              </a:rPr>
              <a:t> farzdır</a:t>
            </a:r>
            <a:r>
              <a:rPr lang="tr-TR" sz="4000" dirty="0">
                <a:solidFill>
                  <a:schemeClr val="tx1"/>
                </a:solidFill>
              </a:rPr>
              <a:t>.” </a:t>
            </a:r>
          </a:p>
          <a:p>
            <a:pPr algn="ctr">
              <a:defRPr/>
            </a:pPr>
            <a:r>
              <a:rPr lang="tr-TR" sz="1600" dirty="0">
                <a:solidFill>
                  <a:schemeClr val="tx1"/>
                </a:solidFill>
              </a:rPr>
              <a:t>(</a:t>
            </a:r>
            <a:r>
              <a:rPr lang="tr-TR" sz="1600" dirty="0" err="1">
                <a:solidFill>
                  <a:schemeClr val="tx1"/>
                </a:solidFill>
              </a:rPr>
              <a:t>Mu’cemü’l</a:t>
            </a:r>
            <a:r>
              <a:rPr lang="tr-TR" sz="1600" dirty="0">
                <a:solidFill>
                  <a:schemeClr val="tx1"/>
                </a:solidFill>
              </a:rPr>
              <a:t>-</a:t>
            </a:r>
            <a:r>
              <a:rPr lang="tr-TR" sz="1600" dirty="0" err="1">
                <a:solidFill>
                  <a:schemeClr val="tx1"/>
                </a:solidFill>
              </a:rPr>
              <a:t>Evsat</a:t>
            </a:r>
            <a:r>
              <a:rPr lang="tr-TR" sz="1600" dirty="0">
                <a:solidFill>
                  <a:schemeClr val="tx1"/>
                </a:solidFill>
              </a:rPr>
              <a:t>, no: 8605.) </a:t>
            </a:r>
          </a:p>
          <a:p>
            <a:pPr algn="ctr">
              <a:defRPr/>
            </a:pPr>
            <a:r>
              <a:rPr lang="tr-TR" sz="2800" dirty="0">
                <a:solidFill>
                  <a:schemeClr val="tx1"/>
                </a:solidFill>
              </a:rPr>
              <a:t>"</a:t>
            </a:r>
            <a:r>
              <a:rPr lang="tr-TR" sz="3600" b="1" dirty="0">
                <a:solidFill>
                  <a:schemeClr val="tx1"/>
                </a:solidFill>
              </a:rPr>
              <a:t>Şüphesiz Allah Teala, </a:t>
            </a:r>
            <a:endParaRPr lang="tr-TR" sz="3600" b="1" dirty="0" smtClean="0">
              <a:solidFill>
                <a:schemeClr val="tx1"/>
              </a:solidFill>
            </a:endParaRPr>
          </a:p>
          <a:p>
            <a:pPr algn="ctr">
              <a:defRPr/>
            </a:pPr>
            <a:r>
              <a:rPr lang="tr-TR" sz="4800" b="1" dirty="0" smtClean="0">
                <a:solidFill>
                  <a:srgbClr val="002060"/>
                </a:solidFill>
              </a:rPr>
              <a:t>helal </a:t>
            </a:r>
            <a:r>
              <a:rPr lang="tr-TR" sz="4800" b="1" dirty="0">
                <a:solidFill>
                  <a:srgbClr val="002060"/>
                </a:solidFill>
              </a:rPr>
              <a:t>rızık arama yolunda </a:t>
            </a:r>
            <a:endParaRPr lang="tr-TR" sz="4800" b="1" dirty="0" smtClean="0">
              <a:solidFill>
                <a:srgbClr val="002060"/>
              </a:solidFill>
            </a:endParaRPr>
          </a:p>
          <a:p>
            <a:pPr algn="ctr">
              <a:defRPr/>
            </a:pPr>
            <a:r>
              <a:rPr lang="tr-TR" sz="3600" b="1" dirty="0" smtClean="0">
                <a:solidFill>
                  <a:srgbClr val="7030A0"/>
                </a:solidFill>
              </a:rPr>
              <a:t>kulunu </a:t>
            </a:r>
            <a:r>
              <a:rPr lang="tr-TR" sz="3600" b="1" dirty="0">
                <a:solidFill>
                  <a:srgbClr val="7030A0"/>
                </a:solidFill>
              </a:rPr>
              <a:t>yorgun düşmüş görmekten hoşlanır</a:t>
            </a:r>
            <a:r>
              <a:rPr lang="tr-TR" sz="3200" dirty="0">
                <a:solidFill>
                  <a:schemeClr val="tx1"/>
                </a:solidFill>
              </a:rPr>
              <a:t>." </a:t>
            </a:r>
            <a:r>
              <a:rPr lang="tr-TR" sz="2800" dirty="0">
                <a:solidFill>
                  <a:schemeClr val="tx1"/>
                </a:solidFill>
              </a:rPr>
              <a:t>buyurarak, rızık temininde önüne gelene razı olmak yerine helal rızkın peşine düşmenin faziletini bildirmiştir. </a:t>
            </a:r>
            <a:endParaRPr lang="tr-TR" sz="2800" b="1"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herhayat1sorudur\Desktop\Resim1.png"/>
          <p:cNvPicPr>
            <a:picLocks noChangeAspect="1" noChangeArrowheads="1"/>
          </p:cNvPicPr>
          <p:nvPr/>
        </p:nvPicPr>
        <p:blipFill>
          <a:blip r:embed="rId2" cstate="print"/>
          <a:srcRect/>
          <a:stretch>
            <a:fillRect/>
          </a:stretch>
        </p:blipFill>
        <p:spPr bwMode="auto">
          <a:xfrm>
            <a:off x="-1" y="0"/>
            <a:ext cx="9163475" cy="5805264"/>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9388" y="908721"/>
            <a:ext cx="8748712"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tr-TR" sz="2000" dirty="0">
                <a:solidFill>
                  <a:schemeClr val="tx1"/>
                </a:solidFill>
              </a:rPr>
              <a:t>Cabir b. Abdullah (r.a.)’dan rivayet edildiğine göre Hz. Peygamber şöyle buyurmuştur: </a:t>
            </a:r>
          </a:p>
          <a:p>
            <a:pPr algn="just">
              <a:defRPr/>
            </a:pPr>
            <a:r>
              <a:rPr lang="tr-TR" sz="2000" dirty="0">
                <a:solidFill>
                  <a:schemeClr val="tx1"/>
                </a:solidFill>
              </a:rPr>
              <a:t>“</a:t>
            </a:r>
            <a:r>
              <a:rPr lang="tr-TR" sz="2800" dirty="0">
                <a:solidFill>
                  <a:schemeClr val="tx1"/>
                </a:solidFill>
              </a:rPr>
              <a:t>Ey insanlar! Allah'tan korkunuz ve </a:t>
            </a:r>
            <a:r>
              <a:rPr lang="tr-TR" sz="2800" b="1" dirty="0">
                <a:solidFill>
                  <a:srgbClr val="00B050"/>
                </a:solidFill>
              </a:rPr>
              <a:t>dünyalığı isteme hususunda dikkatli ve güzel davranınız. </a:t>
            </a:r>
            <a:r>
              <a:rPr lang="tr-TR" sz="2800" dirty="0">
                <a:solidFill>
                  <a:schemeClr val="tx1"/>
                </a:solidFill>
              </a:rPr>
              <a:t>Her türlü aşırılıktan, ifrat ve tefritten sakınınız. Çünkü </a:t>
            </a:r>
            <a:r>
              <a:rPr lang="tr-TR" sz="2800" b="1" dirty="0">
                <a:solidFill>
                  <a:srgbClr val="0070C0"/>
                </a:solidFill>
              </a:rPr>
              <a:t>hiçbir kimse, rızkı gecikse bile Allah'ın kendisine takdir ettiği rızkını tamamlamadan ölmeyecektir. </a:t>
            </a:r>
            <a:r>
              <a:rPr lang="tr-TR" sz="2800" b="1" dirty="0">
                <a:solidFill>
                  <a:srgbClr val="C00000"/>
                </a:solidFill>
              </a:rPr>
              <a:t>O halde rızık talebinde Allah'tan korkunuz.</a:t>
            </a:r>
            <a:r>
              <a:rPr lang="tr-TR" sz="2800" b="1" dirty="0">
                <a:solidFill>
                  <a:schemeClr val="tx1"/>
                </a:solidFill>
              </a:rPr>
              <a:t> Ve </a:t>
            </a:r>
            <a:r>
              <a:rPr lang="tr-TR" sz="2800" b="1" dirty="0">
                <a:solidFill>
                  <a:srgbClr val="7030A0"/>
                </a:solidFill>
              </a:rPr>
              <a:t>dünyalığı isteme hususunda dikkatli ve güzel davranınız, gayrimeşru yollara sapmayın. </a:t>
            </a:r>
            <a:r>
              <a:rPr lang="tr-TR" sz="2800" b="1" dirty="0">
                <a:solidFill>
                  <a:srgbClr val="C00000"/>
                </a:solidFill>
              </a:rPr>
              <a:t>Helal olan dünyalığı alınız ve haram olanı </a:t>
            </a:r>
            <a:r>
              <a:rPr lang="tr-TR" sz="2800" b="1" dirty="0" err="1">
                <a:solidFill>
                  <a:srgbClr val="C00000"/>
                </a:solidFill>
              </a:rPr>
              <a:t>terkediniz</a:t>
            </a:r>
            <a:r>
              <a:rPr lang="tr-TR" sz="2800" dirty="0">
                <a:solidFill>
                  <a:schemeClr val="tx1"/>
                </a:solidFill>
              </a:rPr>
              <a:t>.</a:t>
            </a:r>
            <a:r>
              <a:rPr lang="tr-TR" sz="2000" dirty="0">
                <a:solidFill>
                  <a:schemeClr val="tx1"/>
                </a:solidFill>
              </a:rPr>
              <a:t>” </a:t>
            </a:r>
          </a:p>
          <a:p>
            <a:pPr algn="ctr">
              <a:defRPr/>
            </a:pPr>
            <a:r>
              <a:rPr lang="tr-TR" sz="2000" dirty="0">
                <a:solidFill>
                  <a:schemeClr val="tx1"/>
                </a:solidFill>
              </a:rPr>
              <a:t>(</a:t>
            </a:r>
            <a:r>
              <a:rPr lang="tr-TR" sz="2000" dirty="0" err="1">
                <a:solidFill>
                  <a:schemeClr val="tx1"/>
                </a:solidFill>
              </a:rPr>
              <a:t>İbni</a:t>
            </a:r>
            <a:r>
              <a:rPr lang="tr-TR" sz="2000" dirty="0">
                <a:solidFill>
                  <a:schemeClr val="tx1"/>
                </a:solidFill>
              </a:rPr>
              <a:t> </a:t>
            </a:r>
            <a:r>
              <a:rPr lang="tr-TR" sz="2000" dirty="0" err="1">
                <a:solidFill>
                  <a:schemeClr val="tx1"/>
                </a:solidFill>
              </a:rPr>
              <a:t>Mace</a:t>
            </a:r>
            <a:r>
              <a:rPr lang="tr-TR" sz="2000" dirty="0">
                <a:solidFill>
                  <a:schemeClr val="tx1"/>
                </a:solidFill>
              </a:rPr>
              <a:t>,</a:t>
            </a:r>
            <a:r>
              <a:rPr lang="tr-TR" sz="2000" dirty="0" err="1">
                <a:solidFill>
                  <a:schemeClr val="tx1"/>
                </a:solidFill>
              </a:rPr>
              <a:t>Ticarat</a:t>
            </a:r>
            <a:r>
              <a:rPr lang="tr-TR" sz="2000" dirty="0">
                <a:solidFill>
                  <a:schemeClr val="tx1"/>
                </a:solidFill>
              </a:rPr>
              <a:t>, 2.) </a:t>
            </a:r>
          </a:p>
        </p:txBody>
      </p:sp>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RIZKIN “</a:t>
            </a:r>
            <a:r>
              <a:rPr lang="tr-TR" sz="2800" b="1" dirty="0" smtClean="0">
                <a:solidFill>
                  <a:schemeClr val="bg1"/>
                </a:solidFill>
                <a:latin typeface="Times New Roman" pitchFamily="18" charset="0"/>
                <a:cs typeface="Times New Roman" pitchFamily="18" charset="0"/>
              </a:rPr>
              <a:t>ALLAHIN TAKDİR ETTİĞİ</a:t>
            </a:r>
            <a:r>
              <a:rPr lang="tr-TR" sz="2800" b="1" dirty="0" smtClean="0">
                <a:solidFill>
                  <a:srgbClr val="FFC000"/>
                </a:solidFill>
                <a:latin typeface="Times New Roman" pitchFamily="18" charset="0"/>
                <a:cs typeface="Times New Roman" pitchFamily="18" charset="0"/>
              </a:rPr>
              <a:t>” KADARDIR</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Dikdörtgen"/>
          <p:cNvSpPr/>
          <p:nvPr/>
        </p:nvSpPr>
        <p:spPr>
          <a:xfrm>
            <a:off x="179512" y="908720"/>
            <a:ext cx="8748712"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3600" dirty="0">
                <a:solidFill>
                  <a:schemeClr val="tx1"/>
                </a:solidFill>
                <a:latin typeface="HASENAT4" pitchFamily="2" charset="-78"/>
                <a:cs typeface="HASENAT4" pitchFamily="2" charset="-78"/>
              </a:rPr>
              <a:t>وَاَنْ لَيْسَ لِلْاِنْسَانِ اِلَّا مَا سَعٰى ﴿٣٩﴾ وَاَنَّ سَعْيَهُ سَوْفَ يُرٰى ﴿٤٠﴾ ثُمَّ يُجْزٰیهُ الْجَزَاءَ الْاَوْفٰى ﴿٤١﴾ </a:t>
            </a:r>
          </a:p>
          <a:p>
            <a:pPr algn="ctr">
              <a:defRPr/>
            </a:pPr>
            <a:r>
              <a:rPr lang="tr-TR" sz="2700" dirty="0">
                <a:solidFill>
                  <a:schemeClr val="tx1"/>
                </a:solidFill>
              </a:rPr>
              <a:t>“Bilsin ki insan için kendi çalışmasından başka bir şey yoktur. </a:t>
            </a:r>
            <a:endParaRPr lang="tr-TR" sz="2700" dirty="0" smtClean="0">
              <a:solidFill>
                <a:schemeClr val="tx1"/>
              </a:solidFill>
            </a:endParaRPr>
          </a:p>
          <a:p>
            <a:pPr algn="ctr">
              <a:defRPr/>
            </a:pPr>
            <a:r>
              <a:rPr lang="tr-TR" sz="3600" dirty="0" smtClean="0">
                <a:solidFill>
                  <a:schemeClr val="tx1"/>
                </a:solidFill>
              </a:rPr>
              <a:t>Ve </a:t>
            </a:r>
            <a:r>
              <a:rPr lang="tr-TR" sz="3600" b="1" dirty="0">
                <a:solidFill>
                  <a:schemeClr val="tx1"/>
                </a:solidFill>
              </a:rPr>
              <a:t>çalışması da ileride görülecektir</a:t>
            </a:r>
            <a:r>
              <a:rPr lang="tr-TR" sz="3600" dirty="0">
                <a:solidFill>
                  <a:schemeClr val="tx1"/>
                </a:solidFill>
              </a:rPr>
              <a:t>. </a:t>
            </a:r>
          </a:p>
          <a:p>
            <a:pPr algn="ctr">
              <a:defRPr/>
            </a:pPr>
            <a:r>
              <a:rPr lang="tr-TR" sz="3600" b="1" dirty="0">
                <a:solidFill>
                  <a:schemeClr val="tx1"/>
                </a:solidFill>
              </a:rPr>
              <a:t>Sonra ona karşılığı tastamam verilecektir</a:t>
            </a:r>
            <a:r>
              <a:rPr lang="tr-TR" sz="2800" dirty="0">
                <a:solidFill>
                  <a:schemeClr val="tx1"/>
                </a:solidFill>
              </a:rPr>
              <a:t>..” </a:t>
            </a:r>
          </a:p>
          <a:p>
            <a:pPr algn="ctr">
              <a:defRPr/>
            </a:pPr>
            <a:r>
              <a:rPr lang="tr-TR" sz="1600" dirty="0">
                <a:solidFill>
                  <a:schemeClr val="tx1"/>
                </a:solidFill>
              </a:rPr>
              <a:t>(</a:t>
            </a:r>
            <a:r>
              <a:rPr lang="tr-TR" sz="1600" dirty="0" err="1">
                <a:solidFill>
                  <a:schemeClr val="tx1"/>
                </a:solidFill>
              </a:rPr>
              <a:t>Necm</a:t>
            </a:r>
            <a:r>
              <a:rPr lang="tr-TR" sz="1600" dirty="0">
                <a:solidFill>
                  <a:schemeClr val="tx1"/>
                </a:solidFill>
              </a:rPr>
              <a:t> 53/39-41)</a:t>
            </a:r>
          </a:p>
        </p:txBody>
      </p:sp>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İNSAN İÇİN ÇALIŞTIĞI VARDIR</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İNSAN İÇİN ÇALIŞTIĞI VARDIR</a:t>
            </a:r>
            <a:endParaRPr lang="tr-TR" sz="2800" b="1" dirty="0">
              <a:solidFill>
                <a:srgbClr val="FFC000"/>
              </a:solidFill>
              <a:latin typeface="Times New Roman" pitchFamily="18" charset="0"/>
              <a:cs typeface="Times New Roman" pitchFamily="18" charset="0"/>
            </a:endParaRPr>
          </a:p>
        </p:txBody>
      </p:sp>
      <p:pic>
        <p:nvPicPr>
          <p:cNvPr id="2050" name="Picture 2" descr="C:\Users\herhayat1sorudur\Desktop\Resim2.png"/>
          <p:cNvPicPr>
            <a:picLocks noChangeAspect="1" noChangeArrowheads="1"/>
          </p:cNvPicPr>
          <p:nvPr/>
        </p:nvPicPr>
        <p:blipFill>
          <a:blip r:embed="rId2" cstate="print"/>
          <a:srcRect/>
          <a:stretch>
            <a:fillRect/>
          </a:stretch>
        </p:blipFill>
        <p:spPr bwMode="auto">
          <a:xfrm>
            <a:off x="971600" y="908720"/>
            <a:ext cx="7164288" cy="4828107"/>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107504" y="908720"/>
            <a:ext cx="8891588"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SA" sz="3600" dirty="0">
                <a:solidFill>
                  <a:schemeClr val="tx1"/>
                </a:solidFill>
                <a:latin typeface="HASENAT4" pitchFamily="2" charset="-78"/>
                <a:cs typeface="HASENAT4" pitchFamily="2" charset="-78"/>
              </a:rPr>
              <a:t>« مَا أَكَلَ أَحَدٌ طَعَامًا قَطُّ خَيْرًا مِنْ أَنْ يَأْكُلَ مِنْ عَمَلِ يَدِهِ ، وَإِنَّ نَبِىَّ اللَّهِ دَاوُدَ - عَلَيْهِ السَّلاَمُ - كَانَ يَأْكُلُ مِنْ عَمَلِ يَدِهِ </a:t>
            </a:r>
            <a:endParaRPr lang="tr-TR" sz="3600" dirty="0">
              <a:solidFill>
                <a:schemeClr val="tx1"/>
              </a:solidFill>
              <a:latin typeface="HASENAT4" pitchFamily="2" charset="-78"/>
              <a:cs typeface="HASENAT4" pitchFamily="2" charset="-78"/>
            </a:endParaRPr>
          </a:p>
          <a:p>
            <a:pPr algn="ctr">
              <a:defRPr/>
            </a:pPr>
            <a:endParaRPr lang="tr-TR" sz="2800" dirty="0"/>
          </a:p>
          <a:p>
            <a:pPr algn="ctr">
              <a:defRPr/>
            </a:pPr>
            <a:r>
              <a:rPr lang="tr-TR" sz="4000" dirty="0" smtClean="0">
                <a:solidFill>
                  <a:schemeClr val="tx1"/>
                </a:solidFill>
              </a:rPr>
              <a:t>“</a:t>
            </a:r>
            <a:r>
              <a:rPr lang="tr-TR" sz="4000" dirty="0" smtClean="0">
                <a:solidFill>
                  <a:srgbClr val="0070C0"/>
                </a:solidFill>
              </a:rPr>
              <a:t>Hiç </a:t>
            </a:r>
            <a:r>
              <a:rPr lang="tr-TR" sz="4000" dirty="0">
                <a:solidFill>
                  <a:srgbClr val="0070C0"/>
                </a:solidFill>
              </a:rPr>
              <a:t>kimse elinin emeğinden </a:t>
            </a:r>
            <a:endParaRPr lang="tr-TR" sz="4000" dirty="0" smtClean="0">
              <a:solidFill>
                <a:srgbClr val="0070C0"/>
              </a:solidFill>
            </a:endParaRPr>
          </a:p>
          <a:p>
            <a:pPr algn="ctr">
              <a:defRPr/>
            </a:pPr>
            <a:r>
              <a:rPr lang="tr-TR" sz="4000" dirty="0" smtClean="0">
                <a:solidFill>
                  <a:srgbClr val="0070C0"/>
                </a:solidFill>
              </a:rPr>
              <a:t>daha </a:t>
            </a:r>
            <a:r>
              <a:rPr lang="tr-TR" sz="4000" dirty="0">
                <a:solidFill>
                  <a:srgbClr val="0070C0"/>
                </a:solidFill>
              </a:rPr>
              <a:t>hayırlı bir yemek yememiştir. </a:t>
            </a:r>
            <a:endParaRPr lang="tr-TR" sz="4000" dirty="0" smtClean="0">
              <a:solidFill>
                <a:srgbClr val="0070C0"/>
              </a:solidFill>
            </a:endParaRPr>
          </a:p>
          <a:p>
            <a:pPr algn="ctr">
              <a:defRPr/>
            </a:pPr>
            <a:r>
              <a:rPr lang="tr-TR" sz="4000" dirty="0" smtClean="0">
                <a:solidFill>
                  <a:srgbClr val="002060"/>
                </a:solidFill>
              </a:rPr>
              <a:t>Allah'ın </a:t>
            </a:r>
            <a:r>
              <a:rPr lang="tr-TR" sz="4000" dirty="0">
                <a:solidFill>
                  <a:srgbClr val="002060"/>
                </a:solidFill>
              </a:rPr>
              <a:t>peygamberi </a:t>
            </a:r>
            <a:r>
              <a:rPr lang="tr-TR" sz="4000" dirty="0" err="1">
                <a:solidFill>
                  <a:srgbClr val="002060"/>
                </a:solidFill>
              </a:rPr>
              <a:t>Davud</a:t>
            </a:r>
            <a:r>
              <a:rPr lang="tr-TR" sz="4000" dirty="0">
                <a:solidFill>
                  <a:srgbClr val="002060"/>
                </a:solidFill>
              </a:rPr>
              <a:t> (a.s.) da </a:t>
            </a:r>
            <a:endParaRPr lang="tr-TR" sz="4000" dirty="0" smtClean="0">
              <a:solidFill>
                <a:srgbClr val="002060"/>
              </a:solidFill>
            </a:endParaRPr>
          </a:p>
          <a:p>
            <a:pPr algn="ctr">
              <a:defRPr/>
            </a:pPr>
            <a:r>
              <a:rPr lang="tr-TR" sz="4000" dirty="0" smtClean="0">
                <a:solidFill>
                  <a:srgbClr val="002060"/>
                </a:solidFill>
              </a:rPr>
              <a:t>kendi  </a:t>
            </a:r>
            <a:r>
              <a:rPr lang="tr-TR" sz="4000" dirty="0">
                <a:solidFill>
                  <a:srgbClr val="002060"/>
                </a:solidFill>
              </a:rPr>
              <a:t>elinin emeğinden yiyordu</a:t>
            </a:r>
            <a:r>
              <a:rPr lang="tr-TR" sz="4000" dirty="0" smtClean="0">
                <a:solidFill>
                  <a:srgbClr val="002060"/>
                </a:solidFill>
              </a:rPr>
              <a:t>.” </a:t>
            </a:r>
            <a:endParaRPr lang="tr-TR" sz="4000" dirty="0">
              <a:solidFill>
                <a:srgbClr val="002060"/>
              </a:solidFill>
            </a:endParaRPr>
          </a:p>
          <a:p>
            <a:pPr algn="ctr">
              <a:defRPr/>
            </a:pPr>
            <a:r>
              <a:rPr lang="tr-TR" sz="1600" dirty="0">
                <a:solidFill>
                  <a:schemeClr val="tx1"/>
                </a:solidFill>
              </a:rPr>
              <a:t>(</a:t>
            </a:r>
            <a:r>
              <a:rPr lang="tr-TR" sz="1600" dirty="0" err="1">
                <a:solidFill>
                  <a:schemeClr val="tx1"/>
                </a:solidFill>
              </a:rPr>
              <a:t>Buhari</a:t>
            </a:r>
            <a:r>
              <a:rPr lang="tr-TR" sz="1600" dirty="0">
                <a:solidFill>
                  <a:schemeClr val="tx1"/>
                </a:solidFill>
              </a:rPr>
              <a:t>, Buyu’,15)</a:t>
            </a:r>
          </a:p>
        </p:txBody>
      </p:sp>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EL EMEĞİ “</a:t>
            </a:r>
            <a:r>
              <a:rPr lang="tr-TR" sz="2800" b="1" dirty="0" smtClean="0">
                <a:solidFill>
                  <a:schemeClr val="bg1"/>
                </a:solidFill>
                <a:latin typeface="Times New Roman" pitchFamily="18" charset="0"/>
                <a:cs typeface="Times New Roman" pitchFamily="18" charset="0"/>
              </a:rPr>
              <a:t>EMEK</a:t>
            </a:r>
            <a:r>
              <a:rPr lang="tr-TR" sz="2800" b="1" dirty="0" smtClean="0">
                <a:solidFill>
                  <a:srgbClr val="FFC000"/>
                </a:solidFill>
                <a:latin typeface="Times New Roman" pitchFamily="18" charset="0"/>
                <a:cs typeface="Times New Roman" pitchFamily="18" charset="0"/>
              </a:rPr>
              <a:t>” VE “</a:t>
            </a:r>
            <a:r>
              <a:rPr lang="tr-TR" sz="2800" b="1" dirty="0" smtClean="0">
                <a:solidFill>
                  <a:schemeClr val="bg1"/>
                </a:solidFill>
                <a:latin typeface="Times New Roman" pitchFamily="18" charset="0"/>
                <a:cs typeface="Times New Roman" pitchFamily="18" charset="0"/>
              </a:rPr>
              <a:t>YEMEK</a:t>
            </a:r>
            <a:r>
              <a:rPr lang="tr-TR" sz="2800" b="1" dirty="0" smtClean="0">
                <a:solidFill>
                  <a:srgbClr val="FFC000"/>
                </a:solidFill>
                <a:latin typeface="Times New Roman" pitchFamily="18" charset="0"/>
                <a:cs typeface="Times New Roman" pitchFamily="18" charset="0"/>
              </a:rPr>
              <a:t>”</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9" descr="C:\Users\herhayat1sorudur\Desktop\Resim1.png"/>
          <p:cNvPicPr>
            <a:picLocks noChangeAspect="1" noChangeArrowheads="1"/>
          </p:cNvPicPr>
          <p:nvPr/>
        </p:nvPicPr>
        <p:blipFill>
          <a:blip r:embed="rId2" cstate="print"/>
          <a:srcRect/>
          <a:stretch>
            <a:fillRect/>
          </a:stretch>
        </p:blipFill>
        <p:spPr bwMode="auto">
          <a:xfrm>
            <a:off x="0" y="5792788"/>
            <a:ext cx="9144000" cy="1065212"/>
          </a:xfrm>
          <a:prstGeom prst="rect">
            <a:avLst/>
          </a:prstGeom>
          <a:noFill/>
          <a:ln w="9525">
            <a:noFill/>
            <a:miter lim="800000"/>
            <a:headEnd/>
            <a:tailEnd/>
          </a:ln>
        </p:spPr>
      </p:pic>
      <p:sp>
        <p:nvSpPr>
          <p:cNvPr id="5" name="4 Dikdörtgen"/>
          <p:cNvSpPr/>
          <p:nvPr/>
        </p:nvSpPr>
        <p:spPr>
          <a:xfrm>
            <a:off x="179388" y="908720"/>
            <a:ext cx="8820150" cy="4896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tr-TR" sz="1500" dirty="0">
                <a:solidFill>
                  <a:schemeClr val="tx1"/>
                </a:solidFill>
              </a:rPr>
              <a:t>Neredeyse bütün peygamberler bir meslekle meşgul olmuşlardır. </a:t>
            </a:r>
          </a:p>
          <a:p>
            <a:pPr>
              <a:defRPr/>
            </a:pPr>
            <a:r>
              <a:rPr lang="tr-TR" sz="1500" dirty="0">
                <a:solidFill>
                  <a:schemeClr val="tx1"/>
                </a:solidFill>
              </a:rPr>
              <a:t>HZ. ADEM (AS): İlk ziraat mühendisi ve çiftçiydi.</a:t>
            </a:r>
            <a:br>
              <a:rPr lang="tr-TR" sz="1500" dirty="0">
                <a:solidFill>
                  <a:schemeClr val="tx1"/>
                </a:solidFill>
              </a:rPr>
            </a:br>
            <a:r>
              <a:rPr lang="tr-TR" sz="1500" dirty="0">
                <a:solidFill>
                  <a:schemeClr val="tx1"/>
                </a:solidFill>
              </a:rPr>
              <a:t> HZ. İDRİS (AS): İğneyi ilk icat eden, ona delik açan, iplik geçiren olduğundan, terzilerin, konfeksiyoncuların ve örücülerin piri </a:t>
            </a:r>
          </a:p>
          <a:p>
            <a:pPr>
              <a:defRPr/>
            </a:pPr>
            <a:r>
              <a:rPr lang="tr-TR" sz="1500" dirty="0">
                <a:solidFill>
                  <a:schemeClr val="tx1"/>
                </a:solidFill>
              </a:rPr>
              <a:t>HZ. HUD (AS): Tüccar idi. Bütün tüccarların piri </a:t>
            </a:r>
            <a:br>
              <a:rPr lang="tr-TR" sz="1500" dirty="0">
                <a:solidFill>
                  <a:schemeClr val="tx1"/>
                </a:solidFill>
              </a:rPr>
            </a:br>
            <a:r>
              <a:rPr lang="tr-TR" sz="1500" dirty="0">
                <a:solidFill>
                  <a:schemeClr val="tx1"/>
                </a:solidFill>
              </a:rPr>
              <a:t>HZ. NUH (AS): Marangozların, gemicilerin, denizcilerin ve </a:t>
            </a:r>
            <a:r>
              <a:rPr lang="tr-TR" sz="1500" dirty="0" err="1">
                <a:solidFill>
                  <a:schemeClr val="tx1"/>
                </a:solidFill>
              </a:rPr>
              <a:t>barbarosların</a:t>
            </a:r>
            <a:r>
              <a:rPr lang="tr-TR" sz="1500" dirty="0">
                <a:solidFill>
                  <a:schemeClr val="tx1"/>
                </a:solidFill>
              </a:rPr>
              <a:t> </a:t>
            </a:r>
            <a:r>
              <a:rPr lang="tr-TR" sz="1500" dirty="0" smtClean="0">
                <a:solidFill>
                  <a:schemeClr val="tx1"/>
                </a:solidFill>
              </a:rPr>
              <a:t>piri</a:t>
            </a:r>
            <a:r>
              <a:rPr lang="tr-TR" sz="1500" dirty="0">
                <a:solidFill>
                  <a:schemeClr val="tx1"/>
                </a:solidFill>
              </a:rPr>
              <a:t/>
            </a:r>
            <a:br>
              <a:rPr lang="tr-TR" sz="1500" dirty="0">
                <a:solidFill>
                  <a:schemeClr val="tx1"/>
                </a:solidFill>
              </a:rPr>
            </a:br>
            <a:r>
              <a:rPr lang="tr-TR" sz="1500" dirty="0">
                <a:solidFill>
                  <a:schemeClr val="tx1"/>
                </a:solidFill>
              </a:rPr>
              <a:t> HZ. DAVUD (AS): Demiri işlemiş ve düzenli ordular için zırh yapmıştır.</a:t>
            </a:r>
          </a:p>
          <a:p>
            <a:pPr>
              <a:defRPr/>
            </a:pPr>
            <a:r>
              <a:rPr lang="tr-TR" sz="1500" dirty="0">
                <a:solidFill>
                  <a:schemeClr val="tx1"/>
                </a:solidFill>
              </a:rPr>
              <a:t>HZ. İBRAHİM (AS): </a:t>
            </a:r>
            <a:r>
              <a:rPr lang="tr-TR" sz="1500" dirty="0" err="1">
                <a:solidFill>
                  <a:schemeClr val="tx1"/>
                </a:solidFill>
              </a:rPr>
              <a:t>Kabeyi</a:t>
            </a:r>
            <a:r>
              <a:rPr lang="tr-TR" sz="1500" dirty="0">
                <a:solidFill>
                  <a:schemeClr val="tx1"/>
                </a:solidFill>
              </a:rPr>
              <a:t> yeniden inşa edişiyle, Hz Süleyman (as)'a ve Mimar Sinan'a önderlik etmiştir.</a:t>
            </a:r>
            <a:br>
              <a:rPr lang="tr-TR" sz="1500" dirty="0">
                <a:solidFill>
                  <a:schemeClr val="tx1"/>
                </a:solidFill>
              </a:rPr>
            </a:br>
            <a:r>
              <a:rPr lang="tr-TR" sz="1500" dirty="0">
                <a:solidFill>
                  <a:schemeClr val="tx1"/>
                </a:solidFill>
              </a:rPr>
              <a:t>HZ. LUD (AS): Tarihçi idi. Seyyahların, Evliya çelebilerin </a:t>
            </a:r>
            <a:r>
              <a:rPr lang="tr-TR" sz="1500" dirty="0" smtClean="0">
                <a:solidFill>
                  <a:schemeClr val="tx1"/>
                </a:solidFill>
              </a:rPr>
              <a:t>piri</a:t>
            </a:r>
            <a:r>
              <a:rPr lang="tr-TR" sz="1500" dirty="0">
                <a:solidFill>
                  <a:schemeClr val="tx1"/>
                </a:solidFill>
              </a:rPr>
              <a:t/>
            </a:r>
            <a:br>
              <a:rPr lang="tr-TR" sz="1500" dirty="0">
                <a:solidFill>
                  <a:schemeClr val="tx1"/>
                </a:solidFill>
              </a:rPr>
            </a:br>
            <a:r>
              <a:rPr lang="tr-TR" sz="1500" dirty="0">
                <a:solidFill>
                  <a:schemeClr val="tx1"/>
                </a:solidFill>
              </a:rPr>
              <a:t>HZ. İSMAİL (AS): Kara ve deniz avcılığı ile geçimini sağlardı. Avcıların piri sayılır. Yetmiş dil bilirdi. Tercümanların da </a:t>
            </a:r>
            <a:r>
              <a:rPr lang="tr-TR" sz="1500" dirty="0" smtClean="0">
                <a:solidFill>
                  <a:schemeClr val="tx1"/>
                </a:solidFill>
              </a:rPr>
              <a:t>piri</a:t>
            </a:r>
            <a:r>
              <a:rPr lang="tr-TR" sz="1500" dirty="0">
                <a:solidFill>
                  <a:schemeClr val="tx1"/>
                </a:solidFill>
              </a:rPr>
              <a:t/>
            </a:r>
            <a:br>
              <a:rPr lang="tr-TR" sz="1500" dirty="0">
                <a:solidFill>
                  <a:schemeClr val="tx1"/>
                </a:solidFill>
              </a:rPr>
            </a:br>
            <a:r>
              <a:rPr lang="tr-TR" sz="1500" dirty="0">
                <a:solidFill>
                  <a:schemeClr val="tx1"/>
                </a:solidFill>
              </a:rPr>
              <a:t>HZ. İSHAK (AS) / HZ. YAKUB (AS): Çobandı.</a:t>
            </a:r>
            <a:br>
              <a:rPr lang="tr-TR" sz="1500" dirty="0">
                <a:solidFill>
                  <a:schemeClr val="tx1"/>
                </a:solidFill>
              </a:rPr>
            </a:br>
            <a:r>
              <a:rPr lang="tr-TR" sz="1500" dirty="0">
                <a:solidFill>
                  <a:schemeClr val="tx1"/>
                </a:solidFill>
              </a:rPr>
              <a:t>HZ. İLYAS (AS): Dokumacı ve iplikçilerin </a:t>
            </a:r>
            <a:r>
              <a:rPr lang="tr-TR" sz="1500" dirty="0" smtClean="0">
                <a:solidFill>
                  <a:schemeClr val="tx1"/>
                </a:solidFill>
              </a:rPr>
              <a:t>piri</a:t>
            </a:r>
            <a:r>
              <a:rPr lang="tr-TR" sz="1500" dirty="0">
                <a:solidFill>
                  <a:schemeClr val="tx1"/>
                </a:solidFill>
              </a:rPr>
              <a:t/>
            </a:r>
            <a:br>
              <a:rPr lang="tr-TR" sz="1500" dirty="0">
                <a:solidFill>
                  <a:schemeClr val="tx1"/>
                </a:solidFill>
              </a:rPr>
            </a:br>
            <a:r>
              <a:rPr lang="tr-TR" sz="1500" dirty="0">
                <a:solidFill>
                  <a:schemeClr val="tx1"/>
                </a:solidFill>
              </a:rPr>
              <a:t>HZ. EYYÜB (AS) / HZ. ŞUAYB (AS): </a:t>
            </a:r>
            <a:r>
              <a:rPr lang="tr-TR" sz="1500" dirty="0" err="1">
                <a:solidFill>
                  <a:schemeClr val="tx1"/>
                </a:solidFill>
              </a:rPr>
              <a:t>Ziraatcıydı</a:t>
            </a:r>
            <a:r>
              <a:rPr lang="tr-TR" sz="1500" dirty="0">
                <a:solidFill>
                  <a:schemeClr val="tx1"/>
                </a:solidFill>
              </a:rPr>
              <a:t>.</a:t>
            </a:r>
            <a:br>
              <a:rPr lang="tr-TR" sz="1500" dirty="0">
                <a:solidFill>
                  <a:schemeClr val="tx1"/>
                </a:solidFill>
              </a:rPr>
            </a:br>
            <a:r>
              <a:rPr lang="tr-TR" sz="1500" dirty="0">
                <a:solidFill>
                  <a:schemeClr val="tx1"/>
                </a:solidFill>
              </a:rPr>
              <a:t>HZ. MUSA (AS): Çobanlık yapmış ve Hz </a:t>
            </a:r>
            <a:r>
              <a:rPr lang="tr-TR" sz="1500" dirty="0" err="1">
                <a:solidFill>
                  <a:schemeClr val="tx1"/>
                </a:solidFill>
              </a:rPr>
              <a:t>Şuayb</a:t>
            </a:r>
            <a:r>
              <a:rPr lang="tr-TR" sz="1500" dirty="0">
                <a:solidFill>
                  <a:schemeClr val="tx1"/>
                </a:solidFill>
              </a:rPr>
              <a:t> (as)'a hizmetçilik etmiştir.</a:t>
            </a:r>
            <a:br>
              <a:rPr lang="tr-TR" sz="1500" dirty="0">
                <a:solidFill>
                  <a:schemeClr val="tx1"/>
                </a:solidFill>
              </a:rPr>
            </a:br>
            <a:r>
              <a:rPr lang="tr-TR" sz="1500" dirty="0">
                <a:solidFill>
                  <a:schemeClr val="tx1"/>
                </a:solidFill>
              </a:rPr>
              <a:t>HZ. ZÜLKİFL (AS): Ekmek pişirirdi, fırıncıların </a:t>
            </a:r>
            <a:r>
              <a:rPr lang="tr-TR" sz="1500" dirty="0" smtClean="0">
                <a:solidFill>
                  <a:schemeClr val="tx1"/>
                </a:solidFill>
              </a:rPr>
              <a:t>piri</a:t>
            </a:r>
            <a:r>
              <a:rPr lang="tr-TR" sz="1500" dirty="0">
                <a:solidFill>
                  <a:schemeClr val="tx1"/>
                </a:solidFill>
              </a:rPr>
              <a:t/>
            </a:r>
            <a:br>
              <a:rPr lang="tr-TR" sz="1500" dirty="0">
                <a:solidFill>
                  <a:schemeClr val="tx1"/>
                </a:solidFill>
              </a:rPr>
            </a:br>
            <a:r>
              <a:rPr lang="tr-TR" sz="1500" dirty="0">
                <a:solidFill>
                  <a:schemeClr val="tx1"/>
                </a:solidFill>
              </a:rPr>
              <a:t>HZ. YUNUS (AS): Balık avlayıp geçinirdi, balıkçıların </a:t>
            </a:r>
            <a:r>
              <a:rPr lang="tr-TR" sz="1500" dirty="0" smtClean="0">
                <a:solidFill>
                  <a:schemeClr val="tx1"/>
                </a:solidFill>
              </a:rPr>
              <a:t>piri</a:t>
            </a:r>
            <a:r>
              <a:rPr lang="tr-TR" sz="1500" dirty="0">
                <a:solidFill>
                  <a:schemeClr val="tx1"/>
                </a:solidFill>
              </a:rPr>
              <a:t/>
            </a:r>
            <a:br>
              <a:rPr lang="tr-TR" sz="1500" dirty="0">
                <a:solidFill>
                  <a:schemeClr val="tx1"/>
                </a:solidFill>
              </a:rPr>
            </a:br>
            <a:r>
              <a:rPr lang="tr-TR" sz="1500" dirty="0">
                <a:solidFill>
                  <a:schemeClr val="tx1"/>
                </a:solidFill>
              </a:rPr>
              <a:t>HZ. ÜZEYR (AS ): Bahçıvandı. Meyve ağaçlarını ilk defa aşılayan, fidan yetiştiren, budama işlerini insanlara öğretendir. Bağ ve bahçe işleriyle uğraşanların </a:t>
            </a:r>
            <a:r>
              <a:rPr lang="tr-TR" sz="1500" dirty="0" smtClean="0">
                <a:solidFill>
                  <a:schemeClr val="tx1"/>
                </a:solidFill>
              </a:rPr>
              <a:t>piri</a:t>
            </a:r>
            <a:r>
              <a:rPr lang="tr-TR" sz="1500" dirty="0">
                <a:solidFill>
                  <a:schemeClr val="tx1"/>
                </a:solidFill>
              </a:rPr>
              <a:t/>
            </a:r>
            <a:br>
              <a:rPr lang="tr-TR" sz="1500" dirty="0">
                <a:solidFill>
                  <a:schemeClr val="tx1"/>
                </a:solidFill>
              </a:rPr>
            </a:br>
            <a:r>
              <a:rPr lang="tr-TR" sz="1500" dirty="0">
                <a:solidFill>
                  <a:schemeClr val="tx1"/>
                </a:solidFill>
              </a:rPr>
              <a:t>HZ. İSA (AS): Marangoz ve avcıdır.</a:t>
            </a:r>
            <a:br>
              <a:rPr lang="tr-TR" sz="1500" dirty="0">
                <a:solidFill>
                  <a:schemeClr val="tx1"/>
                </a:solidFill>
              </a:rPr>
            </a:br>
            <a:r>
              <a:rPr lang="tr-TR" sz="1500" dirty="0">
                <a:solidFill>
                  <a:schemeClr val="tx1"/>
                </a:solidFill>
              </a:rPr>
              <a:t>HZ. LOKMAN (AS): Doktorluk ve eczacılık mesleğinin </a:t>
            </a:r>
            <a:r>
              <a:rPr lang="tr-TR" sz="1500" dirty="0" smtClean="0">
                <a:solidFill>
                  <a:schemeClr val="tx1"/>
                </a:solidFill>
              </a:rPr>
              <a:t>piri</a:t>
            </a:r>
            <a:r>
              <a:rPr lang="tr-TR" sz="1500" dirty="0">
                <a:solidFill>
                  <a:schemeClr val="tx1"/>
                </a:solidFill>
              </a:rPr>
              <a:t/>
            </a:r>
            <a:br>
              <a:rPr lang="tr-TR" sz="1500" dirty="0">
                <a:solidFill>
                  <a:schemeClr val="tx1"/>
                </a:solidFill>
              </a:rPr>
            </a:br>
            <a:r>
              <a:rPr lang="tr-TR" sz="1500" dirty="0">
                <a:solidFill>
                  <a:schemeClr val="tx1"/>
                </a:solidFill>
              </a:rPr>
              <a:t>HZ. MUHAMMED (SAV): Küçük yaşlarda çobanlık yapmış, daha sonra ticaretle uğraşmıştır.</a:t>
            </a:r>
          </a:p>
        </p:txBody>
      </p:sp>
      <p:sp>
        <p:nvSpPr>
          <p:cNvPr id="4" name="3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PEYGAMBERLERİN ÖRNEKLİĞİ</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9388" y="908720"/>
            <a:ext cx="8820150" cy="4896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tr-TR" sz="2800" dirty="0">
                <a:solidFill>
                  <a:schemeClr val="tx1"/>
                </a:solidFill>
              </a:rPr>
              <a:t>İslam’da helal kazancın çeşitli yolları vardır. </a:t>
            </a:r>
          </a:p>
          <a:p>
            <a:pPr algn="just">
              <a:defRPr/>
            </a:pPr>
            <a:r>
              <a:rPr lang="tr-TR" sz="2800" dirty="0">
                <a:solidFill>
                  <a:schemeClr val="tx1"/>
                </a:solidFill>
              </a:rPr>
              <a:t>Bunlar; </a:t>
            </a:r>
            <a:r>
              <a:rPr lang="tr-TR" sz="3200" b="1" dirty="0">
                <a:solidFill>
                  <a:srgbClr val="C00000"/>
                </a:solidFill>
              </a:rPr>
              <a:t>ticaret, ziraat, sanat, ücret karşılığı çalışma, kira geliri elde etme </a:t>
            </a:r>
            <a:r>
              <a:rPr lang="tr-TR" sz="2800" dirty="0">
                <a:solidFill>
                  <a:schemeClr val="tx1"/>
                </a:solidFill>
              </a:rPr>
              <a:t>olarak sıralanabilir. </a:t>
            </a:r>
            <a:endParaRPr lang="tr-TR" sz="2800" dirty="0" smtClean="0">
              <a:solidFill>
                <a:schemeClr val="tx1"/>
              </a:solidFill>
            </a:endParaRPr>
          </a:p>
          <a:p>
            <a:pPr algn="just">
              <a:defRPr/>
            </a:pPr>
            <a:endParaRPr lang="tr-TR" sz="1600" dirty="0">
              <a:solidFill>
                <a:schemeClr val="tx1"/>
              </a:solidFill>
            </a:endParaRPr>
          </a:p>
          <a:p>
            <a:pPr algn="just">
              <a:defRPr/>
            </a:pPr>
            <a:r>
              <a:rPr lang="tr-TR" sz="2800" dirty="0">
                <a:solidFill>
                  <a:schemeClr val="tx1"/>
                </a:solidFill>
              </a:rPr>
              <a:t>Peygamberimiz (s.a.s.) en temiz ve üstün kazanç için kişinin elinin emeği ile kazandığına vurgu yaparken, kazancın bereketi ve fazlalığı için, </a:t>
            </a:r>
            <a:r>
              <a:rPr lang="tr-TR" sz="2800" b="1" dirty="0">
                <a:solidFill>
                  <a:schemeClr val="tx1"/>
                </a:solidFill>
              </a:rPr>
              <a:t>“Rızkın onda dokuzu ticarettedir.”</a:t>
            </a:r>
            <a:r>
              <a:rPr lang="tr-TR" sz="2800" dirty="0">
                <a:solidFill>
                  <a:schemeClr val="tx1"/>
                </a:solidFill>
              </a:rPr>
              <a:t> buyurarak ticari faaliyete vurgu yapmıştır. </a:t>
            </a:r>
            <a:endParaRPr lang="tr-TR" sz="2800" dirty="0" smtClean="0">
              <a:solidFill>
                <a:schemeClr val="tx1"/>
              </a:solidFill>
            </a:endParaRPr>
          </a:p>
          <a:p>
            <a:pPr algn="just">
              <a:defRPr/>
            </a:pPr>
            <a:endParaRPr lang="tr-TR" sz="1600" dirty="0">
              <a:solidFill>
                <a:schemeClr val="tx1"/>
              </a:solidFill>
            </a:endParaRPr>
          </a:p>
          <a:p>
            <a:pPr algn="just">
              <a:defRPr/>
            </a:pPr>
            <a:r>
              <a:rPr lang="tr-TR" sz="2800" dirty="0">
                <a:solidFill>
                  <a:schemeClr val="tx1"/>
                </a:solidFill>
              </a:rPr>
              <a:t>Kişi rızık temininde hangi yolu seçerse seçsin hepsinde emeğini ortaya koymakta, çalışıp çabalamaktadır. </a:t>
            </a:r>
            <a:endParaRPr lang="tr-TR" sz="2800" b="1" dirty="0">
              <a:solidFill>
                <a:schemeClr val="tx1"/>
              </a:solidFill>
            </a:endParaRPr>
          </a:p>
        </p:txBody>
      </p:sp>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HELAL KAZANÇ YOLLARI </a:t>
            </a:r>
          </a:p>
          <a:p>
            <a:pPr algn="ctr"/>
            <a:r>
              <a:rPr lang="tr-TR" sz="2800" b="1" dirty="0" smtClean="0">
                <a:solidFill>
                  <a:srgbClr val="FFC000"/>
                </a:solidFill>
                <a:latin typeface="Times New Roman" pitchFamily="18" charset="0"/>
                <a:cs typeface="Times New Roman" pitchFamily="18" charset="0"/>
              </a:rPr>
              <a:t>“</a:t>
            </a:r>
            <a:r>
              <a:rPr lang="tr-TR" sz="2800" b="1" dirty="0" smtClean="0">
                <a:solidFill>
                  <a:schemeClr val="bg1"/>
                </a:solidFill>
                <a:latin typeface="Times New Roman" pitchFamily="18" charset="0"/>
                <a:cs typeface="Times New Roman" pitchFamily="18" charset="0"/>
              </a:rPr>
              <a:t>EMEK</a:t>
            </a:r>
            <a:r>
              <a:rPr lang="tr-TR" sz="2800" b="1" dirty="0" smtClean="0">
                <a:solidFill>
                  <a:srgbClr val="FFC000"/>
                </a:solidFill>
                <a:latin typeface="Times New Roman" pitchFamily="18" charset="0"/>
                <a:cs typeface="Times New Roman" pitchFamily="18" charset="0"/>
              </a:rPr>
              <a:t>” “</a:t>
            </a:r>
            <a:r>
              <a:rPr lang="tr-TR" sz="2800" b="1" dirty="0" smtClean="0">
                <a:solidFill>
                  <a:schemeClr val="bg1"/>
                </a:solidFill>
                <a:latin typeface="Times New Roman" pitchFamily="18" charset="0"/>
                <a:cs typeface="Times New Roman" pitchFamily="18" charset="0"/>
              </a:rPr>
              <a:t>BİLGİ</a:t>
            </a:r>
            <a:r>
              <a:rPr lang="tr-TR" sz="2800" b="1" dirty="0" smtClean="0">
                <a:solidFill>
                  <a:srgbClr val="FFC000"/>
                </a:solidFill>
                <a:latin typeface="Times New Roman" pitchFamily="18" charset="0"/>
                <a:cs typeface="Times New Roman" pitchFamily="18" charset="0"/>
              </a:rPr>
              <a:t>” “</a:t>
            </a:r>
            <a:r>
              <a:rPr lang="tr-TR" sz="2800" b="1" dirty="0" smtClean="0">
                <a:solidFill>
                  <a:schemeClr val="bg1"/>
                </a:solidFill>
                <a:latin typeface="Times New Roman" pitchFamily="18" charset="0"/>
                <a:cs typeface="Times New Roman" pitchFamily="18" charset="0"/>
              </a:rPr>
              <a:t>BİRİKİM</a:t>
            </a:r>
            <a:r>
              <a:rPr lang="tr-TR" sz="2800" b="1" dirty="0" smtClean="0">
                <a:solidFill>
                  <a:srgbClr val="FFC000"/>
                </a:solidFill>
                <a:latin typeface="Times New Roman" pitchFamily="18" charset="0"/>
                <a:cs typeface="Times New Roman" pitchFamily="18" charset="0"/>
              </a:rPr>
              <a:t>” “</a:t>
            </a:r>
            <a:r>
              <a:rPr lang="tr-TR" sz="2800" b="1" dirty="0" smtClean="0">
                <a:solidFill>
                  <a:schemeClr val="bg1"/>
                </a:solidFill>
                <a:latin typeface="Times New Roman" pitchFamily="18" charset="0"/>
                <a:cs typeface="Times New Roman" pitchFamily="18" charset="0"/>
              </a:rPr>
              <a:t>TECRÜBE</a:t>
            </a:r>
            <a:r>
              <a:rPr lang="tr-TR" sz="2800" b="1" dirty="0" smtClean="0">
                <a:solidFill>
                  <a:srgbClr val="FFC000"/>
                </a:solidFill>
                <a:latin typeface="Times New Roman" pitchFamily="18" charset="0"/>
                <a:cs typeface="Times New Roman" pitchFamily="18" charset="0"/>
              </a:rPr>
              <a:t>”</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9388" y="908720"/>
            <a:ext cx="8820150" cy="4896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tr-TR" sz="2600" dirty="0" smtClean="0">
                <a:solidFill>
                  <a:schemeClr val="tx1"/>
                </a:solidFill>
              </a:rPr>
              <a:t>Müslüman </a:t>
            </a:r>
            <a:r>
              <a:rPr lang="tr-TR" sz="2600" dirty="0">
                <a:solidFill>
                  <a:schemeClr val="tx1"/>
                </a:solidFill>
              </a:rPr>
              <a:t>her şeyden önce rızık mücadelesinde; </a:t>
            </a:r>
            <a:endParaRPr lang="tr-TR" sz="2600" dirty="0" smtClean="0">
              <a:solidFill>
                <a:schemeClr val="tx1"/>
              </a:solidFill>
            </a:endParaRPr>
          </a:p>
          <a:p>
            <a:pPr algn="just">
              <a:defRPr/>
            </a:pPr>
            <a:r>
              <a:rPr lang="tr-TR" sz="2600" dirty="0" smtClean="0">
                <a:solidFill>
                  <a:schemeClr val="tx1"/>
                </a:solidFill>
              </a:rPr>
              <a:t>“</a:t>
            </a:r>
            <a:r>
              <a:rPr lang="tr-TR" sz="2600" b="1" dirty="0">
                <a:solidFill>
                  <a:schemeClr val="tx1"/>
                </a:solidFill>
              </a:rPr>
              <a:t>Gelsin de nereden gelirse gelsin</a:t>
            </a:r>
            <a:r>
              <a:rPr lang="tr-TR" sz="2600" b="1" dirty="0" smtClean="0">
                <a:solidFill>
                  <a:schemeClr val="tx1"/>
                </a:solidFill>
              </a:rPr>
              <a:t>.” </a:t>
            </a:r>
          </a:p>
          <a:p>
            <a:pPr algn="just">
              <a:defRPr/>
            </a:pPr>
            <a:r>
              <a:rPr lang="tr-TR" sz="2600" b="1" dirty="0" smtClean="0">
                <a:solidFill>
                  <a:schemeClr val="tx1"/>
                </a:solidFill>
              </a:rPr>
              <a:t>“Kazanalım </a:t>
            </a:r>
            <a:r>
              <a:rPr lang="tr-TR" sz="2600" b="1" dirty="0">
                <a:solidFill>
                  <a:schemeClr val="tx1"/>
                </a:solidFill>
              </a:rPr>
              <a:t>da nasıl olduğu önemli değil</a:t>
            </a:r>
            <a:r>
              <a:rPr lang="tr-TR" sz="2600" dirty="0">
                <a:solidFill>
                  <a:schemeClr val="tx1"/>
                </a:solidFill>
              </a:rPr>
              <a:t>.” mantığı ile değil, </a:t>
            </a:r>
            <a:endParaRPr lang="tr-TR" sz="2600" dirty="0" smtClean="0">
              <a:solidFill>
                <a:schemeClr val="tx1"/>
              </a:solidFill>
            </a:endParaRPr>
          </a:p>
          <a:p>
            <a:pPr algn="just">
              <a:defRPr/>
            </a:pPr>
            <a:endParaRPr lang="tr-TR" sz="2600" dirty="0">
              <a:solidFill>
                <a:schemeClr val="tx1"/>
              </a:solidFill>
            </a:endParaRPr>
          </a:p>
          <a:p>
            <a:pPr algn="just">
              <a:defRPr/>
            </a:pPr>
            <a:r>
              <a:rPr lang="tr-TR" sz="2600" dirty="0" smtClean="0">
                <a:solidFill>
                  <a:schemeClr val="tx1"/>
                </a:solidFill>
              </a:rPr>
              <a:t>“</a:t>
            </a:r>
            <a:r>
              <a:rPr lang="tr-TR" sz="2600" b="1" dirty="0">
                <a:solidFill>
                  <a:schemeClr val="tx1"/>
                </a:solidFill>
              </a:rPr>
              <a:t>Nasıl helal kazanırım</a:t>
            </a:r>
            <a:r>
              <a:rPr lang="tr-TR" sz="2600" b="1" dirty="0" smtClean="0">
                <a:solidFill>
                  <a:schemeClr val="tx1"/>
                </a:solidFill>
              </a:rPr>
              <a:t>,” “</a:t>
            </a:r>
          </a:p>
          <a:p>
            <a:pPr algn="just">
              <a:defRPr/>
            </a:pPr>
            <a:r>
              <a:rPr lang="tr-TR" sz="2600" b="1" dirty="0" smtClean="0">
                <a:solidFill>
                  <a:schemeClr val="tx1"/>
                </a:solidFill>
              </a:rPr>
              <a:t>“helal </a:t>
            </a:r>
            <a:r>
              <a:rPr lang="tr-TR" sz="2600" b="1" dirty="0">
                <a:solidFill>
                  <a:schemeClr val="tx1"/>
                </a:solidFill>
              </a:rPr>
              <a:t>kazancın yolları hangileridir?</a:t>
            </a:r>
            <a:r>
              <a:rPr lang="tr-TR" sz="2600" dirty="0">
                <a:solidFill>
                  <a:schemeClr val="tx1"/>
                </a:solidFill>
              </a:rPr>
              <a:t>” düşüncesi ile hareket etmeli, iş ve meslek seçimini buna göre yapmalı, işini yaparken de helal kazanç prensiplerini dikkate alarak hareket etmelidir. </a:t>
            </a:r>
            <a:endParaRPr lang="tr-TR" sz="2600" b="1" dirty="0">
              <a:solidFill>
                <a:schemeClr val="tx1"/>
              </a:solidFill>
            </a:endParaRPr>
          </a:p>
        </p:txBody>
      </p:sp>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a:t>
            </a:r>
            <a:r>
              <a:rPr lang="tr-TR" sz="2800" b="1" dirty="0" smtClean="0">
                <a:solidFill>
                  <a:schemeClr val="bg1"/>
                </a:solidFill>
                <a:latin typeface="Times New Roman" pitchFamily="18" charset="0"/>
                <a:cs typeface="Times New Roman" pitchFamily="18" charset="0"/>
              </a:rPr>
              <a:t>NASIL</a:t>
            </a:r>
            <a:r>
              <a:rPr lang="tr-TR" sz="2800" b="1" dirty="0" smtClean="0">
                <a:solidFill>
                  <a:srgbClr val="FFC000"/>
                </a:solidFill>
                <a:latin typeface="Times New Roman" pitchFamily="18" charset="0"/>
                <a:cs typeface="Times New Roman" pitchFamily="18" charset="0"/>
              </a:rPr>
              <a:t>” HELAL KAZANIRIM?</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9512" y="908720"/>
            <a:ext cx="8820150"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dirty="0">
                <a:solidFill>
                  <a:schemeClr val="tx1"/>
                </a:solidFill>
              </a:rPr>
              <a:t>Hz. Peygamber’in de hazır bulunduğu bir ilim meclisinin yanından </a:t>
            </a:r>
            <a:r>
              <a:rPr lang="tr-TR" sz="2400" b="1" dirty="0">
                <a:solidFill>
                  <a:schemeClr val="tx1"/>
                </a:solidFill>
              </a:rPr>
              <a:t>kuvvetli bir kişi geçince </a:t>
            </a:r>
            <a:r>
              <a:rPr lang="tr-TR" sz="2400" dirty="0">
                <a:solidFill>
                  <a:schemeClr val="tx1"/>
                </a:solidFill>
              </a:rPr>
              <a:t>ashaptan bazıları: </a:t>
            </a:r>
            <a:endParaRPr lang="tr-TR" sz="2400" dirty="0" smtClean="0">
              <a:solidFill>
                <a:schemeClr val="tx1"/>
              </a:solidFill>
            </a:endParaRPr>
          </a:p>
          <a:p>
            <a:pPr algn="ctr">
              <a:defRPr/>
            </a:pPr>
            <a:r>
              <a:rPr lang="tr-TR" sz="2800" dirty="0" smtClean="0">
                <a:solidFill>
                  <a:srgbClr val="A80000"/>
                </a:solidFill>
              </a:rPr>
              <a:t>“</a:t>
            </a:r>
            <a:r>
              <a:rPr lang="tr-TR" sz="2800" b="1" dirty="0">
                <a:solidFill>
                  <a:srgbClr val="A80000"/>
                </a:solidFill>
              </a:rPr>
              <a:t>Ya </a:t>
            </a:r>
            <a:r>
              <a:rPr lang="tr-TR" sz="2800" b="1" dirty="0" err="1">
                <a:solidFill>
                  <a:srgbClr val="A80000"/>
                </a:solidFill>
              </a:rPr>
              <a:t>Rasulallah</a:t>
            </a:r>
            <a:r>
              <a:rPr lang="tr-TR" sz="2800" b="1" dirty="0">
                <a:solidFill>
                  <a:srgbClr val="A80000"/>
                </a:solidFill>
              </a:rPr>
              <a:t> ne olurdu da şu genç burada sohbette bulunsa da Allah yolunda mesai sarf etmiş </a:t>
            </a:r>
            <a:r>
              <a:rPr lang="tr-TR" sz="2800" b="1" dirty="0" smtClean="0">
                <a:solidFill>
                  <a:srgbClr val="A80000"/>
                </a:solidFill>
              </a:rPr>
              <a:t>olsa”</a:t>
            </a:r>
            <a:r>
              <a:rPr lang="tr-TR" sz="2800" dirty="0" smtClean="0">
                <a:solidFill>
                  <a:srgbClr val="A80000"/>
                </a:solidFill>
              </a:rPr>
              <a:t> </a:t>
            </a:r>
            <a:r>
              <a:rPr lang="tr-TR" sz="2800" dirty="0">
                <a:solidFill>
                  <a:schemeClr val="tx1"/>
                </a:solidFill>
              </a:rPr>
              <a:t>dediler. </a:t>
            </a:r>
            <a:r>
              <a:rPr lang="tr-TR" sz="2400" dirty="0" err="1">
                <a:solidFill>
                  <a:schemeClr val="tx1"/>
                </a:solidFill>
              </a:rPr>
              <a:t>Rasulüllah</a:t>
            </a:r>
            <a:r>
              <a:rPr lang="tr-TR" sz="2400" dirty="0">
                <a:solidFill>
                  <a:schemeClr val="tx1"/>
                </a:solidFill>
              </a:rPr>
              <a:t> bunun üzerine: </a:t>
            </a:r>
            <a:endParaRPr lang="tr-TR" sz="2800" dirty="0" smtClean="0">
              <a:solidFill>
                <a:schemeClr val="tx1"/>
              </a:solidFill>
            </a:endParaRPr>
          </a:p>
          <a:p>
            <a:pPr algn="ctr">
              <a:defRPr/>
            </a:pPr>
            <a:r>
              <a:rPr lang="tr-TR" sz="2800" dirty="0" smtClean="0">
                <a:solidFill>
                  <a:schemeClr val="tx1"/>
                </a:solidFill>
              </a:rPr>
              <a:t>“</a:t>
            </a:r>
            <a:r>
              <a:rPr lang="tr-TR" sz="2800" b="1" dirty="0">
                <a:solidFill>
                  <a:schemeClr val="tx1"/>
                </a:solidFill>
              </a:rPr>
              <a:t>Böyle söylemeyin, </a:t>
            </a:r>
            <a:r>
              <a:rPr lang="tr-TR" sz="2800" b="1" dirty="0">
                <a:solidFill>
                  <a:srgbClr val="0070C0"/>
                </a:solidFill>
              </a:rPr>
              <a:t>eğer bu genç insanlara el açmamak, </a:t>
            </a:r>
            <a:r>
              <a:rPr lang="tr-TR" sz="2800" b="1" dirty="0">
                <a:solidFill>
                  <a:srgbClr val="00B050"/>
                </a:solidFill>
              </a:rPr>
              <a:t>onlardan müstağni olmak</a:t>
            </a:r>
            <a:r>
              <a:rPr lang="tr-TR" sz="2800" b="1" dirty="0">
                <a:solidFill>
                  <a:srgbClr val="0070C0"/>
                </a:solidFill>
              </a:rPr>
              <a:t>, </a:t>
            </a:r>
            <a:r>
              <a:rPr lang="tr-TR" sz="2800" b="1" dirty="0">
                <a:solidFill>
                  <a:srgbClr val="002060"/>
                </a:solidFill>
              </a:rPr>
              <a:t>çoluk-çocuğunun nafakasını kazanmak için</a:t>
            </a:r>
            <a:r>
              <a:rPr lang="tr-TR" sz="2800" b="1" dirty="0">
                <a:solidFill>
                  <a:srgbClr val="0070C0"/>
                </a:solidFill>
              </a:rPr>
              <a:t> çalışıyorsa Allah yolundadır.</a:t>
            </a:r>
            <a:r>
              <a:rPr lang="tr-TR" sz="2800" b="1" dirty="0">
                <a:solidFill>
                  <a:schemeClr val="tx1"/>
                </a:solidFill>
              </a:rPr>
              <a:t> </a:t>
            </a:r>
            <a:r>
              <a:rPr lang="tr-TR" sz="2800" b="1" dirty="0">
                <a:solidFill>
                  <a:srgbClr val="A80000"/>
                </a:solidFill>
              </a:rPr>
              <a:t>Yaşlı ve zayıf düşmüş anne ve babasına yardımcı olmak, </a:t>
            </a:r>
            <a:r>
              <a:rPr lang="tr-TR" sz="2800" b="1" dirty="0">
                <a:solidFill>
                  <a:srgbClr val="7030A0"/>
                </a:solidFill>
              </a:rPr>
              <a:t>onların ihtiyaçlarını gidermek için </a:t>
            </a:r>
            <a:r>
              <a:rPr lang="tr-TR" sz="2800" b="1" dirty="0">
                <a:solidFill>
                  <a:schemeClr val="tx1"/>
                </a:solidFill>
              </a:rPr>
              <a:t>çalışıyorsa Allah yolundadır</a:t>
            </a:r>
            <a:r>
              <a:rPr lang="tr-TR" sz="2800" dirty="0">
                <a:solidFill>
                  <a:schemeClr val="tx1"/>
                </a:solidFill>
              </a:rPr>
              <a:t>.” </a:t>
            </a:r>
            <a:r>
              <a:rPr lang="tr-TR" sz="2400" dirty="0">
                <a:solidFill>
                  <a:schemeClr val="tx1"/>
                </a:solidFill>
              </a:rPr>
              <a:t>buyurdu. </a:t>
            </a:r>
            <a:endParaRPr lang="tr-TR" sz="2800" dirty="0" smtClean="0">
              <a:solidFill>
                <a:schemeClr val="tx1"/>
              </a:solidFill>
            </a:endParaRPr>
          </a:p>
          <a:p>
            <a:pPr algn="ctr">
              <a:defRPr/>
            </a:pPr>
            <a:r>
              <a:rPr lang="tr-TR" sz="1600" dirty="0" smtClean="0">
                <a:solidFill>
                  <a:schemeClr val="tx1"/>
                </a:solidFill>
              </a:rPr>
              <a:t>(</a:t>
            </a:r>
            <a:r>
              <a:rPr lang="tr-TR" sz="1600" dirty="0" err="1">
                <a:solidFill>
                  <a:schemeClr val="tx1"/>
                </a:solidFill>
              </a:rPr>
              <a:t>Beyhaki</a:t>
            </a:r>
            <a:r>
              <a:rPr lang="tr-TR" sz="1600" dirty="0">
                <a:solidFill>
                  <a:schemeClr val="tx1"/>
                </a:solidFill>
              </a:rPr>
              <a:t>, Sünen, VII, 479.) </a:t>
            </a:r>
            <a:endParaRPr lang="tr-TR" sz="2600" b="1" dirty="0">
              <a:solidFill>
                <a:schemeClr val="tx1"/>
              </a:solidFill>
            </a:endParaRPr>
          </a:p>
        </p:txBody>
      </p:sp>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a:t>
            </a:r>
            <a:r>
              <a:rPr lang="tr-TR" sz="2800" b="1" dirty="0" smtClean="0">
                <a:solidFill>
                  <a:schemeClr val="bg1"/>
                </a:solidFill>
                <a:latin typeface="Times New Roman" pitchFamily="18" charset="0"/>
                <a:cs typeface="Times New Roman" pitchFamily="18" charset="0"/>
              </a:rPr>
              <a:t>ÇALIŞMAK</a:t>
            </a:r>
            <a:r>
              <a:rPr lang="tr-TR" sz="2800" b="1" dirty="0" smtClean="0">
                <a:solidFill>
                  <a:srgbClr val="FFC000"/>
                </a:solidFill>
                <a:latin typeface="Times New Roman" pitchFamily="18" charset="0"/>
                <a:cs typeface="Times New Roman" pitchFamily="18" charset="0"/>
              </a:rPr>
              <a:t>” ALLAH YOLUNDA OLMAK </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9388" y="908720"/>
            <a:ext cx="8820150" cy="4896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tr-TR" sz="2800" dirty="0">
                <a:solidFill>
                  <a:schemeClr val="tx1"/>
                </a:solidFill>
              </a:rPr>
              <a:t>Hz. Ömer’in çarşı ve pazarda, </a:t>
            </a:r>
            <a:endParaRPr lang="tr-TR" sz="2800" dirty="0" smtClean="0">
              <a:solidFill>
                <a:schemeClr val="tx1"/>
              </a:solidFill>
            </a:endParaRPr>
          </a:p>
          <a:p>
            <a:pPr algn="just">
              <a:defRPr/>
            </a:pPr>
            <a:r>
              <a:rPr lang="tr-TR" sz="2800" dirty="0">
                <a:solidFill>
                  <a:schemeClr val="tx1"/>
                </a:solidFill>
              </a:rPr>
              <a:t>“</a:t>
            </a:r>
            <a:r>
              <a:rPr lang="tr-TR" sz="3600" b="1" dirty="0">
                <a:solidFill>
                  <a:srgbClr val="C00000"/>
                </a:solidFill>
              </a:rPr>
              <a:t>Dinî konularda bilgisi olmayan bizim pazarımızda alış veriş yapmasın</a:t>
            </a:r>
            <a:r>
              <a:rPr lang="tr-TR" sz="2800" b="1" dirty="0" smtClean="0">
                <a:solidFill>
                  <a:srgbClr val="C00000"/>
                </a:solidFill>
              </a:rPr>
              <a:t>.</a:t>
            </a:r>
            <a:r>
              <a:rPr lang="tr-TR" sz="2800" dirty="0" smtClean="0">
                <a:solidFill>
                  <a:schemeClr val="tx1"/>
                </a:solidFill>
              </a:rPr>
              <a:t>” </a:t>
            </a:r>
            <a:r>
              <a:rPr lang="tr-TR" sz="2800" dirty="0">
                <a:solidFill>
                  <a:schemeClr val="tx1"/>
                </a:solidFill>
              </a:rPr>
              <a:t>buyurması, başka bir rivayette yine Hz. Ömer’in </a:t>
            </a:r>
            <a:endParaRPr lang="tr-TR" sz="2800" dirty="0" smtClean="0">
              <a:solidFill>
                <a:schemeClr val="tx1"/>
              </a:solidFill>
            </a:endParaRPr>
          </a:p>
          <a:p>
            <a:pPr algn="just">
              <a:defRPr/>
            </a:pPr>
            <a:r>
              <a:rPr lang="tr-TR" sz="2800" dirty="0" smtClean="0">
                <a:solidFill>
                  <a:schemeClr val="tx1"/>
                </a:solidFill>
              </a:rPr>
              <a:t>“</a:t>
            </a:r>
            <a:r>
              <a:rPr lang="tr-TR" sz="3200" b="1" dirty="0">
                <a:solidFill>
                  <a:srgbClr val="002060"/>
                </a:solidFill>
              </a:rPr>
              <a:t>Çarşımızda ancak ticaret konusunda bilgi sahibi olanlar alış veriş yapabilirler, aksi hâlde kişi istese de istemese de faize girer.</a:t>
            </a:r>
            <a:r>
              <a:rPr lang="tr-TR" sz="2800" dirty="0">
                <a:solidFill>
                  <a:schemeClr val="tx1"/>
                </a:solidFill>
              </a:rPr>
              <a:t>” </a:t>
            </a:r>
            <a:r>
              <a:rPr lang="tr-TR" sz="2800" dirty="0" smtClean="0">
                <a:solidFill>
                  <a:schemeClr val="tx1"/>
                </a:solidFill>
              </a:rPr>
              <a:t>sözü </a:t>
            </a:r>
            <a:r>
              <a:rPr lang="tr-TR" sz="2800" dirty="0">
                <a:solidFill>
                  <a:schemeClr val="tx1"/>
                </a:solidFill>
              </a:rPr>
              <a:t>ticari faaliyete başlamadan önce kişinin </a:t>
            </a:r>
            <a:r>
              <a:rPr lang="tr-TR" sz="2800" b="1" dirty="0">
                <a:solidFill>
                  <a:srgbClr val="7030A0"/>
                </a:solidFill>
              </a:rPr>
              <a:t>yapacağı işi İslami açıdan iyice araştırması ve alışverişle ilgili kuralları öğrenmesi gerektiğini </a:t>
            </a:r>
            <a:r>
              <a:rPr lang="tr-TR" sz="2800" dirty="0">
                <a:solidFill>
                  <a:schemeClr val="tx1"/>
                </a:solidFill>
              </a:rPr>
              <a:t>ortaya koymaktadır. </a:t>
            </a:r>
            <a:endParaRPr lang="tr-TR" sz="2600" b="1" dirty="0">
              <a:solidFill>
                <a:schemeClr val="tx1"/>
              </a:solidFill>
            </a:endParaRPr>
          </a:p>
        </p:txBody>
      </p:sp>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a:t>
            </a:r>
            <a:r>
              <a:rPr lang="tr-TR" sz="2800" b="1" dirty="0" smtClean="0">
                <a:solidFill>
                  <a:schemeClr val="bg1"/>
                </a:solidFill>
                <a:latin typeface="Times New Roman" pitchFamily="18" charset="0"/>
                <a:cs typeface="Times New Roman" pitchFamily="18" charset="0"/>
              </a:rPr>
              <a:t>HELAL</a:t>
            </a:r>
            <a:r>
              <a:rPr lang="tr-TR" sz="2800" b="1" dirty="0" smtClean="0">
                <a:solidFill>
                  <a:srgbClr val="FFC000"/>
                </a:solidFill>
                <a:latin typeface="Times New Roman" pitchFamily="18" charset="0"/>
                <a:cs typeface="Times New Roman" pitchFamily="18" charset="0"/>
              </a:rPr>
              <a:t>” VE “</a:t>
            </a:r>
            <a:r>
              <a:rPr lang="tr-TR" sz="2800" b="1" dirty="0" smtClean="0">
                <a:solidFill>
                  <a:schemeClr val="bg1"/>
                </a:solidFill>
                <a:latin typeface="Times New Roman" pitchFamily="18" charset="0"/>
                <a:cs typeface="Times New Roman" pitchFamily="18" charset="0"/>
              </a:rPr>
              <a:t>HARAM</a:t>
            </a:r>
            <a:r>
              <a:rPr lang="tr-TR" sz="2800" b="1" dirty="0" smtClean="0">
                <a:solidFill>
                  <a:srgbClr val="FFC000"/>
                </a:solidFill>
                <a:latin typeface="Times New Roman" pitchFamily="18" charset="0"/>
                <a:cs typeface="Times New Roman" pitchFamily="18" charset="0"/>
              </a:rPr>
              <a:t>”LARI BİLMELİYİZ</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9388" y="908720"/>
            <a:ext cx="8820150" cy="2808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6000" dirty="0">
                <a:solidFill>
                  <a:schemeClr val="tx1"/>
                </a:solidFill>
              </a:rPr>
              <a:t>“</a:t>
            </a:r>
            <a:r>
              <a:rPr lang="tr-TR" sz="6000" b="1" dirty="0">
                <a:solidFill>
                  <a:schemeClr val="tx1"/>
                </a:solidFill>
              </a:rPr>
              <a:t>Helalinden kazanan kimse Allah’ın sevgili kuludur</a:t>
            </a:r>
            <a:r>
              <a:rPr lang="tr-TR" sz="6000" dirty="0">
                <a:solidFill>
                  <a:schemeClr val="tx1"/>
                </a:solidFill>
              </a:rPr>
              <a:t>.” </a:t>
            </a:r>
            <a:endParaRPr lang="tr-TR" sz="6000" dirty="0" smtClean="0">
              <a:solidFill>
                <a:schemeClr val="tx1"/>
              </a:solidFill>
            </a:endParaRPr>
          </a:p>
          <a:p>
            <a:pPr algn="ctr">
              <a:defRPr/>
            </a:pPr>
            <a:r>
              <a:rPr lang="tr-TR" sz="1600" dirty="0" smtClean="0">
                <a:solidFill>
                  <a:schemeClr val="tx1"/>
                </a:solidFill>
              </a:rPr>
              <a:t>(</a:t>
            </a:r>
            <a:r>
              <a:rPr lang="tr-TR" sz="1600" dirty="0" err="1">
                <a:solidFill>
                  <a:schemeClr val="tx1"/>
                </a:solidFill>
              </a:rPr>
              <a:t>Acluni</a:t>
            </a:r>
            <a:r>
              <a:rPr lang="tr-TR" sz="1600" dirty="0">
                <a:solidFill>
                  <a:schemeClr val="tx1"/>
                </a:solidFill>
              </a:rPr>
              <a:t>, </a:t>
            </a:r>
            <a:r>
              <a:rPr lang="tr-TR" sz="1600" dirty="0" err="1">
                <a:solidFill>
                  <a:schemeClr val="tx1"/>
                </a:solidFill>
              </a:rPr>
              <a:t>Keşfü’l</a:t>
            </a:r>
            <a:r>
              <a:rPr lang="tr-TR" sz="1600" dirty="0">
                <a:solidFill>
                  <a:schemeClr val="tx1"/>
                </a:solidFill>
              </a:rPr>
              <a:t>-</a:t>
            </a:r>
            <a:r>
              <a:rPr lang="tr-TR" sz="1600" dirty="0" err="1">
                <a:solidFill>
                  <a:schemeClr val="tx1"/>
                </a:solidFill>
              </a:rPr>
              <a:t>Hafa</a:t>
            </a:r>
            <a:r>
              <a:rPr lang="tr-TR" sz="1600" dirty="0">
                <a:solidFill>
                  <a:schemeClr val="tx1"/>
                </a:solidFill>
              </a:rPr>
              <a:t>, I, 349.)  </a:t>
            </a:r>
            <a:endParaRPr lang="tr-TR" sz="2800" b="1" dirty="0">
              <a:solidFill>
                <a:schemeClr val="tx1"/>
              </a:solidFill>
            </a:endParaRPr>
          </a:p>
        </p:txBody>
      </p:sp>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a:t>
            </a:r>
            <a:r>
              <a:rPr lang="tr-TR" sz="2800" b="1" dirty="0" smtClean="0">
                <a:solidFill>
                  <a:schemeClr val="bg1"/>
                </a:solidFill>
                <a:latin typeface="Times New Roman" pitchFamily="18" charset="0"/>
                <a:cs typeface="Times New Roman" pitchFamily="18" charset="0"/>
              </a:rPr>
              <a:t>HELAL KAZANÇ</a:t>
            </a:r>
            <a:r>
              <a:rPr lang="tr-TR" sz="2800" b="1" dirty="0" smtClean="0">
                <a:solidFill>
                  <a:srgbClr val="FFC000"/>
                </a:solidFill>
                <a:latin typeface="Times New Roman" pitchFamily="18" charset="0"/>
                <a:cs typeface="Times New Roman" pitchFamily="18" charset="0"/>
              </a:rPr>
              <a:t>” VE “</a:t>
            </a:r>
            <a:r>
              <a:rPr lang="tr-TR" sz="2800" b="1" dirty="0" smtClean="0">
                <a:solidFill>
                  <a:schemeClr val="bg1"/>
                </a:solidFill>
                <a:latin typeface="Times New Roman" pitchFamily="18" charset="0"/>
                <a:cs typeface="Times New Roman" pitchFamily="18" charset="0"/>
              </a:rPr>
              <a:t>ALLAH SEVGİSİ</a:t>
            </a:r>
            <a:r>
              <a:rPr lang="tr-TR" sz="2800" b="1" dirty="0" smtClean="0">
                <a:solidFill>
                  <a:srgbClr val="FFC000"/>
                </a:solidFill>
                <a:latin typeface="Times New Roman" pitchFamily="18" charset="0"/>
                <a:cs typeface="Times New Roman" pitchFamily="18" charset="0"/>
              </a:rPr>
              <a:t>”</a:t>
            </a:r>
            <a:endParaRPr lang="tr-TR" sz="2800" b="1" dirty="0">
              <a:solidFill>
                <a:srgbClr val="FFC000"/>
              </a:solidFill>
              <a:latin typeface="Times New Roman" pitchFamily="18" charset="0"/>
              <a:cs typeface="Times New Roman" pitchFamily="18" charset="0"/>
            </a:endParaRPr>
          </a:p>
        </p:txBody>
      </p:sp>
      <p:pic>
        <p:nvPicPr>
          <p:cNvPr id="4" name="Picture 6" descr="Afisler_05"/>
          <p:cNvPicPr>
            <a:picLocks noChangeAspect="1" noChangeArrowheads="1"/>
          </p:cNvPicPr>
          <p:nvPr/>
        </p:nvPicPr>
        <p:blipFill>
          <a:blip r:embed="rId2" cstate="print"/>
          <a:srcRect/>
          <a:stretch>
            <a:fillRect/>
          </a:stretch>
        </p:blipFill>
        <p:spPr bwMode="auto">
          <a:xfrm>
            <a:off x="2051720" y="3789040"/>
            <a:ext cx="5024438" cy="198884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9388" y="1124744"/>
            <a:ext cx="8820150" cy="4680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457200" algn="ctr">
              <a:defRPr/>
            </a:pPr>
            <a:r>
              <a:rPr lang="tr-TR" sz="2800" dirty="0">
                <a:solidFill>
                  <a:schemeClr val="tx1"/>
                </a:solidFill>
              </a:rPr>
              <a:t>“</a:t>
            </a:r>
            <a:r>
              <a:rPr lang="tr-TR" sz="2800" b="1" dirty="0">
                <a:solidFill>
                  <a:schemeClr val="tx1"/>
                </a:solidFill>
              </a:rPr>
              <a:t>Bir defasında </a:t>
            </a:r>
            <a:r>
              <a:rPr lang="tr-TR" sz="2800" b="1" dirty="0" err="1">
                <a:solidFill>
                  <a:schemeClr val="tx1"/>
                </a:solidFill>
              </a:rPr>
              <a:t>resulullah</a:t>
            </a:r>
            <a:r>
              <a:rPr lang="tr-TR" sz="2800" b="1" dirty="0">
                <a:solidFill>
                  <a:schemeClr val="tx1"/>
                </a:solidFill>
              </a:rPr>
              <a:t> </a:t>
            </a:r>
            <a:r>
              <a:rPr lang="tr-TR" sz="2800" b="1" dirty="0" err="1">
                <a:solidFill>
                  <a:schemeClr val="tx1"/>
                </a:solidFill>
              </a:rPr>
              <a:t>tebük</a:t>
            </a:r>
            <a:r>
              <a:rPr lang="tr-TR" sz="2800" b="1" dirty="0">
                <a:solidFill>
                  <a:schemeClr val="tx1"/>
                </a:solidFill>
              </a:rPr>
              <a:t> dönüşünde </a:t>
            </a:r>
            <a:r>
              <a:rPr lang="tr-TR" sz="2800" b="1" dirty="0" err="1">
                <a:solidFill>
                  <a:schemeClr val="tx1"/>
                </a:solidFill>
              </a:rPr>
              <a:t>sa’d</a:t>
            </a:r>
            <a:r>
              <a:rPr lang="tr-TR" sz="2800" b="1" dirty="0">
                <a:solidFill>
                  <a:schemeClr val="tx1"/>
                </a:solidFill>
              </a:rPr>
              <a:t> b. </a:t>
            </a:r>
            <a:r>
              <a:rPr lang="tr-TR" sz="2800" b="1" dirty="0" err="1">
                <a:solidFill>
                  <a:schemeClr val="tx1"/>
                </a:solidFill>
              </a:rPr>
              <a:t>Muaz</a:t>
            </a:r>
            <a:r>
              <a:rPr lang="tr-TR" sz="2800" b="1" dirty="0">
                <a:solidFill>
                  <a:schemeClr val="tx1"/>
                </a:solidFill>
              </a:rPr>
              <a:t> ile karşılaşıp tokalaşmış, </a:t>
            </a:r>
          </a:p>
          <a:p>
            <a:pPr indent="-457200" algn="ctr">
              <a:defRPr/>
            </a:pPr>
            <a:r>
              <a:rPr lang="tr-TR" sz="2800" b="1" dirty="0">
                <a:solidFill>
                  <a:srgbClr val="FF0000"/>
                </a:solidFill>
              </a:rPr>
              <a:t>Ellerinin nasırlanmış olduğunu görünce </a:t>
            </a:r>
          </a:p>
          <a:p>
            <a:pPr indent="-457200" algn="ctr">
              <a:defRPr/>
            </a:pPr>
            <a:r>
              <a:rPr lang="tr-TR" sz="2800" b="1" dirty="0">
                <a:solidFill>
                  <a:schemeClr val="tx1"/>
                </a:solidFill>
              </a:rPr>
              <a:t>bunun sebebini sorumuş, o da </a:t>
            </a:r>
          </a:p>
          <a:p>
            <a:pPr indent="-457200" algn="ctr">
              <a:defRPr/>
            </a:pPr>
            <a:r>
              <a:rPr lang="tr-TR" sz="2800" b="1" dirty="0">
                <a:solidFill>
                  <a:schemeClr val="tx1"/>
                </a:solidFill>
              </a:rPr>
              <a:t>“Ço</a:t>
            </a:r>
            <a:r>
              <a:rPr lang="tr-TR" sz="2800" b="1" dirty="0">
                <a:solidFill>
                  <a:srgbClr val="C00000"/>
                </a:solidFill>
              </a:rPr>
              <a:t>luk çocuğumun nafakasını temin için hurma bahçemde çalışıyorum</a:t>
            </a:r>
            <a:r>
              <a:rPr lang="tr-TR" sz="2800" b="1" dirty="0">
                <a:solidFill>
                  <a:schemeClr val="tx1"/>
                </a:solidFill>
              </a:rPr>
              <a:t>.” </a:t>
            </a:r>
            <a:r>
              <a:rPr lang="tr-TR" sz="2800" dirty="0">
                <a:solidFill>
                  <a:schemeClr val="tx1"/>
                </a:solidFill>
              </a:rPr>
              <a:t>cevabını verince </a:t>
            </a:r>
          </a:p>
          <a:p>
            <a:pPr indent="-457200" algn="ctr">
              <a:defRPr/>
            </a:pPr>
            <a:r>
              <a:rPr lang="tr-TR" sz="2800" dirty="0">
                <a:solidFill>
                  <a:srgbClr val="0070C0"/>
                </a:solidFill>
              </a:rPr>
              <a:t>Hz. Peygamber </a:t>
            </a:r>
            <a:r>
              <a:rPr lang="tr-TR" sz="2800" dirty="0" err="1">
                <a:solidFill>
                  <a:srgbClr val="0070C0"/>
                </a:solidFill>
              </a:rPr>
              <a:t>sa’d</a:t>
            </a:r>
            <a:r>
              <a:rPr lang="tr-TR" sz="2800" dirty="0">
                <a:solidFill>
                  <a:srgbClr val="0070C0"/>
                </a:solidFill>
              </a:rPr>
              <a:t> b. </a:t>
            </a:r>
            <a:r>
              <a:rPr lang="tr-TR" sz="2800" dirty="0" err="1">
                <a:solidFill>
                  <a:srgbClr val="0070C0"/>
                </a:solidFill>
              </a:rPr>
              <a:t>Muaz’ın</a:t>
            </a:r>
            <a:r>
              <a:rPr lang="tr-TR" sz="2800" dirty="0">
                <a:solidFill>
                  <a:srgbClr val="0070C0"/>
                </a:solidFill>
              </a:rPr>
              <a:t> elini öpmüş ve </a:t>
            </a:r>
          </a:p>
          <a:p>
            <a:pPr indent="-457200" algn="ctr">
              <a:defRPr/>
            </a:pPr>
            <a:r>
              <a:rPr lang="tr-TR" sz="2800" dirty="0">
                <a:solidFill>
                  <a:schemeClr val="tx1"/>
                </a:solidFill>
              </a:rPr>
              <a:t>“</a:t>
            </a:r>
            <a:r>
              <a:rPr lang="tr-TR" sz="2800" b="1" dirty="0">
                <a:solidFill>
                  <a:srgbClr val="C00000"/>
                </a:solidFill>
              </a:rPr>
              <a:t>İşte bu eller </a:t>
            </a:r>
            <a:r>
              <a:rPr lang="tr-TR" sz="2800" b="1" dirty="0" err="1">
                <a:solidFill>
                  <a:srgbClr val="C00000"/>
                </a:solidFill>
              </a:rPr>
              <a:t>allah’ın</a:t>
            </a:r>
            <a:r>
              <a:rPr lang="tr-TR" sz="2800" b="1" dirty="0">
                <a:solidFill>
                  <a:srgbClr val="C00000"/>
                </a:solidFill>
              </a:rPr>
              <a:t> sevdiği ellerdir</a:t>
            </a:r>
            <a:r>
              <a:rPr lang="tr-TR" sz="2800" b="1" dirty="0">
                <a:solidFill>
                  <a:schemeClr val="tx1"/>
                </a:solidFill>
              </a:rPr>
              <a:t>.” </a:t>
            </a:r>
            <a:r>
              <a:rPr lang="tr-TR" sz="2800" dirty="0">
                <a:solidFill>
                  <a:schemeClr val="tx1"/>
                </a:solidFill>
              </a:rPr>
              <a:t>buyurmuştur. (DİA ilmihali, II, 409)</a:t>
            </a:r>
            <a:endParaRPr lang="tr-TR" sz="2800" b="1" dirty="0">
              <a:solidFill>
                <a:schemeClr val="tx1"/>
              </a:solidFill>
            </a:endParaRPr>
          </a:p>
        </p:txBody>
      </p:sp>
      <p:sp>
        <p:nvSpPr>
          <p:cNvPr id="3" name="2 Dikdörtgen"/>
          <p:cNvSpPr/>
          <p:nvPr/>
        </p:nvSpPr>
        <p:spPr>
          <a:xfrm>
            <a:off x="0" y="0"/>
            <a:ext cx="9144000" cy="908720"/>
          </a:xfrm>
          <a:prstGeom prst="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ALLAHIN SEVDİĞİ ELLER</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9388" y="908720"/>
            <a:ext cx="8820150"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tr-TR" sz="2000" dirty="0" err="1">
                <a:solidFill>
                  <a:schemeClr val="tx1"/>
                </a:solidFill>
              </a:rPr>
              <a:t>Ensardan</a:t>
            </a:r>
            <a:r>
              <a:rPr lang="tr-TR" sz="2000" dirty="0">
                <a:solidFill>
                  <a:schemeClr val="tx1"/>
                </a:solidFill>
              </a:rPr>
              <a:t> biri Hz. Peygamber’e gelip kendisinden dilendi. </a:t>
            </a:r>
            <a:endParaRPr lang="tr-TR" sz="2000" dirty="0" smtClean="0">
              <a:solidFill>
                <a:schemeClr val="tx1"/>
              </a:solidFill>
            </a:endParaRPr>
          </a:p>
          <a:p>
            <a:pPr algn="just">
              <a:defRPr/>
            </a:pPr>
            <a:r>
              <a:rPr lang="tr-TR" sz="2000" dirty="0" smtClean="0">
                <a:solidFill>
                  <a:srgbClr val="C00000"/>
                </a:solidFill>
              </a:rPr>
              <a:t>Efendimiz</a:t>
            </a:r>
            <a:r>
              <a:rPr lang="tr-TR" sz="2000" dirty="0" smtClean="0">
                <a:solidFill>
                  <a:schemeClr val="tx1"/>
                </a:solidFill>
              </a:rPr>
              <a:t> </a:t>
            </a:r>
            <a:r>
              <a:rPr lang="tr-TR" sz="2000" dirty="0">
                <a:solidFill>
                  <a:schemeClr val="tx1"/>
                </a:solidFill>
              </a:rPr>
              <a:t>o kişiye: </a:t>
            </a:r>
            <a:r>
              <a:rPr lang="tr-TR" sz="2000" dirty="0" smtClean="0">
                <a:solidFill>
                  <a:schemeClr val="tx1"/>
                </a:solidFill>
              </a:rPr>
              <a:t>“</a:t>
            </a:r>
            <a:r>
              <a:rPr lang="tr-TR" sz="2000" b="1" dirty="0">
                <a:solidFill>
                  <a:srgbClr val="0070C0"/>
                </a:solidFill>
              </a:rPr>
              <a:t>Evinde bir şey yok mudur?</a:t>
            </a:r>
            <a:r>
              <a:rPr lang="tr-TR" sz="2000" dirty="0">
                <a:solidFill>
                  <a:schemeClr val="tx1"/>
                </a:solidFill>
              </a:rPr>
              <a:t>” diye sordu. </a:t>
            </a:r>
            <a:endParaRPr lang="tr-TR" sz="2000" dirty="0" smtClean="0">
              <a:solidFill>
                <a:schemeClr val="tx1"/>
              </a:solidFill>
            </a:endParaRPr>
          </a:p>
          <a:p>
            <a:pPr algn="just">
              <a:defRPr/>
            </a:pPr>
            <a:r>
              <a:rPr lang="tr-TR" sz="2000" dirty="0" smtClean="0">
                <a:solidFill>
                  <a:schemeClr val="tx1"/>
                </a:solidFill>
              </a:rPr>
              <a:t>Adam</a:t>
            </a:r>
            <a:r>
              <a:rPr lang="tr-TR" sz="2000" dirty="0">
                <a:solidFill>
                  <a:schemeClr val="tx1"/>
                </a:solidFill>
              </a:rPr>
              <a:t>: </a:t>
            </a:r>
            <a:r>
              <a:rPr lang="tr-TR" sz="2000" dirty="0" smtClean="0">
                <a:solidFill>
                  <a:schemeClr val="tx1"/>
                </a:solidFill>
              </a:rPr>
              <a:t>“</a:t>
            </a:r>
            <a:r>
              <a:rPr lang="tr-TR" sz="3200" b="1" dirty="0">
                <a:solidFill>
                  <a:srgbClr val="7030A0"/>
                </a:solidFill>
              </a:rPr>
              <a:t>Evet bir hasır ve bir de su kabımız vardır</a:t>
            </a:r>
            <a:r>
              <a:rPr lang="tr-TR" sz="2000" dirty="0">
                <a:solidFill>
                  <a:schemeClr val="tx1"/>
                </a:solidFill>
              </a:rPr>
              <a:t>.” dedi. </a:t>
            </a:r>
            <a:endParaRPr lang="tr-TR" sz="2000" dirty="0" smtClean="0">
              <a:solidFill>
                <a:schemeClr val="tx1"/>
              </a:solidFill>
            </a:endParaRPr>
          </a:p>
          <a:p>
            <a:pPr algn="just">
              <a:defRPr/>
            </a:pPr>
            <a:r>
              <a:rPr lang="tr-TR" sz="2000" dirty="0" err="1" smtClean="0">
                <a:solidFill>
                  <a:srgbClr val="C00000"/>
                </a:solidFill>
              </a:rPr>
              <a:t>Rasulüllah</a:t>
            </a:r>
            <a:r>
              <a:rPr lang="tr-TR" sz="2000" dirty="0">
                <a:solidFill>
                  <a:schemeClr val="tx1"/>
                </a:solidFill>
              </a:rPr>
              <a:t>: “</a:t>
            </a:r>
            <a:r>
              <a:rPr lang="tr-TR" sz="2000" b="1" dirty="0">
                <a:solidFill>
                  <a:srgbClr val="0070C0"/>
                </a:solidFill>
              </a:rPr>
              <a:t>Git onları bana getir</a:t>
            </a:r>
            <a:r>
              <a:rPr lang="tr-TR" sz="2000" dirty="0">
                <a:solidFill>
                  <a:schemeClr val="tx1"/>
                </a:solidFill>
              </a:rPr>
              <a:t>.” dedi. Onları getirince iki dirheme satıp dirhemleri de adama vererek </a:t>
            </a:r>
            <a:r>
              <a:rPr lang="tr-TR" sz="2000" dirty="0">
                <a:solidFill>
                  <a:srgbClr val="C00000"/>
                </a:solidFill>
              </a:rPr>
              <a:t>dedi ki: </a:t>
            </a:r>
            <a:endParaRPr lang="tr-TR" sz="2000" dirty="0" smtClean="0">
              <a:solidFill>
                <a:srgbClr val="C00000"/>
              </a:solidFill>
            </a:endParaRPr>
          </a:p>
          <a:p>
            <a:pPr algn="just">
              <a:defRPr/>
            </a:pPr>
            <a:r>
              <a:rPr lang="tr-TR" sz="2000" dirty="0" smtClean="0">
                <a:solidFill>
                  <a:schemeClr val="tx1"/>
                </a:solidFill>
              </a:rPr>
              <a:t>“</a:t>
            </a:r>
            <a:r>
              <a:rPr lang="tr-TR" sz="2400" b="1" dirty="0">
                <a:solidFill>
                  <a:srgbClr val="0070C0"/>
                </a:solidFill>
              </a:rPr>
              <a:t>Bir dirhemle çocuklarına yiyecek al, diğer dirhemle de bir balta satın al ve bana getir</a:t>
            </a:r>
            <a:r>
              <a:rPr lang="tr-TR" sz="2000" dirty="0">
                <a:solidFill>
                  <a:srgbClr val="0070C0"/>
                </a:solidFill>
              </a:rPr>
              <a:t>.</a:t>
            </a:r>
            <a:r>
              <a:rPr lang="tr-TR" sz="2000" dirty="0">
                <a:solidFill>
                  <a:schemeClr val="tx1"/>
                </a:solidFill>
              </a:rPr>
              <a:t>” Adam baltayı getirince </a:t>
            </a:r>
            <a:r>
              <a:rPr lang="tr-TR" sz="2000" dirty="0">
                <a:solidFill>
                  <a:srgbClr val="C00000"/>
                </a:solidFill>
              </a:rPr>
              <a:t>Peygamber</a:t>
            </a:r>
            <a:r>
              <a:rPr lang="tr-TR" sz="2000" dirty="0">
                <a:solidFill>
                  <a:schemeClr val="tx1"/>
                </a:solidFill>
              </a:rPr>
              <a:t> baltaya bir sap taktıktan sonra adama: </a:t>
            </a:r>
            <a:endParaRPr lang="tr-TR" sz="2000" dirty="0" smtClean="0">
              <a:solidFill>
                <a:schemeClr val="tx1"/>
              </a:solidFill>
            </a:endParaRPr>
          </a:p>
          <a:p>
            <a:pPr algn="just">
              <a:defRPr/>
            </a:pPr>
            <a:r>
              <a:rPr lang="tr-TR" sz="2000" dirty="0" smtClean="0">
                <a:solidFill>
                  <a:schemeClr val="tx1"/>
                </a:solidFill>
              </a:rPr>
              <a:t>“</a:t>
            </a:r>
            <a:r>
              <a:rPr lang="tr-TR" sz="2400" b="1" dirty="0">
                <a:solidFill>
                  <a:srgbClr val="7030A0"/>
                </a:solidFill>
              </a:rPr>
              <a:t>Al götür onunla odun kes sat, geçimini sağla, seni on beş güne kadar görmeyeyim</a:t>
            </a:r>
            <a:r>
              <a:rPr lang="tr-TR" sz="2000" dirty="0">
                <a:solidFill>
                  <a:schemeClr val="tx1"/>
                </a:solidFill>
              </a:rPr>
              <a:t>.” buyurdu. Adam da gidip odunculuk yapmaya başladı ve Hz. Peygamberin yanına on dirhem kazanmış olarak döndü. </a:t>
            </a:r>
            <a:r>
              <a:rPr lang="tr-TR" sz="2000" dirty="0">
                <a:solidFill>
                  <a:srgbClr val="C00000"/>
                </a:solidFill>
              </a:rPr>
              <a:t>Peygamber Efendimiz </a:t>
            </a:r>
            <a:r>
              <a:rPr lang="tr-TR" sz="2000" dirty="0">
                <a:solidFill>
                  <a:schemeClr val="tx1"/>
                </a:solidFill>
              </a:rPr>
              <a:t>adama, </a:t>
            </a:r>
            <a:r>
              <a:rPr lang="tr-TR" sz="3000" dirty="0">
                <a:solidFill>
                  <a:srgbClr val="680000"/>
                </a:solidFill>
              </a:rPr>
              <a:t>“</a:t>
            </a:r>
            <a:r>
              <a:rPr lang="tr-TR" sz="3000" b="1" dirty="0">
                <a:solidFill>
                  <a:srgbClr val="680000"/>
                </a:solidFill>
              </a:rPr>
              <a:t>Bu senin için, yüzünde dilencilik lekesi olduğu hâlde yanımıza gelmekten daha iyidir</a:t>
            </a:r>
            <a:r>
              <a:rPr lang="tr-TR" sz="3000" dirty="0">
                <a:solidFill>
                  <a:srgbClr val="680000"/>
                </a:solidFill>
              </a:rPr>
              <a:t>.” </a:t>
            </a:r>
            <a:r>
              <a:rPr lang="tr-TR" sz="1400" dirty="0">
                <a:solidFill>
                  <a:schemeClr val="tx1"/>
                </a:solidFill>
              </a:rPr>
              <a:t>(</a:t>
            </a:r>
            <a:r>
              <a:rPr lang="tr-TR" sz="1200" dirty="0" err="1">
                <a:solidFill>
                  <a:schemeClr val="tx1"/>
                </a:solidFill>
              </a:rPr>
              <a:t>İbn</a:t>
            </a:r>
            <a:r>
              <a:rPr lang="tr-TR" sz="1200" dirty="0">
                <a:solidFill>
                  <a:schemeClr val="tx1"/>
                </a:solidFill>
              </a:rPr>
              <a:t> </a:t>
            </a:r>
            <a:r>
              <a:rPr lang="tr-TR" sz="1200" dirty="0" err="1">
                <a:solidFill>
                  <a:schemeClr val="tx1"/>
                </a:solidFill>
              </a:rPr>
              <a:t>Mace</a:t>
            </a:r>
            <a:r>
              <a:rPr lang="tr-TR" sz="1200" dirty="0">
                <a:solidFill>
                  <a:schemeClr val="tx1"/>
                </a:solidFill>
              </a:rPr>
              <a:t>, Ticaret, 25.)</a:t>
            </a:r>
            <a:r>
              <a:rPr lang="tr-TR" dirty="0">
                <a:solidFill>
                  <a:schemeClr val="tx1"/>
                </a:solidFill>
              </a:rPr>
              <a:t> </a:t>
            </a:r>
            <a:r>
              <a:rPr lang="tr-TR" sz="1600" dirty="0">
                <a:solidFill>
                  <a:schemeClr val="tx1"/>
                </a:solidFill>
              </a:rPr>
              <a:t>buyurdular</a:t>
            </a:r>
            <a:r>
              <a:rPr lang="tr-TR" sz="2000" dirty="0">
                <a:solidFill>
                  <a:schemeClr val="tx1"/>
                </a:solidFill>
              </a:rPr>
              <a:t>. </a:t>
            </a:r>
            <a:endParaRPr lang="tr-TR" sz="2000" b="1" dirty="0">
              <a:solidFill>
                <a:schemeClr val="tx1"/>
              </a:solidFill>
            </a:endParaRPr>
          </a:p>
        </p:txBody>
      </p:sp>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a:t>
            </a:r>
            <a:r>
              <a:rPr lang="tr-TR" sz="2800" b="1" dirty="0" smtClean="0">
                <a:solidFill>
                  <a:schemeClr val="bg1"/>
                </a:solidFill>
                <a:latin typeface="Times New Roman" pitchFamily="18" charset="0"/>
                <a:cs typeface="Times New Roman" pitchFamily="18" charset="0"/>
              </a:rPr>
              <a:t>DİLENMEK</a:t>
            </a:r>
            <a:r>
              <a:rPr lang="tr-TR" sz="2800" b="1" dirty="0" smtClean="0">
                <a:solidFill>
                  <a:srgbClr val="FFC000"/>
                </a:solidFill>
                <a:latin typeface="Times New Roman" pitchFamily="18" charset="0"/>
                <a:cs typeface="Times New Roman" pitchFamily="18" charset="0"/>
              </a:rPr>
              <a:t>” VE “</a:t>
            </a:r>
            <a:r>
              <a:rPr lang="tr-TR" sz="2800" b="1" dirty="0" smtClean="0">
                <a:solidFill>
                  <a:schemeClr val="bg1"/>
                </a:solidFill>
                <a:latin typeface="Times New Roman" pitchFamily="18" charset="0"/>
                <a:cs typeface="Times New Roman" pitchFamily="18" charset="0"/>
              </a:rPr>
              <a:t>BAŞKALARINA EL AÇMAK</a:t>
            </a:r>
            <a:r>
              <a:rPr lang="tr-TR" sz="2800" b="1" dirty="0" smtClean="0">
                <a:solidFill>
                  <a:srgbClr val="FFC000"/>
                </a:solidFill>
                <a:latin typeface="Times New Roman" pitchFamily="18" charset="0"/>
                <a:cs typeface="Times New Roman" pitchFamily="18" charset="0"/>
              </a:rPr>
              <a:t>”</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5" name="8 Resim" descr="http://www.diyanet.gov.tr/ramazan/Images/Hadis/ramazanhadis1.png"/>
          <p:cNvPicPr>
            <a:picLocks noChangeAspect="1" noChangeArrowheads="1"/>
          </p:cNvPicPr>
          <p:nvPr/>
        </p:nvPicPr>
        <p:blipFill>
          <a:blip r:embed="rId2" cstate="print"/>
          <a:srcRect t="11087"/>
          <a:stretch>
            <a:fillRect/>
          </a:stretch>
        </p:blipFill>
        <p:spPr bwMode="auto">
          <a:xfrm>
            <a:off x="179512" y="1700808"/>
            <a:ext cx="8811730" cy="3096344"/>
          </a:xfrm>
          <a:prstGeom prst="rect">
            <a:avLst/>
          </a:prstGeom>
          <a:noFill/>
          <a:ln w="9525">
            <a:noFill/>
            <a:miter lim="800000"/>
            <a:headEnd/>
            <a:tailEnd/>
          </a:ln>
        </p:spPr>
      </p:pic>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HELALİ ARAMAK DİLENMEKTEN DAHA HAYIRLIDIR</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İŞİNDE DOĞRULUĞUN MÜKAFATI</a:t>
            </a:r>
            <a:endParaRPr lang="tr-TR" sz="2800" b="1" dirty="0">
              <a:solidFill>
                <a:srgbClr val="FFC000"/>
              </a:solidFill>
              <a:latin typeface="Times New Roman" pitchFamily="18" charset="0"/>
              <a:cs typeface="Times New Roman" pitchFamily="18" charset="0"/>
            </a:endParaRPr>
          </a:p>
        </p:txBody>
      </p:sp>
      <p:sp>
        <p:nvSpPr>
          <p:cNvPr id="4" name="3 Dikdörtgen"/>
          <p:cNvSpPr/>
          <p:nvPr/>
        </p:nvSpPr>
        <p:spPr>
          <a:xfrm>
            <a:off x="250825" y="908720"/>
            <a:ext cx="8748713"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SA" sz="4400" dirty="0">
                <a:solidFill>
                  <a:schemeClr val="tx1"/>
                </a:solidFill>
                <a:latin typeface="HASENAT4" pitchFamily="2" charset="-78"/>
                <a:cs typeface="HASENAT4" pitchFamily="2" charset="-78"/>
              </a:rPr>
              <a:t>التَّاجِرُ الصَّدُوقُ الأَمِينُ مَعَ النَّبِيِّينَ وَالصِّدِّيقِينَ وَالشُّهَدَاءِ.</a:t>
            </a:r>
            <a:endParaRPr lang="tr-TR" sz="4400" dirty="0">
              <a:solidFill>
                <a:schemeClr val="tx1"/>
              </a:solidFill>
              <a:latin typeface="HASENAT4" pitchFamily="2" charset="-78"/>
              <a:cs typeface="HASENAT4" pitchFamily="2" charset="-78"/>
            </a:endParaRPr>
          </a:p>
          <a:p>
            <a:pPr algn="ctr">
              <a:defRPr/>
            </a:pPr>
            <a:r>
              <a:rPr lang="tr-TR" sz="2400" dirty="0">
                <a:solidFill>
                  <a:schemeClr val="tx1"/>
                </a:solidFill>
              </a:rPr>
              <a:t>Ebu </a:t>
            </a:r>
            <a:r>
              <a:rPr lang="tr-TR" sz="2400" dirty="0" err="1">
                <a:solidFill>
                  <a:schemeClr val="tx1"/>
                </a:solidFill>
              </a:rPr>
              <a:t>Said</a:t>
            </a:r>
            <a:r>
              <a:rPr lang="tr-TR" sz="2400" dirty="0">
                <a:solidFill>
                  <a:schemeClr val="tx1"/>
                </a:solidFill>
              </a:rPr>
              <a:t> (r.a)'</a:t>
            </a:r>
            <a:r>
              <a:rPr lang="tr-TR" sz="2400" dirty="0" err="1">
                <a:solidFill>
                  <a:schemeClr val="tx1"/>
                </a:solidFill>
              </a:rPr>
              <a:t>ın</a:t>
            </a:r>
            <a:r>
              <a:rPr lang="tr-TR" sz="2400" dirty="0">
                <a:solidFill>
                  <a:schemeClr val="tx1"/>
                </a:solidFill>
              </a:rPr>
              <a:t> rivayet ettiği bir hadis-i şerifte Efendimiz (s.a.v):</a:t>
            </a:r>
          </a:p>
          <a:p>
            <a:pPr algn="ctr">
              <a:defRPr/>
            </a:pPr>
            <a:r>
              <a:rPr lang="tr-TR" sz="4000" dirty="0" smtClean="0">
                <a:solidFill>
                  <a:srgbClr val="C00000"/>
                </a:solidFill>
              </a:rPr>
              <a:t>“</a:t>
            </a:r>
            <a:r>
              <a:rPr lang="tr-TR" sz="4000" b="1" dirty="0" smtClean="0">
                <a:solidFill>
                  <a:srgbClr val="C00000"/>
                </a:solidFill>
              </a:rPr>
              <a:t>Doğru </a:t>
            </a:r>
            <a:r>
              <a:rPr lang="tr-TR" sz="4000" b="1" dirty="0">
                <a:solidFill>
                  <a:srgbClr val="C00000"/>
                </a:solidFill>
              </a:rPr>
              <a:t>ve güvenilir tüccar </a:t>
            </a:r>
            <a:r>
              <a:rPr lang="tr-TR" sz="3600" dirty="0">
                <a:solidFill>
                  <a:srgbClr val="7030A0"/>
                </a:solidFill>
              </a:rPr>
              <a:t>(kıyamet günü)</a:t>
            </a:r>
            <a:r>
              <a:rPr lang="tr-TR" sz="4000" dirty="0">
                <a:solidFill>
                  <a:srgbClr val="7030A0"/>
                </a:solidFill>
              </a:rPr>
              <a:t> </a:t>
            </a:r>
            <a:r>
              <a:rPr lang="tr-TR" sz="4800" b="1" dirty="0">
                <a:solidFill>
                  <a:srgbClr val="0070C0"/>
                </a:solidFill>
              </a:rPr>
              <a:t>nebilerle, sıdıklarla ve şehitlerle </a:t>
            </a:r>
            <a:r>
              <a:rPr lang="tr-TR" sz="4000" dirty="0">
                <a:solidFill>
                  <a:srgbClr val="0070C0"/>
                </a:solidFill>
              </a:rPr>
              <a:t>beraberdir</a:t>
            </a:r>
            <a:r>
              <a:rPr lang="tr-TR" sz="4000" dirty="0" smtClean="0">
                <a:solidFill>
                  <a:srgbClr val="0070C0"/>
                </a:solidFill>
              </a:rPr>
              <a:t>.” </a:t>
            </a:r>
            <a:endParaRPr lang="tr-TR" sz="4000" dirty="0">
              <a:solidFill>
                <a:srgbClr val="0070C0"/>
              </a:solidFill>
            </a:endParaRPr>
          </a:p>
          <a:p>
            <a:pPr algn="ctr">
              <a:defRPr/>
            </a:pPr>
            <a:r>
              <a:rPr lang="tr-TR" sz="1600" dirty="0">
                <a:solidFill>
                  <a:schemeClr val="tx1"/>
                </a:solidFill>
              </a:rPr>
              <a:t>(</a:t>
            </a:r>
            <a:r>
              <a:rPr lang="tr-TR" sz="1600" dirty="0" err="1">
                <a:solidFill>
                  <a:schemeClr val="tx1"/>
                </a:solidFill>
              </a:rPr>
              <a:t>Tirmizi</a:t>
            </a:r>
            <a:r>
              <a:rPr lang="tr-TR" sz="1600" dirty="0">
                <a:solidFill>
                  <a:schemeClr val="tx1"/>
                </a:solidFill>
              </a:rPr>
              <a:t>, </a:t>
            </a:r>
            <a:r>
              <a:rPr lang="tr-TR" sz="1600" dirty="0" err="1">
                <a:solidFill>
                  <a:schemeClr val="tx1"/>
                </a:solidFill>
              </a:rPr>
              <a:t>Büyu</a:t>
            </a:r>
            <a:r>
              <a:rPr lang="tr-TR" sz="1600" dirty="0">
                <a:solidFill>
                  <a:schemeClr val="tx1"/>
                </a:solidFill>
              </a:rPr>
              <a:t>, 4)</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9388" y="1124744"/>
            <a:ext cx="8820150" cy="4680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tr-TR" sz="4000" b="1" dirty="0" smtClean="0">
                <a:solidFill>
                  <a:srgbClr val="002060"/>
                </a:solidFill>
              </a:rPr>
              <a:t>Helal kazanma niyet ve gayretinde olduktan sonra helal rızık kendiliğinden sana gelir.</a:t>
            </a:r>
            <a:r>
              <a:rPr lang="tr-TR" sz="4000" b="1" u="sng" dirty="0" smtClean="0">
                <a:solidFill>
                  <a:srgbClr val="002060"/>
                </a:solidFill>
              </a:rPr>
              <a:t> </a:t>
            </a:r>
            <a:endParaRPr lang="tr-TR" sz="4000" dirty="0">
              <a:solidFill>
                <a:srgbClr val="002060"/>
              </a:solidFill>
            </a:endParaRPr>
          </a:p>
        </p:txBody>
      </p:sp>
      <p:sp>
        <p:nvSpPr>
          <p:cNvPr id="3" name="2 Dikdörtgen"/>
          <p:cNvSpPr/>
          <p:nvPr/>
        </p:nvSpPr>
        <p:spPr>
          <a:xfrm>
            <a:off x="0" y="0"/>
            <a:ext cx="9144000" cy="908720"/>
          </a:xfrm>
          <a:prstGeom prst="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NİYYETİN “</a:t>
            </a:r>
            <a:r>
              <a:rPr lang="tr-TR" sz="2800" b="1" dirty="0" smtClean="0">
                <a:solidFill>
                  <a:schemeClr val="bg1"/>
                </a:solidFill>
                <a:latin typeface="Times New Roman" pitchFamily="18" charset="0"/>
                <a:cs typeface="Times New Roman" pitchFamily="18" charset="0"/>
              </a:rPr>
              <a:t>HELAL</a:t>
            </a:r>
            <a:r>
              <a:rPr lang="tr-TR" sz="2800" b="1" dirty="0" smtClean="0">
                <a:solidFill>
                  <a:srgbClr val="FFC000"/>
                </a:solidFill>
                <a:latin typeface="Times New Roman" pitchFamily="18" charset="0"/>
                <a:cs typeface="Times New Roman" pitchFamily="18" charset="0"/>
              </a:rPr>
              <a:t>” OLSUN</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10 Resim" descr="http://www.diyanet.gov.tr/ramazan/Images/Hadis/ramazanhadis6.png"/>
          <p:cNvPicPr>
            <a:picLocks noChangeAspect="1" noChangeArrowheads="1"/>
          </p:cNvPicPr>
          <p:nvPr/>
        </p:nvPicPr>
        <p:blipFill>
          <a:blip r:embed="rId2" cstate="print"/>
          <a:srcRect/>
          <a:stretch>
            <a:fillRect/>
          </a:stretch>
        </p:blipFill>
        <p:spPr bwMode="auto">
          <a:xfrm>
            <a:off x="0" y="1244750"/>
            <a:ext cx="9144000" cy="360045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a:t>
            </a:r>
            <a:r>
              <a:rPr lang="tr-TR" sz="2800" b="1" dirty="0" smtClean="0">
                <a:solidFill>
                  <a:schemeClr val="bg1"/>
                </a:solidFill>
                <a:latin typeface="Times New Roman" pitchFamily="18" charset="0"/>
                <a:cs typeface="Times New Roman" pitchFamily="18" charset="0"/>
              </a:rPr>
              <a:t>MÜSLÜMAN</a:t>
            </a:r>
            <a:r>
              <a:rPr lang="tr-TR" sz="2800" b="1" dirty="0" smtClean="0">
                <a:solidFill>
                  <a:srgbClr val="FFC000"/>
                </a:solidFill>
                <a:latin typeface="Times New Roman" pitchFamily="18" charset="0"/>
                <a:cs typeface="Times New Roman" pitchFamily="18" charset="0"/>
              </a:rPr>
              <a:t>” VE “</a:t>
            </a:r>
            <a:r>
              <a:rPr lang="tr-TR" sz="2800" b="1" dirty="0" smtClean="0">
                <a:solidFill>
                  <a:schemeClr val="bg1"/>
                </a:solidFill>
                <a:latin typeface="Times New Roman" pitchFamily="18" charset="0"/>
                <a:cs typeface="Times New Roman" pitchFamily="18" charset="0"/>
              </a:rPr>
              <a:t>MÜMİN</a:t>
            </a:r>
            <a:r>
              <a:rPr lang="tr-TR" sz="2800" b="1" dirty="0" smtClean="0">
                <a:solidFill>
                  <a:srgbClr val="FFC000"/>
                </a:solidFill>
                <a:latin typeface="Times New Roman" pitchFamily="18" charset="0"/>
                <a:cs typeface="Times New Roman" pitchFamily="18" charset="0"/>
              </a:rPr>
              <a:t>” OLABİLMEK</a:t>
            </a:r>
            <a:endParaRPr lang="tr-TR" sz="2800" b="1" dirty="0">
              <a:solidFill>
                <a:srgbClr val="FFC000"/>
              </a:solidFill>
              <a:latin typeface="Times New Roman" pitchFamily="18" charset="0"/>
              <a:cs typeface="Times New Roman" pitchFamily="18" charset="0"/>
            </a:endParaRPr>
          </a:p>
        </p:txBody>
      </p:sp>
      <p:sp>
        <p:nvSpPr>
          <p:cNvPr id="5" name="4 Yuvarlatılmış Dikdörtgen"/>
          <p:cNvSpPr/>
          <p:nvPr/>
        </p:nvSpPr>
        <p:spPr>
          <a:xfrm>
            <a:off x="177646" y="908720"/>
            <a:ext cx="8786842" cy="4896544"/>
          </a:xfrm>
          <a:prstGeom prst="roundRect">
            <a:avLst>
              <a:gd name="adj" fmla="val 7293"/>
            </a:avLst>
          </a:prstGeom>
          <a:solidFill>
            <a:schemeClr val="accent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smtClean="0">
                <a:solidFill>
                  <a:srgbClr val="002060"/>
                </a:solidFill>
                <a:latin typeface="HASENAT4" pitchFamily="2" charset="-78"/>
                <a:cs typeface="HASENAT4" pitchFamily="2" charset="-78"/>
              </a:rPr>
              <a:t>المسلِمُ مَنْ سَلِمَ الْمُسْلِمُونَ مِنْ لِسَانِهِ وَيَدِهِ، وَالْمُؤمِنُ مَنْ أمِنهُ الناسُ على دمائهم وأمْوَالِهِمْ</a:t>
            </a:r>
            <a:endParaRPr lang="tr-TR" sz="4000" dirty="0" smtClean="0">
              <a:solidFill>
                <a:srgbClr val="002060"/>
              </a:solidFill>
              <a:latin typeface="HASENAT4" pitchFamily="2" charset="-78"/>
              <a:cs typeface="HASENAT4" pitchFamily="2" charset="-78"/>
            </a:endParaRPr>
          </a:p>
          <a:p>
            <a:pPr algn="ctr"/>
            <a:r>
              <a:rPr lang="tr-TR" sz="2800" dirty="0" smtClean="0">
                <a:solidFill>
                  <a:srgbClr val="C00000"/>
                </a:solidFill>
              </a:rPr>
              <a:t>"</a:t>
            </a:r>
            <a:r>
              <a:rPr lang="tr-TR" sz="3200" b="1" dirty="0" smtClean="0">
                <a:solidFill>
                  <a:srgbClr val="C00000"/>
                </a:solidFill>
              </a:rPr>
              <a:t>Müslüman</a:t>
            </a:r>
            <a:r>
              <a:rPr lang="tr-TR" sz="3200" dirty="0" smtClean="0">
                <a:solidFill>
                  <a:srgbClr val="C00000"/>
                </a:solidFill>
              </a:rPr>
              <a:t>, </a:t>
            </a:r>
            <a:r>
              <a:rPr lang="tr-TR" sz="3600" b="1" dirty="0" smtClean="0">
                <a:solidFill>
                  <a:srgbClr val="7030A0"/>
                </a:solidFill>
                <a:effectLst>
                  <a:outerShdw blurRad="38100" dist="38100" dir="2700000" algn="tl">
                    <a:srgbClr val="000000">
                      <a:alpha val="43137"/>
                    </a:srgbClr>
                  </a:outerShdw>
                </a:effectLst>
              </a:rPr>
              <a:t>diğer Müslümanların elinden ve dilinden zarar görmediği kimsedir</a:t>
            </a:r>
            <a:r>
              <a:rPr lang="tr-TR" sz="3200" dirty="0" smtClean="0">
                <a:solidFill>
                  <a:srgbClr val="C00000"/>
                </a:solidFill>
              </a:rPr>
              <a:t>. </a:t>
            </a:r>
          </a:p>
          <a:p>
            <a:pPr algn="ctr"/>
            <a:r>
              <a:rPr lang="tr-TR" sz="3200" b="1" dirty="0" err="1" smtClean="0">
                <a:solidFill>
                  <a:srgbClr val="C00000"/>
                </a:solidFill>
              </a:rPr>
              <a:t>Mü'min</a:t>
            </a:r>
            <a:r>
              <a:rPr lang="tr-TR" sz="3200" dirty="0" smtClean="0">
                <a:solidFill>
                  <a:srgbClr val="C00000"/>
                </a:solidFill>
              </a:rPr>
              <a:t> de, </a:t>
            </a:r>
            <a:r>
              <a:rPr lang="tr-TR" sz="3600" b="1" dirty="0" smtClean="0">
                <a:solidFill>
                  <a:srgbClr val="0070C0"/>
                </a:solidFill>
              </a:rPr>
              <a:t>halkın, can ve mallarını kendisine karşı emniyette bildikleri kimsedir</a:t>
            </a:r>
            <a:r>
              <a:rPr lang="tr-TR" sz="2800" dirty="0" smtClean="0">
                <a:solidFill>
                  <a:srgbClr val="C00000"/>
                </a:solidFill>
              </a:rPr>
              <a:t>."</a:t>
            </a:r>
            <a:r>
              <a:rPr lang="tr-TR" sz="2800" b="1" dirty="0" smtClean="0">
                <a:solidFill>
                  <a:srgbClr val="C00000"/>
                </a:solidFill>
              </a:rPr>
              <a:t> </a:t>
            </a:r>
          </a:p>
          <a:p>
            <a:pPr algn="ctr"/>
            <a:r>
              <a:rPr lang="tr-TR" sz="1200" b="1" dirty="0" smtClean="0">
                <a:solidFill>
                  <a:srgbClr val="C00000"/>
                </a:solidFill>
              </a:rPr>
              <a:t>(</a:t>
            </a:r>
            <a:r>
              <a:rPr lang="tr-TR" sz="1200" dirty="0" err="1" smtClean="0">
                <a:solidFill>
                  <a:srgbClr val="C00000"/>
                </a:solidFill>
              </a:rPr>
              <a:t>Tirmizî</a:t>
            </a:r>
            <a:r>
              <a:rPr lang="tr-TR" sz="1200" dirty="0" smtClean="0">
                <a:solidFill>
                  <a:srgbClr val="C00000"/>
                </a:solidFill>
              </a:rPr>
              <a:t>, İman 12, (2629); </a:t>
            </a:r>
            <a:r>
              <a:rPr lang="tr-TR" sz="1200" dirty="0" err="1" smtClean="0">
                <a:solidFill>
                  <a:srgbClr val="C00000"/>
                </a:solidFill>
              </a:rPr>
              <a:t>Nesâî</a:t>
            </a:r>
            <a:r>
              <a:rPr lang="tr-TR" sz="1200" dirty="0" smtClean="0">
                <a:solidFill>
                  <a:srgbClr val="C00000"/>
                </a:solidFill>
              </a:rPr>
              <a:t>, İman 8, (8, 104, 105)) </a:t>
            </a:r>
            <a:endParaRPr lang="tr-TR" sz="3200" dirty="0">
              <a:solidFill>
                <a:srgbClr val="C0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Dikdörtgen"/>
          <p:cNvSpPr/>
          <p:nvPr/>
        </p:nvSpPr>
        <p:spPr>
          <a:xfrm>
            <a:off x="215775" y="908720"/>
            <a:ext cx="8748713"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3200" dirty="0">
                <a:solidFill>
                  <a:schemeClr val="tx1"/>
                </a:solidFill>
                <a:latin typeface="HASENAT4" pitchFamily="2" charset="-78"/>
                <a:cs typeface="HASENAT4" pitchFamily="2" charset="-78"/>
              </a:rPr>
              <a:t>يَا اَيُّهَا الَّذٖينَ اٰمَنُوا لَا تَاْكُلُوا اَمْوَالَكُمْ بَيْنَكُمْ بِالْبَاطِلِ اِلَّا اَنْ تَكُونَ تِجَارَةً عَنْ تَرَاضٍ مِنْكُمْ وَلَا تَقْتُلُوا اَنْفُسَكُمْ اِنَّ اللّٰهَ كَانَ بِكُمْ رَحٖيمًا ﴿٢٩﴾ وَمَنْ يَفْعَلْ ذٰلِكَ عُدْوَانًا وَظُلْمًا فَسَوْفَ نُصْلٖيهِ نَارًا وَكَانَ ذٰلِكَ عَلَى اللّٰهِ يَسٖيرًا ﴿٣٠﴾ </a:t>
            </a:r>
          </a:p>
          <a:p>
            <a:pPr algn="ctr">
              <a:defRPr/>
            </a:pPr>
            <a:r>
              <a:rPr lang="tr-TR" sz="2400" dirty="0">
                <a:solidFill>
                  <a:schemeClr val="tx1"/>
                </a:solidFill>
                <a:latin typeface="Times New Roman" pitchFamily="18" charset="0"/>
                <a:cs typeface="Times New Roman" pitchFamily="18" charset="0"/>
              </a:rPr>
              <a:t>“Ey iman edenler! </a:t>
            </a:r>
            <a:r>
              <a:rPr lang="tr-TR" sz="2400" b="1" dirty="0">
                <a:solidFill>
                  <a:schemeClr val="tx1"/>
                </a:solidFill>
                <a:latin typeface="Times New Roman" pitchFamily="18" charset="0"/>
                <a:cs typeface="Times New Roman" pitchFamily="18" charset="0"/>
              </a:rPr>
              <a:t>Karşılıklı rızaya dayanan ticaret olması hali müstesna, </a:t>
            </a:r>
            <a:r>
              <a:rPr lang="tr-TR" sz="3200" b="1" dirty="0">
                <a:solidFill>
                  <a:srgbClr val="C00000"/>
                </a:solidFill>
                <a:latin typeface="Times New Roman" pitchFamily="18" charset="0"/>
                <a:cs typeface="Times New Roman" pitchFamily="18" charset="0"/>
              </a:rPr>
              <a:t>mallarınızı, </a:t>
            </a:r>
            <a:r>
              <a:rPr lang="tr-TR" sz="3200" b="1" dirty="0" err="1">
                <a:solidFill>
                  <a:srgbClr val="C00000"/>
                </a:solidFill>
                <a:latin typeface="Times New Roman" pitchFamily="18" charset="0"/>
                <a:cs typeface="Times New Roman" pitchFamily="18" charset="0"/>
              </a:rPr>
              <a:t>bâtıl</a:t>
            </a:r>
            <a:r>
              <a:rPr lang="tr-TR" sz="3200" b="1" dirty="0">
                <a:solidFill>
                  <a:srgbClr val="C00000"/>
                </a:solidFill>
                <a:latin typeface="Times New Roman" pitchFamily="18" charset="0"/>
                <a:cs typeface="Times New Roman" pitchFamily="18" charset="0"/>
              </a:rPr>
              <a:t> (haksız ve haram yollar) ile aranızda (alıp vererek) yemeyin.</a:t>
            </a:r>
            <a:r>
              <a:rPr lang="tr-TR" sz="2400" b="1" dirty="0">
                <a:solidFill>
                  <a:srgbClr val="C00000"/>
                </a:solidFill>
                <a:latin typeface="Times New Roman" pitchFamily="18" charset="0"/>
                <a:cs typeface="Times New Roman" pitchFamily="18" charset="0"/>
              </a:rPr>
              <a:t> </a:t>
            </a:r>
            <a:r>
              <a:rPr lang="tr-TR" sz="2400" dirty="0">
                <a:solidFill>
                  <a:srgbClr val="002060"/>
                </a:solidFill>
                <a:latin typeface="Times New Roman" pitchFamily="18" charset="0"/>
                <a:cs typeface="Times New Roman" pitchFamily="18" charset="0"/>
              </a:rPr>
              <a:t>Ve kendinizi öldürmeyin. </a:t>
            </a:r>
            <a:r>
              <a:rPr lang="tr-TR" sz="2400" dirty="0">
                <a:solidFill>
                  <a:schemeClr val="tx1"/>
                </a:solidFill>
                <a:latin typeface="Times New Roman" pitchFamily="18" charset="0"/>
                <a:cs typeface="Times New Roman" pitchFamily="18" charset="0"/>
              </a:rPr>
              <a:t>Şüphesiz Allah, sizi esirgeyecektir</a:t>
            </a:r>
            <a:r>
              <a:rPr lang="tr-TR" sz="2800" dirty="0">
                <a:solidFill>
                  <a:schemeClr val="tx1"/>
                </a:solidFill>
                <a:latin typeface="Times New Roman" pitchFamily="18" charset="0"/>
                <a:cs typeface="Times New Roman" pitchFamily="18" charset="0"/>
              </a:rPr>
              <a:t>. </a:t>
            </a:r>
            <a:endParaRPr lang="tr-TR" sz="2800" dirty="0" smtClean="0">
              <a:solidFill>
                <a:schemeClr val="tx1"/>
              </a:solidFill>
              <a:latin typeface="Times New Roman" pitchFamily="18" charset="0"/>
              <a:cs typeface="Times New Roman" pitchFamily="18" charset="0"/>
            </a:endParaRPr>
          </a:p>
          <a:p>
            <a:pPr algn="ctr">
              <a:defRPr/>
            </a:pPr>
            <a:r>
              <a:rPr lang="tr-TR" sz="2800" b="1" dirty="0" smtClean="0">
                <a:solidFill>
                  <a:srgbClr val="0070C0"/>
                </a:solidFill>
                <a:latin typeface="Times New Roman" pitchFamily="18" charset="0"/>
                <a:cs typeface="Times New Roman" pitchFamily="18" charset="0"/>
              </a:rPr>
              <a:t>Kim </a:t>
            </a:r>
            <a:r>
              <a:rPr lang="tr-TR" sz="2800" b="1" dirty="0">
                <a:solidFill>
                  <a:srgbClr val="0070C0"/>
                </a:solidFill>
                <a:latin typeface="Times New Roman" pitchFamily="18" charset="0"/>
                <a:cs typeface="Times New Roman" pitchFamily="18" charset="0"/>
              </a:rPr>
              <a:t>düşmanlık ve haksızlık ile bunu (haram yemeyi veya öldürmeyi) yaparsa (bilsin ki) onu ateşe koyacağız;</a:t>
            </a:r>
            <a:r>
              <a:rPr lang="tr-TR" sz="2800" b="1" dirty="0">
                <a:solidFill>
                  <a:schemeClr val="tx1"/>
                </a:solidFill>
                <a:latin typeface="Times New Roman" pitchFamily="18" charset="0"/>
                <a:cs typeface="Times New Roman" pitchFamily="18" charset="0"/>
              </a:rPr>
              <a:t> </a:t>
            </a:r>
            <a:r>
              <a:rPr lang="tr-TR" sz="2400" dirty="0">
                <a:solidFill>
                  <a:srgbClr val="7030A0"/>
                </a:solidFill>
                <a:latin typeface="Times New Roman" pitchFamily="18" charset="0"/>
                <a:cs typeface="Times New Roman" pitchFamily="18" charset="0"/>
              </a:rPr>
              <a:t>bu ise </a:t>
            </a:r>
            <a:r>
              <a:rPr lang="tr-TR" sz="3200" dirty="0">
                <a:solidFill>
                  <a:srgbClr val="7030A0"/>
                </a:solidFill>
                <a:latin typeface="Times New Roman" pitchFamily="18" charset="0"/>
                <a:cs typeface="Times New Roman" pitchFamily="18" charset="0"/>
              </a:rPr>
              <a:t>Allah'a çok kolaydır</a:t>
            </a:r>
            <a:r>
              <a:rPr lang="tr-TR" sz="2400" dirty="0" smtClean="0">
                <a:solidFill>
                  <a:schemeClr val="tx1"/>
                </a:solidFill>
                <a:latin typeface="Times New Roman" pitchFamily="18" charset="0"/>
                <a:cs typeface="Times New Roman" pitchFamily="18" charset="0"/>
              </a:rPr>
              <a:t>.”</a:t>
            </a:r>
          </a:p>
          <a:p>
            <a:pPr algn="ctr">
              <a:defRPr/>
            </a:pPr>
            <a:r>
              <a:rPr lang="tr-TR" sz="1600" dirty="0" smtClean="0">
                <a:solidFill>
                  <a:schemeClr val="tx1"/>
                </a:solidFill>
              </a:rPr>
              <a:t>(</a:t>
            </a:r>
            <a:r>
              <a:rPr lang="tr-TR" sz="1600" dirty="0">
                <a:solidFill>
                  <a:schemeClr val="tx1"/>
                </a:solidFill>
              </a:rPr>
              <a:t>Nisa 4/29,30)</a:t>
            </a:r>
          </a:p>
        </p:txBody>
      </p:sp>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BATIL YOLLA MAL ELDE ETME</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07950" y="908720"/>
            <a:ext cx="8891588"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tr-TR" sz="2800" b="1" dirty="0">
                <a:solidFill>
                  <a:schemeClr val="tx1"/>
                </a:solidFill>
              </a:rPr>
              <a:t>Kumar, hırsızlık, gasp, rüşvet, faiz, yalan, yalancı şahitlik, hile, aldatma</a:t>
            </a:r>
            <a:r>
              <a:rPr lang="tr-TR" sz="2800" b="1" dirty="0" smtClean="0">
                <a:solidFill>
                  <a:schemeClr val="tx1"/>
                </a:solidFill>
              </a:rPr>
              <a:t>, </a:t>
            </a:r>
            <a:r>
              <a:rPr lang="tr-TR" sz="2800" dirty="0" smtClean="0">
                <a:solidFill>
                  <a:schemeClr val="tx1"/>
                </a:solidFill>
              </a:rPr>
              <a:t>Piyango, şans oyunları, spekülasyon, kamu </a:t>
            </a:r>
            <a:r>
              <a:rPr lang="tr-TR" sz="2800" dirty="0">
                <a:solidFill>
                  <a:schemeClr val="tx1"/>
                </a:solidFill>
              </a:rPr>
              <a:t>mallarını zimmete </a:t>
            </a:r>
            <a:r>
              <a:rPr lang="tr-TR" sz="2800" dirty="0" smtClean="0">
                <a:solidFill>
                  <a:schemeClr val="tx1"/>
                </a:solidFill>
              </a:rPr>
              <a:t>geçirme, yolsuzluk,</a:t>
            </a:r>
            <a:r>
              <a:rPr lang="tr-TR" sz="2800" b="1" dirty="0" smtClean="0">
                <a:solidFill>
                  <a:schemeClr val="tx1"/>
                </a:solidFill>
              </a:rPr>
              <a:t> </a:t>
            </a:r>
            <a:r>
              <a:rPr lang="tr-TR" sz="2800" b="1" dirty="0">
                <a:solidFill>
                  <a:schemeClr val="tx1"/>
                </a:solidFill>
              </a:rPr>
              <a:t>içki, uyuşturucu,</a:t>
            </a:r>
            <a:r>
              <a:rPr lang="tr-TR" sz="2800" b="1" dirty="0" smtClean="0">
                <a:solidFill>
                  <a:schemeClr val="tx1"/>
                </a:solidFill>
              </a:rPr>
              <a:t> </a:t>
            </a:r>
            <a:r>
              <a:rPr lang="tr-TR" sz="2800" b="1" dirty="0">
                <a:solidFill>
                  <a:schemeClr val="tx1"/>
                </a:solidFill>
              </a:rPr>
              <a:t>fuhuş ve benzeri her türlü </a:t>
            </a:r>
            <a:r>
              <a:rPr lang="tr-TR" sz="2800" b="1" dirty="0">
                <a:solidFill>
                  <a:srgbClr val="C00000"/>
                </a:solidFill>
              </a:rPr>
              <a:t>din ve ahlak dışı yollarla elde edilen servet, batıldır, gayrimeşrudur. </a:t>
            </a:r>
            <a:r>
              <a:rPr lang="tr-TR" sz="2800" b="1" dirty="0" smtClean="0">
                <a:solidFill>
                  <a:srgbClr val="C00000"/>
                </a:solidFill>
              </a:rPr>
              <a:t>Ve haramdır.</a:t>
            </a:r>
          </a:p>
          <a:p>
            <a:pPr algn="just">
              <a:defRPr/>
            </a:pPr>
            <a:r>
              <a:rPr lang="tr-TR" sz="2800" b="1" dirty="0" smtClean="0">
                <a:solidFill>
                  <a:srgbClr val="7030A0"/>
                </a:solidFill>
              </a:rPr>
              <a:t>Meşru </a:t>
            </a:r>
            <a:r>
              <a:rPr lang="tr-TR" sz="2800" b="1" dirty="0">
                <a:solidFill>
                  <a:srgbClr val="7030A0"/>
                </a:solidFill>
              </a:rPr>
              <a:t>olmayan yollardan elde edilen kazanç ile gıda maddelerini yemek de </a:t>
            </a:r>
            <a:r>
              <a:rPr lang="tr-TR" sz="2800" b="1" dirty="0" smtClean="0">
                <a:solidFill>
                  <a:srgbClr val="7030A0"/>
                </a:solidFill>
              </a:rPr>
              <a:t>haramdır. </a:t>
            </a:r>
          </a:p>
          <a:p>
            <a:pPr algn="just">
              <a:defRPr/>
            </a:pPr>
            <a:r>
              <a:rPr lang="tr-TR" sz="2800" b="1" dirty="0" smtClean="0">
                <a:solidFill>
                  <a:schemeClr val="tx1"/>
                </a:solidFill>
              </a:rPr>
              <a:t>Aynı şekilde </a:t>
            </a:r>
            <a:r>
              <a:rPr lang="tr-TR" sz="2800" b="1" dirty="0" smtClean="0">
                <a:solidFill>
                  <a:srgbClr val="0070C0"/>
                </a:solidFill>
              </a:rPr>
              <a:t>serveti gayrimeşru </a:t>
            </a:r>
            <a:r>
              <a:rPr lang="tr-TR" sz="2800" b="1" dirty="0">
                <a:solidFill>
                  <a:srgbClr val="0070C0"/>
                </a:solidFill>
              </a:rPr>
              <a:t>ve haram yerlere harcamak ve </a:t>
            </a:r>
            <a:r>
              <a:rPr lang="tr-TR" sz="2800" b="1" dirty="0" smtClean="0">
                <a:solidFill>
                  <a:srgbClr val="0070C0"/>
                </a:solidFill>
              </a:rPr>
              <a:t>israf </a:t>
            </a:r>
            <a:r>
              <a:rPr lang="tr-TR" sz="2800" b="1" dirty="0">
                <a:solidFill>
                  <a:srgbClr val="0070C0"/>
                </a:solidFill>
              </a:rPr>
              <a:t>etmek de meşru olmayan </a:t>
            </a:r>
            <a:r>
              <a:rPr lang="tr-TR" sz="2800" b="1" dirty="0" smtClean="0">
                <a:solidFill>
                  <a:srgbClr val="0070C0"/>
                </a:solidFill>
              </a:rPr>
              <a:t>harcamalardır ve haramdır</a:t>
            </a:r>
            <a:r>
              <a:rPr lang="tr-TR" sz="2800" b="1" dirty="0">
                <a:solidFill>
                  <a:srgbClr val="0070C0"/>
                </a:solidFill>
              </a:rPr>
              <a:t>. </a:t>
            </a:r>
            <a:endParaRPr lang="tr-TR" sz="2400" b="1" dirty="0" smtClean="0">
              <a:solidFill>
                <a:srgbClr val="0070C0"/>
              </a:solidFill>
            </a:endParaRPr>
          </a:p>
        </p:txBody>
      </p:sp>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a:t>
            </a:r>
            <a:r>
              <a:rPr lang="tr-TR" sz="2800" b="1" dirty="0" smtClean="0">
                <a:solidFill>
                  <a:schemeClr val="bg1"/>
                </a:solidFill>
                <a:latin typeface="Times New Roman" pitchFamily="18" charset="0"/>
                <a:cs typeface="Times New Roman" pitchFamily="18" charset="0"/>
              </a:rPr>
              <a:t>HAKSIZ KAZANÇ</a:t>
            </a:r>
            <a:r>
              <a:rPr lang="tr-TR" sz="2800" b="1" dirty="0" smtClean="0">
                <a:solidFill>
                  <a:srgbClr val="FFC000"/>
                </a:solidFill>
                <a:latin typeface="Times New Roman" pitchFamily="18" charset="0"/>
                <a:cs typeface="Times New Roman" pitchFamily="18" charset="0"/>
              </a:rPr>
              <a:t>”LA HELAL ELDE EDİLMEZ</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9512" y="908720"/>
            <a:ext cx="8820026"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tr-TR" sz="2800" b="1" dirty="0" smtClean="0">
                <a:solidFill>
                  <a:schemeClr val="tx1"/>
                </a:solidFill>
              </a:rPr>
              <a:t>Müslüman’ın </a:t>
            </a:r>
            <a:r>
              <a:rPr lang="tr-TR" sz="2800" b="1" dirty="0">
                <a:solidFill>
                  <a:schemeClr val="tx1"/>
                </a:solidFill>
              </a:rPr>
              <a:t>helal kazanması yeterli değildir. Kazancını da zekât vererek arındırması gerekir.  </a:t>
            </a:r>
          </a:p>
          <a:p>
            <a:pPr algn="just">
              <a:defRPr/>
            </a:pPr>
            <a:r>
              <a:rPr lang="tr-TR" sz="2800" dirty="0" smtClean="0">
                <a:solidFill>
                  <a:srgbClr val="0070C0"/>
                </a:solidFill>
              </a:rPr>
              <a:t>Alın </a:t>
            </a:r>
            <a:r>
              <a:rPr lang="tr-TR" sz="2800" dirty="0">
                <a:solidFill>
                  <a:srgbClr val="0070C0"/>
                </a:solidFill>
              </a:rPr>
              <a:t>teri ile kazandığını, kumara ve içkiye harcayan, helalinden kazancını haram işlerde tüketen kişiler de yanlış bir yola girmişlerdir. </a:t>
            </a:r>
          </a:p>
          <a:p>
            <a:pPr algn="just">
              <a:defRPr/>
            </a:pPr>
            <a:r>
              <a:rPr lang="tr-TR" sz="2800" dirty="0">
                <a:solidFill>
                  <a:schemeClr val="tx1"/>
                </a:solidFill>
              </a:rPr>
              <a:t>Ticari faaliyetini devam ettirmek için </a:t>
            </a:r>
            <a:r>
              <a:rPr lang="tr-TR" sz="2800" b="1" dirty="0">
                <a:solidFill>
                  <a:srgbClr val="7030A0"/>
                </a:solidFill>
              </a:rPr>
              <a:t>faizle borçlananlar ve elindeki maddi birikimlerini faizle borç verenler </a:t>
            </a:r>
            <a:r>
              <a:rPr lang="tr-TR" sz="2800" dirty="0">
                <a:solidFill>
                  <a:schemeClr val="tx1"/>
                </a:solidFill>
              </a:rPr>
              <a:t>de helal mallarına haram bulaştıranlardır. </a:t>
            </a:r>
          </a:p>
          <a:p>
            <a:pPr algn="just">
              <a:defRPr/>
            </a:pPr>
            <a:r>
              <a:rPr lang="tr-TR" sz="2800" dirty="0" smtClean="0">
                <a:solidFill>
                  <a:srgbClr val="C00000"/>
                </a:solidFill>
              </a:rPr>
              <a:t>“faiz </a:t>
            </a:r>
            <a:r>
              <a:rPr lang="tr-TR" sz="2800" dirty="0">
                <a:solidFill>
                  <a:srgbClr val="C00000"/>
                </a:solidFill>
              </a:rPr>
              <a:t>almak ve vermek zorundaydım” bahanesine sığınmak doğru değildir. </a:t>
            </a:r>
            <a:endParaRPr lang="tr-TR" sz="2800" b="1" dirty="0">
              <a:solidFill>
                <a:srgbClr val="C00000"/>
              </a:solidFill>
            </a:endParaRPr>
          </a:p>
        </p:txBody>
      </p:sp>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a:t>
            </a:r>
            <a:r>
              <a:rPr lang="tr-TR" sz="2800" b="1" dirty="0" smtClean="0">
                <a:solidFill>
                  <a:schemeClr val="bg1"/>
                </a:solidFill>
                <a:latin typeface="Times New Roman" pitchFamily="18" charset="0"/>
                <a:cs typeface="Times New Roman" pitchFamily="18" charset="0"/>
              </a:rPr>
              <a:t>HELAL</a:t>
            </a:r>
            <a:r>
              <a:rPr lang="tr-TR" sz="2800" b="1" dirty="0" smtClean="0">
                <a:solidFill>
                  <a:srgbClr val="FFC000"/>
                </a:solidFill>
                <a:latin typeface="Times New Roman" pitchFamily="18" charset="0"/>
                <a:cs typeface="Times New Roman" pitchFamily="18" charset="0"/>
              </a:rPr>
              <a:t>” TEMİZLİKTİR</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07950" y="692696"/>
            <a:ext cx="8891588" cy="5112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gn="just">
              <a:buFont typeface="+mj-lt"/>
              <a:buAutoNum type="arabicPeriod"/>
              <a:defRPr/>
            </a:pPr>
            <a:r>
              <a:rPr lang="tr-TR" sz="1600" dirty="0" smtClean="0">
                <a:solidFill>
                  <a:schemeClr val="tx1"/>
                </a:solidFill>
              </a:rPr>
              <a:t>Müşteriye birinci kalite diye ikinci kalite mal vermek, </a:t>
            </a:r>
          </a:p>
          <a:p>
            <a:pPr marL="457200" indent="-457200" algn="just">
              <a:buFont typeface="+mj-lt"/>
              <a:buAutoNum type="arabicPeriod"/>
              <a:defRPr/>
            </a:pPr>
            <a:r>
              <a:rPr lang="tr-TR" sz="1600" dirty="0" smtClean="0">
                <a:solidFill>
                  <a:schemeClr val="tx1"/>
                </a:solidFill>
              </a:rPr>
              <a:t>Yeni diye kullanılmış mal vermek, </a:t>
            </a:r>
          </a:p>
          <a:p>
            <a:pPr marL="457200" indent="-457200" algn="just">
              <a:buFont typeface="+mj-lt"/>
              <a:buAutoNum type="arabicPeriod"/>
              <a:defRPr/>
            </a:pPr>
            <a:r>
              <a:rPr lang="tr-TR" sz="1600" dirty="0" smtClean="0">
                <a:solidFill>
                  <a:schemeClr val="tx1"/>
                </a:solidFill>
              </a:rPr>
              <a:t>Ticaret </a:t>
            </a:r>
            <a:r>
              <a:rPr lang="tr-TR" sz="1600" dirty="0">
                <a:solidFill>
                  <a:schemeClr val="tx1"/>
                </a:solidFill>
              </a:rPr>
              <a:t>yaparken ölçüye ve tartıya hile karıştırmak (hırsızlık), Eksik tartıp ölçmek, </a:t>
            </a:r>
          </a:p>
          <a:p>
            <a:pPr marL="457200" indent="-457200" algn="just">
              <a:buFont typeface="+mj-lt"/>
              <a:buAutoNum type="arabicPeriod"/>
              <a:defRPr/>
            </a:pPr>
            <a:r>
              <a:rPr lang="tr-TR" sz="1600" dirty="0" smtClean="0">
                <a:solidFill>
                  <a:schemeClr val="tx1"/>
                </a:solidFill>
              </a:rPr>
              <a:t>Malı fahiş fiyatla satmak, </a:t>
            </a:r>
          </a:p>
          <a:p>
            <a:pPr marL="457200" indent="-457200" algn="just">
              <a:buFont typeface="+mj-lt"/>
              <a:buAutoNum type="arabicPeriod"/>
              <a:defRPr/>
            </a:pPr>
            <a:r>
              <a:rPr lang="tr-TR" sz="1600" dirty="0" smtClean="0">
                <a:solidFill>
                  <a:schemeClr val="tx1"/>
                </a:solidFill>
              </a:rPr>
              <a:t>Hile ve desiselerle devlet malını zimmetine geçirmek, </a:t>
            </a:r>
          </a:p>
          <a:p>
            <a:pPr marL="457200" indent="-457200" algn="just">
              <a:buFont typeface="+mj-lt"/>
              <a:buAutoNum type="arabicPeriod"/>
              <a:defRPr/>
            </a:pPr>
            <a:r>
              <a:rPr lang="tr-TR" sz="1600" dirty="0" smtClean="0">
                <a:solidFill>
                  <a:schemeClr val="tx1"/>
                </a:solidFill>
              </a:rPr>
              <a:t>Her türlü yolsuzluk; </a:t>
            </a:r>
          </a:p>
          <a:p>
            <a:pPr marL="457200" indent="-457200" algn="just">
              <a:buFont typeface="+mj-lt"/>
              <a:buAutoNum type="arabicPeriod"/>
              <a:defRPr/>
            </a:pPr>
            <a:r>
              <a:rPr lang="tr-TR" sz="1600" dirty="0" smtClean="0">
                <a:solidFill>
                  <a:schemeClr val="tx1"/>
                </a:solidFill>
              </a:rPr>
              <a:t>İşçi ve memurun görevini ihmal ve terk etmek suretiyle hak etmeden aldığı ücret, </a:t>
            </a:r>
          </a:p>
          <a:p>
            <a:pPr marL="457200" indent="-457200" algn="just">
              <a:buFont typeface="+mj-lt"/>
              <a:buAutoNum type="arabicPeriod"/>
              <a:defRPr/>
            </a:pPr>
            <a:r>
              <a:rPr lang="tr-TR" sz="1600" dirty="0" smtClean="0">
                <a:solidFill>
                  <a:schemeClr val="tx1"/>
                </a:solidFill>
              </a:rPr>
              <a:t>İşçinin </a:t>
            </a:r>
            <a:r>
              <a:rPr lang="tr-TR" sz="1600" dirty="0">
                <a:solidFill>
                  <a:schemeClr val="tx1"/>
                </a:solidFill>
              </a:rPr>
              <a:t>ve çalışanının hakkını tam olarak vermemek</a:t>
            </a:r>
          </a:p>
          <a:p>
            <a:pPr marL="457200" indent="-457200" algn="just">
              <a:buFont typeface="+mj-lt"/>
              <a:buAutoNum type="arabicPeriod"/>
              <a:defRPr/>
            </a:pPr>
            <a:r>
              <a:rPr lang="tr-TR" sz="1600" dirty="0" smtClean="0">
                <a:solidFill>
                  <a:schemeClr val="tx1"/>
                </a:solidFill>
              </a:rPr>
              <a:t>İşverenin devlete vergisini vermemesi,</a:t>
            </a:r>
          </a:p>
          <a:p>
            <a:pPr marL="457200" indent="-457200" algn="just">
              <a:buFont typeface="+mj-lt"/>
              <a:buAutoNum type="arabicPeriod"/>
              <a:defRPr/>
            </a:pPr>
            <a:r>
              <a:rPr lang="tr-TR" sz="1600" dirty="0" smtClean="0">
                <a:solidFill>
                  <a:schemeClr val="tx1"/>
                </a:solidFill>
              </a:rPr>
              <a:t>Kalitesiz mal üretip pahalıya satarak elde edilen servet, </a:t>
            </a:r>
          </a:p>
          <a:p>
            <a:pPr marL="457200" indent="-457200" algn="just">
              <a:buFont typeface="+mj-lt"/>
              <a:buAutoNum type="arabicPeriod"/>
              <a:defRPr/>
            </a:pPr>
            <a:r>
              <a:rPr lang="tr-TR" sz="1600" dirty="0" smtClean="0">
                <a:solidFill>
                  <a:schemeClr val="tx1"/>
                </a:solidFill>
              </a:rPr>
              <a:t>Kurum ve devletten aldığı krediyi geri vermemek,</a:t>
            </a:r>
          </a:p>
          <a:p>
            <a:pPr marL="457200" indent="-457200" algn="just">
              <a:buFont typeface="+mj-lt"/>
              <a:buAutoNum type="arabicPeriod"/>
              <a:defRPr/>
            </a:pPr>
            <a:r>
              <a:rPr lang="tr-TR" sz="1600" dirty="0" smtClean="0">
                <a:solidFill>
                  <a:schemeClr val="tx1"/>
                </a:solidFill>
              </a:rPr>
              <a:t>Tükettiği suyun, elektriğin ve doğal gazın bedelini ödememek </a:t>
            </a:r>
          </a:p>
          <a:p>
            <a:pPr marL="457200" indent="-457200" algn="just">
              <a:buFont typeface="+mj-lt"/>
              <a:buAutoNum type="arabicPeriod"/>
              <a:defRPr/>
            </a:pPr>
            <a:r>
              <a:rPr lang="tr-TR" sz="1600" dirty="0" smtClean="0">
                <a:solidFill>
                  <a:schemeClr val="tx1"/>
                </a:solidFill>
              </a:rPr>
              <a:t>Sözleşmelere uymamak, </a:t>
            </a:r>
          </a:p>
          <a:p>
            <a:pPr marL="457200" indent="-457200" algn="just">
              <a:buFont typeface="+mj-lt"/>
              <a:buAutoNum type="arabicPeriod"/>
              <a:defRPr/>
            </a:pPr>
            <a:r>
              <a:rPr lang="tr-TR" sz="1600" dirty="0" smtClean="0">
                <a:solidFill>
                  <a:schemeClr val="tx1"/>
                </a:solidFill>
              </a:rPr>
              <a:t>Satılan mal ve hizmetlerde malın ayıbını gizlemek,</a:t>
            </a:r>
          </a:p>
          <a:p>
            <a:pPr marL="457200" indent="-457200" algn="just">
              <a:buFont typeface="+mj-lt"/>
              <a:buAutoNum type="arabicPeriod"/>
              <a:defRPr/>
            </a:pPr>
            <a:r>
              <a:rPr lang="tr-TR" sz="1600" dirty="0" smtClean="0">
                <a:solidFill>
                  <a:schemeClr val="tx1"/>
                </a:solidFill>
              </a:rPr>
              <a:t>Mal ve hizmette olmayan özellikleri varmış gibi göstermek, </a:t>
            </a:r>
          </a:p>
          <a:p>
            <a:pPr marL="457200" indent="-457200" algn="just">
              <a:buFont typeface="+mj-lt"/>
              <a:buAutoNum type="arabicPeriod"/>
              <a:defRPr/>
            </a:pPr>
            <a:r>
              <a:rPr lang="tr-TR" sz="1600" dirty="0" smtClean="0">
                <a:solidFill>
                  <a:schemeClr val="tx1"/>
                </a:solidFill>
              </a:rPr>
              <a:t>Vaat edilen zamanda malı ve hizmeti teslim etmemek, </a:t>
            </a:r>
          </a:p>
          <a:p>
            <a:pPr marL="457200" indent="-457200" algn="just">
              <a:buFont typeface="+mj-lt"/>
              <a:buAutoNum type="arabicPeriod"/>
              <a:defRPr/>
            </a:pPr>
            <a:r>
              <a:rPr lang="tr-TR" sz="1600" dirty="0" smtClean="0">
                <a:solidFill>
                  <a:schemeClr val="tx1"/>
                </a:solidFill>
              </a:rPr>
              <a:t>Borcu vadesinde ödemeyerek alacaklıyı mağdur etmek, </a:t>
            </a:r>
          </a:p>
          <a:p>
            <a:pPr marL="457200" indent="-457200" algn="just">
              <a:buFont typeface="+mj-lt"/>
              <a:buAutoNum type="arabicPeriod"/>
              <a:defRPr/>
            </a:pPr>
            <a:r>
              <a:rPr lang="tr-TR" sz="1600" dirty="0" smtClean="0">
                <a:solidFill>
                  <a:schemeClr val="tx1"/>
                </a:solidFill>
              </a:rPr>
              <a:t>Ticareti üzerine yalan yere yemin ederek karşı tarafı kandırmak, </a:t>
            </a:r>
          </a:p>
          <a:p>
            <a:pPr marL="457200" indent="-457200" algn="just">
              <a:buFont typeface="+mj-lt"/>
              <a:buAutoNum type="arabicPeriod"/>
              <a:defRPr/>
            </a:pPr>
            <a:r>
              <a:rPr lang="tr-TR" sz="1600" dirty="0" smtClean="0">
                <a:solidFill>
                  <a:schemeClr val="tx1"/>
                </a:solidFill>
              </a:rPr>
              <a:t>Rüşvet vermek, </a:t>
            </a:r>
          </a:p>
          <a:p>
            <a:pPr algn="just">
              <a:defRPr/>
            </a:pPr>
            <a:r>
              <a:rPr lang="tr-TR" sz="2000" b="1" dirty="0">
                <a:solidFill>
                  <a:schemeClr val="tx1"/>
                </a:solidFill>
              </a:rPr>
              <a:t>türünden davranışlar, helal kazancımıza haram karışmasına vesile olur</a:t>
            </a:r>
            <a:r>
              <a:rPr lang="tr-TR" sz="2000" b="1" dirty="0" smtClean="0">
                <a:solidFill>
                  <a:schemeClr val="tx1"/>
                </a:solidFill>
              </a:rPr>
              <a:t>. gayrimeşru ve haksız kazanç haramdır. </a:t>
            </a:r>
            <a:endParaRPr lang="tr-TR" b="1" dirty="0">
              <a:solidFill>
                <a:schemeClr val="tx1"/>
              </a:solidFill>
            </a:endParaRPr>
          </a:p>
        </p:txBody>
      </p:sp>
      <p:sp>
        <p:nvSpPr>
          <p:cNvPr id="3" name="2 Dikdörtgen"/>
          <p:cNvSpPr/>
          <p:nvPr/>
        </p:nvSpPr>
        <p:spPr>
          <a:xfrm>
            <a:off x="0" y="0"/>
            <a:ext cx="9144000" cy="692696"/>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a:t>
            </a:r>
            <a:r>
              <a:rPr lang="tr-TR" sz="2800" b="1" dirty="0" smtClean="0">
                <a:solidFill>
                  <a:schemeClr val="bg1"/>
                </a:solidFill>
                <a:latin typeface="Times New Roman" pitchFamily="18" charset="0"/>
                <a:cs typeface="Times New Roman" pitchFamily="18" charset="0"/>
              </a:rPr>
              <a:t>HAKSIZ KAZANÇ</a:t>
            </a:r>
            <a:r>
              <a:rPr lang="tr-TR" sz="2800" b="1" dirty="0" smtClean="0">
                <a:solidFill>
                  <a:srgbClr val="FFC000"/>
                </a:solidFill>
                <a:latin typeface="Times New Roman" pitchFamily="18" charset="0"/>
                <a:cs typeface="Times New Roman" pitchFamily="18" charset="0"/>
              </a:rPr>
              <a:t>”LA HELAL ELDE EDİLMEZ</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9388" y="260350"/>
            <a:ext cx="8820150" cy="5545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tr-TR" sz="2400" dirty="0">
                <a:solidFill>
                  <a:schemeClr val="tx1"/>
                </a:solidFill>
              </a:rPr>
              <a:t> </a:t>
            </a:r>
            <a:r>
              <a:rPr lang="tr-TR" sz="2400" dirty="0" smtClean="0">
                <a:solidFill>
                  <a:schemeClr val="tx1"/>
                </a:solidFill>
              </a:rPr>
              <a:t>İnsan, </a:t>
            </a:r>
            <a:r>
              <a:rPr lang="tr-TR" sz="2400" dirty="0">
                <a:solidFill>
                  <a:schemeClr val="tx1"/>
                </a:solidFill>
              </a:rPr>
              <a:t>imtihan dünyasında </a:t>
            </a:r>
            <a:r>
              <a:rPr lang="tr-TR" sz="2400" dirty="0" smtClean="0">
                <a:solidFill>
                  <a:schemeClr val="tx1"/>
                </a:solidFill>
              </a:rPr>
              <a:t>yaşayan ve ağır </a:t>
            </a:r>
            <a:r>
              <a:rPr lang="tr-TR" sz="2400" dirty="0">
                <a:solidFill>
                  <a:schemeClr val="tx1"/>
                </a:solidFill>
              </a:rPr>
              <a:t>bir emanet/sorumluluk yüklenen </a:t>
            </a:r>
            <a:r>
              <a:rPr lang="tr-TR" sz="2400" dirty="0" smtClean="0">
                <a:solidFill>
                  <a:schemeClr val="tx1"/>
                </a:solidFill>
              </a:rPr>
              <a:t>varlıktır. Kendi başına bırakılmamış, iyi ve kötü kendisine bildirilmiştir. Böylece dünyada </a:t>
            </a:r>
            <a:r>
              <a:rPr lang="tr-TR" sz="2400" dirty="0">
                <a:solidFill>
                  <a:schemeClr val="tx1"/>
                </a:solidFill>
              </a:rPr>
              <a:t>yapıp ettiklerinden, kazandıkları ve </a:t>
            </a:r>
            <a:r>
              <a:rPr lang="tr-TR" sz="2400" dirty="0" smtClean="0">
                <a:solidFill>
                  <a:schemeClr val="tx1"/>
                </a:solidFill>
              </a:rPr>
              <a:t>harcadıklarından, gençliğinden, ihtiyarlığından, sağlığından</a:t>
            </a:r>
            <a:r>
              <a:rPr lang="tr-TR" sz="2400" dirty="0">
                <a:solidFill>
                  <a:schemeClr val="tx1"/>
                </a:solidFill>
              </a:rPr>
              <a:t>, </a:t>
            </a:r>
            <a:r>
              <a:rPr lang="tr-TR" sz="2400" dirty="0" smtClean="0">
                <a:solidFill>
                  <a:schemeClr val="tx1"/>
                </a:solidFill>
              </a:rPr>
              <a:t> gücünden</a:t>
            </a:r>
            <a:r>
              <a:rPr lang="tr-TR" sz="2400" dirty="0">
                <a:solidFill>
                  <a:schemeClr val="tx1"/>
                </a:solidFill>
              </a:rPr>
              <a:t>, güzelliğinden, zenginliğinden, fakirliğinden </a:t>
            </a:r>
            <a:r>
              <a:rPr lang="tr-TR" sz="2400" dirty="0" smtClean="0">
                <a:solidFill>
                  <a:schemeClr val="tx1"/>
                </a:solidFill>
              </a:rPr>
              <a:t>sorumlu tutulmuştur. </a:t>
            </a:r>
          </a:p>
          <a:p>
            <a:pPr algn="just">
              <a:defRPr/>
            </a:pPr>
            <a:endParaRPr lang="tr-TR" sz="2400" dirty="0">
              <a:solidFill>
                <a:schemeClr val="tx1"/>
              </a:solidFill>
            </a:endParaRPr>
          </a:p>
          <a:p>
            <a:pPr algn="just">
              <a:defRPr/>
            </a:pPr>
            <a:r>
              <a:rPr lang="tr-TR" sz="2400" dirty="0" smtClean="0">
                <a:solidFill>
                  <a:schemeClr val="tx1"/>
                </a:solidFill>
              </a:rPr>
              <a:t>Müslüman</a:t>
            </a:r>
            <a:r>
              <a:rPr lang="tr-TR" sz="2400" dirty="0">
                <a:solidFill>
                  <a:schemeClr val="tx1"/>
                </a:solidFill>
              </a:rPr>
              <a:t>, dünyada sahip olduğu </a:t>
            </a:r>
            <a:r>
              <a:rPr lang="tr-TR" sz="2400" dirty="0" smtClean="0">
                <a:solidFill>
                  <a:schemeClr val="tx1"/>
                </a:solidFill>
              </a:rPr>
              <a:t>her nimetin </a:t>
            </a:r>
            <a:r>
              <a:rPr lang="tr-TR" sz="2400" dirty="0">
                <a:solidFill>
                  <a:schemeClr val="tx1"/>
                </a:solidFill>
              </a:rPr>
              <a:t>kendisine </a:t>
            </a:r>
            <a:r>
              <a:rPr lang="tr-TR" sz="2400" dirty="0" smtClean="0">
                <a:solidFill>
                  <a:schemeClr val="tx1"/>
                </a:solidFill>
              </a:rPr>
              <a:t>emanet olarak verildiğinin bilincindedir. </a:t>
            </a:r>
            <a:r>
              <a:rPr lang="tr-TR" sz="2400" dirty="0">
                <a:solidFill>
                  <a:schemeClr val="tx1"/>
                </a:solidFill>
              </a:rPr>
              <a:t>Kendisine </a:t>
            </a:r>
            <a:r>
              <a:rPr lang="tr-TR" sz="2400" dirty="0" smtClean="0">
                <a:solidFill>
                  <a:schemeClr val="tx1"/>
                </a:solidFill>
              </a:rPr>
              <a:t>verilen nimetleri </a:t>
            </a:r>
            <a:r>
              <a:rPr lang="tr-TR" sz="2400" dirty="0">
                <a:solidFill>
                  <a:schemeClr val="tx1"/>
                </a:solidFill>
              </a:rPr>
              <a:t>nereden ve nasıl elde ettiğinden, </a:t>
            </a:r>
            <a:r>
              <a:rPr lang="tr-TR" sz="2400" dirty="0" smtClean="0">
                <a:solidFill>
                  <a:schemeClr val="tx1"/>
                </a:solidFill>
              </a:rPr>
              <a:t>nerelerde </a:t>
            </a:r>
            <a:r>
              <a:rPr lang="tr-TR" sz="2400" dirty="0">
                <a:solidFill>
                  <a:schemeClr val="tx1"/>
                </a:solidFill>
              </a:rPr>
              <a:t>ve nasıl </a:t>
            </a:r>
            <a:r>
              <a:rPr lang="tr-TR" sz="2400" dirty="0" smtClean="0">
                <a:solidFill>
                  <a:schemeClr val="tx1"/>
                </a:solidFill>
              </a:rPr>
              <a:t>kullandığından/ harcadığından </a:t>
            </a:r>
            <a:r>
              <a:rPr lang="tr-TR" sz="2400" dirty="0">
                <a:solidFill>
                  <a:schemeClr val="tx1"/>
                </a:solidFill>
              </a:rPr>
              <a:t>sorguya </a:t>
            </a:r>
            <a:r>
              <a:rPr lang="tr-TR" sz="2400" dirty="0" smtClean="0">
                <a:solidFill>
                  <a:schemeClr val="tx1"/>
                </a:solidFill>
              </a:rPr>
              <a:t>çekilecektir.</a:t>
            </a:r>
            <a:r>
              <a:rPr lang="tr-TR" sz="1600" dirty="0" smtClean="0">
                <a:solidFill>
                  <a:schemeClr val="tx1"/>
                </a:solidFill>
              </a:rPr>
              <a:t> </a:t>
            </a:r>
            <a:endParaRPr lang="tr-TR" sz="2400" b="1" dirty="0">
              <a:solidFill>
                <a:schemeClr val="tx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07950" y="908721"/>
            <a:ext cx="8891588"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2800" dirty="0">
                <a:solidFill>
                  <a:schemeClr val="tx1"/>
                </a:solidFill>
                <a:latin typeface="HASENAT4" pitchFamily="2" charset="-78"/>
                <a:cs typeface="HASENAT4" pitchFamily="2" charset="-78"/>
              </a:rPr>
              <a:t>وَاَوْفُوا الْكَيْلَ اِذَا كِلْتُمْ وَزِنُوا بِالْقِسْطَاسِ الْمُسْتَقٖيمِ ذٰلِكَ خَيْرٌ وَاَحْسَنُ تَاْوٖيلًا </a:t>
            </a:r>
          </a:p>
          <a:p>
            <a:pPr algn="ctr">
              <a:defRPr/>
            </a:pPr>
            <a:r>
              <a:rPr lang="tr-TR" sz="2000" dirty="0" smtClean="0">
                <a:solidFill>
                  <a:schemeClr val="tx1"/>
                </a:solidFill>
              </a:rPr>
              <a:t>“</a:t>
            </a:r>
            <a:r>
              <a:rPr lang="tr-TR" sz="2000" b="1" dirty="0" smtClean="0">
                <a:solidFill>
                  <a:srgbClr val="C00000"/>
                </a:solidFill>
              </a:rPr>
              <a:t>Ölçtüğünüz </a:t>
            </a:r>
            <a:r>
              <a:rPr lang="tr-TR" sz="2000" b="1" dirty="0">
                <a:solidFill>
                  <a:srgbClr val="C00000"/>
                </a:solidFill>
              </a:rPr>
              <a:t>zaman tastamam ölçün ve doğru terazi ile tartın.</a:t>
            </a:r>
            <a:r>
              <a:rPr lang="tr-TR" sz="2000" dirty="0">
                <a:solidFill>
                  <a:schemeClr val="tx1"/>
                </a:solidFill>
              </a:rPr>
              <a:t> Bu, hem daha iyidir hem de neticesi bakımından daha güzeldir</a:t>
            </a:r>
            <a:r>
              <a:rPr lang="tr-TR" sz="2000" dirty="0" smtClean="0">
                <a:solidFill>
                  <a:schemeClr val="tx1"/>
                </a:solidFill>
              </a:rPr>
              <a:t>.” </a:t>
            </a:r>
          </a:p>
          <a:p>
            <a:pPr algn="ctr">
              <a:defRPr/>
            </a:pPr>
            <a:r>
              <a:rPr lang="tr-TR" sz="1200" dirty="0" smtClean="0">
                <a:solidFill>
                  <a:schemeClr val="tx1"/>
                </a:solidFill>
              </a:rPr>
              <a:t>(</a:t>
            </a:r>
            <a:r>
              <a:rPr lang="tr-TR" sz="1200" dirty="0" err="1">
                <a:solidFill>
                  <a:schemeClr val="tx1"/>
                </a:solidFill>
              </a:rPr>
              <a:t>İsra</a:t>
            </a:r>
            <a:r>
              <a:rPr lang="tr-TR" sz="1200" dirty="0">
                <a:solidFill>
                  <a:schemeClr val="tx1"/>
                </a:solidFill>
              </a:rPr>
              <a:t> 17/35)</a:t>
            </a:r>
          </a:p>
          <a:p>
            <a:pPr algn="ctr">
              <a:defRPr/>
            </a:pPr>
            <a:endParaRPr lang="tr-TR" sz="1050" dirty="0">
              <a:solidFill>
                <a:schemeClr val="tx1"/>
              </a:solidFill>
            </a:endParaRPr>
          </a:p>
          <a:p>
            <a:pPr algn="ctr">
              <a:defRPr/>
            </a:pPr>
            <a:r>
              <a:rPr lang="ar-SA" sz="2400" dirty="0">
                <a:solidFill>
                  <a:schemeClr val="tx1"/>
                </a:solidFill>
                <a:latin typeface="HASENAT4" pitchFamily="2" charset="-78"/>
                <a:cs typeface="HASENAT4" pitchFamily="2" charset="-78"/>
              </a:rPr>
              <a:t>اَوْفُوا الْكَيْلَ وَلَا تَكُونُوا مِنَ الْمُخْسِرٖينَ ﴿١٨١﴾ وَزِنُوا بِالْقِسْطَاسِ الْمُسْتَقٖيمِ ﴿١٨٢﴾ وَلَا تَبْخَسُوا النَّاسَ اَشْيَاءَهُمْ وَلَا تَعْثَوْا فِى الْاَرْضِ مُفْسِدٖينَ ﴿١٨٣﴾ </a:t>
            </a:r>
          </a:p>
          <a:p>
            <a:pPr algn="ctr">
              <a:defRPr/>
            </a:pPr>
            <a:r>
              <a:rPr lang="tr-TR" sz="2000" dirty="0" smtClean="0">
                <a:solidFill>
                  <a:schemeClr val="tx1"/>
                </a:solidFill>
              </a:rPr>
              <a:t>“</a:t>
            </a:r>
            <a:r>
              <a:rPr lang="tr-TR" sz="2000" b="1" dirty="0" smtClean="0">
                <a:solidFill>
                  <a:srgbClr val="0070C0"/>
                </a:solidFill>
              </a:rPr>
              <a:t>Ölçüyü </a:t>
            </a:r>
            <a:r>
              <a:rPr lang="tr-TR" sz="2000" b="1" dirty="0">
                <a:solidFill>
                  <a:srgbClr val="0070C0"/>
                </a:solidFill>
              </a:rPr>
              <a:t>tastamam yapın, (insanların hakkını) eksik verenlerden olmayın. </a:t>
            </a:r>
            <a:r>
              <a:rPr lang="tr-TR" sz="2000" b="1" dirty="0">
                <a:solidFill>
                  <a:srgbClr val="7030A0"/>
                </a:solidFill>
              </a:rPr>
              <a:t>Doğru terazi ile tartın. İnsanların hakkı olan şeyleri kısmayın. </a:t>
            </a:r>
            <a:r>
              <a:rPr lang="tr-TR" sz="2000" dirty="0">
                <a:solidFill>
                  <a:schemeClr val="tx1"/>
                </a:solidFill>
              </a:rPr>
              <a:t>Yeryüzünde bozgunculuk yaparak karışıklık </a:t>
            </a:r>
            <a:r>
              <a:rPr lang="tr-TR" sz="2000" dirty="0" smtClean="0">
                <a:solidFill>
                  <a:schemeClr val="tx1"/>
                </a:solidFill>
              </a:rPr>
              <a:t>çıkarmayın”. </a:t>
            </a:r>
          </a:p>
          <a:p>
            <a:pPr algn="ctr">
              <a:defRPr/>
            </a:pPr>
            <a:r>
              <a:rPr lang="tr-TR" sz="1200" dirty="0" smtClean="0">
                <a:solidFill>
                  <a:schemeClr val="tx1"/>
                </a:solidFill>
              </a:rPr>
              <a:t>(</a:t>
            </a:r>
            <a:r>
              <a:rPr lang="tr-TR" sz="1200" dirty="0">
                <a:solidFill>
                  <a:schemeClr val="tx1"/>
                </a:solidFill>
              </a:rPr>
              <a:t>Şuara 26/181-183)</a:t>
            </a:r>
          </a:p>
          <a:p>
            <a:pPr algn="ctr">
              <a:defRPr/>
            </a:pPr>
            <a:endParaRPr lang="tr-TR" sz="1000" dirty="0">
              <a:solidFill>
                <a:schemeClr val="tx1"/>
              </a:solidFill>
            </a:endParaRPr>
          </a:p>
          <a:p>
            <a:pPr algn="ctr">
              <a:defRPr/>
            </a:pPr>
            <a:r>
              <a:rPr lang="ar-SA" sz="2400" dirty="0">
                <a:solidFill>
                  <a:schemeClr val="tx1"/>
                </a:solidFill>
                <a:latin typeface="HASENAT4" pitchFamily="2" charset="-78"/>
                <a:cs typeface="HASENAT4" pitchFamily="2" charset="-78"/>
              </a:rPr>
              <a:t>وَيْلٌ لِلْمُطَفِّفٖينَ ﴿١﴾ اَلَّذٖينَ اِذَا اكْتَالُوا عَلَى النَّاسِ يَسْتَوْفُونَ ﴿٢﴾ وَاِذَا كَالُوهُمْ اَوْ وَزَنُوهُمْ يُخْسِرُونَ ﴿٣﴾ </a:t>
            </a:r>
          </a:p>
          <a:p>
            <a:pPr algn="ctr">
              <a:defRPr/>
            </a:pPr>
            <a:r>
              <a:rPr lang="tr-TR" sz="2000" dirty="0" smtClean="0">
                <a:solidFill>
                  <a:schemeClr val="tx1"/>
                </a:solidFill>
              </a:rPr>
              <a:t>“</a:t>
            </a:r>
            <a:r>
              <a:rPr lang="tr-TR" sz="2000" b="1" dirty="0" smtClean="0">
                <a:solidFill>
                  <a:srgbClr val="C00000"/>
                </a:solidFill>
              </a:rPr>
              <a:t>İnsanlardan </a:t>
            </a:r>
            <a:r>
              <a:rPr lang="tr-TR" sz="2000" b="1" dirty="0">
                <a:solidFill>
                  <a:srgbClr val="C00000"/>
                </a:solidFill>
              </a:rPr>
              <a:t>alırken ölçüp tarttıklarında tam, onlara vermek için ölçüp tarttıklarında ise noksan yapan hilekârlara yazıklar olsun</a:t>
            </a:r>
            <a:r>
              <a:rPr lang="tr-TR" sz="2000" dirty="0" smtClean="0">
                <a:solidFill>
                  <a:schemeClr val="tx1"/>
                </a:solidFill>
              </a:rPr>
              <a:t>!” </a:t>
            </a:r>
          </a:p>
          <a:p>
            <a:pPr algn="ctr">
              <a:defRPr/>
            </a:pPr>
            <a:r>
              <a:rPr lang="tr-TR" sz="1400" dirty="0" smtClean="0">
                <a:solidFill>
                  <a:schemeClr val="tx1"/>
                </a:solidFill>
              </a:rPr>
              <a:t>(</a:t>
            </a:r>
            <a:r>
              <a:rPr lang="tr-TR" sz="1400" dirty="0" err="1">
                <a:solidFill>
                  <a:schemeClr val="tx1"/>
                </a:solidFill>
              </a:rPr>
              <a:t>Mudaffifin</a:t>
            </a:r>
            <a:r>
              <a:rPr lang="tr-TR" sz="1400" dirty="0">
                <a:solidFill>
                  <a:schemeClr val="tx1"/>
                </a:solidFill>
              </a:rPr>
              <a:t> 83/1-3)</a:t>
            </a:r>
          </a:p>
        </p:txBody>
      </p:sp>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a:t>
            </a:r>
            <a:r>
              <a:rPr lang="tr-TR" sz="2800" b="1" dirty="0" smtClean="0">
                <a:solidFill>
                  <a:schemeClr val="bg1"/>
                </a:solidFill>
                <a:latin typeface="Times New Roman" pitchFamily="18" charset="0"/>
                <a:cs typeface="Times New Roman" pitchFamily="18" charset="0"/>
              </a:rPr>
              <a:t>ÖLÇÜ VE TARTI</a:t>
            </a:r>
            <a:r>
              <a:rPr lang="tr-TR" sz="2800" b="1" dirty="0" smtClean="0">
                <a:solidFill>
                  <a:srgbClr val="FFC000"/>
                </a:solidFill>
                <a:latin typeface="Times New Roman" pitchFamily="18" charset="0"/>
                <a:cs typeface="Times New Roman" pitchFamily="18" charset="0"/>
              </a:rPr>
              <a:t>” DA ADİL OL</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herhayat1sorudur\Desktop\Resim5.png"/>
          <p:cNvPicPr>
            <a:picLocks noChangeAspect="1" noChangeArrowheads="1"/>
          </p:cNvPicPr>
          <p:nvPr/>
        </p:nvPicPr>
        <p:blipFill>
          <a:blip r:embed="rId2" cstate="print"/>
          <a:srcRect/>
          <a:stretch>
            <a:fillRect/>
          </a:stretch>
        </p:blipFill>
        <p:spPr bwMode="auto">
          <a:xfrm>
            <a:off x="0" y="-25357"/>
            <a:ext cx="9144000" cy="6883357"/>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07950" y="908721"/>
            <a:ext cx="8891588"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base"/>
            <a:r>
              <a:rPr lang="tr-TR" sz="2000" b="1" dirty="0" smtClean="0">
                <a:solidFill>
                  <a:schemeClr val="tx1"/>
                </a:solidFill>
              </a:rPr>
              <a:t>Helak olan kavimden (</a:t>
            </a:r>
            <a:r>
              <a:rPr lang="tr-TR" sz="2000" b="1" dirty="0" err="1" smtClean="0">
                <a:solidFill>
                  <a:schemeClr val="tx1"/>
                </a:solidFill>
              </a:rPr>
              <a:t>Medyen</a:t>
            </a:r>
            <a:r>
              <a:rPr lang="tr-TR" sz="2000" b="1" dirty="0" smtClean="0">
                <a:solidFill>
                  <a:schemeClr val="tx1"/>
                </a:solidFill>
              </a:rPr>
              <a:t> Halkından) ibret almak gerekir.</a:t>
            </a:r>
            <a:endParaRPr lang="tr-TR" sz="2000" dirty="0" smtClean="0">
              <a:solidFill>
                <a:schemeClr val="tx1"/>
              </a:solidFill>
            </a:endParaRPr>
          </a:p>
          <a:p>
            <a:pPr algn="just" fontAlgn="base"/>
            <a:r>
              <a:rPr lang="tr-TR" sz="2000" dirty="0" err="1" smtClean="0">
                <a:solidFill>
                  <a:schemeClr val="tx1"/>
                </a:solidFill>
              </a:rPr>
              <a:t>Medyen</a:t>
            </a:r>
            <a:r>
              <a:rPr lang="tr-TR" sz="2000" dirty="0" smtClean="0">
                <a:solidFill>
                  <a:schemeClr val="tx1"/>
                </a:solidFill>
              </a:rPr>
              <a:t> halkı ticaretle uğraşan bir halk idi. Ticaretten elde ettikleri yüksek karlarla bolluk içerisinde yaşarlardı. Bolluk içerisinde müreffeh bir hayatı sürdürenden beklenilen adaletle iş yapması, ticaretini doğru ve dürüst yapması iken onlar yanlışa saptılar. İnsanları aldattılar. Yüce Allah’ta her topluma uyarıcı gönderdiği gibi </a:t>
            </a:r>
            <a:r>
              <a:rPr lang="tr-TR" sz="2000" dirty="0" err="1" smtClean="0">
                <a:solidFill>
                  <a:schemeClr val="tx1"/>
                </a:solidFill>
              </a:rPr>
              <a:t>Medyen</a:t>
            </a:r>
            <a:r>
              <a:rPr lang="tr-TR" sz="2000" dirty="0" smtClean="0">
                <a:solidFill>
                  <a:schemeClr val="tx1"/>
                </a:solidFill>
              </a:rPr>
              <a:t> halkına da iyi olanı bulsunlar iyi olana tabi olsunlar diye </a:t>
            </a:r>
            <a:r>
              <a:rPr lang="tr-TR" sz="2000" dirty="0" err="1" smtClean="0">
                <a:solidFill>
                  <a:schemeClr val="tx1"/>
                </a:solidFill>
              </a:rPr>
              <a:t>Şuayb</a:t>
            </a:r>
            <a:r>
              <a:rPr lang="tr-TR" sz="2000" dirty="0" smtClean="0">
                <a:solidFill>
                  <a:schemeClr val="tx1"/>
                </a:solidFill>
              </a:rPr>
              <a:t> (a.s.) gönderdi. Tüm Peygamberlerin uyardığı gibi O’da kavmini şöyle uyardı. (</a:t>
            </a:r>
            <a:r>
              <a:rPr lang="tr-TR" sz="2000" dirty="0" err="1" smtClean="0">
                <a:solidFill>
                  <a:schemeClr val="tx1"/>
                </a:solidFill>
              </a:rPr>
              <a:t>Hud</a:t>
            </a:r>
            <a:r>
              <a:rPr lang="tr-TR" sz="2000" dirty="0" smtClean="0">
                <a:solidFill>
                  <a:schemeClr val="tx1"/>
                </a:solidFill>
              </a:rPr>
              <a:t>, 11/84-86) </a:t>
            </a:r>
          </a:p>
          <a:p>
            <a:pPr algn="just" fontAlgn="base"/>
            <a:r>
              <a:rPr lang="tr-TR" sz="2000" dirty="0" err="1" smtClean="0">
                <a:solidFill>
                  <a:schemeClr val="tx1"/>
                </a:solidFill>
              </a:rPr>
              <a:t>Şuayb</a:t>
            </a:r>
            <a:r>
              <a:rPr lang="tr-TR" sz="2000" dirty="0" smtClean="0">
                <a:solidFill>
                  <a:schemeClr val="tx1"/>
                </a:solidFill>
              </a:rPr>
              <a:t> (a.s.) her türlü uyarısına kulak tıkayan ve söz dinlemeyen </a:t>
            </a:r>
            <a:r>
              <a:rPr lang="tr-TR" sz="2000" dirty="0" err="1" smtClean="0">
                <a:solidFill>
                  <a:schemeClr val="tx1"/>
                </a:solidFill>
              </a:rPr>
              <a:t>Medyen</a:t>
            </a:r>
            <a:r>
              <a:rPr lang="tr-TR" sz="2000" dirty="0" smtClean="0">
                <a:solidFill>
                  <a:schemeClr val="tx1"/>
                </a:solidFill>
              </a:rPr>
              <a:t> halkı bir sayha (ses) ile helak oldu. Helak olanlardan olmamak için Peygamberlerin öteden beri getirdiği tavsiyelere kulak vermeli, ticaretimizi doğru ve dürüst bir tarzla gerçekleştirmeliyiz.</a:t>
            </a:r>
            <a:endParaRPr lang="tr-TR" sz="2000" dirty="0">
              <a:solidFill>
                <a:schemeClr val="tx1"/>
              </a:solidFill>
            </a:endParaRPr>
          </a:p>
        </p:txBody>
      </p:sp>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a:t>
            </a:r>
            <a:r>
              <a:rPr lang="tr-TR" sz="2800" b="1" dirty="0" smtClean="0">
                <a:solidFill>
                  <a:schemeClr val="bg1"/>
                </a:solidFill>
                <a:latin typeface="Times New Roman" pitchFamily="18" charset="0"/>
                <a:cs typeface="Times New Roman" pitchFamily="18" charset="0"/>
              </a:rPr>
              <a:t>MEDYEN/EYKE HALKI</a:t>
            </a:r>
            <a:r>
              <a:rPr lang="tr-TR" sz="2800" b="1" dirty="0" smtClean="0">
                <a:solidFill>
                  <a:srgbClr val="FFC000"/>
                </a:solidFill>
                <a:latin typeface="Times New Roman" pitchFamily="18" charset="0"/>
                <a:cs typeface="Times New Roman" pitchFamily="18" charset="0"/>
              </a:rPr>
              <a:t>” HZ. ŞUAYP</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250824" y="908720"/>
            <a:ext cx="8641655"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SA" sz="3200" dirty="0" smtClean="0">
                <a:solidFill>
                  <a:schemeClr val="tx1"/>
                </a:solidFill>
                <a:latin typeface="HASENAT4" pitchFamily="2" charset="-78"/>
                <a:cs typeface="HASENAT4" pitchFamily="2" charset="-78"/>
              </a:rPr>
              <a:t>‏ </a:t>
            </a:r>
            <a:r>
              <a:rPr lang="ar-SA" sz="3200" dirty="0">
                <a:solidFill>
                  <a:schemeClr val="tx1"/>
                </a:solidFill>
                <a:latin typeface="HASENAT4" pitchFamily="2" charset="-78"/>
                <a:cs typeface="HASENAT4" pitchFamily="2" charset="-78"/>
              </a:rPr>
              <a:t>أَنَّ رَسُولَ اللَّهِ (صعلم) مَرَّ عَلَى صُبْرَةِ طَعَامٍ فَأَدْخَلَ يَدَهُ فِيهَا فَنَالَتْ أَصَابِعُهُ بَلَلاً فَقَالَ ‏‏ </a:t>
            </a:r>
            <a:r>
              <a:rPr lang="ar-SA" sz="3200" b="1" dirty="0">
                <a:solidFill>
                  <a:schemeClr val="tx1"/>
                </a:solidFill>
                <a:latin typeface="HASENAT4" pitchFamily="2" charset="-78"/>
                <a:cs typeface="HASENAT4" pitchFamily="2" charset="-78"/>
              </a:rPr>
              <a:t>مَا هَذَا يَا صَاحِبَ الطَّعَامِ </a:t>
            </a:r>
            <a:r>
              <a:rPr lang="ar-SA" sz="3200" dirty="0">
                <a:solidFill>
                  <a:schemeClr val="tx1"/>
                </a:solidFill>
                <a:latin typeface="HASENAT4" pitchFamily="2" charset="-78"/>
                <a:cs typeface="HASENAT4" pitchFamily="2" charset="-78"/>
              </a:rPr>
              <a:t>‏"‏ ‏.‏ قَالَ </a:t>
            </a:r>
            <a:r>
              <a:rPr lang="ar-SA" sz="3200" b="1" dirty="0">
                <a:solidFill>
                  <a:schemeClr val="tx1"/>
                </a:solidFill>
                <a:latin typeface="HASENAT4" pitchFamily="2" charset="-78"/>
                <a:cs typeface="HASENAT4" pitchFamily="2" charset="-78"/>
              </a:rPr>
              <a:t>أَصَابَتْهُ السَّمَاءُ يَا رَسُولَ اللَّهِ </a:t>
            </a:r>
            <a:r>
              <a:rPr lang="ar-SA" sz="3200" dirty="0">
                <a:solidFill>
                  <a:schemeClr val="tx1"/>
                </a:solidFill>
                <a:latin typeface="HASENAT4" pitchFamily="2" charset="-78"/>
                <a:cs typeface="HASENAT4" pitchFamily="2" charset="-78"/>
              </a:rPr>
              <a:t>‏.‏ قَالَ ‏"</a:t>
            </a:r>
            <a:r>
              <a:rPr lang="ar-SA" sz="3200" b="1" dirty="0">
                <a:solidFill>
                  <a:schemeClr val="tx1"/>
                </a:solidFill>
                <a:latin typeface="HASENAT4" pitchFamily="2" charset="-78"/>
                <a:cs typeface="HASENAT4" pitchFamily="2" charset="-78"/>
              </a:rPr>
              <a:t>‏ أَفَلاَ جَعَلْتَهُ فَوْقَ الطَّعَامِ كَىْ يَرَاهُ النَّاسُ مَنْ غَشَّ فَلَيْسَ مِنِّي </a:t>
            </a:r>
            <a:r>
              <a:rPr lang="ar-SA" sz="3200" dirty="0">
                <a:solidFill>
                  <a:schemeClr val="tx1"/>
                </a:solidFill>
                <a:latin typeface="HASENAT4" pitchFamily="2" charset="-78"/>
                <a:cs typeface="HASENAT4" pitchFamily="2" charset="-78"/>
              </a:rPr>
              <a:t>‏.</a:t>
            </a:r>
            <a:endParaRPr lang="tr-TR" sz="3200" dirty="0">
              <a:solidFill>
                <a:schemeClr val="tx1"/>
              </a:solidFill>
              <a:latin typeface="HASENAT4" pitchFamily="2" charset="-78"/>
              <a:cs typeface="HASENAT4" pitchFamily="2" charset="-78"/>
            </a:endParaRPr>
          </a:p>
          <a:p>
            <a:pPr algn="ctr">
              <a:defRPr/>
            </a:pPr>
            <a:r>
              <a:rPr lang="tr-TR" sz="2000" dirty="0" smtClean="0">
                <a:solidFill>
                  <a:schemeClr val="tx1"/>
                </a:solidFill>
              </a:rPr>
              <a:t>Ebu </a:t>
            </a:r>
            <a:r>
              <a:rPr lang="tr-TR" sz="2000" dirty="0" err="1" smtClean="0">
                <a:solidFill>
                  <a:schemeClr val="tx1"/>
                </a:solidFill>
              </a:rPr>
              <a:t>Hureyre</a:t>
            </a:r>
            <a:r>
              <a:rPr lang="tr-TR" sz="2000" dirty="0" smtClean="0">
                <a:solidFill>
                  <a:schemeClr val="tx1"/>
                </a:solidFill>
              </a:rPr>
              <a:t> (R.a.) dan rivayet edildiğine göre Peygamberimiz </a:t>
            </a:r>
            <a:r>
              <a:rPr lang="tr-TR" sz="2000" dirty="0">
                <a:solidFill>
                  <a:schemeClr val="tx1"/>
                </a:solidFill>
              </a:rPr>
              <a:t>bir defa ekin pazarına uğramış, hoşuna giden bir buğdayı eli ile yoklayınca eline ıslaklık isabet etmişti. </a:t>
            </a:r>
            <a:endParaRPr lang="tr-TR" sz="2000" dirty="0" smtClean="0">
              <a:solidFill>
                <a:schemeClr val="tx1"/>
              </a:solidFill>
            </a:endParaRPr>
          </a:p>
          <a:p>
            <a:pPr algn="ctr">
              <a:defRPr/>
            </a:pPr>
            <a:r>
              <a:rPr lang="tr-TR" sz="2400" dirty="0" smtClean="0">
                <a:solidFill>
                  <a:schemeClr val="tx1"/>
                </a:solidFill>
              </a:rPr>
              <a:t>Buğday </a:t>
            </a:r>
            <a:r>
              <a:rPr lang="tr-TR" sz="2400" dirty="0">
                <a:solidFill>
                  <a:schemeClr val="tx1"/>
                </a:solidFill>
              </a:rPr>
              <a:t>sahibine: </a:t>
            </a:r>
            <a:r>
              <a:rPr lang="tr-TR" sz="2400" dirty="0" smtClean="0">
                <a:solidFill>
                  <a:schemeClr val="tx1"/>
                </a:solidFill>
              </a:rPr>
              <a:t>“</a:t>
            </a:r>
            <a:r>
              <a:rPr lang="tr-TR" sz="2400" b="1" dirty="0" smtClean="0">
                <a:solidFill>
                  <a:srgbClr val="C00000"/>
                </a:solidFill>
              </a:rPr>
              <a:t>Ey </a:t>
            </a:r>
            <a:r>
              <a:rPr lang="tr-TR" sz="2400" b="1" dirty="0">
                <a:solidFill>
                  <a:srgbClr val="C00000"/>
                </a:solidFill>
              </a:rPr>
              <a:t>ekin sahibi, bu ne</a:t>
            </a:r>
            <a:r>
              <a:rPr lang="tr-TR" sz="2400" b="1" dirty="0" smtClean="0">
                <a:solidFill>
                  <a:srgbClr val="C00000"/>
                </a:solidFill>
              </a:rPr>
              <a:t>?</a:t>
            </a:r>
            <a:r>
              <a:rPr lang="tr-TR" sz="2400" b="1" dirty="0" smtClean="0">
                <a:solidFill>
                  <a:schemeClr val="tx1"/>
                </a:solidFill>
              </a:rPr>
              <a:t>” </a:t>
            </a:r>
            <a:r>
              <a:rPr lang="tr-TR" sz="2400" dirty="0">
                <a:solidFill>
                  <a:schemeClr val="tx1"/>
                </a:solidFill>
              </a:rPr>
              <a:t>diye sordu. </a:t>
            </a:r>
          </a:p>
          <a:p>
            <a:pPr algn="ctr">
              <a:buFontTx/>
              <a:buChar char="-"/>
              <a:defRPr/>
            </a:pPr>
            <a:r>
              <a:rPr lang="tr-TR" sz="2400" dirty="0">
                <a:solidFill>
                  <a:schemeClr val="tx1"/>
                </a:solidFill>
              </a:rPr>
              <a:t>Ekin sahibi: - </a:t>
            </a:r>
            <a:r>
              <a:rPr lang="tr-TR" sz="2400" dirty="0" smtClean="0">
                <a:solidFill>
                  <a:schemeClr val="tx1"/>
                </a:solidFill>
              </a:rPr>
              <a:t>“</a:t>
            </a:r>
            <a:r>
              <a:rPr lang="tr-TR" sz="2400" b="1" dirty="0" smtClean="0">
                <a:solidFill>
                  <a:srgbClr val="7030A0"/>
                </a:solidFill>
              </a:rPr>
              <a:t>Ey </a:t>
            </a:r>
            <a:r>
              <a:rPr lang="tr-TR" sz="2400" b="1" dirty="0">
                <a:solidFill>
                  <a:srgbClr val="7030A0"/>
                </a:solidFill>
              </a:rPr>
              <a:t>Allah'ın </a:t>
            </a:r>
            <a:r>
              <a:rPr lang="tr-TR" sz="2400" b="1" dirty="0" err="1">
                <a:solidFill>
                  <a:srgbClr val="7030A0"/>
                </a:solidFill>
              </a:rPr>
              <a:t>Resûlü</a:t>
            </a:r>
            <a:r>
              <a:rPr lang="tr-TR" sz="2400" b="1" dirty="0">
                <a:solidFill>
                  <a:srgbClr val="7030A0"/>
                </a:solidFill>
              </a:rPr>
              <a:t>, yağmur altında kaldı ve </a:t>
            </a:r>
            <a:r>
              <a:rPr lang="tr-TR" sz="2400" b="1" dirty="0" smtClean="0">
                <a:solidFill>
                  <a:srgbClr val="7030A0"/>
                </a:solidFill>
              </a:rPr>
              <a:t>ıslandı</a:t>
            </a:r>
            <a:r>
              <a:rPr lang="tr-TR" sz="2400" dirty="0" smtClean="0">
                <a:solidFill>
                  <a:schemeClr val="tx1"/>
                </a:solidFill>
              </a:rPr>
              <a:t>”, </a:t>
            </a:r>
            <a:r>
              <a:rPr lang="tr-TR" sz="2400" dirty="0">
                <a:solidFill>
                  <a:schemeClr val="tx1"/>
                </a:solidFill>
              </a:rPr>
              <a:t>deyince Peygamberimiz: </a:t>
            </a:r>
            <a:endParaRPr lang="tr-TR" sz="2400" dirty="0" smtClean="0">
              <a:solidFill>
                <a:schemeClr val="tx1"/>
              </a:solidFill>
            </a:endParaRPr>
          </a:p>
          <a:p>
            <a:pPr algn="ctr">
              <a:buFontTx/>
              <a:buChar char="-"/>
              <a:defRPr/>
            </a:pPr>
            <a:r>
              <a:rPr lang="tr-TR" sz="2400" dirty="0" smtClean="0">
                <a:solidFill>
                  <a:schemeClr val="tx1"/>
                </a:solidFill>
              </a:rPr>
              <a:t>"</a:t>
            </a:r>
            <a:r>
              <a:rPr lang="tr-TR" sz="2800" b="1" dirty="0">
                <a:solidFill>
                  <a:srgbClr val="0070C0"/>
                </a:solidFill>
              </a:rPr>
              <a:t>O ıslak kısmı insanların görmesi için ekinin üstüne koysaydın ya. </a:t>
            </a:r>
            <a:r>
              <a:rPr lang="tr-TR" sz="3600" b="1" dirty="0">
                <a:solidFill>
                  <a:srgbClr val="7030A0"/>
                </a:solidFill>
              </a:rPr>
              <a:t>Bizi aldatan benden değildir</a:t>
            </a:r>
            <a:r>
              <a:rPr lang="tr-TR" sz="2400" dirty="0">
                <a:solidFill>
                  <a:schemeClr val="tx1"/>
                </a:solidFill>
              </a:rPr>
              <a:t>" buyurdu. </a:t>
            </a:r>
            <a:r>
              <a:rPr lang="tr-TR" sz="1600" dirty="0">
                <a:solidFill>
                  <a:schemeClr val="tx1"/>
                </a:solidFill>
              </a:rPr>
              <a:t>(Müslim, İman, 43/295) </a:t>
            </a:r>
            <a:endParaRPr lang="tr-TR" sz="2400" dirty="0">
              <a:solidFill>
                <a:schemeClr val="tx1"/>
              </a:solidFill>
            </a:endParaRPr>
          </a:p>
        </p:txBody>
      </p:sp>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a:t>
            </a:r>
            <a:r>
              <a:rPr lang="tr-TR" sz="2800" b="1" dirty="0" smtClean="0">
                <a:solidFill>
                  <a:schemeClr val="bg1"/>
                </a:solidFill>
                <a:latin typeface="Times New Roman" pitchFamily="18" charset="0"/>
                <a:cs typeface="Times New Roman" pitchFamily="18" charset="0"/>
              </a:rPr>
              <a:t>ALDATMA</a:t>
            </a:r>
            <a:r>
              <a:rPr lang="tr-TR" sz="2800" b="1" dirty="0" smtClean="0">
                <a:solidFill>
                  <a:srgbClr val="FFC000"/>
                </a:solidFill>
                <a:latin typeface="Times New Roman" pitchFamily="18" charset="0"/>
                <a:cs typeface="Times New Roman" pitchFamily="18" charset="0"/>
              </a:rPr>
              <a:t>”DAN KAZAN</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Dikdörtgen"/>
          <p:cNvSpPr/>
          <p:nvPr/>
        </p:nvSpPr>
        <p:spPr>
          <a:xfrm>
            <a:off x="179512" y="908720"/>
            <a:ext cx="8748713"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3600" dirty="0">
                <a:solidFill>
                  <a:schemeClr val="tx1"/>
                </a:solidFill>
                <a:latin typeface="HASENAT4" pitchFamily="2" charset="-78"/>
                <a:cs typeface="HASENAT4" pitchFamily="2" charset="-78"/>
              </a:rPr>
              <a:t>وَلَا تَاْكُلُوا اَمْوَالَكُمْ بَيْنَكُمْ بِالْبَاطِلِ وَتُدْلُوا بِهَا اِلَى الْحُكَّامِ لِتَاْكُلُوا فَرٖيقًا مِنْ اَمْوَالِ النَّاسِ بِالْاِثْمِ وَاَنْتُمْ تَعْلَمُونَ </a:t>
            </a:r>
          </a:p>
          <a:p>
            <a:pPr algn="ctr">
              <a:defRPr/>
            </a:pPr>
            <a:r>
              <a:rPr lang="tr-TR" sz="3200" dirty="0">
                <a:solidFill>
                  <a:srgbClr val="C00000"/>
                </a:solidFill>
              </a:rPr>
              <a:t> “</a:t>
            </a:r>
            <a:r>
              <a:rPr lang="tr-TR" sz="3200" b="1" dirty="0">
                <a:solidFill>
                  <a:srgbClr val="C00000"/>
                </a:solidFill>
              </a:rPr>
              <a:t>Mallarınızı aranızda haksız sebeplerle yemeyin.</a:t>
            </a:r>
            <a:r>
              <a:rPr lang="tr-TR" sz="3200" dirty="0">
                <a:solidFill>
                  <a:srgbClr val="C00000"/>
                </a:solidFill>
              </a:rPr>
              <a:t> </a:t>
            </a:r>
          </a:p>
          <a:p>
            <a:pPr algn="ctr">
              <a:defRPr/>
            </a:pPr>
            <a:r>
              <a:rPr lang="tr-TR" sz="3200" dirty="0">
                <a:solidFill>
                  <a:schemeClr val="tx1"/>
                </a:solidFill>
              </a:rPr>
              <a:t>Kendiniz bilip dururken, </a:t>
            </a:r>
            <a:r>
              <a:rPr lang="tr-TR" sz="3200" b="1" dirty="0">
                <a:solidFill>
                  <a:srgbClr val="0070C0"/>
                </a:solidFill>
              </a:rPr>
              <a:t>insanların mallarından bir kısmını haram yollardan yemeniz için </a:t>
            </a:r>
            <a:r>
              <a:rPr lang="tr-TR" sz="3200" b="1" dirty="0">
                <a:solidFill>
                  <a:srgbClr val="7030A0"/>
                </a:solidFill>
              </a:rPr>
              <a:t>o malları hakimlere </a:t>
            </a:r>
            <a:r>
              <a:rPr lang="tr-TR" sz="2000" b="1" dirty="0">
                <a:solidFill>
                  <a:srgbClr val="7030A0"/>
                </a:solidFill>
              </a:rPr>
              <a:t>(idarecilere veya mahkeme hakimlerine) </a:t>
            </a:r>
            <a:r>
              <a:rPr lang="tr-TR" sz="3200" b="1" dirty="0">
                <a:solidFill>
                  <a:srgbClr val="7030A0"/>
                </a:solidFill>
              </a:rPr>
              <a:t>vermeyin</a:t>
            </a:r>
            <a:r>
              <a:rPr lang="tr-TR" sz="3200" dirty="0">
                <a:solidFill>
                  <a:schemeClr val="tx1"/>
                </a:solidFill>
              </a:rPr>
              <a:t>.” </a:t>
            </a:r>
          </a:p>
          <a:p>
            <a:pPr algn="ctr">
              <a:defRPr/>
            </a:pPr>
            <a:r>
              <a:rPr lang="tr-TR" sz="1600" dirty="0">
                <a:solidFill>
                  <a:schemeClr val="tx1"/>
                </a:solidFill>
              </a:rPr>
              <a:t>(Bakara 188)</a:t>
            </a:r>
          </a:p>
        </p:txBody>
      </p:sp>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a:t>
            </a:r>
            <a:r>
              <a:rPr lang="tr-TR" sz="2800" b="1" dirty="0" smtClean="0">
                <a:solidFill>
                  <a:schemeClr val="bg1"/>
                </a:solidFill>
                <a:latin typeface="Times New Roman" pitchFamily="18" charset="0"/>
                <a:cs typeface="Times New Roman" pitchFamily="18" charset="0"/>
              </a:rPr>
              <a:t>HAKSIZLIK</a:t>
            </a:r>
            <a:r>
              <a:rPr lang="tr-TR" sz="2800" b="1" dirty="0" smtClean="0">
                <a:solidFill>
                  <a:srgbClr val="FFC000"/>
                </a:solidFill>
                <a:latin typeface="Times New Roman" pitchFamily="18" charset="0"/>
                <a:cs typeface="Times New Roman" pitchFamily="18" charset="0"/>
              </a:rPr>
              <a:t>” YAPMADAN KAZAN</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5" name="8 Resim" descr="http://www.diyanet.gov.tr/ramazan/Images/Hadis/ramazanhadis3.png"/>
          <p:cNvPicPr>
            <a:picLocks noChangeAspect="1" noChangeArrowheads="1"/>
          </p:cNvPicPr>
          <p:nvPr/>
        </p:nvPicPr>
        <p:blipFill>
          <a:blip r:embed="rId2" cstate="print"/>
          <a:srcRect/>
          <a:stretch>
            <a:fillRect/>
          </a:stretch>
        </p:blipFill>
        <p:spPr bwMode="auto">
          <a:xfrm>
            <a:off x="0" y="1124744"/>
            <a:ext cx="9144000" cy="3141663"/>
          </a:xfrm>
          <a:prstGeom prst="rect">
            <a:avLst/>
          </a:prstGeom>
          <a:noFill/>
          <a:ln w="9525">
            <a:noFill/>
            <a:miter lim="800000"/>
            <a:headEnd/>
            <a:tailEnd/>
          </a:ln>
        </p:spPr>
      </p:pic>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a:t>
            </a:r>
            <a:r>
              <a:rPr lang="tr-TR" sz="2800" b="1" dirty="0" smtClean="0">
                <a:solidFill>
                  <a:schemeClr val="bg1"/>
                </a:solidFill>
                <a:latin typeface="Times New Roman" pitchFamily="18" charset="0"/>
                <a:cs typeface="Times New Roman" pitchFamily="18" charset="0"/>
              </a:rPr>
              <a:t>HAKSIZLIK</a:t>
            </a:r>
            <a:r>
              <a:rPr lang="tr-TR" sz="2800" b="1" dirty="0" smtClean="0">
                <a:solidFill>
                  <a:srgbClr val="FFC000"/>
                </a:solidFill>
                <a:latin typeface="Times New Roman" pitchFamily="18" charset="0"/>
                <a:cs typeface="Times New Roman" pitchFamily="18" charset="0"/>
              </a:rPr>
              <a:t>” YAPMADAN KAZAN</a:t>
            </a:r>
            <a:endParaRPr lang="tr-TR" sz="2800" b="1" dirty="0">
              <a:solidFill>
                <a:srgbClr val="FFC000"/>
              </a:solidFill>
              <a:latin typeface="Times New Roman" pitchFamily="18" charset="0"/>
              <a:cs typeface="Times New Roman" pitchFamily="18" charset="0"/>
            </a:endParaRPr>
          </a:p>
        </p:txBody>
      </p:sp>
      <p:sp>
        <p:nvSpPr>
          <p:cNvPr id="4" name="3 Dikdörtgen"/>
          <p:cNvSpPr/>
          <p:nvPr/>
        </p:nvSpPr>
        <p:spPr>
          <a:xfrm>
            <a:off x="179388" y="4005064"/>
            <a:ext cx="8748712" cy="18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dirty="0" smtClean="0">
                <a:solidFill>
                  <a:schemeClr val="tx1"/>
                </a:solidFill>
              </a:rPr>
              <a:t>"</a:t>
            </a:r>
            <a:r>
              <a:rPr lang="tr-TR" sz="2400" dirty="0">
                <a:solidFill>
                  <a:schemeClr val="tx1"/>
                </a:solidFill>
              </a:rPr>
              <a:t>Kim bir karış miktarı bir yere (başkasının arazisine) haksız olarak sahip olursa o yerin yedi katı boynuna geçirilir.” </a:t>
            </a:r>
            <a:r>
              <a:rPr lang="tr-TR" sz="1600" dirty="0">
                <a:solidFill>
                  <a:schemeClr val="tx1"/>
                </a:solidFill>
              </a:rPr>
              <a:t>(</a:t>
            </a:r>
            <a:r>
              <a:rPr lang="tr-TR" sz="1600" dirty="0" err="1">
                <a:solidFill>
                  <a:schemeClr val="tx1"/>
                </a:solidFill>
              </a:rPr>
              <a:t>Buhârî</a:t>
            </a:r>
            <a:r>
              <a:rPr lang="tr-TR" sz="1600" dirty="0">
                <a:solidFill>
                  <a:schemeClr val="tx1"/>
                </a:solidFill>
              </a:rPr>
              <a:t>, Mezalim 13, </a:t>
            </a:r>
            <a:r>
              <a:rPr lang="tr-TR" sz="1600" dirty="0" err="1">
                <a:solidFill>
                  <a:schemeClr val="tx1"/>
                </a:solidFill>
              </a:rPr>
              <a:t>Bed'ü'l</a:t>
            </a:r>
            <a:r>
              <a:rPr lang="tr-TR" sz="1600" dirty="0">
                <a:solidFill>
                  <a:schemeClr val="tx1"/>
                </a:solidFill>
              </a:rPr>
              <a:t>-Halk 2; Müslim, </a:t>
            </a:r>
            <a:r>
              <a:rPr lang="tr-TR" sz="1600" dirty="0" err="1">
                <a:solidFill>
                  <a:schemeClr val="tx1"/>
                </a:solidFill>
              </a:rPr>
              <a:t>Müsâkât</a:t>
            </a:r>
            <a:r>
              <a:rPr lang="tr-TR" sz="1600" dirty="0">
                <a:solidFill>
                  <a:schemeClr val="tx1"/>
                </a:solidFill>
              </a:rPr>
              <a:t>, 139-142.)</a:t>
            </a:r>
            <a:r>
              <a:rPr lang="tr-TR" sz="2400" dirty="0">
                <a:solidFill>
                  <a:schemeClr val="tx1"/>
                </a:solidFill>
              </a:rPr>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Dikdörtgen"/>
          <p:cNvSpPr/>
          <p:nvPr/>
        </p:nvSpPr>
        <p:spPr>
          <a:xfrm>
            <a:off x="179388" y="908720"/>
            <a:ext cx="8748712"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3200" dirty="0">
                <a:solidFill>
                  <a:schemeClr val="tx1"/>
                </a:solidFill>
              </a:rPr>
              <a:t>“</a:t>
            </a:r>
            <a:r>
              <a:rPr lang="tr-TR" sz="3200" b="1" dirty="0">
                <a:solidFill>
                  <a:srgbClr val="C00000"/>
                </a:solidFill>
              </a:rPr>
              <a:t>Bir kısım insan vardır ki, Allah'ın mülkünden haksız bir surette mal elde etmeye girişirler. Halbuki bu, kıyamet günü onlara bir ateştir</a:t>
            </a:r>
            <a:r>
              <a:rPr lang="tr-TR" sz="3200" dirty="0">
                <a:solidFill>
                  <a:schemeClr val="tx1"/>
                </a:solidFill>
              </a:rPr>
              <a:t>." </a:t>
            </a:r>
            <a:r>
              <a:rPr lang="tr-TR" sz="2000" dirty="0">
                <a:solidFill>
                  <a:schemeClr val="tx1"/>
                </a:solidFill>
              </a:rPr>
              <a:t>(</a:t>
            </a:r>
            <a:r>
              <a:rPr lang="tr-TR" sz="2000" dirty="0" err="1">
                <a:solidFill>
                  <a:schemeClr val="tx1"/>
                </a:solidFill>
              </a:rPr>
              <a:t>Buhâri</a:t>
            </a:r>
            <a:r>
              <a:rPr lang="tr-TR" sz="2000" dirty="0">
                <a:solidFill>
                  <a:schemeClr val="tx1"/>
                </a:solidFill>
              </a:rPr>
              <a:t>, </a:t>
            </a:r>
            <a:r>
              <a:rPr lang="tr-TR" sz="2000" dirty="0" err="1">
                <a:solidFill>
                  <a:schemeClr val="tx1"/>
                </a:solidFill>
              </a:rPr>
              <a:t>Hums</a:t>
            </a:r>
            <a:r>
              <a:rPr lang="tr-TR" sz="2000" dirty="0">
                <a:solidFill>
                  <a:schemeClr val="tx1"/>
                </a:solidFill>
              </a:rPr>
              <a:t> 7; </a:t>
            </a:r>
            <a:r>
              <a:rPr lang="tr-TR" sz="2000" dirty="0" err="1">
                <a:solidFill>
                  <a:schemeClr val="tx1"/>
                </a:solidFill>
              </a:rPr>
              <a:t>Tirmizi</a:t>
            </a:r>
            <a:r>
              <a:rPr lang="tr-TR" sz="2000" dirty="0">
                <a:solidFill>
                  <a:schemeClr val="tx1"/>
                </a:solidFill>
              </a:rPr>
              <a:t>, </a:t>
            </a:r>
            <a:r>
              <a:rPr lang="tr-TR" sz="2000" dirty="0" err="1">
                <a:solidFill>
                  <a:schemeClr val="tx1"/>
                </a:solidFill>
              </a:rPr>
              <a:t>Zühd</a:t>
            </a:r>
            <a:r>
              <a:rPr lang="tr-TR" sz="2000" dirty="0">
                <a:solidFill>
                  <a:schemeClr val="tx1"/>
                </a:solidFill>
              </a:rPr>
              <a:t> 41, (2375.)</a:t>
            </a:r>
            <a:r>
              <a:rPr lang="tr-TR" sz="3200" dirty="0">
                <a:solidFill>
                  <a:schemeClr val="tx1"/>
                </a:solidFill>
              </a:rPr>
              <a:t>; </a:t>
            </a:r>
          </a:p>
        </p:txBody>
      </p:sp>
      <p:sp>
        <p:nvSpPr>
          <p:cNvPr id="5" name="4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a:t>
            </a:r>
            <a:r>
              <a:rPr lang="tr-TR" sz="2800" b="1" dirty="0" smtClean="0">
                <a:solidFill>
                  <a:schemeClr val="bg1"/>
                </a:solidFill>
                <a:latin typeface="Times New Roman" pitchFamily="18" charset="0"/>
                <a:cs typeface="Times New Roman" pitchFamily="18" charset="0"/>
              </a:rPr>
              <a:t>YALAN</a:t>
            </a:r>
            <a:r>
              <a:rPr lang="tr-TR" sz="2800" b="1" dirty="0" smtClean="0">
                <a:solidFill>
                  <a:srgbClr val="FFC000"/>
                </a:solidFill>
                <a:latin typeface="Times New Roman" pitchFamily="18" charset="0"/>
                <a:cs typeface="Times New Roman" pitchFamily="18" charset="0"/>
              </a:rPr>
              <a:t>” SÖYLEMEDEN KAZAN</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Dikdörtgen"/>
          <p:cNvSpPr/>
          <p:nvPr/>
        </p:nvSpPr>
        <p:spPr>
          <a:xfrm>
            <a:off x="179388" y="908720"/>
            <a:ext cx="8748712"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3200" b="1" dirty="0">
                <a:solidFill>
                  <a:schemeClr val="tx1"/>
                </a:solidFill>
              </a:rPr>
              <a:t>“</a:t>
            </a:r>
            <a:r>
              <a:rPr lang="tr-TR" sz="3200" b="1" dirty="0">
                <a:solidFill>
                  <a:srgbClr val="C00000"/>
                </a:solidFill>
              </a:rPr>
              <a:t>Yalan yere yemin ederek bir </a:t>
            </a:r>
            <a:r>
              <a:rPr lang="tr-TR" sz="3200" b="1" dirty="0" err="1">
                <a:solidFill>
                  <a:srgbClr val="C00000"/>
                </a:solidFill>
              </a:rPr>
              <a:t>Müslümanın</a:t>
            </a:r>
            <a:r>
              <a:rPr lang="tr-TR" sz="3200" b="1" dirty="0">
                <a:solidFill>
                  <a:srgbClr val="C00000"/>
                </a:solidFill>
              </a:rPr>
              <a:t> hakkını </a:t>
            </a:r>
            <a:r>
              <a:rPr lang="tr-TR" sz="3200" b="1" dirty="0" err="1">
                <a:solidFill>
                  <a:srgbClr val="C00000"/>
                </a:solidFill>
              </a:rPr>
              <a:t>gasbeden</a:t>
            </a:r>
            <a:r>
              <a:rPr lang="tr-TR" sz="3200" b="1" dirty="0">
                <a:solidFill>
                  <a:srgbClr val="C00000"/>
                </a:solidFill>
              </a:rPr>
              <a:t> kimseye Allah cehennemi </a:t>
            </a:r>
            <a:r>
              <a:rPr lang="tr-TR" sz="3200" b="1" dirty="0" err="1">
                <a:solidFill>
                  <a:srgbClr val="C00000"/>
                </a:solidFill>
              </a:rPr>
              <a:t>vâcip</a:t>
            </a:r>
            <a:r>
              <a:rPr lang="tr-TR" sz="3200" b="1" dirty="0">
                <a:solidFill>
                  <a:srgbClr val="C00000"/>
                </a:solidFill>
              </a:rPr>
              <a:t>, cenneti de haram kılar</a:t>
            </a:r>
            <a:r>
              <a:rPr lang="tr-TR" sz="3200" b="1" dirty="0">
                <a:solidFill>
                  <a:schemeClr val="tx1"/>
                </a:solidFill>
              </a:rPr>
              <a:t>."</a:t>
            </a:r>
            <a:r>
              <a:rPr lang="tr-TR" sz="3200" i="1" dirty="0">
                <a:solidFill>
                  <a:schemeClr val="tx1"/>
                </a:solidFill>
              </a:rPr>
              <a:t> </a:t>
            </a:r>
          </a:p>
          <a:p>
            <a:pPr algn="ctr">
              <a:defRPr/>
            </a:pPr>
            <a:r>
              <a:rPr lang="tr-TR" sz="3200" dirty="0">
                <a:solidFill>
                  <a:schemeClr val="tx1"/>
                </a:solidFill>
              </a:rPr>
              <a:t>Bunun üzerine bir kişi: </a:t>
            </a:r>
          </a:p>
          <a:p>
            <a:pPr algn="ctr">
              <a:defRPr/>
            </a:pPr>
            <a:r>
              <a:rPr lang="tr-TR" sz="3200" b="1" dirty="0">
                <a:solidFill>
                  <a:srgbClr val="002060"/>
                </a:solidFill>
              </a:rPr>
              <a:t>'Eğer o hak, önemsiz bir şey ise yine böyle midir, </a:t>
            </a:r>
            <a:r>
              <a:rPr lang="tr-TR" sz="3200" b="1" dirty="0" err="1">
                <a:solidFill>
                  <a:srgbClr val="002060"/>
                </a:solidFill>
              </a:rPr>
              <a:t>yâ</a:t>
            </a:r>
            <a:r>
              <a:rPr lang="tr-TR" sz="3200" b="1" dirty="0">
                <a:solidFill>
                  <a:srgbClr val="002060"/>
                </a:solidFill>
              </a:rPr>
              <a:t> </a:t>
            </a:r>
            <a:r>
              <a:rPr lang="tr-TR" sz="3200" b="1" dirty="0" err="1">
                <a:solidFill>
                  <a:srgbClr val="002060"/>
                </a:solidFill>
              </a:rPr>
              <a:t>Rasûlallah</a:t>
            </a:r>
            <a:r>
              <a:rPr lang="tr-TR" sz="3200" b="1" dirty="0">
                <a:solidFill>
                  <a:srgbClr val="002060"/>
                </a:solidFill>
              </a:rPr>
              <a:t>?</a:t>
            </a:r>
            <a:r>
              <a:rPr lang="tr-TR" sz="3200" b="1" dirty="0">
                <a:solidFill>
                  <a:schemeClr val="tx1"/>
                </a:solidFill>
              </a:rPr>
              <a:t>'</a:t>
            </a:r>
            <a:r>
              <a:rPr lang="tr-TR" sz="3200" dirty="0">
                <a:solidFill>
                  <a:schemeClr val="tx1"/>
                </a:solidFill>
              </a:rPr>
              <a:t> diye sordu. Peygamberimiz şöyle cevap verdi: </a:t>
            </a:r>
          </a:p>
          <a:p>
            <a:pPr algn="ctr">
              <a:defRPr/>
            </a:pPr>
            <a:r>
              <a:rPr lang="tr-TR" sz="3200" b="1" dirty="0">
                <a:solidFill>
                  <a:schemeClr val="tx1"/>
                </a:solidFill>
              </a:rPr>
              <a:t>"</a:t>
            </a:r>
            <a:r>
              <a:rPr lang="tr-TR" sz="3200" b="1" dirty="0">
                <a:solidFill>
                  <a:srgbClr val="7030A0"/>
                </a:solidFill>
              </a:rPr>
              <a:t>Misvak ağacından bir dal parçası olsa bile böyledir</a:t>
            </a:r>
            <a:r>
              <a:rPr lang="tr-TR" sz="3200" b="1" dirty="0">
                <a:solidFill>
                  <a:schemeClr val="tx1"/>
                </a:solidFill>
              </a:rPr>
              <a:t>." </a:t>
            </a:r>
          </a:p>
          <a:p>
            <a:pPr algn="ctr">
              <a:defRPr/>
            </a:pPr>
            <a:r>
              <a:rPr lang="tr-TR" sz="1600" dirty="0">
                <a:solidFill>
                  <a:schemeClr val="tx1"/>
                </a:solidFill>
              </a:rPr>
              <a:t>(Müslim, İman 218; </a:t>
            </a:r>
            <a:r>
              <a:rPr lang="tr-TR" sz="1600" dirty="0" err="1">
                <a:solidFill>
                  <a:schemeClr val="tx1"/>
                </a:solidFill>
              </a:rPr>
              <a:t>İbn</a:t>
            </a:r>
            <a:r>
              <a:rPr lang="tr-TR" sz="1600" dirty="0">
                <a:solidFill>
                  <a:schemeClr val="tx1"/>
                </a:solidFill>
              </a:rPr>
              <a:t> </a:t>
            </a:r>
            <a:r>
              <a:rPr lang="tr-TR" sz="1600" dirty="0" err="1">
                <a:solidFill>
                  <a:schemeClr val="tx1"/>
                </a:solidFill>
              </a:rPr>
              <a:t>Mâce</a:t>
            </a:r>
            <a:r>
              <a:rPr lang="tr-TR" sz="1600" dirty="0">
                <a:solidFill>
                  <a:schemeClr val="tx1"/>
                </a:solidFill>
              </a:rPr>
              <a:t>, Ahkâm 9)</a:t>
            </a:r>
          </a:p>
        </p:txBody>
      </p:sp>
      <p:sp>
        <p:nvSpPr>
          <p:cNvPr id="5" name="4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a:t>
            </a:r>
            <a:r>
              <a:rPr lang="tr-TR" sz="2800" b="1" dirty="0" smtClean="0">
                <a:solidFill>
                  <a:schemeClr val="bg1"/>
                </a:solidFill>
                <a:latin typeface="Times New Roman" pitchFamily="18" charset="0"/>
                <a:cs typeface="Times New Roman" pitchFamily="18" charset="0"/>
              </a:rPr>
              <a:t>YALAN</a:t>
            </a:r>
            <a:r>
              <a:rPr lang="tr-TR" sz="2800" b="1" dirty="0" smtClean="0">
                <a:solidFill>
                  <a:srgbClr val="FFC000"/>
                </a:solidFill>
                <a:latin typeface="Times New Roman" pitchFamily="18" charset="0"/>
                <a:cs typeface="Times New Roman" pitchFamily="18" charset="0"/>
              </a:rPr>
              <a:t>” SÖYLEMEDEN KAZAN</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Dikdörtgen"/>
          <p:cNvSpPr/>
          <p:nvPr/>
        </p:nvSpPr>
        <p:spPr>
          <a:xfrm>
            <a:off x="179388" y="908720"/>
            <a:ext cx="8748712"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5400" b="1" dirty="0">
                <a:solidFill>
                  <a:schemeClr val="tx1"/>
                </a:solidFill>
              </a:rPr>
              <a:t>"Allah bir şeyi haram kılınca, </a:t>
            </a:r>
          </a:p>
          <a:p>
            <a:pPr algn="ctr">
              <a:defRPr/>
            </a:pPr>
            <a:r>
              <a:rPr lang="tr-TR" sz="4800" b="1" dirty="0">
                <a:solidFill>
                  <a:schemeClr val="tx1"/>
                </a:solidFill>
              </a:rPr>
              <a:t>onun bedelini de haram kılar."</a:t>
            </a:r>
            <a:r>
              <a:rPr lang="tr-TR" sz="4800" i="1" dirty="0">
                <a:solidFill>
                  <a:schemeClr val="tx1"/>
                </a:solidFill>
              </a:rPr>
              <a:t> </a:t>
            </a:r>
          </a:p>
          <a:p>
            <a:pPr algn="ctr">
              <a:defRPr/>
            </a:pPr>
            <a:r>
              <a:rPr lang="tr-TR" sz="1100" dirty="0">
                <a:solidFill>
                  <a:schemeClr val="tx1"/>
                </a:solidFill>
              </a:rPr>
              <a:t>(</a:t>
            </a:r>
            <a:r>
              <a:rPr lang="tr-TR" sz="1100" dirty="0" err="1">
                <a:solidFill>
                  <a:schemeClr val="tx1"/>
                </a:solidFill>
              </a:rPr>
              <a:t>Ebû</a:t>
            </a:r>
            <a:r>
              <a:rPr lang="tr-TR" sz="1100" dirty="0">
                <a:solidFill>
                  <a:schemeClr val="tx1"/>
                </a:solidFill>
              </a:rPr>
              <a:t> </a:t>
            </a:r>
            <a:r>
              <a:rPr lang="tr-TR" sz="1100" dirty="0" err="1">
                <a:solidFill>
                  <a:schemeClr val="tx1"/>
                </a:solidFill>
              </a:rPr>
              <a:t>Dâvud</a:t>
            </a:r>
            <a:r>
              <a:rPr lang="tr-TR" sz="1100" dirty="0">
                <a:solidFill>
                  <a:schemeClr val="tx1"/>
                </a:solidFill>
              </a:rPr>
              <a:t>, </a:t>
            </a:r>
            <a:r>
              <a:rPr lang="tr-TR" sz="1100" dirty="0" err="1">
                <a:solidFill>
                  <a:schemeClr val="tx1"/>
                </a:solidFill>
              </a:rPr>
              <a:t>Büyû</a:t>
            </a:r>
            <a:r>
              <a:rPr lang="tr-TR" sz="1100" dirty="0">
                <a:solidFill>
                  <a:schemeClr val="tx1"/>
                </a:solidFill>
              </a:rPr>
              <a:t>' 38, 63, 64)</a:t>
            </a:r>
          </a:p>
        </p:txBody>
      </p:sp>
      <p:sp>
        <p:nvSpPr>
          <p:cNvPr id="7" name="6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HARAMIN “</a:t>
            </a:r>
            <a:r>
              <a:rPr lang="tr-TR" sz="2800" b="1" dirty="0" smtClean="0">
                <a:solidFill>
                  <a:schemeClr val="bg1"/>
                </a:solidFill>
                <a:latin typeface="Times New Roman" pitchFamily="18" charset="0"/>
                <a:cs typeface="Times New Roman" pitchFamily="18" charset="0"/>
              </a:rPr>
              <a:t>BEDELİ</a:t>
            </a:r>
            <a:r>
              <a:rPr lang="tr-TR" sz="2800" b="1" dirty="0" smtClean="0">
                <a:solidFill>
                  <a:srgbClr val="FFC000"/>
                </a:solidFill>
                <a:latin typeface="Times New Roman" pitchFamily="18" charset="0"/>
                <a:cs typeface="Times New Roman" pitchFamily="18" charset="0"/>
              </a:rPr>
              <a:t>”DE HARAMDIR</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50825" y="908720"/>
            <a:ext cx="8748713"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tr-TR" sz="2800" dirty="0" smtClean="0">
                <a:solidFill>
                  <a:schemeClr val="tx1"/>
                </a:solidFill>
              </a:rPr>
              <a:t>Hayatın </a:t>
            </a:r>
            <a:r>
              <a:rPr lang="tr-TR" sz="2800" dirty="0">
                <a:solidFill>
                  <a:schemeClr val="tx1"/>
                </a:solidFill>
              </a:rPr>
              <a:t>bütün alanlarını ibadet kapsamına alan İslam; helal yollardan kazanç sağlama çabasını ve bu amaçla yapılan iş ve ticareti de ibadet olarak değerlendirmiştir. </a:t>
            </a:r>
          </a:p>
          <a:p>
            <a:pPr algn="just">
              <a:defRPr/>
            </a:pPr>
            <a:endParaRPr lang="tr-TR" sz="2800" dirty="0">
              <a:solidFill>
                <a:schemeClr val="tx1"/>
              </a:solidFill>
            </a:endParaRPr>
          </a:p>
          <a:p>
            <a:pPr algn="just">
              <a:defRPr/>
            </a:pPr>
            <a:r>
              <a:rPr lang="tr-TR" sz="2800" dirty="0">
                <a:solidFill>
                  <a:schemeClr val="tx1"/>
                </a:solidFill>
              </a:rPr>
              <a:t>Helal kazanç duyarlılığının azalması, kişinin inancının ve dindarlığının zayıflaması anlamına gelmektedir. </a:t>
            </a:r>
          </a:p>
        </p:txBody>
      </p:sp>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a:t>
            </a:r>
            <a:r>
              <a:rPr lang="tr-TR" sz="2800" b="1" dirty="0" smtClean="0">
                <a:solidFill>
                  <a:schemeClr val="bg1"/>
                </a:solidFill>
                <a:latin typeface="Times New Roman" pitchFamily="18" charset="0"/>
                <a:cs typeface="Times New Roman" pitchFamily="18" charset="0"/>
              </a:rPr>
              <a:t>HELAL</a:t>
            </a:r>
            <a:r>
              <a:rPr lang="tr-TR" sz="2800" b="1" dirty="0" smtClean="0">
                <a:solidFill>
                  <a:srgbClr val="FFC000"/>
                </a:solidFill>
                <a:latin typeface="Times New Roman" pitchFamily="18" charset="0"/>
                <a:cs typeface="Times New Roman" pitchFamily="18" charset="0"/>
              </a:rPr>
              <a:t>”İ ARAMAK İBADETTİR</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9388" y="260350"/>
            <a:ext cx="8820150" cy="5545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tr-TR" sz="2400" dirty="0" smtClean="0">
                <a:solidFill>
                  <a:schemeClr val="tx1"/>
                </a:solidFill>
              </a:rPr>
              <a:t>Yüce Allah, </a:t>
            </a:r>
            <a:r>
              <a:rPr lang="tr-TR" sz="2400" dirty="0">
                <a:solidFill>
                  <a:schemeClr val="tx1"/>
                </a:solidFill>
              </a:rPr>
              <a:t>insanın geçimini ve rızkını temin edecek helal yol ve yöntemleri göstermiş, </a:t>
            </a:r>
            <a:r>
              <a:rPr lang="tr-TR" sz="2400" dirty="0" err="1" smtClean="0">
                <a:solidFill>
                  <a:schemeClr val="tx1"/>
                </a:solidFill>
              </a:rPr>
              <a:t>Kur’an</a:t>
            </a:r>
            <a:r>
              <a:rPr lang="tr-TR" sz="2400" dirty="0" smtClean="0">
                <a:solidFill>
                  <a:schemeClr val="tx1"/>
                </a:solidFill>
              </a:rPr>
              <a:t>-ı Keriminde nimetlerinden </a:t>
            </a:r>
            <a:r>
              <a:rPr lang="tr-TR" sz="2400" dirty="0">
                <a:solidFill>
                  <a:schemeClr val="tx1"/>
                </a:solidFill>
              </a:rPr>
              <a:t>hangilerini tüketip tüketmeyeceği konusunda da sınırlamalar getirmiştir. </a:t>
            </a:r>
            <a:endParaRPr lang="tr-TR" sz="2400" dirty="0" smtClean="0">
              <a:solidFill>
                <a:schemeClr val="tx1"/>
              </a:solidFill>
            </a:endParaRPr>
          </a:p>
          <a:p>
            <a:pPr algn="just">
              <a:defRPr/>
            </a:pPr>
            <a:endParaRPr lang="tr-TR" sz="2400" dirty="0">
              <a:solidFill>
                <a:schemeClr val="tx1"/>
              </a:solidFill>
            </a:endParaRPr>
          </a:p>
          <a:p>
            <a:pPr algn="just">
              <a:defRPr/>
            </a:pPr>
            <a:r>
              <a:rPr lang="tr-TR" sz="2400" dirty="0" smtClean="0">
                <a:solidFill>
                  <a:schemeClr val="tx1"/>
                </a:solidFill>
              </a:rPr>
              <a:t>İslam dini, kişinin </a:t>
            </a:r>
            <a:r>
              <a:rPr lang="tr-TR" sz="2400" dirty="0">
                <a:solidFill>
                  <a:schemeClr val="tx1"/>
                </a:solidFill>
              </a:rPr>
              <a:t>alın teri dökerek mal </a:t>
            </a:r>
            <a:r>
              <a:rPr lang="tr-TR" sz="2400" dirty="0" smtClean="0">
                <a:solidFill>
                  <a:schemeClr val="tx1"/>
                </a:solidFill>
              </a:rPr>
              <a:t>kazanmasını, kimseye </a:t>
            </a:r>
            <a:r>
              <a:rPr lang="tr-TR" sz="2400" dirty="0">
                <a:solidFill>
                  <a:schemeClr val="tx1"/>
                </a:solidFill>
              </a:rPr>
              <a:t>muhtaç olmadan hayatını </a:t>
            </a:r>
            <a:r>
              <a:rPr lang="tr-TR" sz="2400" dirty="0" smtClean="0">
                <a:solidFill>
                  <a:schemeClr val="tx1"/>
                </a:solidFill>
              </a:rPr>
              <a:t>sürdürebilmesini, </a:t>
            </a:r>
            <a:r>
              <a:rPr lang="tr-TR" sz="2400" dirty="0">
                <a:solidFill>
                  <a:schemeClr val="tx1"/>
                </a:solidFill>
              </a:rPr>
              <a:t>çoluk çocuğunun nafakasını temin </a:t>
            </a:r>
            <a:r>
              <a:rPr lang="tr-TR" sz="2400" dirty="0" smtClean="0">
                <a:solidFill>
                  <a:schemeClr val="tx1"/>
                </a:solidFill>
              </a:rPr>
              <a:t>etmek </a:t>
            </a:r>
            <a:r>
              <a:rPr lang="tr-TR" sz="2400" dirty="0">
                <a:solidFill>
                  <a:schemeClr val="tx1"/>
                </a:solidFill>
              </a:rPr>
              <a:t>maksadıyla meşru yoldan çalışıp </a:t>
            </a:r>
            <a:r>
              <a:rPr lang="tr-TR" sz="2400" dirty="0" smtClean="0">
                <a:solidFill>
                  <a:schemeClr val="tx1"/>
                </a:solidFill>
              </a:rPr>
              <a:t>kazanmasını </a:t>
            </a:r>
            <a:r>
              <a:rPr lang="tr-TR" sz="2400" dirty="0">
                <a:solidFill>
                  <a:schemeClr val="tx1"/>
                </a:solidFill>
              </a:rPr>
              <a:t>ibadet ve kutsal bir davranış olarak nitelendirilmiştir. </a:t>
            </a:r>
            <a:endParaRPr lang="tr-TR" sz="2400" dirty="0" smtClean="0">
              <a:solidFill>
                <a:schemeClr val="tx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a:t>
            </a:r>
            <a:r>
              <a:rPr lang="tr-TR" sz="2800" b="1" dirty="0" smtClean="0">
                <a:solidFill>
                  <a:schemeClr val="bg1"/>
                </a:solidFill>
                <a:latin typeface="Times New Roman" pitchFamily="18" charset="0"/>
                <a:cs typeface="Times New Roman" pitchFamily="18" charset="0"/>
              </a:rPr>
              <a:t>HELAL</a:t>
            </a:r>
            <a:r>
              <a:rPr lang="tr-TR" sz="2800" b="1" dirty="0" smtClean="0">
                <a:solidFill>
                  <a:srgbClr val="FFC000"/>
                </a:solidFill>
                <a:latin typeface="Times New Roman" pitchFamily="18" charset="0"/>
                <a:cs typeface="Times New Roman" pitchFamily="18" charset="0"/>
              </a:rPr>
              <a:t>”İ ARAMAK İBADETTİR</a:t>
            </a:r>
            <a:endParaRPr lang="tr-TR" sz="2800" b="1" dirty="0">
              <a:solidFill>
                <a:srgbClr val="FFC000"/>
              </a:solidFill>
              <a:latin typeface="Times New Roman" pitchFamily="18" charset="0"/>
              <a:cs typeface="Times New Roman" pitchFamily="18" charset="0"/>
            </a:endParaRPr>
          </a:p>
        </p:txBody>
      </p:sp>
      <p:pic>
        <p:nvPicPr>
          <p:cNvPr id="4098" name="Picture 2" descr="C:\Users\herhayat1sorudur\Desktop\Resim4.png"/>
          <p:cNvPicPr>
            <a:picLocks noChangeAspect="1" noChangeArrowheads="1"/>
          </p:cNvPicPr>
          <p:nvPr/>
        </p:nvPicPr>
        <p:blipFill>
          <a:blip r:embed="rId2" cstate="print"/>
          <a:srcRect/>
          <a:stretch>
            <a:fillRect/>
          </a:stretch>
        </p:blipFill>
        <p:spPr bwMode="auto">
          <a:xfrm>
            <a:off x="0" y="0"/>
            <a:ext cx="9182249" cy="685800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50825" y="908720"/>
            <a:ext cx="8748713"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dirty="0" smtClean="0">
                <a:solidFill>
                  <a:srgbClr val="002060"/>
                </a:solidFill>
              </a:rPr>
              <a:t>Kazancını </a:t>
            </a:r>
            <a:r>
              <a:rPr lang="tr-TR" sz="2000" dirty="0">
                <a:solidFill>
                  <a:srgbClr val="002060"/>
                </a:solidFill>
              </a:rPr>
              <a:t>helâlinden yaparak; helâl maldan başka ağzına bir şey </a:t>
            </a:r>
            <a:r>
              <a:rPr lang="tr-TR" sz="2000" dirty="0" smtClean="0">
                <a:solidFill>
                  <a:srgbClr val="002060"/>
                </a:solidFill>
              </a:rPr>
              <a:t>almamak insanların yegane arzusu olmalıdır. </a:t>
            </a:r>
            <a:r>
              <a:rPr lang="tr-TR" sz="2000" dirty="0">
                <a:solidFill>
                  <a:srgbClr val="002060"/>
                </a:solidFill>
              </a:rPr>
              <a:t>Çünkü </a:t>
            </a:r>
            <a:r>
              <a:rPr lang="tr-TR" sz="2000" b="1" dirty="0">
                <a:solidFill>
                  <a:srgbClr val="C00000"/>
                </a:solidFill>
              </a:rPr>
              <a:t>haram ve şüpheli şeyleri yemekle yapılan ibadetler buz üzerine bina kurmak gibidir</a:t>
            </a:r>
            <a:r>
              <a:rPr lang="tr-TR" sz="2000" dirty="0">
                <a:solidFill>
                  <a:srgbClr val="002060"/>
                </a:solidFill>
              </a:rPr>
              <a:t>.</a:t>
            </a:r>
          </a:p>
          <a:p>
            <a:pPr algn="ctr">
              <a:defRPr/>
            </a:pPr>
            <a:endParaRPr lang="tr-TR" sz="2000" dirty="0">
              <a:solidFill>
                <a:srgbClr val="002060"/>
              </a:solidFill>
            </a:endParaRPr>
          </a:p>
          <a:p>
            <a:pPr algn="ctr">
              <a:defRPr/>
            </a:pPr>
            <a:r>
              <a:rPr lang="ar-SA" sz="3600" dirty="0">
                <a:solidFill>
                  <a:schemeClr val="tx1"/>
                </a:solidFill>
                <a:latin typeface="HASENAT4" pitchFamily="2" charset="-78"/>
                <a:cs typeface="HASENAT4" pitchFamily="2" charset="-78"/>
              </a:rPr>
              <a:t>يَا اَيُّهَا الرُّسُلُ كُلُوا مِنَ الطَّيِّبَاتِ وَاعْمَلُوا صَالِحًا اِنّٖى بِمَا تَعْمَلُونَ عَلٖيمٌ</a:t>
            </a:r>
            <a:endParaRPr lang="tr-TR" sz="3600" dirty="0">
              <a:solidFill>
                <a:schemeClr val="tx1"/>
              </a:solidFill>
              <a:latin typeface="HASENAT4" pitchFamily="2" charset="-78"/>
              <a:cs typeface="HASENAT4" pitchFamily="2" charset="-78"/>
            </a:endParaRPr>
          </a:p>
          <a:p>
            <a:pPr algn="ctr">
              <a:defRPr/>
            </a:pPr>
            <a:r>
              <a:rPr lang="tr-TR" sz="2000" dirty="0">
                <a:solidFill>
                  <a:srgbClr val="002060"/>
                </a:solidFill>
              </a:rPr>
              <a:t>“</a:t>
            </a:r>
            <a:r>
              <a:rPr lang="tr-TR" sz="2800" b="1" dirty="0">
                <a:solidFill>
                  <a:srgbClr val="002060"/>
                </a:solidFill>
              </a:rPr>
              <a:t>Ey Peygamberler! </a:t>
            </a:r>
          </a:p>
          <a:p>
            <a:pPr algn="ctr">
              <a:defRPr/>
            </a:pPr>
            <a:r>
              <a:rPr lang="tr-TR" sz="2800" b="1" dirty="0">
                <a:solidFill>
                  <a:srgbClr val="002060"/>
                </a:solidFill>
              </a:rPr>
              <a:t>Temiz olan şeylerden yiyin; güzel işler yapın. </a:t>
            </a:r>
          </a:p>
          <a:p>
            <a:pPr algn="ctr">
              <a:defRPr/>
            </a:pPr>
            <a:r>
              <a:rPr lang="tr-TR" sz="2800" b="1" dirty="0">
                <a:solidFill>
                  <a:srgbClr val="002060"/>
                </a:solidFill>
              </a:rPr>
              <a:t>Ben sizin yaptıklarınızı hakkıyla bilmekteyim</a:t>
            </a:r>
            <a:r>
              <a:rPr lang="tr-TR" sz="2000" dirty="0">
                <a:solidFill>
                  <a:srgbClr val="002060"/>
                </a:solidFill>
              </a:rPr>
              <a:t>.” </a:t>
            </a:r>
          </a:p>
          <a:p>
            <a:pPr algn="ctr">
              <a:defRPr/>
            </a:pPr>
            <a:r>
              <a:rPr lang="tr-TR" sz="1400" dirty="0">
                <a:solidFill>
                  <a:srgbClr val="002060"/>
                </a:solidFill>
              </a:rPr>
              <a:t>(</a:t>
            </a:r>
            <a:r>
              <a:rPr lang="tr-TR" sz="1400" dirty="0" err="1">
                <a:solidFill>
                  <a:srgbClr val="002060"/>
                </a:solidFill>
              </a:rPr>
              <a:t>Muminun</a:t>
            </a:r>
            <a:r>
              <a:rPr lang="tr-TR" sz="1400" dirty="0">
                <a:solidFill>
                  <a:srgbClr val="002060"/>
                </a:solidFill>
              </a:rPr>
              <a:t> 51) </a:t>
            </a:r>
          </a:p>
          <a:p>
            <a:pPr algn="ctr">
              <a:defRPr/>
            </a:pPr>
            <a:r>
              <a:rPr lang="tr-TR" sz="2000" dirty="0" err="1">
                <a:solidFill>
                  <a:srgbClr val="C00000"/>
                </a:solidFill>
              </a:rPr>
              <a:t>Allahu</a:t>
            </a:r>
            <a:r>
              <a:rPr lang="tr-TR" sz="2000" dirty="0">
                <a:solidFill>
                  <a:srgbClr val="C00000"/>
                </a:solidFill>
              </a:rPr>
              <a:t> Teala ayet-i </a:t>
            </a:r>
            <a:r>
              <a:rPr lang="tr-TR" sz="2000" dirty="0" err="1">
                <a:solidFill>
                  <a:srgbClr val="C00000"/>
                </a:solidFill>
              </a:rPr>
              <a:t>celilede</a:t>
            </a:r>
            <a:r>
              <a:rPr lang="tr-TR" sz="2000" dirty="0">
                <a:solidFill>
                  <a:srgbClr val="C00000"/>
                </a:solidFill>
              </a:rPr>
              <a:t> </a:t>
            </a:r>
            <a:r>
              <a:rPr lang="tr-TR" sz="2000" dirty="0" err="1">
                <a:solidFill>
                  <a:srgbClr val="C00000"/>
                </a:solidFill>
              </a:rPr>
              <a:t>salih</a:t>
            </a:r>
            <a:r>
              <a:rPr lang="tr-TR" sz="2000" dirty="0">
                <a:solidFill>
                  <a:srgbClr val="C00000"/>
                </a:solidFill>
              </a:rPr>
              <a:t> amelden evvel helal nafaka yemeyi emretmiştir. Bu da bize helal rızıkla beslenen bünyelerin ibadetlerde daha duyarlı daha ihlaslı olacağını göstermektedir.</a:t>
            </a:r>
          </a:p>
        </p:txBody>
      </p:sp>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İBADETLERİN KABULÜ İÇİN “</a:t>
            </a:r>
            <a:r>
              <a:rPr lang="tr-TR" sz="2800" b="1" dirty="0" smtClean="0">
                <a:solidFill>
                  <a:schemeClr val="bg1"/>
                </a:solidFill>
                <a:latin typeface="Times New Roman" pitchFamily="18" charset="0"/>
                <a:cs typeface="Times New Roman" pitchFamily="18" charset="0"/>
              </a:rPr>
              <a:t>HELAL LOKMA</a:t>
            </a:r>
            <a:r>
              <a:rPr lang="tr-TR" sz="2800" b="1" dirty="0" smtClean="0">
                <a:solidFill>
                  <a:srgbClr val="FFC000"/>
                </a:solidFill>
                <a:latin typeface="Times New Roman" pitchFamily="18" charset="0"/>
                <a:cs typeface="Times New Roman" pitchFamily="18" charset="0"/>
              </a:rPr>
              <a:t>”</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50825" y="836712"/>
            <a:ext cx="8748713"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2400" dirty="0">
                <a:solidFill>
                  <a:schemeClr val="tx1"/>
                </a:solidFill>
                <a:latin typeface="HASENAT4" pitchFamily="2" charset="-78"/>
                <a:cs typeface="HASENAT4" pitchFamily="2" charset="-78"/>
              </a:rPr>
              <a:t>اِنَّ اللهَ تَعَالَي طَيِّبٌ لا يَقْبَلُ اِلَّا طَيِّبًا وَ اِنَّ الله تَعَالَي اَمَرَ الْمُوْمِنِينَ بِمَا اَمَرَ بِهِ الْمُرْسَلِينَ  فقال يا اَيُّهّا الُّرسُلُ كُلُوا مِنَ الطَّيِّبَاتِ وَاعْمَلُوا صَالِحًا وَ قَالَ تَعالَي يَا اَيُّهَا الَّذينَ اَمَنُوا كُلُوا مِنْ طَيِّبَاتِ مَا رَزَقْنَاكُمْ  ثُمَّ ذَكَرَ الرَّجُلَ يُطِيلُ السَّفَرَ اُشْعَثَ اُغْبَرَ يَمُدُّ يَدَيْهِ اِلَي السَّمَاءِ  يَا رَبِّ يَا رَبِّ  وَ مَطْعَمُهُ حَرَامٌ وَ مَشْرَبُهُ حَرَامٌ وَ مَلْبَسُهُ  حَرَامٌ  وَ غُذِيَ بِالْحَرَامِ فَاَنَّي يُسْتَجَابُ لِذَلِكَ     (رواه  مسلم)</a:t>
            </a:r>
            <a:endParaRPr lang="tr-TR" sz="2400" dirty="0">
              <a:solidFill>
                <a:schemeClr val="tx1"/>
              </a:solidFill>
              <a:latin typeface="HASENAT4" pitchFamily="2" charset="-78"/>
              <a:cs typeface="HASENAT4" pitchFamily="2" charset="-78"/>
            </a:endParaRPr>
          </a:p>
          <a:p>
            <a:pPr algn="just">
              <a:defRPr/>
            </a:pPr>
            <a:r>
              <a:rPr lang="tr-TR" sz="2000" dirty="0">
                <a:solidFill>
                  <a:schemeClr val="tx1"/>
                </a:solidFill>
              </a:rPr>
              <a:t>Ebu </a:t>
            </a:r>
            <a:r>
              <a:rPr lang="tr-TR" sz="2000" dirty="0" err="1">
                <a:solidFill>
                  <a:schemeClr val="tx1"/>
                </a:solidFill>
              </a:rPr>
              <a:t>Hüreyre</a:t>
            </a:r>
            <a:r>
              <a:rPr lang="tr-TR" sz="2000" dirty="0">
                <a:solidFill>
                  <a:schemeClr val="tx1"/>
                </a:solidFill>
              </a:rPr>
              <a:t> (r.a)den rivayet edilmiştir. </a:t>
            </a:r>
            <a:r>
              <a:rPr lang="tr-TR" sz="2000" dirty="0" err="1">
                <a:solidFill>
                  <a:schemeClr val="tx1"/>
                </a:solidFill>
              </a:rPr>
              <a:t>Rasulullah</a:t>
            </a:r>
            <a:r>
              <a:rPr lang="tr-TR" sz="2000" dirty="0">
                <a:solidFill>
                  <a:schemeClr val="tx1"/>
                </a:solidFill>
              </a:rPr>
              <a:t> (s.a.v) buyurdu ki: </a:t>
            </a:r>
          </a:p>
          <a:p>
            <a:pPr algn="just">
              <a:defRPr/>
            </a:pPr>
            <a:r>
              <a:rPr lang="tr-TR" sz="2000" dirty="0">
                <a:solidFill>
                  <a:schemeClr val="tx1"/>
                </a:solidFill>
              </a:rPr>
              <a:t>"</a:t>
            </a:r>
            <a:r>
              <a:rPr lang="tr-TR" sz="2000" b="1" dirty="0">
                <a:solidFill>
                  <a:schemeClr val="tx1"/>
                </a:solidFill>
              </a:rPr>
              <a:t>Allah Teala temizdir, ancak temiz olanları kabul eder.</a:t>
            </a:r>
            <a:r>
              <a:rPr lang="tr-TR" sz="2000" dirty="0">
                <a:solidFill>
                  <a:schemeClr val="tx1"/>
                </a:solidFill>
              </a:rPr>
              <a:t> Şüphesiz ki Allah Teala peygamberlere neyi emretti ise müminlere de onu emretmiş ve: </a:t>
            </a:r>
          </a:p>
          <a:p>
            <a:pPr algn="just">
              <a:defRPr/>
            </a:pPr>
            <a:r>
              <a:rPr lang="tr-TR" sz="2000" dirty="0">
                <a:solidFill>
                  <a:schemeClr val="tx1"/>
                </a:solidFill>
              </a:rPr>
              <a:t>"</a:t>
            </a:r>
            <a:r>
              <a:rPr lang="tr-TR" sz="2000" b="1" dirty="0">
                <a:solidFill>
                  <a:schemeClr val="tx1"/>
                </a:solidFill>
              </a:rPr>
              <a:t>Ey Peygamberler! Tertemiz, helal olanlardan </a:t>
            </a:r>
            <a:r>
              <a:rPr lang="tr-TR" sz="2000" b="1" dirty="0" err="1">
                <a:solidFill>
                  <a:schemeClr val="tx1"/>
                </a:solidFill>
              </a:rPr>
              <a:t>yeyin</a:t>
            </a:r>
            <a:r>
              <a:rPr lang="tr-TR" sz="2000" b="1" dirty="0">
                <a:solidFill>
                  <a:schemeClr val="tx1"/>
                </a:solidFill>
              </a:rPr>
              <a:t> ve </a:t>
            </a:r>
            <a:r>
              <a:rPr lang="tr-TR" sz="2000" b="1" dirty="0" err="1">
                <a:solidFill>
                  <a:schemeClr val="tx1"/>
                </a:solidFill>
              </a:rPr>
              <a:t>salih</a:t>
            </a:r>
            <a:r>
              <a:rPr lang="tr-TR" sz="2000" b="1" dirty="0">
                <a:solidFill>
                  <a:schemeClr val="tx1"/>
                </a:solidFill>
              </a:rPr>
              <a:t> amel işleyin</a:t>
            </a:r>
            <a:r>
              <a:rPr lang="tr-TR" sz="2000" dirty="0">
                <a:solidFill>
                  <a:schemeClr val="tx1"/>
                </a:solidFill>
              </a:rPr>
              <a:t>." buyurmuştur. </a:t>
            </a:r>
          </a:p>
          <a:p>
            <a:pPr algn="just">
              <a:defRPr/>
            </a:pPr>
            <a:r>
              <a:rPr lang="tr-TR" sz="2000" dirty="0">
                <a:solidFill>
                  <a:schemeClr val="tx1"/>
                </a:solidFill>
              </a:rPr>
              <a:t>Müminlere de: "</a:t>
            </a:r>
            <a:r>
              <a:rPr lang="tr-TR" sz="2000" b="1" dirty="0">
                <a:solidFill>
                  <a:schemeClr val="tx1"/>
                </a:solidFill>
              </a:rPr>
              <a:t>Ey İman edenler! Size verdiğimiz rızıkların tertemiz ve helal olanlarından </a:t>
            </a:r>
            <a:r>
              <a:rPr lang="tr-TR" sz="2000" b="1" dirty="0" err="1">
                <a:solidFill>
                  <a:schemeClr val="tx1"/>
                </a:solidFill>
              </a:rPr>
              <a:t>yeyin</a:t>
            </a:r>
            <a:r>
              <a:rPr lang="tr-TR" sz="2000" dirty="0">
                <a:solidFill>
                  <a:schemeClr val="tx1"/>
                </a:solidFill>
              </a:rPr>
              <a:t>" emrini vermiştir. </a:t>
            </a:r>
          </a:p>
          <a:p>
            <a:pPr algn="just">
              <a:defRPr/>
            </a:pPr>
            <a:r>
              <a:rPr lang="tr-TR" sz="2000" dirty="0">
                <a:solidFill>
                  <a:schemeClr val="tx1"/>
                </a:solidFill>
              </a:rPr>
              <a:t>Peygamberimiz daha sonra: "</a:t>
            </a:r>
            <a:r>
              <a:rPr lang="tr-TR" sz="2000" b="1" dirty="0">
                <a:solidFill>
                  <a:schemeClr val="tx1"/>
                </a:solidFill>
              </a:rPr>
              <a:t>Hac için uzun uzadıya yolculuk yapan, nice dağınık saçlı, toz toprak içinde kalan bir adamı anlatarak </a:t>
            </a:r>
            <a:r>
              <a:rPr lang="tr-TR" sz="2000" dirty="0">
                <a:solidFill>
                  <a:schemeClr val="tx1"/>
                </a:solidFill>
              </a:rPr>
              <a:t>şöyle buyurdu: "</a:t>
            </a:r>
            <a:r>
              <a:rPr lang="tr-TR" sz="2000" b="1" dirty="0">
                <a:solidFill>
                  <a:schemeClr val="tx1"/>
                </a:solidFill>
              </a:rPr>
              <a:t>Bu adam ellerini </a:t>
            </a:r>
            <a:r>
              <a:rPr lang="tr-TR" sz="2000" b="1" dirty="0" err="1">
                <a:solidFill>
                  <a:schemeClr val="tx1"/>
                </a:solidFill>
              </a:rPr>
              <a:t>semaya</a:t>
            </a:r>
            <a:r>
              <a:rPr lang="tr-TR" sz="2000" b="1" dirty="0">
                <a:solidFill>
                  <a:schemeClr val="tx1"/>
                </a:solidFill>
              </a:rPr>
              <a:t> uzatır: "Ya Rabbi! Ya Rabbi!" diye yalvarır. Halbuki yediği haram, içtiği haram, giydiği haramdır. Vücudu haram gıdalarla beslenmiştir. Bunun duası nasıl kabul ed</a:t>
            </a:r>
            <a:r>
              <a:rPr lang="tr-TR" sz="2000" dirty="0">
                <a:solidFill>
                  <a:schemeClr val="tx1"/>
                </a:solidFill>
              </a:rPr>
              <a:t>ilir</a:t>
            </a:r>
            <a:r>
              <a:rPr lang="tr-TR" sz="2000" dirty="0" smtClean="0">
                <a:solidFill>
                  <a:schemeClr val="tx1"/>
                </a:solidFill>
              </a:rPr>
              <a:t>?“ </a:t>
            </a:r>
            <a:r>
              <a:rPr lang="tr-TR" sz="1600" dirty="0" smtClean="0">
                <a:solidFill>
                  <a:schemeClr val="tx1"/>
                </a:solidFill>
              </a:rPr>
              <a:t>(</a:t>
            </a:r>
            <a:r>
              <a:rPr lang="tr-TR" sz="1600" dirty="0">
                <a:solidFill>
                  <a:schemeClr val="tx1"/>
                </a:solidFill>
              </a:rPr>
              <a:t>Müslim, Zekat, 19)</a:t>
            </a:r>
            <a:endParaRPr lang="tr-TR" sz="2000" dirty="0">
              <a:solidFill>
                <a:schemeClr val="tx1"/>
              </a:solidFill>
            </a:endParaRPr>
          </a:p>
        </p:txBody>
      </p:sp>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DUANIN KABULÜ İÇİN “</a:t>
            </a:r>
            <a:r>
              <a:rPr lang="tr-TR" sz="2800" b="1" dirty="0" smtClean="0">
                <a:solidFill>
                  <a:schemeClr val="bg1"/>
                </a:solidFill>
                <a:latin typeface="Times New Roman" pitchFamily="18" charset="0"/>
                <a:cs typeface="Times New Roman" pitchFamily="18" charset="0"/>
              </a:rPr>
              <a:t>HELAL LOKMA</a:t>
            </a:r>
            <a:r>
              <a:rPr lang="tr-TR" sz="2800" b="1" dirty="0" smtClean="0">
                <a:solidFill>
                  <a:srgbClr val="FFC000"/>
                </a:solidFill>
                <a:latin typeface="Times New Roman" pitchFamily="18" charset="0"/>
                <a:cs typeface="Times New Roman" pitchFamily="18" charset="0"/>
              </a:rPr>
              <a:t>”</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250825" y="908720"/>
            <a:ext cx="8748713"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dirty="0" smtClean="0">
                <a:solidFill>
                  <a:schemeClr val="tx1"/>
                </a:solidFill>
              </a:rPr>
              <a:t>Peygamber Efendimiz (SAV) bir defasında şöyle buyurmuştur.</a:t>
            </a:r>
          </a:p>
          <a:p>
            <a:pPr algn="ctr">
              <a:defRPr/>
            </a:pPr>
            <a:r>
              <a:rPr lang="tr-TR" sz="5400" dirty="0" smtClean="0">
                <a:solidFill>
                  <a:schemeClr val="tx1"/>
                </a:solidFill>
              </a:rPr>
              <a:t>"</a:t>
            </a:r>
            <a:r>
              <a:rPr lang="tr-TR" sz="5400" b="1" dirty="0" smtClean="0">
                <a:solidFill>
                  <a:schemeClr val="tx1"/>
                </a:solidFill>
              </a:rPr>
              <a:t>Haramdan sakının! </a:t>
            </a:r>
          </a:p>
          <a:p>
            <a:pPr algn="ctr">
              <a:defRPr/>
            </a:pPr>
            <a:r>
              <a:rPr lang="tr-TR" sz="5400" b="1" dirty="0" smtClean="0">
                <a:solidFill>
                  <a:schemeClr val="tx1"/>
                </a:solidFill>
              </a:rPr>
              <a:t>Midesine haram lokma giren </a:t>
            </a:r>
          </a:p>
          <a:p>
            <a:pPr algn="ctr">
              <a:defRPr/>
            </a:pPr>
            <a:r>
              <a:rPr lang="tr-TR" sz="5400" b="1" dirty="0" smtClean="0">
                <a:solidFill>
                  <a:schemeClr val="tx1"/>
                </a:solidFill>
              </a:rPr>
              <a:t>bir insanın duası </a:t>
            </a:r>
          </a:p>
          <a:p>
            <a:pPr algn="ctr">
              <a:defRPr/>
            </a:pPr>
            <a:r>
              <a:rPr lang="tr-TR" sz="5400" b="1" dirty="0" smtClean="0">
                <a:solidFill>
                  <a:schemeClr val="tx1"/>
                </a:solidFill>
              </a:rPr>
              <a:t>kırk gün kabul olmaz.</a:t>
            </a:r>
            <a:r>
              <a:rPr lang="tr-TR" sz="5400" dirty="0" smtClean="0">
                <a:solidFill>
                  <a:schemeClr val="tx1"/>
                </a:solidFill>
              </a:rPr>
              <a:t>"</a:t>
            </a:r>
            <a:endParaRPr lang="tr-TR" sz="4400" dirty="0">
              <a:solidFill>
                <a:schemeClr val="tx1"/>
              </a:solidFill>
            </a:endParaRPr>
          </a:p>
        </p:txBody>
      </p:sp>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DUANIN KABULÜ İÇİN “</a:t>
            </a:r>
            <a:r>
              <a:rPr lang="tr-TR" sz="2800" b="1" dirty="0" smtClean="0">
                <a:solidFill>
                  <a:schemeClr val="bg1"/>
                </a:solidFill>
                <a:latin typeface="Times New Roman" pitchFamily="18" charset="0"/>
                <a:cs typeface="Times New Roman" pitchFamily="18" charset="0"/>
              </a:rPr>
              <a:t>HELAL LOKMA</a:t>
            </a:r>
            <a:r>
              <a:rPr lang="tr-TR" sz="2800" b="1" dirty="0" smtClean="0">
                <a:solidFill>
                  <a:srgbClr val="FFC000"/>
                </a:solidFill>
                <a:latin typeface="Times New Roman" pitchFamily="18" charset="0"/>
                <a:cs typeface="Times New Roman" pitchFamily="18" charset="0"/>
              </a:rPr>
              <a:t>”</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251520" y="908720"/>
            <a:ext cx="8748018"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3600" dirty="0" smtClean="0">
                <a:solidFill>
                  <a:schemeClr val="tx1"/>
                </a:solidFill>
                <a:latin typeface="HASENAT4" pitchFamily="2" charset="-78"/>
                <a:cs typeface="HASENAT4" pitchFamily="2" charset="-78"/>
              </a:rPr>
              <a:t>يَا اَيُّهَا النَّاسُ كُلُوا مِمَّا فِى الْاَرْضِ حَلَالًا طَيِّبًا</a:t>
            </a:r>
            <a:endParaRPr lang="tr-TR" sz="3600" dirty="0" smtClean="0">
              <a:solidFill>
                <a:schemeClr val="tx1"/>
              </a:solidFill>
              <a:latin typeface="HASENAT4" pitchFamily="2" charset="-78"/>
              <a:cs typeface="HASENAT4" pitchFamily="2" charset="-78"/>
            </a:endParaRPr>
          </a:p>
          <a:p>
            <a:pPr algn="ctr">
              <a:defRPr/>
            </a:pPr>
            <a:r>
              <a:rPr lang="tr-TR" sz="2000" dirty="0" err="1" smtClean="0">
                <a:solidFill>
                  <a:schemeClr val="tx1"/>
                </a:solidFill>
              </a:rPr>
              <a:t>İbn</a:t>
            </a:r>
            <a:r>
              <a:rPr lang="tr-TR" sz="2000" dirty="0" smtClean="0">
                <a:solidFill>
                  <a:schemeClr val="tx1"/>
                </a:solidFill>
              </a:rPr>
              <a:t> Abbas (</a:t>
            </a:r>
            <a:r>
              <a:rPr lang="tr-TR" sz="2000" dirty="0" err="1" smtClean="0">
                <a:solidFill>
                  <a:schemeClr val="tx1"/>
                </a:solidFill>
              </a:rPr>
              <a:t>ra</a:t>
            </a:r>
            <a:r>
              <a:rPr lang="tr-TR" sz="2000" dirty="0" smtClean="0">
                <a:solidFill>
                  <a:schemeClr val="tx1"/>
                </a:solidFill>
              </a:rPr>
              <a:t>)dan rivayet edildiğine göre :“Ey insanlar! </a:t>
            </a:r>
            <a:r>
              <a:rPr lang="tr-TR" sz="2000" b="1" dirty="0" smtClean="0">
                <a:solidFill>
                  <a:schemeClr val="tx1"/>
                </a:solidFill>
              </a:rPr>
              <a:t>Yeryüzünde bulunanların helâl ve temiz olanlarından yiyin</a:t>
            </a:r>
            <a:r>
              <a:rPr lang="tr-TR" sz="2000" dirty="0" smtClean="0">
                <a:solidFill>
                  <a:schemeClr val="tx1"/>
                </a:solidFill>
              </a:rPr>
              <a:t>” </a:t>
            </a:r>
            <a:r>
              <a:rPr lang="tr-TR" sz="1400" dirty="0" smtClean="0">
                <a:solidFill>
                  <a:schemeClr val="tx1"/>
                </a:solidFill>
              </a:rPr>
              <a:t>(Bakara 168) </a:t>
            </a:r>
            <a:r>
              <a:rPr lang="tr-TR" sz="2000" dirty="0" smtClean="0">
                <a:solidFill>
                  <a:schemeClr val="tx1"/>
                </a:solidFill>
              </a:rPr>
              <a:t>ayeti peygamberin yanında okununca  </a:t>
            </a:r>
            <a:r>
              <a:rPr lang="de-CH" sz="2000" dirty="0" err="1" smtClean="0">
                <a:solidFill>
                  <a:schemeClr val="tx1"/>
                </a:solidFill>
              </a:rPr>
              <a:t>Ashabın</a:t>
            </a:r>
            <a:r>
              <a:rPr lang="de-CH" sz="2000" dirty="0" smtClean="0">
                <a:solidFill>
                  <a:schemeClr val="tx1"/>
                </a:solidFill>
              </a:rPr>
              <a:t> </a:t>
            </a:r>
            <a:r>
              <a:rPr lang="de-CH" sz="2000" dirty="0" err="1">
                <a:solidFill>
                  <a:schemeClr val="tx1"/>
                </a:solidFill>
              </a:rPr>
              <a:t>büyüklerinden</a:t>
            </a:r>
            <a:r>
              <a:rPr lang="de-CH" sz="2000" dirty="0">
                <a:solidFill>
                  <a:schemeClr val="tx1"/>
                </a:solidFill>
              </a:rPr>
              <a:t> </a:t>
            </a:r>
            <a:r>
              <a:rPr lang="de-CH" sz="2000" dirty="0" err="1">
                <a:solidFill>
                  <a:schemeClr val="tx1"/>
                </a:solidFill>
              </a:rPr>
              <a:t>Sa’d</a:t>
            </a:r>
            <a:r>
              <a:rPr lang="de-CH" sz="2000" dirty="0">
                <a:solidFill>
                  <a:schemeClr val="tx1"/>
                </a:solidFill>
              </a:rPr>
              <a:t> b</a:t>
            </a:r>
            <a:r>
              <a:rPr lang="tr-TR" sz="2000" dirty="0">
                <a:solidFill>
                  <a:schemeClr val="tx1"/>
                </a:solidFill>
              </a:rPr>
              <a:t>. </a:t>
            </a:r>
            <a:r>
              <a:rPr lang="de-CH" sz="2000" dirty="0" err="1">
                <a:solidFill>
                  <a:schemeClr val="tx1"/>
                </a:solidFill>
              </a:rPr>
              <a:t>Ebi</a:t>
            </a:r>
            <a:r>
              <a:rPr lang="de-CH" sz="2000" dirty="0">
                <a:solidFill>
                  <a:schemeClr val="tx1"/>
                </a:solidFill>
              </a:rPr>
              <a:t> Vakkas (</a:t>
            </a:r>
            <a:r>
              <a:rPr lang="de-CH" sz="2000" dirty="0" err="1">
                <a:solidFill>
                  <a:schemeClr val="tx1"/>
                </a:solidFill>
              </a:rPr>
              <a:t>ra</a:t>
            </a:r>
            <a:r>
              <a:rPr lang="de-CH" sz="2000" dirty="0">
                <a:solidFill>
                  <a:schemeClr val="tx1"/>
                </a:solidFill>
              </a:rPr>
              <a:t>) </a:t>
            </a:r>
            <a:r>
              <a:rPr lang="tr-TR" sz="2000" dirty="0" smtClean="0">
                <a:solidFill>
                  <a:schemeClr val="tx1"/>
                </a:solidFill>
              </a:rPr>
              <a:t>ayağa kalktı ve:</a:t>
            </a:r>
            <a:r>
              <a:rPr lang="de-CH" sz="2000" dirty="0" smtClean="0">
                <a:solidFill>
                  <a:schemeClr val="tx1"/>
                </a:solidFill>
              </a:rPr>
              <a:t> </a:t>
            </a:r>
            <a:endParaRPr lang="tr-TR" sz="2000" dirty="0" smtClean="0">
              <a:solidFill>
                <a:schemeClr val="tx1"/>
              </a:solidFill>
            </a:endParaRPr>
          </a:p>
          <a:p>
            <a:pPr algn="ctr">
              <a:defRPr/>
            </a:pPr>
            <a:r>
              <a:rPr lang="de-CH" dirty="0" smtClean="0">
                <a:solidFill>
                  <a:schemeClr val="tx1"/>
                </a:solidFill>
              </a:rPr>
              <a:t>“</a:t>
            </a:r>
            <a:r>
              <a:rPr lang="de-CH" sz="2800" b="1" dirty="0" err="1">
                <a:solidFill>
                  <a:srgbClr val="C00000"/>
                </a:solidFill>
              </a:rPr>
              <a:t>Ya</a:t>
            </a:r>
            <a:r>
              <a:rPr lang="de-CH" sz="2800" b="1" dirty="0">
                <a:solidFill>
                  <a:srgbClr val="C00000"/>
                </a:solidFill>
              </a:rPr>
              <a:t> </a:t>
            </a:r>
            <a:r>
              <a:rPr lang="de-CH" sz="2800" b="1" dirty="0" err="1">
                <a:solidFill>
                  <a:srgbClr val="C00000"/>
                </a:solidFill>
              </a:rPr>
              <a:t>Rasülallah</a:t>
            </a:r>
            <a:r>
              <a:rPr lang="de-CH" sz="2800" b="1" dirty="0">
                <a:solidFill>
                  <a:srgbClr val="C00000"/>
                </a:solidFill>
              </a:rPr>
              <a:t>! </a:t>
            </a:r>
            <a:r>
              <a:rPr lang="de-CH" sz="2800" b="1" dirty="0" err="1">
                <a:solidFill>
                  <a:srgbClr val="C00000"/>
                </a:solidFill>
              </a:rPr>
              <a:t>Dua</a:t>
            </a:r>
            <a:r>
              <a:rPr lang="de-CH" sz="2800" b="1" dirty="0">
                <a:solidFill>
                  <a:srgbClr val="C00000"/>
                </a:solidFill>
              </a:rPr>
              <a:t> </a:t>
            </a:r>
            <a:r>
              <a:rPr lang="de-CH" sz="2800" b="1" dirty="0" err="1">
                <a:solidFill>
                  <a:srgbClr val="C00000"/>
                </a:solidFill>
              </a:rPr>
              <a:t>buyurunuz</a:t>
            </a:r>
            <a:r>
              <a:rPr lang="de-CH" sz="2800" b="1" dirty="0">
                <a:solidFill>
                  <a:srgbClr val="C00000"/>
                </a:solidFill>
              </a:rPr>
              <a:t> da </a:t>
            </a:r>
            <a:r>
              <a:rPr lang="de-CH" sz="2800" b="1" dirty="0" err="1">
                <a:solidFill>
                  <a:srgbClr val="C00000"/>
                </a:solidFill>
              </a:rPr>
              <a:t>ben</a:t>
            </a:r>
            <a:r>
              <a:rPr lang="de-CH" sz="2800" b="1" dirty="0">
                <a:solidFill>
                  <a:srgbClr val="C00000"/>
                </a:solidFill>
              </a:rPr>
              <a:t> </a:t>
            </a:r>
            <a:r>
              <a:rPr lang="de-CH" sz="2800" b="1" dirty="0" err="1">
                <a:solidFill>
                  <a:srgbClr val="C00000"/>
                </a:solidFill>
              </a:rPr>
              <a:t>duası</a:t>
            </a:r>
            <a:r>
              <a:rPr lang="de-CH" sz="2800" b="1" dirty="0">
                <a:solidFill>
                  <a:srgbClr val="C00000"/>
                </a:solidFill>
              </a:rPr>
              <a:t> </a:t>
            </a:r>
            <a:r>
              <a:rPr lang="de-CH" sz="2800" b="1" dirty="0" err="1">
                <a:solidFill>
                  <a:srgbClr val="C00000"/>
                </a:solidFill>
              </a:rPr>
              <a:t>makbul</a:t>
            </a:r>
            <a:r>
              <a:rPr lang="de-CH" sz="2800" b="1" dirty="0">
                <a:solidFill>
                  <a:srgbClr val="C00000"/>
                </a:solidFill>
              </a:rPr>
              <a:t> </a:t>
            </a:r>
            <a:r>
              <a:rPr lang="de-CH" sz="2800" b="1" dirty="0" err="1">
                <a:solidFill>
                  <a:srgbClr val="C00000"/>
                </a:solidFill>
              </a:rPr>
              <a:t>olanlardan</a:t>
            </a:r>
            <a:r>
              <a:rPr lang="de-CH" sz="2800" b="1" dirty="0">
                <a:solidFill>
                  <a:srgbClr val="C00000"/>
                </a:solidFill>
              </a:rPr>
              <a:t> </a:t>
            </a:r>
            <a:r>
              <a:rPr lang="de-CH" sz="2800" b="1" dirty="0" err="1">
                <a:solidFill>
                  <a:srgbClr val="C00000"/>
                </a:solidFill>
              </a:rPr>
              <a:t>olayım</a:t>
            </a:r>
            <a:r>
              <a:rPr lang="de-CH" dirty="0">
                <a:solidFill>
                  <a:schemeClr val="tx1"/>
                </a:solidFill>
              </a:rPr>
              <a:t>.” </a:t>
            </a:r>
            <a:r>
              <a:rPr lang="de-CH" sz="2000" dirty="0" smtClean="0">
                <a:solidFill>
                  <a:schemeClr val="tx1"/>
                </a:solidFill>
              </a:rPr>
              <a:t>de</a:t>
            </a:r>
            <a:r>
              <a:rPr lang="tr-TR" sz="2000" dirty="0" err="1" smtClean="0">
                <a:solidFill>
                  <a:schemeClr val="tx1"/>
                </a:solidFill>
              </a:rPr>
              <a:t>di</a:t>
            </a:r>
            <a:r>
              <a:rPr lang="de-CH" sz="2000" dirty="0" smtClean="0">
                <a:solidFill>
                  <a:schemeClr val="tx1"/>
                </a:solidFill>
              </a:rPr>
              <a:t>.</a:t>
            </a:r>
            <a:r>
              <a:rPr lang="tr-TR" sz="2000" dirty="0" smtClean="0">
                <a:solidFill>
                  <a:schemeClr val="tx1"/>
                </a:solidFill>
              </a:rPr>
              <a:t> Bunun üzerine </a:t>
            </a:r>
            <a:r>
              <a:rPr lang="de-CH" sz="2000" dirty="0" err="1" smtClean="0">
                <a:solidFill>
                  <a:schemeClr val="tx1"/>
                </a:solidFill>
              </a:rPr>
              <a:t>Peygamberimiz</a:t>
            </a:r>
            <a:r>
              <a:rPr lang="de-CH" sz="2000" dirty="0" smtClean="0">
                <a:solidFill>
                  <a:schemeClr val="tx1"/>
                </a:solidFill>
              </a:rPr>
              <a:t> </a:t>
            </a:r>
            <a:r>
              <a:rPr lang="de-CH" sz="2000" dirty="0">
                <a:solidFill>
                  <a:schemeClr val="tx1"/>
                </a:solidFill>
              </a:rPr>
              <a:t>de </a:t>
            </a:r>
            <a:r>
              <a:rPr lang="de-CH" sz="2000" dirty="0" err="1">
                <a:solidFill>
                  <a:schemeClr val="tx1"/>
                </a:solidFill>
              </a:rPr>
              <a:t>O’na</a:t>
            </a:r>
            <a:r>
              <a:rPr lang="de-CH" sz="2000" dirty="0">
                <a:solidFill>
                  <a:schemeClr val="tx1"/>
                </a:solidFill>
              </a:rPr>
              <a:t>: </a:t>
            </a:r>
            <a:endParaRPr lang="tr-TR" sz="2000" dirty="0" smtClean="0">
              <a:solidFill>
                <a:schemeClr val="tx1"/>
              </a:solidFill>
            </a:endParaRPr>
          </a:p>
          <a:p>
            <a:pPr algn="ctr">
              <a:defRPr/>
            </a:pPr>
            <a:r>
              <a:rPr lang="de-CH" dirty="0" smtClean="0">
                <a:solidFill>
                  <a:schemeClr val="tx1"/>
                </a:solidFill>
              </a:rPr>
              <a:t>“</a:t>
            </a:r>
            <a:r>
              <a:rPr lang="de-CH" sz="2800" b="1" dirty="0" err="1">
                <a:solidFill>
                  <a:srgbClr val="002060"/>
                </a:solidFill>
              </a:rPr>
              <a:t>Ya</a:t>
            </a:r>
            <a:r>
              <a:rPr lang="de-CH" sz="2800" b="1" dirty="0">
                <a:solidFill>
                  <a:srgbClr val="002060"/>
                </a:solidFill>
              </a:rPr>
              <a:t> </a:t>
            </a:r>
            <a:r>
              <a:rPr lang="de-CH" sz="2800" b="1" dirty="0" err="1">
                <a:solidFill>
                  <a:srgbClr val="002060"/>
                </a:solidFill>
              </a:rPr>
              <a:t>Sa’d</a:t>
            </a:r>
            <a:r>
              <a:rPr lang="de-CH" sz="2800" b="1" dirty="0">
                <a:solidFill>
                  <a:srgbClr val="002060"/>
                </a:solidFill>
              </a:rPr>
              <a:t>! </a:t>
            </a:r>
            <a:r>
              <a:rPr lang="de-CH" sz="2800" b="1" dirty="0" err="1">
                <a:solidFill>
                  <a:srgbClr val="002060"/>
                </a:solidFill>
              </a:rPr>
              <a:t>Helal</a:t>
            </a:r>
            <a:r>
              <a:rPr lang="de-CH" sz="2800" b="1" dirty="0">
                <a:solidFill>
                  <a:srgbClr val="002060"/>
                </a:solidFill>
              </a:rPr>
              <a:t> </a:t>
            </a:r>
            <a:r>
              <a:rPr lang="de-CH" sz="2800" b="1" dirty="0" err="1">
                <a:solidFill>
                  <a:srgbClr val="002060"/>
                </a:solidFill>
              </a:rPr>
              <a:t>ve</a:t>
            </a:r>
            <a:r>
              <a:rPr lang="de-CH" sz="2800" b="1" dirty="0">
                <a:solidFill>
                  <a:srgbClr val="002060"/>
                </a:solidFill>
              </a:rPr>
              <a:t> </a:t>
            </a:r>
            <a:r>
              <a:rPr lang="de-CH" sz="2800" b="1" dirty="0" err="1">
                <a:solidFill>
                  <a:srgbClr val="002060"/>
                </a:solidFill>
              </a:rPr>
              <a:t>güzel</a:t>
            </a:r>
            <a:r>
              <a:rPr lang="de-CH" sz="2800" b="1" dirty="0">
                <a:solidFill>
                  <a:srgbClr val="002060"/>
                </a:solidFill>
              </a:rPr>
              <a:t> (</a:t>
            </a:r>
            <a:r>
              <a:rPr lang="de-CH" sz="2800" b="1" dirty="0" err="1">
                <a:solidFill>
                  <a:srgbClr val="002060"/>
                </a:solidFill>
              </a:rPr>
              <a:t>olan</a:t>
            </a:r>
            <a:r>
              <a:rPr lang="de-CH" sz="2800" b="1" dirty="0">
                <a:solidFill>
                  <a:srgbClr val="002060"/>
                </a:solidFill>
              </a:rPr>
              <a:t>, </a:t>
            </a:r>
            <a:r>
              <a:rPr lang="de-CH" sz="2800" b="1" dirty="0" err="1">
                <a:solidFill>
                  <a:srgbClr val="002060"/>
                </a:solidFill>
              </a:rPr>
              <a:t>haramdan</a:t>
            </a:r>
            <a:r>
              <a:rPr lang="de-CH" sz="2800" b="1" dirty="0">
                <a:solidFill>
                  <a:srgbClr val="002060"/>
                </a:solidFill>
              </a:rPr>
              <a:t> </a:t>
            </a:r>
            <a:r>
              <a:rPr lang="de-CH" sz="2800" b="1" dirty="0" err="1">
                <a:solidFill>
                  <a:srgbClr val="002060"/>
                </a:solidFill>
              </a:rPr>
              <a:t>arınmış</a:t>
            </a:r>
            <a:r>
              <a:rPr lang="de-CH" sz="2800" b="1" dirty="0">
                <a:solidFill>
                  <a:srgbClr val="002060"/>
                </a:solidFill>
              </a:rPr>
              <a:t> </a:t>
            </a:r>
            <a:r>
              <a:rPr lang="de-CH" sz="2800" b="1" dirty="0" err="1">
                <a:solidFill>
                  <a:srgbClr val="002060"/>
                </a:solidFill>
              </a:rPr>
              <a:t>olanı</a:t>
            </a:r>
            <a:r>
              <a:rPr lang="de-CH" sz="2800" b="1" dirty="0">
                <a:solidFill>
                  <a:srgbClr val="002060"/>
                </a:solidFill>
              </a:rPr>
              <a:t>) </a:t>
            </a:r>
            <a:r>
              <a:rPr lang="de-CH" sz="2800" b="1" dirty="0" err="1">
                <a:solidFill>
                  <a:srgbClr val="002060"/>
                </a:solidFill>
              </a:rPr>
              <a:t>ye</a:t>
            </a:r>
            <a:r>
              <a:rPr lang="de-CH" sz="2800" b="1" dirty="0">
                <a:solidFill>
                  <a:srgbClr val="002060"/>
                </a:solidFill>
              </a:rPr>
              <a:t>. Duan </a:t>
            </a:r>
            <a:r>
              <a:rPr lang="de-CH" sz="2800" b="1" dirty="0" err="1">
                <a:solidFill>
                  <a:srgbClr val="002060"/>
                </a:solidFill>
              </a:rPr>
              <a:t>kabul</a:t>
            </a:r>
            <a:r>
              <a:rPr lang="de-CH" sz="2800" b="1" dirty="0">
                <a:solidFill>
                  <a:srgbClr val="002060"/>
                </a:solidFill>
              </a:rPr>
              <a:t> </a:t>
            </a:r>
            <a:r>
              <a:rPr lang="de-CH" sz="2800" b="1" dirty="0" err="1">
                <a:solidFill>
                  <a:srgbClr val="002060"/>
                </a:solidFill>
              </a:rPr>
              <a:t>olur</a:t>
            </a:r>
            <a:r>
              <a:rPr lang="de-CH" dirty="0" smtClean="0">
                <a:solidFill>
                  <a:schemeClr val="tx1"/>
                </a:solidFill>
              </a:rPr>
              <a:t>.</a:t>
            </a:r>
            <a:r>
              <a:rPr lang="tr-TR" dirty="0" smtClean="0">
                <a:solidFill>
                  <a:schemeClr val="tx1"/>
                </a:solidFill>
              </a:rPr>
              <a:t> </a:t>
            </a:r>
            <a:r>
              <a:rPr lang="tr-TR" sz="2000" dirty="0" smtClean="0">
                <a:solidFill>
                  <a:schemeClr val="tx1"/>
                </a:solidFill>
              </a:rPr>
              <a:t>Muhammedi kudret ve iradesiyle yaşatan Allaha yemin ederim ki, </a:t>
            </a:r>
            <a:r>
              <a:rPr lang="tr-TR" sz="2800" b="1" dirty="0" smtClean="0">
                <a:solidFill>
                  <a:srgbClr val="0070C0"/>
                </a:solidFill>
              </a:rPr>
              <a:t>midesine haram bir lokma indiren kulun kırk gün hiçbir ameli kabul edilmez.</a:t>
            </a:r>
            <a:r>
              <a:rPr lang="tr-TR" sz="2400" dirty="0" smtClean="0">
                <a:solidFill>
                  <a:schemeClr val="tx1"/>
                </a:solidFill>
              </a:rPr>
              <a:t> </a:t>
            </a:r>
            <a:r>
              <a:rPr lang="tr-TR" sz="2800" b="1" dirty="0" smtClean="0">
                <a:solidFill>
                  <a:srgbClr val="7030A0"/>
                </a:solidFill>
              </a:rPr>
              <a:t>Bünyesi haramla beslenen bir kula en layık olan şey cehennemdir</a:t>
            </a:r>
            <a:r>
              <a:rPr lang="de-CH" sz="2000" dirty="0" smtClean="0">
                <a:solidFill>
                  <a:schemeClr val="tx1"/>
                </a:solidFill>
              </a:rPr>
              <a:t>” </a:t>
            </a:r>
            <a:r>
              <a:rPr lang="de-CH" sz="2000" dirty="0" err="1">
                <a:solidFill>
                  <a:schemeClr val="tx1"/>
                </a:solidFill>
              </a:rPr>
              <a:t>buyurdular</a:t>
            </a:r>
            <a:r>
              <a:rPr lang="de-CH" sz="2000" dirty="0" smtClean="0">
                <a:solidFill>
                  <a:schemeClr val="tx1"/>
                </a:solidFill>
              </a:rPr>
              <a:t>.</a:t>
            </a:r>
            <a:endParaRPr lang="tr-TR" sz="2000" dirty="0" smtClean="0">
              <a:solidFill>
                <a:schemeClr val="tx1"/>
              </a:solidFill>
            </a:endParaRPr>
          </a:p>
          <a:p>
            <a:pPr algn="ctr">
              <a:defRPr/>
            </a:pPr>
            <a:r>
              <a:rPr lang="tr-TR" sz="1600" dirty="0" smtClean="0">
                <a:solidFill>
                  <a:schemeClr val="tx1"/>
                </a:solidFill>
              </a:rPr>
              <a:t>(</a:t>
            </a:r>
            <a:r>
              <a:rPr lang="tr-TR" sz="1600" dirty="0" err="1" smtClean="0">
                <a:solidFill>
                  <a:schemeClr val="tx1"/>
                </a:solidFill>
              </a:rPr>
              <a:t>Terğib</a:t>
            </a:r>
            <a:r>
              <a:rPr lang="tr-TR" sz="1600" dirty="0" smtClean="0">
                <a:solidFill>
                  <a:schemeClr val="tx1"/>
                </a:solidFill>
              </a:rPr>
              <a:t> </a:t>
            </a:r>
            <a:r>
              <a:rPr lang="tr-TR" sz="1600" dirty="0" err="1" smtClean="0">
                <a:solidFill>
                  <a:schemeClr val="tx1"/>
                </a:solidFill>
              </a:rPr>
              <a:t>Terhib</a:t>
            </a:r>
            <a:r>
              <a:rPr lang="tr-TR" sz="1600" dirty="0" smtClean="0">
                <a:solidFill>
                  <a:schemeClr val="tx1"/>
                </a:solidFill>
              </a:rPr>
              <a:t>, C.4, S.28)</a:t>
            </a:r>
            <a:r>
              <a:rPr lang="de-CH" sz="1600" dirty="0" smtClean="0">
                <a:solidFill>
                  <a:schemeClr val="tx1"/>
                </a:solidFill>
              </a:rPr>
              <a:t> </a:t>
            </a:r>
            <a:endParaRPr lang="tr-TR" sz="1600" dirty="0">
              <a:solidFill>
                <a:schemeClr val="tx1"/>
              </a:solidFill>
            </a:endParaRPr>
          </a:p>
        </p:txBody>
      </p:sp>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DUANIN KABULÜ İÇİN “</a:t>
            </a:r>
            <a:r>
              <a:rPr lang="tr-TR" sz="2800" b="1" dirty="0" smtClean="0">
                <a:solidFill>
                  <a:schemeClr val="bg1"/>
                </a:solidFill>
                <a:latin typeface="Times New Roman" pitchFamily="18" charset="0"/>
                <a:cs typeface="Times New Roman" pitchFamily="18" charset="0"/>
              </a:rPr>
              <a:t>HELAL LOKMA</a:t>
            </a:r>
            <a:r>
              <a:rPr lang="tr-TR" sz="2800" b="1" dirty="0" smtClean="0">
                <a:solidFill>
                  <a:srgbClr val="FFC000"/>
                </a:solidFill>
                <a:latin typeface="Times New Roman" pitchFamily="18" charset="0"/>
                <a:cs typeface="Times New Roman" pitchFamily="18" charset="0"/>
              </a:rPr>
              <a:t>”</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179512" y="908720"/>
            <a:ext cx="8748713" cy="48965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tr-TR" sz="2400" dirty="0">
                <a:solidFill>
                  <a:schemeClr val="tx1"/>
                </a:solidFill>
              </a:rPr>
              <a:t>Allah’ın emir ve yasaklarına, helal ve haramlarına uymak da ibadettir. </a:t>
            </a:r>
          </a:p>
          <a:p>
            <a:pPr algn="just">
              <a:defRPr/>
            </a:pPr>
            <a:r>
              <a:rPr lang="tr-TR" sz="2400" dirty="0">
                <a:solidFill>
                  <a:schemeClr val="tx1"/>
                </a:solidFill>
              </a:rPr>
              <a:t>Kazancı haram, yediği içtiği haram, ahlakı ve davranışları kötü bir insanın duası ve ibadetleri Allah katında nasıl kabul görür? </a:t>
            </a:r>
            <a:endParaRPr lang="tr-TR" sz="2400" dirty="0" smtClean="0">
              <a:solidFill>
                <a:schemeClr val="tx1"/>
              </a:solidFill>
            </a:endParaRPr>
          </a:p>
          <a:p>
            <a:pPr algn="just">
              <a:defRPr/>
            </a:pPr>
            <a:endParaRPr lang="tr-TR" sz="2400" dirty="0">
              <a:solidFill>
                <a:schemeClr val="tx1"/>
              </a:solidFill>
            </a:endParaRPr>
          </a:p>
          <a:p>
            <a:pPr algn="just">
              <a:defRPr/>
            </a:pPr>
            <a:r>
              <a:rPr lang="tr-TR" sz="2400" dirty="0">
                <a:solidFill>
                  <a:schemeClr val="tx1"/>
                </a:solidFill>
              </a:rPr>
              <a:t>Bir insan </a:t>
            </a:r>
            <a:r>
              <a:rPr lang="tr-TR" sz="2400" b="1" dirty="0">
                <a:solidFill>
                  <a:schemeClr val="tx1"/>
                </a:solidFill>
              </a:rPr>
              <a:t>hem </a:t>
            </a:r>
            <a:r>
              <a:rPr lang="tr-TR" sz="2400" b="1" dirty="0" err="1">
                <a:solidFill>
                  <a:schemeClr val="tx1"/>
                </a:solidFill>
              </a:rPr>
              <a:t>Kur’an</a:t>
            </a:r>
            <a:r>
              <a:rPr lang="tr-TR" sz="2400" b="1" dirty="0">
                <a:solidFill>
                  <a:schemeClr val="tx1"/>
                </a:solidFill>
              </a:rPr>
              <a:t> okuyor, hem namaz kılıyor ve oruç tutuyor hem de kazancında helal-haram ve kul hakkı-kamu hakkı gözetmiyor, haram gıdalarla besleniyor, eşi ve çocuklarına haram yediriyor, sofrasında, ikramında, iftarında, zekât, sadaka ve infakında haram bulunuyorsa </a:t>
            </a:r>
            <a:r>
              <a:rPr lang="tr-TR" sz="2400" dirty="0">
                <a:solidFill>
                  <a:schemeClr val="tx1"/>
                </a:solidFill>
              </a:rPr>
              <a:t>böyle bir kimsenin ibadetleri Allah katında nasıl değer bulur, nasıl kabul görür? </a:t>
            </a:r>
          </a:p>
        </p:txBody>
      </p:sp>
      <p:sp>
        <p:nvSpPr>
          <p:cNvPr id="4" name="3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İBADETLERİN KABULÜ İÇİN “</a:t>
            </a:r>
            <a:r>
              <a:rPr lang="tr-TR" sz="2800" b="1" dirty="0" smtClean="0">
                <a:solidFill>
                  <a:schemeClr val="bg1"/>
                </a:solidFill>
                <a:latin typeface="Times New Roman" pitchFamily="18" charset="0"/>
                <a:cs typeface="Times New Roman" pitchFamily="18" charset="0"/>
              </a:rPr>
              <a:t>HELAL LOKMA</a:t>
            </a:r>
            <a:r>
              <a:rPr lang="tr-TR" sz="2800" b="1" dirty="0" smtClean="0">
                <a:solidFill>
                  <a:srgbClr val="FFC000"/>
                </a:solidFill>
                <a:latin typeface="Times New Roman" pitchFamily="18" charset="0"/>
                <a:cs typeface="Times New Roman" pitchFamily="18" charset="0"/>
              </a:rPr>
              <a:t>”</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9512" y="908720"/>
            <a:ext cx="8748713"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3200" b="1" i="1" dirty="0" err="1">
                <a:solidFill>
                  <a:schemeClr val="tx1"/>
                </a:solidFill>
              </a:rPr>
              <a:t>İmami</a:t>
            </a:r>
            <a:r>
              <a:rPr lang="tr-TR" sz="3200" b="1" i="1" dirty="0">
                <a:solidFill>
                  <a:schemeClr val="tx1"/>
                </a:solidFill>
              </a:rPr>
              <a:t> </a:t>
            </a:r>
            <a:r>
              <a:rPr lang="tr-TR" sz="3200" b="1" i="1" dirty="0" err="1">
                <a:solidFill>
                  <a:schemeClr val="tx1"/>
                </a:solidFill>
              </a:rPr>
              <a:t>Şarani</a:t>
            </a:r>
            <a:r>
              <a:rPr lang="tr-TR" sz="3200" b="1" i="1" dirty="0">
                <a:solidFill>
                  <a:schemeClr val="tx1"/>
                </a:solidFill>
              </a:rPr>
              <a:t> (r.a) diyor ki:</a:t>
            </a:r>
          </a:p>
          <a:p>
            <a:pPr algn="ctr">
              <a:defRPr/>
            </a:pPr>
            <a:r>
              <a:rPr lang="tr-TR" sz="3200" b="1" i="1" dirty="0">
                <a:solidFill>
                  <a:srgbClr val="002060"/>
                </a:solidFill>
              </a:rPr>
              <a:t>“</a:t>
            </a:r>
            <a:r>
              <a:rPr lang="tr-TR" sz="4400" dirty="0">
                <a:solidFill>
                  <a:srgbClr val="002060"/>
                </a:solidFill>
              </a:rPr>
              <a:t>Haramla </a:t>
            </a:r>
            <a:r>
              <a:rPr lang="tr-TR" sz="4400" dirty="0" err="1">
                <a:solidFill>
                  <a:srgbClr val="002060"/>
                </a:solidFill>
              </a:rPr>
              <a:t>gıdalanan</a:t>
            </a:r>
            <a:r>
              <a:rPr lang="tr-TR" sz="4400" dirty="0">
                <a:solidFill>
                  <a:srgbClr val="002060"/>
                </a:solidFill>
              </a:rPr>
              <a:t> bir kimseden </a:t>
            </a:r>
            <a:endParaRPr lang="tr-TR" sz="4400" dirty="0" smtClean="0">
              <a:solidFill>
                <a:srgbClr val="002060"/>
              </a:solidFill>
            </a:endParaRPr>
          </a:p>
          <a:p>
            <a:pPr algn="ctr">
              <a:defRPr/>
            </a:pPr>
            <a:r>
              <a:rPr lang="tr-TR" sz="4400" dirty="0" smtClean="0">
                <a:solidFill>
                  <a:srgbClr val="002060"/>
                </a:solidFill>
              </a:rPr>
              <a:t>ancak </a:t>
            </a:r>
            <a:r>
              <a:rPr lang="tr-TR" sz="4400" dirty="0">
                <a:solidFill>
                  <a:srgbClr val="002060"/>
                </a:solidFill>
              </a:rPr>
              <a:t>haram işler sadır olur. </a:t>
            </a:r>
            <a:endParaRPr lang="tr-TR" sz="4400" dirty="0" smtClean="0">
              <a:solidFill>
                <a:srgbClr val="002060"/>
              </a:solidFill>
            </a:endParaRPr>
          </a:p>
          <a:p>
            <a:pPr algn="ctr">
              <a:defRPr/>
            </a:pPr>
            <a:r>
              <a:rPr lang="tr-TR" sz="3200" dirty="0" smtClean="0">
                <a:solidFill>
                  <a:srgbClr val="7030A0"/>
                </a:solidFill>
              </a:rPr>
              <a:t>Şüpheli </a:t>
            </a:r>
            <a:r>
              <a:rPr lang="tr-TR" sz="3200" dirty="0">
                <a:solidFill>
                  <a:srgbClr val="7030A0"/>
                </a:solidFill>
              </a:rPr>
              <a:t>şeylerle </a:t>
            </a:r>
            <a:r>
              <a:rPr lang="tr-TR" sz="3200" dirty="0" err="1">
                <a:solidFill>
                  <a:srgbClr val="7030A0"/>
                </a:solidFill>
              </a:rPr>
              <a:t>gıdalanan</a:t>
            </a:r>
            <a:r>
              <a:rPr lang="tr-TR" sz="3200" dirty="0">
                <a:solidFill>
                  <a:srgbClr val="7030A0"/>
                </a:solidFill>
              </a:rPr>
              <a:t> kimseden de </a:t>
            </a:r>
            <a:endParaRPr lang="tr-TR" sz="3200" dirty="0" smtClean="0">
              <a:solidFill>
                <a:srgbClr val="7030A0"/>
              </a:solidFill>
            </a:endParaRPr>
          </a:p>
          <a:p>
            <a:pPr algn="ctr">
              <a:defRPr/>
            </a:pPr>
            <a:r>
              <a:rPr lang="tr-TR" sz="3200" dirty="0" smtClean="0">
                <a:solidFill>
                  <a:srgbClr val="7030A0"/>
                </a:solidFill>
              </a:rPr>
              <a:t>şüpheli </a:t>
            </a:r>
            <a:r>
              <a:rPr lang="tr-TR" sz="3200" dirty="0">
                <a:solidFill>
                  <a:srgbClr val="7030A0"/>
                </a:solidFill>
              </a:rPr>
              <a:t>işler zuhur eder. </a:t>
            </a:r>
            <a:endParaRPr lang="tr-TR" sz="3200" dirty="0" smtClean="0">
              <a:solidFill>
                <a:srgbClr val="7030A0"/>
              </a:solidFill>
            </a:endParaRPr>
          </a:p>
          <a:p>
            <a:pPr algn="ctr">
              <a:defRPr/>
            </a:pPr>
            <a:r>
              <a:rPr lang="tr-TR" sz="4000" dirty="0" smtClean="0">
                <a:solidFill>
                  <a:srgbClr val="C00000"/>
                </a:solidFill>
              </a:rPr>
              <a:t>Hatta </a:t>
            </a:r>
            <a:r>
              <a:rPr lang="tr-TR" sz="4000" dirty="0">
                <a:solidFill>
                  <a:srgbClr val="C00000"/>
                </a:solidFill>
              </a:rPr>
              <a:t>haramdan </a:t>
            </a:r>
            <a:r>
              <a:rPr lang="tr-TR" sz="4000" dirty="0" err="1">
                <a:solidFill>
                  <a:srgbClr val="C00000"/>
                </a:solidFill>
              </a:rPr>
              <a:t>gıdalanmış</a:t>
            </a:r>
            <a:r>
              <a:rPr lang="tr-TR" sz="4000" dirty="0">
                <a:solidFill>
                  <a:srgbClr val="C00000"/>
                </a:solidFill>
              </a:rPr>
              <a:t> bir kimse, </a:t>
            </a:r>
            <a:endParaRPr lang="tr-TR" sz="4000" dirty="0" smtClean="0">
              <a:solidFill>
                <a:srgbClr val="C00000"/>
              </a:solidFill>
            </a:endParaRPr>
          </a:p>
          <a:p>
            <a:pPr algn="ctr">
              <a:defRPr/>
            </a:pPr>
            <a:r>
              <a:rPr lang="tr-TR" sz="4000" dirty="0" smtClean="0">
                <a:solidFill>
                  <a:srgbClr val="0070C0"/>
                </a:solidFill>
              </a:rPr>
              <a:t>Allah’a </a:t>
            </a:r>
            <a:r>
              <a:rPr lang="tr-TR" sz="4000" dirty="0">
                <a:solidFill>
                  <a:srgbClr val="0070C0"/>
                </a:solidFill>
              </a:rPr>
              <a:t>ibadet ve  </a:t>
            </a:r>
            <a:r>
              <a:rPr lang="tr-TR" sz="4000" dirty="0" err="1">
                <a:solidFill>
                  <a:srgbClr val="0070C0"/>
                </a:solidFill>
              </a:rPr>
              <a:t>taatte</a:t>
            </a:r>
            <a:r>
              <a:rPr lang="tr-TR" sz="4000" dirty="0">
                <a:solidFill>
                  <a:srgbClr val="0070C0"/>
                </a:solidFill>
              </a:rPr>
              <a:t> bulunmak istese, </a:t>
            </a:r>
            <a:endParaRPr lang="tr-TR" sz="4000" dirty="0" smtClean="0">
              <a:solidFill>
                <a:srgbClr val="0070C0"/>
              </a:solidFill>
            </a:endParaRPr>
          </a:p>
          <a:p>
            <a:pPr algn="ctr">
              <a:defRPr/>
            </a:pPr>
            <a:r>
              <a:rPr lang="tr-TR" sz="4000" dirty="0" smtClean="0">
                <a:solidFill>
                  <a:srgbClr val="002060"/>
                </a:solidFill>
              </a:rPr>
              <a:t>buna </a:t>
            </a:r>
            <a:r>
              <a:rPr lang="tr-TR" sz="4000" dirty="0">
                <a:solidFill>
                  <a:srgbClr val="002060"/>
                </a:solidFill>
              </a:rPr>
              <a:t>gücü yetmez.”</a:t>
            </a:r>
            <a:r>
              <a:rPr lang="tr-TR" sz="3600" dirty="0">
                <a:solidFill>
                  <a:srgbClr val="002060"/>
                </a:solidFill>
              </a:rPr>
              <a:t> </a:t>
            </a:r>
            <a:endParaRPr lang="tr-TR" sz="4000" dirty="0">
              <a:solidFill>
                <a:srgbClr val="002060"/>
              </a:solidFill>
            </a:endParaRPr>
          </a:p>
        </p:txBody>
      </p:sp>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a:t>
            </a:r>
            <a:r>
              <a:rPr lang="tr-TR" sz="2800" b="1" dirty="0" smtClean="0">
                <a:solidFill>
                  <a:schemeClr val="bg1"/>
                </a:solidFill>
                <a:latin typeface="Times New Roman" pitchFamily="18" charset="0"/>
                <a:cs typeface="Times New Roman" pitchFamily="18" charset="0"/>
              </a:rPr>
              <a:t>HELAL VE HARAM</a:t>
            </a:r>
            <a:r>
              <a:rPr lang="tr-TR" sz="2800" b="1" dirty="0" smtClean="0">
                <a:solidFill>
                  <a:srgbClr val="FFC000"/>
                </a:solidFill>
                <a:latin typeface="Times New Roman" pitchFamily="18" charset="0"/>
                <a:cs typeface="Times New Roman" pitchFamily="18" charset="0"/>
              </a:rPr>
              <a:t>”IN İNSAN HAYATINA ETKİSİ</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9512" y="908720"/>
            <a:ext cx="8748713"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i="1" dirty="0" err="1" smtClean="0">
                <a:solidFill>
                  <a:schemeClr val="tx1"/>
                </a:solidFill>
              </a:rPr>
              <a:t>Vüheyb</a:t>
            </a:r>
            <a:r>
              <a:rPr lang="tr-TR" sz="2000" i="1" dirty="0" smtClean="0">
                <a:solidFill>
                  <a:schemeClr val="tx1"/>
                </a:solidFill>
              </a:rPr>
              <a:t> </a:t>
            </a:r>
            <a:r>
              <a:rPr lang="tr-TR" sz="2000" i="1" dirty="0">
                <a:solidFill>
                  <a:schemeClr val="tx1"/>
                </a:solidFill>
              </a:rPr>
              <a:t>b. el-</a:t>
            </a:r>
            <a:r>
              <a:rPr lang="tr-TR" sz="2000" i="1" dirty="0" err="1">
                <a:solidFill>
                  <a:schemeClr val="tx1"/>
                </a:solidFill>
              </a:rPr>
              <a:t>Verd</a:t>
            </a:r>
            <a:r>
              <a:rPr lang="tr-TR" sz="2000" i="1" dirty="0">
                <a:solidFill>
                  <a:schemeClr val="tx1"/>
                </a:solidFill>
              </a:rPr>
              <a:t> (r.a) de şöyle buyurmuşlar: </a:t>
            </a:r>
          </a:p>
          <a:p>
            <a:pPr algn="ctr">
              <a:defRPr/>
            </a:pPr>
            <a:r>
              <a:rPr lang="tr-TR" sz="2000" i="1" dirty="0">
                <a:solidFill>
                  <a:schemeClr val="tx1"/>
                </a:solidFill>
              </a:rPr>
              <a:t>“</a:t>
            </a:r>
            <a:r>
              <a:rPr lang="tr-TR" sz="2800" b="1" dirty="0">
                <a:solidFill>
                  <a:schemeClr val="tx1"/>
                </a:solidFill>
              </a:rPr>
              <a:t>Karşındaki şu direk gibi oluncaya kadar oruç tutup, namaz kılsan bile midene giren rızkın helal olup olmadığına dikkat etmezsen, ibadetinin faydasını göremezsin</a:t>
            </a:r>
            <a:r>
              <a:rPr lang="tr-TR" sz="2800" dirty="0">
                <a:solidFill>
                  <a:schemeClr val="tx1"/>
                </a:solidFill>
              </a:rPr>
              <a:t>.</a:t>
            </a:r>
            <a:r>
              <a:rPr lang="tr-TR" sz="2000" dirty="0">
                <a:solidFill>
                  <a:schemeClr val="tx1"/>
                </a:solidFill>
              </a:rPr>
              <a:t>”</a:t>
            </a:r>
          </a:p>
          <a:p>
            <a:pPr algn="ctr">
              <a:defRPr/>
            </a:pPr>
            <a:endParaRPr lang="tr-TR" sz="2000" dirty="0">
              <a:solidFill>
                <a:schemeClr val="tx1"/>
              </a:solidFill>
            </a:endParaRPr>
          </a:p>
          <a:p>
            <a:pPr algn="ctr">
              <a:defRPr/>
            </a:pPr>
            <a:r>
              <a:rPr lang="tr-TR" sz="2000" i="1" dirty="0">
                <a:solidFill>
                  <a:schemeClr val="tx1"/>
                </a:solidFill>
              </a:rPr>
              <a:t>Adamın biri, </a:t>
            </a:r>
            <a:r>
              <a:rPr lang="tr-TR" sz="2000" i="1" dirty="0" err="1">
                <a:solidFill>
                  <a:schemeClr val="tx1"/>
                </a:solidFill>
              </a:rPr>
              <a:t>Süfyanı</a:t>
            </a:r>
            <a:r>
              <a:rPr lang="tr-TR" sz="2000" i="1" dirty="0">
                <a:solidFill>
                  <a:schemeClr val="tx1"/>
                </a:solidFill>
              </a:rPr>
              <a:t> </a:t>
            </a:r>
            <a:r>
              <a:rPr lang="tr-TR" sz="2000" i="1" dirty="0" err="1">
                <a:solidFill>
                  <a:schemeClr val="tx1"/>
                </a:solidFill>
              </a:rPr>
              <a:t>Sevri’ye</a:t>
            </a:r>
            <a:r>
              <a:rPr lang="tr-TR" sz="2000" i="1" dirty="0">
                <a:solidFill>
                  <a:schemeClr val="tx1"/>
                </a:solidFill>
              </a:rPr>
              <a:t>:</a:t>
            </a:r>
            <a:endParaRPr lang="tr-TR" sz="2000" dirty="0">
              <a:solidFill>
                <a:schemeClr val="tx1"/>
              </a:solidFill>
            </a:endParaRPr>
          </a:p>
          <a:p>
            <a:pPr algn="ctr">
              <a:defRPr/>
            </a:pPr>
            <a:r>
              <a:rPr lang="tr-TR" sz="2400" b="1" dirty="0">
                <a:solidFill>
                  <a:srgbClr val="C00000"/>
                </a:solidFill>
              </a:rPr>
              <a:t>Efendim, namazda birinci safta bulunmanın faziletini bize anlatır mısınız? </a:t>
            </a:r>
            <a:r>
              <a:rPr lang="tr-TR" sz="2000" dirty="0">
                <a:solidFill>
                  <a:schemeClr val="tx1"/>
                </a:solidFill>
              </a:rPr>
              <a:t>Demiş. O şu karşılığı vermiştir: </a:t>
            </a:r>
            <a:endParaRPr lang="tr-TR" sz="2000" dirty="0" smtClean="0">
              <a:solidFill>
                <a:schemeClr val="tx1"/>
              </a:solidFill>
            </a:endParaRPr>
          </a:p>
          <a:p>
            <a:pPr algn="ctr">
              <a:defRPr/>
            </a:pPr>
            <a:r>
              <a:rPr lang="tr-TR" sz="2800" b="1" dirty="0" smtClean="0">
                <a:solidFill>
                  <a:srgbClr val="0070C0"/>
                </a:solidFill>
              </a:rPr>
              <a:t>Kardeşim </a:t>
            </a:r>
            <a:r>
              <a:rPr lang="tr-TR" sz="2800" b="1" dirty="0">
                <a:solidFill>
                  <a:srgbClr val="0070C0"/>
                </a:solidFill>
              </a:rPr>
              <a:t>sen, ekmeğini nereden kazanıyorsun, ona bak! Sen helalinden </a:t>
            </a:r>
            <a:r>
              <a:rPr lang="tr-TR" sz="2800" b="1" dirty="0" err="1">
                <a:solidFill>
                  <a:srgbClr val="0070C0"/>
                </a:solidFill>
              </a:rPr>
              <a:t>gıdalan</a:t>
            </a:r>
            <a:r>
              <a:rPr lang="tr-TR" sz="2800" b="1" dirty="0">
                <a:solidFill>
                  <a:srgbClr val="0070C0"/>
                </a:solidFill>
              </a:rPr>
              <a:t> da, namazını hangi safta dilersen orda kıl. </a:t>
            </a:r>
            <a:endParaRPr lang="tr-TR" sz="2800" b="1" dirty="0" smtClean="0">
              <a:solidFill>
                <a:srgbClr val="0070C0"/>
              </a:solidFill>
            </a:endParaRPr>
          </a:p>
          <a:p>
            <a:pPr algn="ctr">
              <a:defRPr/>
            </a:pPr>
            <a:r>
              <a:rPr lang="tr-TR" sz="2000" dirty="0" smtClean="0">
                <a:solidFill>
                  <a:schemeClr val="tx1"/>
                </a:solidFill>
              </a:rPr>
              <a:t>Bu </a:t>
            </a:r>
            <a:r>
              <a:rPr lang="tr-TR" sz="2000" dirty="0">
                <a:solidFill>
                  <a:schemeClr val="tx1"/>
                </a:solidFill>
              </a:rPr>
              <a:t>hususta sana bir güçlük yoktur.</a:t>
            </a:r>
          </a:p>
        </p:txBody>
      </p:sp>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a:t>
            </a:r>
            <a:r>
              <a:rPr lang="tr-TR" sz="2800" b="1" dirty="0" smtClean="0">
                <a:solidFill>
                  <a:schemeClr val="bg1"/>
                </a:solidFill>
                <a:latin typeface="Times New Roman" pitchFamily="18" charset="0"/>
                <a:cs typeface="Times New Roman" pitchFamily="18" charset="0"/>
              </a:rPr>
              <a:t>HELAL VE HARAM</a:t>
            </a:r>
            <a:r>
              <a:rPr lang="tr-TR" sz="2800" b="1" dirty="0" smtClean="0">
                <a:solidFill>
                  <a:srgbClr val="FFC000"/>
                </a:solidFill>
                <a:latin typeface="Times New Roman" pitchFamily="18" charset="0"/>
                <a:cs typeface="Times New Roman" pitchFamily="18" charset="0"/>
              </a:rPr>
              <a:t>”IN İNSAN HAYATINA ETKİSİ</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15775" y="908720"/>
            <a:ext cx="8748713"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CH" sz="2400" dirty="0">
                <a:solidFill>
                  <a:schemeClr val="tx1"/>
                </a:solidFill>
              </a:rPr>
              <a:t>Abdullah bin Abbas (</a:t>
            </a:r>
            <a:r>
              <a:rPr lang="de-CH" sz="2400" dirty="0" err="1">
                <a:solidFill>
                  <a:schemeClr val="tx1"/>
                </a:solidFill>
              </a:rPr>
              <a:t>ra</a:t>
            </a:r>
            <a:r>
              <a:rPr lang="de-CH" sz="2400" dirty="0">
                <a:solidFill>
                  <a:schemeClr val="tx1"/>
                </a:solidFill>
              </a:rPr>
              <a:t>): </a:t>
            </a:r>
            <a:endParaRPr lang="tr-TR" sz="2400" dirty="0">
              <a:solidFill>
                <a:schemeClr val="tx1"/>
              </a:solidFill>
            </a:endParaRPr>
          </a:p>
          <a:p>
            <a:pPr algn="ctr">
              <a:defRPr/>
            </a:pPr>
            <a:r>
              <a:rPr lang="de-CH" sz="3600" dirty="0">
                <a:solidFill>
                  <a:schemeClr val="tx1"/>
                </a:solidFill>
              </a:rPr>
              <a:t>“</a:t>
            </a:r>
            <a:r>
              <a:rPr lang="de-CH" sz="4000" b="1" dirty="0" err="1">
                <a:solidFill>
                  <a:srgbClr val="0070C0"/>
                </a:solidFill>
              </a:rPr>
              <a:t>Midesinde</a:t>
            </a:r>
            <a:r>
              <a:rPr lang="de-CH" sz="4000" b="1" dirty="0">
                <a:solidFill>
                  <a:srgbClr val="0070C0"/>
                </a:solidFill>
              </a:rPr>
              <a:t> </a:t>
            </a:r>
            <a:r>
              <a:rPr lang="de-CH" sz="4000" b="1" dirty="0" err="1">
                <a:solidFill>
                  <a:srgbClr val="0070C0"/>
                </a:solidFill>
              </a:rPr>
              <a:t>haram</a:t>
            </a:r>
            <a:r>
              <a:rPr lang="de-CH" sz="4000" b="1" dirty="0">
                <a:solidFill>
                  <a:srgbClr val="0070C0"/>
                </a:solidFill>
              </a:rPr>
              <a:t> </a:t>
            </a:r>
            <a:r>
              <a:rPr lang="de-CH" sz="4000" b="1" dirty="0" err="1">
                <a:solidFill>
                  <a:srgbClr val="0070C0"/>
                </a:solidFill>
              </a:rPr>
              <a:t>lokma</a:t>
            </a:r>
            <a:r>
              <a:rPr lang="de-CH" sz="4000" b="1" dirty="0">
                <a:solidFill>
                  <a:srgbClr val="0070C0"/>
                </a:solidFill>
              </a:rPr>
              <a:t> </a:t>
            </a:r>
            <a:r>
              <a:rPr lang="de-CH" sz="4000" b="1" dirty="0" err="1">
                <a:solidFill>
                  <a:srgbClr val="0070C0"/>
                </a:solidFill>
              </a:rPr>
              <a:t>olan</a:t>
            </a:r>
            <a:r>
              <a:rPr lang="de-CH" sz="4000" b="1" dirty="0">
                <a:solidFill>
                  <a:srgbClr val="0070C0"/>
                </a:solidFill>
              </a:rPr>
              <a:t> </a:t>
            </a:r>
            <a:r>
              <a:rPr lang="de-CH" sz="4000" b="1" dirty="0" err="1">
                <a:solidFill>
                  <a:srgbClr val="0070C0"/>
                </a:solidFill>
              </a:rPr>
              <a:t>kimsenin</a:t>
            </a:r>
            <a:r>
              <a:rPr lang="de-CH" sz="4000" b="1" dirty="0">
                <a:solidFill>
                  <a:srgbClr val="0070C0"/>
                </a:solidFill>
              </a:rPr>
              <a:t> </a:t>
            </a:r>
            <a:r>
              <a:rPr lang="de-CH" sz="4000" b="1" dirty="0" err="1">
                <a:solidFill>
                  <a:srgbClr val="0070C0"/>
                </a:solidFill>
              </a:rPr>
              <a:t>ibadetlerini</a:t>
            </a:r>
            <a:r>
              <a:rPr lang="de-CH" sz="4000" b="1" dirty="0">
                <a:solidFill>
                  <a:srgbClr val="0070C0"/>
                </a:solidFill>
              </a:rPr>
              <a:t> Allah </a:t>
            </a:r>
            <a:r>
              <a:rPr lang="de-CH" sz="4000" b="1" dirty="0" err="1">
                <a:solidFill>
                  <a:srgbClr val="0070C0"/>
                </a:solidFill>
              </a:rPr>
              <a:t>kabul</a:t>
            </a:r>
            <a:r>
              <a:rPr lang="de-CH" sz="4000" b="1" dirty="0">
                <a:solidFill>
                  <a:srgbClr val="0070C0"/>
                </a:solidFill>
              </a:rPr>
              <a:t> </a:t>
            </a:r>
            <a:r>
              <a:rPr lang="de-CH" sz="4000" b="1" dirty="0" err="1">
                <a:solidFill>
                  <a:srgbClr val="0070C0"/>
                </a:solidFill>
              </a:rPr>
              <a:t>etmez</a:t>
            </a:r>
            <a:r>
              <a:rPr lang="de-CH" sz="3600" i="1" dirty="0">
                <a:solidFill>
                  <a:schemeClr val="tx1"/>
                </a:solidFill>
              </a:rPr>
              <a:t>.</a:t>
            </a:r>
            <a:r>
              <a:rPr lang="de-CH" sz="3600" dirty="0">
                <a:solidFill>
                  <a:schemeClr val="tx1"/>
                </a:solidFill>
              </a:rPr>
              <a:t>”</a:t>
            </a:r>
            <a:endParaRPr lang="tr-TR" sz="3600" dirty="0">
              <a:solidFill>
                <a:schemeClr val="tx1"/>
              </a:solidFill>
            </a:endParaRPr>
          </a:p>
          <a:p>
            <a:pPr algn="ctr">
              <a:defRPr/>
            </a:pPr>
            <a:endParaRPr lang="tr-TR" sz="2400" dirty="0">
              <a:solidFill>
                <a:schemeClr val="tx1"/>
              </a:solidFill>
            </a:endParaRPr>
          </a:p>
          <a:p>
            <a:pPr algn="ctr">
              <a:defRPr/>
            </a:pPr>
            <a:r>
              <a:rPr lang="de-CH" sz="2400" dirty="0">
                <a:solidFill>
                  <a:schemeClr val="tx1"/>
                </a:solidFill>
              </a:rPr>
              <a:t>Abdullah bin Ömer (</a:t>
            </a:r>
            <a:r>
              <a:rPr lang="de-CH" sz="2400" dirty="0" err="1">
                <a:solidFill>
                  <a:schemeClr val="tx1"/>
                </a:solidFill>
              </a:rPr>
              <a:t>r.a</a:t>
            </a:r>
            <a:r>
              <a:rPr lang="de-CH" sz="2400" dirty="0">
                <a:solidFill>
                  <a:schemeClr val="tx1"/>
                </a:solidFill>
              </a:rPr>
              <a:t>.): </a:t>
            </a:r>
            <a:endParaRPr lang="tr-TR" sz="2400" dirty="0">
              <a:solidFill>
                <a:schemeClr val="tx1"/>
              </a:solidFill>
            </a:endParaRPr>
          </a:p>
          <a:p>
            <a:pPr algn="ctr">
              <a:defRPr/>
            </a:pPr>
            <a:r>
              <a:rPr lang="de-CH" sz="3600" dirty="0">
                <a:solidFill>
                  <a:schemeClr val="tx1"/>
                </a:solidFill>
              </a:rPr>
              <a:t>“</a:t>
            </a:r>
            <a:r>
              <a:rPr lang="de-CH" sz="3600" b="1" dirty="0" err="1">
                <a:solidFill>
                  <a:srgbClr val="C00000"/>
                </a:solidFill>
              </a:rPr>
              <a:t>Namaz</a:t>
            </a:r>
            <a:r>
              <a:rPr lang="de-CH" sz="3600" b="1" dirty="0">
                <a:solidFill>
                  <a:srgbClr val="C00000"/>
                </a:solidFill>
              </a:rPr>
              <a:t> </a:t>
            </a:r>
            <a:r>
              <a:rPr lang="de-CH" sz="3600" b="1" dirty="0" err="1">
                <a:solidFill>
                  <a:srgbClr val="C00000"/>
                </a:solidFill>
              </a:rPr>
              <a:t>kılmaktan</a:t>
            </a:r>
            <a:r>
              <a:rPr lang="de-CH" sz="3600" b="1" dirty="0">
                <a:solidFill>
                  <a:srgbClr val="C00000"/>
                </a:solidFill>
              </a:rPr>
              <a:t> </a:t>
            </a:r>
            <a:r>
              <a:rPr lang="de-CH" sz="3600" b="1" dirty="0" err="1">
                <a:solidFill>
                  <a:srgbClr val="C00000"/>
                </a:solidFill>
              </a:rPr>
              <a:t>yay</a:t>
            </a:r>
            <a:r>
              <a:rPr lang="de-CH" sz="3600" b="1" dirty="0">
                <a:solidFill>
                  <a:srgbClr val="C00000"/>
                </a:solidFill>
              </a:rPr>
              <a:t> </a:t>
            </a:r>
            <a:r>
              <a:rPr lang="de-CH" sz="3600" b="1" dirty="0" err="1">
                <a:solidFill>
                  <a:srgbClr val="C00000"/>
                </a:solidFill>
              </a:rPr>
              <a:t>gibi</a:t>
            </a:r>
            <a:r>
              <a:rPr lang="de-CH" sz="3600" b="1" dirty="0">
                <a:solidFill>
                  <a:srgbClr val="C00000"/>
                </a:solidFill>
              </a:rPr>
              <a:t>, </a:t>
            </a:r>
            <a:endParaRPr lang="tr-TR" sz="3600" b="1" dirty="0" smtClean="0">
              <a:solidFill>
                <a:srgbClr val="C00000"/>
              </a:solidFill>
            </a:endParaRPr>
          </a:p>
          <a:p>
            <a:pPr algn="ctr">
              <a:defRPr/>
            </a:pPr>
            <a:r>
              <a:rPr lang="de-CH" sz="3600" b="1" dirty="0" err="1" smtClean="0">
                <a:solidFill>
                  <a:srgbClr val="C00000"/>
                </a:solidFill>
              </a:rPr>
              <a:t>oruç</a:t>
            </a:r>
            <a:r>
              <a:rPr lang="de-CH" sz="3600" b="1" dirty="0" smtClean="0">
                <a:solidFill>
                  <a:srgbClr val="C00000"/>
                </a:solidFill>
              </a:rPr>
              <a:t> </a:t>
            </a:r>
            <a:r>
              <a:rPr lang="de-CH" sz="3600" b="1" dirty="0" err="1">
                <a:solidFill>
                  <a:srgbClr val="C00000"/>
                </a:solidFill>
              </a:rPr>
              <a:t>tutmaktan</a:t>
            </a:r>
            <a:r>
              <a:rPr lang="de-CH" sz="3600" b="1" dirty="0">
                <a:solidFill>
                  <a:srgbClr val="C00000"/>
                </a:solidFill>
              </a:rPr>
              <a:t> </a:t>
            </a:r>
            <a:r>
              <a:rPr lang="de-CH" sz="3600" b="1" dirty="0" err="1">
                <a:solidFill>
                  <a:srgbClr val="C00000"/>
                </a:solidFill>
              </a:rPr>
              <a:t>çöp</a:t>
            </a:r>
            <a:r>
              <a:rPr lang="de-CH" sz="3600" b="1" dirty="0">
                <a:solidFill>
                  <a:srgbClr val="C00000"/>
                </a:solidFill>
              </a:rPr>
              <a:t> </a:t>
            </a:r>
            <a:r>
              <a:rPr lang="de-CH" sz="3600" b="1" dirty="0" err="1">
                <a:solidFill>
                  <a:srgbClr val="C00000"/>
                </a:solidFill>
              </a:rPr>
              <a:t>gibi</a:t>
            </a:r>
            <a:r>
              <a:rPr lang="de-CH" sz="3600" b="1" dirty="0">
                <a:solidFill>
                  <a:srgbClr val="C00000"/>
                </a:solidFill>
              </a:rPr>
              <a:t> </a:t>
            </a:r>
            <a:r>
              <a:rPr lang="de-CH" sz="3600" b="1" dirty="0" err="1">
                <a:solidFill>
                  <a:srgbClr val="C00000"/>
                </a:solidFill>
              </a:rPr>
              <a:t>kalsanız</a:t>
            </a:r>
            <a:r>
              <a:rPr lang="de-CH" sz="3600" b="1" dirty="0">
                <a:solidFill>
                  <a:srgbClr val="C00000"/>
                </a:solidFill>
              </a:rPr>
              <a:t> da, </a:t>
            </a:r>
            <a:endParaRPr lang="tr-TR" sz="3600" b="1" dirty="0" smtClean="0">
              <a:solidFill>
                <a:srgbClr val="C00000"/>
              </a:solidFill>
            </a:endParaRPr>
          </a:p>
          <a:p>
            <a:pPr algn="ctr">
              <a:defRPr/>
            </a:pPr>
            <a:r>
              <a:rPr lang="de-CH" sz="3600" b="1" dirty="0" err="1" smtClean="0">
                <a:solidFill>
                  <a:srgbClr val="7030A0"/>
                </a:solidFill>
              </a:rPr>
              <a:t>haram</a:t>
            </a:r>
            <a:r>
              <a:rPr lang="de-CH" sz="3600" b="1" dirty="0" smtClean="0">
                <a:solidFill>
                  <a:srgbClr val="7030A0"/>
                </a:solidFill>
              </a:rPr>
              <a:t> </a:t>
            </a:r>
            <a:r>
              <a:rPr lang="de-CH" sz="3600" b="1" dirty="0" err="1">
                <a:solidFill>
                  <a:srgbClr val="7030A0"/>
                </a:solidFill>
              </a:rPr>
              <a:t>ve</a:t>
            </a:r>
            <a:r>
              <a:rPr lang="de-CH" sz="3600" b="1" dirty="0">
                <a:solidFill>
                  <a:srgbClr val="7030A0"/>
                </a:solidFill>
              </a:rPr>
              <a:t> </a:t>
            </a:r>
            <a:r>
              <a:rPr lang="de-CH" sz="3600" b="1" dirty="0" err="1">
                <a:solidFill>
                  <a:srgbClr val="7030A0"/>
                </a:solidFill>
              </a:rPr>
              <a:t>şüpheli</a:t>
            </a:r>
            <a:r>
              <a:rPr lang="de-CH" sz="3600" b="1" dirty="0">
                <a:solidFill>
                  <a:srgbClr val="7030A0"/>
                </a:solidFill>
              </a:rPr>
              <a:t> </a:t>
            </a:r>
            <a:r>
              <a:rPr lang="de-CH" sz="3600" b="1" dirty="0" err="1">
                <a:solidFill>
                  <a:srgbClr val="7030A0"/>
                </a:solidFill>
              </a:rPr>
              <a:t>şeylerden</a:t>
            </a:r>
            <a:r>
              <a:rPr lang="de-CH" sz="3600" b="1" dirty="0">
                <a:solidFill>
                  <a:srgbClr val="7030A0"/>
                </a:solidFill>
              </a:rPr>
              <a:t> </a:t>
            </a:r>
            <a:r>
              <a:rPr lang="de-CH" sz="3600" b="1" dirty="0" err="1">
                <a:solidFill>
                  <a:srgbClr val="7030A0"/>
                </a:solidFill>
              </a:rPr>
              <a:t>kaçınmazsanız</a:t>
            </a:r>
            <a:r>
              <a:rPr lang="de-CH" sz="3600" b="1" dirty="0">
                <a:solidFill>
                  <a:srgbClr val="7030A0"/>
                </a:solidFill>
              </a:rPr>
              <a:t>, </a:t>
            </a:r>
            <a:r>
              <a:rPr lang="de-CH" sz="3600" b="1" dirty="0">
                <a:solidFill>
                  <a:srgbClr val="0070C0"/>
                </a:solidFill>
              </a:rPr>
              <a:t>Allah o </a:t>
            </a:r>
            <a:r>
              <a:rPr lang="de-CH" sz="3600" b="1" dirty="0" err="1">
                <a:solidFill>
                  <a:srgbClr val="0070C0"/>
                </a:solidFill>
              </a:rPr>
              <a:t>ibadetleri</a:t>
            </a:r>
            <a:r>
              <a:rPr lang="de-CH" sz="3600" b="1" dirty="0">
                <a:solidFill>
                  <a:srgbClr val="0070C0"/>
                </a:solidFill>
              </a:rPr>
              <a:t> </a:t>
            </a:r>
            <a:r>
              <a:rPr lang="de-CH" sz="3600" b="1" dirty="0" err="1">
                <a:solidFill>
                  <a:srgbClr val="0070C0"/>
                </a:solidFill>
              </a:rPr>
              <a:t>kabul</a:t>
            </a:r>
            <a:r>
              <a:rPr lang="de-CH" sz="3600" b="1" dirty="0">
                <a:solidFill>
                  <a:srgbClr val="0070C0"/>
                </a:solidFill>
              </a:rPr>
              <a:t> </a:t>
            </a:r>
            <a:r>
              <a:rPr lang="de-CH" sz="3600" b="1" dirty="0" err="1">
                <a:solidFill>
                  <a:srgbClr val="0070C0"/>
                </a:solidFill>
              </a:rPr>
              <a:t>etmez</a:t>
            </a:r>
            <a:r>
              <a:rPr lang="de-CH" sz="3600" dirty="0">
                <a:solidFill>
                  <a:srgbClr val="C00000"/>
                </a:solidFill>
              </a:rPr>
              <a:t>.</a:t>
            </a:r>
            <a:r>
              <a:rPr lang="de-CH" sz="3600" dirty="0">
                <a:solidFill>
                  <a:schemeClr val="tx1"/>
                </a:solidFill>
              </a:rPr>
              <a:t>” </a:t>
            </a:r>
            <a:endParaRPr lang="tr-TR" sz="3600" dirty="0">
              <a:solidFill>
                <a:schemeClr val="tx1"/>
              </a:solidFill>
            </a:endParaRPr>
          </a:p>
        </p:txBody>
      </p:sp>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a:t>
            </a:r>
            <a:r>
              <a:rPr lang="tr-TR" sz="2800" b="1" dirty="0" smtClean="0">
                <a:solidFill>
                  <a:schemeClr val="bg1"/>
                </a:solidFill>
                <a:latin typeface="Times New Roman" pitchFamily="18" charset="0"/>
                <a:cs typeface="Times New Roman" pitchFamily="18" charset="0"/>
              </a:rPr>
              <a:t>HELAL VE HARAM</a:t>
            </a:r>
            <a:r>
              <a:rPr lang="tr-TR" sz="2800" b="1" dirty="0" smtClean="0">
                <a:solidFill>
                  <a:srgbClr val="FFC000"/>
                </a:solidFill>
                <a:latin typeface="Times New Roman" pitchFamily="18" charset="0"/>
                <a:cs typeface="Times New Roman" pitchFamily="18" charset="0"/>
              </a:rPr>
              <a:t>”IN İNSAN HAYATINA ETKİSİ</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50825" y="71438"/>
            <a:ext cx="8748713" cy="6526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tr-TR" sz="2800" b="1" dirty="0" err="1">
                <a:solidFill>
                  <a:schemeClr val="tx1"/>
                </a:solidFill>
              </a:rPr>
              <a:t>Mevlânâ</a:t>
            </a:r>
            <a:r>
              <a:rPr lang="tr-TR" sz="2800" b="1" dirty="0">
                <a:solidFill>
                  <a:schemeClr val="tx1"/>
                </a:solidFill>
              </a:rPr>
              <a:t> </a:t>
            </a:r>
            <a:r>
              <a:rPr lang="tr-TR" sz="2800" b="1" dirty="0" err="1">
                <a:solidFill>
                  <a:schemeClr val="tx1"/>
                </a:solidFill>
              </a:rPr>
              <a:t>Celaleddin</a:t>
            </a:r>
            <a:r>
              <a:rPr lang="tr-TR" sz="2800" b="1" dirty="0">
                <a:solidFill>
                  <a:schemeClr val="tx1"/>
                </a:solidFill>
              </a:rPr>
              <a:t> </a:t>
            </a:r>
            <a:r>
              <a:rPr lang="tr-TR" sz="2800" b="1" dirty="0" err="1">
                <a:solidFill>
                  <a:schemeClr val="tx1"/>
                </a:solidFill>
              </a:rPr>
              <a:t>Rûmî</a:t>
            </a:r>
            <a:r>
              <a:rPr lang="tr-TR" sz="2800" b="1" dirty="0">
                <a:solidFill>
                  <a:schemeClr val="tx1"/>
                </a:solidFill>
              </a:rPr>
              <a:t> (k.s) der ki: </a:t>
            </a:r>
          </a:p>
          <a:p>
            <a:pPr algn="just">
              <a:defRPr/>
            </a:pPr>
            <a:r>
              <a:rPr lang="tr-TR" sz="2800" dirty="0" smtClean="0">
                <a:solidFill>
                  <a:schemeClr val="tx1"/>
                </a:solidFill>
              </a:rPr>
              <a:t>Mümine </a:t>
            </a:r>
            <a:r>
              <a:rPr lang="tr-TR" sz="2800" dirty="0">
                <a:solidFill>
                  <a:schemeClr val="tx1"/>
                </a:solidFill>
              </a:rPr>
              <a:t>nur ve kemal artıran lokma, helal kazançtan elde edilen lokmadır. </a:t>
            </a:r>
          </a:p>
          <a:p>
            <a:pPr algn="just">
              <a:defRPr/>
            </a:pPr>
            <a:r>
              <a:rPr lang="tr-TR" sz="2800" dirty="0">
                <a:solidFill>
                  <a:srgbClr val="0070C0"/>
                </a:solidFill>
              </a:rPr>
              <a:t>İlmi hikmet helal lokmadan doğar. </a:t>
            </a:r>
          </a:p>
          <a:p>
            <a:pPr algn="just">
              <a:defRPr/>
            </a:pPr>
            <a:r>
              <a:rPr lang="tr-TR" sz="2800" dirty="0">
                <a:solidFill>
                  <a:srgbClr val="C00000"/>
                </a:solidFill>
              </a:rPr>
              <a:t>Aşk ve rikkat helal lokmadan hâsıl olur. </a:t>
            </a:r>
          </a:p>
          <a:p>
            <a:pPr algn="just">
              <a:defRPr/>
            </a:pPr>
            <a:r>
              <a:rPr lang="tr-TR" sz="2800" dirty="0" err="1">
                <a:solidFill>
                  <a:srgbClr val="002060"/>
                </a:solidFill>
              </a:rPr>
              <a:t>Ağıza</a:t>
            </a:r>
            <a:r>
              <a:rPr lang="tr-TR" sz="2800" dirty="0">
                <a:solidFill>
                  <a:srgbClr val="002060"/>
                </a:solidFill>
              </a:rPr>
              <a:t> alınan helal lokmadan büyüklere hizmet, </a:t>
            </a:r>
            <a:r>
              <a:rPr lang="tr-TR" sz="2800" dirty="0" err="1">
                <a:solidFill>
                  <a:srgbClr val="002060"/>
                </a:solidFill>
              </a:rPr>
              <a:t>ahiret</a:t>
            </a:r>
            <a:r>
              <a:rPr lang="tr-TR" sz="2800" dirty="0">
                <a:solidFill>
                  <a:srgbClr val="002060"/>
                </a:solidFill>
              </a:rPr>
              <a:t> ve gönül âlemine hicret meyli doğar. </a:t>
            </a:r>
          </a:p>
          <a:p>
            <a:pPr algn="just">
              <a:defRPr/>
            </a:pPr>
            <a:r>
              <a:rPr lang="tr-TR" sz="2800" dirty="0">
                <a:solidFill>
                  <a:srgbClr val="0070C0"/>
                </a:solidFill>
              </a:rPr>
              <a:t>Eğer sen, ekmek ambarı olan mideni boş bırakırsan, orasını kıymetli büyüklük incileriyle doldurursun. </a:t>
            </a:r>
          </a:p>
          <a:p>
            <a:pPr algn="just">
              <a:defRPr/>
            </a:pPr>
            <a:r>
              <a:rPr lang="tr-TR" sz="2800" dirty="0">
                <a:solidFill>
                  <a:srgbClr val="C00000"/>
                </a:solidFill>
              </a:rPr>
              <a:t>Yani; Maarifi </a:t>
            </a:r>
            <a:r>
              <a:rPr lang="tr-TR" sz="2800" dirty="0" err="1">
                <a:solidFill>
                  <a:srgbClr val="C00000"/>
                </a:solidFill>
              </a:rPr>
              <a:t>İlahiyye</a:t>
            </a:r>
            <a:r>
              <a:rPr lang="tr-TR" sz="2800" dirty="0">
                <a:solidFill>
                  <a:srgbClr val="C00000"/>
                </a:solidFill>
              </a:rPr>
              <a:t> ve </a:t>
            </a:r>
            <a:r>
              <a:rPr lang="tr-TR" sz="2800" dirty="0" err="1">
                <a:solidFill>
                  <a:srgbClr val="C00000"/>
                </a:solidFill>
              </a:rPr>
              <a:t>tecelliyatı</a:t>
            </a:r>
            <a:r>
              <a:rPr lang="tr-TR" sz="2800" dirty="0">
                <a:solidFill>
                  <a:srgbClr val="C00000"/>
                </a:solidFill>
              </a:rPr>
              <a:t> rabbaniye ile dolarsın. ! </a:t>
            </a:r>
          </a:p>
        </p:txBody>
      </p:sp>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a:t>
            </a:r>
            <a:r>
              <a:rPr lang="tr-TR" sz="2800" b="1" dirty="0" smtClean="0">
                <a:solidFill>
                  <a:schemeClr val="bg1"/>
                </a:solidFill>
                <a:latin typeface="Times New Roman" pitchFamily="18" charset="0"/>
                <a:cs typeface="Times New Roman" pitchFamily="18" charset="0"/>
              </a:rPr>
              <a:t>HELAL VE HARAM</a:t>
            </a:r>
            <a:r>
              <a:rPr lang="tr-TR" sz="2800" b="1" dirty="0" smtClean="0">
                <a:solidFill>
                  <a:srgbClr val="FFC000"/>
                </a:solidFill>
                <a:latin typeface="Times New Roman" pitchFamily="18" charset="0"/>
                <a:cs typeface="Times New Roman" pitchFamily="18" charset="0"/>
              </a:rPr>
              <a:t>”IN İNSAN HAYATINA ETKİSİ</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9388" y="260350"/>
            <a:ext cx="8820150" cy="5545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base"/>
            <a:r>
              <a:rPr lang="tr-TR" sz="2400" dirty="0" smtClean="0">
                <a:solidFill>
                  <a:schemeClr val="tx1"/>
                </a:solidFill>
              </a:rPr>
              <a:t>Helal; Dinen yapılması veya yenip içilmesi yasaklanmayan, serbest bırakılan şey demektir. </a:t>
            </a:r>
            <a:r>
              <a:rPr lang="tr-TR" sz="2400" dirty="0" err="1" smtClean="0">
                <a:solidFill>
                  <a:schemeClr val="tx1"/>
                </a:solidFill>
              </a:rPr>
              <a:t>Allâh</a:t>
            </a:r>
            <a:r>
              <a:rPr lang="tr-TR" sz="2400" dirty="0" smtClean="0">
                <a:solidFill>
                  <a:schemeClr val="tx1"/>
                </a:solidFill>
              </a:rPr>
              <a:t> ve </a:t>
            </a:r>
            <a:r>
              <a:rPr lang="tr-TR" sz="2400" dirty="0" err="1" smtClean="0">
                <a:solidFill>
                  <a:schemeClr val="tx1"/>
                </a:solidFill>
              </a:rPr>
              <a:t>Rasûlü'nün</a:t>
            </a:r>
            <a:r>
              <a:rPr lang="tr-TR" sz="2400" dirty="0" smtClean="0">
                <a:solidFill>
                  <a:schemeClr val="tx1"/>
                </a:solidFill>
              </a:rPr>
              <a:t> bir şeyin helâl olduğunu belirtmesi veya işlenmesinde günah olmadığını bildirmesi, o fiilin helâl olduğunu gösterdiği gibi, o fiil veya şeyin yasaklandığına dair bir delil bulunmaması da helâl olduğunu gösterir. Zira eşyada </a:t>
            </a:r>
            <a:r>
              <a:rPr lang="tr-TR" sz="2400" dirty="0" err="1" smtClean="0">
                <a:solidFill>
                  <a:schemeClr val="tx1"/>
                </a:solidFill>
              </a:rPr>
              <a:t>aslolan</a:t>
            </a:r>
            <a:r>
              <a:rPr lang="tr-TR" sz="2400" dirty="0" smtClean="0">
                <a:solidFill>
                  <a:schemeClr val="tx1"/>
                </a:solidFill>
              </a:rPr>
              <a:t> helal oluşudur. Buna göre bir şey, dinin açık bir hükmüne, yasağına ve ilkesine aykırı olmadıkça helâldir, meşrudur. </a:t>
            </a:r>
            <a:r>
              <a:rPr lang="tr-TR" sz="1600" dirty="0" smtClean="0">
                <a:solidFill>
                  <a:schemeClr val="tx1"/>
                </a:solidFill>
              </a:rPr>
              <a:t>(Dini Kavramlar Sözlüğü, Helal Md.)</a:t>
            </a:r>
            <a:endParaRPr lang="tr-TR" sz="2400" dirty="0" smtClean="0">
              <a:solidFill>
                <a:schemeClr val="tx1"/>
              </a:solidFill>
            </a:endParaRPr>
          </a:p>
          <a:p>
            <a:pPr algn="just" fontAlgn="base"/>
            <a:endParaRPr lang="tr-TR" sz="2400" dirty="0" smtClean="0">
              <a:solidFill>
                <a:schemeClr val="tx1"/>
              </a:solidFill>
            </a:endParaRPr>
          </a:p>
          <a:p>
            <a:pPr algn="just" fontAlgn="base"/>
            <a:r>
              <a:rPr lang="tr-TR" sz="2400" dirty="0" smtClean="0">
                <a:solidFill>
                  <a:schemeClr val="tx1"/>
                </a:solidFill>
              </a:rPr>
              <a:t>Helal kazanç veya helal lokma ise; Dinimizin meşru gördüğü çerçeveler içerisinde elde edilen gelir ve bu gelirle kazanılan rızık demektir.</a:t>
            </a:r>
            <a:endParaRPr lang="tr-TR" sz="2400" dirty="0">
              <a:solidFill>
                <a:schemeClr val="tx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50825" y="908720"/>
            <a:ext cx="8748713"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tr-TR" sz="2400" b="1" dirty="0">
                <a:solidFill>
                  <a:srgbClr val="002060"/>
                </a:solidFill>
              </a:rPr>
              <a:t>Allahın gözetim ve denetiminde bir hayat</a:t>
            </a:r>
          </a:p>
          <a:p>
            <a:pPr algn="just">
              <a:defRPr/>
            </a:pPr>
            <a:r>
              <a:rPr lang="tr-TR" sz="2400" dirty="0" smtClean="0">
                <a:solidFill>
                  <a:schemeClr val="tx1"/>
                </a:solidFill>
              </a:rPr>
              <a:t>Hayatın </a:t>
            </a:r>
            <a:r>
              <a:rPr lang="tr-TR" sz="2400" dirty="0">
                <a:solidFill>
                  <a:schemeClr val="tx1"/>
                </a:solidFill>
              </a:rPr>
              <a:t>her alanında olduğu gibi iş ve ticaret hayatında da, her an </a:t>
            </a:r>
            <a:r>
              <a:rPr lang="tr-TR" sz="2400" b="1" dirty="0">
                <a:solidFill>
                  <a:schemeClr val="tx1"/>
                </a:solidFill>
              </a:rPr>
              <a:t>Allah’la beraber olma bilinciyle ihsan mertebesine, murakabe şuuruna ve dolayısıyla helal kazanç duyarlılığına ulaşan “</a:t>
            </a:r>
            <a:r>
              <a:rPr lang="tr-TR" sz="2400" b="1" dirty="0" err="1">
                <a:solidFill>
                  <a:schemeClr val="tx1"/>
                </a:solidFill>
              </a:rPr>
              <a:t>muhsin</a:t>
            </a:r>
            <a:r>
              <a:rPr lang="tr-TR" sz="2400" b="1" dirty="0">
                <a:solidFill>
                  <a:schemeClr val="tx1"/>
                </a:solidFill>
              </a:rPr>
              <a:t>” kullar; </a:t>
            </a:r>
            <a:endParaRPr lang="tr-TR" sz="2400" b="1" dirty="0" smtClean="0">
              <a:solidFill>
                <a:schemeClr val="tx1"/>
              </a:solidFill>
            </a:endParaRPr>
          </a:p>
          <a:p>
            <a:pPr marL="457200" indent="-457200" algn="just">
              <a:buFont typeface="Arial" pitchFamily="34" charset="0"/>
              <a:buChar char="•"/>
              <a:defRPr/>
            </a:pPr>
            <a:r>
              <a:rPr lang="tr-TR" sz="2400" dirty="0" smtClean="0">
                <a:solidFill>
                  <a:schemeClr val="tx1"/>
                </a:solidFill>
              </a:rPr>
              <a:t>Kazançlarını helal yollardan temin etmeye özen gösterir, </a:t>
            </a:r>
          </a:p>
          <a:p>
            <a:pPr marL="457200" indent="-457200" algn="just">
              <a:buFont typeface="Arial" pitchFamily="34" charset="0"/>
              <a:buChar char="•"/>
              <a:defRPr/>
            </a:pPr>
            <a:r>
              <a:rPr lang="tr-TR" sz="2400" dirty="0" smtClean="0">
                <a:solidFill>
                  <a:schemeClr val="tx1"/>
                </a:solidFill>
              </a:rPr>
              <a:t>Haksız kazanca yönelmez, </a:t>
            </a:r>
          </a:p>
          <a:p>
            <a:pPr marL="457200" indent="-457200" algn="just">
              <a:buFont typeface="Arial" pitchFamily="34" charset="0"/>
              <a:buChar char="•"/>
              <a:defRPr/>
            </a:pPr>
            <a:r>
              <a:rPr lang="tr-TR" sz="2400" dirty="0" smtClean="0">
                <a:solidFill>
                  <a:schemeClr val="tx1"/>
                </a:solidFill>
              </a:rPr>
              <a:t>Helal ve meşru ölçülerin dışına çıkmazlar. </a:t>
            </a:r>
          </a:p>
          <a:p>
            <a:pPr algn="just">
              <a:defRPr/>
            </a:pPr>
            <a:r>
              <a:rPr lang="tr-TR" sz="2400" dirty="0" smtClean="0">
                <a:solidFill>
                  <a:schemeClr val="tx1"/>
                </a:solidFill>
              </a:rPr>
              <a:t>Yaptıkları </a:t>
            </a:r>
            <a:r>
              <a:rPr lang="tr-TR" sz="2400" dirty="0">
                <a:solidFill>
                  <a:schemeClr val="tx1"/>
                </a:solidFill>
              </a:rPr>
              <a:t>her işi, söyledikleri her sözü, her an ‘</a:t>
            </a:r>
            <a:r>
              <a:rPr lang="tr-TR" sz="2400" b="1" dirty="0">
                <a:solidFill>
                  <a:srgbClr val="C00000"/>
                </a:solidFill>
              </a:rPr>
              <a:t>Allah ile beraber olma</a:t>
            </a:r>
            <a:r>
              <a:rPr lang="tr-TR" sz="2400" b="1" dirty="0">
                <a:solidFill>
                  <a:schemeClr val="tx1"/>
                </a:solidFill>
              </a:rPr>
              <a:t>’ bilinci içerisinde; “</a:t>
            </a:r>
            <a:r>
              <a:rPr lang="tr-TR" sz="2400" b="1" dirty="0">
                <a:solidFill>
                  <a:srgbClr val="C00000"/>
                </a:solidFill>
              </a:rPr>
              <a:t>rabbim beni görüyor, yaptıklarımı biliyor</a:t>
            </a:r>
            <a:r>
              <a:rPr lang="tr-TR" sz="2400" b="1" dirty="0">
                <a:solidFill>
                  <a:schemeClr val="tx1"/>
                </a:solidFill>
              </a:rPr>
              <a:t>.</a:t>
            </a:r>
            <a:r>
              <a:rPr lang="tr-TR" sz="2400" dirty="0">
                <a:solidFill>
                  <a:schemeClr val="tx1"/>
                </a:solidFill>
              </a:rPr>
              <a:t>” İnanç ve düşüncesiyle yapar, her şeyin en iyisini ve en güzelini ortaya koymaya çalışırlar. </a:t>
            </a:r>
            <a:endParaRPr lang="tr-TR" sz="2800" dirty="0">
              <a:solidFill>
                <a:schemeClr val="tx1"/>
              </a:solidFill>
            </a:endParaRPr>
          </a:p>
        </p:txBody>
      </p:sp>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a:t>
            </a:r>
            <a:r>
              <a:rPr lang="tr-TR" sz="2800" b="1" dirty="0" smtClean="0">
                <a:solidFill>
                  <a:schemeClr val="bg1"/>
                </a:solidFill>
                <a:latin typeface="Times New Roman" pitchFamily="18" charset="0"/>
                <a:cs typeface="Times New Roman" pitchFamily="18" charset="0"/>
              </a:rPr>
              <a:t>İHSAN ŞUURU</a:t>
            </a:r>
            <a:r>
              <a:rPr lang="tr-TR" sz="2800" b="1" dirty="0" smtClean="0">
                <a:solidFill>
                  <a:srgbClr val="FFC000"/>
                </a:solidFill>
                <a:latin typeface="Times New Roman" pitchFamily="18" charset="0"/>
                <a:cs typeface="Times New Roman" pitchFamily="18" charset="0"/>
              </a:rPr>
              <a:t>”NA SAHİP OLABİLMEK</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50825" y="908720"/>
            <a:ext cx="8748713"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8000" dirty="0" smtClean="0">
                <a:solidFill>
                  <a:srgbClr val="002060"/>
                </a:solidFill>
                <a:latin typeface="Times New Roman" pitchFamily="18" charset="0"/>
                <a:cs typeface="Times New Roman" pitchFamily="18" charset="0"/>
              </a:rPr>
              <a:t>“</a:t>
            </a:r>
            <a:r>
              <a:rPr lang="tr-TR" sz="8000" u="sng" dirty="0" smtClean="0">
                <a:solidFill>
                  <a:srgbClr val="002060"/>
                </a:solidFill>
                <a:latin typeface="Times New Roman" pitchFamily="18" charset="0"/>
                <a:cs typeface="Times New Roman" pitchFamily="18" charset="0"/>
              </a:rPr>
              <a:t>Haram yiyenin </a:t>
            </a:r>
            <a:r>
              <a:rPr lang="tr-TR" sz="8000" u="sng" dirty="0" err="1" smtClean="0">
                <a:solidFill>
                  <a:srgbClr val="002060"/>
                </a:solidFill>
                <a:latin typeface="Times New Roman" pitchFamily="18" charset="0"/>
                <a:cs typeface="Times New Roman" pitchFamily="18" charset="0"/>
              </a:rPr>
              <a:t>hârâmî</a:t>
            </a:r>
            <a:r>
              <a:rPr lang="tr-TR" sz="8000" u="sng" dirty="0" smtClean="0">
                <a:solidFill>
                  <a:srgbClr val="002060"/>
                </a:solidFill>
                <a:latin typeface="Times New Roman" pitchFamily="18" charset="0"/>
                <a:cs typeface="Times New Roman" pitchFamily="18" charset="0"/>
              </a:rPr>
              <a:t> evladı olur</a:t>
            </a:r>
            <a:r>
              <a:rPr lang="tr-TR" sz="8000" dirty="0" smtClean="0">
                <a:solidFill>
                  <a:srgbClr val="002060"/>
                </a:solidFill>
                <a:latin typeface="Times New Roman" pitchFamily="18" charset="0"/>
                <a:cs typeface="Times New Roman" pitchFamily="18" charset="0"/>
              </a:rPr>
              <a:t>”</a:t>
            </a:r>
            <a:endParaRPr lang="tr-TR" sz="8000" b="1" dirty="0">
              <a:solidFill>
                <a:srgbClr val="002060"/>
              </a:solidFill>
              <a:latin typeface="Times New Roman" pitchFamily="18" charset="0"/>
              <a:cs typeface="Times New Roman" pitchFamily="18" charset="0"/>
            </a:endParaRPr>
          </a:p>
        </p:txBody>
      </p:sp>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a:t>
            </a:r>
            <a:r>
              <a:rPr lang="tr-TR" sz="2800" b="1" dirty="0" smtClean="0">
                <a:solidFill>
                  <a:schemeClr val="bg1"/>
                </a:solidFill>
                <a:latin typeface="Times New Roman" pitchFamily="18" charset="0"/>
                <a:cs typeface="Times New Roman" pitchFamily="18" charset="0"/>
              </a:rPr>
              <a:t>HELAL</a:t>
            </a:r>
            <a:r>
              <a:rPr lang="tr-TR" sz="2800" b="1" dirty="0" smtClean="0">
                <a:solidFill>
                  <a:srgbClr val="FFC000"/>
                </a:solidFill>
                <a:latin typeface="Times New Roman" pitchFamily="18" charset="0"/>
                <a:cs typeface="Times New Roman" pitchFamily="18" charset="0"/>
              </a:rPr>
              <a:t>” NESLİ DE ETKİLER</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50825" y="908720"/>
            <a:ext cx="8748713"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tr-TR" sz="3200" dirty="0" smtClean="0">
                <a:solidFill>
                  <a:srgbClr val="002060"/>
                </a:solidFill>
              </a:rPr>
              <a:t>Anne rahmine düşen bir bebeğin, ilk hakkı helal lokmayla beslenmektir. </a:t>
            </a:r>
            <a:r>
              <a:rPr lang="tr-TR" sz="3200" b="1" dirty="0" smtClean="0">
                <a:solidFill>
                  <a:srgbClr val="C00000"/>
                </a:solidFill>
              </a:rPr>
              <a:t>Anne çocuğuna hamile olduğu süre içerisinde, yediğine içtiğine ve bütün davranışlarına dikkat etmek zorundadır.</a:t>
            </a:r>
            <a:r>
              <a:rPr lang="tr-TR" sz="3200" dirty="0" smtClean="0">
                <a:solidFill>
                  <a:srgbClr val="C00000"/>
                </a:solidFill>
              </a:rPr>
              <a:t>  </a:t>
            </a:r>
            <a:r>
              <a:rPr lang="tr-TR" sz="3200" dirty="0" smtClean="0">
                <a:solidFill>
                  <a:srgbClr val="002060"/>
                </a:solidFill>
              </a:rPr>
              <a:t>Zira ebeveynin çocuğuna vereceği her bir lokma onun şahsiyetinin bir parçası olacaktır.</a:t>
            </a:r>
          </a:p>
          <a:p>
            <a:pPr algn="just"/>
            <a:r>
              <a:rPr lang="tr-TR" sz="3200" b="1" u="sng" dirty="0" smtClean="0">
                <a:solidFill>
                  <a:srgbClr val="002060"/>
                </a:solidFill>
              </a:rPr>
              <a:t>Hazreti </a:t>
            </a:r>
            <a:r>
              <a:rPr lang="tr-TR" sz="3200" b="1" u="sng" dirty="0" err="1" smtClean="0">
                <a:solidFill>
                  <a:srgbClr val="002060"/>
                </a:solidFill>
              </a:rPr>
              <a:t>Mevlânâ</a:t>
            </a:r>
            <a:r>
              <a:rPr lang="tr-TR" sz="3200" b="1" u="sng" dirty="0" smtClean="0">
                <a:solidFill>
                  <a:srgbClr val="002060"/>
                </a:solidFill>
              </a:rPr>
              <a:t> bir defasında şöyle demiştir:</a:t>
            </a:r>
            <a:r>
              <a:rPr lang="tr-TR" sz="3200" dirty="0" smtClean="0">
                <a:solidFill>
                  <a:srgbClr val="002060"/>
                </a:solidFill>
              </a:rPr>
              <a:t> </a:t>
            </a:r>
          </a:p>
          <a:p>
            <a:pPr algn="just"/>
            <a:r>
              <a:rPr lang="tr-TR" sz="3200" dirty="0" smtClean="0">
                <a:solidFill>
                  <a:srgbClr val="002060"/>
                </a:solidFill>
              </a:rPr>
              <a:t>"</a:t>
            </a:r>
            <a:r>
              <a:rPr lang="tr-TR" sz="3200" dirty="0" smtClean="0">
                <a:solidFill>
                  <a:srgbClr val="C00000"/>
                </a:solidFill>
              </a:rPr>
              <a:t>İlim de hikmet de helal lokmadan doğar; aşk da, merhamet de helal lokmayla meydana gelir</a:t>
            </a:r>
            <a:r>
              <a:rPr lang="tr-TR" sz="3200" dirty="0" smtClean="0">
                <a:solidFill>
                  <a:srgbClr val="002060"/>
                </a:solidFill>
              </a:rPr>
              <a:t>.”</a:t>
            </a:r>
          </a:p>
        </p:txBody>
      </p:sp>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a:t>
            </a:r>
            <a:r>
              <a:rPr lang="tr-TR" sz="2800" b="1" dirty="0" smtClean="0">
                <a:solidFill>
                  <a:schemeClr val="bg1"/>
                </a:solidFill>
                <a:latin typeface="Times New Roman" pitchFamily="18" charset="0"/>
                <a:cs typeface="Times New Roman" pitchFamily="18" charset="0"/>
              </a:rPr>
              <a:t>HELAL</a:t>
            </a:r>
            <a:r>
              <a:rPr lang="tr-TR" sz="2800" b="1" dirty="0" smtClean="0">
                <a:solidFill>
                  <a:srgbClr val="FFC000"/>
                </a:solidFill>
                <a:latin typeface="Times New Roman" pitchFamily="18" charset="0"/>
                <a:cs typeface="Times New Roman" pitchFamily="18" charset="0"/>
              </a:rPr>
              <a:t>” NESLİ DE ETKİLER</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50825" y="908720"/>
            <a:ext cx="8748713"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tr-TR" dirty="0" err="1" smtClean="0">
                <a:solidFill>
                  <a:srgbClr val="002060"/>
                </a:solidFill>
              </a:rPr>
              <a:t>Ebu’l</a:t>
            </a:r>
            <a:r>
              <a:rPr lang="tr-TR" dirty="0" smtClean="0">
                <a:solidFill>
                  <a:srgbClr val="002060"/>
                </a:solidFill>
              </a:rPr>
              <a:t> Vefa Hazretlerinin oğlu sürekli elinde bir çuvaldızla dolaşmakta ve devamlı surette tulumlarla su taşıyan insanların tulumlarını delmektedir. </a:t>
            </a:r>
            <a:r>
              <a:rPr lang="tr-TR" dirty="0" err="1" smtClean="0">
                <a:solidFill>
                  <a:srgbClr val="002060"/>
                </a:solidFill>
              </a:rPr>
              <a:t>Ebul</a:t>
            </a:r>
            <a:r>
              <a:rPr lang="tr-TR" dirty="0" smtClean="0">
                <a:solidFill>
                  <a:srgbClr val="002060"/>
                </a:solidFill>
              </a:rPr>
              <a:t> Vefa Hazretlerinin üzülmesine gönülleri razı olmayan </a:t>
            </a:r>
            <a:r>
              <a:rPr lang="tr-TR" dirty="0" err="1" smtClean="0">
                <a:solidFill>
                  <a:srgbClr val="002060"/>
                </a:solidFill>
              </a:rPr>
              <a:t>ahâlî</a:t>
            </a:r>
            <a:r>
              <a:rPr lang="tr-TR" dirty="0" smtClean="0">
                <a:solidFill>
                  <a:srgbClr val="002060"/>
                </a:solidFill>
              </a:rPr>
              <a:t> bu durumu uzun süre gizli tutar ve şikayetçi olmazlar. Fakat, zamanla iş çığırından çıkar ve çekilmez hale gelir; halk mecburen meseleyi Hak dostuna açar ve oğlundan şikayetçi olurlar. Hazret, oğlunun yaptıklarını öğrenince gerçekten çok üzülür ve bir o kadar da şaşırır. Durumu eşine anlatır; bunun sebebinin ikisinden biri olduğunu söyleyip hanımından çocuğa hamileyken yanlış bir harekette bulunup bulunmadığını sorar. </a:t>
            </a:r>
          </a:p>
          <a:p>
            <a:pPr algn="just"/>
            <a:r>
              <a:rPr lang="tr-TR" dirty="0" smtClean="0">
                <a:solidFill>
                  <a:srgbClr val="002060"/>
                </a:solidFill>
              </a:rPr>
              <a:t>Anne düşünür taşınır ve eşine şunları söyler: "Çocuğun doğmasından birkaç ay evvel komşunun evine gitmiştim. Orada limon (portakal ve nar) gibi meyveler gördüm. Canım çok çekti ama istemeye de utandım. Komşum görmeden elimdeki örgü tığımı meyvelere saplayıp saplayıp ağzıma götürdüm ve böylece onları tadarak meyve arzumu giderdim." Ebu Vefa hazretleri bunu duyunca "İşte tığını meyveye saplayıp birkaç damla da olsa izinsiz ve haram olan meyve suyunu tatman, evladımızda tulumları delme şeklinde tezahür etti. Şimdi huzur-u </a:t>
            </a:r>
            <a:r>
              <a:rPr lang="tr-TR" dirty="0" err="1" smtClean="0">
                <a:solidFill>
                  <a:srgbClr val="002060"/>
                </a:solidFill>
              </a:rPr>
              <a:t>kibriyaya</a:t>
            </a:r>
            <a:r>
              <a:rPr lang="tr-TR" dirty="0" smtClean="0">
                <a:solidFill>
                  <a:srgbClr val="002060"/>
                </a:solidFill>
              </a:rPr>
              <a:t> yönel, ağla ki Allah günahını affetsin." der. Annenin, kabahatini anlayıp ağlayarak dua dua yalvardığı ve sonra da komşusundan helallik aldığı aynı anda, çocuğunun içini bir pişmanlık hissi doldurur ve "Bu yaptığım iş bana hiç yakışmıyor. Artık, böyle bir şey yapmayacağım" diyerek elindeki çuvaldızı atar. </a:t>
            </a:r>
            <a:endParaRPr lang="tr-TR" b="1" dirty="0">
              <a:solidFill>
                <a:srgbClr val="002060"/>
              </a:solidFill>
              <a:latin typeface="Times New Roman" pitchFamily="18" charset="0"/>
              <a:cs typeface="Times New Roman" pitchFamily="18" charset="0"/>
            </a:endParaRPr>
          </a:p>
        </p:txBody>
      </p:sp>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a:t>
            </a:r>
            <a:r>
              <a:rPr lang="tr-TR" sz="2800" b="1" dirty="0" smtClean="0">
                <a:solidFill>
                  <a:schemeClr val="bg1"/>
                </a:solidFill>
                <a:latin typeface="Times New Roman" pitchFamily="18" charset="0"/>
                <a:cs typeface="Times New Roman" pitchFamily="18" charset="0"/>
              </a:rPr>
              <a:t>HELAL</a:t>
            </a:r>
            <a:r>
              <a:rPr lang="tr-TR" sz="2800" b="1" dirty="0" smtClean="0">
                <a:solidFill>
                  <a:srgbClr val="FFC000"/>
                </a:solidFill>
                <a:latin typeface="Times New Roman" pitchFamily="18" charset="0"/>
                <a:cs typeface="Times New Roman" pitchFamily="18" charset="0"/>
              </a:rPr>
              <a:t>” NESLİ DE ETKİLER</a:t>
            </a:r>
            <a:r>
              <a:rPr lang="tr-TR" sz="2800" b="1" dirty="0" smtClean="0"/>
              <a:t> </a:t>
            </a:r>
          </a:p>
          <a:p>
            <a:pPr algn="ctr"/>
            <a:r>
              <a:rPr lang="tr-TR" sz="2800" b="1" dirty="0" smtClean="0"/>
              <a:t>Annenin Tığı Oğlun Çuvaldızı Oluverir!..</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50825" y="908720"/>
            <a:ext cx="8748713"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r>
              <a:rPr lang="ar-SA" sz="4000" dirty="0" smtClean="0">
                <a:solidFill>
                  <a:schemeClr val="tx1"/>
                </a:solidFill>
                <a:latin typeface="HASENAT4" pitchFamily="2" charset="-78"/>
                <a:cs typeface="HASENAT4" pitchFamily="2" charset="-78"/>
              </a:rPr>
              <a:t>مَنْ تَصَدَّقَ بِعِدْلِ تَمْرَةٍ مِنْ كَسْبٍ طَيِّبٍ وَلَا يَقْبَلُ اللّٰهُ إِلَّا الطَّيِّبِ فَإِنَّ اللّٰهَ يَقْبَلُهَا بِيَمِنِهِ ثُمَّ ُرَبِّيهَا لِصَاحِبِهَ</a:t>
            </a:r>
            <a:r>
              <a:rPr lang="ar-SY" sz="4000" dirty="0" smtClean="0">
                <a:solidFill>
                  <a:schemeClr val="tx1"/>
                </a:solidFill>
                <a:latin typeface="HASENAT4" pitchFamily="2" charset="-78"/>
                <a:cs typeface="HASENAT4" pitchFamily="2" charset="-78"/>
              </a:rPr>
              <a:t>ا كَمَا يُرَبِّى اَحَدُكُمْ فُلُوَّهُ حَتَّى تَكُونَ مِثْلَ الْجَبَلِ</a:t>
            </a:r>
            <a:r>
              <a:rPr lang="tr-TR" sz="4000" dirty="0" smtClean="0">
                <a:solidFill>
                  <a:schemeClr val="tx1"/>
                </a:solidFill>
                <a:latin typeface="HASENAT4" pitchFamily="2" charset="-78"/>
                <a:cs typeface="HASENAT4" pitchFamily="2" charset="-78"/>
              </a:rPr>
              <a:t> </a:t>
            </a:r>
          </a:p>
          <a:p>
            <a:pPr algn="ctr">
              <a:defRPr/>
            </a:pPr>
            <a:r>
              <a:rPr lang="tr-TR" sz="3200" dirty="0" smtClean="0">
                <a:solidFill>
                  <a:schemeClr val="tx1"/>
                </a:solidFill>
              </a:rPr>
              <a:t>“</a:t>
            </a:r>
            <a:r>
              <a:rPr lang="tr-TR" sz="3200" dirty="0" smtClean="0">
                <a:solidFill>
                  <a:srgbClr val="C00000"/>
                </a:solidFill>
              </a:rPr>
              <a:t>Kim helal kazancından –</a:t>
            </a:r>
            <a:r>
              <a:rPr lang="tr-TR" sz="3200" dirty="0" smtClean="0">
                <a:solidFill>
                  <a:schemeClr val="tx1"/>
                </a:solidFill>
              </a:rPr>
              <a:t>Allah, helal olmayanı kabul etmez</a:t>
            </a:r>
            <a:r>
              <a:rPr lang="tr-TR" sz="3200" dirty="0" smtClean="0">
                <a:solidFill>
                  <a:srgbClr val="C00000"/>
                </a:solidFill>
              </a:rPr>
              <a:t>- bir </a:t>
            </a:r>
            <a:r>
              <a:rPr lang="tr-TR" sz="3200" dirty="0" err="1" smtClean="0">
                <a:solidFill>
                  <a:srgbClr val="C00000"/>
                </a:solidFill>
              </a:rPr>
              <a:t>hutma</a:t>
            </a:r>
            <a:r>
              <a:rPr lang="tr-TR" sz="3200" dirty="0" smtClean="0">
                <a:solidFill>
                  <a:srgbClr val="C00000"/>
                </a:solidFill>
              </a:rPr>
              <a:t> miktarı sadaka verirse şüphesiz ki, Allah onu sağ eli ile kabul eder, sonra sizden birinizin tayını büyüttüğü gibi o sadakayı dağ gibi oluncaya kadar sahibi için büyütür.</a:t>
            </a:r>
            <a:r>
              <a:rPr lang="tr-TR" sz="3200" dirty="0" smtClean="0">
                <a:solidFill>
                  <a:schemeClr val="tx1"/>
                </a:solidFill>
              </a:rPr>
              <a:t>“</a:t>
            </a:r>
          </a:p>
          <a:p>
            <a:pPr algn="ctr">
              <a:defRPr/>
            </a:pPr>
            <a:r>
              <a:rPr lang="tr-TR" sz="1600" dirty="0" smtClean="0">
                <a:solidFill>
                  <a:schemeClr val="tx1"/>
                </a:solidFill>
              </a:rPr>
              <a:t>(</a:t>
            </a:r>
            <a:r>
              <a:rPr lang="tr-TR" sz="1600" dirty="0" err="1" smtClean="0">
                <a:solidFill>
                  <a:schemeClr val="tx1"/>
                </a:solidFill>
              </a:rPr>
              <a:t>Buhari</a:t>
            </a:r>
            <a:r>
              <a:rPr lang="tr-TR" sz="1600" dirty="0" smtClean="0">
                <a:solidFill>
                  <a:schemeClr val="tx1"/>
                </a:solidFill>
              </a:rPr>
              <a:t>, Müslim, </a:t>
            </a:r>
            <a:r>
              <a:rPr lang="tr-TR" sz="1600" dirty="0" err="1" smtClean="0">
                <a:solidFill>
                  <a:schemeClr val="tx1"/>
                </a:solidFill>
              </a:rPr>
              <a:t>Nesai</a:t>
            </a:r>
            <a:r>
              <a:rPr lang="tr-TR" sz="1600" dirty="0" smtClean="0">
                <a:solidFill>
                  <a:schemeClr val="tx1"/>
                </a:solidFill>
              </a:rPr>
              <a:t>, </a:t>
            </a:r>
            <a:r>
              <a:rPr lang="tr-TR" sz="1600" dirty="0" err="1" smtClean="0">
                <a:solidFill>
                  <a:schemeClr val="tx1"/>
                </a:solidFill>
              </a:rPr>
              <a:t>Tirmizi</a:t>
            </a:r>
            <a:r>
              <a:rPr lang="tr-TR" sz="1600" dirty="0" smtClean="0">
                <a:solidFill>
                  <a:schemeClr val="tx1"/>
                </a:solidFill>
              </a:rPr>
              <a:t>, </a:t>
            </a:r>
            <a:r>
              <a:rPr lang="tr-TR" sz="1600" dirty="0" err="1" smtClean="0">
                <a:solidFill>
                  <a:schemeClr val="tx1"/>
                </a:solidFill>
              </a:rPr>
              <a:t>İbn</a:t>
            </a:r>
            <a:r>
              <a:rPr lang="tr-TR" sz="1600" dirty="0" smtClean="0">
                <a:solidFill>
                  <a:schemeClr val="tx1"/>
                </a:solidFill>
              </a:rPr>
              <a:t>-i </a:t>
            </a:r>
            <a:r>
              <a:rPr lang="tr-TR" sz="1600" dirty="0" err="1" smtClean="0">
                <a:solidFill>
                  <a:schemeClr val="tx1"/>
                </a:solidFill>
              </a:rPr>
              <a:t>Mace</a:t>
            </a:r>
            <a:r>
              <a:rPr lang="tr-TR" sz="1600" dirty="0" smtClean="0">
                <a:solidFill>
                  <a:schemeClr val="tx1"/>
                </a:solidFill>
              </a:rPr>
              <a:t>; </a:t>
            </a:r>
            <a:r>
              <a:rPr lang="tr-TR" sz="1600" dirty="0" err="1" smtClean="0">
                <a:solidFill>
                  <a:schemeClr val="tx1"/>
                </a:solidFill>
              </a:rPr>
              <a:t>Terğib</a:t>
            </a:r>
            <a:r>
              <a:rPr lang="tr-TR" sz="1600" dirty="0" smtClean="0">
                <a:solidFill>
                  <a:schemeClr val="tx1"/>
                </a:solidFill>
              </a:rPr>
              <a:t> </a:t>
            </a:r>
            <a:r>
              <a:rPr lang="tr-TR" sz="1600" dirty="0" err="1" smtClean="0">
                <a:solidFill>
                  <a:schemeClr val="tx1"/>
                </a:solidFill>
              </a:rPr>
              <a:t>Terhib</a:t>
            </a:r>
            <a:r>
              <a:rPr lang="tr-TR" sz="1600" dirty="0" smtClean="0">
                <a:solidFill>
                  <a:schemeClr val="tx1"/>
                </a:solidFill>
              </a:rPr>
              <a:t>, C.2, S.289)</a:t>
            </a:r>
            <a:endParaRPr lang="tr-TR" sz="1600" dirty="0">
              <a:solidFill>
                <a:schemeClr val="tx1"/>
              </a:solidFill>
            </a:endParaRPr>
          </a:p>
        </p:txBody>
      </p:sp>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a:t>
            </a:r>
            <a:r>
              <a:rPr lang="tr-TR" sz="2800" b="1" dirty="0" smtClean="0">
                <a:solidFill>
                  <a:schemeClr val="bg1"/>
                </a:solidFill>
                <a:latin typeface="Times New Roman" pitchFamily="18" charset="0"/>
                <a:cs typeface="Times New Roman" pitchFamily="18" charset="0"/>
              </a:rPr>
              <a:t>İNFAK</a:t>
            </a:r>
            <a:r>
              <a:rPr lang="tr-TR" sz="2800" b="1" dirty="0" smtClean="0">
                <a:solidFill>
                  <a:srgbClr val="FFC000"/>
                </a:solidFill>
                <a:latin typeface="Times New Roman" pitchFamily="18" charset="0"/>
                <a:cs typeface="Times New Roman" pitchFamily="18" charset="0"/>
              </a:rPr>
              <a:t>” HELAL KAZANÇTAN OLUR</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50825" y="908720"/>
            <a:ext cx="8748713"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r>
              <a:rPr lang="ar-SA" sz="3600" dirty="0" smtClean="0">
                <a:solidFill>
                  <a:schemeClr val="tx1"/>
                </a:solidFill>
                <a:latin typeface="HASENAT4" pitchFamily="2" charset="-78"/>
                <a:cs typeface="HASENAT4" pitchFamily="2" charset="-78"/>
              </a:rPr>
              <a:t>مَنْ اَكَلَ طَيِّبًا وَعَمِلَ فِى سُنَّةٍ وَ اَمِنَ النَّاسُ بَوَئِقَهُ دَخَلَ الْجَنَّةَ قَلُوا يَا رَسُولَ اللّٰهِ إِنَّ هٰذَا فِى اُمَّتِكَ الْيَوْمَ كَثِيرٌ قَالَ وَسَيَكُونُ فِى قُرُونٍ بَعْدِى</a:t>
            </a:r>
          </a:p>
          <a:p>
            <a:pPr algn="ctr">
              <a:defRPr/>
            </a:pPr>
            <a:r>
              <a:rPr lang="tr-TR" sz="3200" dirty="0" smtClean="0">
                <a:solidFill>
                  <a:schemeClr val="tx1"/>
                </a:solidFill>
              </a:rPr>
              <a:t>Ebu </a:t>
            </a:r>
            <a:r>
              <a:rPr lang="tr-TR" sz="3200" dirty="0" err="1" smtClean="0">
                <a:solidFill>
                  <a:schemeClr val="tx1"/>
                </a:solidFill>
              </a:rPr>
              <a:t>Said</a:t>
            </a:r>
            <a:r>
              <a:rPr lang="tr-TR" sz="3200" dirty="0" smtClean="0">
                <a:solidFill>
                  <a:schemeClr val="tx1"/>
                </a:solidFill>
              </a:rPr>
              <a:t> El </a:t>
            </a:r>
            <a:r>
              <a:rPr lang="tr-TR" sz="3200" dirty="0" err="1" smtClean="0">
                <a:solidFill>
                  <a:schemeClr val="tx1"/>
                </a:solidFill>
              </a:rPr>
              <a:t>Hudri</a:t>
            </a:r>
            <a:r>
              <a:rPr lang="tr-TR" sz="3200" dirty="0" smtClean="0">
                <a:solidFill>
                  <a:schemeClr val="tx1"/>
                </a:solidFill>
              </a:rPr>
              <a:t> (</a:t>
            </a:r>
            <a:r>
              <a:rPr lang="tr-TR" sz="3200" dirty="0" err="1" smtClean="0">
                <a:solidFill>
                  <a:schemeClr val="tx1"/>
                </a:solidFill>
              </a:rPr>
              <a:t>ra</a:t>
            </a:r>
            <a:r>
              <a:rPr lang="tr-TR" sz="3200" dirty="0" smtClean="0">
                <a:solidFill>
                  <a:schemeClr val="tx1"/>
                </a:solidFill>
              </a:rPr>
              <a:t>) derki </a:t>
            </a:r>
            <a:r>
              <a:rPr lang="tr-TR" sz="3200" dirty="0" err="1" smtClean="0">
                <a:solidFill>
                  <a:schemeClr val="tx1"/>
                </a:solidFill>
              </a:rPr>
              <a:t>Rasulüllah</a:t>
            </a:r>
            <a:r>
              <a:rPr lang="tr-TR" sz="3200" dirty="0" smtClean="0">
                <a:solidFill>
                  <a:schemeClr val="tx1"/>
                </a:solidFill>
              </a:rPr>
              <a:t> (sav):</a:t>
            </a:r>
          </a:p>
          <a:p>
            <a:pPr algn="ctr">
              <a:defRPr/>
            </a:pPr>
            <a:r>
              <a:rPr lang="tr-TR" sz="3200" dirty="0" smtClean="0">
                <a:solidFill>
                  <a:schemeClr val="tx1"/>
                </a:solidFill>
              </a:rPr>
              <a:t>“</a:t>
            </a:r>
            <a:r>
              <a:rPr lang="tr-TR" sz="3200" dirty="0" smtClean="0">
                <a:solidFill>
                  <a:srgbClr val="C00000"/>
                </a:solidFill>
              </a:rPr>
              <a:t>Kim helal yer, sünnete uygun amel işler, insanlar kötülüğünden emin olursa cennete girer.” buyurdu. </a:t>
            </a:r>
            <a:r>
              <a:rPr lang="tr-TR" sz="3200" dirty="0" err="1" smtClean="0">
                <a:solidFill>
                  <a:srgbClr val="C00000"/>
                </a:solidFill>
              </a:rPr>
              <a:t>Ashab</a:t>
            </a:r>
            <a:r>
              <a:rPr lang="tr-TR" sz="3200" dirty="0" smtClean="0">
                <a:solidFill>
                  <a:srgbClr val="C00000"/>
                </a:solidFill>
              </a:rPr>
              <a:t>: “</a:t>
            </a:r>
            <a:r>
              <a:rPr lang="tr-TR" sz="3200" dirty="0" smtClean="0">
                <a:solidFill>
                  <a:schemeClr val="tx1"/>
                </a:solidFill>
              </a:rPr>
              <a:t>Ya </a:t>
            </a:r>
            <a:r>
              <a:rPr lang="tr-TR" sz="3200" dirty="0" err="1" smtClean="0">
                <a:solidFill>
                  <a:schemeClr val="tx1"/>
                </a:solidFill>
              </a:rPr>
              <a:t>Rasulellah</a:t>
            </a:r>
            <a:r>
              <a:rPr lang="tr-TR" sz="3200" dirty="0" smtClean="0">
                <a:solidFill>
                  <a:schemeClr val="tx1"/>
                </a:solidFill>
              </a:rPr>
              <a:t>! Böyle kimseler bu gün ümmetin içerisinde çoktur</a:t>
            </a:r>
            <a:r>
              <a:rPr lang="tr-TR" sz="3200" dirty="0" smtClean="0">
                <a:solidFill>
                  <a:srgbClr val="C00000"/>
                </a:solidFill>
              </a:rPr>
              <a:t>” dediler. </a:t>
            </a:r>
          </a:p>
          <a:p>
            <a:pPr algn="ctr">
              <a:defRPr/>
            </a:pPr>
            <a:r>
              <a:rPr lang="tr-TR" sz="3200" dirty="0" smtClean="0">
                <a:solidFill>
                  <a:srgbClr val="C00000"/>
                </a:solidFill>
              </a:rPr>
              <a:t>Peygamberimiz: “</a:t>
            </a:r>
            <a:r>
              <a:rPr lang="tr-TR" sz="3200" dirty="0" smtClean="0">
                <a:solidFill>
                  <a:srgbClr val="0070C0"/>
                </a:solidFill>
              </a:rPr>
              <a:t>Benden sonraki asırlarda da olacaktır</a:t>
            </a:r>
            <a:r>
              <a:rPr lang="tr-TR" sz="3200" dirty="0" smtClean="0">
                <a:solidFill>
                  <a:srgbClr val="C00000"/>
                </a:solidFill>
              </a:rPr>
              <a:t>” buyurdu.</a:t>
            </a:r>
            <a:endParaRPr lang="tr-TR" sz="3200" dirty="0" smtClean="0">
              <a:solidFill>
                <a:schemeClr val="tx1"/>
              </a:solidFill>
            </a:endParaRPr>
          </a:p>
          <a:p>
            <a:pPr algn="ctr">
              <a:defRPr/>
            </a:pPr>
            <a:r>
              <a:rPr lang="tr-TR" sz="1600" dirty="0" smtClean="0">
                <a:solidFill>
                  <a:schemeClr val="tx1"/>
                </a:solidFill>
              </a:rPr>
              <a:t>(</a:t>
            </a:r>
            <a:r>
              <a:rPr lang="tr-TR" sz="1600" dirty="0" err="1" smtClean="0">
                <a:solidFill>
                  <a:schemeClr val="tx1"/>
                </a:solidFill>
              </a:rPr>
              <a:t>Terğib</a:t>
            </a:r>
            <a:r>
              <a:rPr lang="tr-TR" sz="1600" dirty="0" smtClean="0">
                <a:solidFill>
                  <a:schemeClr val="tx1"/>
                </a:solidFill>
              </a:rPr>
              <a:t> </a:t>
            </a:r>
            <a:r>
              <a:rPr lang="tr-TR" sz="1600" dirty="0" err="1" smtClean="0">
                <a:solidFill>
                  <a:schemeClr val="tx1"/>
                </a:solidFill>
              </a:rPr>
              <a:t>Terhib</a:t>
            </a:r>
            <a:r>
              <a:rPr lang="tr-TR" sz="1600" dirty="0" smtClean="0">
                <a:solidFill>
                  <a:schemeClr val="tx1"/>
                </a:solidFill>
              </a:rPr>
              <a:t>, C.4, S.26)</a:t>
            </a:r>
            <a:endParaRPr lang="tr-TR" sz="1600" dirty="0">
              <a:solidFill>
                <a:schemeClr val="tx1"/>
              </a:solidFill>
            </a:endParaRPr>
          </a:p>
        </p:txBody>
      </p:sp>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a:t>
            </a:r>
            <a:r>
              <a:rPr lang="tr-TR" sz="2800" b="1" dirty="0" smtClean="0">
                <a:solidFill>
                  <a:schemeClr val="bg1"/>
                </a:solidFill>
                <a:latin typeface="Times New Roman" pitchFamily="18" charset="0"/>
                <a:cs typeface="Times New Roman" pitchFamily="18" charset="0"/>
              </a:rPr>
              <a:t>HELAL</a:t>
            </a:r>
            <a:r>
              <a:rPr lang="tr-TR" sz="2800" b="1" dirty="0" smtClean="0">
                <a:solidFill>
                  <a:srgbClr val="FFC000"/>
                </a:solidFill>
                <a:latin typeface="Times New Roman" pitchFamily="18" charset="0"/>
                <a:cs typeface="Times New Roman" pitchFamily="18" charset="0"/>
              </a:rPr>
              <a:t>” CENNETE GÖTÜRÜR</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a:t>
            </a:r>
            <a:r>
              <a:rPr lang="tr-TR" sz="2800" b="1" dirty="0" smtClean="0">
                <a:solidFill>
                  <a:schemeClr val="bg1"/>
                </a:solidFill>
                <a:latin typeface="Times New Roman" pitchFamily="18" charset="0"/>
                <a:cs typeface="Times New Roman" pitchFamily="18" charset="0"/>
              </a:rPr>
              <a:t>HELAL</a:t>
            </a:r>
            <a:r>
              <a:rPr lang="tr-TR" sz="2800" b="1" dirty="0" smtClean="0">
                <a:solidFill>
                  <a:srgbClr val="FFC000"/>
                </a:solidFill>
                <a:latin typeface="Times New Roman" pitchFamily="18" charset="0"/>
                <a:cs typeface="Times New Roman" pitchFamily="18" charset="0"/>
              </a:rPr>
              <a:t>” CENNETE GÖTÜRÜR</a:t>
            </a:r>
            <a:endParaRPr lang="tr-TR" sz="2800" b="1" dirty="0">
              <a:solidFill>
                <a:srgbClr val="FFC000"/>
              </a:solidFill>
              <a:latin typeface="Times New Roman" pitchFamily="18" charset="0"/>
              <a:cs typeface="Times New Roman" pitchFamily="18" charset="0"/>
            </a:endParaRPr>
          </a:p>
        </p:txBody>
      </p:sp>
      <p:pic>
        <p:nvPicPr>
          <p:cNvPr id="3074" name="Picture 2" descr="C:\Users\herhayat1sorudur\Desktop\Resim3.png"/>
          <p:cNvPicPr>
            <a:picLocks noChangeAspect="1" noChangeArrowheads="1"/>
          </p:cNvPicPr>
          <p:nvPr/>
        </p:nvPicPr>
        <p:blipFill>
          <a:blip r:embed="rId2" cstate="print"/>
          <a:srcRect/>
          <a:stretch>
            <a:fillRect/>
          </a:stretch>
        </p:blipFill>
        <p:spPr bwMode="auto">
          <a:xfrm>
            <a:off x="-1" y="0"/>
            <a:ext cx="9128251" cy="6858000"/>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50825" y="908720"/>
            <a:ext cx="8748713"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3200" dirty="0" smtClean="0">
                <a:solidFill>
                  <a:schemeClr val="tx1"/>
                </a:solidFill>
              </a:rPr>
              <a:t>"</a:t>
            </a:r>
            <a:r>
              <a:rPr lang="tr-TR" sz="3200" dirty="0" smtClean="0">
                <a:solidFill>
                  <a:srgbClr val="C00000"/>
                </a:solidFill>
              </a:rPr>
              <a:t>Öyle günahlar vardır ki</a:t>
            </a:r>
            <a:r>
              <a:rPr lang="tr-TR" sz="3200" dirty="0" smtClean="0">
                <a:solidFill>
                  <a:schemeClr val="tx1"/>
                </a:solidFill>
              </a:rPr>
              <a:t>, onlara </a:t>
            </a:r>
          </a:p>
          <a:p>
            <a:pPr algn="ctr">
              <a:defRPr/>
            </a:pPr>
            <a:r>
              <a:rPr lang="tr-TR" sz="3200" dirty="0" smtClean="0">
                <a:solidFill>
                  <a:srgbClr val="0070C0"/>
                </a:solidFill>
              </a:rPr>
              <a:t>ne namaz, ne oruç, ne de hac </a:t>
            </a:r>
            <a:r>
              <a:rPr lang="tr-TR" sz="3200" dirty="0" err="1" smtClean="0">
                <a:solidFill>
                  <a:srgbClr val="0070C0"/>
                </a:solidFill>
              </a:rPr>
              <a:t>keffâret</a:t>
            </a:r>
            <a:r>
              <a:rPr lang="tr-TR" sz="3200" dirty="0" smtClean="0">
                <a:solidFill>
                  <a:srgbClr val="0070C0"/>
                </a:solidFill>
              </a:rPr>
              <a:t> olabilir, </a:t>
            </a:r>
          </a:p>
          <a:p>
            <a:pPr algn="ctr">
              <a:defRPr/>
            </a:pPr>
            <a:r>
              <a:rPr lang="tr-TR" sz="3200" b="1" dirty="0" smtClean="0">
                <a:solidFill>
                  <a:srgbClr val="002060"/>
                </a:solidFill>
              </a:rPr>
              <a:t>onları ancak geçim temini için çalışmak affettirir, siler götürür.</a:t>
            </a:r>
            <a:r>
              <a:rPr lang="tr-TR" sz="3200" dirty="0" smtClean="0">
                <a:solidFill>
                  <a:schemeClr val="tx1"/>
                </a:solidFill>
              </a:rPr>
              <a:t>”</a:t>
            </a:r>
          </a:p>
          <a:p>
            <a:pPr algn="ctr">
              <a:defRPr/>
            </a:pPr>
            <a:r>
              <a:rPr lang="tr-TR" sz="3200" dirty="0" smtClean="0">
                <a:solidFill>
                  <a:schemeClr val="tx1"/>
                </a:solidFill>
              </a:rPr>
              <a:t> </a:t>
            </a:r>
          </a:p>
          <a:p>
            <a:pPr algn="ctr">
              <a:defRPr/>
            </a:pPr>
            <a:r>
              <a:rPr lang="tr-TR" sz="3200" dirty="0" smtClean="0">
                <a:solidFill>
                  <a:schemeClr val="tx1"/>
                </a:solidFill>
              </a:rPr>
              <a:t>"</a:t>
            </a:r>
            <a:r>
              <a:rPr lang="tr-TR" sz="3200" dirty="0" smtClean="0">
                <a:solidFill>
                  <a:srgbClr val="C00000"/>
                </a:solidFill>
              </a:rPr>
              <a:t>Çalışmaktan elleri nasır bağlayan </a:t>
            </a:r>
            <a:r>
              <a:rPr lang="tr-TR" sz="3200" dirty="0" smtClean="0">
                <a:solidFill>
                  <a:schemeClr val="tx1"/>
                </a:solidFill>
              </a:rPr>
              <a:t>ve </a:t>
            </a:r>
            <a:r>
              <a:rPr lang="tr-TR" sz="3200" dirty="0" smtClean="0">
                <a:solidFill>
                  <a:srgbClr val="0070C0"/>
                </a:solidFill>
              </a:rPr>
              <a:t>yorgun olarak uyuyan kimse</a:t>
            </a:r>
            <a:r>
              <a:rPr lang="tr-TR" sz="3200" dirty="0" smtClean="0">
                <a:solidFill>
                  <a:schemeClr val="tx1"/>
                </a:solidFill>
              </a:rPr>
              <a:t> </a:t>
            </a:r>
            <a:r>
              <a:rPr lang="tr-TR" sz="3200" b="1" dirty="0" smtClean="0">
                <a:solidFill>
                  <a:srgbClr val="002060"/>
                </a:solidFill>
              </a:rPr>
              <a:t>günahlarından kurtulur!</a:t>
            </a:r>
            <a:r>
              <a:rPr lang="tr-TR" sz="3200" dirty="0" smtClean="0">
                <a:solidFill>
                  <a:schemeClr val="tx1"/>
                </a:solidFill>
              </a:rPr>
              <a:t>"</a:t>
            </a:r>
            <a:endParaRPr lang="tr-TR" sz="3200" b="1" dirty="0">
              <a:solidFill>
                <a:schemeClr val="tx1"/>
              </a:solidFill>
            </a:endParaRPr>
          </a:p>
        </p:txBody>
      </p:sp>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a:t>
            </a:r>
            <a:r>
              <a:rPr lang="tr-TR" sz="2800" b="1" dirty="0" smtClean="0">
                <a:solidFill>
                  <a:schemeClr val="bg1"/>
                </a:solidFill>
                <a:latin typeface="Times New Roman" pitchFamily="18" charset="0"/>
                <a:cs typeface="Times New Roman" pitchFamily="18" charset="0"/>
              </a:rPr>
              <a:t>HELAL</a:t>
            </a:r>
            <a:r>
              <a:rPr lang="tr-TR" sz="2800" b="1" dirty="0" smtClean="0">
                <a:solidFill>
                  <a:srgbClr val="FFC000"/>
                </a:solidFill>
                <a:latin typeface="Times New Roman" pitchFamily="18" charset="0"/>
                <a:cs typeface="Times New Roman" pitchFamily="18" charset="0"/>
              </a:rPr>
              <a:t>” GÜNAHLARA KEFFARET OLUR</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9388" y="260350"/>
            <a:ext cx="8820150" cy="5545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tr-TR" sz="2800" dirty="0">
                <a:solidFill>
                  <a:schemeClr val="tx1"/>
                </a:solidFill>
              </a:rPr>
              <a:t>Hazret-i Ömer -</a:t>
            </a:r>
            <a:r>
              <a:rPr lang="tr-TR" sz="2800" dirty="0" err="1">
                <a:solidFill>
                  <a:schemeClr val="tx1"/>
                </a:solidFill>
              </a:rPr>
              <a:t>radıyallâhü</a:t>
            </a:r>
            <a:r>
              <a:rPr lang="tr-TR" sz="2800" dirty="0">
                <a:solidFill>
                  <a:schemeClr val="tx1"/>
                </a:solidFill>
              </a:rPr>
              <a:t> </a:t>
            </a:r>
            <a:r>
              <a:rPr lang="tr-TR" sz="2800" dirty="0" err="1">
                <a:solidFill>
                  <a:schemeClr val="tx1"/>
                </a:solidFill>
              </a:rPr>
              <a:t>anh</a:t>
            </a:r>
            <a:r>
              <a:rPr lang="tr-TR" sz="2800" dirty="0">
                <a:solidFill>
                  <a:schemeClr val="tx1"/>
                </a:solidFill>
              </a:rPr>
              <a:t>-, bir kimse methedildiği zaman, methedene, üç şeyi </a:t>
            </a:r>
            <a:r>
              <a:rPr lang="tr-TR" sz="2800" dirty="0" err="1">
                <a:solidFill>
                  <a:schemeClr val="tx1"/>
                </a:solidFill>
              </a:rPr>
              <a:t>yâni</a:t>
            </a:r>
            <a:r>
              <a:rPr lang="tr-TR" sz="2800" dirty="0">
                <a:solidFill>
                  <a:schemeClr val="tx1"/>
                </a:solidFill>
              </a:rPr>
              <a:t>: </a:t>
            </a:r>
          </a:p>
          <a:p>
            <a:pPr>
              <a:defRPr/>
            </a:pPr>
            <a:r>
              <a:rPr lang="tr-TR" sz="2800" dirty="0">
                <a:solidFill>
                  <a:schemeClr val="tx1"/>
                </a:solidFill>
              </a:rPr>
              <a:t> “–</a:t>
            </a:r>
            <a:r>
              <a:rPr lang="tr-TR" sz="2800" b="1" dirty="0">
                <a:solidFill>
                  <a:schemeClr val="tx1"/>
                </a:solidFill>
              </a:rPr>
              <a:t>Hiç sen onunla; komşuluk, yolculuk, veya </a:t>
            </a:r>
            <a:r>
              <a:rPr lang="tr-TR" sz="2800" b="1" dirty="0" err="1">
                <a:solidFill>
                  <a:schemeClr val="tx1"/>
                </a:solidFill>
              </a:rPr>
              <a:t>ticâret</a:t>
            </a:r>
            <a:r>
              <a:rPr lang="tr-TR" sz="2800" b="1" dirty="0">
                <a:solidFill>
                  <a:schemeClr val="tx1"/>
                </a:solidFill>
              </a:rPr>
              <a:t> yaptın mı?</a:t>
            </a:r>
            <a:r>
              <a:rPr lang="tr-TR" sz="2800" dirty="0">
                <a:solidFill>
                  <a:schemeClr val="tx1"/>
                </a:solidFill>
              </a:rPr>
              <a:t>” diye sordu. </a:t>
            </a:r>
          </a:p>
          <a:p>
            <a:pPr>
              <a:defRPr/>
            </a:pPr>
            <a:r>
              <a:rPr lang="tr-TR" sz="2800" dirty="0">
                <a:solidFill>
                  <a:schemeClr val="tx1"/>
                </a:solidFill>
              </a:rPr>
              <a:t> </a:t>
            </a:r>
            <a:r>
              <a:rPr lang="tr-TR" sz="2800" dirty="0" err="1">
                <a:solidFill>
                  <a:schemeClr val="tx1"/>
                </a:solidFill>
              </a:rPr>
              <a:t>Muhâtabı</a:t>
            </a:r>
            <a:r>
              <a:rPr lang="tr-TR" sz="2800" dirty="0">
                <a:solidFill>
                  <a:schemeClr val="tx1"/>
                </a:solidFill>
              </a:rPr>
              <a:t> üçünü de yapmadığını söyleyince: </a:t>
            </a:r>
          </a:p>
          <a:p>
            <a:pPr>
              <a:defRPr/>
            </a:pPr>
            <a:r>
              <a:rPr lang="tr-TR" sz="2800" dirty="0">
                <a:solidFill>
                  <a:schemeClr val="tx1"/>
                </a:solidFill>
              </a:rPr>
              <a:t> “–</a:t>
            </a:r>
            <a:r>
              <a:rPr lang="tr-TR" sz="2800" b="1" dirty="0">
                <a:solidFill>
                  <a:schemeClr val="tx1"/>
                </a:solidFill>
              </a:rPr>
              <a:t>Zannedersem, sen onun </a:t>
            </a:r>
            <a:r>
              <a:rPr lang="tr-TR" sz="2800" b="1" dirty="0" err="1">
                <a:solidFill>
                  <a:schemeClr val="tx1"/>
                </a:solidFill>
              </a:rPr>
              <a:t>câmîde</a:t>
            </a:r>
            <a:r>
              <a:rPr lang="tr-TR" sz="2800" b="1" dirty="0">
                <a:solidFill>
                  <a:schemeClr val="tx1"/>
                </a:solidFill>
              </a:rPr>
              <a:t> </a:t>
            </a:r>
            <a:r>
              <a:rPr lang="tr-TR" sz="2800" b="1" dirty="0" err="1">
                <a:solidFill>
                  <a:schemeClr val="tx1"/>
                </a:solidFill>
              </a:rPr>
              <a:t>Kur’ân</a:t>
            </a:r>
            <a:r>
              <a:rPr lang="tr-TR" sz="2800" b="1" dirty="0">
                <a:solidFill>
                  <a:schemeClr val="tx1"/>
                </a:solidFill>
              </a:rPr>
              <a:t> okurken başını salladığını gördün</a:t>
            </a:r>
            <a:r>
              <a:rPr lang="tr-TR" sz="2800" dirty="0">
                <a:solidFill>
                  <a:schemeClr val="tx1"/>
                </a:solidFill>
              </a:rPr>
              <a:t>!” dedi. </a:t>
            </a:r>
          </a:p>
          <a:p>
            <a:pPr>
              <a:defRPr/>
            </a:pPr>
            <a:r>
              <a:rPr lang="tr-TR" sz="2800" dirty="0">
                <a:solidFill>
                  <a:schemeClr val="tx1"/>
                </a:solidFill>
              </a:rPr>
              <a:t> Adamın da: </a:t>
            </a:r>
          </a:p>
          <a:p>
            <a:pPr>
              <a:defRPr/>
            </a:pPr>
            <a:r>
              <a:rPr lang="tr-TR" sz="2800" dirty="0">
                <a:solidFill>
                  <a:schemeClr val="tx1"/>
                </a:solidFill>
              </a:rPr>
              <a:t> “–</a:t>
            </a:r>
            <a:r>
              <a:rPr lang="tr-TR" sz="2800" b="1" dirty="0">
                <a:solidFill>
                  <a:schemeClr val="tx1"/>
                </a:solidFill>
              </a:rPr>
              <a:t>Evet, </a:t>
            </a:r>
            <a:r>
              <a:rPr lang="tr-TR" sz="2800" b="1" dirty="0" err="1">
                <a:solidFill>
                  <a:schemeClr val="tx1"/>
                </a:solidFill>
              </a:rPr>
              <a:t>yâ</a:t>
            </a:r>
            <a:r>
              <a:rPr lang="tr-TR" sz="2800" b="1" dirty="0">
                <a:solidFill>
                  <a:schemeClr val="tx1"/>
                </a:solidFill>
              </a:rPr>
              <a:t> Ömer! Benim gördüğüm öyle idi</a:t>
            </a:r>
            <a:r>
              <a:rPr lang="tr-TR" sz="2800" dirty="0">
                <a:solidFill>
                  <a:schemeClr val="tx1"/>
                </a:solidFill>
              </a:rPr>
              <a:t>.” </a:t>
            </a:r>
            <a:r>
              <a:rPr lang="tr-TR" sz="2800" dirty="0" err="1">
                <a:solidFill>
                  <a:schemeClr val="tx1"/>
                </a:solidFill>
              </a:rPr>
              <a:t>ifâdesi</a:t>
            </a:r>
            <a:r>
              <a:rPr lang="tr-TR" sz="2800" dirty="0">
                <a:solidFill>
                  <a:schemeClr val="tx1"/>
                </a:solidFill>
              </a:rPr>
              <a:t> üzerine Ömer -</a:t>
            </a:r>
            <a:r>
              <a:rPr lang="tr-TR" sz="2800" dirty="0" err="1">
                <a:solidFill>
                  <a:schemeClr val="tx1"/>
                </a:solidFill>
              </a:rPr>
              <a:t>radıyallâhü</a:t>
            </a:r>
            <a:r>
              <a:rPr lang="tr-TR" sz="2800" dirty="0">
                <a:solidFill>
                  <a:schemeClr val="tx1"/>
                </a:solidFill>
              </a:rPr>
              <a:t> </a:t>
            </a:r>
            <a:r>
              <a:rPr lang="tr-TR" sz="2800" dirty="0" err="1">
                <a:solidFill>
                  <a:schemeClr val="tx1"/>
                </a:solidFill>
              </a:rPr>
              <a:t>anh</a:t>
            </a:r>
            <a:r>
              <a:rPr lang="tr-TR" sz="2800" dirty="0">
                <a:solidFill>
                  <a:schemeClr val="tx1"/>
                </a:solidFill>
              </a:rPr>
              <a:t>-: </a:t>
            </a:r>
          </a:p>
          <a:p>
            <a:pPr>
              <a:defRPr/>
            </a:pPr>
            <a:r>
              <a:rPr lang="tr-TR" sz="2800" dirty="0">
                <a:solidFill>
                  <a:schemeClr val="tx1"/>
                </a:solidFill>
              </a:rPr>
              <a:t> “–</a:t>
            </a:r>
            <a:r>
              <a:rPr lang="tr-TR" sz="2800" b="1" dirty="0">
                <a:solidFill>
                  <a:schemeClr val="tx1"/>
                </a:solidFill>
              </a:rPr>
              <a:t>O zaman </a:t>
            </a:r>
            <a:r>
              <a:rPr lang="tr-TR" sz="2800" b="1" dirty="0" err="1">
                <a:solidFill>
                  <a:schemeClr val="tx1"/>
                </a:solidFill>
              </a:rPr>
              <a:t>medihte</a:t>
            </a:r>
            <a:r>
              <a:rPr lang="tr-TR" sz="2800" b="1" dirty="0">
                <a:solidFill>
                  <a:schemeClr val="tx1"/>
                </a:solidFill>
              </a:rPr>
              <a:t> bulunma! </a:t>
            </a:r>
            <a:r>
              <a:rPr lang="tr-TR" sz="2800" b="1" dirty="0" err="1">
                <a:solidFill>
                  <a:schemeClr val="tx1"/>
                </a:solidFill>
              </a:rPr>
              <a:t>Zîrâ</a:t>
            </a:r>
            <a:r>
              <a:rPr lang="tr-TR" sz="2800" b="1" dirty="0">
                <a:solidFill>
                  <a:schemeClr val="tx1"/>
                </a:solidFill>
              </a:rPr>
              <a:t> ihlâs, kulun boynunda değildir</a:t>
            </a:r>
            <a:r>
              <a:rPr lang="tr-TR" sz="2800" dirty="0">
                <a:solidFill>
                  <a:schemeClr val="tx1"/>
                </a:solidFill>
              </a:rPr>
              <a:t>.” buyurdu.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50825" y="908721"/>
            <a:ext cx="8748713"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3200" dirty="0">
                <a:solidFill>
                  <a:schemeClr val="tx1"/>
                </a:solidFill>
                <a:cs typeface="Times New Roman" pitchFamily="18" charset="0"/>
              </a:rPr>
              <a:t>Hz. Ömer  ne güzel söylemiş:</a:t>
            </a:r>
          </a:p>
          <a:p>
            <a:pPr algn="ctr">
              <a:defRPr/>
            </a:pPr>
            <a:r>
              <a:rPr lang="tr-TR" sz="3200" dirty="0">
                <a:solidFill>
                  <a:schemeClr val="tx1"/>
                </a:solidFill>
                <a:cs typeface="Times New Roman" pitchFamily="18" charset="0"/>
              </a:rPr>
              <a:t>“</a:t>
            </a:r>
            <a:r>
              <a:rPr lang="tr-TR" sz="3200" b="1" dirty="0">
                <a:solidFill>
                  <a:schemeClr val="tx1"/>
                </a:solidFill>
                <a:cs typeface="Times New Roman" pitchFamily="18" charset="0"/>
              </a:rPr>
              <a:t>Bir kimsenin kıldığı namaza, tuttuğu oruca bakmayınız: </a:t>
            </a:r>
            <a:r>
              <a:rPr lang="tr-TR" sz="3200" b="1" dirty="0">
                <a:solidFill>
                  <a:srgbClr val="C00000"/>
                </a:solidFill>
                <a:cs typeface="Times New Roman" pitchFamily="18" charset="0"/>
              </a:rPr>
              <a:t>konuştuğunda doğru söylüyor mu, kendisine bir şey emanet edildiğinde emanete riayet ediyor mu, dünyaya meylettiği zaman helal, haram gözetiyor mu, ona bakınız</a:t>
            </a:r>
            <a:r>
              <a:rPr lang="tr-TR" sz="3200" dirty="0">
                <a:solidFill>
                  <a:schemeClr val="tx1"/>
                </a:solidFill>
                <a:cs typeface="Times New Roman" pitchFamily="18" charset="0"/>
              </a:rPr>
              <a:t>”</a:t>
            </a:r>
          </a:p>
          <a:p>
            <a:pPr algn="ctr">
              <a:defRPr/>
            </a:pPr>
            <a:r>
              <a:rPr lang="tr-TR" sz="1400" dirty="0">
                <a:solidFill>
                  <a:schemeClr val="tx1"/>
                </a:solidFill>
                <a:cs typeface="Times New Roman" pitchFamily="18" charset="0"/>
              </a:rPr>
              <a:t>(</a:t>
            </a:r>
            <a:r>
              <a:rPr lang="tr-TR" sz="1400" dirty="0" err="1">
                <a:solidFill>
                  <a:schemeClr val="tx1"/>
                </a:solidFill>
                <a:cs typeface="Times New Roman" pitchFamily="18" charset="0"/>
              </a:rPr>
              <a:t>Beyhaki</a:t>
            </a:r>
            <a:r>
              <a:rPr lang="tr-TR" sz="1400" dirty="0">
                <a:solidFill>
                  <a:schemeClr val="tx1"/>
                </a:solidFill>
                <a:cs typeface="Times New Roman" pitchFamily="18" charset="0"/>
              </a:rPr>
              <a:t>, </a:t>
            </a:r>
            <a:r>
              <a:rPr lang="tr-TR" sz="1400" dirty="0" err="1">
                <a:solidFill>
                  <a:schemeClr val="tx1"/>
                </a:solidFill>
                <a:cs typeface="Times New Roman" pitchFamily="18" charset="0"/>
              </a:rPr>
              <a:t>şuabü’l</a:t>
            </a:r>
            <a:r>
              <a:rPr lang="tr-TR" sz="1400" dirty="0">
                <a:solidFill>
                  <a:schemeClr val="tx1"/>
                </a:solidFill>
                <a:cs typeface="Times New Roman" pitchFamily="18" charset="0"/>
              </a:rPr>
              <a:t>-iman, IV, 230)</a:t>
            </a:r>
            <a:endParaRPr lang="tr-TR" sz="3200" dirty="0">
              <a:solidFill>
                <a:schemeClr val="tx1"/>
              </a:solidFill>
            </a:endParaRPr>
          </a:p>
        </p:txBody>
      </p:sp>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a:t>
            </a:r>
            <a:r>
              <a:rPr lang="tr-TR" sz="2800" b="1" dirty="0" smtClean="0">
                <a:solidFill>
                  <a:schemeClr val="bg1"/>
                </a:solidFill>
                <a:latin typeface="Times New Roman" pitchFamily="18" charset="0"/>
                <a:cs typeface="Times New Roman" pitchFamily="18" charset="0"/>
              </a:rPr>
              <a:t>HELAL YEMEK</a:t>
            </a:r>
            <a:r>
              <a:rPr lang="tr-TR" sz="2800" b="1" dirty="0" smtClean="0">
                <a:solidFill>
                  <a:srgbClr val="FFC000"/>
                </a:solidFill>
                <a:latin typeface="Times New Roman" pitchFamily="18" charset="0"/>
                <a:cs typeface="Times New Roman" pitchFamily="18" charset="0"/>
              </a:rPr>
              <a:t>” İNSAN İÇİN “</a:t>
            </a:r>
            <a:r>
              <a:rPr lang="tr-TR" sz="2800" b="1" dirty="0" smtClean="0">
                <a:solidFill>
                  <a:schemeClr val="bg1"/>
                </a:solidFill>
                <a:latin typeface="Times New Roman" pitchFamily="18" charset="0"/>
                <a:cs typeface="Times New Roman" pitchFamily="18" charset="0"/>
              </a:rPr>
              <a:t>ONUR</a:t>
            </a:r>
            <a:r>
              <a:rPr lang="tr-TR" sz="2800" b="1" dirty="0" smtClean="0">
                <a:solidFill>
                  <a:srgbClr val="FFC000"/>
                </a:solidFill>
                <a:latin typeface="Times New Roman" pitchFamily="18" charset="0"/>
                <a:cs typeface="Times New Roman" pitchFamily="18" charset="0"/>
              </a:rPr>
              <a:t>”DUR</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descr="C:\Users\herhayat1sorudur\Desktop\Resim1.png"/>
          <p:cNvPicPr>
            <a:picLocks noChangeAspect="1" noChangeArrowheads="1"/>
          </p:cNvPicPr>
          <p:nvPr/>
        </p:nvPicPr>
        <p:blipFill>
          <a:blip r:embed="rId2" cstate="print"/>
          <a:srcRect/>
          <a:stretch>
            <a:fillRect/>
          </a:stretch>
        </p:blipFill>
        <p:spPr bwMode="auto">
          <a:xfrm>
            <a:off x="0" y="5792788"/>
            <a:ext cx="9144000" cy="1065212"/>
          </a:xfrm>
          <a:prstGeom prst="rect">
            <a:avLst/>
          </a:prstGeom>
          <a:noFill/>
          <a:ln w="9525">
            <a:noFill/>
            <a:miter lim="800000"/>
            <a:headEnd/>
            <a:tailEnd/>
          </a:ln>
        </p:spPr>
      </p:pic>
      <p:sp>
        <p:nvSpPr>
          <p:cNvPr id="5" name="4 Dikdörtgen"/>
          <p:cNvSpPr/>
          <p:nvPr/>
        </p:nvSpPr>
        <p:spPr>
          <a:xfrm>
            <a:off x="179388" y="836712"/>
            <a:ext cx="8820150" cy="4968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buFont typeface="Wingdings" pitchFamily="2" charset="2"/>
              <a:buChar char="q"/>
              <a:defRPr/>
            </a:pPr>
            <a:r>
              <a:rPr lang="tr-TR" sz="2800" b="1" dirty="0">
                <a:solidFill>
                  <a:schemeClr val="tx1"/>
                </a:solidFill>
              </a:rPr>
              <a:t>Her Canlının Rızkı Allah’a Aittir</a:t>
            </a:r>
          </a:p>
          <a:p>
            <a:pPr marL="457200" indent="-457200">
              <a:buFont typeface="Wingdings" pitchFamily="2" charset="2"/>
              <a:buChar char="q"/>
              <a:defRPr/>
            </a:pPr>
            <a:r>
              <a:rPr lang="tr-TR" sz="2800" b="1" dirty="0" err="1">
                <a:solidFill>
                  <a:schemeClr val="tx1"/>
                </a:solidFill>
              </a:rPr>
              <a:t>Rızk</a:t>
            </a:r>
            <a:r>
              <a:rPr lang="tr-TR" sz="2800" b="1" dirty="0">
                <a:solidFill>
                  <a:schemeClr val="tx1"/>
                </a:solidFill>
              </a:rPr>
              <a:t> Helal Ve Temiz Olmalıdır</a:t>
            </a:r>
          </a:p>
          <a:p>
            <a:pPr marL="457200" indent="-457200">
              <a:buFont typeface="Wingdings" pitchFamily="2" charset="2"/>
              <a:buChar char="q"/>
              <a:defRPr/>
            </a:pPr>
            <a:r>
              <a:rPr lang="tr-TR" sz="2800" b="1" dirty="0">
                <a:solidFill>
                  <a:schemeClr val="tx1"/>
                </a:solidFill>
              </a:rPr>
              <a:t>Allahın </a:t>
            </a:r>
            <a:r>
              <a:rPr lang="tr-TR" sz="2800" b="1" dirty="0" err="1">
                <a:solidFill>
                  <a:schemeClr val="tx1"/>
                </a:solidFill>
              </a:rPr>
              <a:t>Lûtfundan</a:t>
            </a:r>
            <a:r>
              <a:rPr lang="tr-TR" sz="2800" b="1" dirty="0">
                <a:solidFill>
                  <a:schemeClr val="tx1"/>
                </a:solidFill>
              </a:rPr>
              <a:t> İstenmelidir</a:t>
            </a:r>
          </a:p>
          <a:p>
            <a:pPr marL="457200" indent="-457200">
              <a:buFont typeface="Wingdings" pitchFamily="2" charset="2"/>
              <a:buChar char="q"/>
              <a:defRPr/>
            </a:pPr>
            <a:r>
              <a:rPr lang="tr-TR" sz="2800" b="1" dirty="0">
                <a:solidFill>
                  <a:schemeClr val="tx1"/>
                </a:solidFill>
              </a:rPr>
              <a:t>Herkese Çalıştığının Karşılığı Vardır</a:t>
            </a:r>
          </a:p>
          <a:p>
            <a:pPr marL="457200" indent="-457200">
              <a:buFont typeface="Wingdings" pitchFamily="2" charset="2"/>
              <a:buChar char="q"/>
              <a:defRPr/>
            </a:pPr>
            <a:r>
              <a:rPr lang="tr-TR" sz="2800" b="1" dirty="0">
                <a:solidFill>
                  <a:schemeClr val="tx1"/>
                </a:solidFill>
              </a:rPr>
              <a:t>Ölçü Ve Tartıda Dikkatli Olunmalıdır</a:t>
            </a:r>
          </a:p>
          <a:p>
            <a:pPr marL="457200" indent="-457200">
              <a:buFont typeface="Wingdings" pitchFamily="2" charset="2"/>
              <a:buChar char="q"/>
              <a:defRPr/>
            </a:pPr>
            <a:r>
              <a:rPr lang="tr-TR" sz="2800" b="1" dirty="0">
                <a:solidFill>
                  <a:schemeClr val="tx1"/>
                </a:solidFill>
              </a:rPr>
              <a:t>Helal Ve Haramlar Bellidir</a:t>
            </a:r>
          </a:p>
          <a:p>
            <a:pPr marL="457200" indent="-457200">
              <a:buFont typeface="Wingdings" pitchFamily="2" charset="2"/>
              <a:buChar char="q"/>
              <a:defRPr/>
            </a:pPr>
            <a:r>
              <a:rPr lang="tr-TR" sz="2800" b="1" dirty="0">
                <a:solidFill>
                  <a:schemeClr val="tx1"/>
                </a:solidFill>
              </a:rPr>
              <a:t>Şüpheli Şeylerden Uzak Durulmalıdır</a:t>
            </a:r>
          </a:p>
          <a:p>
            <a:pPr marL="457200" indent="-457200">
              <a:buFont typeface="Wingdings" pitchFamily="2" charset="2"/>
              <a:buChar char="q"/>
              <a:defRPr/>
            </a:pPr>
            <a:r>
              <a:rPr lang="tr-TR" sz="2800" b="1" dirty="0">
                <a:solidFill>
                  <a:schemeClr val="tx1"/>
                </a:solidFill>
              </a:rPr>
              <a:t>Helal Kazanç Yollarına Girilmeli</a:t>
            </a:r>
          </a:p>
          <a:p>
            <a:pPr marL="457200" indent="-457200">
              <a:buFont typeface="Wingdings" pitchFamily="2" charset="2"/>
              <a:buChar char="q"/>
              <a:defRPr/>
            </a:pPr>
            <a:r>
              <a:rPr lang="tr-TR" sz="2800" b="1" dirty="0">
                <a:solidFill>
                  <a:schemeClr val="tx1"/>
                </a:solidFill>
              </a:rPr>
              <a:t>Haram Kazançtan Uzak Durulmalıdır</a:t>
            </a:r>
          </a:p>
          <a:p>
            <a:pPr marL="457200" indent="-457200">
              <a:buFont typeface="Wingdings" pitchFamily="2" charset="2"/>
              <a:buChar char="q"/>
              <a:defRPr/>
            </a:pPr>
            <a:r>
              <a:rPr lang="tr-TR" sz="2800" b="1" dirty="0" smtClean="0">
                <a:solidFill>
                  <a:schemeClr val="tx1"/>
                </a:solidFill>
              </a:rPr>
              <a:t>Helal </a:t>
            </a:r>
            <a:r>
              <a:rPr lang="tr-TR" sz="2800" b="1" dirty="0">
                <a:solidFill>
                  <a:schemeClr val="tx1"/>
                </a:solidFill>
              </a:rPr>
              <a:t>Ve </a:t>
            </a:r>
            <a:r>
              <a:rPr lang="tr-TR" sz="2800" b="1" dirty="0" smtClean="0">
                <a:solidFill>
                  <a:schemeClr val="tx1"/>
                </a:solidFill>
              </a:rPr>
              <a:t>Haram lokma </a:t>
            </a:r>
            <a:r>
              <a:rPr lang="tr-TR" sz="2800" b="1" dirty="0">
                <a:solidFill>
                  <a:schemeClr val="tx1"/>
                </a:solidFill>
              </a:rPr>
              <a:t>İbadetlerimizi Etkiler</a:t>
            </a:r>
          </a:p>
          <a:p>
            <a:pPr marL="457200" indent="-457200">
              <a:buFont typeface="Wingdings" pitchFamily="2" charset="2"/>
              <a:buChar char="q"/>
              <a:defRPr/>
            </a:pPr>
            <a:r>
              <a:rPr lang="tr-TR" sz="2800" b="1" dirty="0">
                <a:solidFill>
                  <a:schemeClr val="tx1"/>
                </a:solidFill>
              </a:rPr>
              <a:t>Nimetler Emanettir Ve Hesabı Sorulacaktır</a:t>
            </a:r>
          </a:p>
        </p:txBody>
      </p:sp>
      <p:sp>
        <p:nvSpPr>
          <p:cNvPr id="4" name="3 Dikdörtgen"/>
          <p:cNvSpPr/>
          <p:nvPr/>
        </p:nvSpPr>
        <p:spPr>
          <a:xfrm>
            <a:off x="0" y="0"/>
            <a:ext cx="9144000" cy="908720"/>
          </a:xfrm>
          <a:prstGeom prst="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HELAL İÇİN BAZI PRENSİPLER</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50825" y="908721"/>
            <a:ext cx="8748713"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3600" dirty="0" smtClean="0">
                <a:solidFill>
                  <a:schemeClr val="tx1"/>
                </a:solidFill>
                <a:cs typeface="Times New Roman" pitchFamily="18" charset="0"/>
              </a:rPr>
              <a:t>İmanın kemali helal lokma duyarlılığındadır.</a:t>
            </a:r>
          </a:p>
          <a:p>
            <a:pPr algn="ctr">
              <a:defRPr/>
            </a:pPr>
            <a:r>
              <a:rPr lang="tr-TR" sz="3600" dirty="0" smtClean="0">
                <a:solidFill>
                  <a:schemeClr val="tx1"/>
                </a:solidFill>
                <a:cs typeface="Times New Roman" pitchFamily="18" charset="0"/>
              </a:rPr>
              <a:t>İbadetlerin şevk ve heyecanı lokmanda gizlidir.</a:t>
            </a:r>
          </a:p>
          <a:p>
            <a:pPr algn="ctr">
              <a:defRPr/>
            </a:pPr>
            <a:r>
              <a:rPr lang="tr-TR" sz="3600" dirty="0" smtClean="0">
                <a:solidFill>
                  <a:schemeClr val="tx1"/>
                </a:solidFill>
                <a:cs typeface="Times New Roman" pitchFamily="18" charset="0"/>
              </a:rPr>
              <a:t>Neslin ve nefsin güzelliği helalde bulunur.</a:t>
            </a:r>
            <a:endParaRPr lang="tr-TR" sz="3600" dirty="0">
              <a:solidFill>
                <a:schemeClr val="tx1"/>
              </a:solidFill>
            </a:endParaRPr>
          </a:p>
        </p:txBody>
      </p:sp>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a:t>
            </a:r>
            <a:r>
              <a:rPr lang="tr-TR" sz="2800" b="1" dirty="0" smtClean="0">
                <a:solidFill>
                  <a:schemeClr val="bg1"/>
                </a:solidFill>
                <a:latin typeface="Times New Roman" pitchFamily="18" charset="0"/>
                <a:cs typeface="Times New Roman" pitchFamily="18" charset="0"/>
              </a:rPr>
              <a:t>UNUTMA</a:t>
            </a:r>
            <a:r>
              <a:rPr lang="tr-TR" sz="2800" b="1" dirty="0" smtClean="0">
                <a:solidFill>
                  <a:srgbClr val="FFC000"/>
                </a:solidFill>
                <a:latin typeface="Times New Roman" pitchFamily="18" charset="0"/>
                <a:cs typeface="Times New Roman" pitchFamily="18" charset="0"/>
              </a:rPr>
              <a:t>”</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50825" y="908720"/>
            <a:ext cx="8748713"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tr-TR" sz="2400" dirty="0" smtClean="0">
                <a:solidFill>
                  <a:schemeClr val="tx1"/>
                </a:solidFill>
              </a:rPr>
              <a:t>Helâl lokma insan vücuduna sıhhat, afiyet, kalbe sürur ve ferah, ruha kuvvet ve kudret verir. Haram lokma ise vücuda maddî sıhhat verirse de nefse kuvvet, ruha </a:t>
            </a:r>
            <a:r>
              <a:rPr lang="tr-TR" sz="2400" dirty="0" err="1" smtClean="0">
                <a:solidFill>
                  <a:schemeClr val="tx1"/>
                </a:solidFill>
              </a:rPr>
              <a:t>zaafiyet</a:t>
            </a:r>
            <a:r>
              <a:rPr lang="tr-TR" sz="2400" dirty="0" smtClean="0">
                <a:solidFill>
                  <a:schemeClr val="tx1"/>
                </a:solidFill>
              </a:rPr>
              <a:t>, kalpteki iman nurunu azaltarak kasvet verir. Katı kalp sahibi insan ise zulmette kalarak hakikatten uzaklaşır.</a:t>
            </a:r>
          </a:p>
          <a:p>
            <a:pPr algn="just">
              <a:defRPr/>
            </a:pPr>
            <a:endParaRPr lang="tr-TR" sz="1600" dirty="0">
              <a:solidFill>
                <a:schemeClr val="tx1"/>
              </a:solidFill>
            </a:endParaRPr>
          </a:p>
          <a:p>
            <a:pPr algn="ctr">
              <a:defRPr/>
            </a:pPr>
            <a:r>
              <a:rPr lang="tr-TR" sz="3600" b="1" u="sng" dirty="0">
                <a:solidFill>
                  <a:schemeClr val="tx1"/>
                </a:solidFill>
              </a:rPr>
              <a:t>“</a:t>
            </a:r>
            <a:r>
              <a:rPr lang="tr-TR" sz="3600" b="1" u="sng" dirty="0">
                <a:solidFill>
                  <a:srgbClr val="C00000"/>
                </a:solidFill>
              </a:rPr>
              <a:t>Kırk gün helal yiyenin kalbini </a:t>
            </a:r>
            <a:endParaRPr lang="tr-TR" sz="3600" b="1" u="sng" dirty="0" smtClean="0">
              <a:solidFill>
                <a:srgbClr val="C00000"/>
              </a:solidFill>
            </a:endParaRPr>
          </a:p>
          <a:p>
            <a:pPr algn="ctr">
              <a:defRPr/>
            </a:pPr>
            <a:r>
              <a:rPr lang="tr-TR" sz="3600" b="1" u="sng" dirty="0" smtClean="0">
                <a:solidFill>
                  <a:srgbClr val="C00000"/>
                </a:solidFill>
              </a:rPr>
              <a:t>Allah </a:t>
            </a:r>
            <a:r>
              <a:rPr lang="tr-TR" sz="3600" b="1" u="sng" dirty="0">
                <a:solidFill>
                  <a:srgbClr val="C00000"/>
                </a:solidFill>
              </a:rPr>
              <a:t>nurlandırır ve hikmet gözelerini kalbinden lisanına akıtır</a:t>
            </a:r>
            <a:r>
              <a:rPr lang="tr-TR" sz="3600" b="1" u="sng" dirty="0">
                <a:solidFill>
                  <a:schemeClr val="tx1"/>
                </a:solidFill>
              </a:rPr>
              <a:t>.”</a:t>
            </a:r>
            <a:r>
              <a:rPr lang="tr-TR" sz="3600" dirty="0">
                <a:solidFill>
                  <a:schemeClr val="tx1"/>
                </a:solidFill>
              </a:rPr>
              <a:t> </a:t>
            </a:r>
          </a:p>
          <a:p>
            <a:pPr algn="ctr">
              <a:defRPr/>
            </a:pPr>
            <a:r>
              <a:rPr lang="tr-TR" sz="2400" dirty="0">
                <a:solidFill>
                  <a:schemeClr val="tx1"/>
                </a:solidFill>
              </a:rPr>
              <a:t>(Ebu Naim, Hilye) </a:t>
            </a:r>
          </a:p>
          <a:p>
            <a:pPr algn="just">
              <a:defRPr/>
            </a:pPr>
            <a:r>
              <a:rPr lang="de-CH" sz="2400" dirty="0" err="1" smtClean="0">
                <a:solidFill>
                  <a:schemeClr val="tx1"/>
                </a:solidFill>
              </a:rPr>
              <a:t>Haram</a:t>
            </a:r>
            <a:r>
              <a:rPr lang="de-CH" sz="2400" dirty="0" smtClean="0">
                <a:solidFill>
                  <a:schemeClr val="tx1"/>
                </a:solidFill>
              </a:rPr>
              <a:t> </a:t>
            </a:r>
            <a:r>
              <a:rPr lang="de-CH" sz="2400" dirty="0" err="1">
                <a:solidFill>
                  <a:schemeClr val="tx1"/>
                </a:solidFill>
              </a:rPr>
              <a:t>gıda</a:t>
            </a:r>
            <a:r>
              <a:rPr lang="de-CH" sz="2400" dirty="0">
                <a:solidFill>
                  <a:schemeClr val="tx1"/>
                </a:solidFill>
              </a:rPr>
              <a:t> </a:t>
            </a:r>
            <a:r>
              <a:rPr lang="de-CH" sz="2400" dirty="0" err="1">
                <a:solidFill>
                  <a:schemeClr val="tx1"/>
                </a:solidFill>
              </a:rPr>
              <a:t>ile</a:t>
            </a:r>
            <a:r>
              <a:rPr lang="de-CH" sz="2400" dirty="0">
                <a:solidFill>
                  <a:schemeClr val="tx1"/>
                </a:solidFill>
              </a:rPr>
              <a:t> </a:t>
            </a:r>
            <a:r>
              <a:rPr lang="de-CH" sz="2400" dirty="0" err="1">
                <a:solidFill>
                  <a:schemeClr val="tx1"/>
                </a:solidFill>
              </a:rPr>
              <a:t>beslenen</a:t>
            </a:r>
            <a:r>
              <a:rPr lang="de-CH" sz="2400" dirty="0">
                <a:solidFill>
                  <a:schemeClr val="tx1"/>
                </a:solidFill>
              </a:rPr>
              <a:t> </a:t>
            </a:r>
            <a:r>
              <a:rPr lang="de-CH" sz="2400" dirty="0" err="1">
                <a:solidFill>
                  <a:schemeClr val="tx1"/>
                </a:solidFill>
              </a:rPr>
              <a:t>uzuvlar</a:t>
            </a:r>
            <a:r>
              <a:rPr lang="de-CH" sz="2400" dirty="0">
                <a:solidFill>
                  <a:schemeClr val="tx1"/>
                </a:solidFill>
              </a:rPr>
              <a:t>, </a:t>
            </a:r>
            <a:r>
              <a:rPr lang="de-CH" sz="2400" dirty="0" err="1">
                <a:solidFill>
                  <a:schemeClr val="tx1"/>
                </a:solidFill>
              </a:rPr>
              <a:t>bir</a:t>
            </a:r>
            <a:r>
              <a:rPr lang="de-CH" sz="2400" dirty="0">
                <a:solidFill>
                  <a:schemeClr val="tx1"/>
                </a:solidFill>
              </a:rPr>
              <a:t> </a:t>
            </a:r>
            <a:r>
              <a:rPr lang="de-CH" sz="2400" dirty="0" err="1">
                <a:solidFill>
                  <a:schemeClr val="tx1"/>
                </a:solidFill>
              </a:rPr>
              <a:t>fesat</a:t>
            </a:r>
            <a:r>
              <a:rPr lang="de-CH" sz="2400" dirty="0">
                <a:solidFill>
                  <a:schemeClr val="tx1"/>
                </a:solidFill>
              </a:rPr>
              <a:t> </a:t>
            </a:r>
            <a:r>
              <a:rPr lang="de-CH" sz="2400" dirty="0" err="1">
                <a:solidFill>
                  <a:schemeClr val="tx1"/>
                </a:solidFill>
              </a:rPr>
              <a:t>makinesi</a:t>
            </a:r>
            <a:r>
              <a:rPr lang="de-CH" sz="2400" dirty="0">
                <a:solidFill>
                  <a:schemeClr val="tx1"/>
                </a:solidFill>
              </a:rPr>
              <a:t> </a:t>
            </a:r>
            <a:r>
              <a:rPr lang="de-CH" sz="2400" dirty="0" err="1">
                <a:solidFill>
                  <a:schemeClr val="tx1"/>
                </a:solidFill>
              </a:rPr>
              <a:t>gibi</a:t>
            </a:r>
            <a:r>
              <a:rPr lang="de-CH" sz="2400" dirty="0">
                <a:solidFill>
                  <a:schemeClr val="tx1"/>
                </a:solidFill>
              </a:rPr>
              <a:t> </a:t>
            </a:r>
            <a:r>
              <a:rPr lang="de-CH" sz="2400" dirty="0" err="1">
                <a:solidFill>
                  <a:schemeClr val="tx1"/>
                </a:solidFill>
              </a:rPr>
              <a:t>şerre</a:t>
            </a:r>
            <a:r>
              <a:rPr lang="de-CH" sz="2400" dirty="0">
                <a:solidFill>
                  <a:schemeClr val="tx1"/>
                </a:solidFill>
              </a:rPr>
              <a:t> </a:t>
            </a:r>
            <a:r>
              <a:rPr lang="de-CH" sz="2400" dirty="0" err="1">
                <a:solidFill>
                  <a:schemeClr val="tx1"/>
                </a:solidFill>
              </a:rPr>
              <a:t>çalışırlar</a:t>
            </a:r>
            <a:r>
              <a:rPr lang="de-CH" sz="2400" dirty="0">
                <a:solidFill>
                  <a:schemeClr val="tx1"/>
                </a:solidFill>
              </a:rPr>
              <a:t>. </a:t>
            </a:r>
            <a:r>
              <a:rPr lang="de-CH" sz="2400" dirty="0" err="1">
                <a:solidFill>
                  <a:schemeClr val="tx1"/>
                </a:solidFill>
              </a:rPr>
              <a:t>Haram</a:t>
            </a:r>
            <a:r>
              <a:rPr lang="de-CH" sz="2400" dirty="0">
                <a:solidFill>
                  <a:schemeClr val="tx1"/>
                </a:solidFill>
              </a:rPr>
              <a:t> </a:t>
            </a:r>
            <a:r>
              <a:rPr lang="de-CH" sz="2400" dirty="0" err="1">
                <a:solidFill>
                  <a:schemeClr val="tx1"/>
                </a:solidFill>
              </a:rPr>
              <a:t>yiyenlerin</a:t>
            </a:r>
            <a:r>
              <a:rPr lang="de-CH" sz="2400" dirty="0">
                <a:solidFill>
                  <a:schemeClr val="tx1"/>
                </a:solidFill>
              </a:rPr>
              <a:t> </a:t>
            </a:r>
            <a:r>
              <a:rPr lang="de-CH" sz="2400" dirty="0" err="1">
                <a:solidFill>
                  <a:schemeClr val="tx1"/>
                </a:solidFill>
              </a:rPr>
              <a:t>uzuvlarında</a:t>
            </a:r>
            <a:r>
              <a:rPr lang="de-CH" sz="2400" dirty="0">
                <a:solidFill>
                  <a:schemeClr val="tx1"/>
                </a:solidFill>
              </a:rPr>
              <a:t> </a:t>
            </a:r>
            <a:r>
              <a:rPr lang="de-CH" sz="2400" dirty="0" err="1">
                <a:solidFill>
                  <a:schemeClr val="tx1"/>
                </a:solidFill>
              </a:rPr>
              <a:t>günah</a:t>
            </a:r>
            <a:r>
              <a:rPr lang="de-CH" sz="2400" dirty="0">
                <a:solidFill>
                  <a:schemeClr val="tx1"/>
                </a:solidFill>
              </a:rPr>
              <a:t> </a:t>
            </a:r>
            <a:r>
              <a:rPr lang="de-CH" sz="2400" dirty="0" err="1">
                <a:solidFill>
                  <a:schemeClr val="tx1"/>
                </a:solidFill>
              </a:rPr>
              <a:t>ve</a:t>
            </a:r>
            <a:r>
              <a:rPr lang="de-CH" sz="2400" dirty="0">
                <a:solidFill>
                  <a:schemeClr val="tx1"/>
                </a:solidFill>
              </a:rPr>
              <a:t> </a:t>
            </a:r>
            <a:r>
              <a:rPr lang="de-CH" sz="2400" dirty="0" err="1">
                <a:solidFill>
                  <a:schemeClr val="tx1"/>
                </a:solidFill>
              </a:rPr>
              <a:t>kötülükler</a:t>
            </a:r>
            <a:r>
              <a:rPr lang="de-CH" sz="2400" dirty="0">
                <a:solidFill>
                  <a:schemeClr val="tx1"/>
                </a:solidFill>
              </a:rPr>
              <a:t> </a:t>
            </a:r>
            <a:r>
              <a:rPr lang="de-CH" sz="2400" dirty="0" err="1">
                <a:solidFill>
                  <a:schemeClr val="tx1"/>
                </a:solidFill>
              </a:rPr>
              <a:t>ortaya</a:t>
            </a:r>
            <a:r>
              <a:rPr lang="de-CH" sz="2400" dirty="0">
                <a:solidFill>
                  <a:schemeClr val="tx1"/>
                </a:solidFill>
              </a:rPr>
              <a:t> </a:t>
            </a:r>
            <a:r>
              <a:rPr lang="de-CH" sz="2400" dirty="0" err="1">
                <a:solidFill>
                  <a:schemeClr val="tx1"/>
                </a:solidFill>
              </a:rPr>
              <a:t>çıkar</a:t>
            </a:r>
            <a:r>
              <a:rPr lang="tr-TR" sz="2400" dirty="0" smtClean="0">
                <a:solidFill>
                  <a:schemeClr val="tx1"/>
                </a:solidFill>
              </a:rPr>
              <a:t>.</a:t>
            </a:r>
            <a:endParaRPr lang="tr-TR" sz="2400" dirty="0">
              <a:solidFill>
                <a:schemeClr val="tx1"/>
              </a:solidFill>
            </a:endParaRPr>
          </a:p>
        </p:txBody>
      </p:sp>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KALBİN İLACI “</a:t>
            </a:r>
            <a:r>
              <a:rPr lang="tr-TR" sz="2800" b="1" dirty="0" smtClean="0">
                <a:solidFill>
                  <a:schemeClr val="bg1"/>
                </a:solidFill>
                <a:latin typeface="Times New Roman" pitchFamily="18" charset="0"/>
                <a:cs typeface="Times New Roman" pitchFamily="18" charset="0"/>
              </a:rPr>
              <a:t>HELAL LOKMA</a:t>
            </a:r>
            <a:r>
              <a:rPr lang="tr-TR" sz="2800" b="1" dirty="0" smtClean="0">
                <a:solidFill>
                  <a:srgbClr val="FFC000"/>
                </a:solidFill>
                <a:latin typeface="Times New Roman" pitchFamily="18" charset="0"/>
                <a:cs typeface="Times New Roman" pitchFamily="18" charset="0"/>
              </a:rPr>
              <a:t>”</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50825" y="908720"/>
            <a:ext cx="8748713"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SA" sz="2800" dirty="0">
                <a:solidFill>
                  <a:schemeClr val="tx1"/>
                </a:solidFill>
                <a:latin typeface="HASENAT4" pitchFamily="2" charset="-78"/>
                <a:cs typeface="HASENAT4" pitchFamily="2" charset="-78"/>
              </a:rPr>
              <a:t>اسْتَحْيُوا مِنْ اللّهِ حَق الحَيَاءِ ، قُلْنَا يا رَسُولَ اللّهِ إنَّا نَسْتَحِى وَالْحَمْدُللّهِ. قَالَ: لَيْسَ ذاكَ، ولكِنْ اْلاسْتِحْيَاءَ مِنَ اللّهِ حَقَّ الحَيَاءِ أنْ تَحْفَظَ الرَّأسَ وَمَا وَعَى ، وَالْبَطْنَ وَمَا حَوَى ، وَتَتَذَكَّرَ المَوْتَ وَالْبِلى ، وَمَنْ أرَادَ ااْلاخِرَةَ تَرَكَ زِينَةَ الدُّنْيَا ، فَمَنْ فَعَلَ ذلِكَ فَقَدِ اسْتَحْيَا مِنَ اللّهِ حَقَّ الْحَيَاءِ.</a:t>
            </a:r>
            <a:endParaRPr lang="tr-TR" sz="2800" dirty="0">
              <a:solidFill>
                <a:schemeClr val="tx1"/>
              </a:solidFill>
              <a:latin typeface="HASENAT4" pitchFamily="2" charset="-78"/>
              <a:cs typeface="HASENAT4" pitchFamily="2" charset="-78"/>
            </a:endParaRPr>
          </a:p>
          <a:p>
            <a:pPr>
              <a:defRPr/>
            </a:pPr>
            <a:r>
              <a:rPr lang="tr-TR" dirty="0">
                <a:solidFill>
                  <a:schemeClr val="tx1"/>
                </a:solidFill>
              </a:rPr>
              <a:t>Abdullah </a:t>
            </a:r>
            <a:r>
              <a:rPr lang="tr-TR" dirty="0" err="1">
                <a:solidFill>
                  <a:schemeClr val="tx1"/>
                </a:solidFill>
              </a:rPr>
              <a:t>ibn</a:t>
            </a:r>
            <a:r>
              <a:rPr lang="tr-TR" dirty="0">
                <a:solidFill>
                  <a:schemeClr val="tx1"/>
                </a:solidFill>
              </a:rPr>
              <a:t>-i </a:t>
            </a:r>
            <a:r>
              <a:rPr lang="tr-TR" dirty="0" err="1">
                <a:solidFill>
                  <a:schemeClr val="tx1"/>
                </a:solidFill>
              </a:rPr>
              <a:t>Mes’ud</a:t>
            </a:r>
            <a:r>
              <a:rPr lang="tr-TR" dirty="0">
                <a:solidFill>
                  <a:schemeClr val="tx1"/>
                </a:solidFill>
              </a:rPr>
              <a:t> (</a:t>
            </a:r>
            <a:r>
              <a:rPr lang="tr-TR" dirty="0" err="1">
                <a:solidFill>
                  <a:schemeClr val="tx1"/>
                </a:solidFill>
              </a:rPr>
              <a:t>ra</a:t>
            </a:r>
            <a:r>
              <a:rPr lang="tr-TR" dirty="0">
                <a:solidFill>
                  <a:schemeClr val="tx1"/>
                </a:solidFill>
              </a:rPr>
              <a:t>)’den rivayete göre </a:t>
            </a:r>
            <a:r>
              <a:rPr lang="tr-TR" dirty="0" err="1">
                <a:solidFill>
                  <a:schemeClr val="tx1"/>
                </a:solidFill>
              </a:rPr>
              <a:t>Resulullah</a:t>
            </a:r>
            <a:r>
              <a:rPr lang="tr-TR" dirty="0">
                <a:solidFill>
                  <a:schemeClr val="tx1"/>
                </a:solidFill>
              </a:rPr>
              <a:t> (sav):</a:t>
            </a:r>
          </a:p>
          <a:p>
            <a:pPr>
              <a:defRPr/>
            </a:pPr>
            <a:r>
              <a:rPr lang="tr-TR" dirty="0">
                <a:solidFill>
                  <a:schemeClr val="tx1"/>
                </a:solidFill>
              </a:rPr>
              <a:t>“</a:t>
            </a:r>
            <a:r>
              <a:rPr lang="tr-TR" sz="2400" b="1" dirty="0">
                <a:solidFill>
                  <a:srgbClr val="C00000"/>
                </a:solidFill>
              </a:rPr>
              <a:t>Allah’tan hakkıyla Haya edin</a:t>
            </a:r>
            <a:r>
              <a:rPr lang="tr-TR" dirty="0">
                <a:solidFill>
                  <a:schemeClr val="tx1"/>
                </a:solidFill>
              </a:rPr>
              <a:t>” buyurdu. </a:t>
            </a:r>
          </a:p>
          <a:p>
            <a:pPr>
              <a:defRPr/>
            </a:pPr>
            <a:r>
              <a:rPr lang="tr-TR" dirty="0">
                <a:solidFill>
                  <a:schemeClr val="tx1"/>
                </a:solidFill>
              </a:rPr>
              <a:t>Biz de: </a:t>
            </a:r>
            <a:r>
              <a:rPr lang="tr-TR" dirty="0">
                <a:solidFill>
                  <a:srgbClr val="7030A0"/>
                </a:solidFill>
              </a:rPr>
              <a:t>“</a:t>
            </a:r>
            <a:r>
              <a:rPr lang="tr-TR" b="1" dirty="0">
                <a:solidFill>
                  <a:srgbClr val="7030A0"/>
                </a:solidFill>
              </a:rPr>
              <a:t>Ey Allah’ın Resulü! </a:t>
            </a:r>
            <a:r>
              <a:rPr lang="tr-TR" b="1" dirty="0" err="1">
                <a:solidFill>
                  <a:srgbClr val="7030A0"/>
                </a:solidFill>
              </a:rPr>
              <a:t>Hamd</a:t>
            </a:r>
            <a:r>
              <a:rPr lang="tr-TR" b="1" dirty="0">
                <a:solidFill>
                  <a:srgbClr val="7030A0"/>
                </a:solidFill>
              </a:rPr>
              <a:t> olsun biz hakkıyla haya etmeye çalışıyoruz</a:t>
            </a:r>
            <a:r>
              <a:rPr lang="tr-TR" dirty="0">
                <a:solidFill>
                  <a:srgbClr val="7030A0"/>
                </a:solidFill>
              </a:rPr>
              <a:t>” </a:t>
            </a:r>
            <a:r>
              <a:rPr lang="tr-TR" dirty="0">
                <a:solidFill>
                  <a:schemeClr val="tx1"/>
                </a:solidFill>
              </a:rPr>
              <a:t>dedik. </a:t>
            </a:r>
          </a:p>
          <a:p>
            <a:pPr>
              <a:defRPr/>
            </a:pPr>
            <a:r>
              <a:rPr lang="tr-TR" dirty="0" err="1">
                <a:solidFill>
                  <a:schemeClr val="tx1"/>
                </a:solidFill>
              </a:rPr>
              <a:t>Resulullah</a:t>
            </a:r>
            <a:r>
              <a:rPr lang="tr-TR" dirty="0">
                <a:solidFill>
                  <a:schemeClr val="tx1"/>
                </a:solidFill>
              </a:rPr>
              <a:t> (sav) buyurdu ki:</a:t>
            </a:r>
          </a:p>
          <a:p>
            <a:pPr>
              <a:defRPr/>
            </a:pPr>
            <a:r>
              <a:rPr lang="tr-TR" dirty="0">
                <a:solidFill>
                  <a:schemeClr val="tx1"/>
                </a:solidFill>
              </a:rPr>
              <a:t>“</a:t>
            </a:r>
            <a:r>
              <a:rPr lang="tr-TR" b="1" dirty="0">
                <a:solidFill>
                  <a:srgbClr val="C00000"/>
                </a:solidFill>
              </a:rPr>
              <a:t>O sizin anladığınız utanma hissi değildir! Allah’tan gereği biçimde haya etmek demek</a:t>
            </a:r>
            <a:r>
              <a:rPr lang="tr-TR" dirty="0">
                <a:solidFill>
                  <a:srgbClr val="C00000"/>
                </a:solidFill>
              </a:rPr>
              <a:t>;</a:t>
            </a:r>
          </a:p>
          <a:p>
            <a:pPr marL="457200" indent="-457200">
              <a:buFont typeface="Wingdings" pitchFamily="2" charset="2"/>
              <a:buChar char="q"/>
              <a:defRPr/>
            </a:pPr>
            <a:r>
              <a:rPr lang="tr-TR" dirty="0">
                <a:solidFill>
                  <a:srgbClr val="002060"/>
                </a:solidFill>
              </a:rPr>
              <a:t>Baş ve başta bulunan organlarla, </a:t>
            </a:r>
          </a:p>
          <a:p>
            <a:pPr marL="457200" indent="-457200">
              <a:buFont typeface="Wingdings" pitchFamily="2" charset="2"/>
              <a:buChar char="q"/>
              <a:defRPr/>
            </a:pPr>
            <a:r>
              <a:rPr lang="tr-TR" b="1" dirty="0">
                <a:solidFill>
                  <a:srgbClr val="002060"/>
                </a:solidFill>
              </a:rPr>
              <a:t>Karın ve karnın içerisine aldığı organları her türlü günah ve haramlardan korumak, </a:t>
            </a:r>
          </a:p>
          <a:p>
            <a:pPr marL="457200" indent="-457200">
              <a:buFont typeface="Wingdings" pitchFamily="2" charset="2"/>
              <a:buChar char="q"/>
              <a:defRPr/>
            </a:pPr>
            <a:r>
              <a:rPr lang="tr-TR" dirty="0">
                <a:solidFill>
                  <a:srgbClr val="C00000"/>
                </a:solidFill>
              </a:rPr>
              <a:t>Ölümü ve toprak altında çürümeyi daima hatırlamaktır. </a:t>
            </a:r>
          </a:p>
          <a:p>
            <a:pPr marL="457200" indent="-457200">
              <a:buFont typeface="Wingdings" pitchFamily="2" charset="2"/>
              <a:buChar char="q"/>
              <a:defRPr/>
            </a:pPr>
            <a:r>
              <a:rPr lang="tr-TR" dirty="0" err="1">
                <a:solidFill>
                  <a:srgbClr val="7030A0"/>
                </a:solidFill>
              </a:rPr>
              <a:t>Ahireti</a:t>
            </a:r>
            <a:r>
              <a:rPr lang="tr-TR" dirty="0">
                <a:solidFill>
                  <a:srgbClr val="7030A0"/>
                </a:solidFill>
              </a:rPr>
              <a:t> isteyen, dünyanın süsünü bırakır. </a:t>
            </a:r>
          </a:p>
          <a:p>
            <a:pPr>
              <a:defRPr/>
            </a:pPr>
            <a:r>
              <a:rPr lang="tr-TR" dirty="0">
                <a:solidFill>
                  <a:schemeClr val="tx1"/>
                </a:solidFill>
              </a:rPr>
              <a:t>Kim bu şekilde davranırsa Allah’tan gereği biçimde haya etmiş olur.” </a:t>
            </a:r>
          </a:p>
          <a:p>
            <a:pPr>
              <a:defRPr/>
            </a:pPr>
            <a:r>
              <a:rPr lang="tr-TR" sz="1400" dirty="0">
                <a:solidFill>
                  <a:schemeClr val="tx1"/>
                </a:solidFill>
              </a:rPr>
              <a:t>(</a:t>
            </a:r>
            <a:r>
              <a:rPr lang="tr-TR" sz="1400" dirty="0" err="1">
                <a:solidFill>
                  <a:schemeClr val="tx1"/>
                </a:solidFill>
              </a:rPr>
              <a:t>Tirmizi</a:t>
            </a:r>
            <a:r>
              <a:rPr lang="tr-TR" sz="1400" dirty="0">
                <a:solidFill>
                  <a:schemeClr val="tx1"/>
                </a:solidFill>
              </a:rPr>
              <a:t>,</a:t>
            </a:r>
            <a:r>
              <a:rPr lang="tr-TR" sz="1400" dirty="0" err="1">
                <a:solidFill>
                  <a:schemeClr val="tx1"/>
                </a:solidFill>
              </a:rPr>
              <a:t>Kıyame</a:t>
            </a:r>
            <a:r>
              <a:rPr lang="tr-TR" sz="1400" dirty="0">
                <a:solidFill>
                  <a:schemeClr val="tx1"/>
                </a:solidFill>
              </a:rPr>
              <a:t>,24)</a:t>
            </a:r>
            <a:endParaRPr lang="tr-TR" dirty="0">
              <a:solidFill>
                <a:schemeClr val="tx1"/>
              </a:solidFill>
            </a:endParaRPr>
          </a:p>
        </p:txBody>
      </p:sp>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a:t>
            </a:r>
            <a:r>
              <a:rPr lang="tr-TR" sz="2800" b="1" dirty="0" smtClean="0">
                <a:solidFill>
                  <a:schemeClr val="bg1"/>
                </a:solidFill>
                <a:latin typeface="Times New Roman" pitchFamily="18" charset="0"/>
                <a:cs typeface="Times New Roman" pitchFamily="18" charset="0"/>
              </a:rPr>
              <a:t>ORGANLARI HARAMDAN KORUMAK</a:t>
            </a:r>
            <a:r>
              <a:rPr lang="tr-TR" sz="2800" b="1" dirty="0" smtClean="0">
                <a:solidFill>
                  <a:srgbClr val="FFC000"/>
                </a:solidFill>
                <a:latin typeface="Times New Roman" pitchFamily="18" charset="0"/>
                <a:cs typeface="Times New Roman" pitchFamily="18" charset="0"/>
              </a:rPr>
              <a:t>”</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50825" y="71438"/>
            <a:ext cx="8748713" cy="64531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3600" dirty="0" smtClean="0">
                <a:solidFill>
                  <a:schemeClr val="tx1"/>
                </a:solidFill>
              </a:rPr>
              <a:t>Kalbin </a:t>
            </a:r>
            <a:r>
              <a:rPr lang="tr-TR" sz="3600" dirty="0">
                <a:solidFill>
                  <a:schemeClr val="tx1"/>
                </a:solidFill>
              </a:rPr>
              <a:t>muhafazası </a:t>
            </a:r>
          </a:p>
          <a:p>
            <a:pPr algn="ctr">
              <a:defRPr/>
            </a:pPr>
            <a:r>
              <a:rPr lang="tr-TR" sz="3600" dirty="0">
                <a:solidFill>
                  <a:schemeClr val="tx1"/>
                </a:solidFill>
              </a:rPr>
              <a:t>bütün azaların muhafazasına ve </a:t>
            </a:r>
          </a:p>
          <a:p>
            <a:pPr algn="ctr">
              <a:defRPr/>
            </a:pPr>
            <a:r>
              <a:rPr lang="tr-TR" sz="3600" dirty="0">
                <a:solidFill>
                  <a:schemeClr val="tx1"/>
                </a:solidFill>
              </a:rPr>
              <a:t>bütün azaların muhafazası da </a:t>
            </a:r>
          </a:p>
          <a:p>
            <a:pPr algn="ctr">
              <a:defRPr/>
            </a:pPr>
            <a:r>
              <a:rPr lang="tr-TR" sz="3600" dirty="0">
                <a:solidFill>
                  <a:schemeClr val="tx1"/>
                </a:solidFill>
              </a:rPr>
              <a:t>midenin muhafazasına bağlıdır.</a:t>
            </a:r>
          </a:p>
          <a:p>
            <a:pPr>
              <a:defRPr/>
            </a:pPr>
            <a:endParaRPr lang="tr-TR" sz="1400" dirty="0">
              <a:solidFill>
                <a:schemeClr val="tx1"/>
              </a:solidFill>
            </a:endParaRPr>
          </a:p>
        </p:txBody>
      </p:sp>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HELAL LOKMA DA DUYARLILIK</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HELAL LOKMA DA DUYARLILIK</a:t>
            </a:r>
            <a:endParaRPr lang="tr-TR" sz="2800" b="1" dirty="0">
              <a:solidFill>
                <a:srgbClr val="FFC000"/>
              </a:solidFill>
              <a:latin typeface="Times New Roman" pitchFamily="18" charset="0"/>
              <a:cs typeface="Times New Roman" pitchFamily="18" charset="0"/>
            </a:endParaRPr>
          </a:p>
        </p:txBody>
      </p:sp>
      <p:pic>
        <p:nvPicPr>
          <p:cNvPr id="6146" name="Picture 2" descr="C:\Users\herhayat1sorudur\Desktop\Resim7.png"/>
          <p:cNvPicPr>
            <a:picLocks noChangeAspect="1" noChangeArrowheads="1"/>
          </p:cNvPicPr>
          <p:nvPr/>
        </p:nvPicPr>
        <p:blipFill>
          <a:blip r:embed="rId2" cstate="print"/>
          <a:srcRect/>
          <a:stretch>
            <a:fillRect/>
          </a:stretch>
        </p:blipFill>
        <p:spPr bwMode="auto">
          <a:xfrm>
            <a:off x="0" y="-11832"/>
            <a:ext cx="9144000" cy="6869832"/>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50825" y="908720"/>
            <a:ext cx="8748713" cy="48965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err="1">
                <a:solidFill>
                  <a:schemeClr val="tx1"/>
                </a:solidFill>
              </a:rPr>
              <a:t>Abdulkadir</a:t>
            </a:r>
            <a:r>
              <a:rPr lang="tr-TR" sz="2400" b="1" dirty="0">
                <a:solidFill>
                  <a:schemeClr val="tx1"/>
                </a:solidFill>
              </a:rPr>
              <a:t> </a:t>
            </a:r>
            <a:r>
              <a:rPr lang="tr-TR" sz="2400" b="1" dirty="0" err="1">
                <a:solidFill>
                  <a:schemeClr val="tx1"/>
                </a:solidFill>
              </a:rPr>
              <a:t>Geylani</a:t>
            </a:r>
            <a:r>
              <a:rPr lang="tr-TR" sz="2400" b="1" dirty="0">
                <a:solidFill>
                  <a:schemeClr val="tx1"/>
                </a:solidFill>
              </a:rPr>
              <a:t>: </a:t>
            </a:r>
          </a:p>
          <a:p>
            <a:pPr marL="457200" indent="-457200">
              <a:buFont typeface="Courier New" pitchFamily="49" charset="0"/>
              <a:buChar char="o"/>
              <a:defRPr/>
            </a:pPr>
            <a:r>
              <a:rPr lang="tr-TR" sz="2400" b="1" dirty="0" smtClean="0">
                <a:solidFill>
                  <a:srgbClr val="C00000"/>
                </a:solidFill>
              </a:rPr>
              <a:t>Haram </a:t>
            </a:r>
            <a:r>
              <a:rPr lang="tr-TR" sz="2400" b="1" dirty="0">
                <a:solidFill>
                  <a:srgbClr val="C00000"/>
                </a:solidFill>
              </a:rPr>
              <a:t>yemek kalbi öldürür</a:t>
            </a:r>
            <a:r>
              <a:rPr lang="tr-TR" sz="2400" b="1" dirty="0" smtClean="0">
                <a:solidFill>
                  <a:srgbClr val="C00000"/>
                </a:solidFill>
              </a:rPr>
              <a:t>. </a:t>
            </a:r>
            <a:r>
              <a:rPr lang="tr-TR" sz="2400" b="1" dirty="0" smtClean="0">
                <a:solidFill>
                  <a:srgbClr val="0070C0"/>
                </a:solidFill>
              </a:rPr>
              <a:t>Helal </a:t>
            </a:r>
            <a:r>
              <a:rPr lang="tr-TR" sz="2400" b="1" dirty="0">
                <a:solidFill>
                  <a:srgbClr val="0070C0"/>
                </a:solidFill>
              </a:rPr>
              <a:t>yemek ise onu ihya eder. </a:t>
            </a:r>
          </a:p>
          <a:p>
            <a:pPr marL="457200" indent="-457200">
              <a:buFont typeface="Courier New" pitchFamily="49" charset="0"/>
              <a:buChar char="o"/>
              <a:defRPr/>
            </a:pPr>
            <a:r>
              <a:rPr lang="tr-TR" sz="2400" b="1" dirty="0">
                <a:solidFill>
                  <a:srgbClr val="0070C0"/>
                </a:solidFill>
              </a:rPr>
              <a:t>Lokma vardır nurlandırır,</a:t>
            </a:r>
            <a:r>
              <a:rPr lang="tr-TR" sz="2400" b="1" dirty="0">
                <a:solidFill>
                  <a:schemeClr val="tx1"/>
                </a:solidFill>
              </a:rPr>
              <a:t> </a:t>
            </a:r>
            <a:r>
              <a:rPr lang="tr-TR" sz="2400" b="1" dirty="0">
                <a:solidFill>
                  <a:srgbClr val="C00000"/>
                </a:solidFill>
              </a:rPr>
              <a:t>lokma vardır onu karartır. </a:t>
            </a:r>
          </a:p>
          <a:p>
            <a:pPr marL="457200" indent="-457200">
              <a:buFont typeface="Courier New" pitchFamily="49" charset="0"/>
              <a:buChar char="o"/>
              <a:defRPr/>
            </a:pPr>
            <a:r>
              <a:rPr lang="tr-TR" sz="2400" b="1" dirty="0">
                <a:solidFill>
                  <a:srgbClr val="C00000"/>
                </a:solidFill>
              </a:rPr>
              <a:t>Lokma vardır seni dünya ile meşgul olur hale getirir, </a:t>
            </a:r>
            <a:r>
              <a:rPr lang="tr-TR" sz="2400" b="1" dirty="0" smtClean="0">
                <a:solidFill>
                  <a:srgbClr val="0070C0"/>
                </a:solidFill>
              </a:rPr>
              <a:t>lokma </a:t>
            </a:r>
            <a:r>
              <a:rPr lang="tr-TR" sz="2400" b="1" dirty="0">
                <a:solidFill>
                  <a:srgbClr val="0070C0"/>
                </a:solidFill>
              </a:rPr>
              <a:t>vardır </a:t>
            </a:r>
            <a:r>
              <a:rPr lang="tr-TR" sz="2400" b="1" dirty="0" err="1">
                <a:solidFill>
                  <a:srgbClr val="0070C0"/>
                </a:solidFill>
              </a:rPr>
              <a:t>ahiretle</a:t>
            </a:r>
            <a:r>
              <a:rPr lang="tr-TR" sz="2400" b="1" dirty="0">
                <a:solidFill>
                  <a:srgbClr val="0070C0"/>
                </a:solidFill>
              </a:rPr>
              <a:t> meşgul eder. </a:t>
            </a:r>
          </a:p>
          <a:p>
            <a:pPr marL="457200" indent="-457200">
              <a:buFont typeface="Courier New" pitchFamily="49" charset="0"/>
              <a:buChar char="o"/>
              <a:defRPr/>
            </a:pPr>
            <a:r>
              <a:rPr lang="tr-TR" sz="2400" b="1" dirty="0">
                <a:solidFill>
                  <a:srgbClr val="C00000"/>
                </a:solidFill>
              </a:rPr>
              <a:t>Lokma vardır sana dünyayı da </a:t>
            </a:r>
            <a:r>
              <a:rPr lang="tr-TR" sz="2400" b="1" dirty="0" err="1">
                <a:solidFill>
                  <a:srgbClr val="C00000"/>
                </a:solidFill>
              </a:rPr>
              <a:t>ahireti</a:t>
            </a:r>
            <a:r>
              <a:rPr lang="tr-TR" sz="2400" b="1" dirty="0">
                <a:solidFill>
                  <a:srgbClr val="C00000"/>
                </a:solidFill>
              </a:rPr>
              <a:t> de terk ettirir, seni dünya ile </a:t>
            </a:r>
            <a:r>
              <a:rPr lang="tr-TR" sz="2400" b="1" dirty="0" err="1">
                <a:solidFill>
                  <a:srgbClr val="C00000"/>
                </a:solidFill>
              </a:rPr>
              <a:t>ahiretin</a:t>
            </a:r>
            <a:r>
              <a:rPr lang="tr-TR" sz="2400" b="1" dirty="0">
                <a:solidFill>
                  <a:srgbClr val="C00000"/>
                </a:solidFill>
              </a:rPr>
              <a:t> yaratanına rağbet ettirir. </a:t>
            </a:r>
          </a:p>
          <a:p>
            <a:pPr marL="457200" indent="-457200">
              <a:buFont typeface="Courier New" pitchFamily="49" charset="0"/>
              <a:buChar char="o"/>
              <a:defRPr/>
            </a:pPr>
            <a:r>
              <a:rPr lang="tr-TR" sz="2400" b="1" dirty="0">
                <a:solidFill>
                  <a:schemeClr val="tx1"/>
                </a:solidFill>
              </a:rPr>
              <a:t>Haram yemek seni sırf dünya ile iştigale sürükler ve sana günahları hoş gösterir. </a:t>
            </a:r>
          </a:p>
          <a:p>
            <a:pPr marL="457200" indent="-457200">
              <a:buFont typeface="Courier New" pitchFamily="49" charset="0"/>
              <a:buChar char="o"/>
              <a:defRPr/>
            </a:pPr>
            <a:r>
              <a:rPr lang="tr-TR" sz="2400" b="1" dirty="0" err="1">
                <a:solidFill>
                  <a:srgbClr val="C00000"/>
                </a:solidFill>
              </a:rPr>
              <a:t>Mübah</a:t>
            </a:r>
            <a:r>
              <a:rPr lang="tr-TR" sz="2400" b="1" dirty="0">
                <a:solidFill>
                  <a:srgbClr val="C00000"/>
                </a:solidFill>
              </a:rPr>
              <a:t> yiyecekler seni </a:t>
            </a:r>
            <a:r>
              <a:rPr lang="tr-TR" sz="2400" b="1" dirty="0" err="1">
                <a:solidFill>
                  <a:srgbClr val="C00000"/>
                </a:solidFill>
              </a:rPr>
              <a:t>ahiret</a:t>
            </a:r>
            <a:r>
              <a:rPr lang="tr-TR" sz="2400" b="1" dirty="0">
                <a:solidFill>
                  <a:srgbClr val="C00000"/>
                </a:solidFill>
              </a:rPr>
              <a:t> ile meşguliyete sevk eder ve sana </a:t>
            </a:r>
            <a:r>
              <a:rPr lang="tr-TR" sz="2400" b="1" dirty="0" err="1">
                <a:solidFill>
                  <a:srgbClr val="C00000"/>
                </a:solidFill>
              </a:rPr>
              <a:t>taatları</a:t>
            </a:r>
            <a:r>
              <a:rPr lang="tr-TR" sz="2400" b="1" dirty="0">
                <a:solidFill>
                  <a:srgbClr val="C00000"/>
                </a:solidFill>
              </a:rPr>
              <a:t> sevdirir. </a:t>
            </a:r>
          </a:p>
          <a:p>
            <a:pPr marL="457200" indent="-457200">
              <a:buFont typeface="Courier New" pitchFamily="49" charset="0"/>
              <a:buChar char="o"/>
              <a:defRPr/>
            </a:pPr>
            <a:r>
              <a:rPr lang="tr-TR" sz="2400" b="1" dirty="0">
                <a:solidFill>
                  <a:srgbClr val="0070C0"/>
                </a:solidFill>
              </a:rPr>
              <a:t>Helal yiyecekler ise senin kalbini Allah’a yaklaştırır</a:t>
            </a:r>
            <a:r>
              <a:rPr lang="tr-TR" sz="2400" dirty="0">
                <a:solidFill>
                  <a:schemeClr val="tx1"/>
                </a:solidFill>
              </a:rPr>
              <a:t>.” demektedir. </a:t>
            </a:r>
            <a:r>
              <a:rPr lang="tr-TR" sz="1400" dirty="0">
                <a:solidFill>
                  <a:schemeClr val="tx1"/>
                </a:solidFill>
              </a:rPr>
              <a:t>(</a:t>
            </a:r>
            <a:r>
              <a:rPr lang="tr-TR" sz="1400" dirty="0" err="1">
                <a:solidFill>
                  <a:schemeClr val="tx1"/>
                </a:solidFill>
              </a:rPr>
              <a:t>Sâdık</a:t>
            </a:r>
            <a:r>
              <a:rPr lang="tr-TR" sz="1400" dirty="0">
                <a:solidFill>
                  <a:schemeClr val="tx1"/>
                </a:solidFill>
              </a:rPr>
              <a:t> </a:t>
            </a:r>
            <a:r>
              <a:rPr lang="tr-TR" sz="1400" dirty="0" err="1">
                <a:solidFill>
                  <a:schemeClr val="tx1"/>
                </a:solidFill>
              </a:rPr>
              <a:t>Dânâ</a:t>
            </a:r>
            <a:r>
              <a:rPr lang="tr-TR" sz="1400" dirty="0">
                <a:solidFill>
                  <a:schemeClr val="tx1"/>
                </a:solidFill>
              </a:rPr>
              <a:t> , Altınoluk Sohbetleri, 4/III) </a:t>
            </a:r>
            <a:endParaRPr lang="tr-TR" sz="2400" dirty="0">
              <a:solidFill>
                <a:schemeClr val="tx1"/>
              </a:solidFill>
            </a:endParaRPr>
          </a:p>
        </p:txBody>
      </p:sp>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LOKMA DEYİP GEÇME</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50825" y="908721"/>
            <a:ext cx="8748713"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dirty="0">
                <a:solidFill>
                  <a:schemeClr val="tx1"/>
                </a:solidFill>
              </a:rPr>
              <a:t>Hz. </a:t>
            </a:r>
            <a:r>
              <a:rPr lang="tr-TR" sz="2400" dirty="0" err="1">
                <a:solidFill>
                  <a:schemeClr val="tx1"/>
                </a:solidFill>
              </a:rPr>
              <a:t>Sehl</a:t>
            </a:r>
            <a:r>
              <a:rPr lang="tr-TR" sz="2400" dirty="0">
                <a:solidFill>
                  <a:schemeClr val="tx1"/>
                </a:solidFill>
              </a:rPr>
              <a:t> (R.A.): </a:t>
            </a:r>
          </a:p>
          <a:p>
            <a:pPr algn="ctr">
              <a:defRPr/>
            </a:pPr>
            <a:r>
              <a:rPr lang="tr-TR" sz="3200" dirty="0">
                <a:solidFill>
                  <a:schemeClr val="tx1"/>
                </a:solidFill>
              </a:rPr>
              <a:t>“</a:t>
            </a:r>
            <a:r>
              <a:rPr lang="tr-TR" sz="3200" b="1" dirty="0">
                <a:solidFill>
                  <a:srgbClr val="C00000"/>
                </a:solidFill>
              </a:rPr>
              <a:t>Haram lokma yiyenin azaları bilsin bilmesin, istesin istemesin isyan eder. </a:t>
            </a:r>
            <a:r>
              <a:rPr lang="tr-TR" sz="3200" b="1" dirty="0">
                <a:solidFill>
                  <a:schemeClr val="tx1"/>
                </a:solidFill>
              </a:rPr>
              <a:t>Yediği </a:t>
            </a:r>
            <a:r>
              <a:rPr lang="tr-TR" sz="3200" b="1" dirty="0">
                <a:solidFill>
                  <a:srgbClr val="0070C0"/>
                </a:solidFill>
              </a:rPr>
              <a:t>helal olan kimsenin de azaları kendisine itaat eder ve hayırlı işler yapmağa muvaffak olur</a:t>
            </a:r>
            <a:r>
              <a:rPr lang="tr-TR" sz="3200" dirty="0">
                <a:solidFill>
                  <a:schemeClr val="tx1"/>
                </a:solidFill>
              </a:rPr>
              <a:t>.” demiştir.</a:t>
            </a:r>
          </a:p>
          <a:p>
            <a:pPr algn="ctr">
              <a:defRPr/>
            </a:pPr>
            <a:endParaRPr lang="tr-TR" sz="2400" dirty="0">
              <a:solidFill>
                <a:schemeClr val="tx1"/>
              </a:solidFill>
            </a:endParaRPr>
          </a:p>
          <a:p>
            <a:pPr algn="ctr">
              <a:defRPr/>
            </a:pPr>
            <a:r>
              <a:rPr lang="de-CH" sz="2400" dirty="0" err="1">
                <a:solidFill>
                  <a:schemeClr val="tx1"/>
                </a:solidFill>
              </a:rPr>
              <a:t>Helal</a:t>
            </a:r>
            <a:r>
              <a:rPr lang="de-CH" sz="2400" dirty="0">
                <a:solidFill>
                  <a:schemeClr val="tx1"/>
                </a:solidFill>
              </a:rPr>
              <a:t> </a:t>
            </a:r>
            <a:r>
              <a:rPr lang="de-CH" sz="2400" dirty="0" err="1">
                <a:solidFill>
                  <a:schemeClr val="tx1"/>
                </a:solidFill>
              </a:rPr>
              <a:t>ve</a:t>
            </a:r>
            <a:r>
              <a:rPr lang="de-CH" sz="2400" dirty="0">
                <a:solidFill>
                  <a:schemeClr val="tx1"/>
                </a:solidFill>
              </a:rPr>
              <a:t> </a:t>
            </a:r>
            <a:r>
              <a:rPr lang="de-CH" sz="2400" dirty="0" err="1">
                <a:solidFill>
                  <a:schemeClr val="tx1"/>
                </a:solidFill>
              </a:rPr>
              <a:t>temiz</a:t>
            </a:r>
            <a:r>
              <a:rPr lang="de-CH" sz="2400" dirty="0">
                <a:solidFill>
                  <a:schemeClr val="tx1"/>
                </a:solidFill>
              </a:rPr>
              <a:t> </a:t>
            </a:r>
            <a:r>
              <a:rPr lang="de-CH" sz="2400" dirty="0" err="1">
                <a:solidFill>
                  <a:schemeClr val="tx1"/>
                </a:solidFill>
              </a:rPr>
              <a:t>yiyen</a:t>
            </a:r>
            <a:r>
              <a:rPr lang="de-CH" sz="2400" dirty="0">
                <a:solidFill>
                  <a:schemeClr val="tx1"/>
                </a:solidFill>
              </a:rPr>
              <a:t> </a:t>
            </a:r>
            <a:r>
              <a:rPr lang="de-CH" sz="2400" dirty="0" err="1">
                <a:solidFill>
                  <a:schemeClr val="tx1"/>
                </a:solidFill>
              </a:rPr>
              <a:t>insanların</a:t>
            </a:r>
            <a:r>
              <a:rPr lang="de-CH" sz="2400" dirty="0">
                <a:solidFill>
                  <a:schemeClr val="tx1"/>
                </a:solidFill>
              </a:rPr>
              <a:t> </a:t>
            </a:r>
            <a:r>
              <a:rPr lang="de-CH" sz="2400" dirty="0" err="1">
                <a:solidFill>
                  <a:schemeClr val="tx1"/>
                </a:solidFill>
              </a:rPr>
              <a:t>azalarında</a:t>
            </a:r>
            <a:r>
              <a:rPr lang="de-CH" sz="2400" dirty="0">
                <a:solidFill>
                  <a:schemeClr val="tx1"/>
                </a:solidFill>
              </a:rPr>
              <a:t> </a:t>
            </a:r>
            <a:r>
              <a:rPr lang="de-CH" sz="2400" dirty="0" err="1">
                <a:solidFill>
                  <a:schemeClr val="tx1"/>
                </a:solidFill>
              </a:rPr>
              <a:t>hayırlar</a:t>
            </a:r>
            <a:r>
              <a:rPr lang="de-CH" sz="2400" dirty="0">
                <a:solidFill>
                  <a:schemeClr val="tx1"/>
                </a:solidFill>
              </a:rPr>
              <a:t>, </a:t>
            </a:r>
            <a:r>
              <a:rPr lang="de-CH" sz="2400" dirty="0" err="1">
                <a:solidFill>
                  <a:schemeClr val="tx1"/>
                </a:solidFill>
              </a:rPr>
              <a:t>faziletler</a:t>
            </a:r>
            <a:r>
              <a:rPr lang="de-CH" sz="2400" dirty="0">
                <a:solidFill>
                  <a:schemeClr val="tx1"/>
                </a:solidFill>
              </a:rPr>
              <a:t> </a:t>
            </a:r>
            <a:r>
              <a:rPr lang="de-CH" sz="2400" dirty="0" err="1">
                <a:solidFill>
                  <a:schemeClr val="tx1"/>
                </a:solidFill>
              </a:rPr>
              <a:t>ve</a:t>
            </a:r>
            <a:r>
              <a:rPr lang="de-CH" sz="2400" dirty="0">
                <a:solidFill>
                  <a:schemeClr val="tx1"/>
                </a:solidFill>
              </a:rPr>
              <a:t> </a:t>
            </a:r>
            <a:r>
              <a:rPr lang="de-CH" sz="2400" dirty="0" err="1">
                <a:solidFill>
                  <a:schemeClr val="tx1"/>
                </a:solidFill>
              </a:rPr>
              <a:t>güzellikler</a:t>
            </a:r>
            <a:r>
              <a:rPr lang="de-CH" sz="2400" dirty="0">
                <a:solidFill>
                  <a:schemeClr val="tx1"/>
                </a:solidFill>
              </a:rPr>
              <a:t> </a:t>
            </a:r>
            <a:r>
              <a:rPr lang="de-CH" sz="2400" dirty="0" err="1">
                <a:solidFill>
                  <a:schemeClr val="tx1"/>
                </a:solidFill>
              </a:rPr>
              <a:t>tezahür</a:t>
            </a:r>
            <a:r>
              <a:rPr lang="de-CH" sz="2400" dirty="0">
                <a:solidFill>
                  <a:schemeClr val="tx1"/>
                </a:solidFill>
              </a:rPr>
              <a:t> </a:t>
            </a:r>
            <a:r>
              <a:rPr lang="de-CH" sz="2400" dirty="0" err="1">
                <a:solidFill>
                  <a:schemeClr val="tx1"/>
                </a:solidFill>
              </a:rPr>
              <a:t>eder</a:t>
            </a:r>
            <a:r>
              <a:rPr lang="de-CH" sz="2400" dirty="0">
                <a:solidFill>
                  <a:schemeClr val="tx1"/>
                </a:solidFill>
              </a:rPr>
              <a:t>. </a:t>
            </a:r>
            <a:r>
              <a:rPr lang="de-CH" sz="2400" dirty="0" err="1">
                <a:solidFill>
                  <a:schemeClr val="tx1"/>
                </a:solidFill>
              </a:rPr>
              <a:t>Helal</a:t>
            </a:r>
            <a:r>
              <a:rPr lang="de-CH" sz="2400" dirty="0">
                <a:solidFill>
                  <a:schemeClr val="tx1"/>
                </a:solidFill>
              </a:rPr>
              <a:t> </a:t>
            </a:r>
            <a:r>
              <a:rPr lang="de-CH" sz="2400" dirty="0" err="1">
                <a:solidFill>
                  <a:schemeClr val="tx1"/>
                </a:solidFill>
              </a:rPr>
              <a:t>ve</a:t>
            </a:r>
            <a:r>
              <a:rPr lang="de-CH" sz="2400" dirty="0">
                <a:solidFill>
                  <a:schemeClr val="tx1"/>
                </a:solidFill>
              </a:rPr>
              <a:t> </a:t>
            </a:r>
            <a:r>
              <a:rPr lang="de-CH" sz="2400" dirty="0" err="1">
                <a:solidFill>
                  <a:schemeClr val="tx1"/>
                </a:solidFill>
              </a:rPr>
              <a:t>temiz</a:t>
            </a:r>
            <a:r>
              <a:rPr lang="de-CH" sz="2400" dirty="0">
                <a:solidFill>
                  <a:schemeClr val="tx1"/>
                </a:solidFill>
              </a:rPr>
              <a:t> </a:t>
            </a:r>
            <a:r>
              <a:rPr lang="de-CH" sz="2400" dirty="0" err="1">
                <a:solidFill>
                  <a:schemeClr val="tx1"/>
                </a:solidFill>
              </a:rPr>
              <a:t>yiyenin</a:t>
            </a:r>
            <a:r>
              <a:rPr lang="de-CH" sz="2400" dirty="0">
                <a:solidFill>
                  <a:schemeClr val="tx1"/>
                </a:solidFill>
              </a:rPr>
              <a:t> </a:t>
            </a:r>
            <a:r>
              <a:rPr lang="de-CH" sz="2400" dirty="0" err="1">
                <a:solidFill>
                  <a:schemeClr val="tx1"/>
                </a:solidFill>
              </a:rPr>
              <a:t>bünyesi</a:t>
            </a:r>
            <a:r>
              <a:rPr lang="de-CH" sz="2400" dirty="0">
                <a:solidFill>
                  <a:schemeClr val="tx1"/>
                </a:solidFill>
              </a:rPr>
              <a:t> </a:t>
            </a:r>
            <a:r>
              <a:rPr lang="de-CH" sz="2400" dirty="0" err="1">
                <a:solidFill>
                  <a:schemeClr val="tx1"/>
                </a:solidFill>
              </a:rPr>
              <a:t>sağlam</a:t>
            </a:r>
            <a:r>
              <a:rPr lang="de-CH" sz="2400" dirty="0">
                <a:solidFill>
                  <a:schemeClr val="tx1"/>
                </a:solidFill>
              </a:rPr>
              <a:t>, </a:t>
            </a:r>
            <a:r>
              <a:rPr lang="de-CH" sz="2400" dirty="0" err="1">
                <a:solidFill>
                  <a:schemeClr val="tx1"/>
                </a:solidFill>
              </a:rPr>
              <a:t>karakter</a:t>
            </a:r>
            <a:r>
              <a:rPr lang="de-CH" sz="2400" dirty="0">
                <a:solidFill>
                  <a:schemeClr val="tx1"/>
                </a:solidFill>
              </a:rPr>
              <a:t> </a:t>
            </a:r>
            <a:r>
              <a:rPr lang="de-CH" sz="2400" dirty="0" err="1">
                <a:solidFill>
                  <a:schemeClr val="tx1"/>
                </a:solidFill>
              </a:rPr>
              <a:t>ve</a:t>
            </a:r>
            <a:r>
              <a:rPr lang="de-CH" sz="2400" dirty="0">
                <a:solidFill>
                  <a:schemeClr val="tx1"/>
                </a:solidFill>
              </a:rPr>
              <a:t> </a:t>
            </a:r>
            <a:r>
              <a:rPr lang="de-CH" sz="2400" dirty="0" err="1">
                <a:solidFill>
                  <a:schemeClr val="tx1"/>
                </a:solidFill>
              </a:rPr>
              <a:t>seciyesi</a:t>
            </a:r>
            <a:r>
              <a:rPr lang="de-CH" sz="2400" dirty="0">
                <a:solidFill>
                  <a:schemeClr val="tx1"/>
                </a:solidFill>
              </a:rPr>
              <a:t> </a:t>
            </a:r>
            <a:r>
              <a:rPr lang="de-CH" sz="2400" dirty="0" err="1">
                <a:solidFill>
                  <a:schemeClr val="tx1"/>
                </a:solidFill>
              </a:rPr>
              <a:t>metin</a:t>
            </a:r>
            <a:r>
              <a:rPr lang="de-CH" sz="2400" dirty="0">
                <a:solidFill>
                  <a:schemeClr val="tx1"/>
                </a:solidFill>
              </a:rPr>
              <a:t>, </a:t>
            </a:r>
            <a:r>
              <a:rPr lang="de-CH" sz="2400" dirty="0" err="1">
                <a:solidFill>
                  <a:schemeClr val="tx1"/>
                </a:solidFill>
              </a:rPr>
              <a:t>kalbi</a:t>
            </a:r>
            <a:r>
              <a:rPr lang="de-CH" sz="2400" dirty="0">
                <a:solidFill>
                  <a:schemeClr val="tx1"/>
                </a:solidFill>
              </a:rPr>
              <a:t> </a:t>
            </a:r>
            <a:r>
              <a:rPr lang="de-CH" sz="2400" dirty="0" err="1">
                <a:solidFill>
                  <a:schemeClr val="tx1"/>
                </a:solidFill>
              </a:rPr>
              <a:t>huzurlu</a:t>
            </a:r>
            <a:r>
              <a:rPr lang="de-CH" sz="2400" dirty="0">
                <a:solidFill>
                  <a:schemeClr val="tx1"/>
                </a:solidFill>
              </a:rPr>
              <a:t>, </a:t>
            </a:r>
            <a:r>
              <a:rPr lang="de-CH" sz="2400" dirty="0" err="1">
                <a:solidFill>
                  <a:schemeClr val="tx1"/>
                </a:solidFill>
              </a:rPr>
              <a:t>ibadeti</a:t>
            </a:r>
            <a:r>
              <a:rPr lang="de-CH" sz="2400" dirty="0">
                <a:solidFill>
                  <a:schemeClr val="tx1"/>
                </a:solidFill>
              </a:rPr>
              <a:t> </a:t>
            </a:r>
            <a:r>
              <a:rPr lang="de-CH" sz="2400" dirty="0" err="1">
                <a:solidFill>
                  <a:schemeClr val="tx1"/>
                </a:solidFill>
              </a:rPr>
              <a:t>güzel</a:t>
            </a:r>
            <a:r>
              <a:rPr lang="de-CH" sz="2400" dirty="0">
                <a:solidFill>
                  <a:schemeClr val="tx1"/>
                </a:solidFill>
              </a:rPr>
              <a:t> </a:t>
            </a:r>
            <a:r>
              <a:rPr lang="de-CH" sz="2400" dirty="0" err="1">
                <a:solidFill>
                  <a:schemeClr val="tx1"/>
                </a:solidFill>
              </a:rPr>
              <a:t>ve</a:t>
            </a:r>
            <a:r>
              <a:rPr lang="de-CH" sz="2400" dirty="0">
                <a:solidFill>
                  <a:schemeClr val="tx1"/>
                </a:solidFill>
              </a:rPr>
              <a:t> </a:t>
            </a:r>
            <a:r>
              <a:rPr lang="de-CH" sz="2400" dirty="0" err="1">
                <a:solidFill>
                  <a:schemeClr val="tx1"/>
                </a:solidFill>
              </a:rPr>
              <a:t>duası</a:t>
            </a:r>
            <a:r>
              <a:rPr lang="de-CH" sz="2400" dirty="0">
                <a:solidFill>
                  <a:schemeClr val="tx1"/>
                </a:solidFill>
              </a:rPr>
              <a:t> </a:t>
            </a:r>
            <a:r>
              <a:rPr lang="de-CH" sz="2400" dirty="0" err="1">
                <a:solidFill>
                  <a:schemeClr val="tx1"/>
                </a:solidFill>
              </a:rPr>
              <a:t>makbul</a:t>
            </a:r>
            <a:r>
              <a:rPr lang="de-CH" sz="2400" dirty="0">
                <a:solidFill>
                  <a:schemeClr val="tx1"/>
                </a:solidFill>
              </a:rPr>
              <a:t> </a:t>
            </a:r>
            <a:r>
              <a:rPr lang="de-CH" sz="2400" dirty="0" err="1">
                <a:solidFill>
                  <a:schemeClr val="tx1"/>
                </a:solidFill>
              </a:rPr>
              <a:t>olur</a:t>
            </a:r>
            <a:r>
              <a:rPr lang="de-CH" sz="2400" dirty="0">
                <a:solidFill>
                  <a:schemeClr val="tx1"/>
                </a:solidFill>
              </a:rPr>
              <a:t>.</a:t>
            </a:r>
            <a:endParaRPr lang="tr-TR" sz="2400" dirty="0">
              <a:solidFill>
                <a:schemeClr val="tx1"/>
              </a:solidFill>
            </a:endParaRPr>
          </a:p>
        </p:txBody>
      </p:sp>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SIHHAT İÇİN HELAL LOKMA</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50825" y="908719"/>
            <a:ext cx="8748713" cy="4896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tr-TR" sz="2400" dirty="0">
                <a:solidFill>
                  <a:schemeClr val="tx1"/>
                </a:solidFill>
              </a:rPr>
              <a:t>Hz. Ebu Bekir (r.a.) hizmetçisinin getirdiği bir hurmayı yerken, onun; “</a:t>
            </a:r>
            <a:r>
              <a:rPr lang="tr-TR" sz="2400" b="1" dirty="0">
                <a:solidFill>
                  <a:srgbClr val="C00000"/>
                </a:solidFill>
              </a:rPr>
              <a:t>Geçmişte cahiliye döneminde kahinlik yapıyordum, borçlum o dönemden kalan bir alacağımı bugün bana getirdi. Ben de o parayla satın aldığım hurmalardan bir tanesini sana getirdim</a:t>
            </a:r>
            <a:r>
              <a:rPr lang="tr-TR" sz="2400" dirty="0">
                <a:solidFill>
                  <a:schemeClr val="tx1"/>
                </a:solidFill>
              </a:rPr>
              <a:t>” deyince; Hz. Ebu Bekir (r.a.) midesine haram yollardan kazanılmış bir haram lokmanın girmemesi için derhal boğazındaki hurmayı gözleri kan çanak olarak dışarıya atmıştı. </a:t>
            </a:r>
            <a:r>
              <a:rPr lang="tr-TR" sz="1100" dirty="0">
                <a:solidFill>
                  <a:schemeClr val="tx1"/>
                </a:solidFill>
              </a:rPr>
              <a:t>(</a:t>
            </a:r>
            <a:r>
              <a:rPr lang="tr-TR" sz="1100" dirty="0" err="1">
                <a:solidFill>
                  <a:schemeClr val="tx1"/>
                </a:solidFill>
              </a:rPr>
              <a:t>Buhari</a:t>
            </a:r>
            <a:r>
              <a:rPr lang="tr-TR" sz="1100" dirty="0">
                <a:solidFill>
                  <a:schemeClr val="tx1"/>
                </a:solidFill>
              </a:rPr>
              <a:t>, </a:t>
            </a:r>
            <a:r>
              <a:rPr lang="tr-TR" sz="1100" dirty="0" err="1">
                <a:solidFill>
                  <a:schemeClr val="tx1"/>
                </a:solidFill>
              </a:rPr>
              <a:t>Menâkibu’l</a:t>
            </a:r>
            <a:r>
              <a:rPr lang="tr-TR" sz="1100" dirty="0">
                <a:solidFill>
                  <a:schemeClr val="tx1"/>
                </a:solidFill>
              </a:rPr>
              <a:t>-</a:t>
            </a:r>
            <a:r>
              <a:rPr lang="tr-TR" sz="1100" dirty="0" err="1">
                <a:solidFill>
                  <a:schemeClr val="tx1"/>
                </a:solidFill>
              </a:rPr>
              <a:t>Ensar</a:t>
            </a:r>
            <a:r>
              <a:rPr lang="tr-TR" sz="1100" dirty="0">
                <a:solidFill>
                  <a:schemeClr val="tx1"/>
                </a:solidFill>
              </a:rPr>
              <a:t>, 26; </a:t>
            </a:r>
            <a:r>
              <a:rPr lang="tr-TR" sz="1100" dirty="0" err="1">
                <a:solidFill>
                  <a:schemeClr val="tx1"/>
                </a:solidFill>
              </a:rPr>
              <a:t>Abdulkerim</a:t>
            </a:r>
            <a:r>
              <a:rPr lang="tr-TR" sz="1100" dirty="0">
                <a:solidFill>
                  <a:schemeClr val="tx1"/>
                </a:solidFill>
              </a:rPr>
              <a:t> </a:t>
            </a:r>
            <a:r>
              <a:rPr lang="tr-TR" sz="1100" dirty="0" err="1">
                <a:solidFill>
                  <a:schemeClr val="tx1"/>
                </a:solidFill>
              </a:rPr>
              <a:t>Kuşeyri</a:t>
            </a:r>
            <a:r>
              <a:rPr lang="tr-TR" sz="1100" dirty="0">
                <a:solidFill>
                  <a:schemeClr val="tx1"/>
                </a:solidFill>
              </a:rPr>
              <a:t>, </a:t>
            </a:r>
            <a:r>
              <a:rPr lang="tr-TR" sz="1100" dirty="0" err="1">
                <a:solidFill>
                  <a:schemeClr val="tx1"/>
                </a:solidFill>
              </a:rPr>
              <a:t>Kuşeyri</a:t>
            </a:r>
            <a:r>
              <a:rPr lang="tr-TR" sz="1100" dirty="0">
                <a:solidFill>
                  <a:schemeClr val="tx1"/>
                </a:solidFill>
              </a:rPr>
              <a:t> Risalesi, (Hazırlayan, Süleyman Uludağ) Dergah Yay. 1981, s. 248.) </a:t>
            </a:r>
            <a:endParaRPr lang="tr-TR" sz="1600" dirty="0">
              <a:solidFill>
                <a:schemeClr val="tx1"/>
              </a:solidFill>
            </a:endParaRPr>
          </a:p>
          <a:p>
            <a:pPr algn="just">
              <a:defRPr/>
            </a:pPr>
            <a:endParaRPr lang="tr-TR" sz="1600" dirty="0">
              <a:solidFill>
                <a:schemeClr val="tx1"/>
              </a:solidFill>
            </a:endParaRPr>
          </a:p>
          <a:p>
            <a:pPr algn="just"/>
            <a:r>
              <a:rPr lang="tr-TR" sz="2400" b="1" u="sng" dirty="0">
                <a:solidFill>
                  <a:schemeClr val="tx1"/>
                </a:solidFill>
              </a:rPr>
              <a:t>Hazreti Ömer </a:t>
            </a:r>
            <a:r>
              <a:rPr lang="tr-TR" sz="2400" b="1" u="sng" dirty="0" smtClean="0">
                <a:solidFill>
                  <a:schemeClr val="tx1"/>
                </a:solidFill>
              </a:rPr>
              <a:t>(</a:t>
            </a:r>
            <a:r>
              <a:rPr lang="tr-TR" sz="2400" b="1" u="sng" dirty="0" err="1">
                <a:solidFill>
                  <a:schemeClr val="tx1"/>
                </a:solidFill>
              </a:rPr>
              <a:t>radiyallahu</a:t>
            </a:r>
            <a:r>
              <a:rPr lang="tr-TR" sz="2400" b="1" u="sng" dirty="0">
                <a:solidFill>
                  <a:schemeClr val="tx1"/>
                </a:solidFill>
              </a:rPr>
              <a:t> </a:t>
            </a:r>
            <a:r>
              <a:rPr lang="tr-TR" sz="2400" b="1" u="sng" dirty="0" err="1">
                <a:solidFill>
                  <a:schemeClr val="tx1"/>
                </a:solidFill>
              </a:rPr>
              <a:t>anh</a:t>
            </a:r>
            <a:r>
              <a:rPr lang="tr-TR" sz="2400" dirty="0">
                <a:solidFill>
                  <a:schemeClr val="tx1"/>
                </a:solidFill>
              </a:rPr>
              <a:t>) bir gün yanlışlıkla </a:t>
            </a:r>
            <a:r>
              <a:rPr lang="tr-TR" sz="2400" b="1" dirty="0">
                <a:solidFill>
                  <a:srgbClr val="0070C0"/>
                </a:solidFill>
              </a:rPr>
              <a:t>devlet hazinesine ait olan bir zekât devesinin sütünden içmiş; </a:t>
            </a:r>
            <a:r>
              <a:rPr lang="tr-TR" sz="2400" dirty="0">
                <a:solidFill>
                  <a:schemeClr val="tx1"/>
                </a:solidFill>
              </a:rPr>
              <a:t>onun milletin malı olduğunu </a:t>
            </a:r>
            <a:r>
              <a:rPr lang="tr-TR" sz="2400" dirty="0" err="1">
                <a:solidFill>
                  <a:schemeClr val="tx1"/>
                </a:solidFill>
              </a:rPr>
              <a:t>farkeder</a:t>
            </a:r>
            <a:r>
              <a:rPr lang="tr-TR" sz="2400" dirty="0">
                <a:solidFill>
                  <a:schemeClr val="tx1"/>
                </a:solidFill>
              </a:rPr>
              <a:t> etmez de hemen parmağını gırtlağına kadar sokarak istifrağ etmiş; o haramın kanına karışmasına ve bedeninin bir parçası haline gelmesine mani olmaya çalışmıştı.</a:t>
            </a:r>
          </a:p>
        </p:txBody>
      </p:sp>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HELAL LOKMA DA DUYARLILIK</a:t>
            </a:r>
          </a:p>
          <a:p>
            <a:pPr algn="ctr"/>
            <a:r>
              <a:rPr lang="tr-TR" sz="2800" b="1" dirty="0" smtClean="0">
                <a:solidFill>
                  <a:schemeClr val="bg1"/>
                </a:solidFill>
                <a:latin typeface="Times New Roman" pitchFamily="18" charset="0"/>
                <a:cs typeface="Times New Roman" pitchFamily="18" charset="0"/>
              </a:rPr>
              <a:t>BELKİ DE “</a:t>
            </a:r>
            <a:r>
              <a:rPr lang="tr-TR" sz="28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CENNETLE MÜJDELENMEKTİR</a:t>
            </a:r>
            <a:r>
              <a:rPr lang="tr-TR" sz="2800" b="1" dirty="0" smtClean="0">
                <a:solidFill>
                  <a:schemeClr val="bg1"/>
                </a:solidFill>
                <a:latin typeface="Times New Roman" pitchFamily="18" charset="0"/>
                <a:cs typeface="Times New Roman" pitchFamily="18" charset="0"/>
              </a:rPr>
              <a:t>”</a:t>
            </a:r>
            <a:endParaRPr lang="tr-TR" sz="2800" b="1" dirty="0">
              <a:solidFill>
                <a:schemeClr val="bg1"/>
              </a:solidFill>
              <a:latin typeface="Times New Roman" pitchFamily="18" charset="0"/>
              <a:cs typeface="Times New Roman"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50825" y="836711"/>
            <a:ext cx="8748713" cy="4896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tr-TR" sz="2400" dirty="0">
                <a:solidFill>
                  <a:schemeClr val="tx1"/>
                </a:solidFill>
              </a:rPr>
              <a:t>Hazreti Ömer (r.a.)'in özel işini görürken, devlete ait mumu söndürüp, kendisine ait mumu </a:t>
            </a:r>
            <a:r>
              <a:rPr lang="tr-TR" sz="2400" dirty="0" err="1" smtClean="0">
                <a:solidFill>
                  <a:schemeClr val="tx1"/>
                </a:solidFill>
              </a:rPr>
              <a:t>yakmasıbu</a:t>
            </a:r>
            <a:r>
              <a:rPr lang="tr-TR" sz="2400" dirty="0" smtClean="0">
                <a:solidFill>
                  <a:schemeClr val="tx1"/>
                </a:solidFill>
              </a:rPr>
              <a:t> duyarlılığın bir göstergesidir.</a:t>
            </a:r>
            <a:endParaRPr lang="tr-TR" sz="2400" dirty="0">
              <a:solidFill>
                <a:schemeClr val="tx1"/>
              </a:solidFill>
            </a:endParaRPr>
          </a:p>
          <a:p>
            <a:pPr algn="just">
              <a:defRPr/>
            </a:pPr>
            <a:r>
              <a:rPr lang="tr-TR" sz="2400" dirty="0">
                <a:solidFill>
                  <a:schemeClr val="tx1"/>
                </a:solidFill>
              </a:rPr>
              <a:t> </a:t>
            </a:r>
          </a:p>
          <a:p>
            <a:pPr algn="just">
              <a:defRPr/>
            </a:pPr>
            <a:r>
              <a:rPr lang="tr-TR" sz="2400" dirty="0" smtClean="0">
                <a:solidFill>
                  <a:schemeClr val="tx1"/>
                </a:solidFill>
              </a:rPr>
              <a:t>Selef </a:t>
            </a:r>
            <a:r>
              <a:rPr lang="tr-TR" sz="2400" dirty="0">
                <a:solidFill>
                  <a:schemeClr val="tx1"/>
                </a:solidFill>
              </a:rPr>
              <a:t>hanımlarının, sabahleyin kocaları çalışmak için işe giderlerken onlara hitaben; </a:t>
            </a:r>
            <a:r>
              <a:rPr lang="tr-TR" sz="2800" dirty="0">
                <a:solidFill>
                  <a:srgbClr val="0070C0"/>
                </a:solidFill>
              </a:rPr>
              <a:t>“</a:t>
            </a:r>
            <a:r>
              <a:rPr lang="tr-TR" sz="2800" b="1" dirty="0">
                <a:solidFill>
                  <a:srgbClr val="0070C0"/>
                </a:solidFill>
              </a:rPr>
              <a:t>Bizim hakkımızda Allah’tan korkun da bize haram lokma/rızık yedirmeyin! Biz açlığa sabrederiz de harama yahut ateşe sabredemeyiz</a:t>
            </a:r>
            <a:r>
              <a:rPr lang="tr-TR" sz="2800" dirty="0">
                <a:solidFill>
                  <a:srgbClr val="0070C0"/>
                </a:solidFill>
              </a:rPr>
              <a:t>.” </a:t>
            </a:r>
            <a:r>
              <a:rPr lang="tr-TR" sz="1600" dirty="0">
                <a:solidFill>
                  <a:schemeClr val="tx1"/>
                </a:solidFill>
              </a:rPr>
              <a:t>(Haris el-Muhasibi, </a:t>
            </a:r>
            <a:r>
              <a:rPr lang="tr-TR" sz="1600" dirty="0" err="1">
                <a:solidFill>
                  <a:schemeClr val="tx1"/>
                </a:solidFill>
              </a:rPr>
              <a:t>Risalet’ül</a:t>
            </a:r>
            <a:r>
              <a:rPr lang="tr-TR" sz="1600" dirty="0">
                <a:solidFill>
                  <a:schemeClr val="tx1"/>
                </a:solidFill>
              </a:rPr>
              <a:t> </a:t>
            </a:r>
            <a:r>
              <a:rPr lang="tr-TR" sz="1600" dirty="0" err="1">
                <a:solidFill>
                  <a:schemeClr val="tx1"/>
                </a:solidFill>
              </a:rPr>
              <a:t>Müsterşidin</a:t>
            </a:r>
            <a:r>
              <a:rPr lang="tr-TR" sz="1600" dirty="0">
                <a:solidFill>
                  <a:schemeClr val="tx1"/>
                </a:solidFill>
              </a:rPr>
              <a:t>, Halep, S. 153.)</a:t>
            </a:r>
            <a:r>
              <a:rPr lang="tr-TR" sz="2400" dirty="0">
                <a:solidFill>
                  <a:schemeClr val="tx1"/>
                </a:solidFill>
              </a:rPr>
              <a:t> şeklinde söyledikleri söz ve uyarıları kazançta helal duyarlılığına ulaşmak isteyen müminlere ne büyük bir ders ve ne güzel bir örnektir. </a:t>
            </a:r>
          </a:p>
        </p:txBody>
      </p:sp>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HELAL LOKMA DA DUYARLILIK</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50825" y="908721"/>
            <a:ext cx="8748713"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tr-TR" sz="2400" dirty="0" err="1" smtClean="0">
                <a:solidFill>
                  <a:schemeClr val="tx1"/>
                </a:solidFill>
              </a:rPr>
              <a:t>Sahâbeden</a:t>
            </a:r>
            <a:r>
              <a:rPr lang="tr-TR" sz="2400" dirty="0" smtClean="0">
                <a:solidFill>
                  <a:schemeClr val="tx1"/>
                </a:solidFill>
              </a:rPr>
              <a:t> </a:t>
            </a:r>
            <a:r>
              <a:rPr lang="tr-TR" sz="2400" dirty="0" err="1" smtClean="0">
                <a:solidFill>
                  <a:schemeClr val="tx1"/>
                </a:solidFill>
              </a:rPr>
              <a:t>Abdllah</a:t>
            </a:r>
            <a:r>
              <a:rPr lang="tr-TR" sz="2400" dirty="0" smtClean="0">
                <a:solidFill>
                  <a:schemeClr val="tx1"/>
                </a:solidFill>
              </a:rPr>
              <a:t> b. Ömer, </a:t>
            </a:r>
            <a:r>
              <a:rPr lang="tr-TR" sz="2400" dirty="0" err="1" smtClean="0">
                <a:solidFill>
                  <a:schemeClr val="tx1"/>
                </a:solidFill>
              </a:rPr>
              <a:t>S'ad</a:t>
            </a:r>
            <a:r>
              <a:rPr lang="tr-TR" sz="2400" dirty="0" smtClean="0">
                <a:solidFill>
                  <a:schemeClr val="tx1"/>
                </a:solidFill>
              </a:rPr>
              <a:t> ve </a:t>
            </a:r>
            <a:r>
              <a:rPr lang="tr-TR" sz="2400" dirty="0" err="1" smtClean="0">
                <a:solidFill>
                  <a:schemeClr val="tx1"/>
                </a:solidFill>
              </a:rPr>
              <a:t>Üsâme</a:t>
            </a:r>
            <a:r>
              <a:rPr lang="tr-TR" sz="2400" dirty="0" smtClean="0">
                <a:solidFill>
                  <a:schemeClr val="tx1"/>
                </a:solidFill>
              </a:rPr>
              <a:t>. b. </a:t>
            </a:r>
            <a:r>
              <a:rPr lang="tr-TR" sz="2400" dirty="0" err="1" smtClean="0">
                <a:solidFill>
                  <a:schemeClr val="tx1"/>
                </a:solidFill>
              </a:rPr>
              <a:t>Zeyd</a:t>
            </a:r>
            <a:r>
              <a:rPr lang="tr-TR" sz="2400" dirty="0" smtClean="0">
                <a:solidFill>
                  <a:schemeClr val="tx1"/>
                </a:solidFill>
              </a:rPr>
              <a:t> vb. gibi bir </a:t>
            </a:r>
            <a:r>
              <a:rPr lang="tr-TR" sz="2400" dirty="0">
                <a:solidFill>
                  <a:schemeClr val="tx1"/>
                </a:solidFill>
              </a:rPr>
              <a:t>topluluk Hz. Osman'ın öldürülmesinden sonra hiç bir öğün karınları tok olarak kalkmamışlardır. </a:t>
            </a:r>
          </a:p>
          <a:p>
            <a:pPr algn="just">
              <a:defRPr/>
            </a:pPr>
            <a:r>
              <a:rPr lang="tr-TR" sz="2400" dirty="0">
                <a:solidFill>
                  <a:schemeClr val="tx1"/>
                </a:solidFill>
              </a:rPr>
              <a:t>Çünkü </a:t>
            </a:r>
            <a:r>
              <a:rPr lang="tr-TR" sz="2400" b="1" dirty="0">
                <a:solidFill>
                  <a:schemeClr val="tx1"/>
                </a:solidFill>
              </a:rPr>
              <a:t>Hz. Osman'ın öldürülmesinden sonra </a:t>
            </a:r>
            <a:r>
              <a:rPr lang="tr-TR" sz="2400" b="1" dirty="0" err="1">
                <a:solidFill>
                  <a:schemeClr val="tx1"/>
                </a:solidFill>
              </a:rPr>
              <a:t>Beytülmâl</a:t>
            </a:r>
            <a:r>
              <a:rPr lang="tr-TR" sz="2400" b="1" dirty="0">
                <a:solidFill>
                  <a:schemeClr val="tx1"/>
                </a:solidFill>
              </a:rPr>
              <a:t> talan edildiğinden bu haram paralar,</a:t>
            </a:r>
            <a:r>
              <a:rPr lang="tr-TR" sz="2400" dirty="0">
                <a:solidFill>
                  <a:schemeClr val="tx1"/>
                </a:solidFill>
              </a:rPr>
              <a:t> </a:t>
            </a:r>
            <a:r>
              <a:rPr lang="tr-TR" sz="2400" dirty="0" err="1">
                <a:solidFill>
                  <a:schemeClr val="tx1"/>
                </a:solidFill>
              </a:rPr>
              <a:t>Medîne</a:t>
            </a:r>
            <a:r>
              <a:rPr lang="tr-TR" sz="2400" dirty="0">
                <a:solidFill>
                  <a:schemeClr val="tx1"/>
                </a:solidFill>
              </a:rPr>
              <a:t> halkının paralarına karışmıştı. </a:t>
            </a:r>
            <a:endParaRPr lang="tr-TR" sz="2400" dirty="0" smtClean="0">
              <a:solidFill>
                <a:schemeClr val="tx1"/>
              </a:solidFill>
            </a:endParaRPr>
          </a:p>
          <a:p>
            <a:pPr algn="just">
              <a:defRPr/>
            </a:pPr>
            <a:endParaRPr lang="tr-TR" sz="2400" dirty="0" smtClean="0">
              <a:solidFill>
                <a:schemeClr val="tx1"/>
              </a:solidFill>
            </a:endParaRPr>
          </a:p>
          <a:p>
            <a:pPr algn="just">
              <a:defRPr/>
            </a:pPr>
            <a:r>
              <a:rPr lang="tr-TR" sz="2400" b="1" dirty="0" smtClean="0">
                <a:solidFill>
                  <a:schemeClr val="tx1"/>
                </a:solidFill>
              </a:rPr>
              <a:t>İmam-ı </a:t>
            </a:r>
            <a:r>
              <a:rPr lang="tr-TR" sz="2400" b="1" dirty="0" err="1" smtClean="0">
                <a:solidFill>
                  <a:schemeClr val="tx1"/>
                </a:solidFill>
              </a:rPr>
              <a:t>A'zam</a:t>
            </a:r>
            <a:r>
              <a:rPr lang="tr-TR" sz="2400" dirty="0" smtClean="0">
                <a:solidFill>
                  <a:schemeClr val="tx1"/>
                </a:solidFill>
              </a:rPr>
              <a:t> </a:t>
            </a:r>
            <a:r>
              <a:rPr lang="tr-TR" sz="2400" dirty="0" err="1" smtClean="0">
                <a:solidFill>
                  <a:schemeClr val="tx1"/>
                </a:solidFill>
              </a:rPr>
              <a:t>Bağdad'da</a:t>
            </a:r>
            <a:r>
              <a:rPr lang="tr-TR" sz="2400" dirty="0" smtClean="0">
                <a:solidFill>
                  <a:schemeClr val="tx1"/>
                </a:solidFill>
              </a:rPr>
              <a:t> </a:t>
            </a:r>
            <a:r>
              <a:rPr lang="tr-TR" sz="2400" b="1" dirty="0" smtClean="0">
                <a:solidFill>
                  <a:schemeClr val="tx1"/>
                </a:solidFill>
              </a:rPr>
              <a:t>bir koyun sürüsünün talan edilmesi üzerine on beş yıl süreyle koyun eti yememişti</a:t>
            </a:r>
            <a:r>
              <a:rPr lang="tr-TR" sz="2400" dirty="0" smtClean="0">
                <a:solidFill>
                  <a:schemeClr val="tx1"/>
                </a:solidFill>
              </a:rPr>
              <a:t>. </a:t>
            </a:r>
          </a:p>
          <a:p>
            <a:pPr algn="just">
              <a:defRPr/>
            </a:pPr>
            <a:r>
              <a:rPr lang="tr-TR" sz="2400" dirty="0" smtClean="0">
                <a:solidFill>
                  <a:schemeClr val="tx1"/>
                </a:solidFill>
              </a:rPr>
              <a:t>Sebebi sorulduğunda: </a:t>
            </a:r>
          </a:p>
          <a:p>
            <a:pPr algn="just">
              <a:defRPr/>
            </a:pPr>
            <a:r>
              <a:rPr lang="tr-TR" sz="2400" dirty="0" smtClean="0">
                <a:solidFill>
                  <a:schemeClr val="tx1"/>
                </a:solidFill>
              </a:rPr>
              <a:t>"</a:t>
            </a:r>
            <a:r>
              <a:rPr lang="tr-TR" sz="2400" b="1" dirty="0" smtClean="0">
                <a:solidFill>
                  <a:schemeClr val="tx1"/>
                </a:solidFill>
              </a:rPr>
              <a:t>Bir koyunun ortalama on beş yıl yaşadığını öğrendiğini bu yüzden on beş yıl süreyle aldığı etin, </a:t>
            </a:r>
            <a:r>
              <a:rPr lang="tr-TR" sz="2400" b="1" dirty="0" err="1" smtClean="0">
                <a:solidFill>
                  <a:schemeClr val="tx1"/>
                </a:solidFill>
              </a:rPr>
              <a:t>gasb</a:t>
            </a:r>
            <a:r>
              <a:rPr lang="tr-TR" sz="2400" b="1" dirty="0" smtClean="0">
                <a:solidFill>
                  <a:schemeClr val="tx1"/>
                </a:solidFill>
              </a:rPr>
              <a:t> edilen koyunların etlerinden olmaması için böyle yaptığını"</a:t>
            </a:r>
            <a:r>
              <a:rPr lang="tr-TR" sz="2400" dirty="0" smtClean="0">
                <a:solidFill>
                  <a:schemeClr val="tx1"/>
                </a:solidFill>
              </a:rPr>
              <a:t> söylemiştir. </a:t>
            </a:r>
            <a:endParaRPr lang="tr-TR" sz="2400" dirty="0">
              <a:solidFill>
                <a:schemeClr val="tx1"/>
              </a:solidFill>
            </a:endParaRPr>
          </a:p>
        </p:txBody>
      </p:sp>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HELAL LOKMA DA DUYARLILIK</a:t>
            </a:r>
          </a:p>
          <a:p>
            <a:pPr algn="ctr"/>
            <a:r>
              <a:rPr lang="tr-TR" sz="2800" b="1" dirty="0" smtClean="0">
                <a:solidFill>
                  <a:schemeClr val="bg1"/>
                </a:solidFill>
                <a:latin typeface="Times New Roman" pitchFamily="18" charset="0"/>
                <a:cs typeface="Times New Roman" pitchFamily="18" charset="0"/>
              </a:rPr>
              <a:t>BELKİ DE “</a:t>
            </a:r>
            <a:r>
              <a:rPr lang="tr-TR" sz="28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CENNETLE MÜJDELENMEKTİR</a:t>
            </a:r>
            <a:r>
              <a:rPr lang="tr-TR" sz="2800" b="1" dirty="0" smtClean="0">
                <a:solidFill>
                  <a:schemeClr val="bg1"/>
                </a:solidFill>
                <a:latin typeface="Times New Roman" pitchFamily="18" charset="0"/>
                <a:cs typeface="Times New Roman" pitchFamily="18" charset="0"/>
              </a:rPr>
              <a:t>”</a:t>
            </a:r>
            <a:endParaRPr lang="tr-TR" sz="2800" b="1" dirty="0">
              <a:solidFill>
                <a:schemeClr val="bg1"/>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107504" y="908720"/>
            <a:ext cx="8892480" cy="4464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SA" sz="4800" dirty="0">
                <a:solidFill>
                  <a:schemeClr val="tx1"/>
                </a:solidFill>
                <a:latin typeface="HASENAT4" pitchFamily="2" charset="-78"/>
                <a:cs typeface="HASENAT4" pitchFamily="2" charset="-78"/>
              </a:rPr>
              <a:t>وَمَا مِن دَآبَّةٍ فِي الأَرْضِ إِلاَّ عَلَى اللّهِ رِزْقُهَا</a:t>
            </a:r>
            <a:endParaRPr lang="tr-TR" sz="4800" dirty="0">
              <a:solidFill>
                <a:schemeClr val="tx1"/>
              </a:solidFill>
              <a:latin typeface="HASENAT4" pitchFamily="2" charset="-78"/>
              <a:cs typeface="HASENAT4" pitchFamily="2" charset="-78"/>
            </a:endParaRPr>
          </a:p>
          <a:p>
            <a:pPr algn="ctr">
              <a:defRPr/>
            </a:pPr>
            <a:r>
              <a:rPr lang="tr-TR" sz="2400" b="1" dirty="0">
                <a:solidFill>
                  <a:schemeClr val="tx1"/>
                </a:solidFill>
              </a:rPr>
              <a:t>“</a:t>
            </a:r>
            <a:r>
              <a:rPr lang="tr-TR" sz="2800" b="1" dirty="0">
                <a:solidFill>
                  <a:srgbClr val="0070C0"/>
                </a:solidFill>
              </a:rPr>
              <a:t>Yerde rızkı Allah'a ait olmayan hiçbir debelenen yoktur</a:t>
            </a:r>
            <a:r>
              <a:rPr lang="tr-TR" sz="2400" b="1" dirty="0">
                <a:solidFill>
                  <a:schemeClr val="tx1"/>
                </a:solidFill>
              </a:rPr>
              <a:t>”</a:t>
            </a:r>
            <a:r>
              <a:rPr lang="tr-TR" sz="2400" dirty="0">
                <a:solidFill>
                  <a:schemeClr val="tx1"/>
                </a:solidFill>
              </a:rPr>
              <a:t> </a:t>
            </a:r>
          </a:p>
          <a:p>
            <a:pPr algn="ctr">
              <a:defRPr/>
            </a:pPr>
            <a:r>
              <a:rPr lang="tr-TR" dirty="0">
                <a:solidFill>
                  <a:schemeClr val="tx1"/>
                </a:solidFill>
              </a:rPr>
              <a:t>(</a:t>
            </a:r>
            <a:r>
              <a:rPr lang="tr-TR" dirty="0" err="1">
                <a:solidFill>
                  <a:schemeClr val="tx1"/>
                </a:solidFill>
              </a:rPr>
              <a:t>Hud</a:t>
            </a:r>
            <a:r>
              <a:rPr lang="tr-TR" dirty="0">
                <a:solidFill>
                  <a:schemeClr val="tx1"/>
                </a:solidFill>
              </a:rPr>
              <a:t>, 11/6</a:t>
            </a:r>
            <a:r>
              <a:rPr lang="tr-TR" dirty="0" smtClean="0">
                <a:solidFill>
                  <a:schemeClr val="tx1"/>
                </a:solidFill>
              </a:rPr>
              <a:t>)</a:t>
            </a:r>
          </a:p>
          <a:p>
            <a:pPr algn="ctr">
              <a:defRPr/>
            </a:pPr>
            <a:endParaRPr lang="tr-TR" dirty="0" smtClean="0">
              <a:solidFill>
                <a:schemeClr val="tx1"/>
              </a:solidFill>
            </a:endParaRPr>
          </a:p>
          <a:p>
            <a:pPr algn="ctr"/>
            <a:r>
              <a:rPr lang="ar-SA" sz="4000" dirty="0">
                <a:solidFill>
                  <a:schemeClr val="tx1"/>
                </a:solidFill>
                <a:latin typeface="HASENAT4" pitchFamily="2" charset="-78"/>
                <a:cs typeface="HASENAT4" pitchFamily="2" charset="-78"/>
              </a:rPr>
              <a:t>وَاِنْ تَعُدُّوا نِعْمَةَ اللّٰهِ لَا تُحْصُوهَا اِنَّ اللّٰهَ لَغَفُورٌ رَحٖيمٌ </a:t>
            </a:r>
          </a:p>
          <a:p>
            <a:pPr algn="ctr"/>
            <a:r>
              <a:rPr lang="tr-TR" sz="2800" dirty="0" smtClean="0">
                <a:solidFill>
                  <a:schemeClr val="tx1"/>
                </a:solidFill>
              </a:rPr>
              <a:t>“</a:t>
            </a:r>
            <a:r>
              <a:rPr lang="tr-TR" sz="2800" dirty="0" smtClean="0">
                <a:solidFill>
                  <a:srgbClr val="C00000"/>
                </a:solidFill>
              </a:rPr>
              <a:t>Allah'ın </a:t>
            </a:r>
            <a:r>
              <a:rPr lang="tr-TR" sz="2800" dirty="0">
                <a:solidFill>
                  <a:srgbClr val="C00000"/>
                </a:solidFill>
              </a:rPr>
              <a:t>nimetini saymaya kalksanız, onu sayamazsınız. </a:t>
            </a:r>
            <a:r>
              <a:rPr lang="tr-TR" sz="2800" dirty="0">
                <a:solidFill>
                  <a:schemeClr val="tx1"/>
                </a:solidFill>
              </a:rPr>
              <a:t>Hakikaten Allah çok bağışlayan, pek esirgeyendir</a:t>
            </a:r>
            <a:r>
              <a:rPr lang="tr-TR" sz="2800" dirty="0" smtClean="0">
                <a:solidFill>
                  <a:schemeClr val="tx1"/>
                </a:solidFill>
              </a:rPr>
              <a:t>.”</a:t>
            </a:r>
          </a:p>
          <a:p>
            <a:pPr algn="ctr">
              <a:defRPr/>
            </a:pPr>
            <a:r>
              <a:rPr lang="tr-TR" dirty="0" smtClean="0">
                <a:solidFill>
                  <a:schemeClr val="tx1"/>
                </a:solidFill>
              </a:rPr>
              <a:t>(</a:t>
            </a:r>
            <a:r>
              <a:rPr lang="tr-TR" dirty="0" err="1" smtClean="0">
                <a:solidFill>
                  <a:schemeClr val="tx1"/>
                </a:solidFill>
              </a:rPr>
              <a:t>Nahl</a:t>
            </a:r>
            <a:r>
              <a:rPr lang="tr-TR" dirty="0" smtClean="0">
                <a:solidFill>
                  <a:schemeClr val="tx1"/>
                </a:solidFill>
              </a:rPr>
              <a:t> 18)</a:t>
            </a:r>
            <a:endParaRPr lang="tr-TR" dirty="0">
              <a:solidFill>
                <a:schemeClr val="tx1"/>
              </a:solidFill>
            </a:endParaRPr>
          </a:p>
        </p:txBody>
      </p:sp>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RIZK ALLAH’A AİTTİR</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9388" y="908720"/>
            <a:ext cx="8748712"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tr-TR" sz="2000" dirty="0" err="1" smtClean="0">
                <a:solidFill>
                  <a:schemeClr val="tx1"/>
                </a:solidFill>
              </a:rPr>
              <a:t>Ebû</a:t>
            </a:r>
            <a:r>
              <a:rPr lang="tr-TR" sz="2000" dirty="0" smtClean="0">
                <a:solidFill>
                  <a:schemeClr val="tx1"/>
                </a:solidFill>
              </a:rPr>
              <a:t> </a:t>
            </a:r>
            <a:r>
              <a:rPr lang="tr-TR" sz="2000" dirty="0" err="1">
                <a:solidFill>
                  <a:schemeClr val="tx1"/>
                </a:solidFill>
              </a:rPr>
              <a:t>Saîd</a:t>
            </a:r>
            <a:r>
              <a:rPr lang="tr-TR" sz="2000" dirty="0">
                <a:solidFill>
                  <a:schemeClr val="tx1"/>
                </a:solidFill>
              </a:rPr>
              <a:t> </a:t>
            </a:r>
            <a:r>
              <a:rPr lang="tr-TR" sz="2000" dirty="0" err="1">
                <a:solidFill>
                  <a:schemeClr val="tx1"/>
                </a:solidFill>
              </a:rPr>
              <a:t>Mîhenî’nin</a:t>
            </a:r>
            <a:r>
              <a:rPr lang="tr-TR" sz="2000" dirty="0">
                <a:solidFill>
                  <a:schemeClr val="tx1"/>
                </a:solidFill>
              </a:rPr>
              <a:t> büyüklüğünü inkâr edenlerden biri, </a:t>
            </a:r>
            <a:r>
              <a:rPr lang="tr-TR" sz="2000" dirty="0" err="1">
                <a:solidFill>
                  <a:schemeClr val="tx1"/>
                </a:solidFill>
              </a:rPr>
              <a:t>Ebû</a:t>
            </a:r>
            <a:r>
              <a:rPr lang="tr-TR" sz="2000" dirty="0">
                <a:solidFill>
                  <a:schemeClr val="tx1"/>
                </a:solidFill>
              </a:rPr>
              <a:t> </a:t>
            </a:r>
            <a:r>
              <a:rPr lang="tr-TR" sz="2000" dirty="0" err="1">
                <a:solidFill>
                  <a:schemeClr val="tx1"/>
                </a:solidFill>
              </a:rPr>
              <a:t>Saîd’in</a:t>
            </a:r>
            <a:r>
              <a:rPr lang="tr-TR" sz="2000" dirty="0">
                <a:solidFill>
                  <a:schemeClr val="tx1"/>
                </a:solidFill>
              </a:rPr>
              <a:t>; </a:t>
            </a:r>
            <a:r>
              <a:rPr lang="tr-TR" sz="2000" b="1" u="sng" dirty="0">
                <a:solidFill>
                  <a:schemeClr val="tx1"/>
                </a:solidFill>
              </a:rPr>
              <a:t>“Âlemde hiç kimse helâl lokma bulamayıp haram yese, biz haram yemeyiz.”</a:t>
            </a:r>
            <a:r>
              <a:rPr lang="tr-TR" sz="2000" dirty="0">
                <a:solidFill>
                  <a:schemeClr val="tx1"/>
                </a:solidFill>
              </a:rPr>
              <a:t> sözünü duymuştu. Kendisini </a:t>
            </a:r>
            <a:r>
              <a:rPr lang="tr-TR" sz="2000" dirty="0" err="1">
                <a:solidFill>
                  <a:schemeClr val="tx1"/>
                </a:solidFill>
              </a:rPr>
              <a:t>imtihân</a:t>
            </a:r>
            <a:r>
              <a:rPr lang="tr-TR" sz="2000" dirty="0">
                <a:solidFill>
                  <a:schemeClr val="tx1"/>
                </a:solidFill>
              </a:rPr>
              <a:t> etmek istedi.</a:t>
            </a:r>
          </a:p>
          <a:p>
            <a:pPr algn="just">
              <a:defRPr/>
            </a:pPr>
            <a:r>
              <a:rPr lang="tr-TR" sz="2000" b="1" dirty="0">
                <a:solidFill>
                  <a:schemeClr val="tx1"/>
                </a:solidFill>
              </a:rPr>
              <a:t>Helâl para ile bir oğlak satın aldı. Haram para ile de, birincisine çok benzeyen başka bir oğlak aldı. Bunları kızarttırıp, hizmetçisi ile </a:t>
            </a:r>
            <a:r>
              <a:rPr lang="tr-TR" sz="2000" b="1" dirty="0" err="1">
                <a:solidFill>
                  <a:schemeClr val="tx1"/>
                </a:solidFill>
              </a:rPr>
              <a:t>Ebû</a:t>
            </a:r>
            <a:r>
              <a:rPr lang="tr-TR" sz="2000" b="1" dirty="0">
                <a:solidFill>
                  <a:schemeClr val="tx1"/>
                </a:solidFill>
              </a:rPr>
              <a:t> </a:t>
            </a:r>
            <a:r>
              <a:rPr lang="tr-TR" sz="2000" b="1" dirty="0" err="1">
                <a:solidFill>
                  <a:schemeClr val="tx1"/>
                </a:solidFill>
              </a:rPr>
              <a:t>Saîd’e</a:t>
            </a:r>
            <a:r>
              <a:rPr lang="tr-TR" sz="2000" b="1" dirty="0">
                <a:solidFill>
                  <a:schemeClr val="tx1"/>
                </a:solidFill>
              </a:rPr>
              <a:t> gönderdi. Kendisi de önden gidip, onların bulunduğu yerde oturdu. </a:t>
            </a:r>
            <a:r>
              <a:rPr lang="tr-TR" sz="2000" dirty="0">
                <a:solidFill>
                  <a:schemeClr val="tx1"/>
                </a:solidFill>
              </a:rPr>
              <a:t>Hizmetçi kızarmış oğlakları getirirken karşısına iki sarhoş çıkıp, haram para ile alınan oğlağın bulunduğu tepsiyi alıp yediler. </a:t>
            </a:r>
            <a:r>
              <a:rPr lang="tr-TR" sz="2000" b="1" dirty="0">
                <a:solidFill>
                  <a:schemeClr val="tx1"/>
                </a:solidFill>
              </a:rPr>
              <a:t>Hizmetçi, elinde kalan ve helâl lokma ile alınmış olan oğlağı, </a:t>
            </a:r>
            <a:r>
              <a:rPr lang="tr-TR" sz="2000" b="1" dirty="0" err="1">
                <a:solidFill>
                  <a:schemeClr val="tx1"/>
                </a:solidFill>
              </a:rPr>
              <a:t>Ebû</a:t>
            </a:r>
            <a:r>
              <a:rPr lang="tr-TR" sz="2000" b="1" dirty="0">
                <a:solidFill>
                  <a:schemeClr val="tx1"/>
                </a:solidFill>
              </a:rPr>
              <a:t> </a:t>
            </a:r>
            <a:r>
              <a:rPr lang="tr-TR" sz="2000" b="1" dirty="0" err="1">
                <a:solidFill>
                  <a:schemeClr val="tx1"/>
                </a:solidFill>
              </a:rPr>
              <a:t>Saîd’in</a:t>
            </a:r>
            <a:r>
              <a:rPr lang="tr-TR" sz="2000" b="1" dirty="0">
                <a:solidFill>
                  <a:schemeClr val="tx1"/>
                </a:solidFill>
              </a:rPr>
              <a:t> önüne koydu. </a:t>
            </a:r>
            <a:r>
              <a:rPr lang="tr-TR" sz="2000" dirty="0">
                <a:solidFill>
                  <a:schemeClr val="tx1"/>
                </a:solidFill>
              </a:rPr>
              <a:t>Oğlakları gönderen kimse durumu öğrenip anlayınca, sarhoşlara çok kızdı. Fakat bu hâlini açıktan belli etmedi. Sonra </a:t>
            </a:r>
            <a:r>
              <a:rPr lang="tr-TR" sz="2000" dirty="0" err="1">
                <a:solidFill>
                  <a:schemeClr val="tx1"/>
                </a:solidFill>
              </a:rPr>
              <a:t>Ebû</a:t>
            </a:r>
            <a:r>
              <a:rPr lang="tr-TR" sz="2000" dirty="0">
                <a:solidFill>
                  <a:schemeClr val="tx1"/>
                </a:solidFill>
              </a:rPr>
              <a:t> </a:t>
            </a:r>
            <a:r>
              <a:rPr lang="tr-TR" sz="2000" dirty="0" err="1">
                <a:solidFill>
                  <a:schemeClr val="tx1"/>
                </a:solidFill>
              </a:rPr>
              <a:t>Saîd</a:t>
            </a:r>
            <a:r>
              <a:rPr lang="tr-TR" sz="2000" dirty="0">
                <a:solidFill>
                  <a:schemeClr val="tx1"/>
                </a:solidFill>
              </a:rPr>
              <a:t> dönerek:</a:t>
            </a:r>
          </a:p>
          <a:p>
            <a:pPr algn="just">
              <a:defRPr/>
            </a:pPr>
            <a:r>
              <a:rPr lang="tr-TR" sz="2000" b="1" u="sng" dirty="0">
                <a:solidFill>
                  <a:schemeClr val="tx1"/>
                </a:solidFill>
              </a:rPr>
              <a:t>“Kendini boşuna üzme! Haram olan köpeklere gider, helâl olan da helâl yiyenlere gelir.” </a:t>
            </a:r>
            <a:r>
              <a:rPr lang="tr-TR" sz="2000" dirty="0">
                <a:solidFill>
                  <a:schemeClr val="tx1"/>
                </a:solidFill>
              </a:rPr>
              <a:t>buyurdu. O kimse çok </a:t>
            </a:r>
            <a:r>
              <a:rPr lang="tr-TR" sz="2000" dirty="0" err="1">
                <a:solidFill>
                  <a:schemeClr val="tx1"/>
                </a:solidFill>
              </a:rPr>
              <a:t>mahcûb</a:t>
            </a:r>
            <a:r>
              <a:rPr lang="tr-TR" sz="2000" dirty="0">
                <a:solidFill>
                  <a:schemeClr val="tx1"/>
                </a:solidFill>
              </a:rPr>
              <a:t> olup hâline tövbe etti ve bu hâdiseden sonra bir daha aleyhinde bulunmadı.</a:t>
            </a:r>
          </a:p>
        </p:txBody>
      </p:sp>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HELAL LOKMA DA DUYARLILIK</a:t>
            </a:r>
          </a:p>
          <a:p>
            <a:pPr algn="ctr">
              <a:defRPr/>
            </a:pPr>
            <a:r>
              <a:rPr lang="tr-TR" sz="2400" b="1" dirty="0" smtClean="0">
                <a:solidFill>
                  <a:schemeClr val="bg1"/>
                </a:solidFill>
              </a:rPr>
              <a:t>HARAM LOKMA HARAM YİYENE, HELAL LOKMA HELAL YİYENE GİDER</a:t>
            </a:r>
            <a:endParaRPr lang="tr-TR" sz="2400" b="1" dirty="0">
              <a:solidFill>
                <a:schemeClr val="bg1"/>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50825" y="908719"/>
            <a:ext cx="8748713" cy="4896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tr-TR" sz="3200" b="1" i="1" dirty="0" err="1">
                <a:solidFill>
                  <a:schemeClr val="tx1"/>
                </a:solidFill>
              </a:rPr>
              <a:t>Ebû</a:t>
            </a:r>
            <a:r>
              <a:rPr lang="tr-TR" sz="3200" b="1" i="1" dirty="0">
                <a:solidFill>
                  <a:schemeClr val="tx1"/>
                </a:solidFill>
              </a:rPr>
              <a:t> Cafer (k.s) der ki: </a:t>
            </a:r>
          </a:p>
          <a:p>
            <a:pPr algn="just">
              <a:defRPr/>
            </a:pPr>
            <a:r>
              <a:rPr lang="tr-TR" sz="3200" b="1" dirty="0">
                <a:solidFill>
                  <a:srgbClr val="C00000"/>
                </a:solidFill>
              </a:rPr>
              <a:t>İnsandan zuhur eden iyi-kötü her hareket mideye inen gıdaların eseridir. </a:t>
            </a:r>
          </a:p>
          <a:p>
            <a:pPr algn="just">
              <a:defRPr/>
            </a:pPr>
            <a:r>
              <a:rPr lang="tr-TR" sz="3200" dirty="0">
                <a:solidFill>
                  <a:srgbClr val="0070C0"/>
                </a:solidFill>
              </a:rPr>
              <a:t>Ona giren haramsa, çıkan da haramdır. </a:t>
            </a:r>
          </a:p>
          <a:p>
            <a:pPr algn="just">
              <a:defRPr/>
            </a:pPr>
            <a:r>
              <a:rPr lang="tr-TR" sz="3200" dirty="0">
                <a:solidFill>
                  <a:srgbClr val="7030A0"/>
                </a:solidFill>
              </a:rPr>
              <a:t>Giren helalse çıkan da helaldir. </a:t>
            </a:r>
          </a:p>
          <a:p>
            <a:pPr algn="just">
              <a:defRPr/>
            </a:pPr>
            <a:r>
              <a:rPr lang="tr-TR" sz="2700" dirty="0">
                <a:solidFill>
                  <a:srgbClr val="002060"/>
                </a:solidFill>
              </a:rPr>
              <a:t>Giren lüzumsuz şeylerse, çıkan da lüzumsuz şeylerdir. </a:t>
            </a:r>
          </a:p>
          <a:p>
            <a:pPr algn="just">
              <a:defRPr/>
            </a:pPr>
            <a:r>
              <a:rPr lang="tr-TR" sz="3200" dirty="0">
                <a:solidFill>
                  <a:srgbClr val="00B050"/>
                </a:solidFill>
              </a:rPr>
              <a:t>Gıdalar birer tohum, mide de tarladır. </a:t>
            </a:r>
          </a:p>
          <a:p>
            <a:pPr algn="just">
              <a:defRPr/>
            </a:pPr>
            <a:r>
              <a:rPr lang="tr-TR" sz="3200" dirty="0">
                <a:solidFill>
                  <a:schemeClr val="accent6">
                    <a:lumMod val="75000"/>
                  </a:schemeClr>
                </a:solidFill>
              </a:rPr>
              <a:t>Oraya ne ekersen onu biçersin.</a:t>
            </a:r>
          </a:p>
        </p:txBody>
      </p:sp>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GIDALAR TOHUM, MİDE TARLADIR</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50825" y="71438"/>
            <a:ext cx="8748713" cy="64531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6000" b="1" dirty="0" smtClean="0">
                <a:solidFill>
                  <a:schemeClr val="tx1"/>
                </a:solidFill>
              </a:rPr>
              <a:t>“Haramla beslenen vücut </a:t>
            </a:r>
          </a:p>
          <a:p>
            <a:pPr algn="ctr">
              <a:defRPr/>
            </a:pPr>
            <a:r>
              <a:rPr lang="tr-TR" sz="6000" b="1" dirty="0" smtClean="0">
                <a:solidFill>
                  <a:schemeClr val="tx1"/>
                </a:solidFill>
              </a:rPr>
              <a:t>(cennete girmez) </a:t>
            </a:r>
          </a:p>
          <a:p>
            <a:pPr algn="ctr">
              <a:defRPr/>
            </a:pPr>
            <a:r>
              <a:rPr lang="tr-TR" sz="6000" b="1" dirty="0" smtClean="0">
                <a:solidFill>
                  <a:schemeClr val="tx1"/>
                </a:solidFill>
              </a:rPr>
              <a:t>ona ancak ateş yaraşır.”</a:t>
            </a:r>
            <a:r>
              <a:rPr lang="tr-TR" sz="6000" dirty="0" smtClean="0">
                <a:solidFill>
                  <a:schemeClr val="tx1"/>
                </a:solidFill>
              </a:rPr>
              <a:t> </a:t>
            </a:r>
            <a:endParaRPr lang="tr-TR" sz="3600" dirty="0" smtClean="0">
              <a:solidFill>
                <a:schemeClr val="tx1"/>
              </a:solidFill>
            </a:endParaRPr>
          </a:p>
          <a:p>
            <a:pPr algn="ctr">
              <a:defRPr/>
            </a:pPr>
            <a:r>
              <a:rPr lang="tr-TR" sz="1600" dirty="0" smtClean="0">
                <a:solidFill>
                  <a:schemeClr val="tx1"/>
                </a:solidFill>
              </a:rPr>
              <a:t>(</a:t>
            </a:r>
            <a:r>
              <a:rPr lang="tr-TR" sz="1600" dirty="0" err="1" smtClean="0">
                <a:solidFill>
                  <a:schemeClr val="tx1"/>
                </a:solidFill>
              </a:rPr>
              <a:t>Mişkâtu’l</a:t>
            </a:r>
            <a:r>
              <a:rPr lang="tr-TR" sz="1600" dirty="0" smtClean="0">
                <a:solidFill>
                  <a:schemeClr val="tx1"/>
                </a:solidFill>
              </a:rPr>
              <a:t> </a:t>
            </a:r>
            <a:r>
              <a:rPr lang="tr-TR" sz="1600" dirty="0" err="1" smtClean="0">
                <a:solidFill>
                  <a:schemeClr val="tx1"/>
                </a:solidFill>
              </a:rPr>
              <a:t>Mesâbih</a:t>
            </a:r>
            <a:r>
              <a:rPr lang="tr-TR" sz="1600" dirty="0" smtClean="0">
                <a:solidFill>
                  <a:schemeClr val="tx1"/>
                </a:solidFill>
              </a:rPr>
              <a:t>, hadis no: 2787; </a:t>
            </a:r>
            <a:r>
              <a:rPr lang="tr-TR" sz="1600" dirty="0" err="1" smtClean="0">
                <a:solidFill>
                  <a:schemeClr val="tx1"/>
                </a:solidFill>
              </a:rPr>
              <a:t>Keşfu’l</a:t>
            </a:r>
            <a:r>
              <a:rPr lang="tr-TR" sz="1600" dirty="0" smtClean="0">
                <a:solidFill>
                  <a:schemeClr val="tx1"/>
                </a:solidFill>
              </a:rPr>
              <a:t> </a:t>
            </a:r>
            <a:r>
              <a:rPr lang="tr-TR" sz="1600" dirty="0" err="1" smtClean="0">
                <a:solidFill>
                  <a:schemeClr val="tx1"/>
                </a:solidFill>
              </a:rPr>
              <a:t>Hafâ</a:t>
            </a:r>
            <a:r>
              <a:rPr lang="tr-TR" sz="1600" dirty="0" smtClean="0">
                <a:solidFill>
                  <a:schemeClr val="tx1"/>
                </a:solidFill>
              </a:rPr>
              <a:t>, hadis no: 2632) </a:t>
            </a:r>
            <a:endParaRPr lang="tr-TR" sz="1600" dirty="0">
              <a:solidFill>
                <a:schemeClr val="tx1"/>
              </a:solidFill>
            </a:endParaRPr>
          </a:p>
        </p:txBody>
      </p:sp>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HARAM “</a:t>
            </a:r>
            <a:r>
              <a:rPr lang="tr-TR" sz="2800" b="1" dirty="0" smtClean="0">
                <a:solidFill>
                  <a:schemeClr val="bg1"/>
                </a:solidFill>
                <a:latin typeface="Times New Roman" pitchFamily="18" charset="0"/>
                <a:cs typeface="Times New Roman" pitchFamily="18" charset="0"/>
              </a:rPr>
              <a:t>ATEŞİ</a:t>
            </a:r>
            <a:r>
              <a:rPr lang="tr-TR" sz="2800" b="1" dirty="0" smtClean="0">
                <a:solidFill>
                  <a:srgbClr val="FFC000"/>
                </a:solidFill>
                <a:latin typeface="Times New Roman" pitchFamily="18" charset="0"/>
                <a:cs typeface="Times New Roman" pitchFamily="18" charset="0"/>
              </a:rPr>
              <a:t>” ÇAĞIRIR</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Dikdörtgen"/>
          <p:cNvSpPr/>
          <p:nvPr/>
        </p:nvSpPr>
        <p:spPr>
          <a:xfrm>
            <a:off x="179388" y="908720"/>
            <a:ext cx="8748712"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SA" sz="4400" dirty="0">
                <a:solidFill>
                  <a:schemeClr val="tx1"/>
                </a:solidFill>
                <a:latin typeface="HASENAT4" pitchFamily="2" charset="-78"/>
                <a:cs typeface="HASENAT4" pitchFamily="2" charset="-78"/>
              </a:rPr>
              <a:t>يَأْتِي عَلَى النَّاسِ زَمَانٌ لَا يُبَالِي الْمَرْءُ مَا أَخَذَ مِنْهُ أَمِنَ الْحَلَالِ أَمْ مِنْ الْحَرَامِ</a:t>
            </a:r>
            <a:endParaRPr lang="tr-TR" sz="4400" dirty="0">
              <a:solidFill>
                <a:schemeClr val="tx1"/>
              </a:solidFill>
              <a:latin typeface="HASENAT4" pitchFamily="2" charset="-78"/>
              <a:cs typeface="HASENAT4" pitchFamily="2" charset="-78"/>
            </a:endParaRPr>
          </a:p>
          <a:p>
            <a:pPr algn="ctr">
              <a:defRPr/>
            </a:pPr>
            <a:r>
              <a:rPr lang="tr-TR" sz="2400" dirty="0">
                <a:solidFill>
                  <a:schemeClr val="tx1"/>
                </a:solidFill>
              </a:rPr>
              <a:t>Ebu </a:t>
            </a:r>
            <a:r>
              <a:rPr lang="tr-TR" sz="2400" dirty="0" err="1">
                <a:solidFill>
                  <a:schemeClr val="tx1"/>
                </a:solidFill>
              </a:rPr>
              <a:t>Hureyre</a:t>
            </a:r>
            <a:r>
              <a:rPr lang="tr-TR" sz="2400" dirty="0">
                <a:solidFill>
                  <a:schemeClr val="tx1"/>
                </a:solidFill>
              </a:rPr>
              <a:t> (r.a) den; </a:t>
            </a:r>
            <a:r>
              <a:rPr lang="tr-TR" sz="2400" dirty="0" err="1">
                <a:solidFill>
                  <a:schemeClr val="tx1"/>
                </a:solidFill>
              </a:rPr>
              <a:t>Rasulullah</a:t>
            </a:r>
            <a:r>
              <a:rPr lang="tr-TR" sz="2400" dirty="0">
                <a:solidFill>
                  <a:schemeClr val="tx1"/>
                </a:solidFill>
              </a:rPr>
              <a:t> (a.s) şöyle buyurmuştur: </a:t>
            </a:r>
          </a:p>
          <a:p>
            <a:pPr algn="ctr">
              <a:defRPr/>
            </a:pPr>
            <a:r>
              <a:rPr lang="tr-TR" sz="3200" b="1" dirty="0">
                <a:solidFill>
                  <a:schemeClr val="tx1"/>
                </a:solidFill>
              </a:rPr>
              <a:t>“Muhakkak insanlara öyle bir zaman gelecek ki, </a:t>
            </a:r>
          </a:p>
          <a:p>
            <a:pPr algn="ctr">
              <a:defRPr/>
            </a:pPr>
            <a:r>
              <a:rPr lang="tr-TR" sz="3600" b="1" dirty="0">
                <a:solidFill>
                  <a:schemeClr val="tx1"/>
                </a:solidFill>
              </a:rPr>
              <a:t>o vakit kişi eline geçirdiği malı helâlden </a:t>
            </a:r>
            <a:r>
              <a:rPr lang="tr-TR" sz="3600" b="1" dirty="0" smtClean="0">
                <a:solidFill>
                  <a:schemeClr val="tx1"/>
                </a:solidFill>
              </a:rPr>
              <a:t>mi, </a:t>
            </a:r>
            <a:endParaRPr lang="tr-TR" sz="3600" b="1" dirty="0">
              <a:solidFill>
                <a:schemeClr val="tx1"/>
              </a:solidFill>
            </a:endParaRPr>
          </a:p>
          <a:p>
            <a:pPr algn="ctr">
              <a:defRPr/>
            </a:pPr>
            <a:r>
              <a:rPr lang="tr-TR" sz="3600" b="1" dirty="0">
                <a:solidFill>
                  <a:schemeClr val="tx1"/>
                </a:solidFill>
              </a:rPr>
              <a:t>yoksa haramdan mı kazandığına </a:t>
            </a:r>
          </a:p>
          <a:p>
            <a:pPr algn="ctr">
              <a:defRPr/>
            </a:pPr>
            <a:r>
              <a:rPr lang="tr-TR" sz="3600" b="1" dirty="0">
                <a:solidFill>
                  <a:schemeClr val="tx1"/>
                </a:solidFill>
              </a:rPr>
              <a:t>dikkat etmeyecek /düşünmeyecektir.”</a:t>
            </a:r>
            <a:r>
              <a:rPr lang="tr-TR" sz="3600" i="1" dirty="0">
                <a:solidFill>
                  <a:schemeClr val="tx1"/>
                </a:solidFill>
              </a:rPr>
              <a:t> </a:t>
            </a:r>
          </a:p>
          <a:p>
            <a:pPr algn="ctr">
              <a:defRPr/>
            </a:pPr>
            <a:r>
              <a:rPr lang="tr-TR" sz="1600" dirty="0">
                <a:solidFill>
                  <a:schemeClr val="tx1"/>
                </a:solidFill>
              </a:rPr>
              <a:t>(</a:t>
            </a:r>
            <a:r>
              <a:rPr lang="tr-TR" sz="1600" dirty="0" err="1">
                <a:solidFill>
                  <a:schemeClr val="tx1"/>
                </a:solidFill>
              </a:rPr>
              <a:t>Buhârî</a:t>
            </a:r>
            <a:r>
              <a:rPr lang="tr-TR" sz="1600" dirty="0">
                <a:solidFill>
                  <a:schemeClr val="tx1"/>
                </a:solidFill>
              </a:rPr>
              <a:t>, </a:t>
            </a:r>
            <a:r>
              <a:rPr lang="tr-TR" sz="1600" dirty="0" err="1">
                <a:solidFill>
                  <a:schemeClr val="tx1"/>
                </a:solidFill>
              </a:rPr>
              <a:t>Büyû</a:t>
            </a:r>
            <a:r>
              <a:rPr lang="tr-TR" sz="1600" dirty="0">
                <a:solidFill>
                  <a:schemeClr val="tx1"/>
                </a:solidFill>
              </a:rPr>
              <a:t>’ 35; </a:t>
            </a:r>
            <a:r>
              <a:rPr lang="tr-TR" sz="1600" dirty="0" err="1">
                <a:solidFill>
                  <a:schemeClr val="tx1"/>
                </a:solidFill>
              </a:rPr>
              <a:t>Nesâî</a:t>
            </a:r>
            <a:r>
              <a:rPr lang="tr-TR" sz="1600" dirty="0">
                <a:solidFill>
                  <a:schemeClr val="tx1"/>
                </a:solidFill>
              </a:rPr>
              <a:t>, </a:t>
            </a:r>
            <a:r>
              <a:rPr lang="tr-TR" sz="1600" dirty="0" err="1">
                <a:solidFill>
                  <a:schemeClr val="tx1"/>
                </a:solidFill>
              </a:rPr>
              <a:t>Büyû</a:t>
            </a:r>
            <a:r>
              <a:rPr lang="tr-TR" sz="1600" dirty="0">
                <a:solidFill>
                  <a:schemeClr val="tx1"/>
                </a:solidFill>
              </a:rPr>
              <a:t>’ 2, hadis no: 4432</a:t>
            </a:r>
            <a:r>
              <a:rPr lang="tr-TR" sz="1600" dirty="0" smtClean="0">
                <a:solidFill>
                  <a:schemeClr val="tx1"/>
                </a:solidFill>
              </a:rPr>
              <a:t>)</a:t>
            </a:r>
            <a:endParaRPr lang="tr-TR" sz="1600" dirty="0">
              <a:solidFill>
                <a:schemeClr val="tx1"/>
              </a:solidFill>
            </a:endParaRPr>
          </a:p>
        </p:txBody>
      </p:sp>
      <p:sp>
        <p:nvSpPr>
          <p:cNvPr id="7" name="6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a:t>
            </a:r>
            <a:r>
              <a:rPr lang="tr-TR" sz="2800" b="1" dirty="0" smtClean="0">
                <a:solidFill>
                  <a:schemeClr val="bg1"/>
                </a:solidFill>
                <a:latin typeface="Times New Roman" pitchFamily="18" charset="0"/>
                <a:cs typeface="Times New Roman" pitchFamily="18" charset="0"/>
              </a:rPr>
              <a:t>DUYARLILIK</a:t>
            </a:r>
            <a:r>
              <a:rPr lang="tr-TR" sz="2800" b="1" dirty="0" smtClean="0">
                <a:solidFill>
                  <a:srgbClr val="FFC000"/>
                </a:solidFill>
                <a:latin typeface="Times New Roman" pitchFamily="18" charset="0"/>
                <a:cs typeface="Times New Roman" pitchFamily="18" charset="0"/>
              </a:rPr>
              <a:t>” KAYBOLMAMALI</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50825" y="908721"/>
            <a:ext cx="8748713"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tr-TR" sz="2800" b="1" dirty="0" smtClean="0">
                <a:solidFill>
                  <a:schemeClr val="tx1"/>
                </a:solidFill>
              </a:rPr>
              <a:t>Takva zırhına bürünmeli, </a:t>
            </a:r>
          </a:p>
          <a:p>
            <a:pPr algn="just">
              <a:defRPr/>
            </a:pPr>
            <a:r>
              <a:rPr lang="tr-TR" sz="2800" b="1" dirty="0" smtClean="0">
                <a:solidFill>
                  <a:schemeClr val="tx1"/>
                </a:solidFill>
              </a:rPr>
              <a:t>Şüpheli şeylerden sakınmalı, </a:t>
            </a:r>
          </a:p>
          <a:p>
            <a:pPr algn="just">
              <a:defRPr/>
            </a:pPr>
            <a:r>
              <a:rPr lang="tr-TR" sz="2800" b="1" dirty="0" smtClean="0">
                <a:solidFill>
                  <a:schemeClr val="tx1"/>
                </a:solidFill>
              </a:rPr>
              <a:t>Allah’ın koyduğu sınırları ihlal etmemeli, </a:t>
            </a:r>
          </a:p>
          <a:p>
            <a:pPr algn="just">
              <a:defRPr/>
            </a:pPr>
            <a:r>
              <a:rPr lang="tr-TR" sz="2800" b="1" dirty="0" smtClean="0">
                <a:solidFill>
                  <a:schemeClr val="tx1"/>
                </a:solidFill>
              </a:rPr>
              <a:t>Kanaat sahibi olmalı, </a:t>
            </a:r>
          </a:p>
          <a:p>
            <a:pPr algn="just">
              <a:defRPr/>
            </a:pPr>
            <a:r>
              <a:rPr lang="tr-TR" sz="2800" b="1" dirty="0" smtClean="0">
                <a:solidFill>
                  <a:schemeClr val="tx1"/>
                </a:solidFill>
              </a:rPr>
              <a:t>Lüks ve gösteriş tüketimine kapılmamalı, </a:t>
            </a:r>
          </a:p>
          <a:p>
            <a:pPr algn="just">
              <a:defRPr/>
            </a:pPr>
            <a:r>
              <a:rPr lang="tr-TR" sz="2800" b="1" dirty="0" smtClean="0">
                <a:solidFill>
                  <a:schemeClr val="tx1"/>
                </a:solidFill>
              </a:rPr>
              <a:t>Helal ve haram konusunda toplum bilinçlendirilmeli, </a:t>
            </a:r>
          </a:p>
          <a:p>
            <a:pPr algn="just">
              <a:defRPr/>
            </a:pPr>
            <a:r>
              <a:rPr lang="tr-TR" sz="2800" b="1" dirty="0" smtClean="0">
                <a:solidFill>
                  <a:schemeClr val="tx1"/>
                </a:solidFill>
              </a:rPr>
              <a:t>Konuya örgün ve yaygın eğitimde gerekli yer verilmeli, </a:t>
            </a:r>
          </a:p>
          <a:p>
            <a:pPr algn="just">
              <a:defRPr/>
            </a:pPr>
            <a:r>
              <a:rPr lang="tr-TR" sz="2800" b="1" dirty="0" smtClean="0">
                <a:solidFill>
                  <a:schemeClr val="tx1"/>
                </a:solidFill>
              </a:rPr>
              <a:t>Sosyal yardımlaşma ve dayanışmayı yaygınlaştırmalıdır.</a:t>
            </a:r>
            <a:endParaRPr lang="tr-TR" sz="2800" b="1" dirty="0">
              <a:solidFill>
                <a:schemeClr val="tx1"/>
              </a:solidFill>
            </a:endParaRPr>
          </a:p>
        </p:txBody>
      </p:sp>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HARAMA DÜŞMEMEK İÇİN</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50825" y="908721"/>
            <a:ext cx="8748713" cy="49685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tr-TR" sz="2800" b="1" dirty="0">
                <a:solidFill>
                  <a:srgbClr val="C00000"/>
                </a:solidFill>
              </a:rPr>
              <a:t>Kazançta helal duyarlılığına ulaşmak için ibadetle hayat bütünleşmeli</a:t>
            </a:r>
            <a:r>
              <a:rPr lang="tr-TR" sz="2800" dirty="0">
                <a:solidFill>
                  <a:schemeClr val="tx1"/>
                </a:solidFill>
              </a:rPr>
              <a:t>, </a:t>
            </a:r>
            <a:r>
              <a:rPr lang="tr-TR" sz="2800" dirty="0">
                <a:solidFill>
                  <a:srgbClr val="0070C0"/>
                </a:solidFill>
              </a:rPr>
              <a:t>namaz kılmak, oruç tutmak, hacca gitmek ve zekât vermek nasıl ibadetse,</a:t>
            </a:r>
            <a:r>
              <a:rPr lang="tr-TR" sz="2800" dirty="0">
                <a:solidFill>
                  <a:schemeClr val="tx1"/>
                </a:solidFill>
              </a:rPr>
              <a:t> </a:t>
            </a:r>
            <a:r>
              <a:rPr lang="tr-TR" sz="2800" b="1" dirty="0">
                <a:solidFill>
                  <a:srgbClr val="002060"/>
                </a:solidFill>
              </a:rPr>
              <a:t>helal kazanç için çalışmanın da geniş anlamda ibadet olduğu bilincine varılmalıdır. </a:t>
            </a:r>
          </a:p>
          <a:p>
            <a:pPr algn="just">
              <a:defRPr/>
            </a:pPr>
            <a:endParaRPr lang="tr-TR" sz="2800" dirty="0">
              <a:solidFill>
                <a:schemeClr val="tx1"/>
              </a:solidFill>
            </a:endParaRPr>
          </a:p>
          <a:p>
            <a:pPr algn="just">
              <a:defRPr/>
            </a:pPr>
            <a:r>
              <a:rPr lang="tr-TR" sz="2800" dirty="0">
                <a:solidFill>
                  <a:srgbClr val="0070C0"/>
                </a:solidFill>
              </a:rPr>
              <a:t>Müslüman insanın sofrasına, midesine, evine, çarşı ve pazarına haram ve kirli yollarla edinilmiş mal ve servet asla girmemeli; </a:t>
            </a:r>
            <a:r>
              <a:rPr lang="tr-TR" sz="2800" b="1" dirty="0">
                <a:solidFill>
                  <a:srgbClr val="C00000"/>
                </a:solidFill>
              </a:rPr>
              <a:t>besmeleyle açılan işyerleri, besmelenin ruhuna uygun olarak çalıştırılmalı</a:t>
            </a:r>
            <a:r>
              <a:rPr lang="tr-TR" sz="2800" dirty="0">
                <a:solidFill>
                  <a:schemeClr val="tx1"/>
                </a:solidFill>
              </a:rPr>
              <a:t>, böylece buralardan elde edilecek kazanç da helal olmalı ve bunlar rahatlıkla besmeleyle yenilebilmelidir. </a:t>
            </a:r>
          </a:p>
        </p:txBody>
      </p:sp>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İBADET VE HAYAT BÜTÜNLEŞMELİDİR</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50825" y="71438"/>
            <a:ext cx="8748713" cy="5733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solidFill>
                  <a:schemeClr val="tx1"/>
                </a:solidFill>
              </a:rPr>
              <a:t>Temiz ve helal bir kazanç elde etmek için dikkat edilmesi gereken bir takım hususlar vardır. Bunları özetlemek yararlı olacaktır. </a:t>
            </a:r>
          </a:p>
          <a:p>
            <a:pPr marL="342900" indent="-342900">
              <a:buFont typeface="+mj-lt"/>
              <a:buAutoNum type="arabicPeriod"/>
              <a:defRPr/>
            </a:pPr>
            <a:r>
              <a:rPr lang="tr-TR" sz="1600" dirty="0">
                <a:solidFill>
                  <a:schemeClr val="tx1"/>
                </a:solidFill>
              </a:rPr>
              <a:t>Ölçü ve Tartıyı Adaletle Yapmak </a:t>
            </a:r>
          </a:p>
          <a:p>
            <a:pPr marL="342900" indent="-342900">
              <a:buFont typeface="+mj-lt"/>
              <a:buAutoNum type="arabicPeriod"/>
              <a:defRPr/>
            </a:pPr>
            <a:r>
              <a:rPr lang="tr-TR" sz="1600" dirty="0">
                <a:solidFill>
                  <a:schemeClr val="tx1"/>
                </a:solidFill>
              </a:rPr>
              <a:t>Müşteriyi Aldatmamak, </a:t>
            </a:r>
          </a:p>
          <a:p>
            <a:pPr marL="342900" indent="-342900">
              <a:buFont typeface="+mj-lt"/>
              <a:buAutoNum type="arabicPeriod"/>
              <a:defRPr/>
            </a:pPr>
            <a:r>
              <a:rPr lang="tr-TR" sz="1600" dirty="0">
                <a:solidFill>
                  <a:schemeClr val="tx1"/>
                </a:solidFill>
              </a:rPr>
              <a:t>Hileli Ölçüp Tartmamak </a:t>
            </a:r>
          </a:p>
          <a:p>
            <a:pPr marL="342900" indent="-342900">
              <a:buFont typeface="+mj-lt"/>
              <a:buAutoNum type="arabicPeriod"/>
              <a:defRPr/>
            </a:pPr>
            <a:r>
              <a:rPr lang="tr-TR" sz="1600" dirty="0">
                <a:solidFill>
                  <a:schemeClr val="tx1"/>
                </a:solidFill>
              </a:rPr>
              <a:t>Hileli artırma (</a:t>
            </a:r>
            <a:r>
              <a:rPr lang="tr-TR" sz="1600" dirty="0" err="1">
                <a:solidFill>
                  <a:schemeClr val="tx1"/>
                </a:solidFill>
              </a:rPr>
              <a:t>Neceş</a:t>
            </a:r>
            <a:r>
              <a:rPr lang="tr-TR" sz="1600" dirty="0">
                <a:solidFill>
                  <a:schemeClr val="tx1"/>
                </a:solidFill>
              </a:rPr>
              <a:t>) haramdır </a:t>
            </a:r>
          </a:p>
          <a:p>
            <a:pPr marL="342900" indent="-342900">
              <a:buFont typeface="+mj-lt"/>
              <a:buAutoNum type="arabicPeriod"/>
              <a:defRPr/>
            </a:pPr>
            <a:r>
              <a:rPr lang="tr-TR" sz="1600" dirty="0">
                <a:solidFill>
                  <a:schemeClr val="tx1"/>
                </a:solidFill>
              </a:rPr>
              <a:t>Yalan Konuşmamak ve Alışverişte Yeminden Kaçınmak</a:t>
            </a:r>
          </a:p>
          <a:p>
            <a:pPr marL="342900" indent="-342900">
              <a:buFont typeface="+mj-lt"/>
              <a:buAutoNum type="arabicPeriod"/>
              <a:defRPr/>
            </a:pPr>
            <a:r>
              <a:rPr lang="tr-TR" sz="1600" dirty="0">
                <a:solidFill>
                  <a:schemeClr val="tx1"/>
                </a:solidFill>
              </a:rPr>
              <a:t>Reklam ve tanıtımlarda dürüstlük gerekir</a:t>
            </a:r>
          </a:p>
          <a:p>
            <a:pPr marL="342900" indent="-342900">
              <a:buFont typeface="+mj-lt"/>
              <a:buAutoNum type="arabicPeriod"/>
              <a:defRPr/>
            </a:pPr>
            <a:r>
              <a:rPr lang="tr-TR" sz="1600" dirty="0">
                <a:solidFill>
                  <a:schemeClr val="tx1"/>
                </a:solidFill>
              </a:rPr>
              <a:t>Borcu Vaktinde Ödemek</a:t>
            </a:r>
          </a:p>
          <a:p>
            <a:pPr marL="342900" indent="-342900">
              <a:buFont typeface="+mj-lt"/>
              <a:buAutoNum type="arabicPeriod"/>
              <a:defRPr/>
            </a:pPr>
            <a:r>
              <a:rPr lang="tr-TR" sz="1600" dirty="0">
                <a:solidFill>
                  <a:schemeClr val="tx1"/>
                </a:solidFill>
              </a:rPr>
              <a:t>Borçluya Kolaylık Göstermek </a:t>
            </a:r>
          </a:p>
          <a:p>
            <a:pPr marL="342900" indent="-342900">
              <a:buFont typeface="+mj-lt"/>
              <a:buAutoNum type="arabicPeriod"/>
              <a:defRPr/>
            </a:pPr>
            <a:r>
              <a:rPr lang="tr-TR" sz="1600" dirty="0">
                <a:solidFill>
                  <a:schemeClr val="tx1"/>
                </a:solidFill>
              </a:rPr>
              <a:t>Borçlunun borcu ödenmeden cenaze namazının kılınmaması</a:t>
            </a:r>
          </a:p>
          <a:p>
            <a:pPr marL="342900" indent="-342900">
              <a:buFont typeface="+mj-lt"/>
              <a:buAutoNum type="arabicPeriod"/>
              <a:defRPr/>
            </a:pPr>
            <a:r>
              <a:rPr lang="tr-TR" sz="1600" dirty="0">
                <a:solidFill>
                  <a:schemeClr val="tx1"/>
                </a:solidFill>
              </a:rPr>
              <a:t>Paraya Karşı Hırslı Olmamak</a:t>
            </a:r>
          </a:p>
          <a:p>
            <a:pPr marL="342900" indent="-342900">
              <a:buFont typeface="+mj-lt"/>
              <a:buAutoNum type="arabicPeriod"/>
              <a:defRPr/>
            </a:pPr>
            <a:r>
              <a:rPr lang="tr-TR" sz="1600" dirty="0">
                <a:solidFill>
                  <a:schemeClr val="tx1"/>
                </a:solidFill>
              </a:rPr>
              <a:t>Pazarlığı Yapılmakta Olan Mala Müşteri Olmamak</a:t>
            </a:r>
          </a:p>
          <a:p>
            <a:pPr marL="342900" indent="-342900">
              <a:buFont typeface="+mj-lt"/>
              <a:buAutoNum type="arabicPeriod"/>
              <a:defRPr/>
            </a:pPr>
            <a:r>
              <a:rPr lang="tr-TR" sz="1600" dirty="0">
                <a:solidFill>
                  <a:schemeClr val="tx1"/>
                </a:solidFill>
              </a:rPr>
              <a:t>Cuma Vaktinde Ticaret Yapılmamalıdır</a:t>
            </a:r>
          </a:p>
          <a:p>
            <a:pPr marL="342900" indent="-342900">
              <a:buFont typeface="+mj-lt"/>
              <a:buAutoNum type="arabicPeriod"/>
              <a:defRPr/>
            </a:pPr>
            <a:r>
              <a:rPr lang="tr-TR" sz="1600" dirty="0">
                <a:solidFill>
                  <a:schemeClr val="tx1"/>
                </a:solidFill>
              </a:rPr>
              <a:t>Ticaret, İnsanı Allah'ı Anmaktan Alıkoymamalıdır </a:t>
            </a:r>
          </a:p>
          <a:p>
            <a:pPr marL="342900" indent="-342900">
              <a:buFont typeface="+mj-lt"/>
              <a:buAutoNum type="arabicPeriod"/>
              <a:defRPr/>
            </a:pPr>
            <a:r>
              <a:rPr lang="tr-TR" sz="1600" dirty="0">
                <a:solidFill>
                  <a:schemeClr val="tx1"/>
                </a:solidFill>
              </a:rPr>
              <a:t>Çok kazanma hırsıyla, zamanımızı sadece ticarî meşguliyetlere tahsis etmemek </a:t>
            </a:r>
          </a:p>
          <a:p>
            <a:pPr marL="342900" indent="-342900">
              <a:buFont typeface="+mj-lt"/>
              <a:buAutoNum type="arabicPeriod"/>
              <a:defRPr/>
            </a:pPr>
            <a:r>
              <a:rPr lang="tr-TR" sz="1600" dirty="0">
                <a:solidFill>
                  <a:schemeClr val="tx1"/>
                </a:solidFill>
              </a:rPr>
              <a:t>İhtikar (Karaborsacılık)  Yapmamak haramdır</a:t>
            </a:r>
          </a:p>
          <a:p>
            <a:pPr marL="342900" indent="-342900">
              <a:buFont typeface="+mj-lt"/>
              <a:buAutoNum type="arabicPeriod"/>
              <a:defRPr/>
            </a:pPr>
            <a:r>
              <a:rPr lang="tr-TR" sz="1600" dirty="0">
                <a:solidFill>
                  <a:schemeClr val="tx1"/>
                </a:solidFill>
              </a:rPr>
              <a:t>Faizle para elde etmek haramdır</a:t>
            </a:r>
          </a:p>
          <a:p>
            <a:pPr marL="342900" indent="-342900">
              <a:buFont typeface="+mj-lt"/>
              <a:buAutoNum type="arabicPeriod"/>
              <a:defRPr/>
            </a:pPr>
            <a:r>
              <a:rPr lang="tr-TR" sz="1600" dirty="0">
                <a:solidFill>
                  <a:schemeClr val="tx1"/>
                </a:solidFill>
              </a:rPr>
              <a:t>Ticari İşlemlerin Kayıt Altına Alınması</a:t>
            </a:r>
          </a:p>
          <a:p>
            <a:pPr marL="342900" indent="-342900">
              <a:buFont typeface="+mj-lt"/>
              <a:buAutoNum type="arabicPeriod"/>
              <a:defRPr/>
            </a:pPr>
            <a:r>
              <a:rPr lang="tr-TR" sz="1600" dirty="0">
                <a:solidFill>
                  <a:schemeClr val="tx1"/>
                </a:solidFill>
              </a:rPr>
              <a:t>Yaptığını sağlam yapmak</a:t>
            </a:r>
          </a:p>
          <a:p>
            <a:pPr marL="342900" indent="-342900">
              <a:buFont typeface="+mj-lt"/>
              <a:buAutoNum type="arabicPeriod"/>
              <a:defRPr/>
            </a:pPr>
            <a:r>
              <a:rPr lang="tr-TR" sz="1600" dirty="0">
                <a:solidFill>
                  <a:schemeClr val="tx1"/>
                </a:solidFill>
              </a:rPr>
              <a:t>Helal olan ticaretle uğraşmak/haram olan şeylerin ticaretini yapmak haramdır</a:t>
            </a:r>
          </a:p>
          <a:p>
            <a:pPr marL="342900" indent="-342900">
              <a:buFont typeface="+mj-lt"/>
              <a:buAutoNum type="arabicPeriod"/>
              <a:defRPr/>
            </a:pPr>
            <a:r>
              <a:rPr lang="tr-TR" sz="1600" dirty="0">
                <a:solidFill>
                  <a:schemeClr val="tx1"/>
                </a:solidFill>
              </a:rPr>
              <a:t>Şüpheli olan şeylerden sakınmak</a:t>
            </a:r>
          </a:p>
          <a:p>
            <a:pPr marL="342900" indent="-342900">
              <a:buFont typeface="+mj-lt"/>
              <a:buAutoNum type="arabicPeriod"/>
              <a:defRPr/>
            </a:pPr>
            <a:r>
              <a:rPr lang="tr-TR" sz="1600" dirty="0">
                <a:solidFill>
                  <a:schemeClr val="tx1"/>
                </a:solidFill>
              </a:rPr>
              <a:t>Çalınan veya </a:t>
            </a:r>
            <a:r>
              <a:rPr lang="tr-TR" sz="1600" dirty="0" err="1">
                <a:solidFill>
                  <a:schemeClr val="tx1"/>
                </a:solidFill>
              </a:rPr>
              <a:t>gasb</a:t>
            </a:r>
            <a:r>
              <a:rPr lang="tr-TR" sz="1600" dirty="0">
                <a:solidFill>
                  <a:schemeClr val="tx1"/>
                </a:solidFill>
              </a:rPr>
              <a:t> edilen şeyleri almak haramdır</a:t>
            </a:r>
          </a:p>
          <a:p>
            <a:pPr marL="342900" indent="-342900">
              <a:buFont typeface="+mj-lt"/>
              <a:buAutoNum type="arabicPeriod"/>
              <a:defRPr/>
            </a:pPr>
            <a:r>
              <a:rPr lang="tr-TR" sz="1600" dirty="0">
                <a:solidFill>
                  <a:schemeClr val="tx1"/>
                </a:solidFill>
              </a:rPr>
              <a:t>Rüşvet almak ve Vermek veya aracı olmak haramdır</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50825" y="836713"/>
            <a:ext cx="8748713" cy="49685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tr-TR" b="1" u="sng" dirty="0">
                <a:solidFill>
                  <a:schemeClr val="tx1"/>
                </a:solidFill>
              </a:rPr>
              <a:t>Ticareti bozan hususlardan uzak durmak</a:t>
            </a:r>
            <a:endParaRPr lang="tr-TR" sz="1600" dirty="0">
              <a:solidFill>
                <a:schemeClr val="tx1"/>
              </a:solidFill>
            </a:endParaRPr>
          </a:p>
          <a:p>
            <a:pPr marL="800100" lvl="1" indent="-342900">
              <a:buFont typeface="Arial" pitchFamily="34" charset="0"/>
              <a:buChar char="•"/>
              <a:defRPr/>
            </a:pPr>
            <a:r>
              <a:rPr lang="tr-TR" dirty="0">
                <a:solidFill>
                  <a:schemeClr val="tx1"/>
                </a:solidFill>
              </a:rPr>
              <a:t>Faiz</a:t>
            </a:r>
            <a:endParaRPr lang="tr-TR" sz="1600" dirty="0">
              <a:solidFill>
                <a:schemeClr val="tx1"/>
              </a:solidFill>
            </a:endParaRPr>
          </a:p>
          <a:p>
            <a:pPr marL="800100" lvl="1" indent="-342900">
              <a:buFont typeface="Arial" pitchFamily="34" charset="0"/>
              <a:buChar char="•"/>
              <a:defRPr/>
            </a:pPr>
            <a:r>
              <a:rPr lang="tr-TR" dirty="0">
                <a:solidFill>
                  <a:schemeClr val="tx1"/>
                </a:solidFill>
              </a:rPr>
              <a:t>Fahiş fiyatlar</a:t>
            </a:r>
            <a:endParaRPr lang="tr-TR" sz="1600" dirty="0">
              <a:solidFill>
                <a:schemeClr val="tx1"/>
              </a:solidFill>
            </a:endParaRPr>
          </a:p>
          <a:p>
            <a:pPr marL="800100" lvl="1" indent="-342900">
              <a:buFont typeface="Arial" pitchFamily="34" charset="0"/>
              <a:buChar char="•"/>
              <a:defRPr/>
            </a:pPr>
            <a:r>
              <a:rPr lang="tr-TR" dirty="0">
                <a:solidFill>
                  <a:schemeClr val="tx1"/>
                </a:solidFill>
              </a:rPr>
              <a:t>Aldatıcı reklamlar</a:t>
            </a:r>
            <a:endParaRPr lang="tr-TR" sz="1600" dirty="0">
              <a:solidFill>
                <a:schemeClr val="tx1"/>
              </a:solidFill>
            </a:endParaRPr>
          </a:p>
          <a:p>
            <a:pPr marL="800100" lvl="1" indent="-342900">
              <a:buFont typeface="Arial" pitchFamily="34" charset="0"/>
              <a:buChar char="•"/>
              <a:defRPr/>
            </a:pPr>
            <a:r>
              <a:rPr lang="tr-TR" dirty="0">
                <a:solidFill>
                  <a:schemeClr val="tx1"/>
                </a:solidFill>
              </a:rPr>
              <a:t>Güven zedelenmesi</a:t>
            </a:r>
            <a:endParaRPr lang="tr-TR" sz="1600" dirty="0">
              <a:solidFill>
                <a:schemeClr val="tx1"/>
              </a:solidFill>
            </a:endParaRPr>
          </a:p>
          <a:p>
            <a:pPr marL="800100" lvl="1" indent="-342900">
              <a:buFont typeface="Arial" pitchFamily="34" charset="0"/>
              <a:buChar char="•"/>
              <a:defRPr/>
            </a:pPr>
            <a:r>
              <a:rPr lang="tr-TR" dirty="0" err="1">
                <a:solidFill>
                  <a:schemeClr val="tx1"/>
                </a:solidFill>
              </a:rPr>
              <a:t>İmani</a:t>
            </a:r>
            <a:r>
              <a:rPr lang="tr-TR" dirty="0">
                <a:solidFill>
                  <a:schemeClr val="tx1"/>
                </a:solidFill>
              </a:rPr>
              <a:t> zafiyetler</a:t>
            </a:r>
            <a:endParaRPr lang="tr-TR" sz="1600" dirty="0">
              <a:solidFill>
                <a:schemeClr val="tx1"/>
              </a:solidFill>
            </a:endParaRPr>
          </a:p>
          <a:p>
            <a:pPr marL="800100" lvl="1" indent="-342900">
              <a:buFont typeface="Arial" pitchFamily="34" charset="0"/>
              <a:buChar char="•"/>
              <a:defRPr/>
            </a:pPr>
            <a:r>
              <a:rPr lang="tr-TR" dirty="0">
                <a:solidFill>
                  <a:schemeClr val="tx1"/>
                </a:solidFill>
              </a:rPr>
              <a:t>Banka kredilerinin cazipliği</a:t>
            </a:r>
            <a:endParaRPr lang="tr-TR" sz="1600" dirty="0">
              <a:solidFill>
                <a:schemeClr val="tx1"/>
              </a:solidFill>
            </a:endParaRPr>
          </a:p>
          <a:p>
            <a:pPr marL="800100" lvl="1" indent="-342900">
              <a:buFont typeface="Arial" pitchFamily="34" charset="0"/>
              <a:buChar char="•"/>
              <a:defRPr/>
            </a:pPr>
            <a:r>
              <a:rPr lang="tr-TR" dirty="0">
                <a:solidFill>
                  <a:schemeClr val="tx1"/>
                </a:solidFill>
              </a:rPr>
              <a:t>Yalan</a:t>
            </a:r>
            <a:endParaRPr lang="tr-TR" sz="1600" dirty="0">
              <a:solidFill>
                <a:schemeClr val="tx1"/>
              </a:solidFill>
            </a:endParaRPr>
          </a:p>
          <a:p>
            <a:pPr marL="800100" lvl="1" indent="-342900">
              <a:buFont typeface="Arial" pitchFamily="34" charset="0"/>
              <a:buChar char="•"/>
              <a:defRPr/>
            </a:pPr>
            <a:r>
              <a:rPr lang="tr-TR" dirty="0">
                <a:solidFill>
                  <a:schemeClr val="tx1"/>
                </a:solidFill>
              </a:rPr>
              <a:t>Dünya hırsı</a:t>
            </a:r>
            <a:endParaRPr lang="tr-TR" sz="1600" dirty="0">
              <a:solidFill>
                <a:schemeClr val="tx1"/>
              </a:solidFill>
            </a:endParaRPr>
          </a:p>
          <a:p>
            <a:pPr marL="800100" lvl="1" indent="-342900">
              <a:buFont typeface="Arial" pitchFamily="34" charset="0"/>
              <a:buChar char="•"/>
              <a:defRPr/>
            </a:pPr>
            <a:r>
              <a:rPr lang="tr-TR" dirty="0">
                <a:solidFill>
                  <a:schemeClr val="tx1"/>
                </a:solidFill>
              </a:rPr>
              <a:t>Mal biriktirme arzusu</a:t>
            </a:r>
            <a:endParaRPr lang="tr-TR" sz="1600" dirty="0">
              <a:solidFill>
                <a:schemeClr val="tx1"/>
              </a:solidFill>
            </a:endParaRPr>
          </a:p>
          <a:p>
            <a:pPr marL="800100" lvl="1" indent="-342900">
              <a:buFont typeface="Arial" pitchFamily="34" charset="0"/>
              <a:buChar char="•"/>
              <a:defRPr/>
            </a:pPr>
            <a:r>
              <a:rPr lang="tr-TR" dirty="0">
                <a:solidFill>
                  <a:schemeClr val="tx1"/>
                </a:solidFill>
              </a:rPr>
              <a:t>İsraf ve tüketim çılgınlığı</a:t>
            </a:r>
            <a:endParaRPr lang="tr-TR" sz="1600" dirty="0">
              <a:solidFill>
                <a:schemeClr val="tx1"/>
              </a:solidFill>
            </a:endParaRPr>
          </a:p>
          <a:p>
            <a:pPr marL="800100" lvl="1" indent="-342900">
              <a:buFont typeface="Arial" pitchFamily="34" charset="0"/>
              <a:buChar char="•"/>
              <a:defRPr/>
            </a:pPr>
            <a:r>
              <a:rPr lang="tr-TR" dirty="0">
                <a:solidFill>
                  <a:schemeClr val="tx1"/>
                </a:solidFill>
              </a:rPr>
              <a:t>Malın kusurunu saklamak</a:t>
            </a:r>
            <a:endParaRPr lang="tr-TR" sz="1600" dirty="0">
              <a:solidFill>
                <a:schemeClr val="tx1"/>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50825" y="908719"/>
            <a:ext cx="8748713" cy="4896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tr-TR" sz="2800" b="1" dirty="0" smtClean="0">
                <a:solidFill>
                  <a:schemeClr val="tx1"/>
                </a:solidFill>
                <a:latin typeface="Times New Roman" pitchFamily="18" charset="0"/>
                <a:cs typeface="Times New Roman" pitchFamily="18" charset="0"/>
              </a:rPr>
              <a:t>Çalıştırdığın işçinin hakkını tam vermezsen</a:t>
            </a:r>
          </a:p>
          <a:p>
            <a:pPr>
              <a:defRPr/>
            </a:pPr>
            <a:r>
              <a:rPr lang="tr-TR" sz="2800" b="1" dirty="0" smtClean="0">
                <a:solidFill>
                  <a:schemeClr val="tx1"/>
                </a:solidFill>
                <a:latin typeface="Times New Roman" pitchFamily="18" charset="0"/>
                <a:cs typeface="Times New Roman" pitchFamily="18" charset="0"/>
              </a:rPr>
              <a:t>Malını zekatla temizlemezsen</a:t>
            </a:r>
          </a:p>
          <a:p>
            <a:pPr>
              <a:defRPr/>
            </a:pPr>
            <a:r>
              <a:rPr lang="tr-TR" sz="2800" b="1" dirty="0" smtClean="0">
                <a:solidFill>
                  <a:schemeClr val="tx1"/>
                </a:solidFill>
                <a:latin typeface="Times New Roman" pitchFamily="18" charset="0"/>
                <a:cs typeface="Times New Roman" pitchFamily="18" charset="0"/>
              </a:rPr>
              <a:t>Başkalarının hakkı olan malı kendi malına katarsan</a:t>
            </a:r>
          </a:p>
          <a:p>
            <a:pPr>
              <a:defRPr/>
            </a:pPr>
            <a:r>
              <a:rPr lang="tr-TR" sz="2800" b="1" dirty="0" smtClean="0">
                <a:solidFill>
                  <a:schemeClr val="tx1"/>
                </a:solidFill>
                <a:latin typeface="Times New Roman" pitchFamily="18" charset="0"/>
                <a:cs typeface="Times New Roman" pitchFamily="18" charset="0"/>
              </a:rPr>
              <a:t>Aldığın işin hakkını tam vermezsen</a:t>
            </a:r>
          </a:p>
          <a:p>
            <a:pPr>
              <a:defRPr/>
            </a:pPr>
            <a:r>
              <a:rPr lang="tr-TR" sz="2800" b="1" dirty="0" smtClean="0">
                <a:solidFill>
                  <a:schemeClr val="tx1"/>
                </a:solidFill>
                <a:latin typeface="Times New Roman" pitchFamily="18" charset="0"/>
                <a:cs typeface="Times New Roman" pitchFamily="18" charset="0"/>
              </a:rPr>
              <a:t>Yaptığın işte malzemeyi eksik kullanırsan</a:t>
            </a:r>
          </a:p>
          <a:p>
            <a:pPr>
              <a:defRPr/>
            </a:pPr>
            <a:r>
              <a:rPr lang="tr-TR" sz="2800" b="1" dirty="0" smtClean="0">
                <a:solidFill>
                  <a:schemeClr val="tx1"/>
                </a:solidFill>
                <a:latin typeface="Times New Roman" pitchFamily="18" charset="0"/>
                <a:cs typeface="Times New Roman" pitchFamily="18" charset="0"/>
              </a:rPr>
              <a:t>Haram olan işlerle helal olan işleri birleştirirsen</a:t>
            </a:r>
          </a:p>
          <a:p>
            <a:pPr>
              <a:defRPr/>
            </a:pPr>
            <a:r>
              <a:rPr lang="tr-TR" sz="2800" b="1" dirty="0" smtClean="0">
                <a:solidFill>
                  <a:schemeClr val="tx1"/>
                </a:solidFill>
                <a:latin typeface="Times New Roman" pitchFamily="18" charset="0"/>
                <a:cs typeface="Times New Roman" pitchFamily="18" charset="0"/>
              </a:rPr>
              <a:t>Kazancını haramlaştırmış olursun.</a:t>
            </a:r>
          </a:p>
          <a:p>
            <a:pPr>
              <a:defRPr/>
            </a:pPr>
            <a:endParaRPr lang="tr-TR" sz="2800" dirty="0">
              <a:solidFill>
                <a:schemeClr val="tx1"/>
              </a:solidFill>
              <a:latin typeface="Times New Roman" pitchFamily="18" charset="0"/>
              <a:cs typeface="Times New Roman" pitchFamily="18" charset="0"/>
            </a:endParaRPr>
          </a:p>
        </p:txBody>
      </p:sp>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a:t>
            </a:r>
            <a:r>
              <a:rPr lang="tr-TR" sz="2800" b="1" dirty="0" smtClean="0">
                <a:solidFill>
                  <a:schemeClr val="bg1"/>
                </a:solidFill>
                <a:latin typeface="Times New Roman" pitchFamily="18" charset="0"/>
                <a:cs typeface="Times New Roman" pitchFamily="18" charset="0"/>
              </a:rPr>
              <a:t>HELAL KAZANCIMIZI HARAM ETMEYELİM</a:t>
            </a:r>
            <a:r>
              <a:rPr lang="tr-TR" sz="2800" b="1" dirty="0" smtClean="0">
                <a:solidFill>
                  <a:srgbClr val="FFC000"/>
                </a:solidFill>
                <a:latin typeface="Times New Roman" pitchFamily="18" charset="0"/>
                <a:cs typeface="Times New Roman" pitchFamily="18" charset="0"/>
              </a:rPr>
              <a:t>”</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a:t>
            </a:r>
            <a:r>
              <a:rPr lang="tr-TR" sz="2800" b="1" dirty="0" smtClean="0">
                <a:solidFill>
                  <a:schemeClr val="bg1"/>
                </a:solidFill>
                <a:latin typeface="Times New Roman" pitchFamily="18" charset="0"/>
                <a:cs typeface="Times New Roman" pitchFamily="18" charset="0"/>
              </a:rPr>
              <a:t>HESAP VAR UNUTMA</a:t>
            </a:r>
            <a:r>
              <a:rPr lang="tr-TR" sz="2800" b="1" dirty="0" smtClean="0">
                <a:solidFill>
                  <a:srgbClr val="FFC000"/>
                </a:solidFill>
                <a:latin typeface="Times New Roman" pitchFamily="18" charset="0"/>
                <a:cs typeface="Times New Roman" pitchFamily="18" charset="0"/>
              </a:rPr>
              <a:t>”</a:t>
            </a:r>
            <a:endParaRPr lang="tr-TR" sz="2800" b="1" dirty="0">
              <a:solidFill>
                <a:srgbClr val="FFC000"/>
              </a:solidFill>
              <a:latin typeface="Times New Roman" pitchFamily="18" charset="0"/>
              <a:cs typeface="Times New Roman" pitchFamily="18" charset="0"/>
            </a:endParaRPr>
          </a:p>
        </p:txBody>
      </p:sp>
      <p:sp>
        <p:nvSpPr>
          <p:cNvPr id="4" name="3 Dikdörtgen"/>
          <p:cNvSpPr/>
          <p:nvPr/>
        </p:nvSpPr>
        <p:spPr>
          <a:xfrm>
            <a:off x="250825" y="1989138"/>
            <a:ext cx="8748713" cy="2663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ar-SA" sz="7200" dirty="0" smtClean="0">
                <a:solidFill>
                  <a:schemeClr val="tx1"/>
                </a:solidFill>
                <a:latin typeface="HASENAT4" pitchFamily="2" charset="-78"/>
                <a:cs typeface="HASENAT4" pitchFamily="2" charset="-78"/>
              </a:rPr>
              <a:t>ثُمَّ لَتُسْپَلُنَّ يَوْمَئِذٍ عَنِ النَّعٖيمِ </a:t>
            </a:r>
          </a:p>
          <a:p>
            <a:pPr algn="ctr"/>
            <a:r>
              <a:rPr lang="tr-TR" sz="4000" b="1" dirty="0" smtClean="0">
                <a:solidFill>
                  <a:schemeClr val="tx1"/>
                </a:solidFill>
              </a:rPr>
              <a:t>“</a:t>
            </a:r>
            <a:r>
              <a:rPr lang="tr-TR" sz="4000" dirty="0" smtClean="0">
                <a:solidFill>
                  <a:schemeClr val="tx1"/>
                </a:solidFill>
              </a:rPr>
              <a:t>Nihayet o gün (dünyada yararlandığınız) </a:t>
            </a:r>
            <a:r>
              <a:rPr lang="tr-TR" sz="4000" dirty="0" smtClean="0">
                <a:solidFill>
                  <a:srgbClr val="0070C0"/>
                </a:solidFill>
              </a:rPr>
              <a:t>nimetlerden elbette ve elbette </a:t>
            </a:r>
          </a:p>
          <a:p>
            <a:pPr algn="ctr"/>
            <a:r>
              <a:rPr lang="tr-TR" sz="4000" b="1" dirty="0" smtClean="0">
                <a:solidFill>
                  <a:srgbClr val="C00000"/>
                </a:solidFill>
              </a:rPr>
              <a:t>hesaba çekileceksiniz</a:t>
            </a:r>
            <a:r>
              <a:rPr lang="tr-TR" sz="4000" dirty="0" smtClean="0">
                <a:solidFill>
                  <a:schemeClr val="tx1"/>
                </a:solidFill>
              </a:rPr>
              <a:t>.”</a:t>
            </a:r>
            <a:r>
              <a:rPr lang="tr-TR" sz="2800" dirty="0" smtClean="0">
                <a:solidFill>
                  <a:schemeClr val="tx1"/>
                </a:solidFill>
              </a:rPr>
              <a:t> </a:t>
            </a:r>
            <a:endParaRPr lang="tr-TR" sz="2800" dirty="0">
              <a:solidFill>
                <a:schemeClr val="tx1"/>
              </a:solidFill>
            </a:endParaRPr>
          </a:p>
          <a:p>
            <a:pPr algn="ctr">
              <a:defRPr/>
            </a:pPr>
            <a:r>
              <a:rPr lang="tr-TR" sz="2000" dirty="0" smtClean="0">
                <a:solidFill>
                  <a:schemeClr val="tx1"/>
                </a:solidFill>
              </a:rPr>
              <a:t>(</a:t>
            </a:r>
            <a:r>
              <a:rPr lang="tr-TR" sz="2000" dirty="0" err="1" smtClean="0">
                <a:solidFill>
                  <a:schemeClr val="tx1"/>
                </a:solidFill>
              </a:rPr>
              <a:t>Tekasür</a:t>
            </a:r>
            <a:r>
              <a:rPr lang="tr-TR" sz="2000" dirty="0" smtClean="0">
                <a:solidFill>
                  <a:schemeClr val="tx1"/>
                </a:solidFill>
              </a:rPr>
              <a:t> 8) </a:t>
            </a:r>
            <a:endParaRPr lang="tr-TR" sz="2000"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107504" y="908720"/>
            <a:ext cx="8892480"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r>
              <a:rPr lang="ar-SA" sz="4000" dirty="0" smtClean="0">
                <a:solidFill>
                  <a:srgbClr val="002060"/>
                </a:solidFill>
                <a:latin typeface="HASENAT4" pitchFamily="2" charset="-78"/>
                <a:cs typeface="HASENAT4" pitchFamily="2" charset="-78"/>
              </a:rPr>
              <a:t>ألَمْ تَرَوْا أَنَّ اللَّهَ سَخَّرَ لَكُمْ مَا فِي السَّمَاوَاتِ وَمَا فِي الأَرْضِ وَأَسْبَغَ عَلَيْكُمْ نِعَمَهُ ظَاهِرَةً وَبَاطِنَةً</a:t>
            </a:r>
            <a:endParaRPr lang="tr-TR" sz="4000" dirty="0" smtClean="0">
              <a:solidFill>
                <a:srgbClr val="002060"/>
              </a:solidFill>
              <a:latin typeface="HASENAT4" pitchFamily="2" charset="-78"/>
              <a:cs typeface="HASENAT4" pitchFamily="2" charset="-78"/>
            </a:endParaRPr>
          </a:p>
          <a:p>
            <a:pPr algn="ctr"/>
            <a:r>
              <a:rPr lang="tr-TR" sz="4000" dirty="0" smtClean="0">
                <a:solidFill>
                  <a:srgbClr val="002060"/>
                </a:solidFill>
              </a:rPr>
              <a:t>“</a:t>
            </a:r>
            <a:r>
              <a:rPr lang="tr-TR" sz="4000" dirty="0" smtClean="0">
                <a:solidFill>
                  <a:srgbClr val="C00000"/>
                </a:solidFill>
              </a:rPr>
              <a:t>Allah'ın, göklerde ve yerdeki (nice varlık ve imkânları) sizin emrinize verdiğini, </a:t>
            </a:r>
            <a:r>
              <a:rPr lang="tr-TR" sz="4000" dirty="0" smtClean="0">
                <a:solidFill>
                  <a:srgbClr val="7030A0"/>
                </a:solidFill>
              </a:rPr>
              <a:t>nimetlerini </a:t>
            </a:r>
            <a:r>
              <a:rPr lang="tr-TR" sz="4000" b="1" dirty="0" smtClean="0">
                <a:solidFill>
                  <a:srgbClr val="7030A0"/>
                </a:solidFill>
              </a:rPr>
              <a:t>açık ve gizli olarak </a:t>
            </a:r>
            <a:r>
              <a:rPr lang="tr-TR" sz="4000" dirty="0" smtClean="0">
                <a:solidFill>
                  <a:srgbClr val="002060"/>
                </a:solidFill>
              </a:rPr>
              <a:t>size </a:t>
            </a:r>
            <a:r>
              <a:rPr lang="tr-TR" sz="4000" b="1" dirty="0" smtClean="0">
                <a:solidFill>
                  <a:srgbClr val="002060"/>
                </a:solidFill>
              </a:rPr>
              <a:t>bolca ihsan ettiğini</a:t>
            </a:r>
            <a:r>
              <a:rPr lang="tr-TR" sz="4000" dirty="0" smtClean="0">
                <a:solidFill>
                  <a:srgbClr val="002060"/>
                </a:solidFill>
              </a:rPr>
              <a:t> görmediniz mi?” </a:t>
            </a:r>
          </a:p>
          <a:p>
            <a:pPr algn="ctr"/>
            <a:r>
              <a:rPr lang="tr-TR" sz="1600" dirty="0" smtClean="0">
                <a:solidFill>
                  <a:srgbClr val="002060"/>
                </a:solidFill>
              </a:rPr>
              <a:t>(Lokman, 31/20).</a:t>
            </a:r>
            <a:endParaRPr lang="tr-TR" sz="700" dirty="0">
              <a:solidFill>
                <a:srgbClr val="002060"/>
              </a:solidFill>
            </a:endParaRPr>
          </a:p>
        </p:txBody>
      </p:sp>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RIZK ALLAH’A AİTTİR</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250825" y="1989138"/>
            <a:ext cx="8748713" cy="2663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dirty="0">
                <a:solidFill>
                  <a:schemeClr val="tx1"/>
                </a:solidFill>
              </a:rPr>
              <a:t>Hz. Ali (r.a.) den  gelen meşhur rivayette, </a:t>
            </a:r>
          </a:p>
          <a:p>
            <a:pPr algn="ctr">
              <a:defRPr/>
            </a:pPr>
            <a:r>
              <a:rPr lang="tr-TR" sz="2800" dirty="0">
                <a:solidFill>
                  <a:schemeClr val="tx1"/>
                </a:solidFill>
              </a:rPr>
              <a:t>“</a:t>
            </a:r>
            <a:r>
              <a:rPr lang="tr-TR" sz="4000" b="1" dirty="0">
                <a:solidFill>
                  <a:schemeClr val="tx1"/>
                </a:solidFill>
              </a:rPr>
              <a:t>Helal olan malın hesabı, </a:t>
            </a:r>
          </a:p>
          <a:p>
            <a:pPr algn="ctr">
              <a:defRPr/>
            </a:pPr>
            <a:r>
              <a:rPr lang="tr-TR" sz="4000" b="1" dirty="0">
                <a:solidFill>
                  <a:schemeClr val="tx1"/>
                </a:solidFill>
              </a:rPr>
              <a:t>Haram olanın ise azabı vardır</a:t>
            </a:r>
            <a:r>
              <a:rPr lang="tr-TR" sz="2800" dirty="0">
                <a:solidFill>
                  <a:schemeClr val="tx1"/>
                </a:solidFill>
              </a:rPr>
              <a:t>.” </a:t>
            </a:r>
          </a:p>
          <a:p>
            <a:pPr algn="ctr">
              <a:defRPr/>
            </a:pPr>
            <a:r>
              <a:rPr lang="tr-TR" sz="2000" dirty="0">
                <a:solidFill>
                  <a:schemeClr val="tx1"/>
                </a:solidFill>
              </a:rPr>
              <a:t>denilmiştir. (İhya-u </a:t>
            </a:r>
            <a:r>
              <a:rPr lang="tr-TR" sz="2000" dirty="0" err="1">
                <a:solidFill>
                  <a:schemeClr val="tx1"/>
                </a:solidFill>
              </a:rPr>
              <a:t>Ulumiddin</a:t>
            </a:r>
            <a:r>
              <a:rPr lang="tr-TR" sz="2000" dirty="0">
                <a:solidFill>
                  <a:schemeClr val="tx1"/>
                </a:solidFill>
              </a:rPr>
              <a:t> 2/237-240) </a:t>
            </a:r>
          </a:p>
        </p:txBody>
      </p:sp>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a:t>
            </a:r>
            <a:r>
              <a:rPr lang="tr-TR" sz="2800" b="1" dirty="0" smtClean="0">
                <a:solidFill>
                  <a:schemeClr val="bg1"/>
                </a:solidFill>
                <a:latin typeface="Times New Roman" pitchFamily="18" charset="0"/>
                <a:cs typeface="Times New Roman" pitchFamily="18" charset="0"/>
              </a:rPr>
              <a:t>HESAP VAR UNUTMA</a:t>
            </a:r>
            <a:r>
              <a:rPr lang="tr-TR" sz="2800" b="1" dirty="0" smtClean="0">
                <a:solidFill>
                  <a:srgbClr val="FFC000"/>
                </a:solidFill>
                <a:latin typeface="Times New Roman" pitchFamily="18" charset="0"/>
                <a:cs typeface="Times New Roman" pitchFamily="18" charset="0"/>
              </a:rPr>
              <a:t>”</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Dikdörtgen"/>
          <p:cNvSpPr/>
          <p:nvPr/>
        </p:nvSpPr>
        <p:spPr>
          <a:xfrm>
            <a:off x="179388" y="908720"/>
            <a:ext cx="8748712"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dirty="0" smtClean="0">
                <a:solidFill>
                  <a:schemeClr val="tx1"/>
                </a:solidFill>
              </a:rPr>
              <a:t>“</a:t>
            </a:r>
            <a:r>
              <a:rPr lang="tr-TR" sz="2400" dirty="0">
                <a:solidFill>
                  <a:schemeClr val="tx1"/>
                </a:solidFill>
              </a:rPr>
              <a:t>Kişi namaz, oruç, zekât gibi ibadetlerini eda etmiş olarak Allah’ın huzuruna gelir. Bununla beraber; kimine sövmüş, kiminin kanını akıtmış, kiminin malını yemiş, kimine de iftira etmiştir. Bu durum karşısında onun ibadetlerinden elde ettiği sevaplar kendisinden alınarak hak sahiplerine dağıtılır. Eğer ibadetleri ve iyilikleri, ihlal ettiği kul haklarını ödemeye yetmezse, hak sahiplerinin günahlarından alınıp kendisinin günahlarına eklenir. Böylece sevapları gitmiş, günahları artmış, neticede iflas etmiş olarak cehenneme gönderilir.” </a:t>
            </a:r>
            <a:r>
              <a:rPr lang="tr-TR" sz="1600" dirty="0">
                <a:solidFill>
                  <a:schemeClr val="tx1"/>
                </a:solidFill>
              </a:rPr>
              <a:t>(Müslim, </a:t>
            </a:r>
            <a:r>
              <a:rPr lang="tr-TR" sz="1600" dirty="0" err="1">
                <a:solidFill>
                  <a:schemeClr val="tx1"/>
                </a:solidFill>
              </a:rPr>
              <a:t>Birr</a:t>
            </a:r>
            <a:r>
              <a:rPr lang="tr-TR" sz="1600" dirty="0">
                <a:solidFill>
                  <a:schemeClr val="tx1"/>
                </a:solidFill>
              </a:rPr>
              <a:t>, 59-60.) </a:t>
            </a:r>
            <a:endParaRPr lang="tr-TR" sz="1200" dirty="0">
              <a:solidFill>
                <a:schemeClr val="tx1"/>
              </a:solidFill>
            </a:endParaRPr>
          </a:p>
        </p:txBody>
      </p:sp>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a:t>
            </a:r>
            <a:r>
              <a:rPr lang="tr-TR" sz="2800" b="1" dirty="0" smtClean="0">
                <a:solidFill>
                  <a:schemeClr val="bg1"/>
                </a:solidFill>
                <a:latin typeface="Times New Roman" pitchFamily="18" charset="0"/>
                <a:cs typeface="Times New Roman" pitchFamily="18" charset="0"/>
              </a:rPr>
              <a:t>HESAP GÜNÜ</a:t>
            </a:r>
            <a:r>
              <a:rPr lang="tr-TR" sz="2800" b="1" dirty="0" smtClean="0">
                <a:solidFill>
                  <a:srgbClr val="FFC000"/>
                </a:solidFill>
                <a:latin typeface="Times New Roman" pitchFamily="18" charset="0"/>
                <a:cs typeface="Times New Roman" pitchFamily="18" charset="0"/>
              </a:rPr>
              <a:t>” GELECEK</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250825" y="908720"/>
            <a:ext cx="8748713"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3600" dirty="0">
                <a:solidFill>
                  <a:schemeClr val="tx1"/>
                </a:solidFill>
                <a:latin typeface="HASENAT4" pitchFamily="2" charset="-78"/>
                <a:cs typeface="HASENAT4" pitchFamily="2" charset="-78"/>
              </a:rPr>
              <a:t>“</a:t>
            </a:r>
            <a:r>
              <a:rPr lang="ar-SA" sz="3600" dirty="0">
                <a:solidFill>
                  <a:schemeClr val="tx1"/>
                </a:solidFill>
                <a:latin typeface="HASENAT4" pitchFamily="2" charset="-78"/>
                <a:cs typeface="HASENAT4" pitchFamily="2" charset="-78"/>
              </a:rPr>
              <a:t>« اللَّهُمَّ اكْفِنِي بِحَلَالِكَ عَنْ حَرَامِكَ ، وَاغْنِنِي بِفَضْلِكَ عَمَّنْ سِوَاكَ».</a:t>
            </a:r>
            <a:endParaRPr lang="tr-TR" sz="3600" dirty="0">
              <a:solidFill>
                <a:schemeClr val="tx1"/>
              </a:solidFill>
              <a:latin typeface="HASENAT4" pitchFamily="2" charset="-78"/>
              <a:cs typeface="HASENAT4" pitchFamily="2" charset="-78"/>
            </a:endParaRPr>
          </a:p>
          <a:p>
            <a:pPr algn="ctr">
              <a:defRPr/>
            </a:pPr>
            <a:r>
              <a:rPr lang="tr-TR" sz="2000" dirty="0">
                <a:solidFill>
                  <a:schemeClr val="tx1"/>
                </a:solidFill>
              </a:rPr>
              <a:t>Ali </a:t>
            </a:r>
            <a:r>
              <a:rPr lang="tr-TR" sz="2000" dirty="0" err="1">
                <a:solidFill>
                  <a:schemeClr val="tx1"/>
                </a:solidFill>
              </a:rPr>
              <a:t>radıyallahu</a:t>
            </a:r>
            <a:r>
              <a:rPr lang="tr-TR" sz="2000" dirty="0">
                <a:solidFill>
                  <a:schemeClr val="tx1"/>
                </a:solidFill>
              </a:rPr>
              <a:t> </a:t>
            </a:r>
            <a:r>
              <a:rPr lang="tr-TR" sz="2000" dirty="0" err="1">
                <a:solidFill>
                  <a:schemeClr val="tx1"/>
                </a:solidFill>
              </a:rPr>
              <a:t>anh’den</a:t>
            </a:r>
            <a:r>
              <a:rPr lang="tr-TR" sz="2000" dirty="0">
                <a:solidFill>
                  <a:schemeClr val="tx1"/>
                </a:solidFill>
              </a:rPr>
              <a:t> rivayet edildiğine göre</a:t>
            </a:r>
          </a:p>
          <a:p>
            <a:pPr algn="ctr">
              <a:defRPr/>
            </a:pPr>
            <a:r>
              <a:rPr lang="tr-TR" sz="1900" dirty="0" err="1">
                <a:solidFill>
                  <a:schemeClr val="tx1"/>
                </a:solidFill>
              </a:rPr>
              <a:t>Resûlullah</a:t>
            </a:r>
            <a:r>
              <a:rPr lang="tr-TR" sz="1900" dirty="0">
                <a:solidFill>
                  <a:schemeClr val="tx1"/>
                </a:solidFill>
              </a:rPr>
              <a:t> (sav) kendisine şu duayı  öğretti ve bu şekilde dua etmesini istedi: </a:t>
            </a:r>
          </a:p>
          <a:p>
            <a:pPr algn="ctr">
              <a:defRPr/>
            </a:pPr>
            <a:r>
              <a:rPr lang="tr-TR" sz="2400" b="1" dirty="0" err="1">
                <a:solidFill>
                  <a:srgbClr val="C00000"/>
                </a:solidFill>
              </a:rPr>
              <a:t>Allahım</a:t>
            </a:r>
            <a:r>
              <a:rPr lang="tr-TR" sz="2400" b="1" dirty="0">
                <a:solidFill>
                  <a:srgbClr val="C00000"/>
                </a:solidFill>
              </a:rPr>
              <a:t>! Bana helâl rızık </a:t>
            </a:r>
            <a:r>
              <a:rPr lang="tr-TR" sz="2400" b="1" dirty="0" err="1">
                <a:solidFill>
                  <a:srgbClr val="C00000"/>
                </a:solidFill>
              </a:rPr>
              <a:t>nasib</a:t>
            </a:r>
            <a:r>
              <a:rPr lang="tr-TR" sz="2400" b="1" dirty="0">
                <a:solidFill>
                  <a:srgbClr val="C00000"/>
                </a:solidFill>
              </a:rPr>
              <a:t> ederek haramlardan koru! </a:t>
            </a:r>
          </a:p>
          <a:p>
            <a:pPr algn="ctr">
              <a:defRPr/>
            </a:pPr>
            <a:r>
              <a:rPr lang="tr-TR" sz="2400" b="1" dirty="0" err="1">
                <a:solidFill>
                  <a:srgbClr val="C00000"/>
                </a:solidFill>
              </a:rPr>
              <a:t>Lutfunla</a:t>
            </a:r>
            <a:r>
              <a:rPr lang="tr-TR" sz="2400" b="1" dirty="0">
                <a:solidFill>
                  <a:srgbClr val="C00000"/>
                </a:solidFill>
              </a:rPr>
              <a:t> beni senden başkasına muhtaç etme</a:t>
            </a:r>
            <a:r>
              <a:rPr lang="tr-TR" sz="2000" b="1" dirty="0">
                <a:solidFill>
                  <a:schemeClr val="tx1"/>
                </a:solidFill>
              </a:rPr>
              <a:t>!” </a:t>
            </a:r>
            <a:r>
              <a:rPr lang="tr-TR" sz="2000" dirty="0">
                <a:solidFill>
                  <a:schemeClr val="tx1"/>
                </a:solidFill>
              </a:rPr>
              <a:t> </a:t>
            </a:r>
          </a:p>
          <a:p>
            <a:pPr algn="ctr">
              <a:defRPr/>
            </a:pPr>
            <a:r>
              <a:rPr lang="tr-TR" sz="1400" dirty="0">
                <a:solidFill>
                  <a:schemeClr val="tx1"/>
                </a:solidFill>
              </a:rPr>
              <a:t>( </a:t>
            </a:r>
            <a:r>
              <a:rPr lang="tr-TR" sz="1400" dirty="0" err="1">
                <a:solidFill>
                  <a:schemeClr val="tx1"/>
                </a:solidFill>
              </a:rPr>
              <a:t>Tirmizî</a:t>
            </a:r>
            <a:r>
              <a:rPr lang="tr-TR" sz="1400" dirty="0">
                <a:solidFill>
                  <a:schemeClr val="tx1"/>
                </a:solidFill>
              </a:rPr>
              <a:t>, </a:t>
            </a:r>
            <a:r>
              <a:rPr lang="tr-TR" sz="1400" dirty="0" err="1">
                <a:solidFill>
                  <a:schemeClr val="tx1"/>
                </a:solidFill>
              </a:rPr>
              <a:t>Daavât</a:t>
            </a:r>
            <a:r>
              <a:rPr lang="tr-TR" sz="1400" dirty="0">
                <a:solidFill>
                  <a:schemeClr val="tx1"/>
                </a:solidFill>
              </a:rPr>
              <a:t> 111.)</a:t>
            </a:r>
          </a:p>
        </p:txBody>
      </p:sp>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a:t>
            </a:r>
            <a:r>
              <a:rPr lang="tr-TR" sz="2800" b="1" dirty="0" smtClean="0">
                <a:solidFill>
                  <a:schemeClr val="bg1"/>
                </a:solidFill>
                <a:latin typeface="Times New Roman" pitchFamily="18" charset="0"/>
                <a:cs typeface="Times New Roman" pitchFamily="18" charset="0"/>
              </a:rPr>
              <a:t>DUAMIZ</a:t>
            </a:r>
            <a:r>
              <a:rPr lang="tr-TR" sz="2800" b="1" dirty="0" smtClean="0">
                <a:solidFill>
                  <a:srgbClr val="FFC000"/>
                </a:solidFill>
                <a:latin typeface="Times New Roman" pitchFamily="18" charset="0"/>
                <a:cs typeface="Times New Roman" pitchFamily="18" charset="0"/>
              </a:rPr>
              <a:t>”</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8 Resim" descr="http://www.diyanet.gov.tr/ramazan/Images/Hadis/ramazanhadis9.png"/>
          <p:cNvPicPr>
            <a:picLocks noChangeAspect="1" noChangeArrowheads="1"/>
          </p:cNvPicPr>
          <p:nvPr/>
        </p:nvPicPr>
        <p:blipFill>
          <a:blip r:embed="rId2" cstate="print"/>
          <a:srcRect/>
          <a:stretch>
            <a:fillRect/>
          </a:stretch>
        </p:blipFill>
        <p:spPr bwMode="auto">
          <a:xfrm>
            <a:off x="0" y="1700213"/>
            <a:ext cx="9144000" cy="3213100"/>
          </a:xfrm>
          <a:prstGeom prst="rect">
            <a:avLst/>
          </a:prstGeom>
          <a:noFill/>
          <a:ln w="9525">
            <a:noFill/>
            <a:miter lim="800000"/>
            <a:headEnd/>
            <a:tailEnd/>
          </a:ln>
        </p:spPr>
      </p:pic>
      <p:sp>
        <p:nvSpPr>
          <p:cNvPr id="3" name="2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a:t>
            </a:r>
            <a:r>
              <a:rPr lang="tr-TR" sz="2800" b="1" dirty="0" smtClean="0">
                <a:solidFill>
                  <a:schemeClr val="bg1"/>
                </a:solidFill>
                <a:latin typeface="Times New Roman" pitchFamily="18" charset="0"/>
                <a:cs typeface="Times New Roman" pitchFamily="18" charset="0"/>
              </a:rPr>
              <a:t>SAYGIN VE ONURLU OLMAK DİLEĞİYLE</a:t>
            </a:r>
            <a:r>
              <a:rPr lang="tr-TR" sz="2800" b="1" dirty="0" smtClean="0">
                <a:solidFill>
                  <a:srgbClr val="FFC000"/>
                </a:solidFill>
                <a:latin typeface="Times New Roman" pitchFamily="18" charset="0"/>
                <a:cs typeface="Times New Roman" pitchFamily="18" charset="0"/>
              </a:rPr>
              <a:t>”</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herhayat1sorudur\Desktop\Resim8.png"/>
          <p:cNvPicPr>
            <a:picLocks noChangeAspect="1" noChangeArrowheads="1"/>
          </p:cNvPicPr>
          <p:nvPr/>
        </p:nvPicPr>
        <p:blipFill>
          <a:blip r:embed="rId2" cstate="print"/>
          <a:srcRect/>
          <a:stretch>
            <a:fillRect/>
          </a:stretch>
        </p:blipFill>
        <p:spPr bwMode="auto">
          <a:xfrm>
            <a:off x="0" y="0"/>
            <a:ext cx="9149943" cy="5805264"/>
          </a:xfrm>
          <a:prstGeom prst="rect">
            <a:avLst/>
          </a:prstGeom>
          <a:noFill/>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9388" y="908720"/>
            <a:ext cx="8748712" cy="4896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tr-TR" sz="2000" i="1" dirty="0" smtClean="0">
                <a:solidFill>
                  <a:schemeClr val="tx1"/>
                </a:solidFill>
              </a:rPr>
              <a:t>“</a:t>
            </a:r>
            <a:r>
              <a:rPr lang="tr-TR" sz="2000" b="1" i="1" dirty="0" smtClean="0">
                <a:solidFill>
                  <a:schemeClr val="tx1"/>
                </a:solidFill>
              </a:rPr>
              <a:t>Kuranı Kerim Meali</a:t>
            </a:r>
            <a:r>
              <a:rPr lang="tr-TR" sz="2000" i="1" dirty="0" smtClean="0">
                <a:solidFill>
                  <a:schemeClr val="tx1"/>
                </a:solidFill>
              </a:rPr>
              <a:t>” (Heyet-diyanet Vakfı); </a:t>
            </a:r>
          </a:p>
          <a:p>
            <a:pPr algn="just">
              <a:defRPr/>
            </a:pPr>
            <a:r>
              <a:rPr lang="tr-TR" sz="2000" i="1" dirty="0" smtClean="0">
                <a:solidFill>
                  <a:schemeClr val="tx1"/>
                </a:solidFill>
              </a:rPr>
              <a:t>“</a:t>
            </a:r>
            <a:r>
              <a:rPr lang="tr-TR" sz="2000" b="1" i="1" dirty="0" smtClean="0">
                <a:solidFill>
                  <a:schemeClr val="tx1"/>
                </a:solidFill>
              </a:rPr>
              <a:t>Hasenat 4</a:t>
            </a:r>
            <a:r>
              <a:rPr lang="tr-TR" sz="2000" i="1" dirty="0" smtClean="0">
                <a:solidFill>
                  <a:schemeClr val="tx1"/>
                </a:solidFill>
              </a:rPr>
              <a:t>” Kuran Araştırma </a:t>
            </a:r>
            <a:r>
              <a:rPr lang="tr-TR" sz="2000" i="1" dirty="0" err="1" smtClean="0">
                <a:solidFill>
                  <a:schemeClr val="tx1"/>
                </a:solidFill>
              </a:rPr>
              <a:t>Proğramı</a:t>
            </a:r>
            <a:r>
              <a:rPr lang="tr-TR" sz="2000" i="1" dirty="0" smtClean="0">
                <a:solidFill>
                  <a:schemeClr val="tx1"/>
                </a:solidFill>
              </a:rPr>
              <a:t>; </a:t>
            </a:r>
          </a:p>
          <a:p>
            <a:pPr algn="just">
              <a:defRPr/>
            </a:pPr>
            <a:r>
              <a:rPr lang="tr-TR" sz="2000" i="1" dirty="0" smtClean="0">
                <a:solidFill>
                  <a:schemeClr val="tx1"/>
                </a:solidFill>
              </a:rPr>
              <a:t>“</a:t>
            </a:r>
            <a:r>
              <a:rPr lang="tr-TR" sz="2000" b="1" i="1" dirty="0" err="1" smtClean="0">
                <a:solidFill>
                  <a:schemeClr val="tx1"/>
                </a:solidFill>
              </a:rPr>
              <a:t>Riyazü’s</a:t>
            </a:r>
            <a:r>
              <a:rPr lang="tr-TR" sz="2000" b="1" i="1" dirty="0" smtClean="0">
                <a:solidFill>
                  <a:schemeClr val="tx1"/>
                </a:solidFill>
              </a:rPr>
              <a:t> </a:t>
            </a:r>
            <a:r>
              <a:rPr lang="tr-TR" sz="2000" b="1" i="1" dirty="0" err="1" smtClean="0">
                <a:solidFill>
                  <a:schemeClr val="tx1"/>
                </a:solidFill>
              </a:rPr>
              <a:t>Salihin</a:t>
            </a:r>
            <a:r>
              <a:rPr lang="tr-TR" sz="2000" i="1" dirty="0" smtClean="0">
                <a:solidFill>
                  <a:schemeClr val="tx1"/>
                </a:solidFill>
              </a:rPr>
              <a:t>” (</a:t>
            </a:r>
            <a:r>
              <a:rPr lang="tr-TR" sz="2000" i="1" dirty="0" err="1" smtClean="0">
                <a:solidFill>
                  <a:schemeClr val="tx1"/>
                </a:solidFill>
              </a:rPr>
              <a:t>Erkam</a:t>
            </a:r>
            <a:r>
              <a:rPr lang="tr-TR" sz="2000" i="1" dirty="0" smtClean="0">
                <a:solidFill>
                  <a:schemeClr val="tx1"/>
                </a:solidFill>
              </a:rPr>
              <a:t> Yay. 8 Cilt İlgili Maddeler); </a:t>
            </a:r>
          </a:p>
          <a:p>
            <a:pPr algn="just">
              <a:defRPr/>
            </a:pPr>
            <a:r>
              <a:rPr lang="tr-TR" sz="2000" i="1" dirty="0" smtClean="0">
                <a:solidFill>
                  <a:schemeClr val="tx1"/>
                </a:solidFill>
              </a:rPr>
              <a:t>“</a:t>
            </a:r>
            <a:r>
              <a:rPr lang="tr-TR" sz="2000" b="1" i="1" dirty="0" err="1" smtClean="0">
                <a:solidFill>
                  <a:schemeClr val="tx1"/>
                </a:solidFill>
              </a:rPr>
              <a:t>Tergib</a:t>
            </a:r>
            <a:r>
              <a:rPr lang="tr-TR" sz="2000" b="1" i="1" dirty="0" smtClean="0">
                <a:solidFill>
                  <a:schemeClr val="tx1"/>
                </a:solidFill>
              </a:rPr>
              <a:t> Ve </a:t>
            </a:r>
            <a:r>
              <a:rPr lang="tr-TR" sz="2000" b="1" i="1" dirty="0" err="1" smtClean="0">
                <a:solidFill>
                  <a:schemeClr val="tx1"/>
                </a:solidFill>
              </a:rPr>
              <a:t>Terhib</a:t>
            </a:r>
            <a:r>
              <a:rPr lang="tr-TR" sz="2000" i="1" dirty="0" smtClean="0">
                <a:solidFill>
                  <a:schemeClr val="tx1"/>
                </a:solidFill>
              </a:rPr>
              <a:t>” (Huzur Yayınevi, 2. Ve 4. Ciltlerden İlgili Bölümler); </a:t>
            </a:r>
          </a:p>
          <a:p>
            <a:pPr algn="just">
              <a:defRPr/>
            </a:pPr>
            <a:r>
              <a:rPr lang="tr-TR" sz="2000" i="1" dirty="0" smtClean="0">
                <a:solidFill>
                  <a:schemeClr val="tx1"/>
                </a:solidFill>
              </a:rPr>
              <a:t>“</a:t>
            </a:r>
            <a:r>
              <a:rPr lang="tr-TR" sz="2000" b="1" dirty="0" smtClean="0">
                <a:solidFill>
                  <a:schemeClr val="tx1"/>
                </a:solidFill>
              </a:rPr>
              <a:t>Dini Kavramlar Sözlüğü</a:t>
            </a:r>
            <a:r>
              <a:rPr lang="tr-TR" sz="2000" i="1" dirty="0" smtClean="0">
                <a:solidFill>
                  <a:schemeClr val="tx1"/>
                </a:solidFill>
              </a:rPr>
              <a:t>” (Diyanet); </a:t>
            </a:r>
          </a:p>
          <a:p>
            <a:pPr algn="just">
              <a:defRPr/>
            </a:pPr>
            <a:r>
              <a:rPr lang="tr-TR" sz="2000" i="1" dirty="0" smtClean="0">
                <a:solidFill>
                  <a:schemeClr val="tx1"/>
                </a:solidFill>
              </a:rPr>
              <a:t>“</a:t>
            </a:r>
            <a:r>
              <a:rPr lang="tr-TR" sz="2000" dirty="0" smtClean="0">
                <a:solidFill>
                  <a:schemeClr val="tx1"/>
                </a:solidFill>
              </a:rPr>
              <a:t> </a:t>
            </a:r>
            <a:r>
              <a:rPr lang="tr-TR" sz="2000" b="1" dirty="0" smtClean="0">
                <a:solidFill>
                  <a:schemeClr val="tx1"/>
                </a:solidFill>
              </a:rPr>
              <a:t>Helal Haram Bilinciyle Tüketici Olmak</a:t>
            </a:r>
            <a:r>
              <a:rPr lang="tr-TR" sz="2000" i="1" dirty="0" smtClean="0">
                <a:solidFill>
                  <a:schemeClr val="tx1"/>
                </a:solidFill>
              </a:rPr>
              <a:t>” Dr. </a:t>
            </a:r>
            <a:r>
              <a:rPr lang="tr-TR" sz="2000" i="1" dirty="0" err="1" smtClean="0">
                <a:solidFill>
                  <a:schemeClr val="tx1"/>
                </a:solidFill>
              </a:rPr>
              <a:t>Bahattin</a:t>
            </a:r>
            <a:r>
              <a:rPr lang="tr-TR" sz="2000" i="1" dirty="0" smtClean="0">
                <a:solidFill>
                  <a:schemeClr val="tx1"/>
                </a:solidFill>
              </a:rPr>
              <a:t> Akbaş (DİYK Uzmanı)</a:t>
            </a:r>
          </a:p>
          <a:p>
            <a:pPr algn="just">
              <a:defRPr/>
            </a:pPr>
            <a:r>
              <a:rPr lang="tr-TR" sz="2000" i="1" dirty="0" smtClean="0">
                <a:solidFill>
                  <a:schemeClr val="tx1"/>
                </a:solidFill>
              </a:rPr>
              <a:t>“</a:t>
            </a:r>
            <a:r>
              <a:rPr lang="tr-TR" sz="2000" b="1" dirty="0" smtClean="0">
                <a:solidFill>
                  <a:schemeClr val="tx1"/>
                </a:solidFill>
              </a:rPr>
              <a:t>Kazançta Helal Duyarlılığına Sahip Olabilmek</a:t>
            </a:r>
            <a:r>
              <a:rPr lang="tr-TR" sz="2000" dirty="0" smtClean="0">
                <a:solidFill>
                  <a:schemeClr val="tx1"/>
                </a:solidFill>
              </a:rPr>
              <a:t>” </a:t>
            </a:r>
            <a:r>
              <a:rPr lang="tr-TR" sz="2000" i="1" dirty="0" smtClean="0">
                <a:solidFill>
                  <a:schemeClr val="tx1"/>
                </a:solidFill>
              </a:rPr>
              <a:t>Dr. Muhlis Akar (DİYK Üyesi); </a:t>
            </a:r>
          </a:p>
          <a:p>
            <a:pPr algn="just">
              <a:defRPr/>
            </a:pPr>
            <a:r>
              <a:rPr lang="tr-TR" sz="2000" i="1" dirty="0" smtClean="0">
                <a:solidFill>
                  <a:schemeClr val="tx1"/>
                </a:solidFill>
              </a:rPr>
              <a:t>“</a:t>
            </a:r>
            <a:r>
              <a:rPr lang="tr-TR" sz="2000" b="1" dirty="0" smtClean="0">
                <a:solidFill>
                  <a:schemeClr val="tx1"/>
                </a:solidFill>
              </a:rPr>
              <a:t>İktisadi Hayat Ve Helal Kazanç</a:t>
            </a:r>
            <a:r>
              <a:rPr lang="tr-TR" sz="2000" i="1" dirty="0" smtClean="0">
                <a:solidFill>
                  <a:schemeClr val="tx1"/>
                </a:solidFill>
              </a:rPr>
              <a:t>” </a:t>
            </a:r>
            <a:r>
              <a:rPr lang="tr-TR" sz="2000" dirty="0" smtClean="0">
                <a:solidFill>
                  <a:schemeClr val="tx1"/>
                </a:solidFill>
              </a:rPr>
              <a:t>yüksel keleş (</a:t>
            </a:r>
            <a:r>
              <a:rPr lang="tr-TR" sz="2000" i="1" dirty="0" smtClean="0">
                <a:solidFill>
                  <a:schemeClr val="tx1"/>
                </a:solidFill>
              </a:rPr>
              <a:t>iktisatçı-yazar ); </a:t>
            </a:r>
          </a:p>
          <a:p>
            <a:pPr algn="just">
              <a:defRPr/>
            </a:pPr>
            <a:r>
              <a:rPr lang="tr-TR" sz="2000" i="1" dirty="0" smtClean="0">
                <a:solidFill>
                  <a:schemeClr val="tx1"/>
                </a:solidFill>
              </a:rPr>
              <a:t>“</a:t>
            </a:r>
            <a:r>
              <a:rPr lang="tr-TR" sz="2000" b="1" dirty="0" smtClean="0">
                <a:solidFill>
                  <a:schemeClr val="tx1"/>
                </a:solidFill>
              </a:rPr>
              <a:t>Ramazan Ayından Bir Ömre; Helal Lokma Ve Helal Kazanç </a:t>
            </a:r>
            <a:r>
              <a:rPr lang="tr-TR" sz="2000" b="1" dirty="0" err="1" smtClean="0">
                <a:solidFill>
                  <a:schemeClr val="tx1"/>
                </a:solidFill>
              </a:rPr>
              <a:t>Disiplin</a:t>
            </a:r>
            <a:r>
              <a:rPr lang="tr-TR" sz="2000" dirty="0" err="1" smtClean="0">
                <a:solidFill>
                  <a:schemeClr val="tx1"/>
                </a:solidFill>
              </a:rPr>
              <a:t>İ</a:t>
            </a:r>
            <a:r>
              <a:rPr lang="tr-TR" sz="2000" dirty="0" smtClean="0">
                <a:solidFill>
                  <a:schemeClr val="tx1"/>
                </a:solidFill>
              </a:rPr>
              <a:t>” M. Zeki uyanık (</a:t>
            </a:r>
            <a:r>
              <a:rPr lang="tr-TR" sz="2000" i="1" dirty="0" smtClean="0">
                <a:solidFill>
                  <a:schemeClr val="tx1"/>
                </a:solidFill>
              </a:rPr>
              <a:t>uzman vaiz, </a:t>
            </a:r>
            <a:r>
              <a:rPr lang="tr-TR" sz="2000" i="1" dirty="0" err="1" smtClean="0">
                <a:solidFill>
                  <a:schemeClr val="tx1"/>
                </a:solidFill>
              </a:rPr>
              <a:t>çukurova</a:t>
            </a:r>
            <a:r>
              <a:rPr lang="tr-TR" sz="2000" i="1" dirty="0" smtClean="0">
                <a:solidFill>
                  <a:schemeClr val="tx1"/>
                </a:solidFill>
              </a:rPr>
              <a:t> /adana); </a:t>
            </a:r>
          </a:p>
          <a:p>
            <a:pPr algn="just">
              <a:defRPr/>
            </a:pPr>
            <a:r>
              <a:rPr lang="tr-TR" sz="2000" i="1" dirty="0" smtClean="0">
                <a:solidFill>
                  <a:schemeClr val="tx1"/>
                </a:solidFill>
              </a:rPr>
              <a:t>“</a:t>
            </a:r>
            <a:r>
              <a:rPr lang="tr-TR" sz="2000" b="1" dirty="0" smtClean="0">
                <a:solidFill>
                  <a:schemeClr val="tx1"/>
                </a:solidFill>
              </a:rPr>
              <a:t>Ramazan İklimi Ve Helal Kazanç Bilinci</a:t>
            </a:r>
            <a:r>
              <a:rPr lang="tr-TR" sz="2000" dirty="0" smtClean="0">
                <a:solidFill>
                  <a:schemeClr val="tx1"/>
                </a:solidFill>
              </a:rPr>
              <a:t>” Doç. Dr. İsmail Karagöz (</a:t>
            </a:r>
            <a:r>
              <a:rPr lang="tr-TR" sz="2000" i="1" dirty="0" err="1" smtClean="0">
                <a:solidFill>
                  <a:schemeClr val="tx1"/>
                </a:solidFill>
              </a:rPr>
              <a:t>Reh</a:t>
            </a:r>
            <a:r>
              <a:rPr lang="tr-TR" sz="2000" i="1" dirty="0" smtClean="0">
                <a:solidFill>
                  <a:schemeClr val="tx1"/>
                </a:solidFill>
              </a:rPr>
              <a:t>.Tef. Başkanı); </a:t>
            </a:r>
          </a:p>
          <a:p>
            <a:pPr algn="just">
              <a:defRPr/>
            </a:pPr>
            <a:r>
              <a:rPr lang="tr-TR" sz="2000" i="1" dirty="0" smtClean="0">
                <a:solidFill>
                  <a:schemeClr val="tx1"/>
                </a:solidFill>
              </a:rPr>
              <a:t>“</a:t>
            </a:r>
            <a:r>
              <a:rPr lang="tr-TR" sz="2000" b="1" dirty="0" smtClean="0">
                <a:solidFill>
                  <a:schemeClr val="tx1"/>
                </a:solidFill>
              </a:rPr>
              <a:t>Helal Kazanç-helal Lokma</a:t>
            </a:r>
            <a:r>
              <a:rPr lang="tr-TR" sz="2000" dirty="0" smtClean="0">
                <a:solidFill>
                  <a:schemeClr val="tx1"/>
                </a:solidFill>
              </a:rPr>
              <a:t>” Ahmet ÜNAL (</a:t>
            </a:r>
            <a:r>
              <a:rPr lang="tr-TR" sz="2000" dirty="0" smtClean="0">
                <a:solidFill>
                  <a:schemeClr val="tx1"/>
                </a:solidFill>
                <a:hlinkClick r:id="rId2"/>
              </a:rPr>
              <a:t>Www.</a:t>
            </a:r>
            <a:r>
              <a:rPr lang="tr-TR" sz="2000" dirty="0" err="1" smtClean="0">
                <a:solidFill>
                  <a:schemeClr val="tx1"/>
                </a:solidFill>
                <a:hlinkClick r:id="rId2"/>
              </a:rPr>
              <a:t>Guncelvaaz</a:t>
            </a:r>
            <a:r>
              <a:rPr lang="tr-TR" sz="2000" dirty="0" smtClean="0">
                <a:solidFill>
                  <a:schemeClr val="tx1"/>
                </a:solidFill>
                <a:hlinkClick r:id="rId2"/>
              </a:rPr>
              <a:t>.Com</a:t>
            </a:r>
            <a:r>
              <a:rPr lang="tr-TR" sz="2000" dirty="0" smtClean="0">
                <a:solidFill>
                  <a:schemeClr val="tx1"/>
                </a:solidFill>
              </a:rPr>
              <a:t>); </a:t>
            </a:r>
          </a:p>
          <a:p>
            <a:pPr algn="just">
              <a:defRPr/>
            </a:pPr>
            <a:r>
              <a:rPr lang="tr-TR" sz="2000" dirty="0" smtClean="0">
                <a:solidFill>
                  <a:schemeClr val="tx1"/>
                </a:solidFill>
              </a:rPr>
              <a:t>“</a:t>
            </a:r>
            <a:r>
              <a:rPr lang="tr-TR" sz="2000" b="1" dirty="0" smtClean="0">
                <a:solidFill>
                  <a:schemeClr val="tx1"/>
                </a:solidFill>
              </a:rPr>
              <a:t>Helal Lokma Ve İffetli Nesiller</a:t>
            </a:r>
            <a:r>
              <a:rPr lang="tr-TR" sz="2000" dirty="0" smtClean="0">
                <a:solidFill>
                  <a:schemeClr val="tx1"/>
                </a:solidFill>
              </a:rPr>
              <a:t>” Metin BOZKIR (DİB)</a:t>
            </a:r>
          </a:p>
          <a:p>
            <a:pPr algn="just">
              <a:defRPr/>
            </a:pPr>
            <a:r>
              <a:rPr lang="tr-TR" sz="2000" dirty="0" smtClean="0">
                <a:solidFill>
                  <a:schemeClr val="tx1"/>
                </a:solidFill>
              </a:rPr>
              <a:t>“</a:t>
            </a:r>
            <a:r>
              <a:rPr lang="tr-TR" sz="2000" b="1" dirty="0" smtClean="0">
                <a:solidFill>
                  <a:schemeClr val="tx1"/>
                </a:solidFill>
              </a:rPr>
              <a:t>Kazançta Helal Ve Haram Bilinci </a:t>
            </a:r>
            <a:r>
              <a:rPr lang="tr-TR" sz="2000" dirty="0" smtClean="0">
                <a:solidFill>
                  <a:schemeClr val="tx1"/>
                </a:solidFill>
              </a:rPr>
              <a:t>” Dr. Muhlis AKAR (</a:t>
            </a:r>
            <a:r>
              <a:rPr lang="tr-TR" sz="2000" i="1" dirty="0" smtClean="0">
                <a:solidFill>
                  <a:schemeClr val="tx1"/>
                </a:solidFill>
              </a:rPr>
              <a:t>DİYK üYESİ</a:t>
            </a:r>
            <a:r>
              <a:rPr lang="tr-TR" sz="2000" dirty="0" smtClean="0">
                <a:solidFill>
                  <a:schemeClr val="tx1"/>
                </a:solidFill>
              </a:rPr>
              <a:t>-vaaz Projesi); </a:t>
            </a:r>
          </a:p>
          <a:p>
            <a:pPr algn="just">
              <a:defRPr/>
            </a:pPr>
            <a:r>
              <a:rPr lang="tr-TR" sz="2000" dirty="0" smtClean="0">
                <a:solidFill>
                  <a:schemeClr val="tx1"/>
                </a:solidFill>
              </a:rPr>
              <a:t>“</a:t>
            </a:r>
            <a:r>
              <a:rPr lang="tr-TR" sz="2000" b="1" dirty="0" smtClean="0">
                <a:solidFill>
                  <a:schemeClr val="tx1"/>
                </a:solidFill>
              </a:rPr>
              <a:t>Delilleriyle ticaret Ve İktisat İlmihali</a:t>
            </a:r>
            <a:r>
              <a:rPr lang="tr-TR" sz="2000" dirty="0" smtClean="0">
                <a:solidFill>
                  <a:schemeClr val="tx1"/>
                </a:solidFill>
              </a:rPr>
              <a:t>” Hamdi DÖNDÜREN (</a:t>
            </a:r>
            <a:r>
              <a:rPr lang="tr-TR" sz="2000" dirty="0" err="1" smtClean="0">
                <a:solidFill>
                  <a:schemeClr val="tx1"/>
                </a:solidFill>
              </a:rPr>
              <a:t>Erkam</a:t>
            </a:r>
            <a:r>
              <a:rPr lang="tr-TR" sz="2000" dirty="0" smtClean="0">
                <a:solidFill>
                  <a:schemeClr val="tx1"/>
                </a:solidFill>
              </a:rPr>
              <a:t> Yay. İstanbul); </a:t>
            </a:r>
          </a:p>
          <a:p>
            <a:pPr algn="just">
              <a:defRPr/>
            </a:pPr>
            <a:r>
              <a:rPr lang="tr-TR" sz="2000" dirty="0" smtClean="0">
                <a:solidFill>
                  <a:schemeClr val="tx1"/>
                </a:solidFill>
              </a:rPr>
              <a:t>“</a:t>
            </a:r>
            <a:r>
              <a:rPr lang="tr-TR" sz="2000" b="1" dirty="0" smtClean="0">
                <a:solidFill>
                  <a:schemeClr val="tx1"/>
                </a:solidFill>
              </a:rPr>
              <a:t>Ticaret ve Helal Kazancın Önemi” </a:t>
            </a:r>
            <a:r>
              <a:rPr lang="tr-TR" sz="2000" dirty="0" smtClean="0">
                <a:solidFill>
                  <a:schemeClr val="tx1"/>
                </a:solidFill>
              </a:rPr>
              <a:t>Abdullah ÖZMEN</a:t>
            </a:r>
            <a:endParaRPr lang="tr-TR" sz="2000" dirty="0">
              <a:solidFill>
                <a:schemeClr val="tx1"/>
              </a:solidFill>
            </a:endParaRPr>
          </a:p>
        </p:txBody>
      </p:sp>
      <p:sp>
        <p:nvSpPr>
          <p:cNvPr id="7" name="6 Dikdörtgen"/>
          <p:cNvSpPr/>
          <p:nvPr/>
        </p:nvSpPr>
        <p:spPr>
          <a:xfrm>
            <a:off x="0" y="0"/>
            <a:ext cx="9144000" cy="90872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FFC000"/>
                </a:solidFill>
                <a:latin typeface="Times New Roman" pitchFamily="18" charset="0"/>
                <a:cs typeface="Times New Roman" pitchFamily="18" charset="0"/>
              </a:rPr>
              <a:t>İSTİFADE ETTİĞİM “</a:t>
            </a:r>
            <a:r>
              <a:rPr lang="tr-TR" sz="2800" b="1" dirty="0" smtClean="0">
                <a:solidFill>
                  <a:schemeClr val="bg1"/>
                </a:solidFill>
                <a:latin typeface="Times New Roman" pitchFamily="18" charset="0"/>
                <a:cs typeface="Times New Roman" pitchFamily="18" charset="0"/>
              </a:rPr>
              <a:t>KAYNAKLAR</a:t>
            </a:r>
            <a:r>
              <a:rPr lang="tr-TR" sz="2800" b="1" dirty="0" smtClean="0">
                <a:solidFill>
                  <a:srgbClr val="FFC000"/>
                </a:solidFill>
                <a:latin typeface="Times New Roman" pitchFamily="18" charset="0"/>
                <a:cs typeface="Times New Roman" pitchFamily="18" charset="0"/>
              </a:rPr>
              <a:t>”</a:t>
            </a:r>
            <a:endParaRPr lang="tr-TR" sz="2800" b="1" dirty="0">
              <a:solidFill>
                <a:srgbClr val="FFC000"/>
              </a:solidFill>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TotalTime>
  <Words>6681</Words>
  <Application>Microsoft Office PowerPoint</Application>
  <PresentationFormat>Ekran Gösterisi (4:3)</PresentationFormat>
  <Paragraphs>547</Paragraphs>
  <Slides>95</Slides>
  <Notes>0</Notes>
  <HiddenSlides>0</HiddenSlides>
  <MMClips>0</MMClips>
  <ScaleCrop>false</ScaleCrop>
  <HeadingPairs>
    <vt:vector size="4" baseType="variant">
      <vt:variant>
        <vt:lpstr>Tema</vt:lpstr>
      </vt:variant>
      <vt:variant>
        <vt:i4>1</vt:i4>
      </vt:variant>
      <vt:variant>
        <vt:lpstr>Slayt Başlıkları</vt:lpstr>
      </vt:variant>
      <vt:variant>
        <vt:i4>95</vt:i4>
      </vt:variant>
    </vt:vector>
  </HeadingPairs>
  <TitlesOfParts>
    <vt:vector size="96"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lpstr>Slayt 59</vt:lpstr>
      <vt:lpstr>Slayt 60</vt:lpstr>
      <vt:lpstr>Slayt 61</vt:lpstr>
      <vt:lpstr>Slayt 62</vt:lpstr>
      <vt:lpstr>Slayt 63</vt:lpstr>
      <vt:lpstr>Slayt 64</vt:lpstr>
      <vt:lpstr>Slayt 65</vt:lpstr>
      <vt:lpstr>Slayt 66</vt:lpstr>
      <vt:lpstr>Slayt 67</vt:lpstr>
      <vt:lpstr>Slayt 68</vt:lpstr>
      <vt:lpstr>Slayt 69</vt:lpstr>
      <vt:lpstr>Slayt 70</vt:lpstr>
      <vt:lpstr>Slayt 71</vt:lpstr>
      <vt:lpstr>Slayt 72</vt:lpstr>
      <vt:lpstr>Slayt 73</vt:lpstr>
      <vt:lpstr>Slayt 74</vt:lpstr>
      <vt:lpstr>Slayt 75</vt:lpstr>
      <vt:lpstr>Slayt 76</vt:lpstr>
      <vt:lpstr>Slayt 77</vt:lpstr>
      <vt:lpstr>Slayt 78</vt:lpstr>
      <vt:lpstr>Slayt 79</vt:lpstr>
      <vt:lpstr>Slayt 80</vt:lpstr>
      <vt:lpstr>Slayt 81</vt:lpstr>
      <vt:lpstr>Slayt 82</vt:lpstr>
      <vt:lpstr>Slayt 83</vt:lpstr>
      <vt:lpstr>Slayt 84</vt:lpstr>
      <vt:lpstr>Slayt 85</vt:lpstr>
      <vt:lpstr>Slayt 86</vt:lpstr>
      <vt:lpstr>Slayt 87</vt:lpstr>
      <vt:lpstr>Slayt 88</vt:lpstr>
      <vt:lpstr>Slayt 89</vt:lpstr>
      <vt:lpstr>Slayt 90</vt:lpstr>
      <vt:lpstr>Slayt 91</vt:lpstr>
      <vt:lpstr>Slayt 92</vt:lpstr>
      <vt:lpstr>Slayt 93</vt:lpstr>
      <vt:lpstr>Slayt 94</vt:lpstr>
      <vt:lpstr>Slayt 95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herhayat1sorudur</dc:creator>
  <cp:lastModifiedBy>herhayat1sorudur</cp:lastModifiedBy>
  <cp:revision>57</cp:revision>
  <dcterms:created xsi:type="dcterms:W3CDTF">2013-07-14T07:25:50Z</dcterms:created>
  <dcterms:modified xsi:type="dcterms:W3CDTF">2013-07-15T10:58:07Z</dcterms:modified>
</cp:coreProperties>
</file>