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85" r:id="rId5"/>
    <p:sldId id="284"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98"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5358B93F-DD86-4325-8764-434CCEC91604}" type="datetimeFigureOut">
              <a:rPr lang="tr-TR" smtClean="0"/>
              <a:pPr/>
              <a:t>08.04.2013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F6AEE74-DE1E-4CF6-B228-906104B8E8CF}"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358B93F-DD86-4325-8764-434CCEC91604}" type="datetimeFigureOut">
              <a:rPr lang="tr-TR" smtClean="0"/>
              <a:pPr/>
              <a:t>08.04.2013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F6AEE74-DE1E-4CF6-B228-906104B8E8CF}"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358B93F-DD86-4325-8764-434CCEC91604}" type="datetimeFigureOut">
              <a:rPr lang="tr-TR" smtClean="0"/>
              <a:pPr/>
              <a:t>08.04.2013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F6AEE74-DE1E-4CF6-B228-906104B8E8CF}"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5358B93F-DD86-4325-8764-434CCEC91604}" type="datetimeFigureOut">
              <a:rPr lang="tr-TR" smtClean="0"/>
              <a:pPr/>
              <a:t>08.04.2013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F6AEE74-DE1E-4CF6-B228-906104B8E8CF}"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5358B93F-DD86-4325-8764-434CCEC91604}" type="datetimeFigureOut">
              <a:rPr lang="tr-TR" smtClean="0"/>
              <a:pPr/>
              <a:t>08.04.2013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DF6AEE74-DE1E-4CF6-B228-906104B8E8CF}"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5358B93F-DD86-4325-8764-434CCEC91604}" type="datetimeFigureOut">
              <a:rPr lang="tr-TR" smtClean="0"/>
              <a:pPr/>
              <a:t>08.04.2013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F6AEE74-DE1E-4CF6-B228-906104B8E8CF}"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5358B93F-DD86-4325-8764-434CCEC91604}" type="datetimeFigureOut">
              <a:rPr lang="tr-TR" smtClean="0"/>
              <a:pPr/>
              <a:t>08.04.2013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DF6AEE74-DE1E-4CF6-B228-906104B8E8CF}"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5358B93F-DD86-4325-8764-434CCEC91604}" type="datetimeFigureOut">
              <a:rPr lang="tr-TR" smtClean="0"/>
              <a:pPr/>
              <a:t>08.04.2013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DF6AEE74-DE1E-4CF6-B228-906104B8E8CF}"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5358B93F-DD86-4325-8764-434CCEC91604}" type="datetimeFigureOut">
              <a:rPr lang="tr-TR" smtClean="0"/>
              <a:pPr/>
              <a:t>08.04.2013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DF6AEE74-DE1E-4CF6-B228-906104B8E8CF}"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358B93F-DD86-4325-8764-434CCEC91604}" type="datetimeFigureOut">
              <a:rPr lang="tr-TR" smtClean="0"/>
              <a:pPr/>
              <a:t>08.04.2013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F6AEE74-DE1E-4CF6-B228-906104B8E8CF}"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5358B93F-DD86-4325-8764-434CCEC91604}" type="datetimeFigureOut">
              <a:rPr lang="tr-TR" smtClean="0"/>
              <a:pPr/>
              <a:t>08.04.2013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DF6AEE74-DE1E-4CF6-B228-906104B8E8CF}"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58B93F-DD86-4325-8764-434CCEC91604}" type="datetimeFigureOut">
              <a:rPr lang="tr-TR" smtClean="0"/>
              <a:pPr/>
              <a:t>08.04.2013</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6AEE74-DE1E-4CF6-B228-906104B8E8CF}"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herhayat1sorudur\Desktop\KUTLUDOĞUM 2013\2013Yil.png"/>
          <p:cNvPicPr>
            <a:picLocks noChangeAspect="1" noChangeArrowheads="1"/>
          </p:cNvPicPr>
          <p:nvPr/>
        </p:nvPicPr>
        <p:blipFill>
          <a:blip r:embed="rId2" cstate="print"/>
          <a:srcRect/>
          <a:stretch>
            <a:fillRect/>
          </a:stretch>
        </p:blipFill>
        <p:spPr bwMode="auto">
          <a:xfrm>
            <a:off x="0" y="0"/>
            <a:ext cx="3149600" cy="2108200"/>
          </a:xfrm>
          <a:prstGeom prst="rect">
            <a:avLst/>
          </a:prstGeom>
          <a:noFill/>
        </p:spPr>
      </p:pic>
      <p:pic>
        <p:nvPicPr>
          <p:cNvPr id="1028" name="Picture 4" descr="C:\Users\herhayat1sorudur\Desktop\KUTLUDOĞUM 2013\DibLogo.png"/>
          <p:cNvPicPr>
            <a:picLocks noChangeAspect="1" noChangeArrowheads="1"/>
          </p:cNvPicPr>
          <p:nvPr/>
        </p:nvPicPr>
        <p:blipFill>
          <a:blip r:embed="rId3" cstate="print"/>
          <a:srcRect/>
          <a:stretch>
            <a:fillRect/>
          </a:stretch>
        </p:blipFill>
        <p:spPr bwMode="auto">
          <a:xfrm>
            <a:off x="7092280" y="116632"/>
            <a:ext cx="1895475" cy="1895475"/>
          </a:xfrm>
          <a:prstGeom prst="rect">
            <a:avLst/>
          </a:prstGeom>
          <a:noFill/>
        </p:spPr>
      </p:pic>
      <p:pic>
        <p:nvPicPr>
          <p:cNvPr id="1029" name="Picture 5" descr="C:\Users\herhayat1sorudur\Desktop\KUTLUDOĞUM 2013\Onur2 (1).png"/>
          <p:cNvPicPr>
            <a:picLocks noChangeAspect="1" noChangeArrowheads="1"/>
          </p:cNvPicPr>
          <p:nvPr/>
        </p:nvPicPr>
        <p:blipFill>
          <a:blip r:embed="rId4" cstate="print"/>
          <a:srcRect/>
          <a:stretch>
            <a:fillRect/>
          </a:stretch>
        </p:blipFill>
        <p:spPr bwMode="auto">
          <a:xfrm>
            <a:off x="1551384" y="5874593"/>
            <a:ext cx="6477000" cy="866775"/>
          </a:xfrm>
          <a:prstGeom prst="rect">
            <a:avLst/>
          </a:prstGeom>
          <a:noFill/>
        </p:spPr>
      </p:pic>
      <p:sp>
        <p:nvSpPr>
          <p:cNvPr id="5" name="4 Dikdörtgen"/>
          <p:cNvSpPr/>
          <p:nvPr/>
        </p:nvSpPr>
        <p:spPr>
          <a:xfrm>
            <a:off x="467544" y="1988840"/>
            <a:ext cx="8208912" cy="36724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800" b="1" dirty="0" smtClean="0">
                <a:solidFill>
                  <a:srgbClr val="FFFF00"/>
                </a:solidFill>
                <a:effectLst>
                  <a:outerShdw blurRad="38100" dist="38100" dir="2700000" algn="tl">
                    <a:srgbClr val="000000">
                      <a:alpha val="43137"/>
                    </a:srgbClr>
                  </a:outerShdw>
                </a:effectLst>
                <a:latin typeface="Vivaldi" pitchFamily="66" charset="0"/>
              </a:rPr>
              <a:t>Hz. Peygamber Ve </a:t>
            </a:r>
            <a:r>
              <a:rPr lang="tr-TR" sz="4800" b="1" dirty="0" err="1" smtClean="0">
                <a:solidFill>
                  <a:srgbClr val="FFFF00"/>
                </a:solidFill>
                <a:effectLst>
                  <a:outerShdw blurRad="38100" dist="38100" dir="2700000" algn="tl">
                    <a:srgbClr val="000000">
                      <a:alpha val="43137"/>
                    </a:srgbClr>
                  </a:outerShdw>
                </a:effectLst>
                <a:latin typeface="Vivaldi" pitchFamily="66" charset="0"/>
              </a:rPr>
              <a:t>Insan</a:t>
            </a:r>
            <a:r>
              <a:rPr lang="tr-TR" sz="4800" b="1" dirty="0" smtClean="0">
                <a:solidFill>
                  <a:srgbClr val="FFFF00"/>
                </a:solidFill>
                <a:effectLst>
                  <a:outerShdw blurRad="38100" dist="38100" dir="2700000" algn="tl">
                    <a:srgbClr val="000000">
                      <a:alpha val="43137"/>
                    </a:srgbClr>
                  </a:outerShdw>
                </a:effectLst>
                <a:latin typeface="Vivaldi" pitchFamily="66" charset="0"/>
              </a:rPr>
              <a:t> Onuru</a:t>
            </a:r>
          </a:p>
          <a:p>
            <a:pPr algn="ctr"/>
            <a:r>
              <a:rPr lang="tr-TR" sz="3600" b="1" dirty="0" smtClean="0"/>
              <a:t>“</a:t>
            </a:r>
            <a:r>
              <a:rPr lang="tr-TR" sz="3600" b="1" dirty="0" smtClean="0">
                <a:effectLst>
                  <a:outerShdw blurRad="38100" dist="38100" dir="2700000" algn="tl">
                    <a:srgbClr val="000000">
                      <a:alpha val="43137"/>
                    </a:srgbClr>
                  </a:outerShdw>
                </a:effectLst>
              </a:rPr>
              <a:t>Hazreti İnsan Olabilmek</a:t>
            </a:r>
            <a:r>
              <a:rPr lang="tr-TR" sz="3600" b="1" dirty="0" smtClean="0"/>
              <a:t>”</a:t>
            </a:r>
          </a:p>
          <a:p>
            <a:pPr algn="ctr"/>
            <a:r>
              <a:rPr lang="tr-TR" sz="3600" b="1" dirty="0" smtClean="0">
                <a:solidFill>
                  <a:srgbClr val="FF0000"/>
                </a:solidFill>
              </a:rPr>
              <a:t>Dr</a:t>
            </a:r>
            <a:r>
              <a:rPr lang="tr-TR" sz="3600" b="1" dirty="0" smtClean="0">
                <a:solidFill>
                  <a:srgbClr val="FF0000"/>
                </a:solidFill>
              </a:rPr>
              <a:t>. Ülfet </a:t>
            </a:r>
            <a:r>
              <a:rPr lang="tr-TR" sz="3600" b="1" dirty="0" smtClean="0">
                <a:solidFill>
                  <a:srgbClr val="FF0000"/>
                </a:solidFill>
              </a:rPr>
              <a:t>Görgülü</a:t>
            </a:r>
          </a:p>
          <a:p>
            <a:pPr algn="ctr"/>
            <a:endParaRPr lang="tr-TR" sz="1400" b="1" dirty="0" smtClean="0">
              <a:solidFill>
                <a:srgbClr val="FF0000"/>
              </a:solidFill>
            </a:endParaRPr>
          </a:p>
          <a:p>
            <a:pPr algn="ctr"/>
            <a:r>
              <a:rPr lang="tr-TR" sz="3600" b="1" dirty="0" smtClean="0">
                <a:solidFill>
                  <a:schemeClr val="bg1"/>
                </a:solidFill>
                <a:effectLst>
                  <a:outerShdw blurRad="38100" dist="38100" dir="2700000" algn="tl">
                    <a:srgbClr val="000000">
                      <a:alpha val="43137"/>
                    </a:srgbClr>
                  </a:outerShdw>
                </a:effectLst>
              </a:rPr>
              <a:t>Düzenleme ve Değişiklikler</a:t>
            </a:r>
          </a:p>
          <a:p>
            <a:pPr algn="ctr"/>
            <a:r>
              <a:rPr lang="tr-TR" sz="3600" b="1" dirty="0" smtClean="0">
                <a:solidFill>
                  <a:srgbClr val="FF0000"/>
                </a:solidFill>
              </a:rPr>
              <a:t>İdris YAVUZYİĞİT</a:t>
            </a:r>
            <a:endParaRPr lang="tr-TR"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herhayat1sorudur\Desktop\KUTLUDOĞUM 2013\2013Yil.png"/>
          <p:cNvPicPr>
            <a:picLocks noChangeAspect="1" noChangeArrowheads="1"/>
          </p:cNvPicPr>
          <p:nvPr/>
        </p:nvPicPr>
        <p:blipFill>
          <a:blip r:embed="rId3" cstate="print"/>
          <a:srcRect/>
          <a:stretch>
            <a:fillRect/>
          </a:stretch>
        </p:blipFill>
        <p:spPr bwMode="auto">
          <a:xfrm>
            <a:off x="7668344" y="0"/>
            <a:ext cx="1475656" cy="987737"/>
          </a:xfrm>
          <a:prstGeom prst="rect">
            <a:avLst/>
          </a:prstGeom>
          <a:noFill/>
        </p:spPr>
      </p:pic>
      <p:pic>
        <p:nvPicPr>
          <p:cNvPr id="1029" name="Picture 5" descr="C:\Users\herhayat1sorudur\Desktop\KUTLUDOĞUM 2013\Onur2 (1).png"/>
          <p:cNvPicPr>
            <a:picLocks noChangeAspect="1" noChangeArrowheads="1"/>
          </p:cNvPicPr>
          <p:nvPr/>
        </p:nvPicPr>
        <p:blipFill>
          <a:blip r:embed="rId4" cstate="print"/>
          <a:srcRect/>
          <a:stretch>
            <a:fillRect/>
          </a:stretch>
        </p:blipFill>
        <p:spPr bwMode="auto">
          <a:xfrm>
            <a:off x="2195736" y="6240245"/>
            <a:ext cx="4820816" cy="645139"/>
          </a:xfrm>
          <a:prstGeom prst="rect">
            <a:avLst/>
          </a:prstGeom>
          <a:noFill/>
        </p:spPr>
      </p:pic>
      <p:sp>
        <p:nvSpPr>
          <p:cNvPr id="5" name="4 Dikdörtgen"/>
          <p:cNvSpPr/>
          <p:nvPr/>
        </p:nvSpPr>
        <p:spPr>
          <a:xfrm>
            <a:off x="539552" y="764704"/>
            <a:ext cx="8208912"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b="1" dirty="0" smtClean="0"/>
              <a:t>Biz </a:t>
            </a:r>
            <a:r>
              <a:rPr lang="tr-TR" sz="2000" b="1" dirty="0" smtClean="0"/>
              <a:t>yazık ettik bize!</a:t>
            </a:r>
          </a:p>
          <a:p>
            <a:pPr algn="just"/>
            <a:endParaRPr lang="tr-TR" sz="2000" dirty="0" smtClean="0"/>
          </a:p>
          <a:p>
            <a:pPr algn="just"/>
            <a:r>
              <a:rPr lang="tr-TR" sz="2000" b="1" dirty="0" smtClean="0">
                <a:solidFill>
                  <a:schemeClr val="tx1"/>
                </a:solidFill>
                <a:effectLst>
                  <a:outerShdw blurRad="38100" dist="38100" dir="2700000" algn="tl">
                    <a:srgbClr val="000000">
                      <a:alpha val="43137"/>
                    </a:srgbClr>
                  </a:outerShdw>
                </a:effectLst>
              </a:rPr>
              <a:t>Edep tacını giyinmeliydik, takva elbisesini kuşanmalıydık, kadın, erkek, genç, yaşlı, ana, baba, evlat, kardeş hep birlikte. </a:t>
            </a:r>
            <a:endParaRPr lang="tr-TR" sz="2000" b="1" dirty="0" smtClean="0">
              <a:solidFill>
                <a:schemeClr val="tx1"/>
              </a:solidFill>
              <a:effectLst>
                <a:outerShdw blurRad="38100" dist="38100" dir="2700000" algn="tl">
                  <a:srgbClr val="000000">
                    <a:alpha val="43137"/>
                  </a:srgbClr>
                </a:outerShdw>
              </a:effectLst>
            </a:endParaRPr>
          </a:p>
          <a:p>
            <a:pPr algn="just"/>
            <a:endParaRPr lang="tr-TR" sz="2000" b="1" dirty="0" smtClean="0">
              <a:solidFill>
                <a:schemeClr val="tx1"/>
              </a:solidFill>
              <a:effectLst>
                <a:outerShdw blurRad="38100" dist="38100" dir="2700000" algn="tl">
                  <a:srgbClr val="000000">
                    <a:alpha val="43137"/>
                  </a:srgbClr>
                </a:outerShdw>
              </a:effectLst>
            </a:endParaRPr>
          </a:p>
          <a:p>
            <a:pPr algn="just"/>
            <a:r>
              <a:rPr lang="tr-TR" sz="2000" b="1" dirty="0" smtClean="0">
                <a:solidFill>
                  <a:srgbClr val="FFFF00"/>
                </a:solidFill>
              </a:rPr>
              <a:t>Ellerimizi </a:t>
            </a:r>
            <a:r>
              <a:rPr lang="tr-TR" sz="2000" b="1" dirty="0" smtClean="0">
                <a:solidFill>
                  <a:srgbClr val="FFFF00"/>
                </a:solidFill>
              </a:rPr>
              <a:t>ve dillerimizi uzatmamalıydık, bir kardeşimizin canına, malına, ırzına, izzetine</a:t>
            </a:r>
            <a:r>
              <a:rPr lang="tr-TR" sz="2000" dirty="0" smtClean="0">
                <a:solidFill>
                  <a:srgbClr val="FFFF00"/>
                </a:solidFill>
              </a:rPr>
              <a:t> </a:t>
            </a:r>
            <a:r>
              <a:rPr lang="tr-TR" sz="2000" dirty="0" smtClean="0"/>
              <a:t>(Müslim, </a:t>
            </a:r>
            <a:r>
              <a:rPr lang="tr-TR" sz="2000" dirty="0" err="1" smtClean="0"/>
              <a:t>Birr</a:t>
            </a:r>
            <a:r>
              <a:rPr lang="tr-TR" sz="2000" dirty="0" smtClean="0"/>
              <a:t>, 32). </a:t>
            </a:r>
            <a:endParaRPr lang="tr-TR" sz="2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herhayat1sorudur\Desktop\KUTLUDOĞUM 2013\2013Yil.png"/>
          <p:cNvPicPr>
            <a:picLocks noChangeAspect="1" noChangeArrowheads="1"/>
          </p:cNvPicPr>
          <p:nvPr/>
        </p:nvPicPr>
        <p:blipFill>
          <a:blip r:embed="rId3" cstate="print"/>
          <a:srcRect/>
          <a:stretch>
            <a:fillRect/>
          </a:stretch>
        </p:blipFill>
        <p:spPr bwMode="auto">
          <a:xfrm>
            <a:off x="7668344" y="0"/>
            <a:ext cx="1475656" cy="987737"/>
          </a:xfrm>
          <a:prstGeom prst="rect">
            <a:avLst/>
          </a:prstGeom>
          <a:noFill/>
        </p:spPr>
      </p:pic>
      <p:pic>
        <p:nvPicPr>
          <p:cNvPr id="1029" name="Picture 5" descr="C:\Users\herhayat1sorudur\Desktop\KUTLUDOĞUM 2013\Onur2 (1).png"/>
          <p:cNvPicPr>
            <a:picLocks noChangeAspect="1" noChangeArrowheads="1"/>
          </p:cNvPicPr>
          <p:nvPr/>
        </p:nvPicPr>
        <p:blipFill>
          <a:blip r:embed="rId4" cstate="print"/>
          <a:srcRect/>
          <a:stretch>
            <a:fillRect/>
          </a:stretch>
        </p:blipFill>
        <p:spPr bwMode="auto">
          <a:xfrm>
            <a:off x="2195736" y="6240245"/>
            <a:ext cx="4820816" cy="645139"/>
          </a:xfrm>
          <a:prstGeom prst="rect">
            <a:avLst/>
          </a:prstGeom>
          <a:noFill/>
        </p:spPr>
      </p:pic>
      <p:sp>
        <p:nvSpPr>
          <p:cNvPr id="5" name="4 Dikdörtgen"/>
          <p:cNvSpPr/>
          <p:nvPr/>
        </p:nvSpPr>
        <p:spPr>
          <a:xfrm>
            <a:off x="539552" y="764704"/>
            <a:ext cx="8208912"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b="1" dirty="0" smtClean="0">
                <a:solidFill>
                  <a:srgbClr val="FFFF00"/>
                </a:solidFill>
              </a:rPr>
              <a:t>Titremeliydi yüreğimiz bir üşüyen gördüğümüzde. </a:t>
            </a:r>
            <a:endParaRPr lang="tr-TR" sz="2000" dirty="0" smtClean="0">
              <a:solidFill>
                <a:srgbClr val="FFFF00"/>
              </a:solidFill>
            </a:endParaRPr>
          </a:p>
          <a:p>
            <a:pPr algn="just"/>
            <a:endParaRPr lang="tr-TR" sz="2000" dirty="0" smtClean="0"/>
          </a:p>
          <a:p>
            <a:pPr algn="just"/>
            <a:r>
              <a:rPr lang="tr-TR" sz="2000" b="1" dirty="0" smtClean="0">
                <a:solidFill>
                  <a:schemeClr val="tx1"/>
                </a:solidFill>
              </a:rPr>
              <a:t>Düşenin </a:t>
            </a:r>
            <a:r>
              <a:rPr lang="tr-TR" sz="2000" b="1" dirty="0" smtClean="0">
                <a:solidFill>
                  <a:schemeClr val="tx1"/>
                </a:solidFill>
              </a:rPr>
              <a:t>elinden tutup kaldırmalıydık, uykularımız kaçmalıydı dertli bir can gördüğümüzde. </a:t>
            </a:r>
          </a:p>
          <a:p>
            <a:pPr algn="just"/>
            <a:endParaRPr lang="tr-TR" sz="2000" b="1" dirty="0" smtClean="0"/>
          </a:p>
          <a:p>
            <a:pPr algn="just"/>
            <a:r>
              <a:rPr lang="tr-TR" sz="2000" b="1" dirty="0" smtClean="0">
                <a:solidFill>
                  <a:srgbClr val="FFFF00"/>
                </a:solidFill>
              </a:rPr>
              <a:t>Tokluktan </a:t>
            </a:r>
            <a:r>
              <a:rPr lang="tr-TR" sz="2000" b="1" dirty="0" smtClean="0">
                <a:solidFill>
                  <a:srgbClr val="FFFF00"/>
                </a:solidFill>
              </a:rPr>
              <a:t>midelerimiz </a:t>
            </a:r>
            <a:r>
              <a:rPr lang="tr-TR" sz="2000" b="1" dirty="0" err="1" smtClean="0">
                <a:solidFill>
                  <a:srgbClr val="FFFF00"/>
                </a:solidFill>
              </a:rPr>
              <a:t>ifsad</a:t>
            </a:r>
            <a:r>
              <a:rPr lang="tr-TR" sz="2000" b="1" dirty="0" smtClean="0">
                <a:solidFill>
                  <a:srgbClr val="FFFF00"/>
                </a:solidFill>
              </a:rPr>
              <a:t> olacak kadar yemek yerken biz, açlıktan susuzluktan ölmemeliydi </a:t>
            </a:r>
            <a:r>
              <a:rPr lang="tr-TR" sz="2000" b="1" dirty="0" err="1" smtClean="0">
                <a:solidFill>
                  <a:srgbClr val="FFFF00"/>
                </a:solidFill>
              </a:rPr>
              <a:t>Afrika’lı</a:t>
            </a:r>
            <a:r>
              <a:rPr lang="tr-TR" sz="2000" b="1" dirty="0" smtClean="0">
                <a:solidFill>
                  <a:srgbClr val="FFFF00"/>
                </a:solidFill>
              </a:rPr>
              <a:t>, </a:t>
            </a:r>
            <a:r>
              <a:rPr lang="tr-TR" sz="2000" b="1" dirty="0" err="1" smtClean="0">
                <a:solidFill>
                  <a:srgbClr val="FFFF00"/>
                </a:solidFill>
              </a:rPr>
              <a:t>Arakan’lı</a:t>
            </a:r>
            <a:r>
              <a:rPr lang="tr-TR" sz="2000" b="1" dirty="0" smtClean="0">
                <a:solidFill>
                  <a:srgbClr val="FFFF00"/>
                </a:solidFill>
              </a:rPr>
              <a:t>, dünyalı çocuklar, bizim çocuklarımız…</a:t>
            </a:r>
            <a:endParaRPr lang="tr-TR" sz="2000" dirty="0">
              <a:solidFill>
                <a:srgbClr val="FFFF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herhayat1sorudur\Desktop\KUTLUDOĞUM 2013\2013Yil.png"/>
          <p:cNvPicPr>
            <a:picLocks noChangeAspect="1" noChangeArrowheads="1"/>
          </p:cNvPicPr>
          <p:nvPr/>
        </p:nvPicPr>
        <p:blipFill>
          <a:blip r:embed="rId3" cstate="print"/>
          <a:srcRect/>
          <a:stretch>
            <a:fillRect/>
          </a:stretch>
        </p:blipFill>
        <p:spPr bwMode="auto">
          <a:xfrm>
            <a:off x="7668344" y="0"/>
            <a:ext cx="1475656" cy="987737"/>
          </a:xfrm>
          <a:prstGeom prst="rect">
            <a:avLst/>
          </a:prstGeom>
          <a:noFill/>
        </p:spPr>
      </p:pic>
      <p:pic>
        <p:nvPicPr>
          <p:cNvPr id="1029" name="Picture 5" descr="C:\Users\herhayat1sorudur\Desktop\KUTLUDOĞUM 2013\Onur2 (1).png"/>
          <p:cNvPicPr>
            <a:picLocks noChangeAspect="1" noChangeArrowheads="1"/>
          </p:cNvPicPr>
          <p:nvPr/>
        </p:nvPicPr>
        <p:blipFill>
          <a:blip r:embed="rId4" cstate="print"/>
          <a:srcRect/>
          <a:stretch>
            <a:fillRect/>
          </a:stretch>
        </p:blipFill>
        <p:spPr bwMode="auto">
          <a:xfrm>
            <a:off x="2195736" y="6240245"/>
            <a:ext cx="4820816" cy="645139"/>
          </a:xfrm>
          <a:prstGeom prst="rect">
            <a:avLst/>
          </a:prstGeom>
          <a:noFill/>
        </p:spPr>
      </p:pic>
      <p:sp>
        <p:nvSpPr>
          <p:cNvPr id="5" name="4 Dikdörtgen"/>
          <p:cNvSpPr/>
          <p:nvPr/>
        </p:nvSpPr>
        <p:spPr>
          <a:xfrm>
            <a:off x="539552" y="764704"/>
            <a:ext cx="8208912"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000" dirty="0" smtClean="0">
                <a:solidFill>
                  <a:schemeClr val="tx1"/>
                </a:solidFill>
              </a:rPr>
              <a:t>Ve darıldı bize Rabbimiz! Hani;  </a:t>
            </a:r>
            <a:r>
              <a:rPr lang="ar-SA" sz="4000" dirty="0" smtClean="0">
                <a:solidFill>
                  <a:srgbClr val="FFFF00"/>
                </a:solidFill>
                <a:latin typeface="HASENAT4" pitchFamily="2" charset="-78"/>
                <a:cs typeface="HASENAT4" pitchFamily="2" charset="-78"/>
              </a:rPr>
              <a:t>مَا وَدَّعَكَ رَبُّكَ وَمَا قَلٰى </a:t>
            </a:r>
            <a:r>
              <a:rPr lang="tr-TR" sz="4000" dirty="0" smtClean="0">
                <a:solidFill>
                  <a:srgbClr val="FFFF00"/>
                </a:solidFill>
                <a:latin typeface="HASENAT4" pitchFamily="2" charset="-78"/>
                <a:cs typeface="HASENAT4" pitchFamily="2" charset="-78"/>
              </a:rPr>
              <a:t> </a:t>
            </a:r>
            <a:endParaRPr lang="tr-TR" sz="4000" dirty="0" smtClean="0">
              <a:solidFill>
                <a:srgbClr val="FFFF00"/>
              </a:solidFill>
              <a:latin typeface="HASENAT4" pitchFamily="2" charset="-78"/>
              <a:cs typeface="HASENAT4" pitchFamily="2" charset="-78"/>
            </a:endParaRPr>
          </a:p>
          <a:p>
            <a:r>
              <a:rPr lang="tr-TR" sz="2000" dirty="0" smtClean="0">
                <a:solidFill>
                  <a:schemeClr val="tx1"/>
                </a:solidFill>
              </a:rPr>
              <a:t>“</a:t>
            </a:r>
            <a:r>
              <a:rPr lang="tr-TR" sz="2000" b="1" dirty="0" smtClean="0">
                <a:solidFill>
                  <a:srgbClr val="FFFF00"/>
                </a:solidFill>
                <a:effectLst>
                  <a:outerShdw blurRad="38100" dist="38100" dir="2700000" algn="tl">
                    <a:srgbClr val="000000">
                      <a:alpha val="43137"/>
                    </a:srgbClr>
                  </a:outerShdw>
                </a:effectLst>
              </a:rPr>
              <a:t>Rabbin seni bırakmadı ve gücenmedi sana</a:t>
            </a:r>
            <a:r>
              <a:rPr lang="tr-TR" sz="2000" dirty="0" smtClean="0">
                <a:solidFill>
                  <a:schemeClr val="tx1"/>
                </a:solidFill>
              </a:rPr>
              <a:t>” (</a:t>
            </a:r>
            <a:r>
              <a:rPr lang="tr-TR" sz="2000" dirty="0" err="1" smtClean="0">
                <a:solidFill>
                  <a:schemeClr val="tx1"/>
                </a:solidFill>
              </a:rPr>
              <a:t>Duha</a:t>
            </a:r>
            <a:r>
              <a:rPr lang="tr-TR" sz="2000" dirty="0" smtClean="0">
                <a:solidFill>
                  <a:schemeClr val="tx1"/>
                </a:solidFill>
              </a:rPr>
              <a:t>, 93/3) buyurmuştu Hak Teala elçisine. </a:t>
            </a:r>
            <a:endParaRPr lang="tr-TR" sz="2000" dirty="0" smtClean="0">
              <a:solidFill>
                <a:schemeClr val="tx1"/>
              </a:solidFill>
            </a:endParaRPr>
          </a:p>
          <a:p>
            <a:endParaRPr lang="tr-TR" sz="2000" dirty="0" smtClean="0">
              <a:solidFill>
                <a:schemeClr val="tx1"/>
              </a:solidFill>
            </a:endParaRPr>
          </a:p>
          <a:p>
            <a:r>
              <a:rPr lang="tr-TR" sz="2000" dirty="0" smtClean="0">
                <a:solidFill>
                  <a:schemeClr val="tx1"/>
                </a:solidFill>
              </a:rPr>
              <a:t>Ama </a:t>
            </a:r>
            <a:r>
              <a:rPr lang="tr-TR" sz="2000" dirty="0" smtClean="0">
                <a:solidFill>
                  <a:schemeClr val="tx1"/>
                </a:solidFill>
              </a:rPr>
              <a:t>korkarım gücendi bize. Yazık ettik kendimize...</a:t>
            </a:r>
          </a:p>
          <a:p>
            <a:r>
              <a:rPr lang="tr-TR" sz="2000" dirty="0" smtClean="0"/>
              <a:t> </a:t>
            </a:r>
          </a:p>
          <a:p>
            <a:r>
              <a:rPr lang="tr-TR" sz="2000" dirty="0" err="1" smtClean="0">
                <a:solidFill>
                  <a:schemeClr val="tx1"/>
                </a:solidFill>
              </a:rPr>
              <a:t>Hucurât</a:t>
            </a:r>
            <a:r>
              <a:rPr lang="tr-TR" sz="2000" dirty="0" smtClean="0">
                <a:solidFill>
                  <a:schemeClr val="tx1"/>
                </a:solidFill>
              </a:rPr>
              <a:t> ve </a:t>
            </a:r>
            <a:r>
              <a:rPr lang="tr-TR" sz="2000" dirty="0" err="1" smtClean="0">
                <a:solidFill>
                  <a:schemeClr val="tx1"/>
                </a:solidFill>
              </a:rPr>
              <a:t>Hümeze</a:t>
            </a:r>
            <a:r>
              <a:rPr lang="tr-TR" sz="2000" dirty="0" smtClean="0">
                <a:solidFill>
                  <a:schemeClr val="tx1"/>
                </a:solidFill>
              </a:rPr>
              <a:t> </a:t>
            </a:r>
            <a:r>
              <a:rPr lang="tr-TR" sz="2000" dirty="0" err="1" smtClean="0">
                <a:solidFill>
                  <a:schemeClr val="tx1"/>
                </a:solidFill>
              </a:rPr>
              <a:t>sûrelerinin</a:t>
            </a:r>
            <a:r>
              <a:rPr lang="tr-TR" sz="2000" dirty="0" smtClean="0">
                <a:solidFill>
                  <a:schemeClr val="tx1"/>
                </a:solidFill>
              </a:rPr>
              <a:t> nüzulüne sebep olduk</a:t>
            </a:r>
            <a:r>
              <a:rPr lang="tr-TR" sz="2000" dirty="0" smtClean="0">
                <a:solidFill>
                  <a:schemeClr val="tx1"/>
                </a:solidFill>
              </a:rPr>
              <a:t>.</a:t>
            </a:r>
          </a:p>
          <a:p>
            <a:pPr algn="ctr"/>
            <a:r>
              <a:rPr lang="tr-TR" sz="2000" dirty="0" smtClean="0"/>
              <a:t>  </a:t>
            </a:r>
            <a:r>
              <a:rPr lang="ar-SA" sz="3200" dirty="0" smtClean="0">
                <a:solidFill>
                  <a:srgbClr val="FFFF00"/>
                </a:solidFill>
                <a:latin typeface="HASENAT4" pitchFamily="2" charset="-78"/>
                <a:cs typeface="HASENAT4" pitchFamily="2" charset="-78"/>
              </a:rPr>
              <a:t>وَيْلٌ لِكُلِّ هُمَزَةٍ لُمَزَةٍ ﴿١﴾ </a:t>
            </a:r>
            <a:r>
              <a:rPr lang="ar-SA" sz="3200" dirty="0" smtClean="0">
                <a:solidFill>
                  <a:srgbClr val="FFFF00"/>
                </a:solidFill>
                <a:latin typeface="HASENAT4" pitchFamily="2" charset="-78"/>
                <a:cs typeface="HASENAT4" pitchFamily="2" charset="-78"/>
              </a:rPr>
              <a:t>اَلَّذٖى </a:t>
            </a:r>
            <a:r>
              <a:rPr lang="ar-SA" sz="3200" dirty="0" smtClean="0">
                <a:solidFill>
                  <a:srgbClr val="FFFF00"/>
                </a:solidFill>
                <a:latin typeface="HASENAT4" pitchFamily="2" charset="-78"/>
                <a:cs typeface="HASENAT4" pitchFamily="2" charset="-78"/>
              </a:rPr>
              <a:t>جَمَعَ مَالًا وَعَدَّدَهُ ﴿٢﴾ </a:t>
            </a:r>
            <a:r>
              <a:rPr lang="ar-SA" sz="2000" dirty="0" smtClean="0">
                <a:solidFill>
                  <a:srgbClr val="FFFF00"/>
                </a:solidFill>
              </a:rPr>
              <a:t> </a:t>
            </a:r>
            <a:endParaRPr lang="tr-TR" sz="2000" dirty="0" smtClean="0">
              <a:solidFill>
                <a:srgbClr val="FFFF00"/>
              </a:solidFill>
            </a:endParaRPr>
          </a:p>
          <a:p>
            <a:r>
              <a:rPr lang="tr-TR" sz="2000" dirty="0" smtClean="0"/>
              <a:t>“</a:t>
            </a:r>
            <a:r>
              <a:rPr lang="tr-TR" sz="2000" b="1" dirty="0" smtClean="0">
                <a:solidFill>
                  <a:srgbClr val="FFFF00"/>
                </a:solidFill>
                <a:effectLst>
                  <a:outerShdw blurRad="38100" dist="38100" dir="2700000" algn="tl">
                    <a:srgbClr val="000000">
                      <a:alpha val="43137"/>
                    </a:srgbClr>
                  </a:outerShdw>
                </a:effectLst>
              </a:rPr>
              <a:t>Arkadan çekiştirmeyi, yüze karşı eğlenmeyi âdet edinenlerin vay hâline</a:t>
            </a:r>
            <a:r>
              <a:rPr lang="tr-TR" sz="2000" b="1" dirty="0" smtClean="0"/>
              <a:t>!</a:t>
            </a:r>
            <a:r>
              <a:rPr lang="tr-TR" sz="2000" dirty="0" smtClean="0"/>
              <a:t>” (</a:t>
            </a:r>
            <a:r>
              <a:rPr lang="tr-TR" sz="2000" dirty="0" err="1" smtClean="0"/>
              <a:t>Hümeze</a:t>
            </a:r>
            <a:r>
              <a:rPr lang="tr-TR" sz="2000" dirty="0" smtClean="0"/>
              <a:t>, 104/1-2) hitabıyla uyarıldık. </a:t>
            </a:r>
            <a:endParaRPr lang="tr-TR" sz="2000" dirty="0" smtClean="0"/>
          </a:p>
          <a:p>
            <a:endParaRPr lang="tr-TR" sz="2000" dirty="0" smtClean="0"/>
          </a:p>
          <a:p>
            <a:r>
              <a:rPr lang="tr-TR" sz="2000" b="1" dirty="0" smtClean="0">
                <a:solidFill>
                  <a:srgbClr val="FFFF00"/>
                </a:solidFill>
              </a:rPr>
              <a:t>Müminler </a:t>
            </a:r>
            <a:r>
              <a:rPr lang="tr-TR" sz="2000" b="1" dirty="0" smtClean="0">
                <a:solidFill>
                  <a:srgbClr val="FFFF00"/>
                </a:solidFill>
              </a:rPr>
              <a:t>olarak kardeş olduğumuz hatırlatıldı yeniden.</a:t>
            </a:r>
            <a:endParaRPr lang="tr-TR" sz="2000" b="1" dirty="0">
              <a:solidFill>
                <a:srgbClr val="FFFF0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herhayat1sorudur\Desktop\KUTLUDOĞUM 2013\2013Yil.png"/>
          <p:cNvPicPr>
            <a:picLocks noChangeAspect="1" noChangeArrowheads="1"/>
          </p:cNvPicPr>
          <p:nvPr/>
        </p:nvPicPr>
        <p:blipFill>
          <a:blip r:embed="rId3" cstate="print"/>
          <a:srcRect/>
          <a:stretch>
            <a:fillRect/>
          </a:stretch>
        </p:blipFill>
        <p:spPr bwMode="auto">
          <a:xfrm>
            <a:off x="7668344" y="0"/>
            <a:ext cx="1475656" cy="987737"/>
          </a:xfrm>
          <a:prstGeom prst="rect">
            <a:avLst/>
          </a:prstGeom>
          <a:noFill/>
        </p:spPr>
      </p:pic>
      <p:pic>
        <p:nvPicPr>
          <p:cNvPr id="1029" name="Picture 5" descr="C:\Users\herhayat1sorudur\Desktop\KUTLUDOĞUM 2013\Onur2 (1).png"/>
          <p:cNvPicPr>
            <a:picLocks noChangeAspect="1" noChangeArrowheads="1"/>
          </p:cNvPicPr>
          <p:nvPr/>
        </p:nvPicPr>
        <p:blipFill>
          <a:blip r:embed="rId4" cstate="print"/>
          <a:srcRect/>
          <a:stretch>
            <a:fillRect/>
          </a:stretch>
        </p:blipFill>
        <p:spPr bwMode="auto">
          <a:xfrm>
            <a:off x="2195736" y="6240245"/>
            <a:ext cx="4820816" cy="645139"/>
          </a:xfrm>
          <a:prstGeom prst="rect">
            <a:avLst/>
          </a:prstGeom>
          <a:noFill/>
        </p:spPr>
      </p:pic>
      <p:sp>
        <p:nvSpPr>
          <p:cNvPr id="5" name="4 Dikdörtgen"/>
          <p:cNvSpPr/>
          <p:nvPr/>
        </p:nvSpPr>
        <p:spPr>
          <a:xfrm>
            <a:off x="539552" y="692696"/>
            <a:ext cx="8208912"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000" dirty="0" smtClean="0"/>
              <a:t> </a:t>
            </a:r>
            <a:r>
              <a:rPr lang="ar-SA" sz="2800" dirty="0" smtClean="0">
                <a:solidFill>
                  <a:schemeClr val="tx1"/>
                </a:solidFill>
                <a:latin typeface="HASENAT4" pitchFamily="2" charset="-78"/>
                <a:cs typeface="HASENAT4" pitchFamily="2" charset="-78"/>
              </a:rPr>
              <a:t>لَا </a:t>
            </a:r>
            <a:r>
              <a:rPr lang="ar-SA" sz="2800" dirty="0" smtClean="0">
                <a:solidFill>
                  <a:schemeClr val="tx1"/>
                </a:solidFill>
                <a:latin typeface="HASENAT4" pitchFamily="2" charset="-78"/>
                <a:cs typeface="HASENAT4" pitchFamily="2" charset="-78"/>
              </a:rPr>
              <a:t>يَسْخَرْ قَوْمٌ مِنْ قَوْمٍ عَسٰى اَنْ يَكُونُوا خَيْرًا مِنْهُمْ</a:t>
            </a:r>
            <a:endParaRPr lang="tr-TR" sz="2800" dirty="0" smtClean="0">
              <a:solidFill>
                <a:schemeClr val="tx1"/>
              </a:solidFill>
              <a:latin typeface="HASENAT4" pitchFamily="2" charset="-78"/>
              <a:cs typeface="HASENAT4" pitchFamily="2" charset="-78"/>
            </a:endParaRPr>
          </a:p>
          <a:p>
            <a:pPr algn="ctr"/>
            <a:r>
              <a:rPr lang="ar-SA" sz="2800" dirty="0" smtClean="0">
                <a:solidFill>
                  <a:schemeClr val="tx1"/>
                </a:solidFill>
                <a:latin typeface="HASENAT4" pitchFamily="2" charset="-78"/>
                <a:cs typeface="HASENAT4" pitchFamily="2" charset="-78"/>
              </a:rPr>
              <a:t>وَلَا تَلْمِزُوا اَنْفُسَكُمْ وَلَا تَنَابَزُوا بِالْاَلْقَابِ</a:t>
            </a:r>
            <a:endParaRPr lang="tr-TR" sz="2800" dirty="0" smtClean="0">
              <a:solidFill>
                <a:schemeClr val="tx1"/>
              </a:solidFill>
              <a:latin typeface="HASENAT4" pitchFamily="2" charset="-78"/>
              <a:cs typeface="HASENAT4" pitchFamily="2" charset="-78"/>
            </a:endParaRPr>
          </a:p>
          <a:p>
            <a:pPr algn="ctr"/>
            <a:r>
              <a:rPr lang="ar-SA" sz="2800" dirty="0" smtClean="0">
                <a:solidFill>
                  <a:schemeClr val="tx1"/>
                </a:solidFill>
                <a:latin typeface="HASENAT4" pitchFamily="2" charset="-78"/>
                <a:cs typeface="HASENAT4" pitchFamily="2" charset="-78"/>
              </a:rPr>
              <a:t>يَا اَيُّهَا الَّذٖينَ اٰمَنُوا اجْتَنِبُوا كَثٖيرًا مِنَ الظَّنِّ اِنَّ بَعْضَ الظَّنِّ اِثْمٌ وَلَا تَجَسَّسُوا وَلَا يَغْتَبْ بَعْضُكُمْ بَعْضًا</a:t>
            </a:r>
            <a:endParaRPr lang="tr-TR" sz="2800" dirty="0" smtClean="0">
              <a:solidFill>
                <a:schemeClr val="tx1"/>
              </a:solidFill>
              <a:latin typeface="HASENAT4" pitchFamily="2" charset="-78"/>
              <a:cs typeface="HASENAT4" pitchFamily="2" charset="-78"/>
            </a:endParaRPr>
          </a:p>
          <a:p>
            <a:pPr algn="ctr"/>
            <a:r>
              <a:rPr lang="tr-TR" sz="2800" b="1" dirty="0" smtClean="0">
                <a:solidFill>
                  <a:srgbClr val="FFFF00"/>
                </a:solidFill>
              </a:rPr>
              <a:t>Alay etmek, </a:t>
            </a:r>
            <a:endParaRPr lang="tr-TR" sz="2800" b="1" dirty="0" smtClean="0">
              <a:solidFill>
                <a:srgbClr val="FFFF00"/>
              </a:solidFill>
            </a:endParaRPr>
          </a:p>
          <a:p>
            <a:pPr algn="ctr"/>
            <a:r>
              <a:rPr lang="tr-TR" sz="2800" b="1" dirty="0" smtClean="0">
                <a:solidFill>
                  <a:schemeClr val="tx1"/>
                </a:solidFill>
              </a:rPr>
              <a:t>kötü </a:t>
            </a:r>
            <a:r>
              <a:rPr lang="tr-TR" sz="2800" b="1" dirty="0" smtClean="0">
                <a:solidFill>
                  <a:schemeClr val="tx1"/>
                </a:solidFill>
              </a:rPr>
              <a:t>isim takmak, </a:t>
            </a:r>
            <a:endParaRPr lang="tr-TR" sz="2800" b="1" dirty="0" smtClean="0">
              <a:solidFill>
                <a:schemeClr val="tx1"/>
              </a:solidFill>
            </a:endParaRPr>
          </a:p>
          <a:p>
            <a:pPr algn="ctr"/>
            <a:r>
              <a:rPr lang="tr-TR" sz="2800" b="1" dirty="0" smtClean="0">
                <a:solidFill>
                  <a:srgbClr val="FFFF00"/>
                </a:solidFill>
              </a:rPr>
              <a:t>su-i </a:t>
            </a:r>
            <a:r>
              <a:rPr lang="tr-TR" sz="2800" b="1" dirty="0" smtClean="0">
                <a:solidFill>
                  <a:srgbClr val="FFFF00"/>
                </a:solidFill>
              </a:rPr>
              <a:t>zan yapmak, </a:t>
            </a:r>
            <a:endParaRPr lang="tr-TR" sz="2800" b="1" dirty="0" smtClean="0">
              <a:solidFill>
                <a:srgbClr val="FFFF00"/>
              </a:solidFill>
            </a:endParaRPr>
          </a:p>
          <a:p>
            <a:pPr algn="ctr"/>
            <a:r>
              <a:rPr lang="tr-TR" sz="2800" b="1" dirty="0" smtClean="0">
                <a:solidFill>
                  <a:schemeClr val="tx1"/>
                </a:solidFill>
              </a:rPr>
              <a:t>kusur </a:t>
            </a:r>
            <a:r>
              <a:rPr lang="tr-TR" sz="2800" b="1" dirty="0" smtClean="0">
                <a:solidFill>
                  <a:schemeClr val="tx1"/>
                </a:solidFill>
              </a:rPr>
              <a:t>araştırmak, </a:t>
            </a:r>
            <a:endParaRPr lang="tr-TR" sz="2800" b="1" dirty="0" smtClean="0">
              <a:solidFill>
                <a:schemeClr val="tx1"/>
              </a:solidFill>
            </a:endParaRPr>
          </a:p>
          <a:p>
            <a:pPr algn="ctr"/>
            <a:r>
              <a:rPr lang="tr-TR" sz="2800" b="1" dirty="0" smtClean="0">
                <a:solidFill>
                  <a:srgbClr val="FFFF00"/>
                </a:solidFill>
              </a:rPr>
              <a:t>gizliyi </a:t>
            </a:r>
            <a:r>
              <a:rPr lang="tr-TR" sz="2800" b="1" dirty="0" smtClean="0">
                <a:solidFill>
                  <a:srgbClr val="FFFF00"/>
                </a:solidFill>
              </a:rPr>
              <a:t>deşmek, </a:t>
            </a:r>
            <a:endParaRPr lang="tr-TR" sz="2800" b="1" dirty="0" smtClean="0">
              <a:solidFill>
                <a:srgbClr val="FFFF00"/>
              </a:solidFill>
            </a:endParaRPr>
          </a:p>
          <a:p>
            <a:pPr algn="ctr"/>
            <a:r>
              <a:rPr lang="tr-TR" sz="2800" b="1" dirty="0" smtClean="0">
                <a:solidFill>
                  <a:schemeClr val="tx1"/>
                </a:solidFill>
              </a:rPr>
              <a:t>arkadan </a:t>
            </a:r>
            <a:r>
              <a:rPr lang="tr-TR" sz="2800" b="1" dirty="0" smtClean="0">
                <a:solidFill>
                  <a:schemeClr val="tx1"/>
                </a:solidFill>
              </a:rPr>
              <a:t>çekiştirmek </a:t>
            </a:r>
            <a:endParaRPr lang="tr-TR" sz="2800" b="1" dirty="0" smtClean="0">
              <a:solidFill>
                <a:schemeClr val="tx1"/>
              </a:solidFill>
            </a:endParaRPr>
          </a:p>
          <a:p>
            <a:pPr algn="ctr"/>
            <a:r>
              <a:rPr lang="tr-TR" sz="3200" b="1" u="sng" dirty="0" smtClean="0">
                <a:solidFill>
                  <a:srgbClr val="FFFF00"/>
                </a:solidFill>
                <a:effectLst>
                  <a:outerShdw blurRad="38100" dist="38100" dir="2700000" algn="tl">
                    <a:srgbClr val="000000">
                      <a:alpha val="43137"/>
                    </a:srgbClr>
                  </a:outerShdw>
                </a:effectLst>
              </a:rPr>
              <a:t>sığar </a:t>
            </a:r>
            <a:r>
              <a:rPr lang="tr-TR" sz="3200" b="1" u="sng" dirty="0" smtClean="0">
                <a:solidFill>
                  <a:srgbClr val="FFFF00"/>
                </a:solidFill>
                <a:effectLst>
                  <a:outerShdw blurRad="38100" dist="38100" dir="2700000" algn="tl">
                    <a:srgbClr val="000000">
                      <a:alpha val="43137"/>
                    </a:srgbClr>
                  </a:outerShdw>
                </a:effectLst>
              </a:rPr>
              <a:t>mıydı kardeşliğe? </a:t>
            </a:r>
            <a:endParaRPr lang="tr-TR" sz="3200" b="1" u="sng" dirty="0" smtClean="0">
              <a:solidFill>
                <a:srgbClr val="FFFF00"/>
              </a:solidFill>
              <a:effectLst>
                <a:outerShdw blurRad="38100" dist="38100" dir="2700000" algn="tl">
                  <a:srgbClr val="000000">
                    <a:alpha val="43137"/>
                  </a:srgbClr>
                </a:outerShdw>
              </a:effectLst>
            </a:endParaRPr>
          </a:p>
          <a:p>
            <a:pPr algn="ctr"/>
            <a:r>
              <a:rPr lang="tr-TR" dirty="0" smtClean="0"/>
              <a:t>(</a:t>
            </a:r>
            <a:r>
              <a:rPr lang="tr-TR" dirty="0" err="1" smtClean="0"/>
              <a:t>Hucurât</a:t>
            </a:r>
            <a:r>
              <a:rPr lang="tr-TR" dirty="0" smtClean="0"/>
              <a:t>, 49/10-12) </a:t>
            </a:r>
            <a:endParaRPr lang="tr-T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herhayat1sorudur\Desktop\KUTLUDOĞUM 2013\2013Yil.png"/>
          <p:cNvPicPr>
            <a:picLocks noChangeAspect="1" noChangeArrowheads="1"/>
          </p:cNvPicPr>
          <p:nvPr/>
        </p:nvPicPr>
        <p:blipFill>
          <a:blip r:embed="rId3" cstate="print"/>
          <a:srcRect/>
          <a:stretch>
            <a:fillRect/>
          </a:stretch>
        </p:blipFill>
        <p:spPr bwMode="auto">
          <a:xfrm>
            <a:off x="7668344" y="0"/>
            <a:ext cx="1475656" cy="987737"/>
          </a:xfrm>
          <a:prstGeom prst="rect">
            <a:avLst/>
          </a:prstGeom>
          <a:noFill/>
        </p:spPr>
      </p:pic>
      <p:pic>
        <p:nvPicPr>
          <p:cNvPr id="1029" name="Picture 5" descr="C:\Users\herhayat1sorudur\Desktop\KUTLUDOĞUM 2013\Onur2 (1).png"/>
          <p:cNvPicPr>
            <a:picLocks noChangeAspect="1" noChangeArrowheads="1"/>
          </p:cNvPicPr>
          <p:nvPr/>
        </p:nvPicPr>
        <p:blipFill>
          <a:blip r:embed="rId4" cstate="print"/>
          <a:srcRect/>
          <a:stretch>
            <a:fillRect/>
          </a:stretch>
        </p:blipFill>
        <p:spPr bwMode="auto">
          <a:xfrm>
            <a:off x="2195736" y="6240245"/>
            <a:ext cx="4820816" cy="645139"/>
          </a:xfrm>
          <a:prstGeom prst="rect">
            <a:avLst/>
          </a:prstGeom>
          <a:noFill/>
        </p:spPr>
      </p:pic>
      <p:sp>
        <p:nvSpPr>
          <p:cNvPr id="5" name="4 Dikdörtgen"/>
          <p:cNvSpPr/>
          <p:nvPr/>
        </p:nvSpPr>
        <p:spPr>
          <a:xfrm>
            <a:off x="539552" y="764704"/>
            <a:ext cx="8208912"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AE" sz="3600" dirty="0" smtClean="0">
                <a:solidFill>
                  <a:schemeClr val="tx1"/>
                </a:solidFill>
                <a:latin typeface="HASENAT4" pitchFamily="2" charset="-78"/>
                <a:cs typeface="HASENAT4" pitchFamily="2" charset="-78"/>
              </a:rPr>
              <a:t>مَنْ عَيَّرَ اَخَاه بِذَنْبٍ لَمْ يَمُتْ حَتَّى يَعْمَلَهُ</a:t>
            </a:r>
            <a:endParaRPr lang="tr-TR" sz="3600" dirty="0" smtClean="0">
              <a:solidFill>
                <a:schemeClr val="tx1"/>
              </a:solidFill>
              <a:latin typeface="HASENAT4" pitchFamily="2" charset="-78"/>
              <a:cs typeface="HASENAT4" pitchFamily="2" charset="-78"/>
            </a:endParaRPr>
          </a:p>
          <a:p>
            <a:pPr algn="just"/>
            <a:r>
              <a:rPr lang="tr-TR" sz="2000" dirty="0" smtClean="0"/>
              <a:t> 	</a:t>
            </a:r>
            <a:endParaRPr lang="tr-TR" sz="2000" dirty="0" smtClean="0"/>
          </a:p>
          <a:p>
            <a:pPr algn="just"/>
            <a:r>
              <a:rPr lang="tr-TR" sz="2000" dirty="0" smtClean="0"/>
              <a:t>	</a:t>
            </a:r>
            <a:r>
              <a:rPr lang="tr-TR" sz="2400" dirty="0" smtClean="0"/>
              <a:t>“</a:t>
            </a:r>
            <a:r>
              <a:rPr lang="tr-TR" sz="2800" b="1" dirty="0" smtClean="0">
                <a:solidFill>
                  <a:srgbClr val="FFFF00"/>
                </a:solidFill>
              </a:rPr>
              <a:t>Bir kimse kardeşini bir kusur ile ayıplarsa, o kusuru işlemeden, o kimse ölmez</a:t>
            </a:r>
            <a:r>
              <a:rPr lang="tr-TR" sz="2400" dirty="0" smtClean="0"/>
              <a:t>.” (Seçme Hadisler, s. 239)  </a:t>
            </a:r>
            <a:r>
              <a:rPr lang="tr-TR" sz="2400" dirty="0" smtClean="0">
                <a:solidFill>
                  <a:schemeClr val="tx1"/>
                </a:solidFill>
              </a:rPr>
              <a:t>buyurmana rağmen biz ayıpladık, gizli hallerini meydana döktük, ufak tefek hatalarla birbirimize yazık ettik. </a:t>
            </a:r>
            <a:endParaRPr lang="tr-TR" sz="2000" dirty="0">
              <a:solidFill>
                <a:schemeClr val="tx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herhayat1sorudur\Desktop\KUTLUDOĞUM 2013\2013Yil.png"/>
          <p:cNvPicPr>
            <a:picLocks noChangeAspect="1" noChangeArrowheads="1"/>
          </p:cNvPicPr>
          <p:nvPr/>
        </p:nvPicPr>
        <p:blipFill>
          <a:blip r:embed="rId3" cstate="print"/>
          <a:srcRect/>
          <a:stretch>
            <a:fillRect/>
          </a:stretch>
        </p:blipFill>
        <p:spPr bwMode="auto">
          <a:xfrm>
            <a:off x="7668344" y="0"/>
            <a:ext cx="1475656" cy="987737"/>
          </a:xfrm>
          <a:prstGeom prst="rect">
            <a:avLst/>
          </a:prstGeom>
          <a:noFill/>
        </p:spPr>
      </p:pic>
      <p:pic>
        <p:nvPicPr>
          <p:cNvPr id="1029" name="Picture 5" descr="C:\Users\herhayat1sorudur\Desktop\KUTLUDOĞUM 2013\Onur2 (1).png"/>
          <p:cNvPicPr>
            <a:picLocks noChangeAspect="1" noChangeArrowheads="1"/>
          </p:cNvPicPr>
          <p:nvPr/>
        </p:nvPicPr>
        <p:blipFill>
          <a:blip r:embed="rId4" cstate="print"/>
          <a:srcRect/>
          <a:stretch>
            <a:fillRect/>
          </a:stretch>
        </p:blipFill>
        <p:spPr bwMode="auto">
          <a:xfrm>
            <a:off x="2195736" y="6240245"/>
            <a:ext cx="4820816" cy="645139"/>
          </a:xfrm>
          <a:prstGeom prst="rect">
            <a:avLst/>
          </a:prstGeom>
          <a:noFill/>
        </p:spPr>
      </p:pic>
      <p:sp>
        <p:nvSpPr>
          <p:cNvPr id="5" name="4 Dikdörtgen"/>
          <p:cNvSpPr/>
          <p:nvPr/>
        </p:nvSpPr>
        <p:spPr>
          <a:xfrm>
            <a:off x="539552" y="764704"/>
            <a:ext cx="8208912"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latin typeface="HASENAT4" pitchFamily="2" charset="-78"/>
                <a:cs typeface="HASENAT4" pitchFamily="2" charset="-78"/>
              </a:rPr>
              <a:t>اِنَّ الَّذٖينَ يَرْمُونَ الْمُحْصَنَاتِ الْغَافِلَاتِ الْمُؤْمِنَاتِ لُعِنُوا فِى الدُّنْيَا وَالْاٰخِرَةِ وَلَهُمْ عَذَابٌ عَظٖيمٌ</a:t>
            </a:r>
            <a:endParaRPr lang="tr-TR" sz="3200" dirty="0" smtClean="0">
              <a:latin typeface="HASENAT4" pitchFamily="2" charset="-78"/>
              <a:cs typeface="HASENAT4" pitchFamily="2" charset="-78"/>
            </a:endParaRPr>
          </a:p>
          <a:p>
            <a:pPr algn="just"/>
            <a:r>
              <a:rPr lang="tr-TR" sz="2800" b="1" dirty="0" smtClean="0">
                <a:solidFill>
                  <a:srgbClr val="FFFF00"/>
                </a:solidFill>
              </a:rPr>
              <a:t>Namusa dil uzatanlar, iffetli kimselere iftira atanlar tel’in ediliyordu vahiy ile</a:t>
            </a:r>
            <a:r>
              <a:rPr lang="tr-TR" sz="2000" dirty="0" smtClean="0"/>
              <a:t> (</a:t>
            </a:r>
            <a:r>
              <a:rPr lang="tr-TR" sz="2000" dirty="0" err="1" smtClean="0"/>
              <a:t>Nûr</a:t>
            </a:r>
            <a:r>
              <a:rPr lang="tr-TR" sz="2000" dirty="0" smtClean="0"/>
              <a:t>, 24/23).</a:t>
            </a:r>
            <a:endParaRPr lang="tr-TR"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herhayat1sorudur\Desktop\KUTLUDOĞUM 2013\2013Yil.png"/>
          <p:cNvPicPr>
            <a:picLocks noChangeAspect="1" noChangeArrowheads="1"/>
          </p:cNvPicPr>
          <p:nvPr/>
        </p:nvPicPr>
        <p:blipFill>
          <a:blip r:embed="rId3" cstate="print"/>
          <a:srcRect/>
          <a:stretch>
            <a:fillRect/>
          </a:stretch>
        </p:blipFill>
        <p:spPr bwMode="auto">
          <a:xfrm>
            <a:off x="7668344" y="0"/>
            <a:ext cx="1475656" cy="987737"/>
          </a:xfrm>
          <a:prstGeom prst="rect">
            <a:avLst/>
          </a:prstGeom>
          <a:noFill/>
        </p:spPr>
      </p:pic>
      <p:pic>
        <p:nvPicPr>
          <p:cNvPr id="1029" name="Picture 5" descr="C:\Users\herhayat1sorudur\Desktop\KUTLUDOĞUM 2013\Onur2 (1).png"/>
          <p:cNvPicPr>
            <a:picLocks noChangeAspect="1" noChangeArrowheads="1"/>
          </p:cNvPicPr>
          <p:nvPr/>
        </p:nvPicPr>
        <p:blipFill>
          <a:blip r:embed="rId4" cstate="print"/>
          <a:srcRect/>
          <a:stretch>
            <a:fillRect/>
          </a:stretch>
        </p:blipFill>
        <p:spPr bwMode="auto">
          <a:xfrm>
            <a:off x="2195736" y="6240245"/>
            <a:ext cx="4820816" cy="645139"/>
          </a:xfrm>
          <a:prstGeom prst="rect">
            <a:avLst/>
          </a:prstGeom>
          <a:noFill/>
        </p:spPr>
      </p:pic>
      <p:sp>
        <p:nvSpPr>
          <p:cNvPr id="5" name="4 Dikdörtgen"/>
          <p:cNvSpPr/>
          <p:nvPr/>
        </p:nvSpPr>
        <p:spPr>
          <a:xfrm>
            <a:off x="539552" y="764704"/>
            <a:ext cx="8208912"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tr-TR" sz="2800" b="1" dirty="0" smtClean="0">
                <a:solidFill>
                  <a:srgbClr val="FFFF00"/>
                </a:solidFill>
              </a:rPr>
              <a:t>Ailemiz, en büyük zenginliğimiz idi. </a:t>
            </a:r>
            <a:endParaRPr lang="tr-TR" sz="2800" b="1" dirty="0" smtClean="0">
              <a:solidFill>
                <a:srgbClr val="FFFF00"/>
              </a:solidFill>
            </a:endParaRPr>
          </a:p>
          <a:p>
            <a:r>
              <a:rPr lang="tr-TR" sz="2000" b="1" dirty="0" smtClean="0">
                <a:solidFill>
                  <a:srgbClr val="FFFF00"/>
                </a:solidFill>
              </a:rPr>
              <a:t>Anne-babanın </a:t>
            </a:r>
            <a:r>
              <a:rPr lang="tr-TR" sz="2000" b="1" dirty="0" smtClean="0">
                <a:solidFill>
                  <a:srgbClr val="FFFF00"/>
                </a:solidFill>
              </a:rPr>
              <a:t>hürmeti Allah’a itaatin yanı başında geliyordu </a:t>
            </a:r>
            <a:r>
              <a:rPr lang="tr-TR" sz="2000" dirty="0" smtClean="0"/>
              <a:t>(</a:t>
            </a:r>
            <a:r>
              <a:rPr lang="tr-TR" sz="2000" dirty="0" err="1" smtClean="0"/>
              <a:t>İsrâ</a:t>
            </a:r>
            <a:r>
              <a:rPr lang="tr-TR" sz="2000" dirty="0" smtClean="0"/>
              <a:t>, 17/23). </a:t>
            </a:r>
            <a:endParaRPr lang="tr-TR" sz="2000" dirty="0" smtClean="0"/>
          </a:p>
          <a:p>
            <a:endParaRPr lang="tr-TR" sz="2000" dirty="0" smtClean="0"/>
          </a:p>
          <a:p>
            <a:pPr algn="ctr" rtl="1"/>
            <a:r>
              <a:rPr lang="ar-SA" sz="3600" dirty="0" smtClean="0">
                <a:solidFill>
                  <a:schemeClr val="tx1"/>
                </a:solidFill>
                <a:latin typeface="HASENAT4" pitchFamily="2" charset="-78"/>
                <a:cs typeface="HASENAT4" pitchFamily="2" charset="-78"/>
              </a:rPr>
              <a:t>رِضَى الرَّبِّ فِي رِضَى الْوَالِدِ وَسَخَطُ الرَّبِّ فِي سَخَطِ الْوَالِدِ</a:t>
            </a:r>
            <a:endParaRPr lang="tr-TR" sz="3600" dirty="0" smtClean="0">
              <a:solidFill>
                <a:schemeClr val="tx1"/>
              </a:solidFill>
              <a:latin typeface="HASENAT4" pitchFamily="2" charset="-78"/>
              <a:cs typeface="HASENAT4" pitchFamily="2" charset="-78"/>
            </a:endParaRPr>
          </a:p>
          <a:p>
            <a:endParaRPr lang="tr-TR" sz="2000" dirty="0" smtClean="0"/>
          </a:p>
          <a:p>
            <a:pPr algn="just"/>
            <a:r>
              <a:rPr lang="tr-TR" sz="2000" dirty="0" smtClean="0"/>
              <a:t>“</a:t>
            </a:r>
            <a:r>
              <a:rPr lang="tr-TR" sz="2400" b="1" dirty="0" smtClean="0">
                <a:solidFill>
                  <a:srgbClr val="FFFF00"/>
                </a:solidFill>
              </a:rPr>
              <a:t>Allah’ın rızası, ana-babanın rızasında; Allah’ın gazabı da ana-babının kızmasındadır</a:t>
            </a:r>
            <a:r>
              <a:rPr lang="tr-TR" sz="2000" dirty="0" smtClean="0"/>
              <a:t>”. (</a:t>
            </a:r>
            <a:r>
              <a:rPr lang="tr-TR" sz="2000" dirty="0" err="1" smtClean="0"/>
              <a:t>Tirmizi</a:t>
            </a:r>
            <a:r>
              <a:rPr lang="tr-TR" sz="2000" dirty="0" smtClean="0"/>
              <a:t>, </a:t>
            </a:r>
            <a:r>
              <a:rPr lang="tr-TR" sz="2000" dirty="0" err="1" smtClean="0"/>
              <a:t>Birr</a:t>
            </a:r>
            <a:r>
              <a:rPr lang="tr-TR" sz="2000" dirty="0" smtClean="0"/>
              <a:t>, 3) </a:t>
            </a:r>
            <a:r>
              <a:rPr lang="tr-TR" sz="2000" b="1" dirty="0" smtClean="0">
                <a:solidFill>
                  <a:schemeClr val="tx1"/>
                </a:solidFill>
                <a:effectLst>
                  <a:outerShdw blurRad="38100" dist="38100" dir="2700000" algn="tl">
                    <a:srgbClr val="000000">
                      <a:alpha val="43137"/>
                    </a:srgbClr>
                  </a:outerShdw>
                </a:effectLst>
              </a:rPr>
              <a:t>Varlık sebebimiz olan bu insanları sığdıramaz olduk evlerimize. </a:t>
            </a:r>
            <a:endParaRPr lang="tr-TR" sz="2000" dirty="0">
              <a:solidFill>
                <a:schemeClr val="tx1"/>
              </a:solidFill>
              <a:effectLst>
                <a:outerShdw blurRad="38100" dist="38100" dir="2700000" algn="tl">
                  <a:srgbClr val="000000">
                    <a:alpha val="43137"/>
                  </a:srgbClr>
                </a:outerShdw>
              </a:effectLs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herhayat1sorudur\Desktop\KUTLUDOĞUM 2013\2013Yil.png"/>
          <p:cNvPicPr>
            <a:picLocks noChangeAspect="1" noChangeArrowheads="1"/>
          </p:cNvPicPr>
          <p:nvPr/>
        </p:nvPicPr>
        <p:blipFill>
          <a:blip r:embed="rId3" cstate="print"/>
          <a:srcRect/>
          <a:stretch>
            <a:fillRect/>
          </a:stretch>
        </p:blipFill>
        <p:spPr bwMode="auto">
          <a:xfrm>
            <a:off x="7668344" y="0"/>
            <a:ext cx="1475656" cy="987737"/>
          </a:xfrm>
          <a:prstGeom prst="rect">
            <a:avLst/>
          </a:prstGeom>
          <a:noFill/>
        </p:spPr>
      </p:pic>
      <p:pic>
        <p:nvPicPr>
          <p:cNvPr id="1029" name="Picture 5" descr="C:\Users\herhayat1sorudur\Desktop\KUTLUDOĞUM 2013\Onur2 (1).png"/>
          <p:cNvPicPr>
            <a:picLocks noChangeAspect="1" noChangeArrowheads="1"/>
          </p:cNvPicPr>
          <p:nvPr/>
        </p:nvPicPr>
        <p:blipFill>
          <a:blip r:embed="rId4" cstate="print"/>
          <a:srcRect/>
          <a:stretch>
            <a:fillRect/>
          </a:stretch>
        </p:blipFill>
        <p:spPr bwMode="auto">
          <a:xfrm>
            <a:off x="2195736" y="6240245"/>
            <a:ext cx="4820816" cy="645139"/>
          </a:xfrm>
          <a:prstGeom prst="rect">
            <a:avLst/>
          </a:prstGeom>
          <a:noFill/>
        </p:spPr>
      </p:pic>
      <p:sp>
        <p:nvSpPr>
          <p:cNvPr id="5" name="4 Dikdörtgen"/>
          <p:cNvSpPr/>
          <p:nvPr/>
        </p:nvSpPr>
        <p:spPr>
          <a:xfrm>
            <a:off x="539552" y="764704"/>
            <a:ext cx="8208912"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HASENAT4" pitchFamily="2" charset="-78"/>
                <a:cs typeface="HASENAT4" pitchFamily="2" charset="-78"/>
              </a:rPr>
              <a:t>وَمِنْ اٰيَاتِهٖ اَنْ خَلَقَ لَكُمْ مِنْ اَنْفُسِكُمْ اَزْوَاجًا لِتَسْكُنُوا اِلَيْهَا وَجَعَلَ بَيْنَكُمْ مَوَدَّةً وَرَحْمَةً</a:t>
            </a:r>
            <a:endParaRPr lang="tr-TR" sz="3200" dirty="0" smtClean="0">
              <a:solidFill>
                <a:schemeClr val="tx1"/>
              </a:solidFill>
              <a:latin typeface="HASENAT4" pitchFamily="2" charset="-78"/>
              <a:cs typeface="HASENAT4" pitchFamily="2" charset="-78"/>
            </a:endParaRPr>
          </a:p>
          <a:p>
            <a:r>
              <a:rPr lang="tr-TR" sz="2000" b="1" dirty="0" smtClean="0"/>
              <a:t> </a:t>
            </a:r>
            <a:r>
              <a:rPr lang="tr-TR" sz="2400" b="1" dirty="0" smtClean="0">
                <a:solidFill>
                  <a:srgbClr val="FFFF00"/>
                </a:solidFill>
              </a:rPr>
              <a:t>Eşler verdi Rabbimiz birbirimizde huzur bulalım diye, sevgi ve rahmet koydu kalplerimize</a:t>
            </a:r>
            <a:r>
              <a:rPr lang="tr-TR" sz="2000" b="1" dirty="0" smtClean="0"/>
              <a:t> </a:t>
            </a:r>
            <a:r>
              <a:rPr lang="tr-TR" sz="2000" dirty="0" smtClean="0"/>
              <a:t>(Rum, 30/21). </a:t>
            </a:r>
            <a:endParaRPr lang="tr-TR" sz="2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herhayat1sorudur\Desktop\KUTLUDOĞUM 2013\2013Yil.png"/>
          <p:cNvPicPr>
            <a:picLocks noChangeAspect="1" noChangeArrowheads="1"/>
          </p:cNvPicPr>
          <p:nvPr/>
        </p:nvPicPr>
        <p:blipFill>
          <a:blip r:embed="rId3" cstate="print"/>
          <a:srcRect/>
          <a:stretch>
            <a:fillRect/>
          </a:stretch>
        </p:blipFill>
        <p:spPr bwMode="auto">
          <a:xfrm>
            <a:off x="7668344" y="0"/>
            <a:ext cx="1475656" cy="987737"/>
          </a:xfrm>
          <a:prstGeom prst="rect">
            <a:avLst/>
          </a:prstGeom>
          <a:noFill/>
        </p:spPr>
      </p:pic>
      <p:pic>
        <p:nvPicPr>
          <p:cNvPr id="1029" name="Picture 5" descr="C:\Users\herhayat1sorudur\Desktop\KUTLUDOĞUM 2013\Onur2 (1).png"/>
          <p:cNvPicPr>
            <a:picLocks noChangeAspect="1" noChangeArrowheads="1"/>
          </p:cNvPicPr>
          <p:nvPr/>
        </p:nvPicPr>
        <p:blipFill>
          <a:blip r:embed="rId4" cstate="print"/>
          <a:srcRect/>
          <a:stretch>
            <a:fillRect/>
          </a:stretch>
        </p:blipFill>
        <p:spPr bwMode="auto">
          <a:xfrm>
            <a:off x="2195736" y="6240245"/>
            <a:ext cx="4820816" cy="645139"/>
          </a:xfrm>
          <a:prstGeom prst="rect">
            <a:avLst/>
          </a:prstGeom>
          <a:noFill/>
        </p:spPr>
      </p:pic>
      <p:sp>
        <p:nvSpPr>
          <p:cNvPr id="5" name="4 Dikdörtgen"/>
          <p:cNvSpPr/>
          <p:nvPr/>
        </p:nvSpPr>
        <p:spPr>
          <a:xfrm>
            <a:off x="539552" y="764704"/>
            <a:ext cx="8208912"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dirty="0" smtClean="0">
                <a:solidFill>
                  <a:srgbClr val="FFFF00"/>
                </a:solidFill>
                <a:latin typeface="HASENAT4" pitchFamily="2" charset="-78"/>
                <a:cs typeface="HASENAT4" pitchFamily="2" charset="-78"/>
              </a:rPr>
              <a:t>وَاَلَّفَ بَيْنَ قُلُوبِهِمْ </a:t>
            </a:r>
            <a:endParaRPr lang="tr-TR" sz="4000" dirty="0" smtClean="0">
              <a:solidFill>
                <a:srgbClr val="FFFF00"/>
              </a:solidFill>
              <a:latin typeface="HASENAT4" pitchFamily="2" charset="-78"/>
              <a:cs typeface="HASENAT4" pitchFamily="2" charset="-78"/>
            </a:endParaRPr>
          </a:p>
          <a:p>
            <a:pPr algn="just"/>
            <a:r>
              <a:rPr lang="tr-TR" sz="2400" b="1" dirty="0" smtClean="0">
                <a:solidFill>
                  <a:schemeClr val="tx1"/>
                </a:solidFill>
              </a:rPr>
              <a:t>Aramıza sevgiyi sen koymuştun, </a:t>
            </a:r>
            <a:r>
              <a:rPr lang="tr-TR" sz="2000" dirty="0" smtClean="0"/>
              <a:t>(</a:t>
            </a:r>
            <a:r>
              <a:rPr lang="tr-TR" sz="2000" dirty="0" err="1" smtClean="0"/>
              <a:t>Enfâl</a:t>
            </a:r>
            <a:r>
              <a:rPr lang="tr-TR" sz="2000" dirty="0" smtClean="0"/>
              <a:t> 63) </a:t>
            </a:r>
            <a:r>
              <a:rPr lang="tr-TR" sz="2000" b="1" dirty="0" smtClean="0">
                <a:solidFill>
                  <a:schemeClr val="tx1"/>
                </a:solidFill>
              </a:rPr>
              <a:t>Rabbim</a:t>
            </a:r>
            <a:r>
              <a:rPr lang="tr-TR" sz="2000" dirty="0" smtClean="0"/>
              <a:t>. </a:t>
            </a:r>
            <a:endParaRPr lang="tr-TR" sz="2000" dirty="0" smtClean="0"/>
          </a:p>
          <a:p>
            <a:pPr algn="just"/>
            <a:endParaRPr lang="tr-TR" sz="2000" b="1" dirty="0" smtClean="0"/>
          </a:p>
          <a:p>
            <a:pPr algn="just"/>
            <a:r>
              <a:rPr lang="tr-TR" sz="3600" b="1" dirty="0" smtClean="0">
                <a:solidFill>
                  <a:srgbClr val="FF0000"/>
                </a:solidFill>
                <a:effectLst>
                  <a:outerShdw blurRad="38100" dist="38100" dir="2700000" algn="tl">
                    <a:srgbClr val="000000">
                      <a:alpha val="43137"/>
                    </a:srgbClr>
                  </a:outerShdw>
                </a:effectLst>
              </a:rPr>
              <a:t>Sevgiyi </a:t>
            </a:r>
            <a:r>
              <a:rPr lang="tr-TR" sz="3600" b="1" dirty="0" smtClean="0">
                <a:solidFill>
                  <a:srgbClr val="FF0000"/>
                </a:solidFill>
                <a:effectLst>
                  <a:outerShdw blurRad="38100" dist="38100" dir="2700000" algn="tl">
                    <a:srgbClr val="000000">
                      <a:alpha val="43137"/>
                    </a:srgbClr>
                  </a:outerShdw>
                </a:effectLst>
              </a:rPr>
              <a:t>de tükettik, rahmeti de. </a:t>
            </a:r>
            <a:endParaRPr lang="tr-TR" sz="2000" b="1" dirty="0" smtClean="0">
              <a:solidFill>
                <a:srgbClr val="FF0000"/>
              </a:solidFill>
              <a:effectLst>
                <a:outerShdw blurRad="38100" dist="38100" dir="2700000" algn="tl">
                  <a:srgbClr val="000000">
                    <a:alpha val="43137"/>
                  </a:srgbClr>
                </a:outerShdw>
              </a:effectLst>
            </a:endParaRPr>
          </a:p>
          <a:p>
            <a:pPr algn="just"/>
            <a:endParaRPr lang="tr-TR" sz="2000" b="1" dirty="0" smtClean="0"/>
          </a:p>
          <a:p>
            <a:pPr algn="just"/>
            <a:r>
              <a:rPr lang="tr-TR" sz="2000" b="1" dirty="0" smtClean="0">
                <a:solidFill>
                  <a:srgbClr val="FFFF00"/>
                </a:solidFill>
                <a:effectLst>
                  <a:outerShdw blurRad="38100" dist="38100" dir="2700000" algn="tl">
                    <a:srgbClr val="000000">
                      <a:alpha val="43137"/>
                    </a:srgbClr>
                  </a:outerShdw>
                </a:effectLst>
              </a:rPr>
              <a:t>Şiddeti </a:t>
            </a:r>
            <a:r>
              <a:rPr lang="tr-TR" sz="2000" b="1" dirty="0" smtClean="0">
                <a:solidFill>
                  <a:srgbClr val="FFFF00"/>
                </a:solidFill>
                <a:effectLst>
                  <a:outerShdw blurRad="38100" dist="38100" dir="2700000" algn="tl">
                    <a:srgbClr val="000000">
                      <a:alpha val="43137"/>
                    </a:srgbClr>
                  </a:outerShdw>
                </a:effectLst>
              </a:rPr>
              <a:t>iletişim dili hâline getirince ne huzur kaldı, ne onur, hanelerimizde.</a:t>
            </a:r>
            <a:r>
              <a:rPr lang="tr-TR" sz="2000" dirty="0" smtClean="0">
                <a:solidFill>
                  <a:srgbClr val="FFFF00"/>
                </a:solidFill>
                <a:effectLst>
                  <a:outerShdw blurRad="38100" dist="38100" dir="2700000" algn="tl">
                    <a:srgbClr val="000000">
                      <a:alpha val="43137"/>
                    </a:srgbClr>
                  </a:outerShdw>
                </a:effectLst>
              </a:rPr>
              <a:t> </a:t>
            </a:r>
          </a:p>
          <a:p>
            <a:endParaRPr lang="tr-TR" sz="2000" dirty="0" smtClean="0"/>
          </a:p>
          <a:p>
            <a:pPr algn="just"/>
            <a:r>
              <a:rPr lang="tr-TR" sz="2400" dirty="0" smtClean="0">
                <a:effectLst>
                  <a:outerShdw blurRad="38100" dist="38100" dir="2700000" algn="tl">
                    <a:srgbClr val="000000">
                      <a:alpha val="43137"/>
                    </a:srgbClr>
                  </a:outerShdw>
                </a:effectLst>
              </a:rPr>
              <a:t>Yılanı </a:t>
            </a:r>
            <a:r>
              <a:rPr lang="tr-TR" sz="2400" dirty="0" smtClean="0">
                <a:effectLst>
                  <a:outerShdw blurRad="38100" dist="38100" dir="2700000" algn="tl">
                    <a:srgbClr val="000000">
                      <a:alpha val="43137"/>
                    </a:srgbClr>
                  </a:outerShdw>
                </a:effectLst>
              </a:rPr>
              <a:t>bile deliğinden çıkaracak kadar etkili olan tatlı dilimizi kullanmak yerine </a:t>
            </a:r>
            <a:r>
              <a:rPr lang="tr-TR" sz="2400" b="1" dirty="0" smtClean="0">
                <a:effectLst>
                  <a:outerShdw blurRad="38100" dist="38100" dir="2700000" algn="tl">
                    <a:srgbClr val="000000">
                      <a:alpha val="43137"/>
                    </a:srgbClr>
                  </a:outerShdw>
                </a:effectLst>
              </a:rPr>
              <a:t>eleştiri, hakaret, küçümseme ve daha nice yanlışlarla kırdık birbirimizi.</a:t>
            </a:r>
            <a:r>
              <a:rPr lang="tr-TR" sz="2400" dirty="0" smtClean="0">
                <a:effectLst>
                  <a:outerShdw blurRad="38100" dist="38100" dir="2700000" algn="tl">
                    <a:srgbClr val="000000">
                      <a:alpha val="43137"/>
                    </a:srgbClr>
                  </a:outerShdw>
                </a:effectLst>
              </a:rPr>
              <a:t> </a:t>
            </a:r>
            <a:endParaRPr lang="tr-TR" sz="2400" dirty="0">
              <a:effectLst>
                <a:outerShdw blurRad="38100" dist="38100" dir="2700000" algn="tl">
                  <a:srgbClr val="000000">
                    <a:alpha val="43137"/>
                  </a:srgbClr>
                </a:outerShd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herhayat1sorudur\Desktop\KUTLUDOĞUM 2013\2013Yil.png"/>
          <p:cNvPicPr>
            <a:picLocks noChangeAspect="1" noChangeArrowheads="1"/>
          </p:cNvPicPr>
          <p:nvPr/>
        </p:nvPicPr>
        <p:blipFill>
          <a:blip r:embed="rId3" cstate="print"/>
          <a:srcRect/>
          <a:stretch>
            <a:fillRect/>
          </a:stretch>
        </p:blipFill>
        <p:spPr bwMode="auto">
          <a:xfrm>
            <a:off x="7668344" y="0"/>
            <a:ext cx="1475656" cy="987737"/>
          </a:xfrm>
          <a:prstGeom prst="rect">
            <a:avLst/>
          </a:prstGeom>
          <a:noFill/>
        </p:spPr>
      </p:pic>
      <p:pic>
        <p:nvPicPr>
          <p:cNvPr id="1029" name="Picture 5" descr="C:\Users\herhayat1sorudur\Desktop\KUTLUDOĞUM 2013\Onur2 (1).png"/>
          <p:cNvPicPr>
            <a:picLocks noChangeAspect="1" noChangeArrowheads="1"/>
          </p:cNvPicPr>
          <p:nvPr/>
        </p:nvPicPr>
        <p:blipFill>
          <a:blip r:embed="rId4" cstate="print"/>
          <a:srcRect/>
          <a:stretch>
            <a:fillRect/>
          </a:stretch>
        </p:blipFill>
        <p:spPr bwMode="auto">
          <a:xfrm>
            <a:off x="2195736" y="6240245"/>
            <a:ext cx="4820816" cy="645139"/>
          </a:xfrm>
          <a:prstGeom prst="rect">
            <a:avLst/>
          </a:prstGeom>
          <a:noFill/>
        </p:spPr>
      </p:pic>
      <p:sp>
        <p:nvSpPr>
          <p:cNvPr id="5" name="4 Dikdörtgen"/>
          <p:cNvSpPr/>
          <p:nvPr/>
        </p:nvSpPr>
        <p:spPr>
          <a:xfrm>
            <a:off x="539552" y="692696"/>
            <a:ext cx="8208912"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800" dirty="0" smtClean="0">
                <a:solidFill>
                  <a:schemeClr val="tx1"/>
                </a:solidFill>
                <a:latin typeface="HASENAT4" pitchFamily="2" charset="-78"/>
                <a:cs typeface="HASENAT4" pitchFamily="2" charset="-78"/>
              </a:rPr>
              <a:t>وَعِبَادُ الرَّحْمٰنِ الَّذٖينَ يَمْشُونَ عَلَى الْاَرْضِ هَوْنًا وَاِذَا خَاطَبَهُمُ الْجَاهِلُونَ قَالُوا سَلَامًا</a:t>
            </a:r>
            <a:endParaRPr lang="tr-TR" sz="2800" dirty="0" smtClean="0">
              <a:solidFill>
                <a:schemeClr val="tx1"/>
              </a:solidFill>
              <a:latin typeface="HASENAT4" pitchFamily="2" charset="-78"/>
              <a:cs typeface="HASENAT4" pitchFamily="2" charset="-78"/>
            </a:endParaRPr>
          </a:p>
          <a:p>
            <a:pPr algn="just"/>
            <a:r>
              <a:rPr lang="tr-TR" sz="2400" b="1" dirty="0" smtClean="0">
                <a:solidFill>
                  <a:srgbClr val="FFFF00"/>
                </a:solidFill>
              </a:rPr>
              <a:t>Biz </a:t>
            </a:r>
            <a:r>
              <a:rPr lang="tr-TR" sz="2400" b="1" dirty="0" smtClean="0">
                <a:solidFill>
                  <a:srgbClr val="FFFF00"/>
                </a:solidFill>
              </a:rPr>
              <a:t>Rahman’ın kullarını hor gördük, yenik düştük cahilliğimize</a:t>
            </a:r>
            <a:r>
              <a:rPr lang="tr-TR" sz="2400" dirty="0" smtClean="0">
                <a:solidFill>
                  <a:srgbClr val="FFFF00"/>
                </a:solidFill>
              </a:rPr>
              <a:t> </a:t>
            </a:r>
            <a:r>
              <a:rPr lang="tr-TR" sz="2000" dirty="0" smtClean="0"/>
              <a:t>(Furkan, 25/63). </a:t>
            </a:r>
          </a:p>
          <a:p>
            <a:pPr algn="just"/>
            <a:endParaRPr lang="tr-TR" sz="1200" b="1" dirty="0" smtClean="0"/>
          </a:p>
          <a:p>
            <a:pPr algn="just"/>
            <a:r>
              <a:rPr lang="tr-TR" sz="2400" b="1" dirty="0" smtClean="0">
                <a:solidFill>
                  <a:srgbClr val="C00000"/>
                </a:solidFill>
                <a:effectLst>
                  <a:outerShdw blurRad="38100" dist="38100" dir="2700000" algn="tl">
                    <a:srgbClr val="000000">
                      <a:alpha val="43137"/>
                    </a:srgbClr>
                  </a:outerShdw>
                </a:effectLst>
              </a:rPr>
              <a:t>Çocuklarımız </a:t>
            </a:r>
            <a:r>
              <a:rPr lang="tr-TR" sz="2400" b="1" dirty="0" smtClean="0">
                <a:solidFill>
                  <a:srgbClr val="C00000"/>
                </a:solidFill>
                <a:effectLst>
                  <a:outerShdw blurRad="38100" dist="38100" dir="2700000" algn="tl">
                    <a:srgbClr val="000000">
                      <a:alpha val="43137"/>
                    </a:srgbClr>
                  </a:outerShdw>
                </a:effectLst>
              </a:rPr>
              <a:t>cennet çiçeğimizdi. Ne renk bıraktık ne koku.</a:t>
            </a:r>
            <a:r>
              <a:rPr lang="tr-TR" sz="2400" dirty="0" smtClean="0">
                <a:solidFill>
                  <a:srgbClr val="C00000"/>
                </a:solidFill>
                <a:effectLst>
                  <a:outerShdw blurRad="38100" dist="38100" dir="2700000" algn="tl">
                    <a:srgbClr val="000000">
                      <a:alpha val="43137"/>
                    </a:srgbClr>
                  </a:outerShdw>
                </a:effectLst>
              </a:rPr>
              <a:t> </a:t>
            </a:r>
            <a:endParaRPr lang="tr-TR" sz="2400" dirty="0" smtClean="0">
              <a:solidFill>
                <a:srgbClr val="C00000"/>
              </a:solidFill>
              <a:effectLst>
                <a:outerShdw blurRad="38100" dist="38100" dir="2700000" algn="tl">
                  <a:srgbClr val="000000">
                    <a:alpha val="43137"/>
                  </a:srgbClr>
                </a:outerShdw>
              </a:effectLst>
            </a:endParaRPr>
          </a:p>
          <a:p>
            <a:pPr algn="just"/>
            <a:endParaRPr lang="tr-TR" sz="1200" dirty="0" smtClean="0">
              <a:solidFill>
                <a:srgbClr val="C00000"/>
              </a:solidFill>
              <a:effectLst>
                <a:outerShdw blurRad="38100" dist="38100" dir="2700000" algn="tl">
                  <a:srgbClr val="000000">
                    <a:alpha val="43137"/>
                  </a:srgbClr>
                </a:outerShdw>
              </a:effectLst>
            </a:endParaRPr>
          </a:p>
          <a:p>
            <a:pPr algn="just"/>
            <a:r>
              <a:rPr lang="tr-TR" sz="2000" dirty="0" smtClean="0">
                <a:solidFill>
                  <a:schemeClr val="tx1"/>
                </a:solidFill>
              </a:rPr>
              <a:t>Rızık </a:t>
            </a:r>
            <a:r>
              <a:rPr lang="tr-TR" sz="2000" dirty="0" smtClean="0">
                <a:solidFill>
                  <a:schemeClr val="tx1"/>
                </a:solidFill>
              </a:rPr>
              <a:t>endişesiyle öldürmedik ama </a:t>
            </a:r>
            <a:r>
              <a:rPr lang="tr-TR" sz="2000" b="1" dirty="0" smtClean="0">
                <a:solidFill>
                  <a:schemeClr val="tx1"/>
                </a:solidFill>
              </a:rPr>
              <a:t>ruhlarını katlettik merhametsizce, küçücük dünyalarını mahvettik büyük hırs ve kaprislerimizle.</a:t>
            </a:r>
            <a:r>
              <a:rPr lang="tr-TR" sz="2000" dirty="0" smtClean="0">
                <a:solidFill>
                  <a:schemeClr val="tx1"/>
                </a:solidFill>
              </a:rPr>
              <a:t> Sadece yaşları küçüktü bizden, haysiyet ve onur bakımından hiç fark yok ki aramızda. Oysa </a:t>
            </a:r>
          </a:p>
          <a:p>
            <a:pPr algn="ctr" rtl="1"/>
            <a:r>
              <a:rPr lang="ar-SA" sz="3600" dirty="0" smtClean="0">
                <a:solidFill>
                  <a:schemeClr val="tx1"/>
                </a:solidFill>
                <a:latin typeface="HASENAT4" pitchFamily="2" charset="-78"/>
                <a:cs typeface="HASENAT4" pitchFamily="2" charset="-78"/>
              </a:rPr>
              <a:t>مَنْ لا يرْحَم النَّاس لا يرْحمْهُ اللَّه</a:t>
            </a:r>
            <a:endParaRPr lang="tr-TR" sz="3600" dirty="0" smtClean="0">
              <a:solidFill>
                <a:schemeClr val="tx1"/>
              </a:solidFill>
              <a:latin typeface="HASENAT4" pitchFamily="2" charset="-78"/>
              <a:cs typeface="HASENAT4" pitchFamily="2" charset="-78"/>
            </a:endParaRPr>
          </a:p>
          <a:p>
            <a:pPr algn="just"/>
            <a:r>
              <a:rPr lang="tr-TR" sz="2000" b="1" dirty="0" smtClean="0"/>
              <a:t> “</a:t>
            </a:r>
            <a:r>
              <a:rPr lang="tr-TR" sz="2400" b="1" dirty="0" smtClean="0">
                <a:solidFill>
                  <a:srgbClr val="FFFF00"/>
                </a:solidFill>
              </a:rPr>
              <a:t>İnsanlara merhamet göstermeyen kimseye Allah da merhamet etmez</a:t>
            </a:r>
            <a:r>
              <a:rPr lang="tr-TR" sz="2000" b="1" dirty="0" smtClean="0"/>
              <a:t>.” (</a:t>
            </a:r>
            <a:r>
              <a:rPr lang="tr-TR" sz="2000" dirty="0" err="1" smtClean="0"/>
              <a:t>Buhârî</a:t>
            </a:r>
            <a:r>
              <a:rPr lang="tr-TR" sz="2000" dirty="0" smtClean="0"/>
              <a:t>, </a:t>
            </a:r>
            <a:r>
              <a:rPr lang="tr-TR" sz="2000" dirty="0" err="1" smtClean="0"/>
              <a:t>Edeb</a:t>
            </a:r>
            <a:r>
              <a:rPr lang="tr-TR" sz="2000" dirty="0" smtClean="0"/>
              <a:t> </a:t>
            </a:r>
            <a:r>
              <a:rPr lang="tr-TR" sz="2000" dirty="0" smtClean="0"/>
              <a:t>18)</a:t>
            </a:r>
          </a:p>
          <a:p>
            <a:pPr algn="just"/>
            <a:endParaRPr lang="tr-TR" sz="1050" dirty="0" smtClean="0"/>
          </a:p>
          <a:p>
            <a:pPr algn="just"/>
            <a:r>
              <a:rPr lang="tr-TR" sz="2000" dirty="0" smtClean="0"/>
              <a:t>“</a:t>
            </a:r>
            <a:r>
              <a:rPr lang="tr-TR" sz="2400" b="1" dirty="0" smtClean="0">
                <a:solidFill>
                  <a:srgbClr val="FFFF00"/>
                </a:solidFill>
              </a:rPr>
              <a:t>Küçüğümüze merhamet etmeyen ve büyüğümüze hürmet göstermeyen bizden değildir.</a:t>
            </a:r>
            <a:r>
              <a:rPr lang="tr-TR" sz="2000" dirty="0" smtClean="0"/>
              <a:t>” (</a:t>
            </a:r>
            <a:r>
              <a:rPr lang="tr-TR" sz="2000" dirty="0" err="1" smtClean="0"/>
              <a:t>Tirmizi</a:t>
            </a:r>
            <a:r>
              <a:rPr lang="tr-TR" sz="2000" dirty="0" smtClean="0"/>
              <a:t>, </a:t>
            </a:r>
            <a:r>
              <a:rPr lang="tr-TR" sz="2000" dirty="0" err="1" smtClean="0"/>
              <a:t>Birr</a:t>
            </a:r>
            <a:r>
              <a:rPr lang="tr-TR" sz="2000" dirty="0" smtClean="0"/>
              <a:t> ve sıla, 15) buyuruyordu Efendimiz. Tutabilseydik buyruğunu, uyabilseydik sünnetine...</a:t>
            </a:r>
            <a:endParaRPr lang="tr-TR"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herhayat1sorudur\Desktop\KUTLUDOĞUM 2013\2013Yil.png"/>
          <p:cNvPicPr>
            <a:picLocks noChangeAspect="1" noChangeArrowheads="1"/>
          </p:cNvPicPr>
          <p:nvPr/>
        </p:nvPicPr>
        <p:blipFill>
          <a:blip r:embed="rId3" cstate="print"/>
          <a:srcRect/>
          <a:stretch>
            <a:fillRect/>
          </a:stretch>
        </p:blipFill>
        <p:spPr bwMode="auto">
          <a:xfrm>
            <a:off x="7668344" y="0"/>
            <a:ext cx="1475656" cy="987737"/>
          </a:xfrm>
          <a:prstGeom prst="rect">
            <a:avLst/>
          </a:prstGeom>
          <a:noFill/>
        </p:spPr>
      </p:pic>
      <p:pic>
        <p:nvPicPr>
          <p:cNvPr id="1029" name="Picture 5" descr="C:\Users\herhayat1sorudur\Desktop\KUTLUDOĞUM 2013\Onur2 (1).png"/>
          <p:cNvPicPr>
            <a:picLocks noChangeAspect="1" noChangeArrowheads="1"/>
          </p:cNvPicPr>
          <p:nvPr/>
        </p:nvPicPr>
        <p:blipFill>
          <a:blip r:embed="rId4" cstate="print"/>
          <a:srcRect/>
          <a:stretch>
            <a:fillRect/>
          </a:stretch>
        </p:blipFill>
        <p:spPr bwMode="auto">
          <a:xfrm>
            <a:off x="2195736" y="6240245"/>
            <a:ext cx="4820816" cy="645139"/>
          </a:xfrm>
          <a:prstGeom prst="rect">
            <a:avLst/>
          </a:prstGeom>
          <a:noFill/>
        </p:spPr>
      </p:pic>
      <p:sp>
        <p:nvSpPr>
          <p:cNvPr id="5" name="4 Dikdörtgen"/>
          <p:cNvSpPr/>
          <p:nvPr/>
        </p:nvSpPr>
        <p:spPr>
          <a:xfrm>
            <a:off x="539552" y="764704"/>
            <a:ext cx="8208912"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2400" dirty="0" smtClean="0"/>
              <a:t>Bir Dedenin torununa söylediği manidar bir söz: </a:t>
            </a:r>
          </a:p>
          <a:p>
            <a:pPr algn="ctr"/>
            <a:r>
              <a:rPr lang="tr-TR" sz="2400" b="1" dirty="0" smtClean="0"/>
              <a:t>“</a:t>
            </a:r>
            <a:r>
              <a:rPr lang="tr-TR" sz="2800" b="1" dirty="0" smtClean="0">
                <a:solidFill>
                  <a:srgbClr val="FF0000"/>
                </a:solidFill>
                <a:effectLst>
                  <a:outerShdw blurRad="38100" dist="38100" dir="2700000" algn="tl">
                    <a:srgbClr val="000000">
                      <a:alpha val="43137"/>
                    </a:srgbClr>
                  </a:outerShdw>
                </a:effectLst>
              </a:rPr>
              <a:t>Yavrum, öyle bir hayat yaşayın ki, Allah’ın sizi yarattığına değsin</a:t>
            </a:r>
            <a:r>
              <a:rPr lang="tr-TR" sz="2400" b="1" dirty="0" smtClean="0"/>
              <a:t>!”</a:t>
            </a:r>
          </a:p>
          <a:p>
            <a:pPr algn="ctr"/>
            <a:endParaRPr lang="tr-TR" sz="2400" dirty="0" smtClean="0"/>
          </a:p>
          <a:p>
            <a:pPr marL="457200" indent="-457200">
              <a:buFont typeface="Wingdings" pitchFamily="2" charset="2"/>
              <a:buChar char="q"/>
            </a:pPr>
            <a:r>
              <a:rPr lang="tr-TR" sz="2400" dirty="0" smtClean="0">
                <a:solidFill>
                  <a:schemeClr val="tx1"/>
                </a:solidFill>
              </a:rPr>
              <a:t>İnsanoğlu, yaratıldığına değecek bir hayat yaşayabildi mi bugüne kadar? </a:t>
            </a:r>
          </a:p>
          <a:p>
            <a:pPr marL="457200" indent="-457200">
              <a:buFont typeface="Wingdings" pitchFamily="2" charset="2"/>
              <a:buChar char="q"/>
            </a:pPr>
            <a:r>
              <a:rPr lang="tr-TR" sz="2400" dirty="0" smtClean="0">
                <a:solidFill>
                  <a:srgbClr val="FFFF00"/>
                </a:solidFill>
              </a:rPr>
              <a:t>İnsanlık onuruna liyakat gösterebildik mi gerçekten? </a:t>
            </a:r>
          </a:p>
          <a:p>
            <a:pPr marL="457200" indent="-457200">
              <a:buFont typeface="Wingdings" pitchFamily="2" charset="2"/>
              <a:buChar char="q"/>
            </a:pPr>
            <a:r>
              <a:rPr lang="tr-TR" sz="2400" dirty="0" smtClean="0">
                <a:solidFill>
                  <a:schemeClr val="tx1"/>
                </a:solidFill>
              </a:rPr>
              <a:t>İnsanın değerini idrak, kıymetini takdir edebildik mi? </a:t>
            </a:r>
          </a:p>
          <a:p>
            <a:pPr marL="457200" indent="-457200">
              <a:buFont typeface="Wingdings" pitchFamily="2" charset="2"/>
              <a:buChar char="q"/>
            </a:pPr>
            <a:r>
              <a:rPr lang="tr-TR" sz="2400" dirty="0" smtClean="0">
                <a:solidFill>
                  <a:srgbClr val="FFFF00"/>
                </a:solidFill>
              </a:rPr>
              <a:t>Hazreti insan olabilmek, meleklerin fevkinde bir konuma erişebilmek için hangi çabayı sarf ettik?</a:t>
            </a:r>
            <a:endParaRPr lang="tr-TR" sz="2400" dirty="0">
              <a:solidFill>
                <a:srgbClr val="FFFF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herhayat1sorudur\Desktop\KUTLUDOĞUM 2013\2013Yil.png"/>
          <p:cNvPicPr>
            <a:picLocks noChangeAspect="1" noChangeArrowheads="1"/>
          </p:cNvPicPr>
          <p:nvPr/>
        </p:nvPicPr>
        <p:blipFill>
          <a:blip r:embed="rId3" cstate="print"/>
          <a:srcRect/>
          <a:stretch>
            <a:fillRect/>
          </a:stretch>
        </p:blipFill>
        <p:spPr bwMode="auto">
          <a:xfrm>
            <a:off x="7668344" y="0"/>
            <a:ext cx="1475656" cy="987737"/>
          </a:xfrm>
          <a:prstGeom prst="rect">
            <a:avLst/>
          </a:prstGeom>
          <a:noFill/>
        </p:spPr>
      </p:pic>
      <p:pic>
        <p:nvPicPr>
          <p:cNvPr id="1029" name="Picture 5" descr="C:\Users\herhayat1sorudur\Desktop\KUTLUDOĞUM 2013\Onur2 (1).png"/>
          <p:cNvPicPr>
            <a:picLocks noChangeAspect="1" noChangeArrowheads="1"/>
          </p:cNvPicPr>
          <p:nvPr/>
        </p:nvPicPr>
        <p:blipFill>
          <a:blip r:embed="rId4" cstate="print"/>
          <a:srcRect/>
          <a:stretch>
            <a:fillRect/>
          </a:stretch>
        </p:blipFill>
        <p:spPr bwMode="auto">
          <a:xfrm>
            <a:off x="2195736" y="6240245"/>
            <a:ext cx="4820816" cy="645139"/>
          </a:xfrm>
          <a:prstGeom prst="rect">
            <a:avLst/>
          </a:prstGeom>
          <a:noFill/>
        </p:spPr>
      </p:pic>
      <p:sp>
        <p:nvSpPr>
          <p:cNvPr id="5" name="4 Dikdörtgen"/>
          <p:cNvSpPr/>
          <p:nvPr/>
        </p:nvSpPr>
        <p:spPr>
          <a:xfrm>
            <a:off x="539552" y="764704"/>
            <a:ext cx="8208912"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b="1" dirty="0" smtClean="0">
                <a:solidFill>
                  <a:srgbClr val="FFFF00"/>
                </a:solidFill>
              </a:rPr>
              <a:t>Ya </a:t>
            </a:r>
            <a:r>
              <a:rPr lang="tr-TR" sz="2000" b="1" dirty="0" err="1" smtClean="0">
                <a:solidFill>
                  <a:srgbClr val="FFFF00"/>
                </a:solidFill>
              </a:rPr>
              <a:t>rasulullah</a:t>
            </a:r>
            <a:r>
              <a:rPr lang="tr-TR" sz="2000" b="1" dirty="0" smtClean="0">
                <a:solidFill>
                  <a:srgbClr val="FFFF00"/>
                </a:solidFill>
              </a:rPr>
              <a:t>! </a:t>
            </a:r>
          </a:p>
          <a:p>
            <a:pPr algn="just"/>
            <a:r>
              <a:rPr lang="tr-TR" sz="2000" b="1" dirty="0" smtClean="0">
                <a:solidFill>
                  <a:srgbClr val="C00000"/>
                </a:solidFill>
              </a:rPr>
              <a:t>Sizin </a:t>
            </a:r>
            <a:r>
              <a:rPr lang="tr-TR" sz="2000" b="1" dirty="0" err="1" smtClean="0">
                <a:solidFill>
                  <a:srgbClr val="C00000"/>
                </a:solidFill>
              </a:rPr>
              <a:t>nezdinizde</a:t>
            </a:r>
            <a:r>
              <a:rPr lang="tr-TR" sz="2000" b="1" dirty="0" smtClean="0">
                <a:solidFill>
                  <a:srgbClr val="C00000"/>
                </a:solidFill>
              </a:rPr>
              <a:t> </a:t>
            </a:r>
          </a:p>
          <a:p>
            <a:pPr algn="just"/>
            <a:r>
              <a:rPr lang="tr-TR" sz="2000" b="1" dirty="0" smtClean="0">
                <a:solidFill>
                  <a:schemeClr val="tx1"/>
                </a:solidFill>
              </a:rPr>
              <a:t>Kölenin hürden, </a:t>
            </a:r>
          </a:p>
          <a:p>
            <a:pPr algn="just"/>
            <a:r>
              <a:rPr lang="tr-TR" sz="2000" b="1" dirty="0" smtClean="0">
                <a:solidFill>
                  <a:srgbClr val="FFFF00"/>
                </a:solidFill>
              </a:rPr>
              <a:t>Fakirin zenginden, </a:t>
            </a:r>
          </a:p>
          <a:p>
            <a:pPr algn="just"/>
            <a:r>
              <a:rPr lang="tr-TR" sz="2000" b="1" dirty="0" smtClean="0">
                <a:solidFill>
                  <a:schemeClr val="tx1"/>
                </a:solidFill>
              </a:rPr>
              <a:t>Kadının erkekten, </a:t>
            </a:r>
          </a:p>
          <a:p>
            <a:pPr algn="just"/>
            <a:r>
              <a:rPr lang="tr-TR" sz="2000" b="1" dirty="0" smtClean="0">
                <a:solidFill>
                  <a:srgbClr val="FFFF00"/>
                </a:solidFill>
              </a:rPr>
              <a:t>Küçüğün büyükten, </a:t>
            </a:r>
          </a:p>
          <a:p>
            <a:pPr algn="just"/>
            <a:r>
              <a:rPr lang="tr-TR" sz="2000" b="1" dirty="0" smtClean="0">
                <a:solidFill>
                  <a:schemeClr val="tx1"/>
                </a:solidFill>
              </a:rPr>
              <a:t>Zencinin beyazdan </a:t>
            </a:r>
          </a:p>
          <a:p>
            <a:pPr algn="just"/>
            <a:r>
              <a:rPr lang="tr-TR" sz="2000" b="1" dirty="0" smtClean="0">
                <a:solidFill>
                  <a:srgbClr val="C00000"/>
                </a:solidFill>
                <a:effectLst>
                  <a:outerShdw blurRad="38100" dist="38100" dir="2700000" algn="tl">
                    <a:srgbClr val="000000">
                      <a:alpha val="43137"/>
                    </a:srgbClr>
                  </a:outerShdw>
                </a:effectLst>
              </a:rPr>
              <a:t>Bir farkı yoktu izzet ve şeref bakımından</a:t>
            </a:r>
            <a:r>
              <a:rPr lang="tr-TR" sz="2000" b="1" dirty="0" smtClean="0">
                <a:solidFill>
                  <a:schemeClr val="tx1"/>
                </a:solidFill>
              </a:rPr>
              <a:t>. </a:t>
            </a:r>
          </a:p>
          <a:p>
            <a:pPr algn="just"/>
            <a:endParaRPr lang="tr-TR" sz="2000" dirty="0" smtClean="0"/>
          </a:p>
          <a:p>
            <a:pPr algn="just"/>
            <a:r>
              <a:rPr lang="tr-TR" sz="2000" b="1" dirty="0" smtClean="0">
                <a:solidFill>
                  <a:srgbClr val="FFFF00"/>
                </a:solidFill>
              </a:rPr>
              <a:t>İnsanlığın eşit olduğunu bildiriyor, üstünlüğün ancak takvadan kaynaklanabileceğini hatırlatıyordunuz Veda Hutbesinde </a:t>
            </a:r>
            <a:r>
              <a:rPr lang="tr-TR" sz="2000" dirty="0" smtClean="0"/>
              <a:t>(</a:t>
            </a:r>
            <a:r>
              <a:rPr lang="tr-TR" sz="2000" dirty="0" err="1" smtClean="0"/>
              <a:t>Ahmed</a:t>
            </a:r>
            <a:r>
              <a:rPr lang="tr-TR" sz="2000" dirty="0" smtClean="0"/>
              <a:t> b. </a:t>
            </a:r>
            <a:r>
              <a:rPr lang="tr-TR" sz="2000" dirty="0" err="1" smtClean="0"/>
              <a:t>Hanbel</a:t>
            </a:r>
            <a:r>
              <a:rPr lang="tr-TR" sz="2000" dirty="0" smtClean="0"/>
              <a:t>, </a:t>
            </a:r>
            <a:r>
              <a:rPr lang="tr-TR" sz="2000" dirty="0" err="1" smtClean="0"/>
              <a:t>Müsned</a:t>
            </a:r>
            <a:r>
              <a:rPr lang="tr-TR" sz="2000" dirty="0" smtClean="0"/>
              <a:t>, V, 411). </a:t>
            </a:r>
            <a:endParaRPr lang="tr-TR" sz="2000" dirty="0" smtClean="0"/>
          </a:p>
          <a:p>
            <a:pPr algn="just"/>
            <a:endParaRPr lang="tr-TR" sz="2000" dirty="0" smtClean="0"/>
          </a:p>
          <a:p>
            <a:pPr algn="just"/>
            <a:r>
              <a:rPr lang="tr-TR" sz="2000" dirty="0" smtClean="0"/>
              <a:t>Ama </a:t>
            </a:r>
            <a:r>
              <a:rPr lang="tr-TR" sz="2000" dirty="0" smtClean="0"/>
              <a:t>biz idrakine varamadık. </a:t>
            </a:r>
            <a:endParaRPr lang="tr-TR"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herhayat1sorudur\Desktop\KUTLUDOĞUM 2013\2013Yil.png"/>
          <p:cNvPicPr>
            <a:picLocks noChangeAspect="1" noChangeArrowheads="1"/>
          </p:cNvPicPr>
          <p:nvPr/>
        </p:nvPicPr>
        <p:blipFill>
          <a:blip r:embed="rId3" cstate="print"/>
          <a:srcRect/>
          <a:stretch>
            <a:fillRect/>
          </a:stretch>
        </p:blipFill>
        <p:spPr bwMode="auto">
          <a:xfrm>
            <a:off x="7668344" y="0"/>
            <a:ext cx="1475656" cy="987737"/>
          </a:xfrm>
          <a:prstGeom prst="rect">
            <a:avLst/>
          </a:prstGeom>
          <a:noFill/>
        </p:spPr>
      </p:pic>
      <p:pic>
        <p:nvPicPr>
          <p:cNvPr id="1029" name="Picture 5" descr="C:\Users\herhayat1sorudur\Desktop\KUTLUDOĞUM 2013\Onur2 (1).png"/>
          <p:cNvPicPr>
            <a:picLocks noChangeAspect="1" noChangeArrowheads="1"/>
          </p:cNvPicPr>
          <p:nvPr/>
        </p:nvPicPr>
        <p:blipFill>
          <a:blip r:embed="rId4" cstate="print"/>
          <a:srcRect/>
          <a:stretch>
            <a:fillRect/>
          </a:stretch>
        </p:blipFill>
        <p:spPr bwMode="auto">
          <a:xfrm>
            <a:off x="2195736" y="6240245"/>
            <a:ext cx="4820816" cy="645139"/>
          </a:xfrm>
          <a:prstGeom prst="rect">
            <a:avLst/>
          </a:prstGeom>
          <a:noFill/>
        </p:spPr>
      </p:pic>
      <p:sp>
        <p:nvSpPr>
          <p:cNvPr id="5" name="4 Dikdörtgen"/>
          <p:cNvSpPr/>
          <p:nvPr/>
        </p:nvSpPr>
        <p:spPr>
          <a:xfrm>
            <a:off x="539552" y="764704"/>
            <a:ext cx="8208912"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HASENAT4" pitchFamily="2" charset="-78"/>
                <a:cs typeface="HASENAT4" pitchFamily="2" charset="-78"/>
              </a:rPr>
              <a:t>المسلِمُ مَنْ سَلِمَ الْمُسْلِمُونَ مِنْ لِسَانِهِ وَيَدِهِ، وَالْمُؤمِنُ مَنْ أمِنهُ الناسُ على دمائهم وأمْوَالِهِمْ</a:t>
            </a:r>
            <a:endParaRPr lang="tr-TR" sz="3200" dirty="0" smtClean="0">
              <a:solidFill>
                <a:schemeClr val="tx1"/>
              </a:solidFill>
              <a:latin typeface="HASENAT4" pitchFamily="2" charset="-78"/>
              <a:cs typeface="HASENAT4" pitchFamily="2" charset="-78"/>
            </a:endParaRPr>
          </a:p>
          <a:p>
            <a:pPr algn="just"/>
            <a:r>
              <a:rPr lang="tr-TR" sz="2000" dirty="0" smtClean="0"/>
              <a:t>"</a:t>
            </a:r>
            <a:r>
              <a:rPr lang="tr-TR" sz="2000" b="1" dirty="0" smtClean="0">
                <a:solidFill>
                  <a:srgbClr val="FFFF00"/>
                </a:solidFill>
              </a:rPr>
              <a:t>Müslüman, diğer Müslümanların elinden ve dilinden zarar görmediği kimsedir. </a:t>
            </a:r>
            <a:r>
              <a:rPr lang="tr-TR" sz="2000" b="1" dirty="0" err="1" smtClean="0">
                <a:solidFill>
                  <a:srgbClr val="FFFF00"/>
                </a:solidFill>
              </a:rPr>
              <a:t>Mü'min</a:t>
            </a:r>
            <a:r>
              <a:rPr lang="tr-TR" sz="2000" b="1" dirty="0" smtClean="0">
                <a:solidFill>
                  <a:srgbClr val="FFFF00"/>
                </a:solidFill>
              </a:rPr>
              <a:t> de, halkın, can ve mallarını kendisine karşı emniyette bildikleri kimsedir.</a:t>
            </a:r>
            <a:r>
              <a:rPr lang="tr-TR" sz="2000" dirty="0" smtClean="0"/>
              <a:t>"</a:t>
            </a:r>
            <a:r>
              <a:rPr lang="tr-TR" sz="2000" b="1" dirty="0" smtClean="0"/>
              <a:t> (</a:t>
            </a:r>
            <a:r>
              <a:rPr lang="tr-TR" sz="2000" dirty="0" err="1" smtClean="0"/>
              <a:t>Tirmizî</a:t>
            </a:r>
            <a:r>
              <a:rPr lang="tr-TR" sz="2000" dirty="0" smtClean="0"/>
              <a:t>, İman 12) buyurdun. </a:t>
            </a:r>
            <a:endParaRPr lang="tr-TR" sz="2000" dirty="0" smtClean="0"/>
          </a:p>
          <a:p>
            <a:pPr algn="just"/>
            <a:endParaRPr lang="tr-TR" sz="2000" b="1" dirty="0" smtClean="0"/>
          </a:p>
          <a:p>
            <a:pPr algn="just"/>
            <a:r>
              <a:rPr lang="tr-TR" sz="2000" b="1" dirty="0" smtClean="0"/>
              <a:t>Biz </a:t>
            </a:r>
            <a:r>
              <a:rPr lang="tr-TR" sz="2000" b="1" dirty="0" smtClean="0"/>
              <a:t>güven duygumuzu kaybettik</a:t>
            </a:r>
            <a:r>
              <a:rPr lang="tr-TR" sz="2000" dirty="0" smtClean="0"/>
              <a:t>. </a:t>
            </a:r>
          </a:p>
          <a:p>
            <a:pPr algn="just"/>
            <a:endParaRPr lang="tr-TR" sz="2000" dirty="0" smtClean="0"/>
          </a:p>
          <a:p>
            <a:pPr algn="just"/>
            <a:r>
              <a:rPr lang="tr-TR" sz="2000" b="1" dirty="0" smtClean="0">
                <a:solidFill>
                  <a:srgbClr val="FFFF00"/>
                </a:solidFill>
              </a:rPr>
              <a:t>Elimizi ve dilimizi kardeşimize fütursuzca uzattık. </a:t>
            </a:r>
            <a:endParaRPr lang="tr-TR" sz="2000" b="1" dirty="0">
              <a:solidFill>
                <a:srgbClr val="FFFF00"/>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herhayat1sorudur\Desktop\KUTLUDOĞUM 2013\2013Yil.png"/>
          <p:cNvPicPr>
            <a:picLocks noChangeAspect="1" noChangeArrowheads="1"/>
          </p:cNvPicPr>
          <p:nvPr/>
        </p:nvPicPr>
        <p:blipFill>
          <a:blip r:embed="rId3" cstate="print"/>
          <a:srcRect/>
          <a:stretch>
            <a:fillRect/>
          </a:stretch>
        </p:blipFill>
        <p:spPr bwMode="auto">
          <a:xfrm>
            <a:off x="7668344" y="0"/>
            <a:ext cx="1475656" cy="987737"/>
          </a:xfrm>
          <a:prstGeom prst="rect">
            <a:avLst/>
          </a:prstGeom>
          <a:noFill/>
        </p:spPr>
      </p:pic>
      <p:pic>
        <p:nvPicPr>
          <p:cNvPr id="1029" name="Picture 5" descr="C:\Users\herhayat1sorudur\Desktop\KUTLUDOĞUM 2013\Onur2 (1).png"/>
          <p:cNvPicPr>
            <a:picLocks noChangeAspect="1" noChangeArrowheads="1"/>
          </p:cNvPicPr>
          <p:nvPr/>
        </p:nvPicPr>
        <p:blipFill>
          <a:blip r:embed="rId4" cstate="print"/>
          <a:srcRect/>
          <a:stretch>
            <a:fillRect/>
          </a:stretch>
        </p:blipFill>
        <p:spPr bwMode="auto">
          <a:xfrm>
            <a:off x="2195736" y="6240245"/>
            <a:ext cx="4820816" cy="645139"/>
          </a:xfrm>
          <a:prstGeom prst="rect">
            <a:avLst/>
          </a:prstGeom>
          <a:noFill/>
        </p:spPr>
      </p:pic>
      <p:sp>
        <p:nvSpPr>
          <p:cNvPr id="5" name="4 Dikdörtgen"/>
          <p:cNvSpPr/>
          <p:nvPr/>
        </p:nvSpPr>
        <p:spPr>
          <a:xfrm>
            <a:off x="539552" y="764704"/>
            <a:ext cx="8208912"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4000" dirty="0" smtClean="0">
                <a:solidFill>
                  <a:schemeClr val="tx1"/>
                </a:solidFill>
                <a:latin typeface="HASENAT4" pitchFamily="2" charset="-78"/>
                <a:cs typeface="HASENAT4" pitchFamily="2" charset="-78"/>
              </a:rPr>
              <a:t>خ</a:t>
            </a:r>
            <a:r>
              <a:rPr lang="ar-SY" sz="4000" dirty="0" smtClean="0">
                <a:solidFill>
                  <a:schemeClr val="tx1"/>
                </a:solidFill>
                <a:latin typeface="HASENAT4" pitchFamily="2" charset="-78"/>
                <a:cs typeface="HASENAT4" pitchFamily="2" charset="-78"/>
              </a:rPr>
              <a:t>َيْرُ النَّاسِ مَنْ اَنْفَعُهُمْ لِالنَّاسِ</a:t>
            </a:r>
            <a:endParaRPr lang="tr-TR" sz="4000" dirty="0" smtClean="0">
              <a:solidFill>
                <a:schemeClr val="tx1"/>
              </a:solidFill>
              <a:latin typeface="HASENAT4" pitchFamily="2" charset="-78"/>
              <a:cs typeface="HASENAT4" pitchFamily="2" charset="-78"/>
            </a:endParaRPr>
          </a:p>
          <a:p>
            <a:pPr algn="just"/>
            <a:r>
              <a:rPr lang="tr-TR" sz="2000" dirty="0" smtClean="0"/>
              <a:t>“</a:t>
            </a:r>
            <a:r>
              <a:rPr lang="tr-TR" sz="2000" b="1" dirty="0" smtClean="0">
                <a:solidFill>
                  <a:srgbClr val="FFFF00"/>
                </a:solidFill>
              </a:rPr>
              <a:t>İnsanların en hayırlısı insanlara faydalı olandır</a:t>
            </a:r>
            <a:r>
              <a:rPr lang="tr-TR" sz="2000" dirty="0" smtClean="0"/>
              <a:t>.” (</a:t>
            </a:r>
            <a:r>
              <a:rPr lang="tr-TR" sz="2000" dirty="0" err="1" smtClean="0"/>
              <a:t>Buhari</a:t>
            </a:r>
            <a:r>
              <a:rPr lang="tr-TR" sz="2000" dirty="0" smtClean="0"/>
              <a:t>, </a:t>
            </a:r>
            <a:r>
              <a:rPr lang="tr-TR" sz="2000" dirty="0" err="1" smtClean="0"/>
              <a:t>Megazi</a:t>
            </a:r>
            <a:r>
              <a:rPr lang="tr-TR" sz="2000" dirty="0" smtClean="0"/>
              <a:t>, 35) </a:t>
            </a:r>
            <a:r>
              <a:rPr lang="tr-TR" sz="2000" dirty="0" smtClean="0"/>
              <a:t>buyurdunuz. </a:t>
            </a:r>
          </a:p>
          <a:p>
            <a:pPr algn="just"/>
            <a:endParaRPr lang="tr-TR" sz="2000" dirty="0" smtClean="0"/>
          </a:p>
          <a:p>
            <a:pPr algn="just"/>
            <a:r>
              <a:rPr lang="tr-TR" sz="2000" dirty="0" smtClean="0">
                <a:solidFill>
                  <a:srgbClr val="FFFF00"/>
                </a:solidFill>
              </a:rPr>
              <a:t>B</a:t>
            </a:r>
            <a:r>
              <a:rPr lang="tr-TR" sz="2000" b="1" dirty="0" smtClean="0">
                <a:solidFill>
                  <a:srgbClr val="FFFF00"/>
                </a:solidFill>
              </a:rPr>
              <a:t>iz iyilikte ve </a:t>
            </a:r>
            <a:r>
              <a:rPr lang="tr-TR" sz="2000" b="1" dirty="0" err="1" smtClean="0">
                <a:solidFill>
                  <a:srgbClr val="FFFF00"/>
                </a:solidFill>
              </a:rPr>
              <a:t>hayr’da</a:t>
            </a:r>
            <a:r>
              <a:rPr lang="tr-TR" sz="2000" b="1" dirty="0" smtClean="0">
                <a:solidFill>
                  <a:srgbClr val="FFFF00"/>
                </a:solidFill>
              </a:rPr>
              <a:t> yarışamadık</a:t>
            </a:r>
            <a:r>
              <a:rPr lang="tr-TR" sz="2000" dirty="0" smtClean="0">
                <a:solidFill>
                  <a:srgbClr val="FFFF00"/>
                </a:solidFill>
              </a:rPr>
              <a:t>. </a:t>
            </a:r>
            <a:endParaRPr lang="tr-TR" sz="2000" dirty="0">
              <a:solidFill>
                <a:srgbClr val="FFFF00"/>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herhayat1sorudur\Desktop\KUTLUDOĞUM 2013\2013Yil.png"/>
          <p:cNvPicPr>
            <a:picLocks noChangeAspect="1" noChangeArrowheads="1"/>
          </p:cNvPicPr>
          <p:nvPr/>
        </p:nvPicPr>
        <p:blipFill>
          <a:blip r:embed="rId3" cstate="print"/>
          <a:srcRect/>
          <a:stretch>
            <a:fillRect/>
          </a:stretch>
        </p:blipFill>
        <p:spPr bwMode="auto">
          <a:xfrm>
            <a:off x="7668344" y="0"/>
            <a:ext cx="1475656" cy="987737"/>
          </a:xfrm>
          <a:prstGeom prst="rect">
            <a:avLst/>
          </a:prstGeom>
          <a:noFill/>
        </p:spPr>
      </p:pic>
      <p:pic>
        <p:nvPicPr>
          <p:cNvPr id="1029" name="Picture 5" descr="C:\Users\herhayat1sorudur\Desktop\KUTLUDOĞUM 2013\Onur2 (1).png"/>
          <p:cNvPicPr>
            <a:picLocks noChangeAspect="1" noChangeArrowheads="1"/>
          </p:cNvPicPr>
          <p:nvPr/>
        </p:nvPicPr>
        <p:blipFill>
          <a:blip r:embed="rId4" cstate="print"/>
          <a:srcRect/>
          <a:stretch>
            <a:fillRect/>
          </a:stretch>
        </p:blipFill>
        <p:spPr bwMode="auto">
          <a:xfrm>
            <a:off x="2195736" y="6240245"/>
            <a:ext cx="4820816" cy="645139"/>
          </a:xfrm>
          <a:prstGeom prst="rect">
            <a:avLst/>
          </a:prstGeom>
          <a:noFill/>
        </p:spPr>
      </p:pic>
      <p:sp>
        <p:nvSpPr>
          <p:cNvPr id="5" name="4 Dikdörtgen"/>
          <p:cNvSpPr/>
          <p:nvPr/>
        </p:nvSpPr>
        <p:spPr>
          <a:xfrm>
            <a:off x="539552" y="764704"/>
            <a:ext cx="8208912"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800" b="1" dirty="0" smtClean="0">
                <a:solidFill>
                  <a:schemeClr val="tx1"/>
                </a:solidFill>
                <a:effectLst>
                  <a:outerShdw blurRad="38100" dist="38100" dir="2700000" algn="tl">
                    <a:srgbClr val="000000">
                      <a:alpha val="43137"/>
                    </a:srgbClr>
                  </a:outerShdw>
                </a:effectLst>
              </a:rPr>
              <a:t>Kadınların Allah’ın emaneti olduğunu bildirdiniz </a:t>
            </a:r>
            <a:r>
              <a:rPr lang="tr-TR" sz="2000" dirty="0" smtClean="0"/>
              <a:t>(Müslim, Hac, 19), erkekler, eşlerinin emanetçisi değil sahibi </a:t>
            </a:r>
            <a:r>
              <a:rPr lang="tr-TR" sz="2000" dirty="0" err="1" smtClean="0"/>
              <a:t>imişcesine</a:t>
            </a:r>
            <a:r>
              <a:rPr lang="tr-TR" sz="2000" dirty="0" smtClean="0"/>
              <a:t> davranmakta bir sakınca görmedi</a:t>
            </a:r>
            <a:r>
              <a:rPr lang="tr-TR" sz="2000" dirty="0" smtClean="0"/>
              <a:t>.</a:t>
            </a:r>
          </a:p>
          <a:p>
            <a:pPr algn="just"/>
            <a:r>
              <a:rPr lang="tr-TR" sz="2000" dirty="0" smtClean="0"/>
              <a:t> </a:t>
            </a:r>
            <a:endParaRPr lang="tr-TR" sz="2000" dirty="0" smtClean="0"/>
          </a:p>
          <a:p>
            <a:pPr algn="ctr"/>
            <a:r>
              <a:rPr lang="ar-SA" sz="3600" dirty="0" smtClean="0">
                <a:solidFill>
                  <a:schemeClr val="tx1"/>
                </a:solidFill>
                <a:latin typeface="HASENAT4" pitchFamily="2" charset="-78"/>
                <a:cs typeface="HASENAT4" pitchFamily="2" charset="-78"/>
              </a:rPr>
              <a:t>لَا تَدْخُلُونَ الْجَنَّةَ حَتَّى تُؤْمِنُوا وَلَا تُؤْمِنُوا حَتَّى تَحَابُّوا </a:t>
            </a:r>
            <a:endParaRPr lang="tr-TR" sz="3600" dirty="0" smtClean="0">
              <a:solidFill>
                <a:schemeClr val="tx1"/>
              </a:solidFill>
              <a:latin typeface="HASENAT4" pitchFamily="2" charset="-78"/>
              <a:cs typeface="HASENAT4" pitchFamily="2" charset="-78"/>
            </a:endParaRPr>
          </a:p>
          <a:p>
            <a:pPr algn="just"/>
            <a:r>
              <a:rPr lang="tr-TR" sz="2000" dirty="0" smtClean="0"/>
              <a:t>"</a:t>
            </a:r>
            <a:r>
              <a:rPr lang="tr-TR" sz="2400" b="1" dirty="0" smtClean="0">
                <a:solidFill>
                  <a:srgbClr val="FFFF00"/>
                </a:solidFill>
              </a:rPr>
              <a:t>Allah'a yemin ederim ki; sizler iman etmedikçe cennete giremezsiniz. Birbirinizi sevmedikçe de gerçek iman etmiş olamazsınız.</a:t>
            </a:r>
            <a:r>
              <a:rPr lang="tr-TR" sz="2000" b="1" dirty="0" smtClean="0"/>
              <a:t>" </a:t>
            </a:r>
            <a:r>
              <a:rPr lang="tr-TR" sz="2000" dirty="0" smtClean="0"/>
              <a:t>(Müslim, İman,  81</a:t>
            </a:r>
            <a:r>
              <a:rPr lang="tr-TR" sz="2000" dirty="0" smtClean="0"/>
              <a:t>)</a:t>
            </a:r>
          </a:p>
          <a:p>
            <a:pPr algn="just"/>
            <a:endParaRPr lang="tr-TR" sz="2000" dirty="0" smtClean="0"/>
          </a:p>
          <a:p>
            <a:pPr algn="just"/>
            <a:r>
              <a:rPr lang="tr-TR" sz="2000" b="1" dirty="0" smtClean="0">
                <a:solidFill>
                  <a:schemeClr val="bg2">
                    <a:lumMod val="75000"/>
                  </a:schemeClr>
                </a:solidFill>
                <a:effectLst>
                  <a:outerShdw blurRad="38100" dist="38100" dir="2700000" algn="tl">
                    <a:srgbClr val="000000">
                      <a:alpha val="43137"/>
                    </a:srgbClr>
                  </a:outerShdw>
                </a:effectLst>
              </a:rPr>
              <a:t>Cennete giden yolun ve imanın kemalinin birbirimizi sevmekten geçtiğine dikkat çektiniz</a:t>
            </a:r>
            <a:r>
              <a:rPr lang="tr-TR" sz="2000" dirty="0" smtClean="0">
                <a:solidFill>
                  <a:schemeClr val="bg2">
                    <a:lumMod val="75000"/>
                  </a:schemeClr>
                </a:solidFill>
                <a:effectLst>
                  <a:outerShdw blurRad="38100" dist="38100" dir="2700000" algn="tl">
                    <a:srgbClr val="000000">
                      <a:alpha val="43137"/>
                    </a:srgbClr>
                  </a:outerShdw>
                </a:effectLst>
              </a:rPr>
              <a:t>, lakin biz muhabbet fedaileri olamadık. </a:t>
            </a:r>
            <a:endParaRPr lang="tr-TR" sz="2000" dirty="0">
              <a:solidFill>
                <a:schemeClr val="bg2">
                  <a:lumMod val="75000"/>
                </a:schemeClr>
              </a:solidFill>
              <a:effectLst>
                <a:outerShdw blurRad="38100" dist="38100" dir="2700000" algn="tl">
                  <a:srgbClr val="000000">
                    <a:alpha val="43137"/>
                  </a:srgbClr>
                </a:outerShdw>
              </a:effectLst>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herhayat1sorudur\Desktop\KUTLUDOĞUM 2013\2013Yil.png"/>
          <p:cNvPicPr>
            <a:picLocks noChangeAspect="1" noChangeArrowheads="1"/>
          </p:cNvPicPr>
          <p:nvPr/>
        </p:nvPicPr>
        <p:blipFill>
          <a:blip r:embed="rId3" cstate="print"/>
          <a:srcRect/>
          <a:stretch>
            <a:fillRect/>
          </a:stretch>
        </p:blipFill>
        <p:spPr bwMode="auto">
          <a:xfrm>
            <a:off x="7668344" y="0"/>
            <a:ext cx="1475656" cy="987737"/>
          </a:xfrm>
          <a:prstGeom prst="rect">
            <a:avLst/>
          </a:prstGeom>
          <a:noFill/>
        </p:spPr>
      </p:pic>
      <p:pic>
        <p:nvPicPr>
          <p:cNvPr id="1029" name="Picture 5" descr="C:\Users\herhayat1sorudur\Desktop\KUTLUDOĞUM 2013\Onur2 (1).png"/>
          <p:cNvPicPr>
            <a:picLocks noChangeAspect="1" noChangeArrowheads="1"/>
          </p:cNvPicPr>
          <p:nvPr/>
        </p:nvPicPr>
        <p:blipFill>
          <a:blip r:embed="rId4" cstate="print"/>
          <a:srcRect/>
          <a:stretch>
            <a:fillRect/>
          </a:stretch>
        </p:blipFill>
        <p:spPr bwMode="auto">
          <a:xfrm>
            <a:off x="2195736" y="6240245"/>
            <a:ext cx="4820816" cy="645139"/>
          </a:xfrm>
          <a:prstGeom prst="rect">
            <a:avLst/>
          </a:prstGeom>
          <a:noFill/>
        </p:spPr>
      </p:pic>
      <p:sp>
        <p:nvSpPr>
          <p:cNvPr id="5" name="4 Dikdörtgen"/>
          <p:cNvSpPr/>
          <p:nvPr/>
        </p:nvSpPr>
        <p:spPr>
          <a:xfrm>
            <a:off x="539552" y="764704"/>
            <a:ext cx="8208912"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200" dirty="0" smtClean="0">
                <a:solidFill>
                  <a:schemeClr val="tx1"/>
                </a:solidFill>
                <a:latin typeface="HASENAT4" pitchFamily="2" charset="-78"/>
                <a:cs typeface="HASENAT4" pitchFamily="2" charset="-78"/>
              </a:rPr>
              <a:t>المُسْلِمُ أَخُو الْمُسْلِم لا يخُونُه ولا يكْذِبُهُ ولا يخْذُلُهُ ، كُلُّ الْمُسْلِمِ عَلَى الْمُسْلِمِ حرامٌ عِرْضُهُ ومالُه ودمُهُ التَّقْوَى هَاهُنا</a:t>
            </a:r>
            <a:endParaRPr lang="tr-TR" sz="3200" dirty="0" smtClean="0">
              <a:solidFill>
                <a:schemeClr val="tx1"/>
              </a:solidFill>
              <a:latin typeface="HASENAT4" pitchFamily="2" charset="-78"/>
              <a:cs typeface="HASENAT4" pitchFamily="2" charset="-78"/>
            </a:endParaRPr>
          </a:p>
          <a:p>
            <a:pPr algn="just"/>
            <a:r>
              <a:rPr lang="tr-TR" sz="2000" b="1" dirty="0" smtClean="0"/>
              <a:t>“</a:t>
            </a:r>
            <a:r>
              <a:rPr lang="tr-TR" sz="2000" b="1" dirty="0" smtClean="0">
                <a:solidFill>
                  <a:srgbClr val="FFFF00"/>
                </a:solidFill>
              </a:rPr>
              <a:t>Müslüman </a:t>
            </a:r>
            <a:r>
              <a:rPr lang="tr-TR" sz="2000" b="1" dirty="0" err="1" smtClean="0">
                <a:solidFill>
                  <a:srgbClr val="FFFF00"/>
                </a:solidFill>
              </a:rPr>
              <a:t>müslümanın</a:t>
            </a:r>
            <a:r>
              <a:rPr lang="tr-TR" sz="2000" b="1" dirty="0" smtClean="0">
                <a:solidFill>
                  <a:srgbClr val="FFFF00"/>
                </a:solidFill>
              </a:rPr>
              <a:t> kardeşidir. Ona ihanet etmez, yalan söylemez ve yardımı terk etmez. Her Müslüman’ın, diğer Müslüman’a ırzı, malı ve kanı haramdır. </a:t>
            </a:r>
            <a:r>
              <a:rPr lang="tr-TR" sz="2000" b="1" dirty="0" err="1" smtClean="0">
                <a:solidFill>
                  <a:srgbClr val="FFFF00"/>
                </a:solidFill>
              </a:rPr>
              <a:t>Takvâ</a:t>
            </a:r>
            <a:r>
              <a:rPr lang="tr-TR" sz="2000" b="1" dirty="0" smtClean="0">
                <a:solidFill>
                  <a:srgbClr val="FFFF00"/>
                </a:solidFill>
              </a:rPr>
              <a:t> buradadır.</a:t>
            </a:r>
            <a:r>
              <a:rPr lang="tr-TR" sz="2000" b="1" dirty="0" smtClean="0"/>
              <a:t>”  </a:t>
            </a:r>
            <a:r>
              <a:rPr lang="tr-TR" sz="2000" dirty="0" smtClean="0"/>
              <a:t>(</a:t>
            </a:r>
            <a:r>
              <a:rPr lang="tr-TR" sz="2000" dirty="0" err="1" smtClean="0"/>
              <a:t>Tirmizî</a:t>
            </a:r>
            <a:r>
              <a:rPr lang="tr-TR" sz="2000" dirty="0" smtClean="0"/>
              <a:t>, </a:t>
            </a:r>
            <a:r>
              <a:rPr lang="tr-TR" sz="2000" dirty="0" err="1" smtClean="0"/>
              <a:t>Birr</a:t>
            </a:r>
            <a:r>
              <a:rPr lang="tr-TR" sz="2000" dirty="0" smtClean="0"/>
              <a:t> 18</a:t>
            </a:r>
            <a:r>
              <a:rPr lang="tr-TR" sz="2000" dirty="0" smtClean="0"/>
              <a:t>)</a:t>
            </a:r>
          </a:p>
          <a:p>
            <a:pPr algn="just"/>
            <a:endParaRPr lang="tr-TR" sz="2000" dirty="0" smtClean="0"/>
          </a:p>
          <a:p>
            <a:pPr algn="ctr"/>
            <a:r>
              <a:rPr lang="ar-SA" sz="3200" dirty="0" smtClean="0">
                <a:solidFill>
                  <a:schemeClr val="tx1"/>
                </a:solidFill>
                <a:latin typeface="HASENAT4" pitchFamily="2" charset="-78"/>
                <a:cs typeface="HASENAT4" pitchFamily="2" charset="-78"/>
              </a:rPr>
              <a:t>اِنَّ الَّذٖينَ يَرْمُونَ الْمُحْصَنَاتِ الْغَافِلَاتِ الْمُؤْمِنَاتِ لُعِنُوا فِى الدُّنْيَا وَالْاٰخِرَةِ وَلَهُمْ عَذَابٌ عَظٖيمٌ</a:t>
            </a:r>
            <a:endParaRPr lang="tr-TR" sz="3200" dirty="0" smtClean="0">
              <a:solidFill>
                <a:schemeClr val="tx1"/>
              </a:solidFill>
              <a:latin typeface="HASENAT4" pitchFamily="2" charset="-78"/>
              <a:cs typeface="HASENAT4" pitchFamily="2" charset="-78"/>
            </a:endParaRPr>
          </a:p>
          <a:p>
            <a:pPr algn="just"/>
            <a:r>
              <a:rPr lang="tr-TR" sz="2000" b="1" dirty="0" smtClean="0">
                <a:solidFill>
                  <a:srgbClr val="FFFF00"/>
                </a:solidFill>
              </a:rPr>
              <a:t>Namusa dil uzatanlar, iffetli kimselere iftira atanlar tel’in ediliyordu vahiy ile</a:t>
            </a:r>
            <a:r>
              <a:rPr lang="tr-TR" sz="2000" dirty="0" smtClean="0">
                <a:solidFill>
                  <a:srgbClr val="FFFF00"/>
                </a:solidFill>
              </a:rPr>
              <a:t> </a:t>
            </a:r>
            <a:r>
              <a:rPr lang="tr-TR" sz="2000" dirty="0" smtClean="0"/>
              <a:t>(</a:t>
            </a:r>
            <a:r>
              <a:rPr lang="tr-TR" sz="2000" dirty="0" err="1" smtClean="0"/>
              <a:t>Nûr</a:t>
            </a:r>
            <a:r>
              <a:rPr lang="tr-TR" sz="2000" dirty="0" smtClean="0"/>
              <a:t>, 24/23</a:t>
            </a:r>
            <a:r>
              <a:rPr lang="tr-TR" sz="2000" dirty="0" smtClean="0"/>
              <a:t>).</a:t>
            </a:r>
          </a:p>
          <a:p>
            <a:pPr algn="just"/>
            <a:endParaRPr lang="tr-TR" sz="2000" dirty="0" smtClean="0"/>
          </a:p>
          <a:p>
            <a:pPr algn="just"/>
            <a:r>
              <a:rPr lang="tr-TR" sz="2000" b="1" dirty="0" smtClean="0">
                <a:solidFill>
                  <a:srgbClr val="FFFF00"/>
                </a:solidFill>
              </a:rPr>
              <a:t>Bir Müslüman’ın şeref ve namusuna dil uzatmanın büyük günahların en büyüklerinden olduğunu hatırlattınız</a:t>
            </a:r>
            <a:r>
              <a:rPr lang="tr-TR" sz="2000" dirty="0" smtClean="0">
                <a:solidFill>
                  <a:srgbClr val="FFFF00"/>
                </a:solidFill>
              </a:rPr>
              <a:t> </a:t>
            </a:r>
            <a:r>
              <a:rPr lang="tr-TR" sz="2000" dirty="0" smtClean="0"/>
              <a:t>(Ebu </a:t>
            </a:r>
            <a:r>
              <a:rPr lang="tr-TR" sz="2000" dirty="0" err="1" smtClean="0"/>
              <a:t>Davud</a:t>
            </a:r>
            <a:r>
              <a:rPr lang="tr-TR" sz="2000" dirty="0" smtClean="0"/>
              <a:t>, </a:t>
            </a:r>
            <a:r>
              <a:rPr lang="tr-TR" sz="2000" dirty="0" err="1" smtClean="0"/>
              <a:t>Edeb</a:t>
            </a:r>
            <a:r>
              <a:rPr lang="tr-TR" sz="2000" dirty="0" smtClean="0"/>
              <a:t>, 35), </a:t>
            </a:r>
            <a:endParaRPr lang="tr-TR" sz="2000" dirty="0" smtClean="0"/>
          </a:p>
          <a:p>
            <a:pPr algn="just"/>
            <a:endParaRPr lang="tr-TR" sz="2000" dirty="0" smtClean="0"/>
          </a:p>
          <a:p>
            <a:pPr algn="just"/>
            <a:r>
              <a:rPr lang="tr-TR" sz="2000" dirty="0" smtClean="0"/>
              <a:t>Maalesef </a:t>
            </a:r>
            <a:r>
              <a:rPr lang="tr-TR" sz="2000" dirty="0" smtClean="0"/>
              <a:t>dilimizi tutamadık. </a:t>
            </a:r>
            <a:endParaRPr lang="tr-TR" sz="20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herhayat1sorudur\Desktop\KUTLUDOĞUM 2013\2013Yil.png"/>
          <p:cNvPicPr>
            <a:picLocks noChangeAspect="1" noChangeArrowheads="1"/>
          </p:cNvPicPr>
          <p:nvPr/>
        </p:nvPicPr>
        <p:blipFill>
          <a:blip r:embed="rId3" cstate="print"/>
          <a:srcRect/>
          <a:stretch>
            <a:fillRect/>
          </a:stretch>
        </p:blipFill>
        <p:spPr bwMode="auto">
          <a:xfrm>
            <a:off x="7668344" y="0"/>
            <a:ext cx="1475656" cy="987737"/>
          </a:xfrm>
          <a:prstGeom prst="rect">
            <a:avLst/>
          </a:prstGeom>
          <a:noFill/>
        </p:spPr>
      </p:pic>
      <p:pic>
        <p:nvPicPr>
          <p:cNvPr id="1029" name="Picture 5" descr="C:\Users\herhayat1sorudur\Desktop\KUTLUDOĞUM 2013\Onur2 (1).png"/>
          <p:cNvPicPr>
            <a:picLocks noChangeAspect="1" noChangeArrowheads="1"/>
          </p:cNvPicPr>
          <p:nvPr/>
        </p:nvPicPr>
        <p:blipFill>
          <a:blip r:embed="rId4" cstate="print"/>
          <a:srcRect/>
          <a:stretch>
            <a:fillRect/>
          </a:stretch>
        </p:blipFill>
        <p:spPr bwMode="auto">
          <a:xfrm>
            <a:off x="2195736" y="6240245"/>
            <a:ext cx="4820816" cy="645139"/>
          </a:xfrm>
          <a:prstGeom prst="rect">
            <a:avLst/>
          </a:prstGeom>
          <a:noFill/>
        </p:spPr>
      </p:pic>
      <p:sp>
        <p:nvSpPr>
          <p:cNvPr id="5" name="4 Dikdörtgen"/>
          <p:cNvSpPr/>
          <p:nvPr/>
        </p:nvSpPr>
        <p:spPr>
          <a:xfrm>
            <a:off x="539552" y="764704"/>
            <a:ext cx="8208912"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b="1" dirty="0" smtClean="0">
                <a:solidFill>
                  <a:srgbClr val="FFFF00"/>
                </a:solidFill>
              </a:rPr>
              <a:t>Siz bir gayrimüslimin cenazesine hürmeten ayağa kalkıyor ve onun da bir insan olduğunu söylüyordunuz </a:t>
            </a:r>
            <a:r>
              <a:rPr lang="tr-TR" sz="2000" dirty="0" smtClean="0"/>
              <a:t>(Müslim, </a:t>
            </a:r>
            <a:r>
              <a:rPr lang="tr-TR" sz="2000" dirty="0" err="1" smtClean="0"/>
              <a:t>Cenaiz</a:t>
            </a:r>
            <a:r>
              <a:rPr lang="tr-TR" sz="2000" dirty="0" smtClean="0"/>
              <a:t>, 81), </a:t>
            </a:r>
            <a:r>
              <a:rPr lang="tr-TR" sz="2000" dirty="0" smtClean="0">
                <a:solidFill>
                  <a:schemeClr val="tx1"/>
                </a:solidFill>
              </a:rPr>
              <a:t>biz hayattaki dostlarımızın kıymetini bilemedik. </a:t>
            </a:r>
            <a:endParaRPr lang="tr-TR" sz="2000" dirty="0" smtClean="0">
              <a:solidFill>
                <a:schemeClr val="tx1"/>
              </a:solidFill>
            </a:endParaRPr>
          </a:p>
          <a:p>
            <a:pPr algn="just"/>
            <a:endParaRPr lang="tr-TR" sz="2000" dirty="0" smtClean="0"/>
          </a:p>
          <a:p>
            <a:pPr algn="just"/>
            <a:r>
              <a:rPr lang="tr-TR" sz="2000" b="1" dirty="0" err="1" smtClean="0">
                <a:solidFill>
                  <a:schemeClr val="tx1"/>
                </a:solidFill>
              </a:rPr>
              <a:t>Beytullah’ı</a:t>
            </a:r>
            <a:r>
              <a:rPr lang="tr-TR" sz="2000" b="1" dirty="0" smtClean="0">
                <a:solidFill>
                  <a:schemeClr val="tx1"/>
                </a:solidFill>
              </a:rPr>
              <a:t> hayranlıkla seyrederken bile müminin hürmet ve dokunulmazlığının, Kabe’nin hürmetinden büyük olduğunu ilan ediyordunuz </a:t>
            </a:r>
            <a:r>
              <a:rPr lang="tr-TR" sz="2000" dirty="0" smtClean="0"/>
              <a:t>(</a:t>
            </a:r>
            <a:r>
              <a:rPr lang="tr-TR" sz="2000" dirty="0" err="1" smtClean="0"/>
              <a:t>İbn</a:t>
            </a:r>
            <a:r>
              <a:rPr lang="tr-TR" sz="2000" dirty="0" smtClean="0"/>
              <a:t> </a:t>
            </a:r>
            <a:r>
              <a:rPr lang="tr-TR" sz="2000" dirty="0" err="1" smtClean="0"/>
              <a:t>Mace</a:t>
            </a:r>
            <a:r>
              <a:rPr lang="tr-TR" sz="2000" dirty="0" smtClean="0"/>
              <a:t>, </a:t>
            </a:r>
            <a:r>
              <a:rPr lang="tr-TR" sz="2000" dirty="0" err="1" smtClean="0"/>
              <a:t>Fiten</a:t>
            </a:r>
            <a:r>
              <a:rPr lang="tr-TR" sz="2000" dirty="0" smtClean="0"/>
              <a:t>, 2), ama </a:t>
            </a:r>
            <a:r>
              <a:rPr lang="tr-TR" sz="2000" b="1" dirty="0" smtClean="0">
                <a:solidFill>
                  <a:srgbClr val="FFFF00"/>
                </a:solidFill>
              </a:rPr>
              <a:t>biz ellerimizle ve dillerimizle birbirimize dokunmaktan hiç çekinmedik. </a:t>
            </a:r>
            <a:endParaRPr lang="tr-TR" sz="2000" b="1" dirty="0">
              <a:solidFill>
                <a:srgbClr val="FFFF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herhayat1sorudur\Desktop\KUTLUDOĞUM 2013\2013Yil.png"/>
          <p:cNvPicPr>
            <a:picLocks noChangeAspect="1" noChangeArrowheads="1"/>
          </p:cNvPicPr>
          <p:nvPr/>
        </p:nvPicPr>
        <p:blipFill>
          <a:blip r:embed="rId3" cstate="print"/>
          <a:srcRect/>
          <a:stretch>
            <a:fillRect/>
          </a:stretch>
        </p:blipFill>
        <p:spPr bwMode="auto">
          <a:xfrm>
            <a:off x="7668344" y="0"/>
            <a:ext cx="1475656" cy="987737"/>
          </a:xfrm>
          <a:prstGeom prst="rect">
            <a:avLst/>
          </a:prstGeom>
          <a:noFill/>
        </p:spPr>
      </p:pic>
      <p:pic>
        <p:nvPicPr>
          <p:cNvPr id="1029" name="Picture 5" descr="C:\Users\herhayat1sorudur\Desktop\KUTLUDOĞUM 2013\Onur2 (1).png"/>
          <p:cNvPicPr>
            <a:picLocks noChangeAspect="1" noChangeArrowheads="1"/>
          </p:cNvPicPr>
          <p:nvPr/>
        </p:nvPicPr>
        <p:blipFill>
          <a:blip r:embed="rId4" cstate="print"/>
          <a:srcRect/>
          <a:stretch>
            <a:fillRect/>
          </a:stretch>
        </p:blipFill>
        <p:spPr bwMode="auto">
          <a:xfrm>
            <a:off x="2195736" y="6240245"/>
            <a:ext cx="4820816" cy="645139"/>
          </a:xfrm>
          <a:prstGeom prst="rect">
            <a:avLst/>
          </a:prstGeom>
          <a:noFill/>
        </p:spPr>
      </p:pic>
      <p:sp>
        <p:nvSpPr>
          <p:cNvPr id="5" name="4 Dikdörtgen"/>
          <p:cNvSpPr/>
          <p:nvPr/>
        </p:nvSpPr>
        <p:spPr>
          <a:xfrm>
            <a:off x="539552" y="764704"/>
            <a:ext cx="8208912"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dirty="0" smtClean="0"/>
              <a:t>Şair; </a:t>
            </a:r>
          </a:p>
          <a:p>
            <a:pPr algn="just"/>
            <a:r>
              <a:rPr lang="tr-TR" sz="2000" dirty="0" smtClean="0"/>
              <a:t>“</a:t>
            </a:r>
            <a:r>
              <a:rPr lang="tr-TR" sz="2400" b="1" dirty="0" smtClean="0">
                <a:solidFill>
                  <a:srgbClr val="FFC000"/>
                </a:solidFill>
              </a:rPr>
              <a:t>Harabat ehlini hor görme </a:t>
            </a:r>
            <a:r>
              <a:rPr lang="tr-TR" sz="2400" b="1" dirty="0" err="1" smtClean="0">
                <a:solidFill>
                  <a:srgbClr val="FFC000"/>
                </a:solidFill>
              </a:rPr>
              <a:t>şakir</a:t>
            </a:r>
            <a:r>
              <a:rPr lang="tr-TR" sz="2400" b="1" dirty="0" smtClean="0">
                <a:solidFill>
                  <a:srgbClr val="FFC000"/>
                </a:solidFill>
              </a:rPr>
              <a:t>,  Hazineye malik viraneler var</a:t>
            </a:r>
            <a:r>
              <a:rPr lang="tr-TR" sz="2000" dirty="0" smtClean="0"/>
              <a:t>” </a:t>
            </a:r>
            <a:endParaRPr lang="tr-TR" sz="2000" dirty="0" smtClean="0"/>
          </a:p>
          <a:p>
            <a:pPr algn="just"/>
            <a:endParaRPr lang="tr-TR" sz="2000" dirty="0" smtClean="0"/>
          </a:p>
          <a:p>
            <a:pPr algn="just"/>
            <a:r>
              <a:rPr lang="tr-TR" sz="2000" dirty="0" smtClean="0"/>
              <a:t>Lakin </a:t>
            </a:r>
            <a:r>
              <a:rPr lang="tr-TR" sz="2000" dirty="0" smtClean="0"/>
              <a:t>biz kulağımızı bu hakikate kapayıp, garibanları hor görmekten geri durmadık. </a:t>
            </a:r>
            <a:endParaRPr lang="tr-TR" sz="2000" dirty="0" smtClean="0"/>
          </a:p>
          <a:p>
            <a:pPr algn="just"/>
            <a:endParaRPr lang="tr-TR" sz="2000" dirty="0" smtClean="0"/>
          </a:p>
          <a:p>
            <a:pPr algn="ctr"/>
            <a:r>
              <a:rPr lang="ar-SA" sz="3200" dirty="0" smtClean="0">
                <a:solidFill>
                  <a:schemeClr val="tx1"/>
                </a:solidFill>
                <a:latin typeface="HASENAT4" pitchFamily="2" charset="-78"/>
                <a:cs typeface="HASENAT4" pitchFamily="2" charset="-78"/>
              </a:rPr>
              <a:t>اِنَّمَا الْمُؤْمِنُونَ اِخْوَةٌ فَاَصْلِحُوا بَيْنَ اَخَوَيْكُمْ وَاتَّقُوا اللّٰهَ لَعَلَّكُمْ تُرْحَمُونَ</a:t>
            </a:r>
            <a:endParaRPr lang="tr-TR" sz="3200" dirty="0" smtClean="0">
              <a:solidFill>
                <a:schemeClr val="tx1"/>
              </a:solidFill>
              <a:latin typeface="HASENAT4" pitchFamily="2" charset="-78"/>
              <a:cs typeface="HASENAT4" pitchFamily="2" charset="-78"/>
            </a:endParaRPr>
          </a:p>
          <a:p>
            <a:pPr algn="just"/>
            <a:r>
              <a:rPr lang="tr-TR" sz="2000" dirty="0" smtClean="0"/>
              <a:t>"</a:t>
            </a:r>
            <a:r>
              <a:rPr lang="tr-TR" sz="2400" b="1" dirty="0" err="1" smtClean="0">
                <a:solidFill>
                  <a:srgbClr val="FFFF00"/>
                </a:solidFill>
              </a:rPr>
              <a:t>Mü'minler</a:t>
            </a:r>
            <a:r>
              <a:rPr lang="tr-TR" sz="2400" b="1" dirty="0" smtClean="0">
                <a:solidFill>
                  <a:srgbClr val="FFFF00"/>
                </a:solidFill>
              </a:rPr>
              <a:t> ancak kardeştirler. Öyleyse kardeşlerinizin arasını bulup-düzeltin ve Allah'tan korkup sakının umulur ki esirgenirsiniz</a:t>
            </a:r>
            <a:r>
              <a:rPr lang="tr-TR" sz="2000" dirty="0" smtClean="0"/>
              <a:t>" (el-</a:t>
            </a:r>
            <a:r>
              <a:rPr lang="tr-TR" sz="2000" dirty="0" err="1" smtClean="0"/>
              <a:t>Hucurat</a:t>
            </a:r>
            <a:r>
              <a:rPr lang="tr-TR" sz="2000" dirty="0" smtClean="0"/>
              <a:t> 49/10). </a:t>
            </a:r>
            <a:endParaRPr lang="tr-TR" sz="2000" dirty="0" smtClean="0"/>
          </a:p>
          <a:p>
            <a:pPr algn="just"/>
            <a:endParaRPr lang="tr-TR" sz="2000" dirty="0" smtClean="0"/>
          </a:p>
          <a:p>
            <a:pPr algn="just"/>
            <a:r>
              <a:rPr lang="tr-TR" sz="2000" dirty="0" smtClean="0"/>
              <a:t>Buyurmana </a:t>
            </a:r>
            <a:r>
              <a:rPr lang="tr-TR" sz="2000" dirty="0" smtClean="0"/>
              <a:t>rağmen biz kardeşliğimizi zedeleyecek davranışlar peşinde olduk.</a:t>
            </a:r>
            <a:endParaRPr lang="tr-TR" sz="20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herhayat1sorudur\Desktop\KUTLUDOĞUM 2013\2013Yil.png"/>
          <p:cNvPicPr>
            <a:picLocks noChangeAspect="1" noChangeArrowheads="1"/>
          </p:cNvPicPr>
          <p:nvPr/>
        </p:nvPicPr>
        <p:blipFill>
          <a:blip r:embed="rId3" cstate="print"/>
          <a:srcRect/>
          <a:stretch>
            <a:fillRect/>
          </a:stretch>
        </p:blipFill>
        <p:spPr bwMode="auto">
          <a:xfrm>
            <a:off x="7668344" y="0"/>
            <a:ext cx="1475656" cy="987737"/>
          </a:xfrm>
          <a:prstGeom prst="rect">
            <a:avLst/>
          </a:prstGeom>
          <a:noFill/>
        </p:spPr>
      </p:pic>
      <p:pic>
        <p:nvPicPr>
          <p:cNvPr id="1029" name="Picture 5" descr="C:\Users\herhayat1sorudur\Desktop\KUTLUDOĞUM 2013\Onur2 (1).png"/>
          <p:cNvPicPr>
            <a:picLocks noChangeAspect="1" noChangeArrowheads="1"/>
          </p:cNvPicPr>
          <p:nvPr/>
        </p:nvPicPr>
        <p:blipFill>
          <a:blip r:embed="rId4" cstate="print"/>
          <a:srcRect/>
          <a:stretch>
            <a:fillRect/>
          </a:stretch>
        </p:blipFill>
        <p:spPr bwMode="auto">
          <a:xfrm>
            <a:off x="2195736" y="6240245"/>
            <a:ext cx="4820816" cy="645139"/>
          </a:xfrm>
          <a:prstGeom prst="rect">
            <a:avLst/>
          </a:prstGeom>
          <a:noFill/>
        </p:spPr>
      </p:pic>
      <p:sp>
        <p:nvSpPr>
          <p:cNvPr id="5" name="4 Dikdörtgen"/>
          <p:cNvSpPr/>
          <p:nvPr/>
        </p:nvSpPr>
        <p:spPr>
          <a:xfrm>
            <a:off x="539552" y="764704"/>
            <a:ext cx="8208912"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3600" dirty="0" smtClean="0">
                <a:solidFill>
                  <a:schemeClr val="tx1"/>
                </a:solidFill>
                <a:latin typeface="HASENAT4" pitchFamily="2" charset="-78"/>
                <a:cs typeface="HASENAT4" pitchFamily="2" charset="-78"/>
              </a:rPr>
              <a:t>وَكُونُوا عِبَادَ اللّهِ إِخْوَانًا</a:t>
            </a:r>
            <a:endParaRPr lang="tr-TR" sz="3600" dirty="0" smtClean="0">
              <a:solidFill>
                <a:schemeClr val="tx1"/>
              </a:solidFill>
              <a:latin typeface="HASENAT4" pitchFamily="2" charset="-78"/>
              <a:cs typeface="HASENAT4" pitchFamily="2" charset="-78"/>
            </a:endParaRPr>
          </a:p>
          <a:p>
            <a:pPr algn="just"/>
            <a:r>
              <a:rPr lang="tr-TR" sz="2000" dirty="0" smtClean="0"/>
              <a:t>“</a:t>
            </a:r>
            <a:r>
              <a:rPr lang="tr-TR" sz="2000" b="1" dirty="0" smtClean="0">
                <a:solidFill>
                  <a:srgbClr val="FFFF00"/>
                </a:solidFill>
                <a:effectLst>
                  <a:outerShdw blurRad="38100" dist="38100" dir="2700000" algn="tl">
                    <a:srgbClr val="000000">
                      <a:alpha val="43137"/>
                    </a:srgbClr>
                  </a:outerShdw>
                </a:effectLst>
              </a:rPr>
              <a:t>Ey Allah’ın kulları, kardeş olunuz</a:t>
            </a:r>
            <a:r>
              <a:rPr lang="tr-TR" sz="2000" dirty="0" smtClean="0"/>
              <a:t>” (Müslim, </a:t>
            </a:r>
            <a:r>
              <a:rPr lang="tr-TR" sz="2000" dirty="0" err="1" smtClean="0"/>
              <a:t>Birr</a:t>
            </a:r>
            <a:r>
              <a:rPr lang="tr-TR" sz="2000" dirty="0" smtClean="0"/>
              <a:t>, 25) </a:t>
            </a:r>
            <a:r>
              <a:rPr lang="tr-TR" sz="2000" b="1" dirty="0" smtClean="0">
                <a:solidFill>
                  <a:schemeClr val="tx1"/>
                </a:solidFill>
              </a:rPr>
              <a:t>diye uyarmanıza rağmen, </a:t>
            </a:r>
            <a:r>
              <a:rPr lang="tr-TR" sz="2800" b="1" dirty="0" smtClean="0">
                <a:solidFill>
                  <a:schemeClr val="tx1"/>
                </a:solidFill>
              </a:rPr>
              <a:t>kardeş olmayı bir türlü beceremedik </a:t>
            </a:r>
            <a:r>
              <a:rPr lang="tr-TR" sz="2000" b="1" dirty="0" smtClean="0">
                <a:solidFill>
                  <a:schemeClr val="tx1"/>
                </a:solidFill>
              </a:rPr>
              <a:t>ama </a:t>
            </a:r>
            <a:r>
              <a:rPr lang="tr-TR" sz="3200" b="1" dirty="0" smtClean="0">
                <a:solidFill>
                  <a:srgbClr val="FFFF00"/>
                </a:solidFill>
              </a:rPr>
              <a:t>çok kolay düşman olduk</a:t>
            </a:r>
            <a:r>
              <a:rPr lang="tr-TR" sz="3200" b="1" dirty="0" smtClean="0">
                <a:solidFill>
                  <a:schemeClr val="bg1"/>
                </a:solidFill>
              </a:rPr>
              <a:t>, düşmanlar ürettik…</a:t>
            </a:r>
            <a:endParaRPr lang="tr-TR" sz="3200" b="1" dirty="0">
              <a:solidFill>
                <a:schemeClr val="bg1"/>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herhayat1sorudur\Desktop\KUTLUDOĞUM 2013\2013Yil.png"/>
          <p:cNvPicPr>
            <a:picLocks noChangeAspect="1" noChangeArrowheads="1"/>
          </p:cNvPicPr>
          <p:nvPr/>
        </p:nvPicPr>
        <p:blipFill>
          <a:blip r:embed="rId3" cstate="print"/>
          <a:srcRect/>
          <a:stretch>
            <a:fillRect/>
          </a:stretch>
        </p:blipFill>
        <p:spPr bwMode="auto">
          <a:xfrm>
            <a:off x="7668344" y="0"/>
            <a:ext cx="1475656" cy="987737"/>
          </a:xfrm>
          <a:prstGeom prst="rect">
            <a:avLst/>
          </a:prstGeom>
          <a:noFill/>
        </p:spPr>
      </p:pic>
      <p:pic>
        <p:nvPicPr>
          <p:cNvPr id="1029" name="Picture 5" descr="C:\Users\herhayat1sorudur\Desktop\KUTLUDOĞUM 2013\Onur2 (1).png"/>
          <p:cNvPicPr>
            <a:picLocks noChangeAspect="1" noChangeArrowheads="1"/>
          </p:cNvPicPr>
          <p:nvPr/>
        </p:nvPicPr>
        <p:blipFill>
          <a:blip r:embed="rId4" cstate="print"/>
          <a:srcRect/>
          <a:stretch>
            <a:fillRect/>
          </a:stretch>
        </p:blipFill>
        <p:spPr bwMode="auto">
          <a:xfrm>
            <a:off x="2195736" y="6240245"/>
            <a:ext cx="4820816" cy="645139"/>
          </a:xfrm>
          <a:prstGeom prst="rect">
            <a:avLst/>
          </a:prstGeom>
          <a:noFill/>
        </p:spPr>
      </p:pic>
      <p:sp>
        <p:nvSpPr>
          <p:cNvPr id="5" name="4 Dikdörtgen"/>
          <p:cNvSpPr/>
          <p:nvPr/>
        </p:nvSpPr>
        <p:spPr>
          <a:xfrm>
            <a:off x="539552" y="764704"/>
            <a:ext cx="8208912"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dirty="0" smtClean="0">
                <a:solidFill>
                  <a:schemeClr val="tx1"/>
                </a:solidFill>
              </a:rPr>
              <a:t>Şimdi Ya </a:t>
            </a:r>
            <a:r>
              <a:rPr lang="tr-TR" sz="2000" dirty="0" err="1" smtClean="0">
                <a:solidFill>
                  <a:schemeClr val="tx1"/>
                </a:solidFill>
              </a:rPr>
              <a:t>Rasulullah</a:t>
            </a:r>
            <a:r>
              <a:rPr lang="tr-TR" sz="2000" dirty="0" smtClean="0">
                <a:solidFill>
                  <a:schemeClr val="tx1"/>
                </a:solidFill>
              </a:rPr>
              <a:t>, cümle ettiklerimize pişman olduk, tövbe etmek istiyoruz. Bunca günaha bulanmış beden ve gönüllerimizi istiğfar ile arıtmak diliyoruz. </a:t>
            </a:r>
            <a:endParaRPr lang="tr-TR" sz="2000" dirty="0" smtClean="0">
              <a:solidFill>
                <a:schemeClr val="tx1"/>
              </a:solidFill>
            </a:endParaRPr>
          </a:p>
          <a:p>
            <a:pPr algn="just"/>
            <a:endParaRPr lang="tr-TR" sz="2000" dirty="0" smtClean="0">
              <a:solidFill>
                <a:schemeClr val="tx1"/>
              </a:solidFill>
            </a:endParaRPr>
          </a:p>
          <a:p>
            <a:pPr algn="just"/>
            <a:r>
              <a:rPr lang="tr-TR" sz="2000" b="1" dirty="0" smtClean="0">
                <a:solidFill>
                  <a:srgbClr val="FFFF00"/>
                </a:solidFill>
              </a:rPr>
              <a:t>İmanımızı </a:t>
            </a:r>
            <a:r>
              <a:rPr lang="tr-TR" sz="2000" b="1" dirty="0" smtClean="0">
                <a:solidFill>
                  <a:srgbClr val="FFFF00"/>
                </a:solidFill>
              </a:rPr>
              <a:t>ve ahdimizi tazelemek muradımız. </a:t>
            </a:r>
          </a:p>
          <a:p>
            <a:pPr algn="just"/>
            <a:endParaRPr lang="tr-TR" sz="2000" dirty="0" smtClean="0"/>
          </a:p>
          <a:p>
            <a:pPr algn="just"/>
            <a:r>
              <a:rPr lang="tr-TR" sz="2400" b="1" dirty="0" smtClean="0">
                <a:solidFill>
                  <a:schemeClr val="tx1"/>
                </a:solidFill>
              </a:rPr>
              <a:t>Kırdığımız </a:t>
            </a:r>
            <a:r>
              <a:rPr lang="tr-TR" sz="2400" b="1" dirty="0" smtClean="0">
                <a:solidFill>
                  <a:schemeClr val="tx1"/>
                </a:solidFill>
              </a:rPr>
              <a:t>kalpleri onarmak, paraladığımız onurları tamir etmek, ihlal ettiğimiz hak sahipleriyle helalleşmektir borcumuz. </a:t>
            </a:r>
          </a:p>
          <a:p>
            <a:pPr algn="just"/>
            <a:endParaRPr lang="tr-TR" sz="2000" dirty="0" smtClean="0"/>
          </a:p>
          <a:p>
            <a:pPr algn="just"/>
            <a:r>
              <a:rPr lang="tr-TR" sz="2000" b="1" dirty="0" smtClean="0">
                <a:solidFill>
                  <a:srgbClr val="FFFF00"/>
                </a:solidFill>
                <a:effectLst>
                  <a:outerShdw blurRad="38100" dist="38100" dir="2700000" algn="tl">
                    <a:srgbClr val="000000">
                      <a:alpha val="43137"/>
                    </a:srgbClr>
                  </a:outerShdw>
                </a:effectLst>
              </a:rPr>
              <a:t>Yaratıldığına </a:t>
            </a:r>
            <a:r>
              <a:rPr lang="tr-TR" sz="2000" b="1" dirty="0" smtClean="0">
                <a:solidFill>
                  <a:srgbClr val="FFFF00"/>
                </a:solidFill>
                <a:effectLst>
                  <a:outerShdw blurRad="38100" dist="38100" dir="2700000" algn="tl">
                    <a:srgbClr val="000000">
                      <a:alpha val="43137"/>
                    </a:srgbClr>
                  </a:outerShdw>
                </a:effectLst>
              </a:rPr>
              <a:t>değer bir insan olmak, bize elçi, </a:t>
            </a:r>
            <a:r>
              <a:rPr lang="tr-TR" sz="2000" b="1" dirty="0" err="1" smtClean="0">
                <a:solidFill>
                  <a:srgbClr val="FFFF00"/>
                </a:solidFill>
                <a:effectLst>
                  <a:outerShdw blurRad="38100" dist="38100" dir="2700000" algn="tl">
                    <a:srgbClr val="000000">
                      <a:alpha val="43137"/>
                    </a:srgbClr>
                  </a:outerShdw>
                </a:effectLst>
              </a:rPr>
              <a:t>mürşid</a:t>
            </a:r>
            <a:r>
              <a:rPr lang="tr-TR" sz="2000" b="1" dirty="0" smtClean="0">
                <a:solidFill>
                  <a:srgbClr val="FFFF00"/>
                </a:solidFill>
                <a:effectLst>
                  <a:outerShdw blurRad="38100" dist="38100" dir="2700000" algn="tl">
                    <a:srgbClr val="000000">
                      <a:alpha val="43137"/>
                    </a:srgbClr>
                  </a:outerShdw>
                </a:effectLst>
              </a:rPr>
              <a:t> ve en güzel örnek olarak gönderilmiş olmanızın hakkını teslim etmek üzere ellerimizi uzattık, sana yeniden iman ve biat ediyoruz: </a:t>
            </a:r>
            <a:endParaRPr lang="tr-TR" sz="2000" b="1" dirty="0" smtClean="0">
              <a:solidFill>
                <a:srgbClr val="FFFF00"/>
              </a:solidFill>
              <a:effectLst>
                <a:outerShdw blurRad="38100" dist="38100" dir="2700000" algn="tl">
                  <a:srgbClr val="000000">
                    <a:alpha val="43137"/>
                  </a:srgbClr>
                </a:outerShdw>
              </a:effectLst>
            </a:endParaRPr>
          </a:p>
          <a:p>
            <a:pPr algn="just"/>
            <a:endParaRPr lang="tr-TR" sz="2000" dirty="0" smtClean="0"/>
          </a:p>
          <a:p>
            <a:pPr algn="ctr"/>
            <a:r>
              <a:rPr lang="tr-TR" sz="2800" dirty="0" smtClean="0">
                <a:solidFill>
                  <a:srgbClr val="00B050"/>
                </a:solidFill>
              </a:rPr>
              <a:t>“</a:t>
            </a:r>
            <a:r>
              <a:rPr lang="tr-TR" sz="2800" dirty="0" err="1" smtClean="0">
                <a:solidFill>
                  <a:srgbClr val="00B050"/>
                </a:solidFill>
              </a:rPr>
              <a:t>Eşhedü</a:t>
            </a:r>
            <a:r>
              <a:rPr lang="tr-TR" sz="2800" dirty="0" smtClean="0">
                <a:solidFill>
                  <a:srgbClr val="00B050"/>
                </a:solidFill>
              </a:rPr>
              <a:t> en la ilahe illallah ve </a:t>
            </a:r>
            <a:r>
              <a:rPr lang="tr-TR" sz="2800" dirty="0" err="1" smtClean="0">
                <a:solidFill>
                  <a:srgbClr val="00B050"/>
                </a:solidFill>
              </a:rPr>
              <a:t>eşhedü</a:t>
            </a:r>
            <a:r>
              <a:rPr lang="tr-TR" sz="2800" dirty="0" smtClean="0">
                <a:solidFill>
                  <a:srgbClr val="00B050"/>
                </a:solidFill>
              </a:rPr>
              <a:t> </a:t>
            </a:r>
            <a:r>
              <a:rPr lang="tr-TR" sz="2800" dirty="0" err="1" smtClean="0">
                <a:solidFill>
                  <a:srgbClr val="00B050"/>
                </a:solidFill>
              </a:rPr>
              <a:t>enne</a:t>
            </a:r>
            <a:r>
              <a:rPr lang="tr-TR" sz="2800" dirty="0" smtClean="0">
                <a:solidFill>
                  <a:srgbClr val="00B050"/>
                </a:solidFill>
              </a:rPr>
              <a:t> </a:t>
            </a:r>
            <a:r>
              <a:rPr lang="tr-TR" sz="2800" dirty="0" err="1" smtClean="0">
                <a:solidFill>
                  <a:srgbClr val="00B050"/>
                </a:solidFill>
              </a:rPr>
              <a:t>Muhammeden</a:t>
            </a:r>
            <a:r>
              <a:rPr lang="tr-TR" sz="2800" dirty="0" smtClean="0">
                <a:solidFill>
                  <a:srgbClr val="00B050"/>
                </a:solidFill>
              </a:rPr>
              <a:t> </a:t>
            </a:r>
            <a:r>
              <a:rPr lang="tr-TR" sz="2800" dirty="0" err="1" smtClean="0">
                <a:solidFill>
                  <a:srgbClr val="00B050"/>
                </a:solidFill>
              </a:rPr>
              <a:t>abduhu</a:t>
            </a:r>
            <a:r>
              <a:rPr lang="tr-TR" sz="2800" dirty="0" smtClean="0">
                <a:solidFill>
                  <a:srgbClr val="00B050"/>
                </a:solidFill>
              </a:rPr>
              <a:t> ve </a:t>
            </a:r>
            <a:r>
              <a:rPr lang="tr-TR" sz="2800" dirty="0" err="1" smtClean="0">
                <a:solidFill>
                  <a:srgbClr val="00B050"/>
                </a:solidFill>
              </a:rPr>
              <a:t>rasuluh</a:t>
            </a:r>
            <a:r>
              <a:rPr lang="tr-TR" sz="2800" dirty="0" smtClean="0">
                <a:solidFill>
                  <a:srgbClr val="00B050"/>
                </a:solidFill>
              </a:rPr>
              <a:t>.” </a:t>
            </a:r>
            <a:endParaRPr lang="tr-TR" sz="2800" dirty="0">
              <a:solidFill>
                <a:srgbClr val="00B050"/>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herhayat1sorudur\Desktop\KUTLUDOĞUM 2013\2013Yil.png"/>
          <p:cNvPicPr>
            <a:picLocks noChangeAspect="1" noChangeArrowheads="1"/>
          </p:cNvPicPr>
          <p:nvPr/>
        </p:nvPicPr>
        <p:blipFill>
          <a:blip r:embed="rId3" cstate="print"/>
          <a:srcRect/>
          <a:stretch>
            <a:fillRect/>
          </a:stretch>
        </p:blipFill>
        <p:spPr bwMode="auto">
          <a:xfrm>
            <a:off x="7668344" y="0"/>
            <a:ext cx="1475656" cy="987737"/>
          </a:xfrm>
          <a:prstGeom prst="rect">
            <a:avLst/>
          </a:prstGeom>
          <a:noFill/>
        </p:spPr>
      </p:pic>
      <p:pic>
        <p:nvPicPr>
          <p:cNvPr id="1029" name="Picture 5" descr="C:\Users\herhayat1sorudur\Desktop\KUTLUDOĞUM 2013\Onur2 (1).png"/>
          <p:cNvPicPr>
            <a:picLocks noChangeAspect="1" noChangeArrowheads="1"/>
          </p:cNvPicPr>
          <p:nvPr/>
        </p:nvPicPr>
        <p:blipFill>
          <a:blip r:embed="rId4" cstate="print"/>
          <a:srcRect/>
          <a:stretch>
            <a:fillRect/>
          </a:stretch>
        </p:blipFill>
        <p:spPr bwMode="auto">
          <a:xfrm>
            <a:off x="2195736" y="6240245"/>
            <a:ext cx="4820816" cy="645139"/>
          </a:xfrm>
          <a:prstGeom prst="rect">
            <a:avLst/>
          </a:prstGeom>
          <a:noFill/>
        </p:spPr>
      </p:pic>
      <p:sp>
        <p:nvSpPr>
          <p:cNvPr id="5" name="4 Dikdörtgen"/>
          <p:cNvSpPr/>
          <p:nvPr/>
        </p:nvSpPr>
        <p:spPr>
          <a:xfrm>
            <a:off x="539552" y="764704"/>
            <a:ext cx="8208912"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tr-TR" sz="4000" b="1" dirty="0" smtClean="0">
                <a:solidFill>
                  <a:srgbClr val="FFFF00"/>
                </a:solidFill>
              </a:rPr>
              <a:t>HAZRETİ İNSAN OLABİLMEK</a:t>
            </a:r>
            <a:r>
              <a:rPr lang="tr-TR" sz="4000" b="1" dirty="0" smtClean="0">
                <a:solidFill>
                  <a:srgbClr val="FFFF00"/>
                </a:solidFill>
              </a:rPr>
              <a:t>!</a:t>
            </a:r>
          </a:p>
          <a:p>
            <a:pPr algn="ctr"/>
            <a:endParaRPr lang="tr-TR" sz="4000" dirty="0" smtClean="0">
              <a:solidFill>
                <a:srgbClr val="FFFF00"/>
              </a:solidFill>
            </a:endParaRPr>
          </a:p>
          <a:p>
            <a:pPr algn="ctr"/>
            <a:endParaRPr lang="tr-TR" sz="4000" dirty="0" smtClean="0">
              <a:solidFill>
                <a:srgbClr val="FFFF00"/>
              </a:solidFill>
            </a:endParaRPr>
          </a:p>
          <a:p>
            <a:pPr algn="ctr"/>
            <a:r>
              <a:rPr lang="tr-TR" sz="4000" b="1" dirty="0" smtClean="0">
                <a:solidFill>
                  <a:srgbClr val="FFFF00"/>
                </a:solidFill>
              </a:rPr>
              <a:t>Dr. Ülfet Görgülü </a:t>
            </a:r>
          </a:p>
          <a:p>
            <a:pPr algn="ctr"/>
            <a:r>
              <a:rPr lang="tr-TR" sz="4000" dirty="0" smtClean="0">
                <a:solidFill>
                  <a:srgbClr val="FFFF00"/>
                </a:solidFill>
              </a:rPr>
              <a:t>Din İşleri Yüksek Kurulu Uzmanı</a:t>
            </a:r>
            <a:endParaRPr lang="tr-TR" sz="4000" dirty="0">
              <a:solidFill>
                <a:srgbClr val="FFFF00"/>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herhayat1sorudur\Desktop\KUTLUDOĞUM 2013\2013Yil.png"/>
          <p:cNvPicPr>
            <a:picLocks noChangeAspect="1" noChangeArrowheads="1"/>
          </p:cNvPicPr>
          <p:nvPr/>
        </p:nvPicPr>
        <p:blipFill>
          <a:blip r:embed="rId3" cstate="print"/>
          <a:srcRect/>
          <a:stretch>
            <a:fillRect/>
          </a:stretch>
        </p:blipFill>
        <p:spPr bwMode="auto">
          <a:xfrm>
            <a:off x="7668344" y="0"/>
            <a:ext cx="1475656" cy="987737"/>
          </a:xfrm>
          <a:prstGeom prst="rect">
            <a:avLst/>
          </a:prstGeom>
          <a:noFill/>
        </p:spPr>
      </p:pic>
      <p:pic>
        <p:nvPicPr>
          <p:cNvPr id="1029" name="Picture 5" descr="C:\Users\herhayat1sorudur\Desktop\KUTLUDOĞUM 2013\Onur2 (1).png"/>
          <p:cNvPicPr>
            <a:picLocks noChangeAspect="1" noChangeArrowheads="1"/>
          </p:cNvPicPr>
          <p:nvPr/>
        </p:nvPicPr>
        <p:blipFill>
          <a:blip r:embed="rId4" cstate="print"/>
          <a:srcRect/>
          <a:stretch>
            <a:fillRect/>
          </a:stretch>
        </p:blipFill>
        <p:spPr bwMode="auto">
          <a:xfrm>
            <a:off x="2195736" y="6240245"/>
            <a:ext cx="4820816" cy="645139"/>
          </a:xfrm>
          <a:prstGeom prst="rect">
            <a:avLst/>
          </a:prstGeom>
          <a:noFill/>
        </p:spPr>
      </p:pic>
      <p:sp>
        <p:nvSpPr>
          <p:cNvPr id="5" name="4 Dikdörtgen"/>
          <p:cNvSpPr/>
          <p:nvPr/>
        </p:nvSpPr>
        <p:spPr>
          <a:xfrm>
            <a:off x="539552" y="764704"/>
            <a:ext cx="8208912"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smtClean="0"/>
              <a:t>Allah’ın yeryüzüne insan olarak gönderdiği her varlık, varoluş itibarı ile onurlu yaratılmıştır. Yaratılışından itibaren onur simgesi olan insan, Allahın muhatap kabul ettiği ve onurunu en iyi şekilde koruyacağı bir takım ilahi hitap, emir ve yasaklara muhatap tutulmuştur. </a:t>
            </a:r>
            <a:endParaRPr lang="tr-TR" sz="2400" dirty="0" smtClean="0"/>
          </a:p>
          <a:p>
            <a:pPr algn="just"/>
            <a:endParaRPr lang="tr-TR" sz="2400" dirty="0" smtClean="0"/>
          </a:p>
          <a:p>
            <a:pPr algn="just"/>
            <a:r>
              <a:rPr lang="tr-TR" sz="2400" dirty="0" smtClean="0"/>
              <a:t>Bu </a:t>
            </a:r>
            <a:r>
              <a:rPr lang="tr-TR" sz="2400" dirty="0" smtClean="0"/>
              <a:t>onurun devamı, ilahi tebliğe inanma ve ilahi yasalar çerçevesinde hareket etmekle mümkündür. Zira yaratan Allah, yaratılan insandır. Ve insan onurunu en iyi koruyacak yasaları bilme ve belirleme yetkisi, âlemlerin sahibi, yegâne varlık, </a:t>
            </a:r>
            <a:r>
              <a:rPr lang="tr-TR" sz="2400" dirty="0" err="1" smtClean="0"/>
              <a:t>Alllah’a</a:t>
            </a:r>
            <a:r>
              <a:rPr lang="tr-TR" sz="2400" dirty="0" smtClean="0"/>
              <a:t> mahsustur. </a:t>
            </a:r>
            <a:endParaRPr lang="tr-TR"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herhayat1sorudur\Desktop\KUTLUDOĞUM 2013\2013Yil.png"/>
          <p:cNvPicPr>
            <a:picLocks noChangeAspect="1" noChangeArrowheads="1"/>
          </p:cNvPicPr>
          <p:nvPr/>
        </p:nvPicPr>
        <p:blipFill>
          <a:blip r:embed="rId3" cstate="print"/>
          <a:srcRect/>
          <a:stretch>
            <a:fillRect/>
          </a:stretch>
        </p:blipFill>
        <p:spPr bwMode="auto">
          <a:xfrm>
            <a:off x="7668344" y="0"/>
            <a:ext cx="1475656" cy="987737"/>
          </a:xfrm>
          <a:prstGeom prst="rect">
            <a:avLst/>
          </a:prstGeom>
          <a:noFill/>
        </p:spPr>
      </p:pic>
      <p:pic>
        <p:nvPicPr>
          <p:cNvPr id="1029" name="Picture 5" descr="C:\Users\herhayat1sorudur\Desktop\KUTLUDOĞUM 2013\Onur2 (1).png"/>
          <p:cNvPicPr>
            <a:picLocks noChangeAspect="1" noChangeArrowheads="1"/>
          </p:cNvPicPr>
          <p:nvPr/>
        </p:nvPicPr>
        <p:blipFill>
          <a:blip r:embed="rId4" cstate="print"/>
          <a:srcRect/>
          <a:stretch>
            <a:fillRect/>
          </a:stretch>
        </p:blipFill>
        <p:spPr bwMode="auto">
          <a:xfrm>
            <a:off x="2195736" y="6240245"/>
            <a:ext cx="4820816" cy="645139"/>
          </a:xfrm>
          <a:prstGeom prst="rect">
            <a:avLst/>
          </a:prstGeom>
          <a:noFill/>
        </p:spPr>
      </p:pic>
      <p:sp>
        <p:nvSpPr>
          <p:cNvPr id="5" name="4 Dikdörtgen"/>
          <p:cNvSpPr/>
          <p:nvPr/>
        </p:nvSpPr>
        <p:spPr>
          <a:xfrm>
            <a:off x="539552" y="764704"/>
            <a:ext cx="8208912"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smtClean="0"/>
              <a:t>İnsan insanlık şeref ve haysiyetini, onur ve kerametini Allah ve peygamber </a:t>
            </a:r>
            <a:r>
              <a:rPr lang="tr-TR" sz="2400" dirty="0" smtClean="0"/>
              <a:t>Hz</a:t>
            </a:r>
            <a:r>
              <a:rPr lang="tr-TR" sz="2400" dirty="0" smtClean="0"/>
              <a:t>. Muhammed (s.a.v.)’in öğretilerinde bulmuş, onunla yücelmiş, varlıklar arasında hak ettiği konumu almıştır.</a:t>
            </a:r>
            <a:endParaRPr lang="tr-TR" sz="2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herhayat1sorudur\Desktop\KUTLUDOĞUM 2013\2013Yil.png"/>
          <p:cNvPicPr>
            <a:picLocks noChangeAspect="1" noChangeArrowheads="1"/>
          </p:cNvPicPr>
          <p:nvPr/>
        </p:nvPicPr>
        <p:blipFill>
          <a:blip r:embed="rId3" cstate="print"/>
          <a:srcRect/>
          <a:stretch>
            <a:fillRect/>
          </a:stretch>
        </p:blipFill>
        <p:spPr bwMode="auto">
          <a:xfrm>
            <a:off x="7668344" y="0"/>
            <a:ext cx="1475656" cy="987737"/>
          </a:xfrm>
          <a:prstGeom prst="rect">
            <a:avLst/>
          </a:prstGeom>
          <a:noFill/>
        </p:spPr>
      </p:pic>
      <p:pic>
        <p:nvPicPr>
          <p:cNvPr id="1029" name="Picture 5" descr="C:\Users\herhayat1sorudur\Desktop\KUTLUDOĞUM 2013\Onur2 (1).png"/>
          <p:cNvPicPr>
            <a:picLocks noChangeAspect="1" noChangeArrowheads="1"/>
          </p:cNvPicPr>
          <p:nvPr/>
        </p:nvPicPr>
        <p:blipFill>
          <a:blip r:embed="rId4" cstate="print"/>
          <a:srcRect/>
          <a:stretch>
            <a:fillRect/>
          </a:stretch>
        </p:blipFill>
        <p:spPr bwMode="auto">
          <a:xfrm>
            <a:off x="2195736" y="6240245"/>
            <a:ext cx="4820816" cy="645139"/>
          </a:xfrm>
          <a:prstGeom prst="rect">
            <a:avLst/>
          </a:prstGeom>
          <a:noFill/>
        </p:spPr>
      </p:pic>
      <p:sp>
        <p:nvSpPr>
          <p:cNvPr id="5" name="4 Dikdörtgen"/>
          <p:cNvSpPr/>
          <p:nvPr/>
        </p:nvSpPr>
        <p:spPr>
          <a:xfrm>
            <a:off x="539552" y="764704"/>
            <a:ext cx="8208912"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0" indent="-457200" algn="just">
              <a:buFont typeface="Wingdings" pitchFamily="2" charset="2"/>
              <a:buChar char="q"/>
            </a:pPr>
            <a:r>
              <a:rPr lang="tr-TR" sz="2000" b="1" dirty="0" smtClean="0">
                <a:solidFill>
                  <a:srgbClr val="FFFF00"/>
                </a:solidFill>
              </a:rPr>
              <a:t>Allah’ın en güzel şekilde yarattığı ve bütün organlarını tastamam yaptığı </a:t>
            </a:r>
            <a:r>
              <a:rPr lang="tr-TR" sz="2000" b="1" dirty="0" smtClean="0">
                <a:solidFill>
                  <a:srgbClr val="FFFF00"/>
                </a:solidFill>
              </a:rPr>
              <a:t>varlıktır</a:t>
            </a:r>
          </a:p>
          <a:p>
            <a:pPr marL="457200" lvl="0" indent="-457200" algn="just">
              <a:buFont typeface="Wingdings" pitchFamily="2" charset="2"/>
              <a:buChar char="q"/>
            </a:pPr>
            <a:r>
              <a:rPr lang="tr-TR" sz="2000" b="1" dirty="0" smtClean="0">
                <a:solidFill>
                  <a:srgbClr val="92D050"/>
                </a:solidFill>
              </a:rPr>
              <a:t>Allahın </a:t>
            </a:r>
            <a:r>
              <a:rPr lang="tr-TR" sz="2000" b="1" dirty="0" smtClean="0">
                <a:solidFill>
                  <a:srgbClr val="92D050"/>
                </a:solidFill>
              </a:rPr>
              <a:t>tertemiz rızıklar verdiği </a:t>
            </a:r>
            <a:r>
              <a:rPr lang="tr-TR" sz="2000" b="1" dirty="0" smtClean="0">
                <a:solidFill>
                  <a:srgbClr val="92D050"/>
                </a:solidFill>
              </a:rPr>
              <a:t>varlıktır</a:t>
            </a:r>
            <a:endParaRPr lang="tr-TR" sz="2000" dirty="0" smtClean="0">
              <a:solidFill>
                <a:srgbClr val="92D050"/>
              </a:solidFill>
            </a:endParaRPr>
          </a:p>
          <a:p>
            <a:pPr marL="457200" indent="-457200" algn="just">
              <a:buFont typeface="Wingdings" pitchFamily="2" charset="2"/>
              <a:buChar char="q"/>
            </a:pPr>
            <a:r>
              <a:rPr lang="tr-TR" sz="2000" b="1" dirty="0" smtClean="0">
                <a:solidFill>
                  <a:schemeClr val="tx1"/>
                </a:solidFill>
              </a:rPr>
              <a:t>Ruhundan üfleyerek şereflendirdiği yegane </a:t>
            </a:r>
            <a:r>
              <a:rPr lang="tr-TR" sz="2000" b="1" dirty="0" smtClean="0">
                <a:solidFill>
                  <a:schemeClr val="tx1"/>
                </a:solidFill>
              </a:rPr>
              <a:t>varlıktır</a:t>
            </a:r>
            <a:endParaRPr lang="tr-TR" sz="2000" dirty="0" smtClean="0">
              <a:solidFill>
                <a:schemeClr val="tx1"/>
              </a:solidFill>
            </a:endParaRPr>
          </a:p>
          <a:p>
            <a:pPr marL="457200" indent="-457200" algn="just">
              <a:buFont typeface="Wingdings" pitchFamily="2" charset="2"/>
              <a:buChar char="q"/>
            </a:pPr>
            <a:r>
              <a:rPr lang="tr-TR" sz="2000" b="1" dirty="0" smtClean="0">
                <a:solidFill>
                  <a:srgbClr val="FFFF00"/>
                </a:solidFill>
              </a:rPr>
              <a:t>Allah’ın muhatap aldığı ve yeryüzünde halifesi kabul ettiği </a:t>
            </a:r>
            <a:r>
              <a:rPr lang="tr-TR" sz="2000" b="1" dirty="0" smtClean="0">
                <a:solidFill>
                  <a:srgbClr val="FFFF00"/>
                </a:solidFill>
              </a:rPr>
              <a:t>varlıktır</a:t>
            </a:r>
            <a:endParaRPr lang="tr-TR" sz="2000" dirty="0" smtClean="0">
              <a:solidFill>
                <a:srgbClr val="FFFF00"/>
              </a:solidFill>
            </a:endParaRPr>
          </a:p>
          <a:p>
            <a:pPr marL="457200" indent="-457200" algn="just">
              <a:buFont typeface="Wingdings" pitchFamily="2" charset="2"/>
              <a:buChar char="q"/>
            </a:pPr>
            <a:r>
              <a:rPr lang="tr-TR" sz="2000" b="1" dirty="0" smtClean="0">
                <a:solidFill>
                  <a:schemeClr val="tx1"/>
                </a:solidFill>
              </a:rPr>
              <a:t>Yaratılmışlara üstün kıldığı ve şan şeref sahibi yaptığı </a:t>
            </a:r>
            <a:r>
              <a:rPr lang="tr-TR" sz="2000" b="1" dirty="0" smtClean="0">
                <a:solidFill>
                  <a:schemeClr val="tx1"/>
                </a:solidFill>
              </a:rPr>
              <a:t>varlıktır</a:t>
            </a:r>
            <a:endParaRPr lang="tr-TR" sz="2000" dirty="0" smtClean="0">
              <a:solidFill>
                <a:schemeClr val="tx1"/>
              </a:solidFill>
            </a:endParaRPr>
          </a:p>
          <a:p>
            <a:pPr marL="457200" indent="-457200" algn="just">
              <a:buFont typeface="Wingdings" pitchFamily="2" charset="2"/>
              <a:buChar char="q"/>
            </a:pPr>
            <a:r>
              <a:rPr lang="tr-TR" sz="2000" b="1" dirty="0" smtClean="0">
                <a:solidFill>
                  <a:srgbClr val="FFFF00"/>
                </a:solidFill>
              </a:rPr>
              <a:t>Yaratılan her şeyi istifadesine sunduğu </a:t>
            </a:r>
            <a:r>
              <a:rPr lang="tr-TR" sz="2000" b="1" dirty="0" smtClean="0">
                <a:solidFill>
                  <a:srgbClr val="FFFF00"/>
                </a:solidFill>
              </a:rPr>
              <a:t>varlıktır</a:t>
            </a:r>
            <a:endParaRPr lang="tr-TR" sz="2000" dirty="0" smtClean="0">
              <a:solidFill>
                <a:srgbClr val="FFFF00"/>
              </a:solidFill>
            </a:endParaRPr>
          </a:p>
          <a:p>
            <a:pPr marL="457200" indent="-457200" algn="just">
              <a:buFont typeface="Wingdings" pitchFamily="2" charset="2"/>
              <a:buChar char="q"/>
            </a:pPr>
            <a:r>
              <a:rPr lang="tr-TR" sz="2000" b="1" dirty="0" smtClean="0">
                <a:solidFill>
                  <a:schemeClr val="tx1"/>
                </a:solidFill>
              </a:rPr>
              <a:t>Akıl, irade ve özgürlük verdiği </a:t>
            </a:r>
            <a:r>
              <a:rPr lang="tr-TR" sz="2000" b="1" dirty="0" smtClean="0">
                <a:solidFill>
                  <a:schemeClr val="tx1"/>
                </a:solidFill>
              </a:rPr>
              <a:t>varlıktır</a:t>
            </a:r>
            <a:endParaRPr lang="tr-TR" sz="2000" dirty="0" smtClean="0">
              <a:solidFill>
                <a:schemeClr val="tx1"/>
              </a:solidFill>
            </a:endParaRPr>
          </a:p>
          <a:p>
            <a:pPr marL="457200" indent="-457200" algn="just">
              <a:buFont typeface="Wingdings" pitchFamily="2" charset="2"/>
              <a:buChar char="q"/>
            </a:pPr>
            <a:r>
              <a:rPr lang="tr-TR" sz="2000" b="1" dirty="0" smtClean="0">
                <a:solidFill>
                  <a:srgbClr val="FFFF00"/>
                </a:solidFill>
              </a:rPr>
              <a:t>Vahiy, peygamberler ve kitaplar göndermek suretiyle doğru yolu gösterdiği </a:t>
            </a:r>
            <a:r>
              <a:rPr lang="tr-TR" sz="2000" b="1" dirty="0" smtClean="0">
                <a:solidFill>
                  <a:srgbClr val="FFFF00"/>
                </a:solidFill>
              </a:rPr>
              <a:t>varlıktır</a:t>
            </a:r>
            <a:endParaRPr lang="tr-TR" sz="2000" dirty="0" smtClean="0">
              <a:solidFill>
                <a:srgbClr val="FFFF00"/>
              </a:solidFill>
            </a:endParaRPr>
          </a:p>
          <a:p>
            <a:pPr marL="457200" indent="-457200" algn="just">
              <a:buFont typeface="Wingdings" pitchFamily="2" charset="2"/>
              <a:buChar char="q"/>
            </a:pPr>
            <a:r>
              <a:rPr lang="tr-TR" sz="2000" b="1" dirty="0" smtClean="0">
                <a:solidFill>
                  <a:schemeClr val="tx1"/>
                </a:solidFill>
              </a:rPr>
              <a:t>İradeli ve bilinçli olarak iman ve ibadet etmesini istediği </a:t>
            </a:r>
            <a:r>
              <a:rPr lang="tr-TR" sz="2000" b="1" dirty="0" smtClean="0">
                <a:solidFill>
                  <a:schemeClr val="tx1"/>
                </a:solidFill>
              </a:rPr>
              <a:t>varlıktır</a:t>
            </a:r>
            <a:endParaRPr lang="tr-TR" sz="2000" dirty="0" smtClean="0">
              <a:solidFill>
                <a:schemeClr val="tx1"/>
              </a:solidFill>
            </a:endParaRPr>
          </a:p>
          <a:p>
            <a:pPr marL="457200" indent="-457200" algn="just">
              <a:buFont typeface="Wingdings" pitchFamily="2" charset="2"/>
              <a:buChar char="q"/>
            </a:pPr>
            <a:r>
              <a:rPr lang="tr-TR" sz="2000" b="1" dirty="0" smtClean="0">
                <a:solidFill>
                  <a:srgbClr val="92D050"/>
                </a:solidFill>
              </a:rPr>
              <a:t>İyilik yapanları mükâfatlandırıp kötülük yapanları cezalandıracağı ve Sorumlu kıldığı </a:t>
            </a:r>
            <a:r>
              <a:rPr lang="tr-TR" sz="2000" b="1" dirty="0" smtClean="0">
                <a:solidFill>
                  <a:srgbClr val="92D050"/>
                </a:solidFill>
              </a:rPr>
              <a:t>varlıktır</a:t>
            </a:r>
            <a:endParaRPr lang="tr-TR" sz="2000" dirty="0" smtClean="0">
              <a:solidFill>
                <a:srgbClr val="92D05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herhayat1sorudur\Desktop\KUTLUDOĞUM 2013\2013Yil.png"/>
          <p:cNvPicPr>
            <a:picLocks noChangeAspect="1" noChangeArrowheads="1"/>
          </p:cNvPicPr>
          <p:nvPr/>
        </p:nvPicPr>
        <p:blipFill>
          <a:blip r:embed="rId3" cstate="print"/>
          <a:srcRect/>
          <a:stretch>
            <a:fillRect/>
          </a:stretch>
        </p:blipFill>
        <p:spPr bwMode="auto">
          <a:xfrm>
            <a:off x="7668344" y="0"/>
            <a:ext cx="1475656" cy="987737"/>
          </a:xfrm>
          <a:prstGeom prst="rect">
            <a:avLst/>
          </a:prstGeom>
          <a:noFill/>
        </p:spPr>
      </p:pic>
      <p:pic>
        <p:nvPicPr>
          <p:cNvPr id="1029" name="Picture 5" descr="C:\Users\herhayat1sorudur\Desktop\KUTLUDOĞUM 2013\Onur2 (1).png"/>
          <p:cNvPicPr>
            <a:picLocks noChangeAspect="1" noChangeArrowheads="1"/>
          </p:cNvPicPr>
          <p:nvPr/>
        </p:nvPicPr>
        <p:blipFill>
          <a:blip r:embed="rId4" cstate="print"/>
          <a:srcRect/>
          <a:stretch>
            <a:fillRect/>
          </a:stretch>
        </p:blipFill>
        <p:spPr bwMode="auto">
          <a:xfrm>
            <a:off x="2195736" y="6240245"/>
            <a:ext cx="4820816" cy="645139"/>
          </a:xfrm>
          <a:prstGeom prst="rect">
            <a:avLst/>
          </a:prstGeom>
          <a:noFill/>
        </p:spPr>
      </p:pic>
      <p:sp>
        <p:nvSpPr>
          <p:cNvPr id="5" name="4 Dikdörtgen"/>
          <p:cNvSpPr/>
          <p:nvPr/>
        </p:nvSpPr>
        <p:spPr>
          <a:xfrm>
            <a:off x="539552" y="764704"/>
            <a:ext cx="8208912"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smtClean="0">
                <a:solidFill>
                  <a:schemeClr val="tx1"/>
                </a:solidFill>
              </a:rPr>
              <a:t>İlim, makam, mevki, servet sahibi olmakla ya da bunlara sahip olan kimselere yakınlığıyla nefsine pay çıkaran, bunu şeref vesilesi addeden insan, </a:t>
            </a:r>
            <a:endParaRPr lang="tr-TR" sz="2400" dirty="0" smtClean="0">
              <a:solidFill>
                <a:schemeClr val="tx1"/>
              </a:solidFill>
            </a:endParaRPr>
          </a:p>
          <a:p>
            <a:pPr algn="just"/>
            <a:endParaRPr lang="tr-TR" sz="2400" b="1" dirty="0" smtClean="0">
              <a:solidFill>
                <a:schemeClr val="tx1"/>
              </a:solidFill>
              <a:effectLst>
                <a:outerShdw blurRad="38100" dist="38100" dir="2700000" algn="tl">
                  <a:srgbClr val="000000">
                    <a:alpha val="43137"/>
                  </a:srgbClr>
                </a:outerShdw>
              </a:effectLst>
            </a:endParaRPr>
          </a:p>
          <a:p>
            <a:pPr algn="just"/>
            <a:r>
              <a:rPr lang="tr-TR" sz="2400" b="1" dirty="0" smtClean="0">
                <a:solidFill>
                  <a:srgbClr val="FFFF00"/>
                </a:solidFill>
                <a:effectLst>
                  <a:outerShdw blurRad="38100" dist="38100" dir="2700000" algn="tl">
                    <a:srgbClr val="000000">
                      <a:alpha val="43137"/>
                    </a:srgbClr>
                  </a:outerShdw>
                </a:effectLst>
              </a:rPr>
              <a:t>asıl </a:t>
            </a:r>
            <a:r>
              <a:rPr lang="tr-TR" sz="2400" b="1" dirty="0" smtClean="0">
                <a:solidFill>
                  <a:srgbClr val="FFFF00"/>
                </a:solidFill>
                <a:effectLst>
                  <a:outerShdw blurRad="38100" dist="38100" dir="2700000" algn="tl">
                    <a:srgbClr val="000000">
                      <a:alpha val="43137"/>
                    </a:srgbClr>
                  </a:outerShdw>
                </a:effectLst>
              </a:rPr>
              <a:t>onur ve şerefin âlemlerin Rabbine kul, alemlere rahmet Nebiye ümmet kılınmakta olduğunu idrak edebilse! </a:t>
            </a:r>
            <a:endParaRPr lang="tr-TR" sz="2400" b="1" dirty="0">
              <a:solidFill>
                <a:srgbClr val="FFFF00"/>
              </a:solidFill>
              <a:effectLst>
                <a:outerShdw blurRad="38100" dist="38100" dir="2700000" algn="tl">
                  <a:srgbClr val="000000">
                    <a:alpha val="43137"/>
                  </a:srgbClr>
                </a:outerShdw>
              </a:effectLst>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herhayat1sorudur\Desktop\KUTLUDOĞUM 2013\2013Yil.png"/>
          <p:cNvPicPr>
            <a:picLocks noChangeAspect="1" noChangeArrowheads="1"/>
          </p:cNvPicPr>
          <p:nvPr/>
        </p:nvPicPr>
        <p:blipFill>
          <a:blip r:embed="rId3" cstate="print"/>
          <a:srcRect/>
          <a:stretch>
            <a:fillRect/>
          </a:stretch>
        </p:blipFill>
        <p:spPr bwMode="auto">
          <a:xfrm>
            <a:off x="7668344" y="0"/>
            <a:ext cx="1475656" cy="987737"/>
          </a:xfrm>
          <a:prstGeom prst="rect">
            <a:avLst/>
          </a:prstGeom>
          <a:noFill/>
        </p:spPr>
      </p:pic>
      <p:pic>
        <p:nvPicPr>
          <p:cNvPr id="1029" name="Picture 5" descr="C:\Users\herhayat1sorudur\Desktop\KUTLUDOĞUM 2013\Onur2 (1).png"/>
          <p:cNvPicPr>
            <a:picLocks noChangeAspect="1" noChangeArrowheads="1"/>
          </p:cNvPicPr>
          <p:nvPr/>
        </p:nvPicPr>
        <p:blipFill>
          <a:blip r:embed="rId4" cstate="print"/>
          <a:srcRect/>
          <a:stretch>
            <a:fillRect/>
          </a:stretch>
        </p:blipFill>
        <p:spPr bwMode="auto">
          <a:xfrm>
            <a:off x="2195736" y="6240245"/>
            <a:ext cx="4820816" cy="645139"/>
          </a:xfrm>
          <a:prstGeom prst="rect">
            <a:avLst/>
          </a:prstGeom>
          <a:noFill/>
        </p:spPr>
      </p:pic>
      <p:sp>
        <p:nvSpPr>
          <p:cNvPr id="5" name="4 Dikdörtgen"/>
          <p:cNvSpPr/>
          <p:nvPr/>
        </p:nvSpPr>
        <p:spPr>
          <a:xfrm>
            <a:off x="539552" y="764704"/>
            <a:ext cx="8208912"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smtClean="0">
                <a:solidFill>
                  <a:schemeClr val="tx1"/>
                </a:solidFill>
              </a:rPr>
              <a:t>Rabbimiz bize böylesine değer vermişken, biz insan onurunu maddi kriterler, sosyal statülerle ölçer olduk. Artık insanın değeri değil, bedeli konuşulur oldu</a:t>
            </a:r>
            <a:r>
              <a:rPr lang="tr-TR" sz="2400" dirty="0" smtClean="0">
                <a:solidFill>
                  <a:schemeClr val="tx1"/>
                </a:solidFill>
              </a:rPr>
              <a:t>.</a:t>
            </a:r>
          </a:p>
          <a:p>
            <a:pPr algn="just"/>
            <a:endParaRPr lang="tr-TR" sz="2400" dirty="0" smtClean="0">
              <a:solidFill>
                <a:schemeClr val="tx1"/>
              </a:solidFill>
            </a:endParaRPr>
          </a:p>
          <a:p>
            <a:pPr algn="just"/>
            <a:r>
              <a:rPr lang="tr-TR" sz="2400" b="1" dirty="0" smtClean="0">
                <a:solidFill>
                  <a:srgbClr val="FFFF00"/>
                </a:solidFill>
              </a:rPr>
              <a:t>Ya Rabbi! Senden uzak düştükçe yabancılaştık kendimize. </a:t>
            </a:r>
            <a:endParaRPr lang="tr-TR" sz="2400" b="1" dirty="0" smtClean="0">
              <a:solidFill>
                <a:srgbClr val="FFFF00"/>
              </a:solidFill>
            </a:endParaRPr>
          </a:p>
          <a:p>
            <a:pPr algn="just"/>
            <a:endParaRPr lang="tr-TR" sz="2400" b="1" dirty="0" smtClean="0">
              <a:solidFill>
                <a:srgbClr val="FFFF00"/>
              </a:solidFill>
            </a:endParaRPr>
          </a:p>
          <a:p>
            <a:pPr algn="just"/>
            <a:r>
              <a:rPr lang="tr-TR" sz="2400" b="1" dirty="0" smtClean="0">
                <a:solidFill>
                  <a:schemeClr val="tx1"/>
                </a:solidFill>
              </a:rPr>
              <a:t>Bilemedik </a:t>
            </a:r>
            <a:r>
              <a:rPr lang="tr-TR" sz="2400" b="1" dirty="0" smtClean="0">
                <a:solidFill>
                  <a:schemeClr val="tx1"/>
                </a:solidFill>
              </a:rPr>
              <a:t>ne kendi değerimizi, ne birbirimizin kıymetini. </a:t>
            </a:r>
            <a:endParaRPr lang="tr-TR" sz="2400" b="1" dirty="0" smtClean="0">
              <a:solidFill>
                <a:schemeClr val="tx1"/>
              </a:solidFill>
            </a:endParaRPr>
          </a:p>
          <a:p>
            <a:pPr algn="just"/>
            <a:endParaRPr lang="tr-TR" sz="2400" b="1" dirty="0" smtClean="0">
              <a:solidFill>
                <a:schemeClr val="tx1"/>
              </a:solidFill>
            </a:endParaRPr>
          </a:p>
          <a:p>
            <a:pPr algn="just"/>
            <a:r>
              <a:rPr lang="tr-TR" sz="2400" b="1" dirty="0" smtClean="0"/>
              <a:t>Beceremedik </a:t>
            </a:r>
            <a:r>
              <a:rPr lang="tr-TR" sz="2400" b="1" dirty="0" smtClean="0"/>
              <a:t>Hazreti insan olmayı.</a:t>
            </a:r>
            <a:r>
              <a:rPr lang="tr-TR" sz="2400" dirty="0" smtClean="0"/>
              <a:t> İnsanlıktan sınıfta kalıyor insanlık.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herhayat1sorudur\Desktop\KUTLUDOĞUM 2013\2013Yil.png"/>
          <p:cNvPicPr>
            <a:picLocks noChangeAspect="1" noChangeArrowheads="1"/>
          </p:cNvPicPr>
          <p:nvPr/>
        </p:nvPicPr>
        <p:blipFill>
          <a:blip r:embed="rId3" cstate="print"/>
          <a:srcRect/>
          <a:stretch>
            <a:fillRect/>
          </a:stretch>
        </p:blipFill>
        <p:spPr bwMode="auto">
          <a:xfrm>
            <a:off x="7668344" y="0"/>
            <a:ext cx="1475656" cy="987737"/>
          </a:xfrm>
          <a:prstGeom prst="rect">
            <a:avLst/>
          </a:prstGeom>
          <a:noFill/>
        </p:spPr>
      </p:pic>
      <p:pic>
        <p:nvPicPr>
          <p:cNvPr id="1029" name="Picture 5" descr="C:\Users\herhayat1sorudur\Desktop\KUTLUDOĞUM 2013\Onur2 (1).png"/>
          <p:cNvPicPr>
            <a:picLocks noChangeAspect="1" noChangeArrowheads="1"/>
          </p:cNvPicPr>
          <p:nvPr/>
        </p:nvPicPr>
        <p:blipFill>
          <a:blip r:embed="rId4" cstate="print"/>
          <a:srcRect/>
          <a:stretch>
            <a:fillRect/>
          </a:stretch>
        </p:blipFill>
        <p:spPr bwMode="auto">
          <a:xfrm>
            <a:off x="2195736" y="6240245"/>
            <a:ext cx="4820816" cy="645139"/>
          </a:xfrm>
          <a:prstGeom prst="rect">
            <a:avLst/>
          </a:prstGeom>
          <a:noFill/>
        </p:spPr>
      </p:pic>
      <p:sp>
        <p:nvSpPr>
          <p:cNvPr id="5" name="4 Dikdörtgen"/>
          <p:cNvSpPr/>
          <p:nvPr/>
        </p:nvSpPr>
        <p:spPr>
          <a:xfrm>
            <a:off x="539552" y="764704"/>
            <a:ext cx="8208912"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400" dirty="0" smtClean="0">
                <a:solidFill>
                  <a:schemeClr val="tx1"/>
                </a:solidFill>
              </a:rPr>
              <a:t>Hür yarattığın kulunu köleleştirdik</a:t>
            </a:r>
            <a:r>
              <a:rPr lang="tr-TR" sz="2400" b="1" dirty="0" smtClean="0">
                <a:solidFill>
                  <a:schemeClr val="tx1"/>
                </a:solidFill>
              </a:rPr>
              <a:t>. Hürüz zannettik kendimizi, nefsani duyguların esiri olmuş iken. </a:t>
            </a:r>
            <a:endParaRPr lang="tr-TR" sz="2400" b="1" dirty="0" smtClean="0">
              <a:solidFill>
                <a:schemeClr val="tx1"/>
              </a:solidFill>
            </a:endParaRPr>
          </a:p>
          <a:p>
            <a:pPr algn="just"/>
            <a:endParaRPr lang="tr-TR" sz="2400" b="1" dirty="0" smtClean="0"/>
          </a:p>
          <a:p>
            <a:pPr algn="just"/>
            <a:r>
              <a:rPr lang="tr-TR" sz="2400" b="1" dirty="0" smtClean="0">
                <a:solidFill>
                  <a:srgbClr val="FFFF00"/>
                </a:solidFill>
              </a:rPr>
              <a:t>Kendimizi </a:t>
            </a:r>
            <a:r>
              <a:rPr lang="tr-TR" sz="2400" b="1" dirty="0" smtClean="0">
                <a:solidFill>
                  <a:srgbClr val="FFFF00"/>
                </a:solidFill>
              </a:rPr>
              <a:t>kendimiz köleleştirdik.</a:t>
            </a:r>
            <a:r>
              <a:rPr lang="tr-TR" sz="2400" dirty="0" smtClean="0">
                <a:solidFill>
                  <a:srgbClr val="FFFF00"/>
                </a:solidFill>
              </a:rPr>
              <a:t> </a:t>
            </a:r>
            <a:endParaRPr lang="tr-TR" sz="2400" dirty="0" smtClean="0">
              <a:solidFill>
                <a:srgbClr val="FFFF00"/>
              </a:solidFill>
            </a:endParaRPr>
          </a:p>
          <a:p>
            <a:pPr algn="just"/>
            <a:endParaRPr lang="tr-TR" sz="2400" dirty="0" smtClean="0"/>
          </a:p>
          <a:p>
            <a:pPr algn="just"/>
            <a:r>
              <a:rPr lang="tr-TR" sz="2400" dirty="0" smtClean="0">
                <a:solidFill>
                  <a:schemeClr val="tx1"/>
                </a:solidFill>
              </a:rPr>
              <a:t>Rotasını </a:t>
            </a:r>
            <a:r>
              <a:rPr lang="tr-TR" sz="2400" dirty="0" smtClean="0">
                <a:solidFill>
                  <a:schemeClr val="tx1"/>
                </a:solidFill>
              </a:rPr>
              <a:t>yitirmiş, pusulası bozulmuş insanoğlu savrulmakta benliğin uçurumlarına. </a:t>
            </a:r>
            <a:endParaRPr lang="tr-TR" sz="2400" dirty="0" smtClean="0">
              <a:solidFill>
                <a:schemeClr val="tx1"/>
              </a:solidFill>
            </a:endParaRPr>
          </a:p>
          <a:p>
            <a:pPr algn="just"/>
            <a:endParaRPr lang="tr-TR" sz="2400" b="1" dirty="0" smtClean="0"/>
          </a:p>
          <a:p>
            <a:pPr algn="just"/>
            <a:r>
              <a:rPr lang="tr-TR" sz="2400" b="1" dirty="0" smtClean="0">
                <a:solidFill>
                  <a:srgbClr val="FFFF00"/>
                </a:solidFill>
              </a:rPr>
              <a:t>Kendi </a:t>
            </a:r>
            <a:r>
              <a:rPr lang="tr-TR" sz="2400" b="1" dirty="0" smtClean="0">
                <a:solidFill>
                  <a:srgbClr val="FFFF00"/>
                </a:solidFill>
              </a:rPr>
              <a:t>ellerimizle atıyoruz kendimizi tehlikelere. </a:t>
            </a:r>
            <a:endParaRPr lang="tr-TR" sz="2400" b="1" dirty="0" smtClean="0">
              <a:solidFill>
                <a:srgbClr val="FFFF00"/>
              </a:solidFill>
            </a:endParaRPr>
          </a:p>
          <a:p>
            <a:pPr algn="just"/>
            <a:endParaRPr lang="tr-TR" sz="2400" b="1" dirty="0" smtClean="0"/>
          </a:p>
          <a:p>
            <a:pPr algn="just"/>
            <a:r>
              <a:rPr lang="tr-TR" sz="2400" b="1" dirty="0" smtClean="0"/>
              <a:t>Biz </a:t>
            </a:r>
            <a:r>
              <a:rPr lang="tr-TR" sz="2400" b="1" dirty="0" smtClean="0"/>
              <a:t>yazık ettik bize… </a:t>
            </a:r>
            <a:endParaRPr lang="tr-TR" sz="24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1026" name="Picture 2" descr="C:\Users\herhayat1sorudur\Desktop\KUTLUDOĞUM 2013\2013Yil.png"/>
          <p:cNvPicPr>
            <a:picLocks noChangeAspect="1" noChangeArrowheads="1"/>
          </p:cNvPicPr>
          <p:nvPr/>
        </p:nvPicPr>
        <p:blipFill>
          <a:blip r:embed="rId3" cstate="print"/>
          <a:srcRect/>
          <a:stretch>
            <a:fillRect/>
          </a:stretch>
        </p:blipFill>
        <p:spPr bwMode="auto">
          <a:xfrm>
            <a:off x="7668344" y="0"/>
            <a:ext cx="1475656" cy="987737"/>
          </a:xfrm>
          <a:prstGeom prst="rect">
            <a:avLst/>
          </a:prstGeom>
          <a:noFill/>
        </p:spPr>
      </p:pic>
      <p:pic>
        <p:nvPicPr>
          <p:cNvPr id="1029" name="Picture 5" descr="C:\Users\herhayat1sorudur\Desktop\KUTLUDOĞUM 2013\Onur2 (1).png"/>
          <p:cNvPicPr>
            <a:picLocks noChangeAspect="1" noChangeArrowheads="1"/>
          </p:cNvPicPr>
          <p:nvPr/>
        </p:nvPicPr>
        <p:blipFill>
          <a:blip r:embed="rId4" cstate="print"/>
          <a:srcRect/>
          <a:stretch>
            <a:fillRect/>
          </a:stretch>
        </p:blipFill>
        <p:spPr bwMode="auto">
          <a:xfrm>
            <a:off x="2195736" y="6240245"/>
            <a:ext cx="4820816" cy="645139"/>
          </a:xfrm>
          <a:prstGeom prst="rect">
            <a:avLst/>
          </a:prstGeom>
          <a:noFill/>
        </p:spPr>
      </p:pic>
      <p:sp>
        <p:nvSpPr>
          <p:cNvPr id="5" name="4 Dikdörtgen"/>
          <p:cNvSpPr/>
          <p:nvPr/>
        </p:nvSpPr>
        <p:spPr>
          <a:xfrm>
            <a:off x="539552" y="764704"/>
            <a:ext cx="8208912" cy="540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tr-TR" sz="2000" b="1" dirty="0" smtClean="0">
                <a:solidFill>
                  <a:schemeClr val="tx1"/>
                </a:solidFill>
              </a:rPr>
              <a:t>Yazık değil mi kadını metalaştıran zihniyete? </a:t>
            </a:r>
            <a:endParaRPr lang="tr-TR" sz="2000" dirty="0" smtClean="0">
              <a:solidFill>
                <a:schemeClr val="tx1"/>
              </a:solidFill>
            </a:endParaRPr>
          </a:p>
          <a:p>
            <a:pPr algn="just"/>
            <a:r>
              <a:rPr lang="tr-TR" sz="2000" dirty="0" smtClean="0">
                <a:solidFill>
                  <a:srgbClr val="FFFF00"/>
                </a:solidFill>
              </a:rPr>
              <a:t>Yazık değil mi rahimlerde yaşamına son verdiğimiz bebeklerimize?</a:t>
            </a:r>
          </a:p>
          <a:p>
            <a:pPr algn="just"/>
            <a:r>
              <a:rPr lang="tr-TR" sz="2000" b="1" dirty="0" smtClean="0">
                <a:solidFill>
                  <a:schemeClr val="tx1"/>
                </a:solidFill>
              </a:rPr>
              <a:t>Yazık değil mi İsmail misali Allah’a kurban etmek yerine içkiye, uyuşturucuya kurban verdiğimiz gençlerimize?</a:t>
            </a:r>
            <a:endParaRPr lang="tr-TR" sz="2000" dirty="0" smtClean="0">
              <a:solidFill>
                <a:schemeClr val="tx1"/>
              </a:solidFill>
            </a:endParaRPr>
          </a:p>
          <a:p>
            <a:pPr algn="just"/>
            <a:r>
              <a:rPr lang="tr-TR" sz="2000" dirty="0" smtClean="0">
                <a:solidFill>
                  <a:srgbClr val="FFFF00"/>
                </a:solidFill>
              </a:rPr>
              <a:t>Yazık değil mi ötekileştirilen, istismar edilen, ayrımcılığa maruz bırakılan, terörün, işkencenin mağduru olan herkese? </a:t>
            </a:r>
          </a:p>
          <a:p>
            <a:pPr algn="just"/>
            <a:r>
              <a:rPr lang="tr-TR" sz="2000" b="1" dirty="0" smtClean="0">
                <a:solidFill>
                  <a:schemeClr val="tx1"/>
                </a:solidFill>
              </a:rPr>
              <a:t>Yazık değil mi sömürülen emeğe, zedelenen onura, </a:t>
            </a:r>
            <a:r>
              <a:rPr lang="tr-TR" sz="2000" b="1" dirty="0" err="1" smtClean="0">
                <a:solidFill>
                  <a:schemeClr val="tx1"/>
                </a:solidFill>
              </a:rPr>
              <a:t>gaspedilen</a:t>
            </a:r>
            <a:r>
              <a:rPr lang="tr-TR" sz="2000" b="1" dirty="0" smtClean="0">
                <a:solidFill>
                  <a:schemeClr val="tx1"/>
                </a:solidFill>
              </a:rPr>
              <a:t> haklara?</a:t>
            </a:r>
            <a:endParaRPr lang="tr-TR" sz="2000" dirty="0" smtClean="0">
              <a:solidFill>
                <a:schemeClr val="tx1"/>
              </a:solidFill>
            </a:endParaRPr>
          </a:p>
          <a:p>
            <a:pPr algn="just"/>
            <a:r>
              <a:rPr lang="tr-TR" sz="2000" dirty="0" smtClean="0">
                <a:solidFill>
                  <a:srgbClr val="FFFF00"/>
                </a:solidFill>
              </a:rPr>
              <a:t>Yazık değil mi açmadan solan tomurcuklara?</a:t>
            </a:r>
          </a:p>
          <a:p>
            <a:pPr algn="just"/>
            <a:r>
              <a:rPr lang="tr-TR" sz="2000" b="1" dirty="0" smtClean="0">
                <a:solidFill>
                  <a:schemeClr val="tx1"/>
                </a:solidFill>
              </a:rPr>
              <a:t>Yazık değil mi baharı görmeden kuruyan dallara?</a:t>
            </a:r>
            <a:endParaRPr lang="tr-TR" sz="2000" dirty="0" smtClean="0">
              <a:solidFill>
                <a:schemeClr val="tx1"/>
              </a:solidFill>
            </a:endParaRPr>
          </a:p>
          <a:p>
            <a:pPr algn="just"/>
            <a:r>
              <a:rPr lang="tr-TR" sz="2000" dirty="0" smtClean="0">
                <a:solidFill>
                  <a:srgbClr val="FFFF00"/>
                </a:solidFill>
              </a:rPr>
              <a:t>Yazık değil mi kalem tutması gerekirken silahla tanışan ellere?</a:t>
            </a:r>
          </a:p>
          <a:p>
            <a:pPr algn="just"/>
            <a:r>
              <a:rPr lang="tr-TR" sz="2000" b="1" dirty="0" smtClean="0">
                <a:solidFill>
                  <a:schemeClr val="tx1"/>
                </a:solidFill>
              </a:rPr>
              <a:t>Yazık değil mi muhabbetle çarpması gerekirken kin ve nefretin bürüdüğü kalplere?</a:t>
            </a:r>
            <a:endParaRPr lang="tr-TR" sz="2000" dirty="0" smtClean="0">
              <a:solidFill>
                <a:schemeClr val="tx1"/>
              </a:solidFill>
            </a:endParaRPr>
          </a:p>
          <a:p>
            <a:pPr algn="just"/>
            <a:r>
              <a:rPr lang="tr-TR" sz="2000" dirty="0" smtClean="0">
                <a:solidFill>
                  <a:srgbClr val="FFFF00"/>
                </a:solidFill>
              </a:rPr>
              <a:t>Yazık değil mi korkuyla titreyen yüreklere, zulümle ağlayanlara, inleyenlere?</a:t>
            </a:r>
            <a:endParaRPr lang="tr-TR" sz="2000" dirty="0">
              <a:solidFill>
                <a:srgbClr val="FFFF00"/>
              </a:solidFill>
            </a:endParaRPr>
          </a:p>
        </p:txBody>
      </p:sp>
    </p:spTree>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61</TotalTime>
  <Words>1516</Words>
  <Application>Microsoft Office PowerPoint</Application>
  <PresentationFormat>Ekran Gösterisi (4:3)</PresentationFormat>
  <Paragraphs>183</Paragraphs>
  <Slides>29</Slides>
  <Notes>0</Notes>
  <HiddenSlides>0</HiddenSlides>
  <MMClips>0</MMClips>
  <ScaleCrop>false</ScaleCrop>
  <HeadingPairs>
    <vt:vector size="4" baseType="variant">
      <vt:variant>
        <vt:lpstr>Tema</vt:lpstr>
      </vt:variant>
      <vt:variant>
        <vt:i4>1</vt:i4>
      </vt:variant>
      <vt:variant>
        <vt:lpstr>Slayt Başlıkları</vt:lpstr>
      </vt:variant>
      <vt:variant>
        <vt:i4>29</vt:i4>
      </vt:variant>
    </vt:vector>
  </HeadingPairs>
  <TitlesOfParts>
    <vt:vector size="30" baseType="lpstr">
      <vt:lpstr>Ofis Teması</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lpstr>Slayt 26</vt:lpstr>
      <vt:lpstr>Slayt 27</vt:lpstr>
      <vt:lpstr>Slayt 28</vt:lpstr>
      <vt:lpstr>Slayt 29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herhayat1sorudur</dc:creator>
  <cp:lastModifiedBy>herhayat1sorudur</cp:lastModifiedBy>
  <cp:revision>10</cp:revision>
  <dcterms:created xsi:type="dcterms:W3CDTF">2013-04-02T07:46:07Z</dcterms:created>
  <dcterms:modified xsi:type="dcterms:W3CDTF">2013-04-08T08:33:52Z</dcterms:modified>
</cp:coreProperties>
</file>