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342" r:id="rId4"/>
    <p:sldId id="345" r:id="rId5"/>
    <p:sldId id="298" r:id="rId6"/>
    <p:sldId id="304" r:id="rId7"/>
    <p:sldId id="346" r:id="rId8"/>
    <p:sldId id="305" r:id="rId9"/>
    <p:sldId id="348" r:id="rId10"/>
    <p:sldId id="299" r:id="rId11"/>
    <p:sldId id="313" r:id="rId12"/>
    <p:sldId id="314" r:id="rId13"/>
    <p:sldId id="300" r:id="rId14"/>
    <p:sldId id="295" r:id="rId15"/>
    <p:sldId id="302" r:id="rId16"/>
    <p:sldId id="306" r:id="rId17"/>
    <p:sldId id="343" r:id="rId18"/>
    <p:sldId id="331" r:id="rId19"/>
    <p:sldId id="334" r:id="rId20"/>
    <p:sldId id="336" r:id="rId21"/>
    <p:sldId id="354" r:id="rId22"/>
    <p:sldId id="335" r:id="rId23"/>
    <p:sldId id="350" r:id="rId24"/>
    <p:sldId id="337" r:id="rId25"/>
    <p:sldId id="338" r:id="rId26"/>
    <p:sldId id="339" r:id="rId27"/>
    <p:sldId id="307" r:id="rId28"/>
    <p:sldId id="352" r:id="rId29"/>
    <p:sldId id="351" r:id="rId30"/>
    <p:sldId id="271" r:id="rId31"/>
    <p:sldId id="312" r:id="rId32"/>
    <p:sldId id="280" r:id="rId33"/>
    <p:sldId id="332" r:id="rId34"/>
    <p:sldId id="277" r:id="rId35"/>
    <p:sldId id="284" r:id="rId36"/>
    <p:sldId id="309" r:id="rId37"/>
    <p:sldId id="316" r:id="rId38"/>
    <p:sldId id="315" r:id="rId39"/>
    <p:sldId id="311" r:id="rId40"/>
    <p:sldId id="355" r:id="rId41"/>
    <p:sldId id="308" r:id="rId42"/>
    <p:sldId id="327" r:id="rId43"/>
    <p:sldId id="297" r:id="rId44"/>
    <p:sldId id="333" r:id="rId45"/>
    <p:sldId id="317" r:id="rId46"/>
    <p:sldId id="329" r:id="rId47"/>
    <p:sldId id="328" r:id="rId48"/>
    <p:sldId id="340" r:id="rId49"/>
    <p:sldId id="319" r:id="rId50"/>
    <p:sldId id="341" r:id="rId51"/>
    <p:sldId id="330" r:id="rId52"/>
    <p:sldId id="356" r:id="rId53"/>
    <p:sldId id="357"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60"/>
  </p:normalViewPr>
  <p:slideViewPr>
    <p:cSldViewPr>
      <p:cViewPr varScale="1">
        <p:scale>
          <a:sx n="69" d="100"/>
          <a:sy n="69"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61FE95B-741B-4602-84BD-FF4A91FD9DA7}" type="datetimeFigureOut">
              <a:rPr lang="tr-TR" smtClean="0"/>
              <a:pPr/>
              <a:t>30.03.2021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CF55C3-1061-401A-9890-29B4071D63F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FE95B-741B-4602-84BD-FF4A91FD9DA7}" type="datetimeFigureOut">
              <a:rPr lang="tr-TR" smtClean="0"/>
              <a:pPr/>
              <a:t>30.03.2021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F55C3-1061-401A-9890-29B4071D63F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slideLayout" Target="../slideLayouts/slideLayout1.xml" /><Relationship Id="rId1" Type="http://schemas.openxmlformats.org/officeDocument/2006/relationships/vmlDrawing" Target="../drawings/vmlDrawing1.vml" /><Relationship Id="rId5" Type="http://schemas.openxmlformats.org/officeDocument/2006/relationships/image" Target="../media/image20.png" /><Relationship Id="rId4" Type="http://schemas.openxmlformats.org/officeDocument/2006/relationships/oleObject" Target="../embeddings/oleObject1.bin"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8" Type="http://schemas.openxmlformats.org/officeDocument/2006/relationships/image" Target="../media/image30.jpeg" /><Relationship Id="rId3" Type="http://schemas.openxmlformats.org/officeDocument/2006/relationships/image" Target="../media/image25.jpeg" /><Relationship Id="rId7" Type="http://schemas.openxmlformats.org/officeDocument/2006/relationships/image" Target="../media/image29.png" /><Relationship Id="rId2" Type="http://schemas.openxmlformats.org/officeDocument/2006/relationships/image" Target="../media/image24.png" /><Relationship Id="rId1" Type="http://schemas.openxmlformats.org/officeDocument/2006/relationships/slideLayout" Target="../slideLayouts/slideLayout1.xml" /><Relationship Id="rId6" Type="http://schemas.openxmlformats.org/officeDocument/2006/relationships/image" Target="../media/image28.png" /><Relationship Id="rId5" Type="http://schemas.openxmlformats.org/officeDocument/2006/relationships/image" Target="../media/image27.jpeg" /><Relationship Id="rId4" Type="http://schemas.openxmlformats.org/officeDocument/2006/relationships/image" Target="../media/image26.pn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11.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6.jpeg" /><Relationship Id="rId7" Type="http://schemas.openxmlformats.org/officeDocument/2006/relationships/image" Target="../media/image10.jpeg" /><Relationship Id="rId2" Type="http://schemas.openxmlformats.org/officeDocument/2006/relationships/image" Target="../media/image5.jpeg" /><Relationship Id="rId1" Type="http://schemas.openxmlformats.org/officeDocument/2006/relationships/slideLayout" Target="../slideLayouts/slideLayout1.xml" /><Relationship Id="rId6" Type="http://schemas.openxmlformats.org/officeDocument/2006/relationships/image" Target="../media/image9.jpeg" /><Relationship Id="rId5" Type="http://schemas.openxmlformats.org/officeDocument/2006/relationships/image" Target="../media/image8.jpeg" /><Relationship Id="rId4" Type="http://schemas.openxmlformats.org/officeDocument/2006/relationships/image" Target="../media/image7.jpeg"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jpeg"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3" Type="http://schemas.openxmlformats.org/officeDocument/2006/relationships/image" Target="../media/image38.gif" /><Relationship Id="rId2" Type="http://schemas.openxmlformats.org/officeDocument/2006/relationships/image" Target="../media/image37.jpeg" /><Relationship Id="rId1" Type="http://schemas.openxmlformats.org/officeDocument/2006/relationships/slideLayout" Target="../slideLayouts/slideLayout1.xml" /><Relationship Id="rId5" Type="http://schemas.openxmlformats.org/officeDocument/2006/relationships/image" Target="../media/image40.jpeg" /><Relationship Id="rId4" Type="http://schemas.openxmlformats.org/officeDocument/2006/relationships/image" Target="../media/image39.jpeg"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image" Target="../media/image41.jpeg"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43.jpeg"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eg" /><Relationship Id="rId1" Type="http://schemas.openxmlformats.org/officeDocument/2006/relationships/slideLayout" Target="../slideLayouts/slideLayout1.xml" /><Relationship Id="rId6" Type="http://schemas.openxmlformats.org/officeDocument/2006/relationships/image" Target="../media/image16.jpeg" /><Relationship Id="rId5" Type="http://schemas.openxmlformats.org/officeDocument/2006/relationships/image" Target="../media/image15.jpeg" /><Relationship Id="rId4" Type="http://schemas.openxmlformats.org/officeDocument/2006/relationships/image" Target="../media/image14.jpeg" /></Relationships>
</file>

<file path=ppt/slides/_rels/slide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Dikdörtgen"/>
          <p:cNvSpPr/>
          <p:nvPr/>
        </p:nvSpPr>
        <p:spPr>
          <a:xfrm>
            <a:off x="428596" y="1785926"/>
            <a:ext cx="8215370" cy="3416320"/>
          </a:xfrm>
          <a:prstGeom prst="rect">
            <a:avLst/>
          </a:prstGeom>
        </p:spPr>
        <p:txBody>
          <a:bodyPr wrap="square">
            <a:spAutoFit/>
          </a:bodyPr>
          <a:lstStyle/>
          <a:p>
            <a:pPr algn="ctr"/>
            <a:r>
              <a:rPr lang="tr-TR" sz="7200" dirty="0">
                <a:solidFill>
                  <a:srgbClr val="C00000"/>
                </a:solidFill>
                <a:latin typeface="Vivaldi" pitchFamily="66" charset="0"/>
                <a:cs typeface="Times New Roman" pitchFamily="18" charset="0"/>
              </a:rPr>
              <a:t>Hasta,Engelli, Özürlü </a:t>
            </a:r>
            <a:r>
              <a:rPr lang="tr-TR" sz="7200" dirty="0" err="1">
                <a:solidFill>
                  <a:srgbClr val="C00000"/>
                </a:solidFill>
                <a:latin typeface="Vivaldi" pitchFamily="66" charset="0"/>
                <a:cs typeface="Times New Roman" pitchFamily="18" charset="0"/>
              </a:rPr>
              <a:t>Insanlar</a:t>
            </a:r>
            <a:r>
              <a:rPr lang="tr-TR" sz="7200" dirty="0">
                <a:solidFill>
                  <a:srgbClr val="C00000"/>
                </a:solidFill>
                <a:latin typeface="Vivaldi" pitchFamily="66" charset="0"/>
                <a:cs typeface="Times New Roman" pitchFamily="18" charset="0"/>
              </a:rPr>
              <a:t> Ve Dini Yükümlülükler</a:t>
            </a:r>
          </a:p>
        </p:txBody>
      </p:sp>
      <p:sp>
        <p:nvSpPr>
          <p:cNvPr id="12" name="11 Dikdörtgen"/>
          <p:cNvSpPr/>
          <p:nvPr/>
        </p:nvSpPr>
        <p:spPr>
          <a:xfrm>
            <a:off x="3214678" y="6033805"/>
            <a:ext cx="3071834" cy="369332"/>
          </a:xfrm>
          <a:prstGeom prst="rect">
            <a:avLst/>
          </a:prstGeom>
          <a:noFill/>
        </p:spPr>
        <p:txBody>
          <a:bodyPr wrap="square">
            <a:spAutoFit/>
          </a:bodyPr>
          <a:lstStyle/>
          <a:p>
            <a:pPr algn="ctr"/>
            <a:r>
              <a:rPr lang="tr-TR" b="1" dirty="0" err="1">
                <a:latin typeface="Times New Roman" pitchFamily="18" charset="0"/>
                <a:cs typeface="Times New Roman" pitchFamily="18" charset="0"/>
              </a:rPr>
              <a:t>idrisyavuzyigit</a:t>
            </a:r>
            <a:r>
              <a:rPr lang="tr-TR" b="1" dirty="0">
                <a:latin typeface="Times New Roman" pitchFamily="18" charset="0"/>
                <a:cs typeface="Times New Roman" pitchFamily="18" charset="0"/>
              </a:rPr>
              <a:t>@</a:t>
            </a:r>
            <a:r>
              <a:rPr lang="tr-TR" b="1" dirty="0" err="1">
                <a:latin typeface="Times New Roman" pitchFamily="18" charset="0"/>
                <a:cs typeface="Times New Roman" pitchFamily="18" charset="0"/>
              </a:rPr>
              <a:t>hotmail</a:t>
            </a:r>
            <a:r>
              <a:rPr lang="tr-TR" b="1" dirty="0">
                <a:latin typeface="Times New Roman" pitchFamily="18" charset="0"/>
                <a:cs typeface="Times New Roman" pitchFamily="18" charset="0"/>
              </a:rPr>
              <a:t>.com</a:t>
            </a:r>
          </a:p>
        </p:txBody>
      </p:sp>
      <p:pic>
        <p:nvPicPr>
          <p:cNvPr id="13" name="Picture 2" descr="Datei:Diyanet İşleri Başkanlığı logo.svg"/>
          <p:cNvPicPr>
            <a:picLocks noChangeAspect="1" noChangeArrowheads="1"/>
          </p:cNvPicPr>
          <p:nvPr/>
        </p:nvPicPr>
        <p:blipFill>
          <a:blip r:embed="rId2" cstate="print"/>
          <a:srcRect/>
          <a:stretch>
            <a:fillRect/>
          </a:stretch>
        </p:blipFill>
        <p:spPr bwMode="auto">
          <a:xfrm>
            <a:off x="71406" y="71414"/>
            <a:ext cx="1428760" cy="1424005"/>
          </a:xfrm>
          <a:prstGeom prst="ellipse">
            <a:avLst/>
          </a:prstGeom>
          <a:noFill/>
        </p:spPr>
      </p:pic>
      <p:pic>
        <p:nvPicPr>
          <p:cNvPr id="15" name="Picture 4" descr="D:\SUNULAR\SLAYT VE SUNULAR İÇİN RESİMLER\PNG RESİMLERİ\Turkey.png"/>
          <p:cNvPicPr>
            <a:picLocks noChangeAspect="1" noChangeArrowheads="1"/>
          </p:cNvPicPr>
          <p:nvPr/>
        </p:nvPicPr>
        <p:blipFill>
          <a:blip r:embed="rId3"/>
          <a:srcRect/>
          <a:stretch>
            <a:fillRect/>
          </a:stretch>
        </p:blipFill>
        <p:spPr bwMode="auto">
          <a:xfrm>
            <a:off x="7643834" y="71413"/>
            <a:ext cx="1500198" cy="1500199"/>
          </a:xfrm>
          <a:prstGeom prst="rect">
            <a:avLst/>
          </a:prstGeom>
          <a:noFill/>
        </p:spPr>
      </p:pic>
      <p:sp>
        <p:nvSpPr>
          <p:cNvPr id="16" name="15 Dikdörtgen"/>
          <p:cNvSpPr/>
          <p:nvPr/>
        </p:nvSpPr>
        <p:spPr>
          <a:xfrm>
            <a:off x="2857488" y="5643578"/>
            <a:ext cx="3857620" cy="523220"/>
          </a:xfrm>
          <a:prstGeom prst="rect">
            <a:avLst/>
          </a:prstGeom>
          <a:noFill/>
        </p:spPr>
        <p:txBody>
          <a:bodyPr wrap="square">
            <a:spAutoFit/>
          </a:bodyPr>
          <a:lstStyle/>
          <a:p>
            <a:pPr algn="ctr"/>
            <a:r>
              <a:rPr lang="tr-TR" sz="2800" b="1" dirty="0">
                <a:latin typeface="Vivaldi" pitchFamily="66" charset="0"/>
                <a:cs typeface="Times New Roman" pitchFamily="18" charset="0"/>
              </a:rPr>
              <a:t>İ</a:t>
            </a:r>
            <a:r>
              <a:rPr lang="tr-TR" sz="2800" b="1" dirty="0">
                <a:latin typeface="Times New Roman" pitchFamily="18" charset="0"/>
                <a:cs typeface="Times New Roman" pitchFamily="18" charset="0"/>
              </a:rPr>
              <a:t>dris YAVUZYİĞİT</a:t>
            </a:r>
          </a:p>
        </p:txBody>
      </p:sp>
      <p:pic>
        <p:nvPicPr>
          <p:cNvPr id="18" name="Picture 2" descr="C:\Documents and Settings\dmc\Belgelerim\ek_tezhip_16.png"/>
          <p:cNvPicPr>
            <a:picLocks noChangeAspect="1" noChangeArrowheads="1"/>
          </p:cNvPicPr>
          <p:nvPr/>
        </p:nvPicPr>
        <p:blipFill>
          <a:blip r:embed="rId4"/>
          <a:srcRect/>
          <a:stretch>
            <a:fillRect/>
          </a:stretch>
        </p:blipFill>
        <p:spPr bwMode="auto">
          <a:xfrm>
            <a:off x="2714612" y="-24"/>
            <a:ext cx="3000396" cy="19649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85720" y="928670"/>
            <a:ext cx="8572560" cy="492922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tx1"/>
                </a:solidFill>
                <a:latin typeface="HASENAT4" pitchFamily="2" charset="-78"/>
                <a:cs typeface="HASENAT4" pitchFamily="2" charset="-78"/>
              </a:rPr>
              <a:t>إِنَّ اللَّهَ لَا يَنْظُرُ إِلَى صُوَرِكُمْ وَأَمْوَالِكُمْ وَلَكِنْ يَنْظُرُ إِلَى قُلُوبِكُمْ وَأَعْمَالِكُمْ</a:t>
            </a:r>
            <a:endParaRPr lang="tr-TR" sz="3200" dirty="0">
              <a:solidFill>
                <a:schemeClr val="tx1"/>
              </a:solidFill>
              <a:latin typeface="HASENAT4" pitchFamily="2" charset="-78"/>
              <a:cs typeface="HASENAT4" pitchFamily="2" charset="-78"/>
            </a:endParaRPr>
          </a:p>
          <a:p>
            <a:pPr algn="just"/>
            <a:endParaRPr lang="tr-TR" sz="2800" b="1" dirty="0">
              <a:solidFill>
                <a:schemeClr val="tx1"/>
              </a:solidFill>
            </a:endParaRPr>
          </a:p>
          <a:p>
            <a:pPr algn="just"/>
            <a:r>
              <a:rPr lang="tr-TR" sz="2800" b="1" dirty="0">
                <a:solidFill>
                  <a:schemeClr val="tx1"/>
                </a:solidFill>
              </a:rPr>
              <a:t>	“</a:t>
            </a:r>
            <a:r>
              <a:rPr lang="tr-TR" sz="2800" b="1" dirty="0">
                <a:solidFill>
                  <a:srgbClr val="FF0000"/>
                </a:solidFill>
              </a:rPr>
              <a:t>Allah sizin ne dış görünüşünüze ne de mallarınıza bakar. O sadece sizin kalplerinize ve işlerinize bakar</a:t>
            </a:r>
            <a:r>
              <a:rPr lang="tr-TR" sz="2800" b="1" dirty="0">
                <a:solidFill>
                  <a:schemeClr val="tx1"/>
                </a:solidFill>
              </a:rPr>
              <a:t>.”</a:t>
            </a:r>
          </a:p>
          <a:p>
            <a:pPr algn="just"/>
            <a:r>
              <a:rPr lang="tr-TR" sz="1200" b="1" dirty="0">
                <a:solidFill>
                  <a:schemeClr val="tx1"/>
                </a:solidFill>
              </a:rPr>
              <a:t> (</a:t>
            </a:r>
            <a:r>
              <a:rPr lang="tr-TR" sz="1200" i="1" dirty="0">
                <a:solidFill>
                  <a:schemeClr val="tx1"/>
                </a:solidFill>
              </a:rPr>
              <a:t>Müslim, </a:t>
            </a:r>
            <a:r>
              <a:rPr lang="tr-TR" sz="1200" i="1" dirty="0" err="1">
                <a:solidFill>
                  <a:schemeClr val="tx1"/>
                </a:solidFill>
              </a:rPr>
              <a:t>Birr</a:t>
            </a:r>
            <a:r>
              <a:rPr lang="tr-TR" sz="1200" i="1" dirty="0">
                <a:solidFill>
                  <a:schemeClr val="tx1"/>
                </a:solidFill>
              </a:rPr>
              <a:t>, 33)</a:t>
            </a:r>
          </a:p>
          <a:p>
            <a:pPr algn="just"/>
            <a:endParaRPr lang="tr-TR" sz="2400" i="1" dirty="0">
              <a:solidFill>
                <a:schemeClr val="tx1"/>
              </a:solidFill>
            </a:endParaRPr>
          </a:p>
          <a:p>
            <a:pPr algn="just"/>
            <a:r>
              <a:rPr lang="tr-TR" sz="2400" dirty="0">
                <a:solidFill>
                  <a:schemeClr val="tx1"/>
                </a:solidFill>
              </a:rPr>
              <a:t>	</a:t>
            </a:r>
            <a:r>
              <a:rPr lang="tr-TR" sz="2800" b="1" dirty="0">
                <a:solidFill>
                  <a:srgbClr val="0070C0"/>
                </a:solidFill>
              </a:rPr>
              <a:t>Yüce Allah, insanları servetleri, ırkları, renkleri, cinsiyetleri, dilleri, nesepleri, fizyolojik yapıları, engelli veya sağlıklı oluşları açısından değerlendirmez. </a:t>
            </a:r>
          </a:p>
          <a:p>
            <a:pPr algn="just"/>
            <a:r>
              <a:rPr lang="tr-TR" sz="2800" dirty="0">
                <a:solidFill>
                  <a:srgbClr val="0070C0"/>
                </a:solidFill>
              </a:rPr>
              <a:t>	</a:t>
            </a:r>
            <a:r>
              <a:rPr lang="tr-TR" sz="2800" dirty="0">
                <a:solidFill>
                  <a:srgbClr val="7030A0"/>
                </a:solidFill>
              </a:rPr>
              <a:t>Onları  </a:t>
            </a:r>
            <a:r>
              <a:rPr lang="tr-TR" sz="2800" dirty="0" err="1">
                <a:solidFill>
                  <a:srgbClr val="7030A0"/>
                </a:solidFill>
              </a:rPr>
              <a:t>îman</a:t>
            </a:r>
            <a:r>
              <a:rPr lang="tr-TR" sz="2800" dirty="0">
                <a:solidFill>
                  <a:srgbClr val="7030A0"/>
                </a:solidFill>
              </a:rPr>
              <a:t>, </a:t>
            </a:r>
            <a:r>
              <a:rPr lang="tr-TR" sz="2800" dirty="0" err="1">
                <a:solidFill>
                  <a:srgbClr val="7030A0"/>
                </a:solidFill>
              </a:rPr>
              <a:t>sâlih</a:t>
            </a:r>
            <a:r>
              <a:rPr lang="tr-TR" sz="2800" dirty="0">
                <a:solidFill>
                  <a:srgbClr val="7030A0"/>
                </a:solidFill>
              </a:rPr>
              <a:t> amel, güzel ahlâk, ibadet ve </a:t>
            </a:r>
            <a:r>
              <a:rPr lang="tr-TR" sz="2800" dirty="0" err="1">
                <a:solidFill>
                  <a:srgbClr val="7030A0"/>
                </a:solidFill>
              </a:rPr>
              <a:t>itâatleri</a:t>
            </a:r>
            <a:r>
              <a:rPr lang="tr-TR" sz="2800" dirty="0">
                <a:solidFill>
                  <a:srgbClr val="7030A0"/>
                </a:solidFill>
              </a:rPr>
              <a:t> veya inkâr, şirk, </a:t>
            </a:r>
            <a:r>
              <a:rPr lang="tr-TR" sz="2800" dirty="0" err="1">
                <a:solidFill>
                  <a:srgbClr val="7030A0"/>
                </a:solidFill>
              </a:rPr>
              <a:t>nifâk</a:t>
            </a:r>
            <a:r>
              <a:rPr lang="tr-TR" sz="2800" dirty="0">
                <a:solidFill>
                  <a:srgbClr val="7030A0"/>
                </a:solidFill>
              </a:rPr>
              <a:t>, isyan ve kötü davranışları, bela, hastalık ve musibetlere karşı </a:t>
            </a:r>
            <a:r>
              <a:rPr lang="tr-TR" sz="2800" dirty="0" err="1">
                <a:solidFill>
                  <a:srgbClr val="7030A0"/>
                </a:solidFill>
              </a:rPr>
              <a:t>sabr</a:t>
            </a:r>
            <a:r>
              <a:rPr lang="tr-TR" sz="2800" dirty="0">
                <a:solidFill>
                  <a:srgbClr val="7030A0"/>
                </a:solidFill>
              </a:rPr>
              <a:t>; takva veya zulüm sahibi olup olmamaları açısından değerlendirir.</a:t>
            </a:r>
            <a:endParaRPr lang="tr-TR" sz="1200"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85720" y="476672"/>
            <a:ext cx="8572560" cy="59766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Enes b. </a:t>
            </a:r>
            <a:r>
              <a:rPr lang="tr-TR" sz="2000" dirty="0" err="1">
                <a:solidFill>
                  <a:schemeClr val="tx1"/>
                </a:solidFill>
              </a:rPr>
              <a:t>Mâlik’in</a:t>
            </a:r>
            <a:r>
              <a:rPr lang="tr-TR" sz="2000" dirty="0">
                <a:solidFill>
                  <a:schemeClr val="tx1"/>
                </a:solidFill>
              </a:rPr>
              <a:t> Hz. Peygamber’den naklettiği kutsi bir hadise göre Yüce Allah şöyle buyurmuştur:</a:t>
            </a:r>
            <a:endParaRPr lang="tr-TR" sz="3600" dirty="0">
              <a:solidFill>
                <a:schemeClr val="tx1"/>
              </a:solidFill>
              <a:latin typeface="HASENAT4" pitchFamily="2" charset="-78"/>
              <a:cs typeface="HASENAT4" pitchFamily="2" charset="-78"/>
            </a:endParaRPr>
          </a:p>
          <a:p>
            <a:pPr algn="ctr"/>
            <a:r>
              <a:rPr lang="ar-SA" sz="3600" dirty="0">
                <a:solidFill>
                  <a:schemeClr val="tx1"/>
                </a:solidFill>
                <a:latin typeface="HASENAT4" pitchFamily="2" charset="-78"/>
                <a:cs typeface="HASENAT4" pitchFamily="2" charset="-78"/>
              </a:rPr>
              <a:t>اِذَا اَخَذْتُ كَرِيمَتَيْ عَبْدِي فيِ الدُّنْيَا لَمْ يَكُنْ لَهُ جَزَاءٌ عِنْدِي اِلاَّ اْلجَنَّةَ </a:t>
            </a:r>
          </a:p>
          <a:p>
            <a:r>
              <a:rPr lang="tr-TR" sz="3200" dirty="0">
                <a:solidFill>
                  <a:schemeClr val="tx1"/>
                </a:solidFill>
              </a:rPr>
              <a:t> </a:t>
            </a:r>
          </a:p>
          <a:p>
            <a:pPr algn="just"/>
            <a:r>
              <a:rPr lang="tr-TR" sz="3200" dirty="0">
                <a:solidFill>
                  <a:schemeClr val="tx1"/>
                </a:solidFill>
              </a:rPr>
              <a:t>“</a:t>
            </a:r>
            <a:r>
              <a:rPr lang="tr-TR" sz="3600" dirty="0">
                <a:solidFill>
                  <a:srgbClr val="FF0000"/>
                </a:solidFill>
              </a:rPr>
              <a:t>Ben kulumu –iki gözünü kastederek- iki sevgilisiyle imtihan ettiğimde o buna sabrederse, iki göze bedel olarak ona cenneti veririm</a:t>
            </a:r>
            <a:r>
              <a:rPr lang="tr-TR" sz="3200" i="1" dirty="0">
                <a:solidFill>
                  <a:schemeClr val="tx1"/>
                </a:solidFill>
              </a:rPr>
              <a:t>”</a:t>
            </a:r>
            <a:endParaRPr lang="tr-TR" sz="3200" dirty="0">
              <a:solidFill>
                <a:schemeClr val="tx1"/>
              </a:solidFill>
            </a:endParaRPr>
          </a:p>
          <a:p>
            <a:r>
              <a:rPr lang="tr-TR" sz="1200" dirty="0">
                <a:solidFill>
                  <a:schemeClr val="tx1"/>
                </a:solidFill>
              </a:rPr>
              <a:t>(</a:t>
            </a:r>
            <a:r>
              <a:rPr lang="tr-TR" sz="1200" dirty="0" err="1">
                <a:solidFill>
                  <a:schemeClr val="tx1"/>
                </a:solidFill>
              </a:rPr>
              <a:t>Buharî</a:t>
            </a:r>
            <a:r>
              <a:rPr lang="tr-TR" sz="1200" dirty="0">
                <a:solidFill>
                  <a:schemeClr val="tx1"/>
                </a:solidFill>
              </a:rPr>
              <a:t> </a:t>
            </a:r>
            <a:r>
              <a:rPr lang="tr-TR" sz="1200" dirty="0" err="1">
                <a:solidFill>
                  <a:schemeClr val="tx1"/>
                </a:solidFill>
              </a:rPr>
              <a:t>Merdâ</a:t>
            </a:r>
            <a:r>
              <a:rPr lang="tr-TR" sz="1200" dirty="0">
                <a:solidFill>
                  <a:schemeClr val="tx1"/>
                </a:solidFill>
              </a:rPr>
              <a:t> 7, VII. 4. </a:t>
            </a:r>
            <a:r>
              <a:rPr lang="tr-TR" sz="1200" dirty="0" err="1">
                <a:solidFill>
                  <a:schemeClr val="tx1"/>
                </a:solidFill>
              </a:rPr>
              <a:t>Tirmizî</a:t>
            </a:r>
            <a:r>
              <a:rPr lang="tr-TR" sz="1200" dirty="0">
                <a:solidFill>
                  <a:schemeClr val="tx1"/>
                </a:solidFill>
              </a:rPr>
              <a:t>, </a:t>
            </a:r>
            <a:r>
              <a:rPr lang="tr-TR" sz="1200" dirty="0" err="1">
                <a:solidFill>
                  <a:schemeClr val="tx1"/>
                </a:solidFill>
              </a:rPr>
              <a:t>Zühd</a:t>
            </a:r>
            <a:r>
              <a:rPr lang="tr-TR" sz="1200" dirty="0">
                <a:solidFill>
                  <a:schemeClr val="tx1"/>
                </a:solidFill>
              </a:rPr>
              <a:t> 57. IV. 602-603.)</a:t>
            </a:r>
          </a:p>
          <a:p>
            <a:pPr algn="just"/>
            <a:endParaRPr lang="tr-TR" sz="2400" dirty="0">
              <a:solidFill>
                <a:schemeClr val="tx1"/>
              </a:solidFill>
            </a:endParaRPr>
          </a:p>
          <a:p>
            <a:pPr algn="just"/>
            <a:endParaRPr lang="tr-TR" sz="2400" dirty="0">
              <a:solidFill>
                <a:schemeClr val="tx1"/>
              </a:solidFill>
            </a:endParaRPr>
          </a:p>
          <a:p>
            <a:pPr algn="just"/>
            <a:endParaRPr lang="tr-TR" sz="2400" dirty="0">
              <a:solidFill>
                <a:schemeClr val="tx1"/>
              </a:solidFill>
            </a:endParaRPr>
          </a:p>
          <a:p>
            <a:pPr algn="just"/>
            <a:endParaRPr lang="tr-TR" sz="2400" dirty="0">
              <a:solidFill>
                <a:schemeClr val="tx1"/>
              </a:solidFill>
            </a:endParaRPr>
          </a:p>
          <a:p>
            <a:pPr algn="just"/>
            <a:r>
              <a:rPr lang="tr-TR" sz="2400" dirty="0">
                <a:solidFill>
                  <a:schemeClr val="tx1"/>
                </a:solidFill>
              </a:rPr>
              <a:t>	</a:t>
            </a:r>
            <a:endParaRPr lang="tr-TR" sz="1200" dirty="0">
              <a:solidFill>
                <a:schemeClr val="tx1"/>
              </a:solidFill>
            </a:endParaRPr>
          </a:p>
        </p:txBody>
      </p:sp>
      <p:pic>
        <p:nvPicPr>
          <p:cNvPr id="5122" name="Picture 2" descr="D:\SADECE iDRiS\iDRiS BABA VAAZLAR\VAAZ\DİĞER VAAZLAR\sağlık\resimler\goz_resimleri5.jpg"/>
          <p:cNvPicPr>
            <a:picLocks noChangeAspect="1" noChangeArrowheads="1"/>
          </p:cNvPicPr>
          <p:nvPr/>
        </p:nvPicPr>
        <p:blipFill>
          <a:blip r:embed="rId2" cstate="print"/>
          <a:srcRect/>
          <a:stretch>
            <a:fillRect/>
          </a:stretch>
        </p:blipFill>
        <p:spPr bwMode="auto">
          <a:xfrm>
            <a:off x="0" y="4712938"/>
            <a:ext cx="2962262" cy="2145086"/>
          </a:xfrm>
          <a:prstGeom prst="rect">
            <a:avLst/>
          </a:prstGeom>
          <a:noFill/>
        </p:spPr>
      </p:pic>
      <p:pic>
        <p:nvPicPr>
          <p:cNvPr id="5123" name="Picture 3" descr="D:\SADECE iDRiS\iDRiS BABA VAAZLAR\VAAZ\DİĞER VAAZLAR\sağlık\resimler\gözKadife-goz.jpg"/>
          <p:cNvPicPr>
            <a:picLocks noChangeAspect="1" noChangeArrowheads="1"/>
          </p:cNvPicPr>
          <p:nvPr/>
        </p:nvPicPr>
        <p:blipFill>
          <a:blip r:embed="rId3" cstate="print"/>
          <a:srcRect/>
          <a:stretch>
            <a:fillRect/>
          </a:stretch>
        </p:blipFill>
        <p:spPr bwMode="auto">
          <a:xfrm>
            <a:off x="6537997" y="4143380"/>
            <a:ext cx="2606035" cy="27146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85720" y="476672"/>
            <a:ext cx="8572560" cy="59766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tx1"/>
                </a:solidFill>
                <a:latin typeface="HASENAT4" pitchFamily="2" charset="-78"/>
                <a:cs typeface="HASENAT4" pitchFamily="2" charset="-78"/>
              </a:rPr>
              <a:t>مَا يُصِيبُ اْلمُسْلِمَ مِنْ نَصَبٍ وَ لاَ وَصَبٍ وَ لاَ هَمٍّ وَ لاَ حَزَنٍ وَ لاَ اَذًى حَتَّى الَّشوْكَةِ  يُشَاكُهَا اِلاَّ كَفَرَ اللهُ بِهاَ مِنْ خَطَايَاهُ </a:t>
            </a:r>
          </a:p>
          <a:p>
            <a:pPr algn="just"/>
            <a:r>
              <a:rPr lang="tr-TR" sz="2000" dirty="0">
                <a:solidFill>
                  <a:schemeClr val="tx1"/>
                </a:solidFill>
              </a:rPr>
              <a:t> </a:t>
            </a:r>
          </a:p>
          <a:p>
            <a:pPr algn="just"/>
            <a:r>
              <a:rPr lang="tr-TR" sz="2000" dirty="0">
                <a:solidFill>
                  <a:schemeClr val="tx1"/>
                </a:solidFill>
              </a:rPr>
              <a:t>	</a:t>
            </a:r>
            <a:r>
              <a:rPr lang="tr-TR" sz="2000" b="1" dirty="0">
                <a:solidFill>
                  <a:schemeClr val="tx1"/>
                </a:solidFill>
              </a:rPr>
              <a:t>"</a:t>
            </a:r>
            <a:r>
              <a:rPr lang="tr-TR" sz="2800" b="1" dirty="0">
                <a:solidFill>
                  <a:srgbClr val="FF0000"/>
                </a:solidFill>
              </a:rPr>
              <a:t>Mümin kişiye bir ağrı, bir yorgunluk, bir hastalık, bir üzüntü hatta küçük bir tasa hali isabet edecek olsa, bunlar müminin bir bölüm günahlarına </a:t>
            </a:r>
            <a:r>
              <a:rPr lang="tr-TR" sz="2800" b="1" dirty="0" err="1">
                <a:solidFill>
                  <a:srgbClr val="FF0000"/>
                </a:solidFill>
              </a:rPr>
              <a:t>kefâret</a:t>
            </a:r>
            <a:r>
              <a:rPr lang="tr-TR" sz="2800" b="1" dirty="0">
                <a:solidFill>
                  <a:srgbClr val="FF0000"/>
                </a:solidFill>
              </a:rPr>
              <a:t> olur</a:t>
            </a:r>
            <a:r>
              <a:rPr lang="tr-TR" sz="2000" b="1" dirty="0">
                <a:solidFill>
                  <a:schemeClr val="tx1"/>
                </a:solidFill>
              </a:rPr>
              <a:t>”</a:t>
            </a:r>
          </a:p>
          <a:p>
            <a:pPr algn="just"/>
            <a:r>
              <a:rPr lang="tr-TR" sz="1400" dirty="0">
                <a:solidFill>
                  <a:schemeClr val="tx1"/>
                </a:solidFill>
              </a:rPr>
              <a:t>(</a:t>
            </a:r>
            <a:r>
              <a:rPr lang="tr-TR" sz="1400" dirty="0" err="1">
                <a:solidFill>
                  <a:schemeClr val="tx1"/>
                </a:solidFill>
              </a:rPr>
              <a:t>Buhârî</a:t>
            </a:r>
            <a:r>
              <a:rPr lang="tr-TR" sz="1400" dirty="0">
                <a:solidFill>
                  <a:schemeClr val="tx1"/>
                </a:solidFill>
              </a:rPr>
              <a:t>, </a:t>
            </a:r>
            <a:r>
              <a:rPr lang="tr-TR" sz="1400" dirty="0" err="1">
                <a:solidFill>
                  <a:schemeClr val="tx1"/>
                </a:solidFill>
              </a:rPr>
              <a:t>Merda</a:t>
            </a:r>
            <a:r>
              <a:rPr lang="tr-TR" sz="1400" dirty="0">
                <a:solidFill>
                  <a:schemeClr val="tx1"/>
                </a:solidFill>
              </a:rPr>
              <a:t>, 1. VII, 2. Müslim, </a:t>
            </a:r>
            <a:r>
              <a:rPr lang="tr-TR" sz="1400" dirty="0" err="1">
                <a:solidFill>
                  <a:schemeClr val="tx1"/>
                </a:solidFill>
              </a:rPr>
              <a:t>Birr</a:t>
            </a:r>
            <a:r>
              <a:rPr lang="tr-TR" sz="1400" dirty="0">
                <a:solidFill>
                  <a:schemeClr val="tx1"/>
                </a:solidFill>
              </a:rPr>
              <a:t>, 52)</a:t>
            </a:r>
          </a:p>
          <a:p>
            <a:pPr algn="just"/>
            <a:endParaRPr lang="tr-TR" sz="2000" dirty="0">
              <a:solidFill>
                <a:schemeClr val="tx1"/>
              </a:solidFill>
            </a:endParaRPr>
          </a:p>
          <a:p>
            <a:pPr algn="just"/>
            <a:r>
              <a:rPr lang="tr-TR" sz="2400" b="1" i="1" dirty="0">
                <a:solidFill>
                  <a:schemeClr val="tx1"/>
                </a:solidFill>
              </a:rPr>
              <a:t>	Sabır,</a:t>
            </a:r>
            <a:r>
              <a:rPr lang="tr-TR" sz="2400" dirty="0">
                <a:solidFill>
                  <a:schemeClr val="tx1"/>
                </a:solidFill>
              </a:rPr>
              <a:t> Allah’a isyan etmemek, bir imtihan geçirdiğinin bilincinde olmak, hata ve kusurlarını gözden geçirebilmek, olayları metanetle karşılayabilmektir. </a:t>
            </a:r>
          </a:p>
          <a:p>
            <a:pPr algn="just"/>
            <a:r>
              <a:rPr lang="tr-TR" sz="2400" b="1" i="1" dirty="0">
                <a:solidFill>
                  <a:schemeClr val="tx1"/>
                </a:solidFill>
              </a:rPr>
              <a:t>	Sabretmek;</a:t>
            </a:r>
            <a:r>
              <a:rPr lang="tr-TR" sz="2400" dirty="0">
                <a:solidFill>
                  <a:schemeClr val="tx1"/>
                </a:solidFill>
              </a:rPr>
              <a:t> hastalanınca tedavi olmamak, bir musibete maruz kalınca tedbir almamak,  maddî ve manevî sıkıntılardan kurtulmak için çarelere baş vurmamak anlamında değildir. </a:t>
            </a:r>
            <a:endParaRPr lang="tr-TR" sz="20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85720" y="1000108"/>
            <a:ext cx="8572560" cy="492922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tx1"/>
                </a:solidFill>
                <a:latin typeface="HASENAT4" pitchFamily="2" charset="-78"/>
                <a:cs typeface="HASENAT4" pitchFamily="2" charset="-78"/>
              </a:rPr>
              <a:t>نِعْمَتَانِ مَغْبُونٌ فِيهِمَا كَثِيرٌ مِنَ النَّاسِ: الصِّحَةُ وَالْفَرَاغُ</a:t>
            </a:r>
            <a:endParaRPr lang="tr-TR" sz="4400" dirty="0">
              <a:solidFill>
                <a:schemeClr val="tx1"/>
              </a:solidFill>
              <a:latin typeface="HASENAT4" pitchFamily="2" charset="-78"/>
              <a:cs typeface="HASENAT4" pitchFamily="2" charset="-78"/>
            </a:endParaRPr>
          </a:p>
          <a:p>
            <a:pPr algn="just"/>
            <a:r>
              <a:rPr lang="tr-TR" sz="2800" b="1" dirty="0">
                <a:solidFill>
                  <a:schemeClr val="tx1"/>
                </a:solidFill>
                <a:latin typeface="Times New Roman" pitchFamily="18" charset="0"/>
                <a:cs typeface="Times New Roman" pitchFamily="18" charset="0"/>
              </a:rPr>
              <a:t>	</a:t>
            </a:r>
          </a:p>
          <a:p>
            <a:pPr algn="just"/>
            <a:r>
              <a:rPr lang="tr-TR" sz="2800" b="1" dirty="0">
                <a:solidFill>
                  <a:schemeClr val="tx1"/>
                </a:solidFill>
                <a:latin typeface="Times New Roman" pitchFamily="18" charset="0"/>
                <a:cs typeface="Times New Roman" pitchFamily="18" charset="0"/>
              </a:rPr>
              <a:t>	</a:t>
            </a:r>
            <a:r>
              <a:rPr lang="tr-TR" sz="2800" b="1" dirty="0" err="1">
                <a:solidFill>
                  <a:schemeClr val="tx1"/>
                </a:solidFill>
                <a:latin typeface="Times New Roman" pitchFamily="18" charset="0"/>
                <a:cs typeface="Times New Roman" pitchFamily="18" charset="0"/>
              </a:rPr>
              <a:t>İbnu</a:t>
            </a:r>
            <a:r>
              <a:rPr lang="tr-TR" sz="2800" b="1" dirty="0">
                <a:solidFill>
                  <a:schemeClr val="tx1"/>
                </a:solidFill>
                <a:latin typeface="Times New Roman" pitchFamily="18" charset="0"/>
                <a:cs typeface="Times New Roman" pitchFamily="18" charset="0"/>
              </a:rPr>
              <a:t> Abbas (</a:t>
            </a:r>
            <a:r>
              <a:rPr lang="tr-TR" sz="2800" b="1" dirty="0" err="1">
                <a:solidFill>
                  <a:schemeClr val="tx1"/>
                </a:solidFill>
                <a:latin typeface="Times New Roman" pitchFamily="18" charset="0"/>
                <a:cs typeface="Times New Roman" pitchFamily="18" charset="0"/>
              </a:rPr>
              <a:t>radıyallahu</a:t>
            </a:r>
            <a:r>
              <a:rPr lang="tr-TR" sz="2800" b="1" dirty="0">
                <a:solidFill>
                  <a:schemeClr val="tx1"/>
                </a:solidFill>
                <a:latin typeface="Times New Roman" pitchFamily="18" charset="0"/>
                <a:cs typeface="Times New Roman" pitchFamily="18" charset="0"/>
              </a:rPr>
              <a:t> </a:t>
            </a:r>
            <a:r>
              <a:rPr lang="tr-TR" sz="2800" b="1" dirty="0" err="1">
                <a:solidFill>
                  <a:schemeClr val="tx1"/>
                </a:solidFill>
                <a:latin typeface="Times New Roman" pitchFamily="18" charset="0"/>
                <a:cs typeface="Times New Roman" pitchFamily="18" charset="0"/>
              </a:rPr>
              <a:t>anhümâ</a:t>
            </a:r>
            <a:r>
              <a:rPr lang="tr-TR" sz="2800" b="1" dirty="0">
                <a:solidFill>
                  <a:schemeClr val="tx1"/>
                </a:solidFill>
                <a:latin typeface="Times New Roman" pitchFamily="18" charset="0"/>
                <a:cs typeface="Times New Roman" pitchFamily="18" charset="0"/>
              </a:rPr>
              <a:t>) anlatıyor: </a:t>
            </a:r>
            <a:r>
              <a:rPr lang="tr-TR" sz="2800" b="1" dirty="0" err="1">
                <a:solidFill>
                  <a:schemeClr val="tx1"/>
                </a:solidFill>
                <a:latin typeface="Times New Roman" pitchFamily="18" charset="0"/>
                <a:cs typeface="Times New Roman" pitchFamily="18" charset="0"/>
              </a:rPr>
              <a:t>Resulullah</a:t>
            </a:r>
            <a:r>
              <a:rPr lang="tr-TR" sz="2800" b="1" dirty="0">
                <a:solidFill>
                  <a:schemeClr val="tx1"/>
                </a:solidFill>
                <a:latin typeface="Times New Roman" pitchFamily="18" charset="0"/>
                <a:cs typeface="Times New Roman" pitchFamily="18" charset="0"/>
              </a:rPr>
              <a:t> (</a:t>
            </a:r>
            <a:r>
              <a:rPr lang="tr-TR" sz="2800" b="1" dirty="0" err="1">
                <a:solidFill>
                  <a:schemeClr val="tx1"/>
                </a:solidFill>
                <a:latin typeface="Times New Roman" pitchFamily="18" charset="0"/>
                <a:cs typeface="Times New Roman" pitchFamily="18" charset="0"/>
              </a:rPr>
              <a:t>aleyhissalâtu</a:t>
            </a:r>
            <a:r>
              <a:rPr lang="tr-TR" sz="2800" b="1" dirty="0">
                <a:solidFill>
                  <a:schemeClr val="tx1"/>
                </a:solidFill>
                <a:latin typeface="Times New Roman" pitchFamily="18" charset="0"/>
                <a:cs typeface="Times New Roman" pitchFamily="18" charset="0"/>
              </a:rPr>
              <a:t> vesselâm) buyurdular ki:</a:t>
            </a:r>
          </a:p>
          <a:p>
            <a:pPr algn="just"/>
            <a:endParaRPr lang="tr-TR" sz="2800" b="1" dirty="0">
              <a:solidFill>
                <a:schemeClr val="tx1"/>
              </a:solidFill>
              <a:latin typeface="Times New Roman" pitchFamily="18" charset="0"/>
              <a:cs typeface="Times New Roman" pitchFamily="18" charset="0"/>
            </a:endParaRPr>
          </a:p>
          <a:p>
            <a:pPr algn="just"/>
            <a:r>
              <a:rPr lang="tr-TR" sz="2800" b="1" dirty="0">
                <a:solidFill>
                  <a:schemeClr val="tx1"/>
                </a:solidFill>
                <a:latin typeface="Times New Roman" pitchFamily="18" charset="0"/>
                <a:cs typeface="Times New Roman" pitchFamily="18" charset="0"/>
              </a:rPr>
              <a:t>	</a:t>
            </a:r>
            <a:r>
              <a:rPr lang="tr-TR" sz="3600" b="1" dirty="0">
                <a:solidFill>
                  <a:schemeClr val="tx1"/>
                </a:solidFill>
                <a:latin typeface="Times New Roman" pitchFamily="18" charset="0"/>
                <a:cs typeface="Times New Roman" pitchFamily="18" charset="0"/>
              </a:rPr>
              <a:t>“</a:t>
            </a:r>
            <a:r>
              <a:rPr lang="tr-TR" sz="3600" b="1" dirty="0">
                <a:solidFill>
                  <a:srgbClr val="FF0000"/>
                </a:solidFill>
                <a:latin typeface="Times New Roman" pitchFamily="18" charset="0"/>
                <a:cs typeface="Times New Roman" pitchFamily="18" charset="0"/>
              </a:rPr>
              <a:t>İki (büyük) nimet vardır. İnsanların çoğu onlar hususunda aldanmıştır</a:t>
            </a:r>
            <a:r>
              <a:rPr lang="tr-TR" sz="3600" b="1" dirty="0">
                <a:solidFill>
                  <a:schemeClr val="tx1"/>
                </a:solidFill>
                <a:latin typeface="Times New Roman" pitchFamily="18" charset="0"/>
                <a:cs typeface="Times New Roman" pitchFamily="18" charset="0"/>
              </a:rPr>
              <a:t>: </a:t>
            </a:r>
          </a:p>
          <a:p>
            <a:pPr algn="just"/>
            <a:r>
              <a:rPr lang="tr-TR" sz="3600" b="1" dirty="0">
                <a:solidFill>
                  <a:schemeClr val="tx1"/>
                </a:solidFill>
                <a:latin typeface="Times New Roman" pitchFamily="18" charset="0"/>
                <a:cs typeface="Times New Roman" pitchFamily="18" charset="0"/>
              </a:rPr>
              <a:t>	</a:t>
            </a:r>
            <a:r>
              <a:rPr lang="tr-TR" sz="3600" b="1" dirty="0">
                <a:solidFill>
                  <a:srgbClr val="0070C0"/>
                </a:solidFill>
                <a:latin typeface="Times New Roman" pitchFamily="18" charset="0"/>
                <a:cs typeface="Times New Roman" pitchFamily="18" charset="0"/>
              </a:rPr>
              <a:t>Sıhhat</a:t>
            </a:r>
            <a:r>
              <a:rPr lang="tr-TR" sz="3600" b="1" dirty="0">
                <a:solidFill>
                  <a:schemeClr val="tx1"/>
                </a:solidFill>
                <a:latin typeface="Times New Roman" pitchFamily="18" charset="0"/>
                <a:cs typeface="Times New Roman" pitchFamily="18" charset="0"/>
              </a:rPr>
              <a:t> ve </a:t>
            </a:r>
            <a:r>
              <a:rPr lang="tr-TR" sz="3600" b="1" dirty="0">
                <a:solidFill>
                  <a:srgbClr val="7030A0"/>
                </a:solidFill>
                <a:latin typeface="Times New Roman" pitchFamily="18" charset="0"/>
                <a:cs typeface="Times New Roman" pitchFamily="18" charset="0"/>
              </a:rPr>
              <a:t>boş vakit</a:t>
            </a:r>
            <a:r>
              <a:rPr lang="tr-TR" sz="3600" b="1" dirty="0">
                <a:solidFill>
                  <a:schemeClr val="tx1"/>
                </a:solidFill>
                <a:latin typeface="Times New Roman" pitchFamily="18" charset="0"/>
                <a:cs typeface="Times New Roman" pitchFamily="18" charset="0"/>
              </a:rPr>
              <a:t>” </a:t>
            </a:r>
            <a:r>
              <a:rPr lang="tr-TR" sz="1600" dirty="0">
                <a:solidFill>
                  <a:schemeClr val="tx1"/>
                </a:solidFill>
              </a:rPr>
              <a:t>(</a:t>
            </a:r>
            <a:r>
              <a:rPr lang="tr-TR" sz="1600" dirty="0" err="1">
                <a:solidFill>
                  <a:schemeClr val="tx1"/>
                </a:solidFill>
              </a:rPr>
              <a:t>Riyazü’s</a:t>
            </a:r>
            <a:r>
              <a:rPr lang="tr-TR" sz="1600" dirty="0">
                <a:solidFill>
                  <a:schemeClr val="tx1"/>
                </a:solidFill>
              </a:rPr>
              <a:t>-</a:t>
            </a:r>
            <a:r>
              <a:rPr lang="tr-TR" sz="1600" dirty="0" err="1">
                <a:solidFill>
                  <a:schemeClr val="tx1"/>
                </a:solidFill>
              </a:rPr>
              <a:t>Salihin</a:t>
            </a:r>
            <a:r>
              <a:rPr lang="tr-TR" sz="1600" dirty="0">
                <a:solidFill>
                  <a:schemeClr val="tx1"/>
                </a:solidFill>
              </a:rPr>
              <a:t>, Hadis No:98)</a:t>
            </a:r>
            <a:endParaRPr lang="tr-TR" sz="1600" dirty="0">
              <a:solidFill>
                <a:schemeClr val="tx1"/>
              </a:solidFill>
              <a:latin typeface="Times New Roman" pitchFamily="18" charset="0"/>
              <a:cs typeface="Times New Roman" pitchFamily="18" charset="0"/>
            </a:endParaRPr>
          </a:p>
        </p:txBody>
      </p:sp>
      <p:sp>
        <p:nvSpPr>
          <p:cNvPr id="3" name="2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İNSANLARIN ALDANDIĞI İKİ NİMET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4282" y="500042"/>
            <a:ext cx="8429684" cy="592935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solidFill>
                <a:latin typeface="HASENAT4" pitchFamily="2" charset="-78"/>
                <a:cs typeface="HASENAT4" pitchFamily="2" charset="-78"/>
              </a:rPr>
              <a:t>كلُّ سُلامَى من النّاسِ عليه صدقةٌ، كلَّ يومٍ تطلعُ فيه الشمسُ. قال: تَعْدِلُ بين اثْنَيْنِ صدقةٌ، وتُعينُ الرجلَ في دَابَّتِهِ فتَحْمِلُهُ عليها أو تَرْفَعُ لهُ عليها متاعَهُ صدقة، قال: والكَلِمةُ الطيبةُ صَدَقةٌ، وبِكُلِّ خَطوةٍ تَمشيهَا إلى الصَّلاةِ صَدَقةٌ، وتُميطُ الأذَى عن الطَّريقِ صَدَقَةٌ .</a:t>
            </a:r>
            <a:endParaRPr lang="tr-TR" sz="3200" dirty="0">
              <a:solidFill>
                <a:schemeClr val="tx1"/>
              </a:solidFill>
              <a:latin typeface="HASENAT4" pitchFamily="2" charset="-78"/>
              <a:cs typeface="HASENAT4" pitchFamily="2" charset="-78"/>
            </a:endParaRPr>
          </a:p>
          <a:p>
            <a:pPr algn="just"/>
            <a:endParaRPr lang="tr-TR" sz="2000" dirty="0">
              <a:solidFill>
                <a:schemeClr val="tx1"/>
              </a:solidFill>
            </a:endParaRPr>
          </a:p>
          <a:p>
            <a:pPr algn="just"/>
            <a:r>
              <a:rPr lang="tr-TR" sz="2000" dirty="0">
                <a:solidFill>
                  <a:schemeClr val="tx1"/>
                </a:solidFill>
              </a:rPr>
              <a:t>	"Ebu </a:t>
            </a:r>
            <a:r>
              <a:rPr lang="tr-TR" sz="2000" dirty="0" err="1">
                <a:solidFill>
                  <a:schemeClr val="tx1"/>
                </a:solidFill>
              </a:rPr>
              <a:t>Hureyre</a:t>
            </a:r>
            <a:r>
              <a:rPr lang="tr-TR" sz="2000" dirty="0">
                <a:solidFill>
                  <a:schemeClr val="tx1"/>
                </a:solidFill>
              </a:rPr>
              <a:t> (r.a.)'den rivayet edildiğine göre Hz. Peygamber (a.s) şöyle buyurmuştur: </a:t>
            </a:r>
          </a:p>
          <a:p>
            <a:pPr algn="just"/>
            <a:r>
              <a:rPr lang="tr-TR" sz="2000" dirty="0">
                <a:solidFill>
                  <a:schemeClr val="tx1"/>
                </a:solidFill>
              </a:rPr>
              <a:t>	"</a:t>
            </a:r>
            <a:r>
              <a:rPr lang="tr-TR" sz="2400" b="1" dirty="0">
                <a:solidFill>
                  <a:srgbClr val="FF0000"/>
                </a:solidFill>
              </a:rPr>
              <a:t>Güneşin doğduğu her yeni günde kişiye, her bir mafsalı için bir sadaka vermesi gerekir</a:t>
            </a:r>
            <a:r>
              <a:rPr lang="tr-TR" sz="2000" dirty="0">
                <a:solidFill>
                  <a:schemeClr val="tx1"/>
                </a:solidFill>
              </a:rPr>
              <a:t>." Buyurdu ki: "İki kişi arasında </a:t>
            </a:r>
            <a:r>
              <a:rPr lang="tr-TR" sz="2000" dirty="0" err="1">
                <a:solidFill>
                  <a:schemeClr val="tx1"/>
                </a:solidFill>
              </a:rPr>
              <a:t>adâlet</a:t>
            </a:r>
            <a:r>
              <a:rPr lang="tr-TR" sz="2000" dirty="0">
                <a:solidFill>
                  <a:schemeClr val="tx1"/>
                </a:solidFill>
              </a:rPr>
              <a:t> yapman bir sadakadır. Kişiye hayvanını yüklemede yardım etmen, onu hayvanına bindirmen ya da eşyasını hayvanının üzerine kaldırman bir sadakadır." Buyurdu ki: "Güzel söz (söylemek) sadakadır. Namaza gitmek üzere attığın her adım sadakadır. Yoldan rahatsız edici bir şeyi kaldırıp atman sadakadır."  (</a:t>
            </a:r>
            <a:r>
              <a:rPr lang="tr-TR" sz="2000" dirty="0" err="1">
                <a:solidFill>
                  <a:schemeClr val="tx1"/>
                </a:solidFill>
              </a:rPr>
              <a:t>Buhârî</a:t>
            </a:r>
            <a:r>
              <a:rPr lang="tr-TR" sz="2000" dirty="0">
                <a:solidFill>
                  <a:schemeClr val="tx1"/>
                </a:solidFill>
              </a:rPr>
              <a:t>, </a:t>
            </a:r>
            <a:r>
              <a:rPr lang="tr-TR" sz="2000" dirty="0" err="1">
                <a:solidFill>
                  <a:schemeClr val="tx1"/>
                </a:solidFill>
              </a:rPr>
              <a:t>Cihâd</a:t>
            </a:r>
            <a:r>
              <a:rPr lang="tr-TR" sz="2000" dirty="0">
                <a:solidFill>
                  <a:schemeClr val="tx1"/>
                </a:solidFill>
              </a:rPr>
              <a:t> 72)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571472" y="880602"/>
            <a:ext cx="8104984" cy="550072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dirty="0">
                <a:solidFill>
                  <a:schemeClr val="tx1"/>
                </a:solidFill>
                <a:latin typeface="HASENAT4" pitchFamily="2" charset="-78"/>
                <a:cs typeface="HASENAT4" pitchFamily="2" charset="-78"/>
              </a:rPr>
              <a:t>لَا يُكَلِّفُ اللّٰهُ نَفْسًا اِلَّا وُسْعَهَا </a:t>
            </a:r>
            <a:endParaRPr lang="ar-AE" sz="4400" dirty="0">
              <a:solidFill>
                <a:schemeClr val="tx1"/>
              </a:solidFill>
              <a:latin typeface="HASENAT4" pitchFamily="2" charset="-78"/>
              <a:cs typeface="HASENAT4" pitchFamily="2" charset="-78"/>
            </a:endParaRPr>
          </a:p>
          <a:p>
            <a:r>
              <a:rPr lang="tr-TR" sz="2400" dirty="0">
                <a:solidFill>
                  <a:schemeClr val="tx1"/>
                </a:solidFill>
              </a:rPr>
              <a:t>“</a:t>
            </a:r>
            <a:r>
              <a:rPr lang="tr-TR" sz="2400" b="1" dirty="0">
                <a:solidFill>
                  <a:srgbClr val="FF0000"/>
                </a:solidFill>
              </a:rPr>
              <a:t>Allah her şahsı, ancak gücünün yettiği ölçüde mükellef kılar</a:t>
            </a:r>
            <a:r>
              <a:rPr lang="tr-TR" sz="2400" dirty="0">
                <a:solidFill>
                  <a:schemeClr val="tx1"/>
                </a:solidFill>
              </a:rPr>
              <a:t>.”  </a:t>
            </a:r>
            <a:r>
              <a:rPr lang="tr-TR" sz="1400" dirty="0">
                <a:solidFill>
                  <a:schemeClr val="tx1"/>
                </a:solidFill>
              </a:rPr>
              <a:t>(Bakara, 2/286)</a:t>
            </a:r>
            <a:endParaRPr lang="tr-TR" sz="2400" dirty="0">
              <a:solidFill>
                <a:schemeClr val="tx1"/>
              </a:solidFill>
            </a:endParaRPr>
          </a:p>
          <a:p>
            <a:pPr algn="ctr"/>
            <a:endParaRPr lang="tr-TR" dirty="0">
              <a:solidFill>
                <a:schemeClr val="tx1"/>
              </a:solidFill>
              <a:latin typeface="HASENAT4" pitchFamily="2" charset="-78"/>
              <a:cs typeface="HASENAT4" pitchFamily="2" charset="-78"/>
            </a:endParaRPr>
          </a:p>
          <a:p>
            <a:pPr algn="ctr"/>
            <a:r>
              <a:rPr lang="ar-AE" sz="3200" dirty="0">
                <a:solidFill>
                  <a:schemeClr val="tx1"/>
                </a:solidFill>
                <a:latin typeface="HASENAT4" pitchFamily="2" charset="-78"/>
                <a:cs typeface="HASENAT4" pitchFamily="2" charset="-78"/>
              </a:rPr>
              <a:t>لَيْسَ عَلَى الْاَعْمٰى حَرَجٌ وَلَا عَلَى الْاَعْرَجِ حَرَجٌ وَلَا عَلَى الْمَرٖيضِ حَرَجٌ</a:t>
            </a:r>
          </a:p>
          <a:p>
            <a:endParaRPr lang="tr-TR" sz="1600" dirty="0">
              <a:solidFill>
                <a:schemeClr val="tx1"/>
              </a:solidFill>
            </a:endParaRPr>
          </a:p>
          <a:p>
            <a:pPr algn="just"/>
            <a:r>
              <a:rPr lang="tr-TR" sz="2800" b="1" i="1" dirty="0">
                <a:solidFill>
                  <a:schemeClr val="tx1"/>
                </a:solidFill>
              </a:rPr>
              <a:t>	</a:t>
            </a:r>
            <a:r>
              <a:rPr lang="tr-TR" sz="2000" b="1" i="1" dirty="0">
                <a:solidFill>
                  <a:schemeClr val="tx1"/>
                </a:solidFill>
              </a:rPr>
              <a:t>“</a:t>
            </a:r>
            <a:r>
              <a:rPr lang="tr-TR" sz="2400" b="1" dirty="0">
                <a:solidFill>
                  <a:srgbClr val="FF0000"/>
                </a:solidFill>
              </a:rPr>
              <a:t>Âmâya güçlük yoktur; topala güçlük yoktur; hastaya da güçlük yoktur</a:t>
            </a:r>
            <a:r>
              <a:rPr lang="tr-TR" sz="2000" dirty="0">
                <a:solidFill>
                  <a:schemeClr val="tx1"/>
                </a:solidFill>
              </a:rPr>
              <a:t>.”  (Bunlara yapamayacakları görev yüklenmez;  yapamadıklarından dolayı günahkâr olmazlar.) </a:t>
            </a:r>
            <a:r>
              <a:rPr lang="tr-TR" sz="2400" dirty="0">
                <a:solidFill>
                  <a:schemeClr val="tx1"/>
                </a:solidFill>
              </a:rPr>
              <a:t> </a:t>
            </a:r>
            <a:r>
              <a:rPr lang="tr-TR" sz="1400" dirty="0">
                <a:solidFill>
                  <a:schemeClr val="tx1"/>
                </a:solidFill>
              </a:rPr>
              <a:t>(Nur, 24/61. Fetih, 48/17)</a:t>
            </a:r>
          </a:p>
          <a:p>
            <a:pPr algn="just"/>
            <a:endParaRPr lang="tr-TR" sz="1400" dirty="0">
              <a:solidFill>
                <a:schemeClr val="tx1"/>
              </a:solidFill>
            </a:endParaRPr>
          </a:p>
          <a:p>
            <a:pPr algn="ctr"/>
            <a:r>
              <a:rPr lang="ar-AE" sz="3600" dirty="0">
                <a:solidFill>
                  <a:schemeClr val="tx1"/>
                </a:solidFill>
                <a:latin typeface="HASENAT4" pitchFamily="2" charset="-78"/>
                <a:cs typeface="HASENAT4" pitchFamily="2" charset="-78"/>
              </a:rPr>
              <a:t>رُفِعَ الْقَلَمُ عَنْ ثَلاَثَةٍ عَنِ النَّائِمِ حَتَّى يَسْتَيْقِظَ وَعَنِ</a:t>
            </a:r>
          </a:p>
          <a:p>
            <a:pPr algn="ctr"/>
            <a:r>
              <a:rPr lang="ar-AE" sz="3600" dirty="0">
                <a:solidFill>
                  <a:schemeClr val="tx1"/>
                </a:solidFill>
                <a:latin typeface="HASENAT4" pitchFamily="2" charset="-78"/>
                <a:cs typeface="HASENAT4" pitchFamily="2" charset="-78"/>
              </a:rPr>
              <a:t>الصَّبِىِّ حَتَّى يَا تَلِمَ وَعَنِ الْمَجْنُونِ حَتَّى يَعْقِلَ</a:t>
            </a:r>
          </a:p>
          <a:p>
            <a:pPr algn="just"/>
            <a:r>
              <a:rPr lang="tr-TR" sz="2400" dirty="0">
                <a:solidFill>
                  <a:schemeClr val="tx1"/>
                </a:solidFill>
              </a:rPr>
              <a:t>	“</a:t>
            </a:r>
            <a:r>
              <a:rPr lang="tr-TR" sz="2400" i="1" dirty="0">
                <a:solidFill>
                  <a:srgbClr val="FF0000"/>
                </a:solidFill>
              </a:rPr>
              <a:t>Üç kişiden kalem (sorumluluk) kaldırılmıştır: Uyanıncaya kadar uyuyandan, ergenlik çağına erinceye kadar çocuktan ve şifa buluncaya kadar akıl has-tasından</a:t>
            </a:r>
            <a:r>
              <a:rPr lang="tr-TR" sz="2400" i="1" dirty="0">
                <a:solidFill>
                  <a:schemeClr val="tx1"/>
                </a:solidFill>
              </a:rPr>
              <a:t>”</a:t>
            </a:r>
            <a:endParaRPr lang="tr-TR" sz="1100" dirty="0">
              <a:solidFill>
                <a:schemeClr val="tx1"/>
              </a:solidFill>
            </a:endParaRPr>
          </a:p>
        </p:txBody>
      </p:sp>
      <p:sp>
        <p:nvSpPr>
          <p:cNvPr id="3" name="2 Yuvarlatılmış Dikdörtgen"/>
          <p:cNvSpPr/>
          <p:nvPr/>
        </p:nvSpPr>
        <p:spPr>
          <a:xfrm>
            <a:off x="827584" y="7141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DİNİ YÜKÜMLÜLÜK AÇISINDAN ENGELLİLİK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p:cNvSpPr/>
          <p:nvPr/>
        </p:nvSpPr>
        <p:spPr>
          <a:xfrm>
            <a:off x="827584"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 ZİHİNSEL ENGELLİLER</a:t>
            </a:r>
          </a:p>
        </p:txBody>
      </p:sp>
      <p:pic>
        <p:nvPicPr>
          <p:cNvPr id="4" name="Picture 5" descr="DSC_0044"/>
          <p:cNvPicPr>
            <a:picLocks noChangeAspect="1" noChangeArrowheads="1"/>
          </p:cNvPicPr>
          <p:nvPr/>
        </p:nvPicPr>
        <p:blipFill>
          <a:blip r:embed="rId3" cstate="print"/>
          <a:srcRect/>
          <a:stretch>
            <a:fillRect/>
          </a:stretch>
        </p:blipFill>
        <p:spPr>
          <a:xfrm>
            <a:off x="4313266" y="1488152"/>
            <a:ext cx="4330700" cy="3313113"/>
          </a:xfrm>
          <a:prstGeom prst="rect">
            <a:avLst/>
          </a:prstGeom>
          <a:noFill/>
        </p:spPr>
      </p:pic>
      <p:graphicFrame>
        <p:nvGraphicFramePr>
          <p:cNvPr id="1026" name="Object 6"/>
          <p:cNvGraphicFramePr>
            <a:graphicFrameLocks noChangeAspect="1"/>
          </p:cNvGraphicFramePr>
          <p:nvPr/>
        </p:nvGraphicFramePr>
        <p:xfrm>
          <a:off x="642910" y="908720"/>
          <a:ext cx="3017837" cy="4535487"/>
        </p:xfrm>
        <a:graphic>
          <a:graphicData uri="http://schemas.openxmlformats.org/presentationml/2006/ole">
            <mc:AlternateContent xmlns:mc="http://schemas.openxmlformats.org/markup-compatibility/2006">
              <mc:Choice xmlns:v="urn:schemas-microsoft-com:vml" Requires="v">
                <p:oleObj spid="_x0000_s1025" name="Photo Editor Photo" r:id="rId4" imgW="4315427" imgH="2895238" progId="">
                  <p:embed/>
                </p:oleObj>
              </mc:Choice>
              <mc:Fallback>
                <p:oleObj name="Photo Editor Photo" r:id="rId4" imgW="4315427" imgH="2895238" progId="">
                  <p:embed/>
                  <p:pic>
                    <p:nvPicPr>
                      <p:cNvPr id="1026" name="Object 6"/>
                      <p:cNvPicPr>
                        <a:picLocks noChangeAspect="1" noChangeArrowheads="1"/>
                      </p:cNvPicPr>
                      <p:nvPr/>
                    </p:nvPicPr>
                    <p:blipFill>
                      <a:blip r:embed="rId5">
                        <a:extLst>
                          <a:ext uri="{28A0092B-C50C-407E-A947-70E740481C1C}">
                            <a14:useLocalDpi xmlns:a14="http://schemas.microsoft.com/office/drawing/2010/main" val="0"/>
                          </a:ext>
                        </a:extLst>
                      </a:blip>
                      <a:srcRect l="31818" r="22728"/>
                      <a:stretch>
                        <a:fillRect/>
                      </a:stretch>
                    </p:blipFill>
                    <p:spPr bwMode="auto">
                      <a:xfrm>
                        <a:off x="642910" y="908720"/>
                        <a:ext cx="30178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Dikdörtgen"/>
          <p:cNvSpPr/>
          <p:nvPr/>
        </p:nvSpPr>
        <p:spPr>
          <a:xfrm>
            <a:off x="357158" y="5373216"/>
            <a:ext cx="8358246" cy="136815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solidFill>
                  <a:schemeClr val="tx1"/>
                </a:solidFill>
                <a:latin typeface="Times New Roman" pitchFamily="18" charset="0"/>
                <a:cs typeface="Times New Roman" pitchFamily="18" charset="0"/>
              </a:rPr>
              <a:t>	</a:t>
            </a:r>
            <a:r>
              <a:rPr lang="tr-TR" sz="3200" dirty="0">
                <a:solidFill>
                  <a:schemeClr val="tx1"/>
                </a:solidFill>
              </a:rPr>
              <a:t>Zihinsel engellileri üç kısma ayırmak mümkündür. Zihinsel engelliği sürekli olanlar, kısmî engelliler ve geçici süreli zihinsel engelliler.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908720"/>
            <a:ext cx="8358246" cy="554461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200" dirty="0">
                <a:solidFill>
                  <a:schemeClr val="tx1"/>
                </a:solidFill>
                <a:latin typeface="Times New Roman" pitchFamily="18" charset="0"/>
                <a:cs typeface="Times New Roman" pitchFamily="18" charset="0"/>
              </a:rPr>
              <a:t>	</a:t>
            </a:r>
            <a:r>
              <a:rPr lang="tr-TR" sz="2400" b="1" dirty="0">
                <a:solidFill>
                  <a:schemeClr val="tx1"/>
                </a:solidFill>
              </a:rPr>
              <a:t>Bir insanın söz, fiil ve davranışlarından dinen sorumlu tutulabilmesi için akıllı ve buluğa ermiş olması gerekir. Dolayısıyla </a:t>
            </a:r>
            <a:r>
              <a:rPr lang="tr-TR" sz="2400" b="1" dirty="0">
                <a:solidFill>
                  <a:srgbClr val="0070C0"/>
                </a:solidFill>
              </a:rPr>
              <a:t>aklî melekesini tümüyle yitirmiş ve olayları değerlendiremeyecek kadar zeka özürlü olan kişiler hiçbir dinî görevle sorumlu değillerdir.</a:t>
            </a:r>
            <a:endParaRPr lang="tr-TR" sz="2200" b="1" dirty="0">
              <a:solidFill>
                <a:srgbClr val="0070C0"/>
              </a:solidFill>
            </a:endParaRPr>
          </a:p>
          <a:p>
            <a:r>
              <a:rPr lang="tr-TR" sz="2200" dirty="0">
                <a:solidFill>
                  <a:schemeClr val="tx1"/>
                </a:solidFill>
              </a:rPr>
              <a:t>	</a:t>
            </a:r>
            <a:r>
              <a:rPr lang="tr-TR" sz="2800" b="1" u="sng" dirty="0">
                <a:solidFill>
                  <a:schemeClr val="tx1"/>
                </a:solidFill>
              </a:rPr>
              <a:t>Kısmî özürlüler, güçleri nispetinde abdest alıp namazlarını kılar.</a:t>
            </a:r>
            <a:r>
              <a:rPr lang="tr-TR" sz="2800" dirty="0">
                <a:solidFill>
                  <a:schemeClr val="tx1"/>
                </a:solidFill>
              </a:rPr>
              <a:t> </a:t>
            </a:r>
          </a:p>
          <a:p>
            <a:r>
              <a:rPr lang="tr-TR" sz="2800" dirty="0">
                <a:solidFill>
                  <a:schemeClr val="tx1"/>
                </a:solidFill>
              </a:rPr>
              <a:t>	Beş vakit namaz süresi ve daha fazla devam eden bayılma ve koma halinde olanlar ibadetten muaftırlar.</a:t>
            </a:r>
          </a:p>
          <a:p>
            <a:pPr algn="just"/>
            <a:r>
              <a:rPr lang="tr-TR" sz="2800" dirty="0">
                <a:solidFill>
                  <a:schemeClr val="tx1"/>
                </a:solidFill>
              </a:rPr>
              <a:t>	</a:t>
            </a:r>
            <a:r>
              <a:rPr lang="tr-TR" sz="2800" dirty="0">
                <a:solidFill>
                  <a:srgbClr val="FF0000"/>
                </a:solidFill>
              </a:rPr>
              <a:t>Namaz kılabilmek için en az bir </a:t>
            </a:r>
            <a:r>
              <a:rPr lang="tr-TR" sz="2800" dirty="0" err="1">
                <a:solidFill>
                  <a:srgbClr val="FF0000"/>
                </a:solidFill>
              </a:rPr>
              <a:t>âyet</a:t>
            </a:r>
            <a:r>
              <a:rPr lang="tr-TR" sz="2800" dirty="0">
                <a:solidFill>
                  <a:srgbClr val="FF0000"/>
                </a:solidFill>
              </a:rPr>
              <a:t> öğrenip ezberlemek her yükümlü Müslüman için farz-ı ayın</a:t>
            </a:r>
            <a:r>
              <a:rPr lang="tr-TR" sz="2800" dirty="0">
                <a:solidFill>
                  <a:schemeClr val="tx1"/>
                </a:solidFill>
              </a:rPr>
              <a:t>; </a:t>
            </a:r>
            <a:r>
              <a:rPr lang="tr-TR" sz="2800" dirty="0" err="1">
                <a:solidFill>
                  <a:srgbClr val="7030A0"/>
                </a:solidFill>
              </a:rPr>
              <a:t>Fâtiha</a:t>
            </a:r>
            <a:r>
              <a:rPr lang="tr-TR" sz="2800" dirty="0">
                <a:solidFill>
                  <a:srgbClr val="7030A0"/>
                </a:solidFill>
              </a:rPr>
              <a:t> </a:t>
            </a:r>
            <a:r>
              <a:rPr lang="tr-TR" sz="2800" dirty="0" err="1">
                <a:solidFill>
                  <a:srgbClr val="7030A0"/>
                </a:solidFill>
              </a:rPr>
              <a:t>sûresini</a:t>
            </a:r>
            <a:r>
              <a:rPr lang="tr-TR" sz="2800" dirty="0">
                <a:solidFill>
                  <a:srgbClr val="7030A0"/>
                </a:solidFill>
              </a:rPr>
              <a:t> ve bir </a:t>
            </a:r>
            <a:r>
              <a:rPr lang="tr-TR" sz="2800" dirty="0" err="1">
                <a:solidFill>
                  <a:srgbClr val="7030A0"/>
                </a:solidFill>
              </a:rPr>
              <a:t>sûreyi</a:t>
            </a:r>
            <a:r>
              <a:rPr lang="tr-TR" sz="2800" dirty="0">
                <a:solidFill>
                  <a:srgbClr val="7030A0"/>
                </a:solidFill>
              </a:rPr>
              <a:t> veya üç kısa </a:t>
            </a:r>
            <a:r>
              <a:rPr lang="tr-TR" sz="2800" dirty="0" err="1">
                <a:solidFill>
                  <a:srgbClr val="7030A0"/>
                </a:solidFill>
              </a:rPr>
              <a:t>âyeti</a:t>
            </a:r>
            <a:r>
              <a:rPr lang="tr-TR" sz="2800" dirty="0">
                <a:solidFill>
                  <a:srgbClr val="7030A0"/>
                </a:solidFill>
              </a:rPr>
              <a:t> ezberlemek ise </a:t>
            </a:r>
            <a:r>
              <a:rPr lang="tr-TR" sz="2800" dirty="0" err="1">
                <a:solidFill>
                  <a:srgbClr val="7030A0"/>
                </a:solidFill>
              </a:rPr>
              <a:t>vâciptir</a:t>
            </a:r>
            <a:r>
              <a:rPr lang="tr-TR" sz="2800" dirty="0">
                <a:solidFill>
                  <a:schemeClr val="tx1"/>
                </a:solidFill>
              </a:rPr>
              <a:t>.</a:t>
            </a:r>
          </a:p>
        </p:txBody>
      </p:sp>
      <p:sp>
        <p:nvSpPr>
          <p:cNvPr id="3" name="2 Yuvarlatılmış Dikdörtgen"/>
          <p:cNvSpPr/>
          <p:nvPr/>
        </p:nvSpPr>
        <p:spPr>
          <a:xfrm>
            <a:off x="755576"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 ZİHİNSEL ENGELLİLER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908720"/>
            <a:ext cx="8358246" cy="554461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	</a:t>
            </a:r>
            <a:r>
              <a:rPr lang="tr-TR" sz="2400" b="1" dirty="0">
                <a:solidFill>
                  <a:schemeClr val="tx1"/>
                </a:solidFill>
              </a:rPr>
              <a:t>İbadetleri yapmaya aklı eren kısmî zihinsel engelliler oruçlarını tutarlar.</a:t>
            </a:r>
            <a:endParaRPr lang="tr-TR" sz="2400" dirty="0">
              <a:solidFill>
                <a:schemeClr val="tx1"/>
              </a:solidFill>
            </a:endParaRPr>
          </a:p>
          <a:p>
            <a:pPr algn="just"/>
            <a:endParaRPr lang="tr-TR" sz="1200" dirty="0">
              <a:solidFill>
                <a:schemeClr val="tx1"/>
              </a:solidFill>
            </a:endParaRPr>
          </a:p>
          <a:p>
            <a:pPr algn="just"/>
            <a:r>
              <a:rPr lang="tr-TR" sz="2400" dirty="0">
                <a:solidFill>
                  <a:schemeClr val="tx1"/>
                </a:solidFill>
              </a:rPr>
              <a:t>	</a:t>
            </a:r>
            <a:r>
              <a:rPr lang="tr-TR" sz="2800" dirty="0">
                <a:solidFill>
                  <a:srgbClr val="7030A0"/>
                </a:solidFill>
              </a:rPr>
              <a:t>Kısmî zihinsel engelliler, </a:t>
            </a:r>
            <a:r>
              <a:rPr lang="tr-TR" sz="2800" b="1" dirty="0">
                <a:solidFill>
                  <a:srgbClr val="7030A0"/>
                </a:solidFill>
              </a:rPr>
              <a:t>hac</a:t>
            </a:r>
            <a:r>
              <a:rPr lang="tr-TR" sz="2800" dirty="0">
                <a:solidFill>
                  <a:srgbClr val="7030A0"/>
                </a:solidFill>
              </a:rPr>
              <a:t> yapabilecek durumda iseler, diğer şartların da bulunması şartıyla hac ibadetiyle yükümlü olurlar.</a:t>
            </a:r>
            <a:endParaRPr lang="tr-TR" sz="2400" dirty="0">
              <a:solidFill>
                <a:srgbClr val="7030A0"/>
              </a:solidFill>
            </a:endParaRPr>
          </a:p>
          <a:p>
            <a:pPr algn="just"/>
            <a:endParaRPr lang="tr-TR" sz="1000" dirty="0">
              <a:solidFill>
                <a:schemeClr val="tx1"/>
              </a:solidFill>
            </a:endParaRPr>
          </a:p>
          <a:p>
            <a:pPr algn="just"/>
            <a:r>
              <a:rPr lang="tr-TR" sz="2400" dirty="0">
                <a:solidFill>
                  <a:schemeClr val="tx1"/>
                </a:solidFill>
              </a:rPr>
              <a:t>	</a:t>
            </a:r>
            <a:r>
              <a:rPr lang="tr-TR" sz="2400" b="1" dirty="0">
                <a:solidFill>
                  <a:srgbClr val="FF0000"/>
                </a:solidFill>
              </a:rPr>
              <a:t>Hanefî bilginlere göre, bir </a:t>
            </a:r>
            <a:r>
              <a:rPr lang="tr-TR" sz="2400" b="1" dirty="0" err="1">
                <a:solidFill>
                  <a:srgbClr val="FF0000"/>
                </a:solidFill>
              </a:rPr>
              <a:t>Müslümanın</a:t>
            </a:r>
            <a:r>
              <a:rPr lang="tr-TR" sz="2400" b="1" dirty="0">
                <a:solidFill>
                  <a:srgbClr val="FF0000"/>
                </a:solidFill>
              </a:rPr>
              <a:t> zekat, sadaka ve kurban ile yükümlü olabilmesi için, akıllı olmak ve ergenlik çağına ulaşmış bulunmak şarttır.</a:t>
            </a:r>
          </a:p>
          <a:p>
            <a:pPr algn="just"/>
            <a:endParaRPr lang="tr-TR" sz="800" dirty="0">
              <a:solidFill>
                <a:schemeClr val="tx1"/>
              </a:solidFill>
            </a:endParaRPr>
          </a:p>
          <a:p>
            <a:pPr algn="just"/>
            <a:r>
              <a:rPr lang="tr-TR" sz="2400" dirty="0">
                <a:solidFill>
                  <a:schemeClr val="tx1"/>
                </a:solidFill>
              </a:rPr>
              <a:t>	</a:t>
            </a:r>
            <a:r>
              <a:rPr lang="tr-TR" sz="2800" b="1" dirty="0">
                <a:solidFill>
                  <a:srgbClr val="0070C0"/>
                </a:solidFill>
              </a:rPr>
              <a:t>Diğer mezheplere göre, bir </a:t>
            </a:r>
            <a:r>
              <a:rPr lang="tr-TR" sz="2800" b="1" dirty="0" err="1">
                <a:solidFill>
                  <a:srgbClr val="0070C0"/>
                </a:solidFill>
              </a:rPr>
              <a:t>Müslümana</a:t>
            </a:r>
            <a:r>
              <a:rPr lang="tr-TR" sz="2800" b="1" dirty="0">
                <a:solidFill>
                  <a:srgbClr val="0070C0"/>
                </a:solidFill>
              </a:rPr>
              <a:t> zekatın farz olması için ergen ve akıllı olmak şart değildir. Bu kimselerin malından </a:t>
            </a:r>
            <a:r>
              <a:rPr lang="tr-TR" sz="2800" b="1" dirty="0" err="1">
                <a:solidFill>
                  <a:srgbClr val="0070C0"/>
                </a:solidFill>
              </a:rPr>
              <a:t>velî</a:t>
            </a:r>
            <a:r>
              <a:rPr lang="tr-TR" sz="2800" b="1" dirty="0">
                <a:solidFill>
                  <a:srgbClr val="0070C0"/>
                </a:solidFill>
              </a:rPr>
              <a:t> veya </a:t>
            </a:r>
            <a:r>
              <a:rPr lang="tr-TR" sz="2800" b="1" dirty="0" err="1">
                <a:solidFill>
                  <a:srgbClr val="0070C0"/>
                </a:solidFill>
              </a:rPr>
              <a:t>vasîleri</a:t>
            </a:r>
            <a:r>
              <a:rPr lang="tr-TR" sz="2800" b="1" dirty="0">
                <a:solidFill>
                  <a:srgbClr val="0070C0"/>
                </a:solidFill>
              </a:rPr>
              <a:t> zekat ve sadakalarını verir, kurbanlarını keserler.</a:t>
            </a:r>
            <a:endParaRPr lang="tr-TR" sz="2200" b="1" dirty="0">
              <a:solidFill>
                <a:srgbClr val="0070C0"/>
              </a:solidFill>
            </a:endParaRPr>
          </a:p>
        </p:txBody>
      </p:sp>
      <p:sp>
        <p:nvSpPr>
          <p:cNvPr id="3" name="2 Yuvarlatılmış Dikdörtgen"/>
          <p:cNvSpPr/>
          <p:nvPr/>
        </p:nvSpPr>
        <p:spPr>
          <a:xfrm>
            <a:off x="827584"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 ZİHİNSEL ENGELLİLER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692696"/>
            <a:ext cx="8358246" cy="576064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Times New Roman" pitchFamily="18" charset="0"/>
                <a:cs typeface="Times New Roman" pitchFamily="18" charset="0"/>
              </a:rPr>
              <a:t>	</a:t>
            </a:r>
            <a:r>
              <a:rPr lang="nn-NO" sz="2000" b="1" dirty="0">
                <a:solidFill>
                  <a:srgbClr val="0070C0"/>
                </a:solidFill>
                <a:latin typeface="Times New Roman" pitchFamily="18" charset="0"/>
                <a:cs typeface="Times New Roman" pitchFamily="18" charset="0"/>
              </a:rPr>
              <a:t>Abdest uzuvlarından biri eksik olan mesela ayakları</a:t>
            </a:r>
            <a:r>
              <a:rPr lang="tr-TR" sz="2000" b="1" dirty="0">
                <a:solidFill>
                  <a:srgbClr val="0070C0"/>
                </a:solidFill>
                <a:latin typeface="Times New Roman" pitchFamily="18" charset="0"/>
                <a:cs typeface="Times New Roman" pitchFamily="18" charset="0"/>
              </a:rPr>
              <a:t> veya kolları bulunmayan bedensel engelli bir kimse sadece sağlam olan uzvunu yıkar. Protezlerin yıkanması veya </a:t>
            </a:r>
            <a:r>
              <a:rPr lang="tr-TR" sz="2000" b="1" dirty="0" err="1">
                <a:solidFill>
                  <a:srgbClr val="0070C0"/>
                </a:solidFill>
                <a:latin typeface="Times New Roman" pitchFamily="18" charset="0"/>
                <a:cs typeface="Times New Roman" pitchFamily="18" charset="0"/>
              </a:rPr>
              <a:t>meshedilmesi</a:t>
            </a:r>
            <a:r>
              <a:rPr lang="tr-TR" sz="2000" b="1" dirty="0">
                <a:solidFill>
                  <a:srgbClr val="0070C0"/>
                </a:solidFill>
                <a:latin typeface="Times New Roman" pitchFamily="18" charset="0"/>
                <a:cs typeface="Times New Roman" pitchFamily="18" charset="0"/>
              </a:rPr>
              <a:t> gerekmez.</a:t>
            </a:r>
          </a:p>
          <a:p>
            <a:pPr algn="just"/>
            <a:r>
              <a:rPr lang="tr-TR" sz="2000" dirty="0">
                <a:solidFill>
                  <a:schemeClr val="tx1"/>
                </a:solidFill>
                <a:latin typeface="Times New Roman" pitchFamily="18" charset="0"/>
                <a:cs typeface="Times New Roman" pitchFamily="18" charset="0"/>
              </a:rPr>
              <a:t>	</a:t>
            </a:r>
            <a:r>
              <a:rPr lang="tr-TR" sz="2000" dirty="0">
                <a:solidFill>
                  <a:srgbClr val="C00000"/>
                </a:solidFill>
                <a:latin typeface="Times New Roman" pitchFamily="18" charset="0"/>
                <a:cs typeface="Times New Roman" pitchFamily="18" charset="0"/>
              </a:rPr>
              <a:t>Burundan veya bir yaradan akan kanın, idrarın ve kadınların akıntısının namaz kılacak kadar bir süre durmaması halinde bu kimseler “</a:t>
            </a:r>
            <a:r>
              <a:rPr lang="tr-TR" sz="2000" b="1" i="1" dirty="0">
                <a:solidFill>
                  <a:srgbClr val="C00000"/>
                </a:solidFill>
                <a:latin typeface="Times New Roman" pitchFamily="18" charset="0"/>
                <a:cs typeface="Times New Roman" pitchFamily="18" charset="0"/>
              </a:rPr>
              <a:t>özür sahibi” sayılırlar.   </a:t>
            </a:r>
          </a:p>
          <a:p>
            <a:pPr algn="just"/>
            <a:r>
              <a:rPr lang="tr-TR" sz="2000" b="1" i="1" dirty="0">
                <a:solidFill>
                  <a:schemeClr val="tx1"/>
                </a:solidFill>
                <a:latin typeface="Times New Roman" pitchFamily="18" charset="0"/>
                <a:cs typeface="Times New Roman" pitchFamily="18" charset="0"/>
              </a:rPr>
              <a:t>	</a:t>
            </a:r>
            <a:r>
              <a:rPr lang="tr-TR" sz="2400" b="1" dirty="0">
                <a:solidFill>
                  <a:srgbClr val="0070C0"/>
                </a:solidFill>
                <a:latin typeface="Times New Roman" pitchFamily="18" charset="0"/>
                <a:cs typeface="Times New Roman" pitchFamily="18" charset="0"/>
              </a:rPr>
              <a:t>Hanefî mezhebine göre bu kimseler, her vakit için </a:t>
            </a:r>
            <a:r>
              <a:rPr lang="tr-TR" sz="2400" dirty="0">
                <a:solidFill>
                  <a:srgbClr val="0070C0"/>
                </a:solidFill>
                <a:latin typeface="Times New Roman" pitchFamily="18" charset="0"/>
                <a:cs typeface="Times New Roman" pitchFamily="18" charset="0"/>
              </a:rPr>
              <a:t>abdest alıp namazlarını kılarlar. Bu abdest ile istediği namazı kılabilir, Kabe’yi tavaf edebilir, </a:t>
            </a:r>
            <a:r>
              <a:rPr lang="tr-TR" sz="2400" dirty="0" err="1">
                <a:solidFill>
                  <a:srgbClr val="0070C0"/>
                </a:solidFill>
                <a:latin typeface="Times New Roman" pitchFamily="18" charset="0"/>
                <a:cs typeface="Times New Roman" pitchFamily="18" charset="0"/>
              </a:rPr>
              <a:t>Kur’ân’ı</a:t>
            </a:r>
            <a:r>
              <a:rPr lang="tr-TR" sz="2400" dirty="0">
                <a:solidFill>
                  <a:srgbClr val="0070C0"/>
                </a:solidFill>
                <a:latin typeface="Times New Roman" pitchFamily="18" charset="0"/>
                <a:cs typeface="Times New Roman" pitchFamily="18" charset="0"/>
              </a:rPr>
              <a:t> eline alabilir</a:t>
            </a:r>
            <a:endParaRPr lang="tr-TR" sz="2000" dirty="0">
              <a:solidFill>
                <a:srgbClr val="0070C0"/>
              </a:solidFill>
              <a:latin typeface="Times New Roman" pitchFamily="18" charset="0"/>
              <a:cs typeface="Times New Roman" pitchFamily="18" charset="0"/>
            </a:endParaRPr>
          </a:p>
          <a:p>
            <a:pPr algn="just"/>
            <a:r>
              <a:rPr lang="tr-TR" sz="2000" dirty="0">
                <a:solidFill>
                  <a:schemeClr val="tx1"/>
                </a:solidFill>
                <a:latin typeface="Times New Roman" pitchFamily="18" charset="0"/>
                <a:cs typeface="Times New Roman" pitchFamily="18" charset="0"/>
              </a:rPr>
              <a:t>	</a:t>
            </a:r>
            <a:r>
              <a:rPr lang="tr-TR" sz="2000" b="1" dirty="0">
                <a:solidFill>
                  <a:srgbClr val="7030A0"/>
                </a:solidFill>
                <a:latin typeface="Times New Roman" pitchFamily="18" charset="0"/>
                <a:cs typeface="Times New Roman" pitchFamily="18" charset="0"/>
              </a:rPr>
              <a:t>İmam </a:t>
            </a:r>
            <a:r>
              <a:rPr lang="tr-TR" sz="2000" b="1" dirty="0" err="1">
                <a:solidFill>
                  <a:srgbClr val="7030A0"/>
                </a:solidFill>
                <a:latin typeface="Times New Roman" pitchFamily="18" charset="0"/>
                <a:cs typeface="Times New Roman" pitchFamily="18" charset="0"/>
              </a:rPr>
              <a:t>Şâfiî’ye</a:t>
            </a:r>
            <a:r>
              <a:rPr lang="tr-TR" sz="2000" b="1" dirty="0">
                <a:solidFill>
                  <a:srgbClr val="7030A0"/>
                </a:solidFill>
                <a:latin typeface="Times New Roman" pitchFamily="18" charset="0"/>
                <a:cs typeface="Times New Roman" pitchFamily="18" charset="0"/>
              </a:rPr>
              <a:t> göre özür sahibinin abdesti, kıldığı </a:t>
            </a:r>
            <a:r>
              <a:rPr lang="tr-TR" sz="2000" dirty="0">
                <a:solidFill>
                  <a:srgbClr val="7030A0"/>
                </a:solidFill>
                <a:latin typeface="Times New Roman" pitchFamily="18" charset="0"/>
                <a:cs typeface="Times New Roman" pitchFamily="18" charset="0"/>
              </a:rPr>
              <a:t>namaz bitince bozulur. Her namaz için yeniden abdest alması gerekir.</a:t>
            </a:r>
          </a:p>
          <a:p>
            <a:pPr algn="just"/>
            <a:r>
              <a:rPr lang="tr-TR" sz="2000" dirty="0">
                <a:solidFill>
                  <a:schemeClr val="tx1"/>
                </a:solidFill>
                <a:latin typeface="Times New Roman" pitchFamily="18" charset="0"/>
                <a:cs typeface="Times New Roman" pitchFamily="18" charset="0"/>
              </a:rPr>
              <a:t>	</a:t>
            </a:r>
            <a:r>
              <a:rPr lang="tr-TR" sz="2000" dirty="0">
                <a:solidFill>
                  <a:srgbClr val="C00000"/>
                </a:solidFill>
                <a:latin typeface="Times New Roman" pitchFamily="18" charset="0"/>
                <a:cs typeface="Times New Roman" pitchFamily="18" charset="0"/>
              </a:rPr>
              <a:t>Bir kimsenin abdest organlarından birinde yara var ve yara sargıda ise abdest alınırken sargı üzerine mesh eder. Gusül için de durum böyledir.</a:t>
            </a:r>
          </a:p>
          <a:p>
            <a:pPr algn="just"/>
            <a:r>
              <a:rPr lang="tr-TR" sz="2000" dirty="0">
                <a:solidFill>
                  <a:schemeClr val="tx1"/>
                </a:solidFill>
                <a:latin typeface="Times New Roman" pitchFamily="18" charset="0"/>
                <a:cs typeface="Times New Roman" pitchFamily="18" charset="0"/>
              </a:rPr>
              <a:t>	</a:t>
            </a:r>
            <a:r>
              <a:rPr lang="tr-TR" sz="2400" b="1" dirty="0">
                <a:solidFill>
                  <a:srgbClr val="0070C0"/>
                </a:solidFill>
                <a:latin typeface="Times New Roman" pitchFamily="18" charset="0"/>
                <a:cs typeface="Times New Roman" pitchFamily="18" charset="0"/>
              </a:rPr>
              <a:t>Sağlık nedeniyle abdest veya gusül için suyu kullanmak mümkün değilse teyemmüm yapılır.</a:t>
            </a:r>
            <a:endParaRPr lang="tr-TR" sz="2000" b="1" dirty="0">
              <a:solidFill>
                <a:srgbClr val="0070C0"/>
              </a:solidFill>
              <a:latin typeface="Times New Roman" pitchFamily="18" charset="0"/>
              <a:cs typeface="Times New Roman" pitchFamily="18" charset="0"/>
            </a:endParaRPr>
          </a:p>
          <a:p>
            <a:pPr algn="just"/>
            <a:r>
              <a:rPr lang="tr-TR" sz="2000" dirty="0">
                <a:solidFill>
                  <a:schemeClr val="tx1"/>
                </a:solidFill>
                <a:latin typeface="Times New Roman" pitchFamily="18" charset="0"/>
                <a:cs typeface="Times New Roman" pitchFamily="18" charset="0"/>
              </a:rPr>
              <a:t>	 Takma dişi olanlar boy abdesti alırlarken bu dişlerini çıkarırlar. Abdest alırken çıkması kolaysa çıkarırlar, zorsa çıkarmazlar. Çünkü boy abdestinde ağzı yıkamak </a:t>
            </a:r>
            <a:r>
              <a:rPr lang="tr-TR" sz="2000" b="1" dirty="0">
                <a:solidFill>
                  <a:schemeClr val="tx1"/>
                </a:solidFill>
                <a:latin typeface="Times New Roman" pitchFamily="18" charset="0"/>
                <a:cs typeface="Times New Roman" pitchFamily="18" charset="0"/>
              </a:rPr>
              <a:t>farz, abdestte ise sünnettir.</a:t>
            </a:r>
            <a:endParaRPr lang="tr-TR" sz="2000" dirty="0">
              <a:solidFill>
                <a:schemeClr val="tx1"/>
              </a:solidFill>
              <a:latin typeface="Times New Roman" pitchFamily="18" charset="0"/>
              <a:cs typeface="Times New Roman" pitchFamily="18" charset="0"/>
            </a:endParaRPr>
          </a:p>
        </p:txBody>
      </p:sp>
      <p:sp>
        <p:nvSpPr>
          <p:cNvPr id="3" name="2 Yuvarlatılmış Dikdörtgen"/>
          <p:cNvSpPr/>
          <p:nvPr/>
        </p:nvSpPr>
        <p:spPr>
          <a:xfrm>
            <a:off x="827584"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BEDENSEL ENGELLİLER VE HASTALARDA ABDEST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85720" y="928670"/>
            <a:ext cx="8572560" cy="514353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rPr>
              <a:t>	Özürlüler hakkında hazırlanan kanun tasarısı Madde 3/a. da "</a:t>
            </a:r>
            <a:r>
              <a:rPr lang="tr-TR" sz="2800" b="1" dirty="0">
                <a:solidFill>
                  <a:srgbClr val="0070C0"/>
                </a:solidFill>
              </a:rPr>
              <a:t>ENGELLİ/ÖZÜRLÜ</a:t>
            </a:r>
            <a:r>
              <a:rPr lang="tr-TR" sz="2800" dirty="0">
                <a:solidFill>
                  <a:schemeClr val="tx1"/>
                </a:solidFill>
              </a:rPr>
              <a:t>" şöyle tanımlanmaktadır: </a:t>
            </a:r>
          </a:p>
          <a:p>
            <a:pPr algn="just"/>
            <a:r>
              <a:rPr lang="tr-TR" sz="2800" dirty="0">
                <a:solidFill>
                  <a:schemeClr val="tx1"/>
                </a:solidFill>
              </a:rPr>
              <a:t>	“</a:t>
            </a:r>
            <a:r>
              <a:rPr lang="tr-TR" sz="3200" b="1" dirty="0">
                <a:solidFill>
                  <a:srgbClr val="7030A0"/>
                </a:solidFill>
                <a:effectLst>
                  <a:outerShdw blurRad="38100" dist="38100" dir="2700000" algn="tl">
                    <a:srgbClr val="000000">
                      <a:alpha val="43137"/>
                    </a:srgbClr>
                  </a:outerShdw>
                </a:effectLst>
              </a:rPr>
              <a:t>Doğuştan veya sonradan, herhangi bir hastalık veya kaza sonucu, </a:t>
            </a:r>
            <a:r>
              <a:rPr lang="tr-TR" sz="3200" b="1" dirty="0">
                <a:solidFill>
                  <a:srgbClr val="FF0000"/>
                </a:solidFill>
                <a:effectLst>
                  <a:outerShdw blurRad="38100" dist="38100" dir="2700000" algn="tl">
                    <a:srgbClr val="000000">
                      <a:alpha val="43137"/>
                    </a:srgbClr>
                  </a:outerShdw>
                </a:effectLst>
              </a:rPr>
              <a:t>bedensel, zihinsel, ruhsal, sosyal, duyusal ve duygusal yeteneklerini çeşitli derecelerde kaybetmesi nedeniyle </a:t>
            </a:r>
            <a:r>
              <a:rPr lang="tr-TR" sz="3200" b="1" dirty="0">
                <a:solidFill>
                  <a:srgbClr val="0070C0"/>
                </a:solidFill>
                <a:effectLst>
                  <a:outerShdw blurRad="38100" dist="38100" dir="2700000" algn="tl">
                    <a:srgbClr val="000000">
                      <a:alpha val="43137"/>
                    </a:srgbClr>
                  </a:outerShdw>
                </a:effectLst>
              </a:rPr>
              <a:t>toplumsal yaşama uyum sağlama ve günlük gereksinimlerini karşılamada güçlükleri olan bireydir.</a:t>
            </a:r>
            <a:r>
              <a:rPr lang="tr-TR" sz="2800" dirty="0">
                <a:solidFill>
                  <a:schemeClr val="tx1"/>
                </a:solidFill>
              </a:rPr>
              <a:t>”</a:t>
            </a:r>
          </a:p>
        </p:txBody>
      </p:sp>
      <p:sp>
        <p:nvSpPr>
          <p:cNvPr id="3" name="2 Yuvarlatılmış Dikdörtgen"/>
          <p:cNvSpPr/>
          <p:nvPr/>
        </p:nvSpPr>
        <p:spPr>
          <a:xfrm>
            <a:off x="1187624" y="260648"/>
            <a:ext cx="712879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ENGELLİ VEYA ÖZÜRLÜ KİMDİR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908720"/>
            <a:ext cx="8358246" cy="554461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	Sahabeden </a:t>
            </a:r>
            <a:r>
              <a:rPr lang="tr-TR" sz="2400" dirty="0" err="1">
                <a:solidFill>
                  <a:schemeClr val="tx1"/>
                </a:solidFill>
              </a:rPr>
              <a:t>İmrân</a:t>
            </a:r>
            <a:r>
              <a:rPr lang="tr-TR" sz="2400" dirty="0">
                <a:solidFill>
                  <a:schemeClr val="tx1"/>
                </a:solidFill>
              </a:rPr>
              <a:t> </a:t>
            </a:r>
            <a:r>
              <a:rPr lang="tr-TR" sz="2400" dirty="0" err="1">
                <a:solidFill>
                  <a:schemeClr val="tx1"/>
                </a:solidFill>
              </a:rPr>
              <a:t>ibn</a:t>
            </a:r>
            <a:r>
              <a:rPr lang="tr-TR" sz="2400" dirty="0">
                <a:solidFill>
                  <a:schemeClr val="tx1"/>
                </a:solidFill>
              </a:rPr>
              <a:t> </a:t>
            </a:r>
            <a:r>
              <a:rPr lang="tr-TR" sz="2400" dirty="0" err="1">
                <a:solidFill>
                  <a:schemeClr val="tx1"/>
                </a:solidFill>
              </a:rPr>
              <a:t>Husayn</a:t>
            </a:r>
            <a:r>
              <a:rPr lang="tr-TR" sz="2400" dirty="0">
                <a:solidFill>
                  <a:schemeClr val="tx1"/>
                </a:solidFill>
              </a:rPr>
              <a:t> anlatıyor. Bende basur hastalığı vardı. Hz. Peygambere, namazı sordum,</a:t>
            </a:r>
          </a:p>
          <a:p>
            <a:pPr algn="just"/>
            <a:endParaRPr lang="tr-TR" sz="2400" dirty="0">
              <a:solidFill>
                <a:schemeClr val="tx1"/>
              </a:solidFill>
            </a:endParaRPr>
          </a:p>
          <a:p>
            <a:pPr algn="ctr"/>
            <a:r>
              <a:rPr lang="ar-AE" sz="4000" dirty="0">
                <a:solidFill>
                  <a:schemeClr val="tx1"/>
                </a:solidFill>
                <a:latin typeface="HASENAT4" pitchFamily="2" charset="-78"/>
                <a:cs typeface="HASENAT4" pitchFamily="2" charset="-78"/>
              </a:rPr>
              <a:t>جَنْبٍ</a:t>
            </a:r>
            <a:r>
              <a:rPr lang="tr-TR" sz="4000" dirty="0">
                <a:solidFill>
                  <a:schemeClr val="tx1"/>
                </a:solidFill>
                <a:latin typeface="HASENAT4" pitchFamily="2" charset="-78"/>
                <a:cs typeface="HASENAT4" pitchFamily="2" charset="-78"/>
              </a:rPr>
              <a:t> </a:t>
            </a:r>
            <a:r>
              <a:rPr lang="ar-AE" sz="4000" dirty="0">
                <a:solidFill>
                  <a:schemeClr val="tx1"/>
                </a:solidFill>
                <a:latin typeface="HASENAT4" pitchFamily="2" charset="-78"/>
                <a:cs typeface="HASENAT4" pitchFamily="2" charset="-78"/>
              </a:rPr>
              <a:t>صَلِّ قَائِمًا فَاِنْ لَمْ تَسْتَطِعْ فَقَاعِدًا فَاِنْ لَمْ تَسْتَطِعْ فَعَ</a:t>
            </a:r>
          </a:p>
          <a:p>
            <a:pPr algn="just"/>
            <a:endParaRPr lang="tr-TR" sz="2400" dirty="0">
              <a:solidFill>
                <a:schemeClr val="tx1"/>
              </a:solidFill>
            </a:endParaRPr>
          </a:p>
          <a:p>
            <a:pPr algn="just"/>
            <a:r>
              <a:rPr lang="tr-TR" sz="2400" dirty="0">
                <a:solidFill>
                  <a:schemeClr val="tx1"/>
                </a:solidFill>
              </a:rPr>
              <a:t>	“</a:t>
            </a:r>
            <a:r>
              <a:rPr lang="tr-TR" sz="3900" b="1" dirty="0">
                <a:solidFill>
                  <a:srgbClr val="FF0000"/>
                </a:solidFill>
              </a:rPr>
              <a:t>Namazı ayakta kıl, </a:t>
            </a:r>
            <a:r>
              <a:rPr lang="tr-TR" sz="3900" b="1" dirty="0">
                <a:solidFill>
                  <a:srgbClr val="0070C0"/>
                </a:solidFill>
              </a:rPr>
              <a:t>eğer buna gücün yetmezse oturarak, </a:t>
            </a:r>
            <a:r>
              <a:rPr lang="es-ES" sz="3900" b="1" dirty="0">
                <a:solidFill>
                  <a:schemeClr val="accent6">
                    <a:lumMod val="50000"/>
                  </a:schemeClr>
                </a:solidFill>
              </a:rPr>
              <a:t>buna da gücün yetmezse yan üzerine yatarak </a:t>
            </a:r>
            <a:r>
              <a:rPr lang="es-ES" sz="3900" b="1" dirty="0">
                <a:solidFill>
                  <a:srgbClr val="FF0000"/>
                </a:solidFill>
              </a:rPr>
              <a:t>kıl</a:t>
            </a:r>
            <a:r>
              <a:rPr lang="es-ES" sz="2400" i="1" dirty="0">
                <a:solidFill>
                  <a:schemeClr val="tx1"/>
                </a:solidFill>
              </a:rPr>
              <a:t>”</a:t>
            </a:r>
            <a:r>
              <a:rPr lang="tr-TR" sz="2400" i="1" dirty="0">
                <a:solidFill>
                  <a:schemeClr val="tx1"/>
                </a:solidFill>
              </a:rPr>
              <a:t> </a:t>
            </a:r>
            <a:r>
              <a:rPr lang="tr-TR" sz="2400" dirty="0">
                <a:solidFill>
                  <a:schemeClr val="tx1"/>
                </a:solidFill>
              </a:rPr>
              <a:t>buyurmuştur. </a:t>
            </a:r>
          </a:p>
          <a:p>
            <a:pPr algn="just"/>
            <a:r>
              <a:rPr lang="tr-TR" sz="1400" dirty="0">
                <a:solidFill>
                  <a:schemeClr val="tx1"/>
                </a:solidFill>
              </a:rPr>
              <a:t>(</a:t>
            </a:r>
            <a:r>
              <a:rPr lang="tr-TR" sz="1400" dirty="0" err="1">
                <a:solidFill>
                  <a:schemeClr val="tx1"/>
                </a:solidFill>
              </a:rPr>
              <a:t>Buhârî</a:t>
            </a:r>
            <a:r>
              <a:rPr lang="tr-TR" sz="1400" dirty="0">
                <a:solidFill>
                  <a:schemeClr val="tx1"/>
                </a:solidFill>
              </a:rPr>
              <a:t>, Taksir, 19. II, 41; </a:t>
            </a:r>
            <a:r>
              <a:rPr lang="tr-TR" sz="1400" dirty="0" err="1">
                <a:solidFill>
                  <a:schemeClr val="tx1"/>
                </a:solidFill>
              </a:rPr>
              <a:t>Ebû</a:t>
            </a:r>
            <a:r>
              <a:rPr lang="tr-TR" sz="1400" dirty="0">
                <a:solidFill>
                  <a:schemeClr val="tx1"/>
                </a:solidFill>
              </a:rPr>
              <a:t> </a:t>
            </a:r>
            <a:r>
              <a:rPr lang="tr-TR" sz="1400" dirty="0" err="1">
                <a:solidFill>
                  <a:schemeClr val="tx1"/>
                </a:solidFill>
              </a:rPr>
              <a:t>Dâvûd</a:t>
            </a:r>
            <a:r>
              <a:rPr lang="tr-TR" sz="1400" dirty="0">
                <a:solidFill>
                  <a:schemeClr val="tx1"/>
                </a:solidFill>
              </a:rPr>
              <a:t>, Salât, 179. I, 585; </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İkame, 139, I, 386.)</a:t>
            </a:r>
          </a:p>
        </p:txBody>
      </p:sp>
      <p:sp>
        <p:nvSpPr>
          <p:cNvPr id="3" name="2 Yuvarlatılmış Dikdörtgen"/>
          <p:cNvSpPr/>
          <p:nvPr/>
        </p:nvSpPr>
        <p:spPr>
          <a:xfrm>
            <a:off x="755576"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BEDENSEL ENGELLİLER VE HASTALARDA NAMAZ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764704"/>
            <a:ext cx="8358246" cy="576064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latin typeface="Times New Roman" pitchFamily="18" charset="0"/>
                <a:cs typeface="Times New Roman" pitchFamily="18" charset="0"/>
              </a:rPr>
              <a:t>	</a:t>
            </a:r>
            <a:r>
              <a:rPr lang="tr-TR" sz="2000" dirty="0">
                <a:solidFill>
                  <a:schemeClr val="accent6">
                    <a:lumMod val="50000"/>
                  </a:schemeClr>
                </a:solidFill>
                <a:latin typeface="Times New Roman" pitchFamily="18" charset="0"/>
                <a:cs typeface="Times New Roman" pitchFamily="18" charset="0"/>
              </a:rPr>
              <a:t>Hastalığı ve özrü sebebiyle ayakta namaz kılamayanlar, bir yere dayanarak kılarlar, bu şekilde de </a:t>
            </a:r>
            <a:r>
              <a:rPr lang="nn-NO" sz="2000" dirty="0">
                <a:solidFill>
                  <a:schemeClr val="accent6">
                    <a:lumMod val="50000"/>
                  </a:schemeClr>
                </a:solidFill>
                <a:latin typeface="Times New Roman" pitchFamily="18" charset="0"/>
                <a:cs typeface="Times New Roman" pitchFamily="18" charset="0"/>
              </a:rPr>
              <a:t>kılamayanlar oturarak, oturarak da kılamayanlar,</a:t>
            </a:r>
            <a:r>
              <a:rPr lang="tr-TR" sz="2000" dirty="0">
                <a:solidFill>
                  <a:schemeClr val="accent6">
                    <a:lumMod val="50000"/>
                  </a:schemeClr>
                </a:solidFill>
                <a:latin typeface="Times New Roman" pitchFamily="18" charset="0"/>
                <a:cs typeface="Times New Roman" pitchFamily="18" charset="0"/>
              </a:rPr>
              <a:t> sırtüstü veya yan üstü yatıp ayaklarını kıbleye uzatarak </a:t>
            </a:r>
            <a:r>
              <a:rPr lang="tr-TR" sz="2000" b="1" dirty="0" err="1">
                <a:solidFill>
                  <a:schemeClr val="accent6">
                    <a:lumMod val="50000"/>
                  </a:schemeClr>
                </a:solidFill>
                <a:latin typeface="Times New Roman" pitchFamily="18" charset="0"/>
                <a:cs typeface="Times New Roman" pitchFamily="18" charset="0"/>
              </a:rPr>
              <a:t>îmâ</a:t>
            </a:r>
            <a:r>
              <a:rPr lang="tr-TR" sz="2000" b="1" dirty="0">
                <a:solidFill>
                  <a:schemeClr val="accent6">
                    <a:lumMod val="50000"/>
                  </a:schemeClr>
                </a:solidFill>
                <a:latin typeface="Times New Roman" pitchFamily="18" charset="0"/>
                <a:cs typeface="Times New Roman" pitchFamily="18" charset="0"/>
              </a:rPr>
              <a:t> ile kılarlar. </a:t>
            </a:r>
          </a:p>
          <a:p>
            <a:pPr algn="just"/>
            <a:r>
              <a:rPr lang="tr-TR" sz="2000" dirty="0">
                <a:solidFill>
                  <a:schemeClr val="tx1"/>
                </a:solidFill>
                <a:latin typeface="Times New Roman" pitchFamily="18" charset="0"/>
                <a:cs typeface="Times New Roman" pitchFamily="18" charset="0"/>
              </a:rPr>
              <a:t>	</a:t>
            </a:r>
            <a:r>
              <a:rPr lang="tr-TR" sz="2000" dirty="0">
                <a:solidFill>
                  <a:srgbClr val="C00000"/>
                </a:solidFill>
                <a:latin typeface="Times New Roman" pitchFamily="18" charset="0"/>
                <a:cs typeface="Times New Roman" pitchFamily="18" charset="0"/>
              </a:rPr>
              <a:t>Namazı, bir süre ayakta kılmaya gücü yeten kimse o kadar ayakta durur, sonra oturarak namazını tamamlar. </a:t>
            </a:r>
          </a:p>
          <a:p>
            <a:pPr algn="just"/>
            <a:r>
              <a:rPr lang="tr-TR" sz="2000" dirty="0">
                <a:solidFill>
                  <a:schemeClr val="tx1"/>
                </a:solidFill>
                <a:latin typeface="Times New Roman" pitchFamily="18" charset="0"/>
                <a:cs typeface="Times New Roman" pitchFamily="18" charset="0"/>
              </a:rPr>
              <a:t>	</a:t>
            </a:r>
            <a:r>
              <a:rPr lang="tr-TR" sz="2000" dirty="0">
                <a:solidFill>
                  <a:srgbClr val="0070C0"/>
                </a:solidFill>
                <a:latin typeface="Times New Roman" pitchFamily="18" charset="0"/>
                <a:cs typeface="Times New Roman" pitchFamily="18" charset="0"/>
              </a:rPr>
              <a:t>Yalnız </a:t>
            </a:r>
            <a:r>
              <a:rPr lang="tr-TR" sz="2000" dirty="0" err="1">
                <a:solidFill>
                  <a:srgbClr val="0070C0"/>
                </a:solidFill>
                <a:latin typeface="Times New Roman" pitchFamily="18" charset="0"/>
                <a:cs typeface="Times New Roman" pitchFamily="18" charset="0"/>
              </a:rPr>
              <a:t>iftitah</a:t>
            </a:r>
            <a:r>
              <a:rPr lang="tr-TR" sz="2000" dirty="0">
                <a:solidFill>
                  <a:srgbClr val="0070C0"/>
                </a:solidFill>
                <a:latin typeface="Times New Roman" pitchFamily="18" charset="0"/>
                <a:cs typeface="Times New Roman" pitchFamily="18" charset="0"/>
              </a:rPr>
              <a:t> tekbirini ayakta alabilen kimse, tekbiri ayakta alır, sonra oturup namazına devam eder.</a:t>
            </a:r>
          </a:p>
          <a:p>
            <a:pPr algn="just"/>
            <a:r>
              <a:rPr lang="tr-TR" sz="2000" dirty="0">
                <a:solidFill>
                  <a:schemeClr val="tx1"/>
                </a:solidFill>
                <a:latin typeface="Times New Roman" pitchFamily="18" charset="0"/>
                <a:cs typeface="Times New Roman" pitchFamily="18" charset="0"/>
              </a:rPr>
              <a:t>	</a:t>
            </a:r>
            <a:r>
              <a:rPr lang="tr-TR" sz="2000" b="1" i="1" dirty="0">
                <a:solidFill>
                  <a:schemeClr val="tx1"/>
                </a:solidFill>
                <a:latin typeface="Times New Roman" pitchFamily="18" charset="0"/>
                <a:cs typeface="Times New Roman" pitchFamily="18" charset="0"/>
              </a:rPr>
              <a:t> </a:t>
            </a:r>
            <a:r>
              <a:rPr lang="tr-TR" sz="2000" b="1" i="1" dirty="0" err="1">
                <a:solidFill>
                  <a:srgbClr val="7030A0"/>
                </a:solidFill>
                <a:latin typeface="Times New Roman" pitchFamily="18" charset="0"/>
                <a:cs typeface="Times New Roman" pitchFamily="18" charset="0"/>
              </a:rPr>
              <a:t>Îmâ</a:t>
            </a:r>
            <a:r>
              <a:rPr lang="tr-TR" sz="2000" b="1" i="1" dirty="0">
                <a:solidFill>
                  <a:srgbClr val="7030A0"/>
                </a:solidFill>
                <a:latin typeface="Times New Roman" pitchFamily="18" charset="0"/>
                <a:cs typeface="Times New Roman" pitchFamily="18" charset="0"/>
              </a:rPr>
              <a:t>; rükû ve secdeye işaret olmak üzere namazda </a:t>
            </a:r>
            <a:r>
              <a:rPr lang="tr-TR" sz="2000" dirty="0">
                <a:solidFill>
                  <a:srgbClr val="7030A0"/>
                </a:solidFill>
                <a:latin typeface="Times New Roman" pitchFamily="18" charset="0"/>
                <a:cs typeface="Times New Roman" pitchFamily="18" charset="0"/>
              </a:rPr>
              <a:t>başı önüne doğru eğmektir. Bu, ayakta yapılabileceği gibi oturarak, yanı veya sırtı üstü yatarak da yapılabilir. Yan yatışta yüz kıbleye gelecek şekilde yatılır, sırt üstü yatmada ise ayaklar kıbleye gelecek şekilde yatılır ve yüzün kıbleye yönelmesi için başın altına bir yastık konulur.</a:t>
            </a:r>
          </a:p>
          <a:p>
            <a:pPr algn="just"/>
            <a:r>
              <a:rPr lang="tr-TR" sz="2000" dirty="0">
                <a:solidFill>
                  <a:schemeClr val="tx1"/>
                </a:solidFill>
                <a:latin typeface="Times New Roman" pitchFamily="18" charset="0"/>
                <a:cs typeface="Times New Roman" pitchFamily="18" charset="0"/>
              </a:rPr>
              <a:t>	Buna göre, </a:t>
            </a:r>
            <a:r>
              <a:rPr lang="tr-TR" sz="2200" b="1" dirty="0">
                <a:solidFill>
                  <a:srgbClr val="C00000"/>
                </a:solidFill>
                <a:latin typeface="Times New Roman" pitchFamily="18" charset="0"/>
                <a:cs typeface="Times New Roman" pitchFamily="18" charset="0"/>
              </a:rPr>
              <a:t>ayakta durmaya gücü yetmeyen veya ayakta durması hastalığının uzamasına veya artmasına sebep olacağı anlaşılan kimse, oturarak namazını kılar, oturmaya da gücü yetmezse, duruma göre yanı üzerine veya arkası üstüne yatarak </a:t>
            </a:r>
            <a:r>
              <a:rPr lang="tr-TR" sz="2200" b="1" dirty="0" err="1">
                <a:solidFill>
                  <a:srgbClr val="C00000"/>
                </a:solidFill>
                <a:latin typeface="Times New Roman" pitchFamily="18" charset="0"/>
                <a:cs typeface="Times New Roman" pitchFamily="18" charset="0"/>
              </a:rPr>
              <a:t>îmâ</a:t>
            </a:r>
            <a:r>
              <a:rPr lang="tr-TR" sz="2200" b="1" dirty="0">
                <a:solidFill>
                  <a:srgbClr val="C00000"/>
                </a:solidFill>
                <a:latin typeface="Times New Roman" pitchFamily="18" charset="0"/>
                <a:cs typeface="Times New Roman" pitchFamily="18" charset="0"/>
              </a:rPr>
              <a:t> ile namazını kılar.</a:t>
            </a:r>
          </a:p>
        </p:txBody>
      </p:sp>
      <p:sp>
        <p:nvSpPr>
          <p:cNvPr id="3" name="2 Yuvarlatılmış Dikdörtgen"/>
          <p:cNvSpPr/>
          <p:nvPr/>
        </p:nvSpPr>
        <p:spPr>
          <a:xfrm>
            <a:off x="755576"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BEDENSEL ENGELLİLER VE HASTALAR İÇİN NAMAZ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p:cNvSpPr/>
          <p:nvPr/>
        </p:nvSpPr>
        <p:spPr>
          <a:xfrm>
            <a:off x="755576"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BEDENSEL ENGELLİLER VE HASTALAR İÇİN NAMAZ</a:t>
            </a:r>
          </a:p>
        </p:txBody>
      </p:sp>
      <p:pic>
        <p:nvPicPr>
          <p:cNvPr id="4" name="Picture 5" descr="D:\SADECE iDRiS\iDRiS BABA VAAZLAR\VAAZ\DİĞER VAAZLAR\sağlık\sakat-namaz.jpg"/>
          <p:cNvPicPr>
            <a:picLocks noChangeAspect="1" noChangeArrowheads="1"/>
          </p:cNvPicPr>
          <p:nvPr/>
        </p:nvPicPr>
        <p:blipFill>
          <a:blip r:embed="rId2" cstate="print"/>
          <a:srcRect/>
          <a:stretch>
            <a:fillRect/>
          </a:stretch>
        </p:blipFill>
        <p:spPr bwMode="auto">
          <a:xfrm>
            <a:off x="131762" y="3687220"/>
            <a:ext cx="4725990" cy="2885052"/>
          </a:xfrm>
          <a:prstGeom prst="rect">
            <a:avLst/>
          </a:prstGeom>
          <a:noFill/>
        </p:spPr>
      </p:pic>
      <p:sp>
        <p:nvSpPr>
          <p:cNvPr id="5" name="4 Dikdörtgen"/>
          <p:cNvSpPr/>
          <p:nvPr/>
        </p:nvSpPr>
        <p:spPr>
          <a:xfrm>
            <a:off x="357158" y="1052736"/>
            <a:ext cx="8358246" cy="228601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rgbClr val="0070C0"/>
                </a:solidFill>
              </a:rPr>
              <a:t>Namazı normal şekli ile ayakta kılmaya gücü yetmeyen kimse için asıl olan namazını oturarak kılmaktır. Böyle bir kişi namazını kendi durumuna göre diz çökerek veya bağdaş kurarak yahut ayaklarını yana ya da kıbleye doğru uzatarak kılar.</a:t>
            </a:r>
            <a:endParaRPr lang="tr-TR" sz="1600" dirty="0">
              <a:solidFill>
                <a:srgbClr val="0070C0"/>
              </a:solidFill>
            </a:endParaRPr>
          </a:p>
        </p:txBody>
      </p:sp>
      <p:pic>
        <p:nvPicPr>
          <p:cNvPr id="29698" name="Picture 2" descr="D:\SADECE iDRiS\iDRiS BABA VAAZLAR\VAAZ\DİĞER VAAZLAR\sağlık\resimler\Resim1.jpg"/>
          <p:cNvPicPr>
            <a:picLocks noChangeAspect="1" noChangeArrowheads="1"/>
          </p:cNvPicPr>
          <p:nvPr/>
        </p:nvPicPr>
        <p:blipFill>
          <a:blip r:embed="rId3" cstate="print"/>
          <a:srcRect/>
          <a:stretch>
            <a:fillRect/>
          </a:stretch>
        </p:blipFill>
        <p:spPr bwMode="auto">
          <a:xfrm>
            <a:off x="5357819" y="3687221"/>
            <a:ext cx="3643338" cy="284003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cstate="print"/>
          <a:srcRect/>
          <a:stretch>
            <a:fillRect/>
          </a:stretch>
        </p:blipFill>
        <p:spPr bwMode="auto">
          <a:xfrm>
            <a:off x="3933825" y="2352675"/>
            <a:ext cx="1276350" cy="2152650"/>
          </a:xfrm>
          <a:prstGeom prst="rect">
            <a:avLst/>
          </a:prstGeom>
          <a:noFill/>
          <a:ln w="9525">
            <a:noFill/>
            <a:miter lim="800000"/>
            <a:headEnd/>
            <a:tailEnd/>
          </a:ln>
          <a:effectLst/>
        </p:spPr>
      </p:pic>
      <p:pic>
        <p:nvPicPr>
          <p:cNvPr id="3" name="hs_imageresizer_container_8" descr="http://img821.imageshack.us/img821/6158/camilerimizkiliseleiyor.jpg"/>
          <p:cNvPicPr/>
          <p:nvPr/>
        </p:nvPicPr>
        <p:blipFill>
          <a:blip r:embed="rId3" cstate="print"/>
          <a:srcRect l="3125" t="3125" r="3125" b="13541"/>
          <a:stretch>
            <a:fillRect/>
          </a:stretch>
        </p:blipFill>
        <p:spPr bwMode="auto">
          <a:xfrm>
            <a:off x="4500562" y="3500438"/>
            <a:ext cx="4643438" cy="3357562"/>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4572000" y="0"/>
            <a:ext cx="4572000" cy="3190875"/>
          </a:xfrm>
          <a:prstGeom prst="rect">
            <a:avLst/>
          </a:prstGeom>
          <a:noFill/>
          <a:ln w="9525">
            <a:noFill/>
            <a:miter lim="800000"/>
            <a:headEnd/>
            <a:tailEnd/>
          </a:ln>
          <a:effectLst/>
        </p:spPr>
      </p:pic>
      <p:pic>
        <p:nvPicPr>
          <p:cNvPr id="4" name="hs_imageresizer_container_10" descr="http://img829.imageshack.us/img829/6158/camilerimizkiliseleiyor.jpg"/>
          <p:cNvPicPr/>
          <p:nvPr/>
        </p:nvPicPr>
        <p:blipFill>
          <a:blip r:embed="rId5" cstate="print"/>
          <a:srcRect l="4053" t="5172" r="2703" b="5172"/>
          <a:stretch>
            <a:fillRect/>
          </a:stretch>
        </p:blipFill>
        <p:spPr bwMode="auto">
          <a:xfrm>
            <a:off x="-32" y="-24"/>
            <a:ext cx="4643470" cy="3357586"/>
          </a:xfrm>
          <a:prstGeom prst="rect">
            <a:avLst/>
          </a:prstGeom>
          <a:noFill/>
          <a:ln w="9525">
            <a:noFill/>
            <a:miter lim="800000"/>
            <a:headEnd/>
            <a:tailEnd/>
          </a:ln>
        </p:spPr>
      </p:pic>
      <p:pic>
        <p:nvPicPr>
          <p:cNvPr id="31747" name="Picture 3"/>
          <p:cNvPicPr>
            <a:picLocks noChangeAspect="1" noChangeArrowheads="1"/>
          </p:cNvPicPr>
          <p:nvPr/>
        </p:nvPicPr>
        <p:blipFill>
          <a:blip r:embed="rId6" cstate="print"/>
          <a:srcRect/>
          <a:stretch>
            <a:fillRect/>
          </a:stretch>
        </p:blipFill>
        <p:spPr bwMode="auto">
          <a:xfrm>
            <a:off x="0" y="3714752"/>
            <a:ext cx="4400550" cy="3038475"/>
          </a:xfrm>
          <a:prstGeom prst="rect">
            <a:avLst/>
          </a:prstGeom>
          <a:noFill/>
          <a:ln w="9525">
            <a:noFill/>
            <a:miter lim="800000"/>
            <a:headEnd/>
            <a:tailEnd/>
          </a:ln>
          <a:effectLst/>
        </p:spPr>
      </p:pic>
      <p:pic>
        <p:nvPicPr>
          <p:cNvPr id="31748" name="Picture 4"/>
          <p:cNvPicPr>
            <a:picLocks noChangeAspect="1" noChangeArrowheads="1"/>
          </p:cNvPicPr>
          <p:nvPr/>
        </p:nvPicPr>
        <p:blipFill>
          <a:blip r:embed="rId7" cstate="print"/>
          <a:srcRect/>
          <a:stretch>
            <a:fillRect/>
          </a:stretch>
        </p:blipFill>
        <p:spPr bwMode="auto">
          <a:xfrm>
            <a:off x="2628900" y="762000"/>
            <a:ext cx="3886200" cy="5334000"/>
          </a:xfrm>
          <a:prstGeom prst="rect">
            <a:avLst/>
          </a:prstGeom>
          <a:noFill/>
          <a:ln w="9525">
            <a:noFill/>
            <a:miter lim="800000"/>
            <a:headEnd/>
            <a:tailEnd/>
          </a:ln>
          <a:effectLst/>
        </p:spPr>
      </p:pic>
      <p:pic>
        <p:nvPicPr>
          <p:cNvPr id="9" name="Picture 1" descr="F:\SANDALYEDE NAMAZ\316389_160602694019930_154682554611944_332404_4144497_n.jpg"/>
          <p:cNvPicPr>
            <a:picLocks noChangeAspect="1" noChangeArrowheads="1"/>
          </p:cNvPicPr>
          <p:nvPr/>
        </p:nvPicPr>
        <p:blipFill>
          <a:blip r:embed="rId8"/>
          <a:srcRect/>
          <a:stretch>
            <a:fillRect/>
          </a:stretch>
        </p:blipFill>
        <p:spPr bwMode="auto">
          <a:xfrm>
            <a:off x="1142976" y="1285860"/>
            <a:ext cx="6929465" cy="430926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746"/>
                                        </p:tgtEl>
                                        <p:attrNameLst>
                                          <p:attrName>style.visibility</p:attrName>
                                        </p:attrNameLst>
                                      </p:cBhvr>
                                      <p:to>
                                        <p:strVal val="visible"/>
                                      </p:to>
                                    </p:set>
                                    <p:anim calcmode="lin" valueType="num">
                                      <p:cBhvr additive="base">
                                        <p:cTn id="18" dur="500" fill="hold"/>
                                        <p:tgtEl>
                                          <p:spTgt spid="31746"/>
                                        </p:tgtEl>
                                        <p:attrNameLst>
                                          <p:attrName>ppt_x</p:attrName>
                                        </p:attrNameLst>
                                      </p:cBhvr>
                                      <p:tavLst>
                                        <p:tav tm="0">
                                          <p:val>
                                            <p:strVal val="#ppt_x"/>
                                          </p:val>
                                        </p:tav>
                                        <p:tav tm="100000">
                                          <p:val>
                                            <p:strVal val="#ppt_x"/>
                                          </p:val>
                                        </p:tav>
                                      </p:tavLst>
                                    </p:anim>
                                    <p:anim calcmode="lin" valueType="num">
                                      <p:cBhvr additive="base">
                                        <p:cTn id="19"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1747"/>
                                        </p:tgtEl>
                                        <p:attrNameLst>
                                          <p:attrName>style.visibility</p:attrName>
                                        </p:attrNameLst>
                                      </p:cBhvr>
                                      <p:to>
                                        <p:strVal val="visible"/>
                                      </p:to>
                                    </p:set>
                                    <p:anim calcmode="lin" valueType="num">
                                      <p:cBhvr additive="base">
                                        <p:cTn id="24" dur="500" fill="hold"/>
                                        <p:tgtEl>
                                          <p:spTgt spid="31747"/>
                                        </p:tgtEl>
                                        <p:attrNameLst>
                                          <p:attrName>ppt_x</p:attrName>
                                        </p:attrNameLst>
                                      </p:cBhvr>
                                      <p:tavLst>
                                        <p:tav tm="0">
                                          <p:val>
                                            <p:strVal val="#ppt_x"/>
                                          </p:val>
                                        </p:tav>
                                        <p:tav tm="100000">
                                          <p:val>
                                            <p:strVal val="#ppt_x"/>
                                          </p:val>
                                        </p:tav>
                                      </p:tavLst>
                                    </p:anim>
                                    <p:anim calcmode="lin" valueType="num">
                                      <p:cBhvr additive="base">
                                        <p:cTn id="25"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1748"/>
                                        </p:tgtEl>
                                        <p:attrNameLst>
                                          <p:attrName>style.visibility</p:attrName>
                                        </p:attrNameLst>
                                      </p:cBhvr>
                                      <p:to>
                                        <p:strVal val="visible"/>
                                      </p:to>
                                    </p:set>
                                    <p:anim calcmode="lin" valueType="num">
                                      <p:cBhvr additive="base">
                                        <p:cTn id="36" dur="500" fill="hold"/>
                                        <p:tgtEl>
                                          <p:spTgt spid="31748"/>
                                        </p:tgtEl>
                                        <p:attrNameLst>
                                          <p:attrName>ppt_x</p:attrName>
                                        </p:attrNameLst>
                                      </p:cBhvr>
                                      <p:tavLst>
                                        <p:tav tm="0">
                                          <p:val>
                                            <p:strVal val="#ppt_x"/>
                                          </p:val>
                                        </p:tav>
                                        <p:tav tm="100000">
                                          <p:val>
                                            <p:strVal val="#ppt_x"/>
                                          </p:val>
                                        </p:tav>
                                      </p:tavLst>
                                    </p:anim>
                                    <p:anim calcmode="lin" valueType="num">
                                      <p:cBhvr additive="base">
                                        <p:cTn id="37"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749"/>
                                        </p:tgtEl>
                                        <p:attrNameLst>
                                          <p:attrName>style.visibility</p:attrName>
                                        </p:attrNameLst>
                                      </p:cBhvr>
                                      <p:to>
                                        <p:strVal val="visible"/>
                                      </p:to>
                                    </p:set>
                                    <p:anim calcmode="lin" valueType="num">
                                      <p:cBhvr additive="base">
                                        <p:cTn id="42" dur="1000" fill="hold"/>
                                        <p:tgtEl>
                                          <p:spTgt spid="31749"/>
                                        </p:tgtEl>
                                        <p:attrNameLst>
                                          <p:attrName>ppt_x</p:attrName>
                                        </p:attrNameLst>
                                      </p:cBhvr>
                                      <p:tavLst>
                                        <p:tav tm="0">
                                          <p:val>
                                            <p:strVal val="#ppt_x"/>
                                          </p:val>
                                        </p:tav>
                                        <p:tav tm="100000">
                                          <p:val>
                                            <p:strVal val="#ppt_x"/>
                                          </p:val>
                                        </p:tav>
                                      </p:tavLst>
                                    </p:anim>
                                    <p:anim calcmode="lin" valueType="num">
                                      <p:cBhvr additive="base">
                                        <p:cTn id="43" dur="10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908720"/>
            <a:ext cx="8358246" cy="554461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tx1"/>
                </a:solidFill>
                <a:latin typeface="Times New Roman" pitchFamily="18" charset="0"/>
                <a:cs typeface="Times New Roman" pitchFamily="18" charset="0"/>
              </a:rPr>
              <a:t>	Hanefî ve </a:t>
            </a:r>
            <a:r>
              <a:rPr lang="tr-TR" sz="2000" b="1" dirty="0" err="1">
                <a:solidFill>
                  <a:schemeClr val="tx1"/>
                </a:solidFill>
                <a:latin typeface="Times New Roman" pitchFamily="18" charset="0"/>
                <a:cs typeface="Times New Roman" pitchFamily="18" charset="0"/>
              </a:rPr>
              <a:t>Mâlikî</a:t>
            </a:r>
            <a:r>
              <a:rPr lang="tr-TR" sz="2000" b="1" dirty="0">
                <a:solidFill>
                  <a:schemeClr val="tx1"/>
                </a:solidFill>
                <a:latin typeface="Times New Roman" pitchFamily="18" charset="0"/>
                <a:cs typeface="Times New Roman" pitchFamily="18" charset="0"/>
              </a:rPr>
              <a:t> bilginlere göre cuma namazı </a:t>
            </a:r>
            <a:r>
              <a:rPr lang="tr-TR" sz="2000" dirty="0">
                <a:solidFill>
                  <a:schemeClr val="tx1"/>
                </a:solidFill>
                <a:latin typeface="Times New Roman" pitchFamily="18" charset="0"/>
                <a:cs typeface="Times New Roman" pitchFamily="18" charset="0"/>
              </a:rPr>
              <a:t>dışındaki farz namazları cemaatle kılmak, gücü yeten erkekler için </a:t>
            </a:r>
            <a:r>
              <a:rPr lang="tr-TR" sz="2000" b="1" dirty="0" err="1">
                <a:solidFill>
                  <a:schemeClr val="tx1"/>
                </a:solidFill>
                <a:latin typeface="Times New Roman" pitchFamily="18" charset="0"/>
                <a:cs typeface="Times New Roman" pitchFamily="18" charset="0"/>
              </a:rPr>
              <a:t>müekked</a:t>
            </a:r>
            <a:r>
              <a:rPr lang="tr-TR" sz="2000" b="1" dirty="0">
                <a:solidFill>
                  <a:schemeClr val="tx1"/>
                </a:solidFill>
                <a:latin typeface="Times New Roman" pitchFamily="18" charset="0"/>
                <a:cs typeface="Times New Roman" pitchFamily="18" charset="0"/>
              </a:rPr>
              <a:t> sünnettir. </a:t>
            </a:r>
            <a:r>
              <a:rPr lang="tr-TR" sz="2000" dirty="0">
                <a:solidFill>
                  <a:schemeClr val="tx1"/>
                </a:solidFill>
                <a:latin typeface="Times New Roman" pitchFamily="18" charset="0"/>
                <a:cs typeface="Times New Roman" pitchFamily="18" charset="0"/>
              </a:rPr>
              <a:t>Bu itibarla kadınlar, </a:t>
            </a:r>
            <a:r>
              <a:rPr lang="tr-TR" sz="2000" b="1" dirty="0">
                <a:solidFill>
                  <a:srgbClr val="FF0000"/>
                </a:solidFill>
                <a:latin typeface="Times New Roman" pitchFamily="18" charset="0"/>
                <a:cs typeface="Times New Roman" pitchFamily="18" charset="0"/>
              </a:rPr>
              <a:t>bedensel engelliler, hastalar </a:t>
            </a:r>
            <a:r>
              <a:rPr lang="tr-TR" sz="2000" dirty="0">
                <a:solidFill>
                  <a:schemeClr val="tx1"/>
                </a:solidFill>
                <a:latin typeface="Times New Roman" pitchFamily="18" charset="0"/>
                <a:cs typeface="Times New Roman" pitchFamily="18" charset="0"/>
              </a:rPr>
              <a:t>ve </a:t>
            </a:r>
            <a:r>
              <a:rPr lang="tr-TR" sz="2000" b="1" dirty="0">
                <a:solidFill>
                  <a:srgbClr val="FF0000"/>
                </a:solidFill>
                <a:latin typeface="Times New Roman" pitchFamily="18" charset="0"/>
                <a:cs typeface="Times New Roman" pitchFamily="18" charset="0"/>
              </a:rPr>
              <a:t>çok yaşlı kimseler</a:t>
            </a:r>
            <a:r>
              <a:rPr lang="tr-TR" sz="2000" dirty="0">
                <a:solidFill>
                  <a:schemeClr val="tx1"/>
                </a:solidFill>
                <a:latin typeface="Times New Roman" pitchFamily="18" charset="0"/>
                <a:cs typeface="Times New Roman" pitchFamily="18" charset="0"/>
              </a:rPr>
              <a:t>, cemaatle namaz kılmak için camiye gitmeyebilirler.</a:t>
            </a:r>
          </a:p>
          <a:p>
            <a:pPr algn="just"/>
            <a:r>
              <a:rPr lang="tr-TR" sz="2000" dirty="0">
                <a:solidFill>
                  <a:schemeClr val="tx1"/>
                </a:solidFill>
                <a:latin typeface="Times New Roman" pitchFamily="18" charset="0"/>
                <a:cs typeface="Times New Roman" pitchFamily="18" charset="0"/>
              </a:rPr>
              <a:t>	</a:t>
            </a:r>
            <a:r>
              <a:rPr lang="tr-TR" sz="2400" b="1" dirty="0">
                <a:solidFill>
                  <a:srgbClr val="FF0000"/>
                </a:solidFill>
                <a:latin typeface="Times New Roman" pitchFamily="18" charset="0"/>
                <a:cs typeface="Times New Roman" pitchFamily="18" charset="0"/>
              </a:rPr>
              <a:t> </a:t>
            </a:r>
            <a:r>
              <a:rPr lang="tr-TR" sz="2400" b="1" u="sng" dirty="0">
                <a:solidFill>
                  <a:srgbClr val="FF0000"/>
                </a:solidFill>
                <a:latin typeface="Times New Roman" pitchFamily="18" charset="0"/>
                <a:cs typeface="Times New Roman" pitchFamily="18" charset="0"/>
              </a:rPr>
              <a:t>Oruç</a:t>
            </a:r>
            <a:r>
              <a:rPr lang="tr-TR" sz="2400" b="1" dirty="0">
                <a:solidFill>
                  <a:srgbClr val="FF0000"/>
                </a:solidFill>
                <a:latin typeface="Times New Roman" pitchFamily="18" charset="0"/>
                <a:cs typeface="Times New Roman" pitchFamily="18" charset="0"/>
              </a:rPr>
              <a:t> tuttuğu takdirde hasta olacağı veya hastalığının artacağı tıbben bilinen kişilerin Ramazan orucunu tutmaları gerekmez. Bu kimseler daha sonra iyileşince oruçlarını kaza ederler. </a:t>
            </a:r>
            <a:endParaRPr lang="tr-TR" sz="2000" b="1" dirty="0">
              <a:solidFill>
                <a:srgbClr val="FF0000"/>
              </a:solidFill>
              <a:latin typeface="Times New Roman" pitchFamily="18" charset="0"/>
              <a:cs typeface="Times New Roman" pitchFamily="18" charset="0"/>
            </a:endParaRPr>
          </a:p>
          <a:p>
            <a:pPr algn="just"/>
            <a:r>
              <a:rPr lang="tr-TR" sz="2000" dirty="0">
                <a:solidFill>
                  <a:schemeClr val="tx1"/>
                </a:solidFill>
                <a:latin typeface="Times New Roman" pitchFamily="18" charset="0"/>
                <a:cs typeface="Times New Roman" pitchFamily="18" charset="0"/>
              </a:rPr>
              <a:t>	</a:t>
            </a:r>
            <a:r>
              <a:rPr lang="tr-TR" sz="2000" dirty="0">
                <a:solidFill>
                  <a:srgbClr val="7030A0"/>
                </a:solidFill>
                <a:latin typeface="Times New Roman" pitchFamily="18" charset="0"/>
                <a:cs typeface="Times New Roman" pitchFamily="18" charset="0"/>
              </a:rPr>
              <a:t>Hastalığının sürekli olması veya çok yaşlılık gibi sebeplerle kaza etme imkânı bulamayacağı belli ise, bu kimseler her gün için “bir yoksul doyumu” kadar fidye verirler.</a:t>
            </a:r>
          </a:p>
          <a:p>
            <a:pPr algn="just"/>
            <a:r>
              <a:rPr lang="tr-TR" sz="2000" dirty="0">
                <a:solidFill>
                  <a:schemeClr val="tx1"/>
                </a:solidFill>
                <a:latin typeface="Times New Roman" pitchFamily="18" charset="0"/>
                <a:cs typeface="Times New Roman" pitchFamily="18" charset="0"/>
              </a:rPr>
              <a:t>	 </a:t>
            </a:r>
            <a:r>
              <a:rPr lang="tr-TR" sz="2000" b="1" u="sng" dirty="0">
                <a:solidFill>
                  <a:srgbClr val="0070C0"/>
                </a:solidFill>
                <a:latin typeface="Times New Roman" pitchFamily="18" charset="0"/>
                <a:cs typeface="Times New Roman" pitchFamily="18" charset="0"/>
              </a:rPr>
              <a:t>Hac </a:t>
            </a:r>
            <a:r>
              <a:rPr lang="tr-TR" sz="2000" b="1" dirty="0">
                <a:solidFill>
                  <a:srgbClr val="0070C0"/>
                </a:solidFill>
                <a:latin typeface="Times New Roman" pitchFamily="18" charset="0"/>
                <a:cs typeface="Times New Roman" pitchFamily="18" charset="0"/>
              </a:rPr>
              <a:t>ibadetinin bir insana farz olabilmesi için bedenen bu ibadeti yapmaya gücü yetmesi gerekir. Bu görevi yapamayacak </a:t>
            </a:r>
            <a:r>
              <a:rPr lang="es-ES" sz="2000" b="1" dirty="0">
                <a:solidFill>
                  <a:srgbClr val="0070C0"/>
                </a:solidFill>
                <a:latin typeface="Times New Roman" pitchFamily="18" charset="0"/>
                <a:cs typeface="Times New Roman" pitchFamily="18" charset="0"/>
              </a:rPr>
              <a:t>derecede hasta, felçli, kötürüm, özürlü ve</a:t>
            </a:r>
            <a:r>
              <a:rPr lang="tr-TR" sz="2000" b="1" dirty="0">
                <a:solidFill>
                  <a:srgbClr val="0070C0"/>
                </a:solidFill>
                <a:latin typeface="Times New Roman" pitchFamily="18" charset="0"/>
                <a:cs typeface="Times New Roman" pitchFamily="18" charset="0"/>
              </a:rPr>
              <a:t> kendi başına binite veya vasıtaya binip inemeyecek derecede yaşlı olan kimselere hac farz değildir.</a:t>
            </a:r>
          </a:p>
          <a:p>
            <a:pPr algn="just"/>
            <a:r>
              <a:rPr lang="tr-TR" sz="2000" dirty="0">
                <a:solidFill>
                  <a:schemeClr val="tx1"/>
                </a:solidFill>
                <a:latin typeface="Times New Roman" pitchFamily="18" charset="0"/>
                <a:cs typeface="Times New Roman" pitchFamily="18" charset="0"/>
              </a:rPr>
              <a:t>	</a:t>
            </a:r>
            <a:r>
              <a:rPr lang="tr-TR" sz="2000" dirty="0">
                <a:solidFill>
                  <a:schemeClr val="accent6">
                    <a:lumMod val="50000"/>
                  </a:schemeClr>
                </a:solidFill>
                <a:latin typeface="Times New Roman" pitchFamily="18" charset="0"/>
                <a:cs typeface="Times New Roman" pitchFamily="18" charset="0"/>
              </a:rPr>
              <a:t> Bedensel engelli ve hasta olan Müslümanlar, zengin </a:t>
            </a:r>
            <a:r>
              <a:rPr lang="nn-NO" sz="2000" dirty="0">
                <a:solidFill>
                  <a:schemeClr val="accent6">
                    <a:lumMod val="50000"/>
                  </a:schemeClr>
                </a:solidFill>
                <a:latin typeface="Times New Roman" pitchFamily="18" charset="0"/>
                <a:cs typeface="Times New Roman" pitchFamily="18" charset="0"/>
              </a:rPr>
              <a:t>iseler zekat ve sadaka vermek ve kurban kesmekle yükümlüdürler.</a:t>
            </a:r>
            <a:endParaRPr lang="tr-TR" sz="2000" dirty="0">
              <a:solidFill>
                <a:schemeClr val="accent6">
                  <a:lumMod val="50000"/>
                </a:schemeClr>
              </a:solidFill>
              <a:latin typeface="Times New Roman" pitchFamily="18" charset="0"/>
              <a:cs typeface="Times New Roman" pitchFamily="18" charset="0"/>
            </a:endParaRPr>
          </a:p>
        </p:txBody>
      </p:sp>
      <p:sp>
        <p:nvSpPr>
          <p:cNvPr id="3" name="2 Yuvarlatılmış Dikdörtgen"/>
          <p:cNvSpPr/>
          <p:nvPr/>
        </p:nvSpPr>
        <p:spPr>
          <a:xfrm>
            <a:off x="285720" y="138292"/>
            <a:ext cx="8390736" cy="698420"/>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BEDENSEL ENGELLİLER VE HASTALAR İÇİN NAMAZ, ORUÇ, ZEKAT, HAC, KURBAN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1714488"/>
            <a:ext cx="8786842" cy="500066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200" dirty="0">
                <a:solidFill>
                  <a:schemeClr val="tx1"/>
                </a:solidFill>
                <a:latin typeface="Times New Roman" pitchFamily="18" charset="0"/>
                <a:cs typeface="Times New Roman" pitchFamily="18" charset="0"/>
              </a:rPr>
              <a:t>	</a:t>
            </a:r>
          </a:p>
          <a:p>
            <a:pPr algn="just"/>
            <a:r>
              <a:rPr lang="tr-TR" sz="2200" b="1" dirty="0">
                <a:solidFill>
                  <a:srgbClr val="0070C0"/>
                </a:solidFill>
                <a:latin typeface="Times New Roman" pitchFamily="18" charset="0"/>
                <a:cs typeface="Times New Roman" pitchFamily="18" charset="0"/>
              </a:rPr>
              <a:t>Görme engelliler, abdest, gusül ve namazla yükümlüdürler. </a:t>
            </a:r>
            <a:endParaRPr lang="tr-TR" sz="2200" dirty="0">
              <a:solidFill>
                <a:schemeClr val="tx1"/>
              </a:solidFill>
              <a:latin typeface="Times New Roman" pitchFamily="18" charset="0"/>
              <a:cs typeface="Times New Roman" pitchFamily="18" charset="0"/>
            </a:endParaRPr>
          </a:p>
          <a:p>
            <a:pPr algn="just"/>
            <a:r>
              <a:rPr lang="tr-TR" sz="2200" dirty="0">
                <a:solidFill>
                  <a:schemeClr val="tx1"/>
                </a:solidFill>
                <a:latin typeface="Times New Roman" pitchFamily="18" charset="0"/>
                <a:cs typeface="Times New Roman" pitchFamily="18" charset="0"/>
              </a:rPr>
              <a:t>	 </a:t>
            </a:r>
            <a:r>
              <a:rPr lang="tr-TR" sz="2200" b="1" dirty="0" err="1">
                <a:solidFill>
                  <a:schemeClr val="accent6">
                    <a:lumMod val="50000"/>
                  </a:schemeClr>
                </a:solidFill>
                <a:latin typeface="Times New Roman" pitchFamily="18" charset="0"/>
                <a:cs typeface="Times New Roman" pitchFamily="18" charset="0"/>
              </a:rPr>
              <a:t>Ebû</a:t>
            </a:r>
            <a:r>
              <a:rPr lang="tr-TR" sz="2200" b="1" dirty="0">
                <a:solidFill>
                  <a:schemeClr val="accent6">
                    <a:lumMod val="50000"/>
                  </a:schemeClr>
                </a:solidFill>
                <a:latin typeface="Times New Roman" pitchFamily="18" charset="0"/>
                <a:cs typeface="Times New Roman" pitchFamily="18" charset="0"/>
              </a:rPr>
              <a:t> </a:t>
            </a:r>
            <a:r>
              <a:rPr lang="tr-TR" sz="2200" b="1" dirty="0" err="1">
                <a:solidFill>
                  <a:schemeClr val="accent6">
                    <a:lumMod val="50000"/>
                  </a:schemeClr>
                </a:solidFill>
                <a:latin typeface="Times New Roman" pitchFamily="18" charset="0"/>
                <a:cs typeface="Times New Roman" pitchFamily="18" charset="0"/>
              </a:rPr>
              <a:t>Yûsuf</a:t>
            </a:r>
            <a:r>
              <a:rPr lang="tr-TR" sz="2200" b="1" dirty="0">
                <a:solidFill>
                  <a:schemeClr val="accent6">
                    <a:lumMod val="50000"/>
                  </a:schemeClr>
                </a:solidFill>
                <a:latin typeface="Times New Roman" pitchFamily="18" charset="0"/>
                <a:cs typeface="Times New Roman" pitchFamily="18" charset="0"/>
              </a:rPr>
              <a:t> ve İmam Muhammed ile Hanbelî bilginlere göre kendisini cuma namazına götürecek rehberi bulunan görme engellilere cuma namazı farzdır. </a:t>
            </a:r>
            <a:r>
              <a:rPr lang="tr-TR" sz="2200" dirty="0">
                <a:solidFill>
                  <a:schemeClr val="tx1"/>
                </a:solidFill>
                <a:latin typeface="Times New Roman" pitchFamily="18" charset="0"/>
                <a:cs typeface="Times New Roman" pitchFamily="18" charset="0"/>
              </a:rPr>
              <a:t>Diğer müçtehitlere göre farz değildir.</a:t>
            </a:r>
          </a:p>
          <a:p>
            <a:pPr algn="just"/>
            <a:r>
              <a:rPr lang="tr-TR" sz="2200" dirty="0">
                <a:solidFill>
                  <a:schemeClr val="tx1"/>
                </a:solidFill>
                <a:latin typeface="Times New Roman" pitchFamily="18" charset="0"/>
                <a:cs typeface="Times New Roman" pitchFamily="18" charset="0"/>
              </a:rPr>
              <a:t>	 Görme özürlü kimse hakkında </a:t>
            </a:r>
            <a:r>
              <a:rPr lang="tr-TR" sz="2200" dirty="0" err="1">
                <a:solidFill>
                  <a:schemeClr val="tx1"/>
                </a:solidFill>
                <a:latin typeface="Times New Roman" pitchFamily="18" charset="0"/>
                <a:cs typeface="Times New Roman" pitchFamily="18" charset="0"/>
              </a:rPr>
              <a:t>Ebû</a:t>
            </a:r>
            <a:r>
              <a:rPr lang="tr-TR" sz="2200" dirty="0">
                <a:solidFill>
                  <a:schemeClr val="tx1"/>
                </a:solidFill>
                <a:latin typeface="Times New Roman" pitchFamily="18" charset="0"/>
                <a:cs typeface="Times New Roman" pitchFamily="18" charset="0"/>
              </a:rPr>
              <a:t> </a:t>
            </a:r>
            <a:r>
              <a:rPr lang="tr-TR" sz="2200" dirty="0" err="1">
                <a:solidFill>
                  <a:schemeClr val="tx1"/>
                </a:solidFill>
                <a:latin typeface="Times New Roman" pitchFamily="18" charset="0"/>
                <a:cs typeface="Times New Roman" pitchFamily="18" charset="0"/>
              </a:rPr>
              <a:t>Hanîfe’den</a:t>
            </a:r>
            <a:r>
              <a:rPr lang="tr-TR" sz="2200" dirty="0">
                <a:solidFill>
                  <a:schemeClr val="tx1"/>
                </a:solidFill>
                <a:latin typeface="Times New Roman" pitchFamily="18" charset="0"/>
                <a:cs typeface="Times New Roman" pitchFamily="18" charset="0"/>
              </a:rPr>
              <a:t> </a:t>
            </a:r>
            <a:r>
              <a:rPr lang="sv-SE" sz="2200" dirty="0">
                <a:solidFill>
                  <a:schemeClr val="tx1"/>
                </a:solidFill>
                <a:latin typeface="Times New Roman" pitchFamily="18" charset="0"/>
                <a:cs typeface="Times New Roman" pitchFamily="18" charset="0"/>
              </a:rPr>
              <a:t>Meşhur olan rivayete göre ekonomik gücü</a:t>
            </a:r>
            <a:r>
              <a:rPr lang="tr-TR" sz="2200" dirty="0">
                <a:solidFill>
                  <a:schemeClr val="tx1"/>
                </a:solidFill>
                <a:latin typeface="Times New Roman" pitchFamily="18" charset="0"/>
                <a:cs typeface="Times New Roman" pitchFamily="18" charset="0"/>
              </a:rPr>
              <a:t> olsa ve kendisine refakat edecek biri bulunsa bile </a:t>
            </a:r>
            <a:r>
              <a:rPr lang="tr-TR" sz="2200" dirty="0" err="1">
                <a:solidFill>
                  <a:schemeClr val="tx1"/>
                </a:solidFill>
                <a:latin typeface="Times New Roman" pitchFamily="18" charset="0"/>
                <a:cs typeface="Times New Roman" pitchFamily="18" charset="0"/>
              </a:rPr>
              <a:t>a’ma</a:t>
            </a:r>
            <a:r>
              <a:rPr lang="tr-TR" sz="2200" dirty="0">
                <a:solidFill>
                  <a:schemeClr val="tx1"/>
                </a:solidFill>
                <a:latin typeface="Times New Roman" pitchFamily="18" charset="0"/>
                <a:cs typeface="Times New Roman" pitchFamily="18" charset="0"/>
              </a:rPr>
              <a:t> kimseye hac farz değildir. </a:t>
            </a:r>
            <a:r>
              <a:rPr lang="tr-TR" sz="2400" dirty="0">
                <a:solidFill>
                  <a:srgbClr val="0070C0"/>
                </a:solidFill>
                <a:latin typeface="Times New Roman" pitchFamily="18" charset="0"/>
                <a:cs typeface="Times New Roman" pitchFamily="18" charset="0"/>
              </a:rPr>
              <a:t>İmam Muhammed ile İmam </a:t>
            </a:r>
            <a:r>
              <a:rPr lang="tr-TR" sz="2400" dirty="0" err="1">
                <a:solidFill>
                  <a:srgbClr val="0070C0"/>
                </a:solidFill>
                <a:latin typeface="Times New Roman" pitchFamily="18" charset="0"/>
                <a:cs typeface="Times New Roman" pitchFamily="18" charset="0"/>
              </a:rPr>
              <a:t>Ebû</a:t>
            </a:r>
            <a:r>
              <a:rPr lang="tr-TR" sz="2400" dirty="0">
                <a:solidFill>
                  <a:srgbClr val="0070C0"/>
                </a:solidFill>
                <a:latin typeface="Times New Roman" pitchFamily="18" charset="0"/>
                <a:cs typeface="Times New Roman" pitchFamily="18" charset="0"/>
              </a:rPr>
              <a:t> Yusuf’un tercih ettikleri </a:t>
            </a:r>
            <a:r>
              <a:rPr lang="da-DK" sz="2400" dirty="0">
                <a:solidFill>
                  <a:srgbClr val="0070C0"/>
                </a:solidFill>
                <a:latin typeface="Times New Roman" pitchFamily="18" charset="0"/>
                <a:cs typeface="Times New Roman" pitchFamily="18" charset="0"/>
              </a:rPr>
              <a:t>görüşe göre ekonomik gücü ve kendisine refakat</a:t>
            </a:r>
            <a:r>
              <a:rPr lang="tr-TR" sz="2400" dirty="0">
                <a:solidFill>
                  <a:srgbClr val="0070C0"/>
                </a:solidFill>
                <a:latin typeface="Times New Roman" pitchFamily="18" charset="0"/>
                <a:cs typeface="Times New Roman" pitchFamily="18" charset="0"/>
              </a:rPr>
              <a:t> </a:t>
            </a:r>
            <a:r>
              <a:rPr lang="it-IT" sz="2400" dirty="0">
                <a:solidFill>
                  <a:srgbClr val="0070C0"/>
                </a:solidFill>
                <a:latin typeface="Times New Roman" pitchFamily="18" charset="0"/>
                <a:cs typeface="Times New Roman" pitchFamily="18" charset="0"/>
              </a:rPr>
              <a:t>edecek biri varsa o zaman </a:t>
            </a:r>
            <a:r>
              <a:rPr lang="it-IT" sz="2400" b="1" u="sng" dirty="0">
                <a:solidFill>
                  <a:srgbClr val="0070C0"/>
                </a:solidFill>
                <a:latin typeface="Times New Roman" pitchFamily="18" charset="0"/>
                <a:cs typeface="Times New Roman" pitchFamily="18" charset="0"/>
              </a:rPr>
              <a:t>a’maya hac farz </a:t>
            </a:r>
            <a:r>
              <a:rPr lang="it-IT" sz="2400" dirty="0">
                <a:solidFill>
                  <a:srgbClr val="0070C0"/>
                </a:solidFill>
                <a:latin typeface="Times New Roman" pitchFamily="18" charset="0"/>
                <a:cs typeface="Times New Roman" pitchFamily="18" charset="0"/>
              </a:rPr>
              <a:t>olur. </a:t>
            </a:r>
            <a:r>
              <a:rPr lang="it-IT" sz="2200" dirty="0">
                <a:solidFill>
                  <a:schemeClr val="tx1"/>
                </a:solidFill>
                <a:latin typeface="Times New Roman" pitchFamily="18" charset="0"/>
                <a:cs typeface="Times New Roman" pitchFamily="18" charset="0"/>
              </a:rPr>
              <a:t>Diğer</a:t>
            </a:r>
            <a:r>
              <a:rPr lang="tr-TR" sz="2200" dirty="0">
                <a:solidFill>
                  <a:schemeClr val="tx1"/>
                </a:solidFill>
                <a:latin typeface="Times New Roman" pitchFamily="18" charset="0"/>
                <a:cs typeface="Times New Roman" pitchFamily="18" charset="0"/>
              </a:rPr>
              <a:t> mezheplerin görüşleri de bu istikamettedir.</a:t>
            </a:r>
          </a:p>
          <a:p>
            <a:pPr algn="just"/>
            <a:r>
              <a:rPr lang="tr-TR" sz="2200" dirty="0">
                <a:solidFill>
                  <a:schemeClr val="tx1"/>
                </a:solidFill>
                <a:latin typeface="Times New Roman" pitchFamily="18" charset="0"/>
                <a:cs typeface="Times New Roman" pitchFamily="18" charset="0"/>
              </a:rPr>
              <a:t>	 </a:t>
            </a:r>
            <a:r>
              <a:rPr lang="tr-TR" sz="2400" b="1" dirty="0">
                <a:solidFill>
                  <a:srgbClr val="FF0000"/>
                </a:solidFill>
                <a:latin typeface="Times New Roman" pitchFamily="18" charset="0"/>
                <a:cs typeface="Times New Roman" pitchFamily="18" charset="0"/>
              </a:rPr>
              <a:t>Görme engelliler, sağlıklı iseler oruç tutmakla, zengin iseler zekat ve sadaka-i </a:t>
            </a:r>
            <a:r>
              <a:rPr lang="tr-TR" sz="2400" b="1" dirty="0" err="1">
                <a:solidFill>
                  <a:srgbClr val="FF0000"/>
                </a:solidFill>
                <a:latin typeface="Times New Roman" pitchFamily="18" charset="0"/>
                <a:cs typeface="Times New Roman" pitchFamily="18" charset="0"/>
              </a:rPr>
              <a:t>fıtır</a:t>
            </a:r>
            <a:r>
              <a:rPr lang="tr-TR" sz="2400" b="1" dirty="0">
                <a:solidFill>
                  <a:srgbClr val="FF0000"/>
                </a:solidFill>
                <a:latin typeface="Times New Roman" pitchFamily="18" charset="0"/>
                <a:cs typeface="Times New Roman" pitchFamily="18" charset="0"/>
              </a:rPr>
              <a:t> vermek ve kurban kesmekle yükümlüdürler.</a:t>
            </a:r>
          </a:p>
        </p:txBody>
      </p:sp>
      <p:sp>
        <p:nvSpPr>
          <p:cNvPr id="3" name="2 Yuvarlatılmış Dikdörtgen"/>
          <p:cNvSpPr/>
          <p:nvPr/>
        </p:nvSpPr>
        <p:spPr>
          <a:xfrm>
            <a:off x="827584" y="692696"/>
            <a:ext cx="3244350" cy="884046"/>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GÖRME ENGELLİLER</a:t>
            </a:r>
          </a:p>
        </p:txBody>
      </p:sp>
      <p:pic>
        <p:nvPicPr>
          <p:cNvPr id="32770" name="Picture 2" descr="D:\SADECE iDRiS\iDRiS BABA VAAZLAR\VAAZ\DİĞER VAAZLAR\sağlık\resimler\görme engelli ye imamdan ders.jpg"/>
          <p:cNvPicPr>
            <a:picLocks noChangeAspect="1" noChangeArrowheads="1"/>
          </p:cNvPicPr>
          <p:nvPr/>
        </p:nvPicPr>
        <p:blipFill>
          <a:blip r:embed="rId2" cstate="print"/>
          <a:srcRect/>
          <a:stretch>
            <a:fillRect/>
          </a:stretch>
        </p:blipFill>
        <p:spPr bwMode="auto">
          <a:xfrm>
            <a:off x="5465548" y="71438"/>
            <a:ext cx="3110628" cy="20716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7158" y="2928934"/>
            <a:ext cx="8358246" cy="364333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latin typeface="Times New Roman" pitchFamily="18" charset="0"/>
                <a:cs typeface="Times New Roman" pitchFamily="18" charset="0"/>
              </a:rPr>
              <a:t>	</a:t>
            </a:r>
            <a:r>
              <a:rPr lang="tr-TR" sz="2800" dirty="0">
                <a:solidFill>
                  <a:srgbClr val="FF0000"/>
                </a:solidFill>
                <a:latin typeface="Times New Roman" pitchFamily="18" charset="0"/>
                <a:cs typeface="Times New Roman" pitchFamily="18" charset="0"/>
              </a:rPr>
              <a:t>İşitme ve konuşma engeli bulunanlar, </a:t>
            </a:r>
            <a:r>
              <a:rPr lang="tr-TR" sz="2800" dirty="0" err="1">
                <a:solidFill>
                  <a:srgbClr val="FF0000"/>
                </a:solidFill>
                <a:latin typeface="Times New Roman" pitchFamily="18" charset="0"/>
                <a:cs typeface="Times New Roman" pitchFamily="18" charset="0"/>
              </a:rPr>
              <a:t>âyet</a:t>
            </a:r>
            <a:r>
              <a:rPr lang="tr-TR" sz="2800" dirty="0">
                <a:solidFill>
                  <a:srgbClr val="FF0000"/>
                </a:solidFill>
                <a:latin typeface="Times New Roman" pitchFamily="18" charset="0"/>
                <a:cs typeface="Times New Roman" pitchFamily="18" charset="0"/>
              </a:rPr>
              <a:t> ve dua ezberleyememişlerse “</a:t>
            </a:r>
            <a:r>
              <a:rPr lang="tr-TR" sz="2800" dirty="0" err="1">
                <a:solidFill>
                  <a:srgbClr val="FF0000"/>
                </a:solidFill>
                <a:latin typeface="Times New Roman" pitchFamily="18" charset="0"/>
                <a:cs typeface="Times New Roman" pitchFamily="18" charset="0"/>
              </a:rPr>
              <a:t>Kur’ân</a:t>
            </a:r>
            <a:r>
              <a:rPr lang="tr-TR" sz="2800" dirty="0">
                <a:solidFill>
                  <a:srgbClr val="FF0000"/>
                </a:solidFill>
                <a:latin typeface="Times New Roman" pitchFamily="18" charset="0"/>
                <a:cs typeface="Times New Roman" pitchFamily="18" charset="0"/>
              </a:rPr>
              <a:t> ve dua okuma” dışındaki diğer farz, vacip ve sünnetlerini yaparak namazını kılarlar.</a:t>
            </a:r>
          </a:p>
          <a:p>
            <a:pPr algn="just"/>
            <a:r>
              <a:rPr lang="tr-TR" sz="2800" dirty="0">
                <a:solidFill>
                  <a:schemeClr val="tx1"/>
                </a:solidFill>
                <a:latin typeface="Times New Roman" pitchFamily="18" charset="0"/>
                <a:cs typeface="Times New Roman" pitchFamily="18" charset="0"/>
              </a:rPr>
              <a:t>	</a:t>
            </a:r>
            <a:r>
              <a:rPr lang="tr-TR" sz="2800" dirty="0">
                <a:solidFill>
                  <a:srgbClr val="0070C0"/>
                </a:solidFill>
                <a:latin typeface="Times New Roman" pitchFamily="18" charset="0"/>
                <a:cs typeface="Times New Roman" pitchFamily="18" charset="0"/>
              </a:rPr>
              <a:t>Sağlıkları yerinde ise oruçlarını tutmak, zengin iseler zekat ve sadaka-i </a:t>
            </a:r>
            <a:r>
              <a:rPr lang="tr-TR" sz="2800" dirty="0" err="1">
                <a:solidFill>
                  <a:srgbClr val="0070C0"/>
                </a:solidFill>
                <a:latin typeface="Times New Roman" pitchFamily="18" charset="0"/>
                <a:cs typeface="Times New Roman" pitchFamily="18" charset="0"/>
              </a:rPr>
              <a:t>fıtırlarını</a:t>
            </a:r>
            <a:r>
              <a:rPr lang="tr-TR" sz="2800" dirty="0">
                <a:solidFill>
                  <a:srgbClr val="0070C0"/>
                </a:solidFill>
                <a:latin typeface="Times New Roman" pitchFamily="18" charset="0"/>
                <a:cs typeface="Times New Roman" pitchFamily="18" charset="0"/>
              </a:rPr>
              <a:t> vermek ve kurban kesmek, imkânları varsa hac yapmak ile yükümlüdürler. </a:t>
            </a:r>
          </a:p>
          <a:p>
            <a:pPr algn="just"/>
            <a:r>
              <a:rPr lang="tr-TR" sz="2800" dirty="0">
                <a:solidFill>
                  <a:schemeClr val="tx1"/>
                </a:solidFill>
                <a:latin typeface="Times New Roman" pitchFamily="18" charset="0"/>
                <a:cs typeface="Times New Roman" pitchFamily="18" charset="0"/>
              </a:rPr>
              <a:t>	Güçlerinin yettiği diğer dinî görevleri yaparlar.</a:t>
            </a:r>
            <a:endParaRPr lang="tr-TR" sz="2400" dirty="0">
              <a:solidFill>
                <a:schemeClr val="tx1"/>
              </a:solidFill>
              <a:latin typeface="Times New Roman" pitchFamily="18" charset="0"/>
              <a:cs typeface="Times New Roman" pitchFamily="18" charset="0"/>
            </a:endParaRPr>
          </a:p>
        </p:txBody>
      </p:sp>
      <p:sp>
        <p:nvSpPr>
          <p:cNvPr id="3" name="2 Yuvarlatılmış Dikdörtgen"/>
          <p:cNvSpPr/>
          <p:nvPr/>
        </p:nvSpPr>
        <p:spPr>
          <a:xfrm>
            <a:off x="827584" y="544690"/>
            <a:ext cx="3601540" cy="1812740"/>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İŞİTME VE KONUŞMA ENGELLİLER</a:t>
            </a:r>
          </a:p>
        </p:txBody>
      </p:sp>
      <p:pic>
        <p:nvPicPr>
          <p:cNvPr id="33795" name="Picture 3" descr="D:\SADECE iDRiS\iDRiS BABA VAAZLAR\VAAZ\DİĞER VAAZLAR\sağlık\resimler\i%C5%9Fitme-engelliler.jpg"/>
          <p:cNvPicPr>
            <a:picLocks noChangeAspect="1" noChangeArrowheads="1"/>
          </p:cNvPicPr>
          <p:nvPr/>
        </p:nvPicPr>
        <p:blipFill>
          <a:blip r:embed="rId2" cstate="print"/>
          <a:srcRect/>
          <a:stretch>
            <a:fillRect/>
          </a:stretch>
        </p:blipFill>
        <p:spPr bwMode="auto">
          <a:xfrm>
            <a:off x="5214942" y="0"/>
            <a:ext cx="3929058" cy="305593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1124744"/>
            <a:ext cx="8534182" cy="511256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a:solidFill>
                  <a:schemeClr val="tx1"/>
                </a:solidFill>
              </a:rPr>
              <a:t>Kur’an</a:t>
            </a:r>
            <a:r>
              <a:rPr lang="tr-TR" sz="2400" dirty="0">
                <a:solidFill>
                  <a:schemeClr val="tx1"/>
                </a:solidFill>
              </a:rPr>
              <a:t>-ı kerim İbrahim </a:t>
            </a:r>
            <a:r>
              <a:rPr lang="tr-TR" sz="2400" dirty="0" err="1">
                <a:solidFill>
                  <a:schemeClr val="tx1"/>
                </a:solidFill>
              </a:rPr>
              <a:t>aleyhisselamın</a:t>
            </a:r>
            <a:r>
              <a:rPr lang="tr-TR" sz="2400" dirty="0">
                <a:solidFill>
                  <a:schemeClr val="tx1"/>
                </a:solidFill>
              </a:rPr>
              <a:t> diliyle bizlere bildiriyor:</a:t>
            </a:r>
          </a:p>
          <a:p>
            <a:pPr algn="ctr"/>
            <a:endParaRPr lang="tr-TR" sz="1100" dirty="0">
              <a:solidFill>
                <a:schemeClr val="tx1"/>
              </a:solidFill>
            </a:endParaRPr>
          </a:p>
          <a:p>
            <a:pPr algn="ctr"/>
            <a:r>
              <a:rPr lang="ar-AE" sz="6000" dirty="0">
                <a:solidFill>
                  <a:schemeClr val="tx1"/>
                </a:solidFill>
                <a:latin typeface="HASENAT4" pitchFamily="2" charset="-78"/>
                <a:cs typeface="HASENAT4" pitchFamily="2" charset="-78"/>
              </a:rPr>
              <a:t>وَالَّذٖى هُوَ يُطْعِمُنٖى وَيَسْقٖينِ </a:t>
            </a:r>
            <a:endParaRPr lang="tr-TR" sz="6000" dirty="0">
              <a:solidFill>
                <a:schemeClr val="tx1"/>
              </a:solidFill>
              <a:latin typeface="HASENAT4" pitchFamily="2" charset="-78"/>
              <a:cs typeface="HASENAT4" pitchFamily="2" charset="-78"/>
            </a:endParaRPr>
          </a:p>
          <a:p>
            <a:pPr algn="ctr"/>
            <a:r>
              <a:rPr lang="ar-AE" sz="6000" dirty="0">
                <a:solidFill>
                  <a:schemeClr val="tx1"/>
                </a:solidFill>
                <a:latin typeface="HASENAT4" pitchFamily="2" charset="-78"/>
                <a:cs typeface="HASENAT4" pitchFamily="2" charset="-78"/>
              </a:rPr>
              <a:t>وَاِذَا مَرِضْتُ فَهُوَ يَشْفٖينِ </a:t>
            </a:r>
            <a:endParaRPr lang="ar-AE" sz="4800" dirty="0">
              <a:solidFill>
                <a:schemeClr val="tx1"/>
              </a:solidFill>
              <a:latin typeface="HASENAT4" pitchFamily="2" charset="-78"/>
              <a:cs typeface="HASENAT4" pitchFamily="2" charset="-78"/>
            </a:endParaRPr>
          </a:p>
          <a:p>
            <a:pPr algn="just"/>
            <a:r>
              <a:rPr lang="tr-TR" sz="1200" dirty="0">
                <a:solidFill>
                  <a:schemeClr val="tx1"/>
                </a:solidFill>
              </a:rPr>
              <a:t> 	</a:t>
            </a:r>
          </a:p>
          <a:p>
            <a:pPr algn="just"/>
            <a:r>
              <a:rPr lang="tr-TR" sz="2800" dirty="0">
                <a:solidFill>
                  <a:schemeClr val="tx1"/>
                </a:solidFill>
              </a:rPr>
              <a:t>	“</a:t>
            </a:r>
            <a:r>
              <a:rPr lang="tr-TR" sz="4400" dirty="0">
                <a:solidFill>
                  <a:srgbClr val="FF0000"/>
                </a:solidFill>
              </a:rPr>
              <a:t>Beni yediren, içiren O'dur. </a:t>
            </a:r>
            <a:r>
              <a:rPr lang="tr-TR" sz="4400" dirty="0">
                <a:solidFill>
                  <a:srgbClr val="0070C0"/>
                </a:solidFill>
              </a:rPr>
              <a:t>Hastalandığım zaman bana şifa veren O'dur</a:t>
            </a:r>
            <a:r>
              <a:rPr lang="tr-TR" sz="3200" dirty="0">
                <a:solidFill>
                  <a:schemeClr val="tx1"/>
                </a:solidFill>
              </a:rPr>
              <a:t>.” </a:t>
            </a:r>
            <a:r>
              <a:rPr lang="tr-TR" sz="1400" dirty="0">
                <a:solidFill>
                  <a:schemeClr val="tx1"/>
                </a:solidFill>
              </a:rPr>
              <a:t>(şuara 79,80) </a:t>
            </a:r>
            <a:endParaRPr lang="tr-TR" sz="2800" dirty="0">
              <a:solidFill>
                <a:schemeClr val="tx1"/>
              </a:solidFill>
            </a:endParaRPr>
          </a:p>
        </p:txBody>
      </p:sp>
      <p:sp>
        <p:nvSpPr>
          <p:cNvPr id="5" name="4 Yuvarlatılmış Dikdörtgen"/>
          <p:cNvSpPr/>
          <p:nvPr/>
        </p:nvSpPr>
        <p:spPr>
          <a:xfrm>
            <a:off x="827584"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bg1"/>
                </a:solidFill>
                <a:effectLst>
                  <a:outerShdw blurRad="38100" dist="38100" dir="2700000" algn="tl">
                    <a:srgbClr val="000000">
                      <a:alpha val="43137"/>
                    </a:srgbClr>
                  </a:outerShdw>
                </a:effectLst>
              </a:rPr>
              <a:t>HASTALIK DA ŞİFA DA ALLAHTANDIR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827584"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bg1"/>
                </a:solidFill>
                <a:effectLst>
                  <a:outerShdw blurRad="38100" dist="38100" dir="2700000" algn="tl">
                    <a:srgbClr val="000000">
                      <a:alpha val="43137"/>
                    </a:srgbClr>
                  </a:outerShdw>
                </a:effectLst>
              </a:rPr>
              <a:t>HASTALIK DA ŞİFA DA ALLAHTANDIR</a:t>
            </a:r>
          </a:p>
        </p:txBody>
      </p:sp>
      <p:sp>
        <p:nvSpPr>
          <p:cNvPr id="4" name="3 Dikdörtgen"/>
          <p:cNvSpPr/>
          <p:nvPr/>
        </p:nvSpPr>
        <p:spPr>
          <a:xfrm>
            <a:off x="674260" y="908720"/>
            <a:ext cx="7858180" cy="525658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Sağlıklı bir hayat sürdürebilmenin iki temel yolu vardır. </a:t>
            </a:r>
          </a:p>
          <a:p>
            <a:pPr algn="ctr"/>
            <a:endParaRPr lang="tr-TR" sz="3600" b="1" dirty="0">
              <a:solidFill>
                <a:schemeClr val="tx1"/>
              </a:solidFill>
            </a:endParaRPr>
          </a:p>
          <a:p>
            <a:pPr marL="514350" indent="-514350" algn="just">
              <a:buAutoNum type="arabicPeriod"/>
            </a:pPr>
            <a:r>
              <a:rPr lang="tr-TR" sz="3600" dirty="0">
                <a:solidFill>
                  <a:schemeClr val="bg1"/>
                </a:solidFill>
              </a:rPr>
              <a:t>Hastalanmadan önce sağlığı koruma,</a:t>
            </a:r>
          </a:p>
          <a:p>
            <a:pPr marL="514350" indent="-514350" algn="just">
              <a:buAutoNum type="arabicPeriod"/>
            </a:pPr>
            <a:endParaRPr lang="tr-TR" sz="3600" dirty="0">
              <a:solidFill>
                <a:schemeClr val="bg1"/>
              </a:solidFill>
            </a:endParaRPr>
          </a:p>
          <a:p>
            <a:pPr marL="514350" indent="-514350" algn="just">
              <a:buAutoNum type="arabicPeriod"/>
            </a:pPr>
            <a:r>
              <a:rPr lang="tr-TR" sz="3600" dirty="0">
                <a:solidFill>
                  <a:srgbClr val="FF0000"/>
                </a:solidFill>
              </a:rPr>
              <a:t>Hasta olduğumuz zaman eski sağlığımıza dönebilmemiz için tedavi olmaktır. </a:t>
            </a:r>
            <a:endParaRPr lang="tr-TR" sz="2400" i="0" dirty="0">
              <a:solidFill>
                <a:srgbClr val="FF0000"/>
              </a:solidFill>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18780" y="332656"/>
            <a:ext cx="8429684" cy="609674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tx1"/>
                </a:solidFill>
                <a:latin typeface="HASENAT4" pitchFamily="2" charset="-78"/>
                <a:cs typeface="HASENAT4" pitchFamily="2" charset="-78"/>
              </a:rPr>
              <a:t>عن ابن عمر رضى اللّه عنهُمَا قال:أخذ رسُولُ اللّهِ (صلعم) بِمَنْكِبِي وقالَ كُنْ في الدُّنْيَا كأنَّكَ غريبٌ أو عابرُ سبيلٍ .وكان ابن عمر رضى اللّه عنهُما يقولُ: إذَا أمْسَيْتَ فَلا َتَنْتَظِرِ الصَّبَاحَ، وإذَا أصْبَحْتَ فَلا تَنْتَظِرِ المسَاءَ، وخُذْ منْ صحّتِكَ لمرضِكَ، ومنْ حياتِكَ لموْتِكَ.</a:t>
            </a:r>
            <a:endParaRPr lang="tr-TR" sz="3200" dirty="0">
              <a:solidFill>
                <a:schemeClr val="tx1"/>
              </a:solidFill>
              <a:latin typeface="HASENAT4" pitchFamily="2" charset="-78"/>
              <a:cs typeface="HASENAT4" pitchFamily="2" charset="-78"/>
            </a:endParaRPr>
          </a:p>
          <a:p>
            <a:endParaRPr lang="tr-TR" sz="2000" dirty="0">
              <a:solidFill>
                <a:schemeClr val="tx1"/>
              </a:solidFill>
            </a:endParaRPr>
          </a:p>
          <a:p>
            <a:pPr algn="just"/>
            <a:r>
              <a:rPr lang="tr-TR" sz="2000" dirty="0">
                <a:solidFill>
                  <a:schemeClr val="tx1"/>
                </a:solidFill>
              </a:rPr>
              <a:t>" </a:t>
            </a:r>
            <a:r>
              <a:rPr lang="tr-TR" sz="2000" dirty="0" err="1">
                <a:solidFill>
                  <a:schemeClr val="tx1"/>
                </a:solidFill>
              </a:rPr>
              <a:t>İbn</a:t>
            </a:r>
            <a:r>
              <a:rPr lang="tr-TR" sz="2000" dirty="0">
                <a:solidFill>
                  <a:schemeClr val="tx1"/>
                </a:solidFill>
              </a:rPr>
              <a:t> Ömer (r.a.)'den rivayet edilmiştir: </a:t>
            </a:r>
            <a:r>
              <a:rPr lang="tr-TR" sz="2000" dirty="0" err="1">
                <a:solidFill>
                  <a:schemeClr val="tx1"/>
                </a:solidFill>
              </a:rPr>
              <a:t>Rasûlullah</a:t>
            </a:r>
            <a:r>
              <a:rPr lang="tr-TR" sz="2000" dirty="0">
                <a:solidFill>
                  <a:schemeClr val="tx1"/>
                </a:solidFill>
              </a:rPr>
              <a:t> (a.s) </a:t>
            </a:r>
            <a:r>
              <a:rPr lang="tr-TR" sz="2000" dirty="0" err="1">
                <a:solidFill>
                  <a:schemeClr val="tx1"/>
                </a:solidFill>
              </a:rPr>
              <a:t>omuzumdan</a:t>
            </a:r>
            <a:r>
              <a:rPr lang="tr-TR" sz="2000" dirty="0">
                <a:solidFill>
                  <a:schemeClr val="tx1"/>
                </a:solidFill>
              </a:rPr>
              <a:t> tuttu ve: </a:t>
            </a:r>
          </a:p>
          <a:p>
            <a:pPr algn="just"/>
            <a:endParaRPr lang="tr-TR" sz="2000" dirty="0">
              <a:solidFill>
                <a:schemeClr val="tx1"/>
              </a:solidFill>
            </a:endParaRPr>
          </a:p>
          <a:p>
            <a:pPr algn="just"/>
            <a:r>
              <a:rPr lang="tr-TR" sz="2000" dirty="0">
                <a:solidFill>
                  <a:schemeClr val="tx1"/>
                </a:solidFill>
              </a:rPr>
              <a:t>	"</a:t>
            </a:r>
            <a:r>
              <a:rPr lang="tr-TR" sz="2800" b="1" dirty="0">
                <a:solidFill>
                  <a:srgbClr val="FF0000"/>
                </a:solidFill>
              </a:rPr>
              <a:t>Sen dünyada bir </a:t>
            </a:r>
            <a:r>
              <a:rPr lang="tr-TR" sz="2800" b="1" dirty="0" err="1">
                <a:solidFill>
                  <a:srgbClr val="FF0000"/>
                </a:solidFill>
              </a:rPr>
              <a:t>garib</a:t>
            </a:r>
            <a:r>
              <a:rPr lang="tr-TR" sz="2800" b="1" dirty="0">
                <a:solidFill>
                  <a:srgbClr val="FF0000"/>
                </a:solidFill>
              </a:rPr>
              <a:t> veya bir yolcu gibi ol</a:t>
            </a:r>
            <a:r>
              <a:rPr lang="tr-TR" sz="2000" dirty="0">
                <a:solidFill>
                  <a:schemeClr val="tx1"/>
                </a:solidFill>
              </a:rPr>
              <a:t>" buyurdu. </a:t>
            </a:r>
            <a:r>
              <a:rPr lang="tr-TR" sz="2000" dirty="0" err="1">
                <a:solidFill>
                  <a:schemeClr val="tx1"/>
                </a:solidFill>
              </a:rPr>
              <a:t>İbn</a:t>
            </a:r>
            <a:r>
              <a:rPr lang="tr-TR" sz="2000" dirty="0">
                <a:solidFill>
                  <a:schemeClr val="tx1"/>
                </a:solidFill>
              </a:rPr>
              <a:t> Ömer (r.a) şöyle diyordu: </a:t>
            </a:r>
          </a:p>
          <a:p>
            <a:pPr algn="just"/>
            <a:r>
              <a:rPr lang="tr-TR" sz="2000" dirty="0">
                <a:solidFill>
                  <a:schemeClr val="tx1"/>
                </a:solidFill>
              </a:rPr>
              <a:t>"</a:t>
            </a:r>
            <a:r>
              <a:rPr lang="tr-TR" sz="2400" b="1" dirty="0">
                <a:solidFill>
                  <a:srgbClr val="0070C0"/>
                </a:solidFill>
              </a:rPr>
              <a:t>Akşama erdin mi, sabahı bekleme, sabaha erdin mi akşamı bekleme. </a:t>
            </a:r>
            <a:r>
              <a:rPr lang="tr-TR" sz="3200" b="1" u="sng" dirty="0">
                <a:solidFill>
                  <a:srgbClr val="FF0000"/>
                </a:solidFill>
              </a:rPr>
              <a:t>Sağlıklı olduğun sırada hastalık halin için hazırlık yap. </a:t>
            </a:r>
            <a:r>
              <a:rPr lang="tr-TR" sz="2800" b="1" dirty="0">
                <a:solidFill>
                  <a:srgbClr val="7030A0"/>
                </a:solidFill>
              </a:rPr>
              <a:t>Hayatta iken de ölüm için hazırlık yap</a:t>
            </a:r>
            <a:r>
              <a:rPr lang="tr-TR" sz="2000" dirty="0">
                <a:solidFill>
                  <a:schemeClr val="tx1"/>
                </a:solidFill>
              </a:rPr>
              <a:t>." </a:t>
            </a:r>
          </a:p>
          <a:p>
            <a:pPr algn="just"/>
            <a:r>
              <a:rPr lang="tr-TR" sz="1200" dirty="0">
                <a:solidFill>
                  <a:schemeClr val="tx1"/>
                </a:solidFill>
              </a:rPr>
              <a:t>(</a:t>
            </a:r>
            <a:r>
              <a:rPr lang="tr-TR" sz="1200" dirty="0" err="1">
                <a:solidFill>
                  <a:schemeClr val="tx1"/>
                </a:solidFill>
              </a:rPr>
              <a:t>Buhârî</a:t>
            </a:r>
            <a:r>
              <a:rPr lang="tr-TR" sz="1200" dirty="0">
                <a:solidFill>
                  <a:schemeClr val="tx1"/>
                </a:solidFill>
              </a:rPr>
              <a:t>, </a:t>
            </a:r>
            <a:r>
              <a:rPr lang="tr-TR" sz="1200" dirty="0" err="1">
                <a:solidFill>
                  <a:schemeClr val="tx1"/>
                </a:solidFill>
              </a:rPr>
              <a:t>Rikak</a:t>
            </a:r>
            <a:r>
              <a:rPr lang="tr-TR" sz="1200" dirty="0">
                <a:solidFill>
                  <a:schemeClr val="tx1"/>
                </a:solidFill>
              </a:rPr>
              <a:t> 2; </a:t>
            </a:r>
            <a:r>
              <a:rPr lang="tr-TR" sz="1200" dirty="0" err="1">
                <a:solidFill>
                  <a:schemeClr val="tx1"/>
                </a:solidFill>
              </a:rPr>
              <a:t>Tirmizî</a:t>
            </a:r>
            <a:r>
              <a:rPr lang="tr-TR" sz="1200" dirty="0">
                <a:solidFill>
                  <a:schemeClr val="tx1"/>
                </a:solidFill>
              </a:rPr>
              <a:t>, </a:t>
            </a:r>
            <a:r>
              <a:rPr lang="tr-TR" sz="1200" dirty="0" err="1">
                <a:solidFill>
                  <a:schemeClr val="tx1"/>
                </a:solidFill>
              </a:rPr>
              <a:t>Zühd</a:t>
            </a:r>
            <a:r>
              <a:rPr lang="tr-TR" sz="1200" dirty="0">
                <a:solidFill>
                  <a:schemeClr val="tx1"/>
                </a:solidFill>
              </a:rPr>
              <a:t> 25, (2334).)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85720" y="1071546"/>
            <a:ext cx="8572560" cy="514353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Wingdings" pitchFamily="2" charset="2"/>
              <a:buChar char="q"/>
              <a:defRPr/>
            </a:pPr>
            <a:r>
              <a:rPr lang="en-US" sz="2800" b="1" dirty="0" err="1">
                <a:solidFill>
                  <a:schemeClr val="tx1"/>
                </a:solidFill>
              </a:rPr>
              <a:t>Bedensel</a:t>
            </a:r>
            <a:r>
              <a:rPr lang="tr-TR" sz="2800" b="1" dirty="0">
                <a:solidFill>
                  <a:schemeClr val="tx1"/>
                </a:solidFill>
              </a:rPr>
              <a:t> Engel</a:t>
            </a:r>
            <a:r>
              <a:rPr lang="en-US" sz="2800" b="1" dirty="0">
                <a:solidFill>
                  <a:schemeClr val="tx1"/>
                </a:solidFill>
              </a:rPr>
              <a:t> </a:t>
            </a:r>
          </a:p>
          <a:p>
            <a:pPr marL="742950" indent="-742950">
              <a:buFont typeface="Wingdings" pitchFamily="2" charset="2"/>
              <a:buChar char="q"/>
              <a:defRPr/>
            </a:pPr>
            <a:r>
              <a:rPr lang="en-US" sz="2800" b="1" dirty="0" err="1">
                <a:solidFill>
                  <a:schemeClr val="tx1"/>
                </a:solidFill>
              </a:rPr>
              <a:t>İşitme</a:t>
            </a:r>
            <a:r>
              <a:rPr lang="en-US" sz="2800" b="1" dirty="0">
                <a:solidFill>
                  <a:schemeClr val="tx1"/>
                </a:solidFill>
              </a:rPr>
              <a:t> </a:t>
            </a:r>
            <a:r>
              <a:rPr lang="tr-TR" sz="2800" b="1" dirty="0">
                <a:solidFill>
                  <a:schemeClr val="tx1"/>
                </a:solidFill>
              </a:rPr>
              <a:t>Engeli</a:t>
            </a:r>
            <a:endParaRPr lang="en-US" sz="2800" b="1" dirty="0">
              <a:solidFill>
                <a:schemeClr val="tx1"/>
              </a:solidFill>
            </a:endParaRPr>
          </a:p>
          <a:p>
            <a:pPr marL="742950" indent="-742950">
              <a:buFont typeface="Wingdings" pitchFamily="2" charset="2"/>
              <a:buChar char="q"/>
              <a:defRPr/>
            </a:pPr>
            <a:r>
              <a:rPr lang="en-US" sz="2800" b="1" dirty="0" err="1">
                <a:solidFill>
                  <a:schemeClr val="tx1"/>
                </a:solidFill>
              </a:rPr>
              <a:t>Zihinsel</a:t>
            </a:r>
            <a:r>
              <a:rPr lang="tr-TR" sz="2800" b="1" dirty="0">
                <a:solidFill>
                  <a:schemeClr val="tx1"/>
                </a:solidFill>
              </a:rPr>
              <a:t> Engel </a:t>
            </a:r>
          </a:p>
          <a:p>
            <a:pPr marL="742950" indent="-742950">
              <a:buFont typeface="Wingdings" pitchFamily="2" charset="2"/>
              <a:buChar char="q"/>
              <a:defRPr/>
            </a:pPr>
            <a:r>
              <a:rPr lang="tr-TR" sz="2800" b="1" dirty="0">
                <a:solidFill>
                  <a:schemeClr val="tx1"/>
                </a:solidFill>
              </a:rPr>
              <a:t>Yaygın Gelişimsel Bozukluklar </a:t>
            </a:r>
            <a:endParaRPr lang="en-US" sz="2800" b="1" dirty="0">
              <a:solidFill>
                <a:schemeClr val="tx1"/>
              </a:solidFill>
            </a:endParaRPr>
          </a:p>
          <a:p>
            <a:pPr marL="742950" indent="-742950">
              <a:buFont typeface="Wingdings" pitchFamily="2" charset="2"/>
              <a:buChar char="q"/>
              <a:defRPr/>
            </a:pPr>
            <a:r>
              <a:rPr lang="en-US" sz="2800" b="1" dirty="0" err="1">
                <a:solidFill>
                  <a:schemeClr val="tx1"/>
                </a:solidFill>
              </a:rPr>
              <a:t>Görme</a:t>
            </a:r>
            <a:r>
              <a:rPr lang="en-US" sz="2800" b="1" dirty="0">
                <a:solidFill>
                  <a:schemeClr val="tx1"/>
                </a:solidFill>
              </a:rPr>
              <a:t> </a:t>
            </a:r>
            <a:r>
              <a:rPr lang="en-US" sz="2800" b="1" dirty="0" err="1">
                <a:solidFill>
                  <a:schemeClr val="tx1"/>
                </a:solidFill>
              </a:rPr>
              <a:t>engel</a:t>
            </a:r>
            <a:endParaRPr lang="en-US" sz="2800" b="1" dirty="0">
              <a:solidFill>
                <a:schemeClr val="tx1"/>
              </a:solidFill>
            </a:endParaRPr>
          </a:p>
          <a:p>
            <a:pPr marL="742950" indent="-742950">
              <a:buFont typeface="Wingdings" pitchFamily="2" charset="2"/>
              <a:buChar char="q"/>
              <a:defRPr/>
            </a:pPr>
            <a:r>
              <a:rPr lang="en-US" sz="2800" b="1" dirty="0" err="1">
                <a:solidFill>
                  <a:schemeClr val="tx1"/>
                </a:solidFill>
              </a:rPr>
              <a:t>Öğrenme</a:t>
            </a:r>
            <a:r>
              <a:rPr lang="en-US" sz="2800" b="1" dirty="0">
                <a:solidFill>
                  <a:schemeClr val="tx1"/>
                </a:solidFill>
              </a:rPr>
              <a:t> </a:t>
            </a:r>
            <a:r>
              <a:rPr lang="en-US" sz="2800" b="1" dirty="0" err="1">
                <a:solidFill>
                  <a:schemeClr val="tx1"/>
                </a:solidFill>
              </a:rPr>
              <a:t>güçlüğü</a:t>
            </a:r>
            <a:r>
              <a:rPr lang="en-US" sz="2800" b="1" dirty="0">
                <a:solidFill>
                  <a:schemeClr val="tx1"/>
                </a:solidFill>
              </a:rPr>
              <a:t> </a:t>
            </a:r>
            <a:endParaRPr lang="tr-TR" sz="2800" b="1" dirty="0">
              <a:solidFill>
                <a:schemeClr val="tx1"/>
              </a:solidFill>
            </a:endParaRPr>
          </a:p>
          <a:p>
            <a:pPr marL="742950" indent="-742950">
              <a:buFont typeface="Wingdings" pitchFamily="2" charset="2"/>
              <a:buChar char="q"/>
              <a:defRPr/>
            </a:pPr>
            <a:r>
              <a:rPr lang="tr-TR" sz="2800" b="1" dirty="0">
                <a:solidFill>
                  <a:schemeClr val="tx1"/>
                </a:solidFill>
              </a:rPr>
              <a:t>Duygusal ve Davranış Bozukluğu </a:t>
            </a:r>
          </a:p>
          <a:p>
            <a:pPr marL="742950" indent="-742950">
              <a:buFont typeface="Wingdings" pitchFamily="2" charset="2"/>
              <a:buChar char="q"/>
              <a:defRPr/>
            </a:pPr>
            <a:r>
              <a:rPr lang="tr-TR" sz="2800" b="1" dirty="0" err="1">
                <a:solidFill>
                  <a:schemeClr val="tx1"/>
                </a:solidFill>
              </a:rPr>
              <a:t>Sü</a:t>
            </a:r>
            <a:r>
              <a:rPr lang="en-US" sz="2800" b="1" dirty="0" err="1">
                <a:solidFill>
                  <a:schemeClr val="tx1"/>
                </a:solidFill>
              </a:rPr>
              <a:t>rekli</a:t>
            </a:r>
            <a:r>
              <a:rPr lang="en-US" sz="2800" b="1" dirty="0">
                <a:solidFill>
                  <a:schemeClr val="tx1"/>
                </a:solidFill>
              </a:rPr>
              <a:t> </a:t>
            </a:r>
            <a:r>
              <a:rPr lang="en-US" sz="2800" b="1" dirty="0" err="1">
                <a:solidFill>
                  <a:schemeClr val="tx1"/>
                </a:solidFill>
              </a:rPr>
              <a:t>hastalı</a:t>
            </a:r>
            <a:r>
              <a:rPr lang="tr-TR" sz="2800" b="1" dirty="0" err="1">
                <a:solidFill>
                  <a:schemeClr val="tx1"/>
                </a:solidFill>
              </a:rPr>
              <a:t>klar</a:t>
            </a:r>
            <a:r>
              <a:rPr lang="tr-TR" sz="2800" b="1" dirty="0">
                <a:solidFill>
                  <a:schemeClr val="tx1"/>
                </a:solidFill>
              </a:rPr>
              <a:t> </a:t>
            </a:r>
          </a:p>
          <a:p>
            <a:pPr marL="742950" indent="-742950">
              <a:buFont typeface="Wingdings" pitchFamily="2" charset="2"/>
              <a:buChar char="q"/>
              <a:defRPr/>
            </a:pPr>
            <a:endParaRPr lang="tr-TR" sz="2800" b="1" dirty="0">
              <a:solidFill>
                <a:schemeClr val="tx1"/>
              </a:solidFill>
            </a:endParaRPr>
          </a:p>
          <a:p>
            <a:pPr>
              <a:defRPr/>
            </a:pPr>
            <a:r>
              <a:rPr lang="tr-TR" sz="2800" dirty="0">
                <a:solidFill>
                  <a:schemeClr val="tx1"/>
                </a:solidFill>
              </a:rPr>
              <a:t>Özürlülük oranı; % 10-12</a:t>
            </a:r>
          </a:p>
          <a:p>
            <a:pPr>
              <a:defRPr/>
            </a:pPr>
            <a:r>
              <a:rPr lang="tr-TR" sz="3200" b="1" dirty="0">
                <a:solidFill>
                  <a:schemeClr val="tx1"/>
                </a:solidFill>
              </a:rPr>
              <a:t>Türkiye’de; % 12,29.  8 milyon 432 bin. </a:t>
            </a:r>
          </a:p>
          <a:p>
            <a:pPr>
              <a:defRPr/>
            </a:pPr>
            <a:r>
              <a:rPr lang="tr-TR" sz="2800" dirty="0">
                <a:solidFill>
                  <a:schemeClr val="tx1"/>
                </a:solidFill>
              </a:rPr>
              <a:t>Özel eğitimden yararlanma oranı; % 4</a:t>
            </a:r>
          </a:p>
          <a:p>
            <a:pPr marL="742950" indent="-742950">
              <a:defRPr/>
            </a:pPr>
            <a:endParaRPr lang="tr-TR" sz="2800" b="1" dirty="0">
              <a:solidFill>
                <a:schemeClr val="tx1"/>
              </a:solidFill>
            </a:endParaRPr>
          </a:p>
        </p:txBody>
      </p:sp>
      <p:sp>
        <p:nvSpPr>
          <p:cNvPr id="3" name="2 Yuvarlatılmış Dikdörtgen"/>
          <p:cNvSpPr/>
          <p:nvPr/>
        </p:nvSpPr>
        <p:spPr>
          <a:xfrm>
            <a:off x="1187624" y="260648"/>
            <a:ext cx="712879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ENGELLİ VEYA ÖZÜRLÜ</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980728"/>
            <a:ext cx="8534182" cy="518457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q"/>
            </a:pPr>
            <a:r>
              <a:rPr lang="tr-TR" sz="3600" dirty="0">
                <a:solidFill>
                  <a:schemeClr val="tx1"/>
                </a:solidFill>
                <a:latin typeface="Times New Roman" pitchFamily="18" charset="0"/>
                <a:cs typeface="Times New Roman" pitchFamily="18" charset="0"/>
              </a:rPr>
              <a:t>Kişinin gusül gerektiği zamanlarda </a:t>
            </a:r>
            <a:r>
              <a:rPr lang="tr-TR" sz="3600" b="1" dirty="0">
                <a:solidFill>
                  <a:srgbClr val="FF0000"/>
                </a:solidFill>
                <a:latin typeface="Times New Roman" pitchFamily="18" charset="0"/>
                <a:cs typeface="Times New Roman" pitchFamily="18" charset="0"/>
              </a:rPr>
              <a:t>gusletmesi</a:t>
            </a:r>
            <a:r>
              <a:rPr lang="tr-TR" sz="3600" dirty="0">
                <a:solidFill>
                  <a:schemeClr val="tx1"/>
                </a:solidFill>
                <a:latin typeface="Times New Roman" pitchFamily="18" charset="0"/>
                <a:cs typeface="Times New Roman" pitchFamily="18" charset="0"/>
              </a:rPr>
              <a:t>,</a:t>
            </a:r>
          </a:p>
          <a:p>
            <a:pPr marL="457200" indent="-457200" algn="just">
              <a:buFont typeface="Wingdings" pitchFamily="2" charset="2"/>
              <a:buChar char="q"/>
            </a:pPr>
            <a:r>
              <a:rPr lang="tr-TR" sz="3600" dirty="0">
                <a:solidFill>
                  <a:schemeClr val="tx1"/>
                </a:solidFill>
                <a:latin typeface="Times New Roman" pitchFamily="18" charset="0"/>
                <a:cs typeface="Times New Roman" pitchFamily="18" charset="0"/>
              </a:rPr>
              <a:t>Beş vakit, cuma ve bayram namazları için </a:t>
            </a:r>
            <a:r>
              <a:rPr lang="tr-TR" sz="3600" b="1" dirty="0">
                <a:solidFill>
                  <a:srgbClr val="FF0000"/>
                </a:solidFill>
                <a:latin typeface="Times New Roman" pitchFamily="18" charset="0"/>
                <a:cs typeface="Times New Roman" pitchFamily="18" charset="0"/>
              </a:rPr>
              <a:t>abdestini</a:t>
            </a:r>
            <a:r>
              <a:rPr lang="tr-TR" sz="3600" dirty="0">
                <a:solidFill>
                  <a:schemeClr val="tx1"/>
                </a:solidFill>
                <a:latin typeface="Times New Roman" pitchFamily="18" charset="0"/>
                <a:cs typeface="Times New Roman" pitchFamily="18" charset="0"/>
              </a:rPr>
              <a:t> alması,</a:t>
            </a:r>
          </a:p>
          <a:p>
            <a:pPr marL="457200" indent="-457200" algn="just">
              <a:buFont typeface="Wingdings" pitchFamily="2" charset="2"/>
              <a:buChar char="q"/>
            </a:pPr>
            <a:r>
              <a:rPr lang="tr-TR" sz="3600" dirty="0">
                <a:solidFill>
                  <a:schemeClr val="tx1"/>
                </a:solidFill>
                <a:latin typeface="Times New Roman" pitchFamily="18" charset="0"/>
                <a:cs typeface="Times New Roman" pitchFamily="18" charset="0"/>
              </a:rPr>
              <a:t>Bedeninde, elbisesinde ve namaz kılacağı yerlerdeki </a:t>
            </a:r>
            <a:r>
              <a:rPr lang="tr-TR" sz="3600" dirty="0">
                <a:solidFill>
                  <a:srgbClr val="FF0000"/>
                </a:solidFill>
                <a:latin typeface="Times New Roman" pitchFamily="18" charset="0"/>
                <a:cs typeface="Times New Roman" pitchFamily="18" charset="0"/>
              </a:rPr>
              <a:t>pislikleri gidermesi </a:t>
            </a:r>
            <a:r>
              <a:rPr lang="tr-TR" sz="3600" dirty="0">
                <a:solidFill>
                  <a:srgbClr val="0070C0"/>
                </a:solidFill>
                <a:latin typeface="Times New Roman" pitchFamily="18" charset="0"/>
                <a:cs typeface="Times New Roman" pitchFamily="18" charset="0"/>
              </a:rPr>
              <a:t>(</a:t>
            </a:r>
            <a:r>
              <a:rPr lang="tr-TR" sz="3600" dirty="0" err="1">
                <a:solidFill>
                  <a:srgbClr val="0070C0"/>
                </a:solidFill>
                <a:latin typeface="Times New Roman" pitchFamily="18" charset="0"/>
                <a:cs typeface="Times New Roman" pitchFamily="18" charset="0"/>
              </a:rPr>
              <a:t>Hadesten</a:t>
            </a:r>
            <a:r>
              <a:rPr lang="tr-TR" sz="3600" dirty="0">
                <a:solidFill>
                  <a:srgbClr val="0070C0"/>
                </a:solidFill>
                <a:latin typeface="Times New Roman" pitchFamily="18" charset="0"/>
                <a:cs typeface="Times New Roman" pitchFamily="18" charset="0"/>
              </a:rPr>
              <a:t> Taharet Ve Necasetten Taharet) </a:t>
            </a:r>
            <a:r>
              <a:rPr lang="tr-TR" sz="3600" b="1" dirty="0">
                <a:solidFill>
                  <a:srgbClr val="7030A0"/>
                </a:solidFill>
                <a:latin typeface="Times New Roman" pitchFamily="18" charset="0"/>
                <a:cs typeface="Times New Roman" pitchFamily="18" charset="0"/>
              </a:rPr>
              <a:t>namazın farzlarındandır</a:t>
            </a:r>
            <a:endParaRPr lang="tr-TR" sz="3600" dirty="0">
              <a:solidFill>
                <a:srgbClr val="7030A0"/>
              </a:solidFill>
              <a:latin typeface="Times New Roman" pitchFamily="18" charset="0"/>
              <a:cs typeface="Times New Roman" pitchFamily="18" charset="0"/>
            </a:endParaRPr>
          </a:p>
        </p:txBody>
      </p:sp>
      <p:sp>
        <p:nvSpPr>
          <p:cNvPr id="5" name="4 Yuvarlatılmış Dikdörtgen"/>
          <p:cNvSpPr/>
          <p:nvPr/>
        </p:nvSpPr>
        <p:spPr>
          <a:xfrm>
            <a:off x="467544" y="44624"/>
            <a:ext cx="8280920" cy="792088"/>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İSLAM DİNİ SAĞLIĞI KORUMAK İÇİN PEK ÇOK TEDBİR GETİRMİŞTİR.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908720"/>
            <a:ext cx="8534182" cy="561662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q"/>
            </a:pPr>
            <a:r>
              <a:rPr lang="tr-TR" sz="2700" dirty="0">
                <a:solidFill>
                  <a:srgbClr val="C00000"/>
                </a:solidFill>
                <a:latin typeface="Times New Roman" pitchFamily="18" charset="0"/>
                <a:cs typeface="Times New Roman" pitchFamily="18" charset="0"/>
              </a:rPr>
              <a:t>Uykudan uyanıldığında, </a:t>
            </a:r>
          </a:p>
          <a:p>
            <a:pPr algn="just">
              <a:buFont typeface="Wingdings" pitchFamily="2" charset="2"/>
              <a:buChar char="q"/>
            </a:pPr>
            <a:r>
              <a:rPr lang="tr-TR" sz="2700" dirty="0">
                <a:solidFill>
                  <a:srgbClr val="C00000"/>
                </a:solidFill>
                <a:latin typeface="Times New Roman" pitchFamily="18" charset="0"/>
                <a:cs typeface="Times New Roman" pitchFamily="18" charset="0"/>
              </a:rPr>
              <a:t>Yemekten önce ve sonra ellerin yıkanılması, </a:t>
            </a:r>
          </a:p>
          <a:p>
            <a:pPr algn="just">
              <a:buFont typeface="Wingdings" pitchFamily="2" charset="2"/>
              <a:buChar char="q"/>
            </a:pPr>
            <a:r>
              <a:rPr lang="tr-TR" sz="2700" dirty="0">
                <a:solidFill>
                  <a:srgbClr val="0070C0"/>
                </a:solidFill>
                <a:latin typeface="Times New Roman" pitchFamily="18" charset="0"/>
                <a:cs typeface="Times New Roman" pitchFamily="18" charset="0"/>
              </a:rPr>
              <a:t>Ağız ve diş sağlığı için Dişlerin her zaman temizlenmesi,</a:t>
            </a:r>
          </a:p>
          <a:p>
            <a:pPr algn="just">
              <a:buFont typeface="Wingdings" pitchFamily="2" charset="2"/>
              <a:buChar char="q"/>
            </a:pPr>
            <a:r>
              <a:rPr lang="tr-TR" sz="2700" dirty="0">
                <a:solidFill>
                  <a:srgbClr val="002060"/>
                </a:solidFill>
                <a:latin typeface="Times New Roman" pitchFamily="18" charset="0"/>
                <a:cs typeface="Times New Roman" pitchFamily="18" charset="0"/>
              </a:rPr>
              <a:t>Yemeklerde tıka basa yenmemesi, haram ve helale dikkat,</a:t>
            </a:r>
          </a:p>
          <a:p>
            <a:pPr algn="just">
              <a:buFont typeface="Wingdings" pitchFamily="2" charset="2"/>
              <a:buChar char="q"/>
            </a:pPr>
            <a:r>
              <a:rPr lang="tr-TR" sz="2700" dirty="0">
                <a:solidFill>
                  <a:schemeClr val="bg1"/>
                </a:solidFill>
                <a:latin typeface="Times New Roman" pitchFamily="18" charset="0"/>
                <a:cs typeface="Times New Roman" pitchFamily="18" charset="0"/>
              </a:rPr>
              <a:t>Kasık ve koltuk altlarının temizlenmesi, </a:t>
            </a:r>
          </a:p>
          <a:p>
            <a:pPr algn="just">
              <a:buFont typeface="Wingdings" pitchFamily="2" charset="2"/>
              <a:buChar char="q"/>
            </a:pPr>
            <a:r>
              <a:rPr lang="tr-TR" sz="2700" dirty="0">
                <a:solidFill>
                  <a:srgbClr val="FF0000"/>
                </a:solidFill>
                <a:latin typeface="Times New Roman" pitchFamily="18" charset="0"/>
                <a:cs typeface="Times New Roman" pitchFamily="18" charset="0"/>
              </a:rPr>
              <a:t>Tırnakların kesilmesi ve temiz tutulması, </a:t>
            </a:r>
          </a:p>
          <a:p>
            <a:pPr algn="just">
              <a:buFont typeface="Wingdings" pitchFamily="2" charset="2"/>
              <a:buChar char="q"/>
            </a:pPr>
            <a:r>
              <a:rPr lang="tr-TR" sz="2700" dirty="0">
                <a:solidFill>
                  <a:srgbClr val="0070C0"/>
                </a:solidFill>
                <a:latin typeface="Times New Roman" pitchFamily="18" charset="0"/>
                <a:cs typeface="Times New Roman" pitchFamily="18" charset="0"/>
              </a:rPr>
              <a:t>Küçük ve büyük abdestten sonra </a:t>
            </a:r>
            <a:r>
              <a:rPr lang="tr-TR" sz="2700" b="1" dirty="0">
                <a:solidFill>
                  <a:srgbClr val="0070C0"/>
                </a:solidFill>
                <a:latin typeface="Times New Roman" pitchFamily="18" charset="0"/>
                <a:cs typeface="Times New Roman" pitchFamily="18" charset="0"/>
              </a:rPr>
              <a:t>taharet</a:t>
            </a:r>
            <a:r>
              <a:rPr lang="tr-TR" sz="2700" dirty="0">
                <a:solidFill>
                  <a:srgbClr val="0070C0"/>
                </a:solidFill>
                <a:latin typeface="Times New Roman" pitchFamily="18" charset="0"/>
                <a:cs typeface="Times New Roman" pitchFamily="18" charset="0"/>
              </a:rPr>
              <a:t> alınması,</a:t>
            </a:r>
          </a:p>
          <a:p>
            <a:pPr algn="just">
              <a:buFont typeface="Wingdings" pitchFamily="2" charset="2"/>
              <a:buChar char="q"/>
            </a:pPr>
            <a:r>
              <a:rPr lang="tr-TR" sz="2700" dirty="0">
                <a:solidFill>
                  <a:srgbClr val="7030A0"/>
                </a:solidFill>
                <a:latin typeface="Times New Roman" pitchFamily="18" charset="0"/>
                <a:cs typeface="Times New Roman" pitchFamily="18" charset="0"/>
              </a:rPr>
              <a:t>Evlerin, işyerlerinin ve çevrenin temiz tutulması,</a:t>
            </a:r>
          </a:p>
          <a:p>
            <a:pPr algn="just">
              <a:buFont typeface="Wingdings" pitchFamily="2" charset="2"/>
              <a:buChar char="q"/>
            </a:pPr>
            <a:r>
              <a:rPr lang="tr-TR" sz="2700" dirty="0">
                <a:solidFill>
                  <a:srgbClr val="C00000"/>
                </a:solidFill>
                <a:latin typeface="Times New Roman" pitchFamily="18" charset="0"/>
                <a:cs typeface="Times New Roman" pitchFamily="18" charset="0"/>
              </a:rPr>
              <a:t>Birbirimizle olan diyaloglarımızda hep sağ elimizi kullandığımız için temizliğin sol elle yapılması </a:t>
            </a:r>
            <a:r>
              <a:rPr lang="tr-TR" sz="2700" dirty="0">
                <a:solidFill>
                  <a:schemeClr val="tx1"/>
                </a:solidFill>
                <a:latin typeface="Times New Roman" pitchFamily="18" charset="0"/>
                <a:cs typeface="Times New Roman" pitchFamily="18" charset="0"/>
              </a:rPr>
              <a:t>Sevgili peygamberimizin işaret ettiği </a:t>
            </a:r>
            <a:r>
              <a:rPr lang="tr-TR" sz="2700" b="1" u="sng" dirty="0">
                <a:solidFill>
                  <a:srgbClr val="FF0000"/>
                </a:solidFill>
                <a:latin typeface="Times New Roman" pitchFamily="18" charset="0"/>
                <a:cs typeface="Times New Roman" pitchFamily="18" charset="0"/>
              </a:rPr>
              <a:t>sünnetlerdendir</a:t>
            </a:r>
            <a:r>
              <a:rPr lang="tr-TR" sz="2700" dirty="0">
                <a:solidFill>
                  <a:schemeClr val="tx1"/>
                </a:solidFill>
                <a:latin typeface="Times New Roman" pitchFamily="18" charset="0"/>
                <a:cs typeface="Times New Roman" pitchFamily="18" charset="0"/>
              </a:rPr>
              <a:t>. </a:t>
            </a:r>
            <a:endParaRPr lang="tr-TR" sz="2700" b="1" dirty="0">
              <a:solidFill>
                <a:schemeClr val="tx1"/>
              </a:solidFill>
              <a:latin typeface="Times New Roman" pitchFamily="18" charset="0"/>
              <a:cs typeface="Times New Roman" pitchFamily="18" charset="0"/>
            </a:endParaRPr>
          </a:p>
        </p:txBody>
      </p:sp>
      <p:sp>
        <p:nvSpPr>
          <p:cNvPr id="5" name="4 Yuvarlatılmış Dikdörtgen"/>
          <p:cNvSpPr/>
          <p:nvPr/>
        </p:nvSpPr>
        <p:spPr>
          <a:xfrm>
            <a:off x="827584" y="116632"/>
            <a:ext cx="7848872" cy="792088"/>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İSLAM DİNİ SAĞLIĞI KORUMAK İÇİN PEK ÇOK TEDBİR GETİRMİŞTİR.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358298" y="494342"/>
            <a:ext cx="8462174" cy="588698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dirty="0">
                <a:solidFill>
                  <a:schemeClr val="tx1"/>
                </a:solidFill>
                <a:latin typeface="HASENAT4" pitchFamily="2" charset="-78"/>
                <a:cs typeface="HASENAT4" pitchFamily="2" charset="-78"/>
              </a:rPr>
              <a:t>وَلاَ تُلْقُواْ بِأَيْدِيكُمْ إِلَى التَّهْلُكَةِ </a:t>
            </a:r>
            <a:r>
              <a:rPr lang="tr-TR" sz="4000" dirty="0">
                <a:solidFill>
                  <a:schemeClr val="tx1"/>
                </a:solidFill>
              </a:rPr>
              <a:t>   </a:t>
            </a:r>
          </a:p>
          <a:p>
            <a:pPr algn="ctr"/>
            <a:r>
              <a:rPr lang="tr-TR" sz="2400" dirty="0">
                <a:solidFill>
                  <a:schemeClr val="tx1"/>
                </a:solidFill>
              </a:rPr>
              <a:t>“</a:t>
            </a:r>
            <a:r>
              <a:rPr lang="tr-TR" sz="3200" dirty="0">
                <a:solidFill>
                  <a:schemeClr val="tx1"/>
                </a:solidFill>
              </a:rPr>
              <a:t>Kendi ellerinizle kendinizi tehlikeye atmayın</a:t>
            </a:r>
            <a:r>
              <a:rPr lang="tr-TR" sz="2400" dirty="0">
                <a:solidFill>
                  <a:schemeClr val="tx1"/>
                </a:solidFill>
              </a:rPr>
              <a:t>” </a:t>
            </a:r>
          </a:p>
          <a:p>
            <a:pPr algn="ctr"/>
            <a:r>
              <a:rPr lang="tr-TR" dirty="0">
                <a:solidFill>
                  <a:schemeClr val="tx1"/>
                </a:solidFill>
              </a:rPr>
              <a:t>(Bakara, 195)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430306" y="646338"/>
            <a:ext cx="8390166" cy="573499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q"/>
            </a:pPr>
            <a:r>
              <a:rPr lang="tr-TR" sz="3200" dirty="0">
                <a:solidFill>
                  <a:schemeClr val="tx1"/>
                </a:solidFill>
              </a:rPr>
              <a:t>Temizliğe Dikkat</a:t>
            </a:r>
          </a:p>
          <a:p>
            <a:pPr marL="457200" indent="-457200" algn="just">
              <a:buFont typeface="Wingdings" pitchFamily="2" charset="2"/>
              <a:buChar char="q"/>
            </a:pPr>
            <a:r>
              <a:rPr lang="tr-TR" sz="3200" dirty="0">
                <a:solidFill>
                  <a:srgbClr val="FF0000"/>
                </a:solidFill>
              </a:rPr>
              <a:t>Beslenmeye Dikkat</a:t>
            </a:r>
          </a:p>
          <a:p>
            <a:pPr marL="457200" indent="-457200" algn="just">
              <a:buFont typeface="Wingdings" pitchFamily="2" charset="2"/>
              <a:buChar char="q"/>
            </a:pPr>
            <a:r>
              <a:rPr lang="nn-NO" sz="3200" dirty="0">
                <a:solidFill>
                  <a:srgbClr val="C00000"/>
                </a:solidFill>
              </a:rPr>
              <a:t>Sıcak-Soğuğa Dikkat</a:t>
            </a:r>
            <a:endParaRPr lang="tr-TR" sz="3200" dirty="0">
              <a:solidFill>
                <a:srgbClr val="C00000"/>
              </a:solidFill>
            </a:endParaRPr>
          </a:p>
          <a:p>
            <a:pPr marL="457200" indent="-457200" algn="just">
              <a:buFont typeface="Wingdings" pitchFamily="2" charset="2"/>
              <a:buChar char="q"/>
            </a:pPr>
            <a:r>
              <a:rPr lang="tr-TR" sz="3200" dirty="0">
                <a:solidFill>
                  <a:srgbClr val="0070C0"/>
                </a:solidFill>
              </a:rPr>
              <a:t>Yorulunca Dinlen</a:t>
            </a:r>
          </a:p>
          <a:p>
            <a:pPr marL="457200" indent="-457200" algn="just">
              <a:buFont typeface="Wingdings" pitchFamily="2" charset="2"/>
              <a:buChar char="q"/>
            </a:pPr>
            <a:r>
              <a:rPr lang="es-ES" sz="3200" dirty="0">
                <a:solidFill>
                  <a:srgbClr val="7030A0"/>
                </a:solidFill>
              </a:rPr>
              <a:t>Spor Yap ve Temiz Hava</a:t>
            </a:r>
            <a:r>
              <a:rPr lang="tr-TR" sz="3200" dirty="0">
                <a:solidFill>
                  <a:srgbClr val="7030A0"/>
                </a:solidFill>
              </a:rPr>
              <a:t> Al</a:t>
            </a:r>
          </a:p>
          <a:p>
            <a:pPr marL="457200" indent="-457200" algn="just">
              <a:buFont typeface="Wingdings" pitchFamily="2" charset="2"/>
              <a:buChar char="q"/>
            </a:pPr>
            <a:r>
              <a:rPr lang="tr-TR" sz="3200" dirty="0">
                <a:solidFill>
                  <a:schemeClr val="accent6">
                    <a:lumMod val="50000"/>
                  </a:schemeClr>
                </a:solidFill>
              </a:rPr>
              <a:t>Çocukların Aşılarını Zamanında Yaptır</a:t>
            </a:r>
          </a:p>
          <a:p>
            <a:pPr marL="457200" indent="-457200" algn="just">
              <a:buFont typeface="Wingdings" pitchFamily="2" charset="2"/>
              <a:buChar char="q"/>
            </a:pPr>
            <a:r>
              <a:rPr lang="es-ES" sz="3200" dirty="0">
                <a:solidFill>
                  <a:srgbClr val="FF0000"/>
                </a:solidFill>
              </a:rPr>
              <a:t>Sigara, Alkol ve Uyuşturucudan</a:t>
            </a:r>
            <a:r>
              <a:rPr lang="tr-TR" sz="3200" dirty="0">
                <a:solidFill>
                  <a:srgbClr val="FF0000"/>
                </a:solidFill>
              </a:rPr>
              <a:t> Uzak Dur</a:t>
            </a:r>
          </a:p>
          <a:p>
            <a:pPr marL="457200" indent="-457200" algn="just">
              <a:buFont typeface="Wingdings" pitchFamily="2" charset="2"/>
              <a:buChar char="q"/>
            </a:pPr>
            <a:r>
              <a:rPr lang="nn-NO" sz="3200" dirty="0">
                <a:solidFill>
                  <a:srgbClr val="0070C0"/>
                </a:solidFill>
              </a:rPr>
              <a:t>Trafik</a:t>
            </a:r>
            <a:r>
              <a:rPr lang="tr-TR" sz="3200" dirty="0">
                <a:solidFill>
                  <a:srgbClr val="0070C0"/>
                </a:solidFill>
              </a:rPr>
              <a:t> işaret</a:t>
            </a:r>
            <a:r>
              <a:rPr lang="nn-NO" sz="3200" dirty="0">
                <a:solidFill>
                  <a:srgbClr val="0070C0"/>
                </a:solidFill>
              </a:rPr>
              <a:t> ve İş Yeri Kurallarına Uy</a:t>
            </a:r>
            <a:endParaRPr lang="tr-TR" sz="3200" dirty="0">
              <a:solidFill>
                <a:srgbClr val="0070C0"/>
              </a:solidFill>
            </a:endParaRPr>
          </a:p>
          <a:p>
            <a:pPr marL="457200" indent="-457200" algn="just">
              <a:buFont typeface="Wingdings" pitchFamily="2" charset="2"/>
              <a:buChar char="q"/>
            </a:pPr>
            <a:r>
              <a:rPr lang="tr-TR" sz="3200" dirty="0">
                <a:solidFill>
                  <a:schemeClr val="tx1"/>
                </a:solidFill>
              </a:rPr>
              <a:t>Sosyal İlişkilerde Dikkatli Ol</a:t>
            </a:r>
            <a:endParaRPr lang="tr-TR" sz="2000" dirty="0">
              <a:solidFill>
                <a:schemeClr val="tx1"/>
              </a:solidFill>
            </a:endParaRPr>
          </a:p>
        </p:txBody>
      </p:sp>
      <p:sp>
        <p:nvSpPr>
          <p:cNvPr id="3" name="2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HASTALANMADAN ÖNCE DİKKAT</a:t>
            </a:r>
          </a:p>
        </p:txBody>
      </p:sp>
      <p:pic>
        <p:nvPicPr>
          <p:cNvPr id="4" name="Picture 2" descr="D:\SADECE iDRiS\iDRiS BABA VAAZLAR\VAAZ\DİĞER VAAZLAR\sağlık\resimler\sigara.jpg"/>
          <p:cNvPicPr>
            <a:picLocks noChangeAspect="1" noChangeArrowheads="1"/>
          </p:cNvPicPr>
          <p:nvPr/>
        </p:nvPicPr>
        <p:blipFill>
          <a:blip r:embed="rId2" cstate="print"/>
          <a:srcRect/>
          <a:stretch>
            <a:fillRect/>
          </a:stretch>
        </p:blipFill>
        <p:spPr bwMode="auto">
          <a:xfrm>
            <a:off x="7223088" y="785794"/>
            <a:ext cx="1920912" cy="255267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p:cNvSpPr/>
          <p:nvPr/>
        </p:nvSpPr>
        <p:spPr>
          <a:xfrm>
            <a:off x="642910"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ZARARLI ŞEYLERDEN UZAK DUR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12 Dikdörtgen"/>
          <p:cNvSpPr/>
          <p:nvPr/>
        </p:nvSpPr>
        <p:spPr>
          <a:xfrm>
            <a:off x="430306" y="857232"/>
            <a:ext cx="8390166" cy="542928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	</a:t>
            </a:r>
            <a:r>
              <a:rPr lang="tr-TR" sz="2800" b="1" dirty="0">
                <a:solidFill>
                  <a:srgbClr val="7030A0"/>
                </a:solidFill>
              </a:rPr>
              <a:t>Sağlığı korumanın temel kıstaslardan biri hastalığa düşmemizi kolaylaştırıcı zararlı şeylerden uzak durmaktır. </a:t>
            </a:r>
            <a:endParaRPr lang="tr-TR" sz="2400" b="1" dirty="0">
              <a:solidFill>
                <a:srgbClr val="7030A0"/>
              </a:solidFill>
            </a:endParaRPr>
          </a:p>
          <a:p>
            <a:pPr algn="just"/>
            <a:r>
              <a:rPr lang="tr-TR" sz="2400" dirty="0">
                <a:solidFill>
                  <a:schemeClr val="tx1"/>
                </a:solidFill>
              </a:rPr>
              <a:t>	</a:t>
            </a:r>
            <a:r>
              <a:rPr lang="tr-TR" sz="2400" dirty="0">
                <a:solidFill>
                  <a:srgbClr val="C00000"/>
                </a:solidFill>
              </a:rPr>
              <a:t>Yüce Dinimizde sağlığa zararlı olacak şeyleri haram kılmış ve bunlardan uzak durmamız için bizlere tavsiyede bulunmuştur. </a:t>
            </a:r>
          </a:p>
          <a:p>
            <a:pPr algn="just"/>
            <a:r>
              <a:rPr lang="tr-TR" sz="1200" dirty="0">
                <a:solidFill>
                  <a:srgbClr val="C00000"/>
                </a:solidFill>
              </a:rPr>
              <a:t>	</a:t>
            </a:r>
          </a:p>
          <a:p>
            <a:pPr algn="just"/>
            <a:r>
              <a:rPr lang="tr-TR" sz="2400" dirty="0">
                <a:solidFill>
                  <a:schemeClr val="tx1"/>
                </a:solidFill>
              </a:rPr>
              <a:t>	Adı ve tadı farklı da olsa </a:t>
            </a:r>
            <a:r>
              <a:rPr lang="tr-TR" sz="2400" b="1" dirty="0">
                <a:solidFill>
                  <a:schemeClr val="tx1"/>
                </a:solidFill>
              </a:rPr>
              <a:t>sarhoşluk veren her şey </a:t>
            </a:r>
            <a:r>
              <a:rPr lang="tr-TR" sz="2400" dirty="0">
                <a:solidFill>
                  <a:schemeClr val="tx1"/>
                </a:solidFill>
              </a:rPr>
              <a:t>alkol, esrar, eroin vb. gibi uyuşturucu maddeler Dinimizde haram kılınmıştır.</a:t>
            </a:r>
            <a:endParaRPr lang="tr-TR" sz="3600" dirty="0">
              <a:solidFill>
                <a:schemeClr val="tx1"/>
              </a:solidFill>
              <a:latin typeface="HASENAT4" pitchFamily="2" charset="-78"/>
              <a:cs typeface="HASENAT4" pitchFamily="2" charset="-78"/>
            </a:endParaRPr>
          </a:p>
          <a:p>
            <a:pPr algn="ctr" rtl="1"/>
            <a:r>
              <a:rPr lang="ar-SA" sz="3600" dirty="0">
                <a:solidFill>
                  <a:schemeClr val="tx1"/>
                </a:solidFill>
                <a:latin typeface="HASENAT4" pitchFamily="2" charset="-78"/>
                <a:cs typeface="HASENAT4" pitchFamily="2" charset="-78"/>
              </a:rPr>
              <a:t>إِنَّمَا يُرِيدُ الشَّيْطَانُ أَن يُوقِعَ بَيْنَكُمُ الْعَدَاوَةَ وَالْبَغْضَاء فِي الْخَمْرِ وَالْمَيْسِرِ وَيَصُدَّكُمْ عَن ذِكْرِ اللّهِ وَعَنِ الصَّلاَةِ فَهَلْ أَنتُم مُّنتَهُونَ </a:t>
            </a:r>
            <a:endParaRPr lang="tr-TR" sz="3600" dirty="0">
              <a:solidFill>
                <a:schemeClr val="tx1"/>
              </a:solidFill>
              <a:latin typeface="HASENAT4" pitchFamily="2" charset="-78"/>
              <a:cs typeface="HASENAT4" pitchFamily="2" charset="-78"/>
            </a:endParaRPr>
          </a:p>
          <a:p>
            <a:pPr algn="just"/>
            <a:r>
              <a:rPr lang="tr-TR" sz="1600" dirty="0">
                <a:solidFill>
                  <a:schemeClr val="tx1"/>
                </a:solidFill>
              </a:rPr>
              <a:t>	“</a:t>
            </a:r>
            <a:r>
              <a:rPr lang="tr-TR" sz="2800" dirty="0">
                <a:solidFill>
                  <a:srgbClr val="C00000"/>
                </a:solidFill>
              </a:rPr>
              <a:t>Şeytan, içki ve kumarla, ancak aranıza düşmanlık ve kin sokmak; sizi Allah’ı anmaktan ve namazdan alıkoymak ister. Artık vazgeçiyor musunuz</a:t>
            </a:r>
            <a:r>
              <a:rPr lang="tr-TR" sz="2400" dirty="0">
                <a:solidFill>
                  <a:schemeClr val="tx1"/>
                </a:solidFill>
              </a:rPr>
              <a:t>?” </a:t>
            </a:r>
            <a:r>
              <a:rPr lang="tr-TR" sz="1600" dirty="0">
                <a:solidFill>
                  <a:schemeClr val="tx1"/>
                </a:solidFill>
              </a:rPr>
              <a:t>(</a:t>
            </a:r>
            <a:r>
              <a:rPr lang="tr-TR" sz="1600" dirty="0" err="1">
                <a:solidFill>
                  <a:schemeClr val="tx1"/>
                </a:solidFill>
              </a:rPr>
              <a:t>Maide</a:t>
            </a:r>
            <a:r>
              <a:rPr lang="tr-TR" sz="1600" dirty="0">
                <a:solidFill>
                  <a:schemeClr val="tx1"/>
                </a:solidFill>
              </a:rPr>
              <a:t>, 91)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836712"/>
            <a:ext cx="8678198" cy="561662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solidFill>
                  <a:schemeClr val="tx1"/>
                </a:solidFill>
              </a:rPr>
              <a:t>	</a:t>
            </a:r>
            <a:r>
              <a:rPr lang="tr-TR" sz="2800" dirty="0">
                <a:solidFill>
                  <a:schemeClr val="tx1"/>
                </a:solidFill>
              </a:rPr>
              <a:t>Yüce dinimiz ruh sağlını koruyucu birçok tedbir almıştır. </a:t>
            </a:r>
            <a:endParaRPr lang="tr-TR" sz="3200" dirty="0">
              <a:solidFill>
                <a:schemeClr val="tx1"/>
              </a:solidFill>
            </a:endParaRPr>
          </a:p>
          <a:p>
            <a:pPr algn="just"/>
            <a:r>
              <a:rPr lang="tr-TR" sz="1000" dirty="0">
                <a:solidFill>
                  <a:schemeClr val="tx1"/>
                </a:solidFill>
              </a:rPr>
              <a:t>	</a:t>
            </a:r>
          </a:p>
          <a:p>
            <a:pPr algn="just"/>
            <a:r>
              <a:rPr lang="tr-TR" sz="3200" dirty="0">
                <a:solidFill>
                  <a:schemeClr val="tx1"/>
                </a:solidFill>
              </a:rPr>
              <a:t>	</a:t>
            </a:r>
            <a:r>
              <a:rPr lang="tr-TR" sz="3200" dirty="0">
                <a:solidFill>
                  <a:srgbClr val="C00000"/>
                </a:solidFill>
              </a:rPr>
              <a:t>Allah’a iman etmek, tevekkül inancıyla yaşamak, başımıza gelen olayları sabırla karşılamak tavsiye edilen hususlardır. </a:t>
            </a:r>
          </a:p>
          <a:p>
            <a:pPr algn="just"/>
            <a:r>
              <a:rPr lang="tr-TR" sz="1200" dirty="0">
                <a:solidFill>
                  <a:schemeClr val="tx1"/>
                </a:solidFill>
              </a:rPr>
              <a:t>	</a:t>
            </a:r>
          </a:p>
          <a:p>
            <a:pPr algn="just"/>
            <a:r>
              <a:rPr lang="tr-TR" sz="3200" dirty="0">
                <a:solidFill>
                  <a:schemeClr val="tx1"/>
                </a:solidFill>
              </a:rPr>
              <a:t>	Ayrıca </a:t>
            </a:r>
            <a:r>
              <a:rPr lang="tr-TR" sz="3200" dirty="0">
                <a:solidFill>
                  <a:srgbClr val="0070C0"/>
                </a:solidFill>
              </a:rPr>
              <a:t>inançsızlık, haset, kin ve intikam hissi, öfke, yalan, dünya malı ve makam hırsı, kıskançlık gibi hususlar ise ruhu yıpratıcı duygulardandır. </a:t>
            </a:r>
          </a:p>
          <a:p>
            <a:pPr algn="just"/>
            <a:r>
              <a:rPr lang="tr-TR" sz="3200" dirty="0">
                <a:solidFill>
                  <a:schemeClr val="tx1"/>
                </a:solidFill>
              </a:rPr>
              <a:t>	</a:t>
            </a:r>
            <a:r>
              <a:rPr lang="tr-TR" sz="3200" dirty="0">
                <a:solidFill>
                  <a:schemeClr val="accent6">
                    <a:lumMod val="50000"/>
                  </a:schemeClr>
                </a:solidFill>
              </a:rPr>
              <a:t>Ruhu koruma altına almak için abdest, namaz, oruç tavsiye edilmiş, Kuran okumakla da Ruhun sükûnete erdirilmesi arzu edilmiştir.</a:t>
            </a:r>
          </a:p>
        </p:txBody>
      </p:sp>
      <p:sp>
        <p:nvSpPr>
          <p:cNvPr id="3" name="2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RUH SAĞLIĞIMIZI KORUMAK</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980728"/>
            <a:ext cx="8678198" cy="547260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latin typeface="Times New Roman" pitchFamily="18" charset="0"/>
                <a:cs typeface="Times New Roman" pitchFamily="18" charset="0"/>
              </a:rPr>
              <a:t>	Stresten, korku ve üzüntülerden kurtulmanın en temel yolu Allaha İmandır. İnançlı bir kalp huzur içerisindedir. </a:t>
            </a:r>
          </a:p>
          <a:p>
            <a:pPr algn="just"/>
            <a:endParaRPr lang="tr-TR" sz="1600" dirty="0">
              <a:solidFill>
                <a:schemeClr val="tx1"/>
              </a:solidFill>
              <a:latin typeface="Times New Roman" pitchFamily="18" charset="0"/>
              <a:cs typeface="Times New Roman" pitchFamily="18" charset="0"/>
            </a:endParaRPr>
          </a:p>
          <a:p>
            <a:pPr algn="just"/>
            <a:r>
              <a:rPr lang="tr-TR" sz="2800" dirty="0">
                <a:solidFill>
                  <a:schemeClr val="tx1"/>
                </a:solidFill>
                <a:latin typeface="Times New Roman" pitchFamily="18" charset="0"/>
                <a:cs typeface="Times New Roman" pitchFamily="18" charset="0"/>
              </a:rPr>
              <a:t>	</a:t>
            </a:r>
            <a:r>
              <a:rPr lang="tr-TR" sz="2800" dirty="0">
                <a:solidFill>
                  <a:srgbClr val="C00000"/>
                </a:solidFill>
                <a:latin typeface="Times New Roman" pitchFamily="18" charset="0"/>
                <a:cs typeface="Times New Roman" pitchFamily="18" charset="0"/>
              </a:rPr>
              <a:t>İmanlı olan insan, Allah’ın kendisini asla zorluklar içerisinde bırakmayacağını, kendisine gücünün yetmediği şeyler yüklemeyeceğine ve başına sıkıntı geldiği zamanda kendisini yalnız bırakmayıp destekçi olacağına inanır. </a:t>
            </a:r>
          </a:p>
          <a:p>
            <a:pPr algn="just"/>
            <a:r>
              <a:rPr lang="tr-TR" sz="1400" dirty="0">
                <a:solidFill>
                  <a:schemeClr val="tx1"/>
                </a:solidFill>
                <a:latin typeface="Times New Roman" pitchFamily="18" charset="0"/>
                <a:cs typeface="Times New Roman" pitchFamily="18" charset="0"/>
              </a:rPr>
              <a:t>	</a:t>
            </a:r>
          </a:p>
          <a:p>
            <a:pPr algn="just"/>
            <a:r>
              <a:rPr lang="tr-TR" sz="2800" dirty="0">
                <a:solidFill>
                  <a:schemeClr val="tx1"/>
                </a:solidFill>
                <a:latin typeface="Times New Roman" pitchFamily="18" charset="0"/>
                <a:cs typeface="Times New Roman" pitchFamily="18" charset="0"/>
              </a:rPr>
              <a:t>	Nitekim bütün Peygamberlerin hayıtı ve Özellikle Sevgili Peygamberimizin hayıtı bunun en güzel ispatı değimlidir. </a:t>
            </a:r>
          </a:p>
        </p:txBody>
      </p:sp>
      <p:sp>
        <p:nvSpPr>
          <p:cNvPr id="3" name="2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STRESTEN, KORKU VE ÜZÜNTÜLERDEN UZAK DUR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980728"/>
            <a:ext cx="8678198" cy="547260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rgbClr val="0070C0"/>
                </a:solidFill>
              </a:rPr>
              <a:t>	</a:t>
            </a:r>
            <a:r>
              <a:rPr lang="tr-TR" sz="2800" dirty="0" err="1">
                <a:solidFill>
                  <a:srgbClr val="0070C0"/>
                </a:solidFill>
              </a:rPr>
              <a:t>Eyyub</a:t>
            </a:r>
            <a:r>
              <a:rPr lang="tr-TR" sz="2800" dirty="0">
                <a:solidFill>
                  <a:srgbClr val="0070C0"/>
                </a:solidFill>
              </a:rPr>
              <a:t> peygamberin  bedenine, malına ve ev halkına bela isabet etmiş ve 18 yıl sıkıntılı günler geçirmiştir</a:t>
            </a:r>
            <a:r>
              <a:rPr lang="tr-TR" sz="2800" dirty="0">
                <a:solidFill>
                  <a:schemeClr val="tx1"/>
                </a:solidFill>
              </a:rPr>
              <a:t>. </a:t>
            </a:r>
            <a:r>
              <a:rPr lang="tr-TR" sz="2400" dirty="0" err="1">
                <a:solidFill>
                  <a:schemeClr val="tx1"/>
                </a:solidFill>
              </a:rPr>
              <a:t>Eyyub</a:t>
            </a:r>
            <a:r>
              <a:rPr lang="tr-TR" sz="2400" dirty="0">
                <a:solidFill>
                  <a:schemeClr val="tx1"/>
                </a:solidFill>
              </a:rPr>
              <a:t> (a.s), hastalığının ve sıkıntısının iyileşmesi için Allah'a dua etmiş, </a:t>
            </a:r>
            <a:endParaRPr lang="tr-TR" sz="2800" dirty="0">
              <a:solidFill>
                <a:schemeClr val="tx1"/>
              </a:solidFill>
            </a:endParaRPr>
          </a:p>
          <a:p>
            <a:pPr algn="ctr"/>
            <a:r>
              <a:rPr lang="ar-SA" sz="3600" dirty="0">
                <a:solidFill>
                  <a:schemeClr val="tx1"/>
                </a:solidFill>
                <a:latin typeface="HASENAT4" pitchFamily="2" charset="-78"/>
                <a:cs typeface="HASENAT4" pitchFamily="2" charset="-78"/>
              </a:rPr>
              <a:t>وَاذْكُرْ عَبْدَنَا اَيُّوبَ اِذْ نَادٰى رَبَّهُ اَنّٖى مَسَّنِىَ الشَّيْطَانُ بِنُصْبٍ وَعَذَابٍ</a:t>
            </a:r>
            <a:r>
              <a:rPr lang="tr-TR" sz="3600" dirty="0">
                <a:solidFill>
                  <a:schemeClr val="tx1"/>
                </a:solidFill>
                <a:latin typeface="HASENAT4" pitchFamily="2" charset="-78"/>
                <a:cs typeface="HASENAT4" pitchFamily="2" charset="-78"/>
              </a:rPr>
              <a:t> </a:t>
            </a:r>
          </a:p>
          <a:p>
            <a:pPr algn="ctr"/>
            <a:r>
              <a:rPr lang="ar-SA" sz="3600" dirty="0">
                <a:solidFill>
                  <a:schemeClr val="tx1"/>
                </a:solidFill>
                <a:latin typeface="HASENAT4" pitchFamily="2" charset="-78"/>
                <a:cs typeface="HASENAT4" pitchFamily="2" charset="-78"/>
              </a:rPr>
              <a:t>اُرْكُضْ بِرِجْلِكَ هٰـذَا مُغْتَسَلٌ بَارِدٌ وَشَرَابٌ</a:t>
            </a:r>
            <a:r>
              <a:rPr lang="tr-TR" sz="3600" dirty="0">
                <a:solidFill>
                  <a:schemeClr val="tx1"/>
                </a:solidFill>
                <a:latin typeface="HASENAT4" pitchFamily="2" charset="-78"/>
                <a:cs typeface="HASENAT4" pitchFamily="2" charset="-78"/>
              </a:rPr>
              <a:t> </a:t>
            </a:r>
          </a:p>
          <a:p>
            <a:endParaRPr lang="tr-TR" sz="1200" dirty="0">
              <a:solidFill>
                <a:schemeClr val="tx1"/>
              </a:solidFill>
            </a:endParaRPr>
          </a:p>
          <a:p>
            <a:pPr algn="just"/>
            <a:r>
              <a:rPr lang="tr-TR" sz="2800" dirty="0">
                <a:solidFill>
                  <a:schemeClr val="tx1"/>
                </a:solidFill>
              </a:rPr>
              <a:t>	</a:t>
            </a:r>
            <a:r>
              <a:rPr lang="tr-TR" sz="2800" dirty="0">
                <a:solidFill>
                  <a:srgbClr val="FF0000"/>
                </a:solidFill>
              </a:rPr>
              <a:t>“(</a:t>
            </a:r>
            <a:r>
              <a:rPr lang="tr-TR" sz="2800" dirty="0" err="1">
                <a:solidFill>
                  <a:srgbClr val="FF0000"/>
                </a:solidFill>
              </a:rPr>
              <a:t>Resûlüm</a:t>
            </a:r>
            <a:r>
              <a:rPr lang="tr-TR" sz="2800" dirty="0">
                <a:solidFill>
                  <a:srgbClr val="FF0000"/>
                </a:solidFill>
              </a:rPr>
              <a:t>!) Kulumuz </a:t>
            </a:r>
            <a:r>
              <a:rPr lang="tr-TR" sz="2800" dirty="0" err="1">
                <a:solidFill>
                  <a:srgbClr val="FF0000"/>
                </a:solidFill>
              </a:rPr>
              <a:t>Eyyub'u</a:t>
            </a:r>
            <a:r>
              <a:rPr lang="tr-TR" sz="2800" dirty="0">
                <a:solidFill>
                  <a:srgbClr val="FF0000"/>
                </a:solidFill>
              </a:rPr>
              <a:t> da an. O, Rabbine: Doğrusu şeytan bana bir yorgunluk ve eziyet verdi, diye seslenmişti. Ayağını yere vur! İşte yıkanacak ve içilecek soğuk bir su (dedik)</a:t>
            </a:r>
            <a:r>
              <a:rPr lang="tr-TR" sz="2800" dirty="0">
                <a:solidFill>
                  <a:schemeClr val="tx1"/>
                </a:solidFill>
              </a:rPr>
              <a:t>.” </a:t>
            </a:r>
            <a:r>
              <a:rPr lang="tr-TR" sz="1400" dirty="0">
                <a:solidFill>
                  <a:schemeClr val="tx1"/>
                </a:solidFill>
              </a:rPr>
              <a:t>(</a:t>
            </a:r>
            <a:r>
              <a:rPr lang="tr-TR" sz="1400" dirty="0" err="1">
                <a:solidFill>
                  <a:schemeClr val="tx1"/>
                </a:solidFill>
              </a:rPr>
              <a:t>Sad</a:t>
            </a:r>
            <a:r>
              <a:rPr lang="tr-TR" sz="1400" dirty="0">
                <a:solidFill>
                  <a:schemeClr val="tx1"/>
                </a:solidFill>
              </a:rPr>
              <a:t>, 41-42)  </a:t>
            </a:r>
            <a:r>
              <a:rPr lang="tr-TR" sz="2800" dirty="0">
                <a:solidFill>
                  <a:schemeClr val="tx1"/>
                </a:solidFill>
              </a:rPr>
              <a:t>Allah'ın emri üzerine ayağını yere vurmuş çıkan sudan içip yıkanmış iç ve dış bütün hastalıkları iyileşmiş ve sıkıntıları gitmiştir. </a:t>
            </a:r>
            <a:endParaRPr lang="tr-TR" sz="1600" dirty="0">
              <a:solidFill>
                <a:schemeClr val="tx1"/>
              </a:solidFill>
            </a:endParaRPr>
          </a:p>
        </p:txBody>
      </p:sp>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EYYUB PEYGAMBERİ HATIRLAYALIM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980728"/>
            <a:ext cx="8678198" cy="373415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tx1"/>
                </a:solidFill>
                <a:latin typeface="HASENAT4" pitchFamily="2" charset="-78"/>
                <a:cs typeface="HASENAT4" pitchFamily="2" charset="-78"/>
              </a:rPr>
              <a:t>إنَّ اللّهَ تَعالى أنْزَلَ الدَّاءَ وَالدَّوَاءَ، وَجَعلَ لِكُلِّ دَاءٍ دَوَاءً، فَتَدَاوَوْا وَلَا تَتَدَاوَوْا بِحَرَامٍ</a:t>
            </a:r>
            <a:endParaRPr lang="tr-TR" sz="4000" dirty="0">
              <a:solidFill>
                <a:schemeClr val="tx1"/>
              </a:solidFill>
              <a:latin typeface="HASENAT4" pitchFamily="2" charset="-78"/>
              <a:cs typeface="HASENAT4" pitchFamily="2" charset="-78"/>
            </a:endParaRPr>
          </a:p>
          <a:p>
            <a:pPr algn="just"/>
            <a:r>
              <a:rPr lang="tr-TR" sz="1050" dirty="0">
                <a:solidFill>
                  <a:schemeClr val="tx1"/>
                </a:solidFill>
              </a:rPr>
              <a:t>	</a:t>
            </a:r>
          </a:p>
          <a:p>
            <a:pPr algn="just"/>
            <a:r>
              <a:rPr lang="tr-TR" sz="2000" dirty="0">
                <a:solidFill>
                  <a:schemeClr val="tx1"/>
                </a:solidFill>
              </a:rPr>
              <a:t>	</a:t>
            </a:r>
            <a:r>
              <a:rPr lang="tr-TR" sz="2000" dirty="0" err="1">
                <a:solidFill>
                  <a:schemeClr val="tx1"/>
                </a:solidFill>
              </a:rPr>
              <a:t>Ebu'd</a:t>
            </a:r>
            <a:r>
              <a:rPr lang="tr-TR" sz="2000" dirty="0">
                <a:solidFill>
                  <a:schemeClr val="tx1"/>
                </a:solidFill>
              </a:rPr>
              <a:t> </a:t>
            </a:r>
            <a:r>
              <a:rPr lang="tr-TR" sz="2000" dirty="0" err="1">
                <a:solidFill>
                  <a:schemeClr val="tx1"/>
                </a:solidFill>
              </a:rPr>
              <a:t>Derda</a:t>
            </a:r>
            <a:r>
              <a:rPr lang="tr-TR" sz="2000" dirty="0">
                <a:solidFill>
                  <a:schemeClr val="tx1"/>
                </a:solidFill>
              </a:rPr>
              <a:t> (</a:t>
            </a:r>
            <a:r>
              <a:rPr lang="tr-TR" sz="2000" dirty="0" err="1">
                <a:solidFill>
                  <a:schemeClr val="tx1"/>
                </a:solidFill>
              </a:rPr>
              <a:t>radıyallahu</a:t>
            </a:r>
            <a:r>
              <a:rPr lang="tr-TR" sz="2000" dirty="0">
                <a:solidFill>
                  <a:schemeClr val="tx1"/>
                </a:solidFill>
              </a:rPr>
              <a:t> </a:t>
            </a:r>
            <a:r>
              <a:rPr lang="tr-TR" sz="2000" dirty="0" err="1">
                <a:solidFill>
                  <a:schemeClr val="tx1"/>
                </a:solidFill>
              </a:rPr>
              <a:t>anh</a:t>
            </a:r>
            <a:r>
              <a:rPr lang="tr-TR" sz="2000" dirty="0">
                <a:solidFill>
                  <a:schemeClr val="tx1"/>
                </a:solidFill>
              </a:rPr>
              <a:t>) anlatıyor: "</a:t>
            </a:r>
            <a:r>
              <a:rPr lang="tr-TR" sz="2000" dirty="0" err="1">
                <a:solidFill>
                  <a:schemeClr val="tx1"/>
                </a:solidFill>
              </a:rPr>
              <a:t>Resulullah</a:t>
            </a:r>
            <a:r>
              <a:rPr lang="tr-TR" sz="2000" dirty="0">
                <a:solidFill>
                  <a:schemeClr val="tx1"/>
                </a:solidFill>
              </a:rPr>
              <a:t> (</a:t>
            </a:r>
            <a:r>
              <a:rPr lang="tr-TR" sz="2000" dirty="0" err="1">
                <a:solidFill>
                  <a:schemeClr val="tx1"/>
                </a:solidFill>
              </a:rPr>
              <a:t>aleyhissalâtu</a:t>
            </a:r>
            <a:r>
              <a:rPr lang="tr-TR" sz="2000" dirty="0">
                <a:solidFill>
                  <a:schemeClr val="tx1"/>
                </a:solidFill>
              </a:rPr>
              <a:t> vesselâm) buyurdular ki: </a:t>
            </a:r>
          </a:p>
          <a:p>
            <a:pPr algn="just"/>
            <a:r>
              <a:rPr lang="tr-TR" sz="2000" dirty="0">
                <a:solidFill>
                  <a:schemeClr val="tx1"/>
                </a:solidFill>
              </a:rPr>
              <a:t>	"</a:t>
            </a:r>
            <a:r>
              <a:rPr lang="tr-TR" sz="2800" b="1" dirty="0">
                <a:solidFill>
                  <a:srgbClr val="0070C0"/>
                </a:solidFill>
              </a:rPr>
              <a:t>Allah Teâlâ Hazretleri hastalığı da ilacı da indirmiştir. Ve her hastalığa bir  ilaç </a:t>
            </a:r>
            <a:r>
              <a:rPr lang="tr-TR" sz="2800" b="1" dirty="0" err="1">
                <a:solidFill>
                  <a:srgbClr val="0070C0"/>
                </a:solidFill>
              </a:rPr>
              <a:t>varetmiştir</a:t>
            </a:r>
            <a:r>
              <a:rPr lang="tr-TR" sz="2800" b="1" dirty="0">
                <a:solidFill>
                  <a:srgbClr val="0070C0"/>
                </a:solidFill>
              </a:rPr>
              <a:t>. Öyleyse tedavi olun. Ancak haram olan şeyle tedavi olmayın</a:t>
            </a:r>
            <a:r>
              <a:rPr lang="tr-TR" sz="2000" dirty="0">
                <a:solidFill>
                  <a:schemeClr val="tx1"/>
                </a:solidFill>
              </a:rPr>
              <a:t>.“ </a:t>
            </a:r>
          </a:p>
          <a:p>
            <a:pPr algn="r"/>
            <a:r>
              <a:rPr lang="tr-TR" sz="2000" dirty="0">
                <a:solidFill>
                  <a:schemeClr val="tx1"/>
                </a:solidFill>
              </a:rPr>
              <a:t> (Ebu </a:t>
            </a:r>
            <a:r>
              <a:rPr lang="tr-TR" sz="2000" dirty="0" err="1">
                <a:solidFill>
                  <a:schemeClr val="tx1"/>
                </a:solidFill>
              </a:rPr>
              <a:t>Dâvud</a:t>
            </a:r>
            <a:r>
              <a:rPr lang="tr-TR" sz="2000" dirty="0">
                <a:solidFill>
                  <a:schemeClr val="tx1"/>
                </a:solidFill>
              </a:rPr>
              <a:t>, </a:t>
            </a:r>
            <a:r>
              <a:rPr lang="tr-TR" sz="2000" dirty="0" err="1">
                <a:solidFill>
                  <a:schemeClr val="tx1"/>
                </a:solidFill>
              </a:rPr>
              <a:t>Tıbb</a:t>
            </a:r>
            <a:r>
              <a:rPr lang="tr-TR" sz="2000" dirty="0">
                <a:solidFill>
                  <a:schemeClr val="tx1"/>
                </a:solidFill>
              </a:rPr>
              <a:t> 11, </a:t>
            </a:r>
            <a:r>
              <a:rPr lang="tr-TR" sz="2000" dirty="0" err="1">
                <a:solidFill>
                  <a:schemeClr val="tx1"/>
                </a:solidFill>
              </a:rPr>
              <a:t>Tirmizî</a:t>
            </a:r>
            <a:r>
              <a:rPr lang="tr-TR" sz="2000" dirty="0">
                <a:solidFill>
                  <a:schemeClr val="tx1"/>
                </a:solidFill>
              </a:rPr>
              <a:t>, </a:t>
            </a:r>
            <a:r>
              <a:rPr lang="tr-TR" sz="2000" dirty="0" err="1">
                <a:solidFill>
                  <a:schemeClr val="tx1"/>
                </a:solidFill>
              </a:rPr>
              <a:t>Tıb</a:t>
            </a:r>
            <a:r>
              <a:rPr lang="tr-TR" sz="2000" dirty="0">
                <a:solidFill>
                  <a:schemeClr val="tx1"/>
                </a:solidFill>
              </a:rPr>
              <a:t>, 2)</a:t>
            </a:r>
          </a:p>
          <a:p>
            <a:pPr algn="ctr"/>
            <a:endParaRPr lang="tr-TR" sz="2000" dirty="0">
              <a:solidFill>
                <a:schemeClr val="tx1"/>
              </a:solidFill>
            </a:endParaRPr>
          </a:p>
        </p:txBody>
      </p:sp>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TEDAVİ OLMAK</a:t>
            </a:r>
          </a:p>
        </p:txBody>
      </p:sp>
      <p:pic>
        <p:nvPicPr>
          <p:cNvPr id="31746" name="Picture 2" descr="D:\SADECE iDRiS\iDRiS BABA VAAZLAR\VAAZ\DİĞER VAAZLAR\sağlık\resimler\ilachaptedavisi-3.jpg"/>
          <p:cNvPicPr>
            <a:picLocks noChangeAspect="1" noChangeArrowheads="1"/>
          </p:cNvPicPr>
          <p:nvPr/>
        </p:nvPicPr>
        <p:blipFill>
          <a:blip r:embed="rId2" cstate="print"/>
          <a:srcRect/>
          <a:stretch>
            <a:fillRect/>
          </a:stretch>
        </p:blipFill>
        <p:spPr bwMode="auto">
          <a:xfrm>
            <a:off x="2786050" y="4500546"/>
            <a:ext cx="3571900" cy="235745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836712"/>
            <a:ext cx="8678198" cy="374441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Fiili dua olan tedavimizi yaptırmanın yanı sıra sözlü duamızı da eksik etmemeli, bize gelen hastalıklar için sabrederek, </a:t>
            </a:r>
          </a:p>
          <a:p>
            <a:pPr algn="ctr"/>
            <a:r>
              <a:rPr lang="tr-TR" sz="3600" dirty="0">
                <a:solidFill>
                  <a:schemeClr val="tx1"/>
                </a:solidFill>
              </a:rPr>
              <a:t>“</a:t>
            </a:r>
            <a:r>
              <a:rPr lang="tr-TR" sz="3600" dirty="0">
                <a:solidFill>
                  <a:srgbClr val="C00000"/>
                </a:solidFill>
              </a:rPr>
              <a:t>Ey Rabbim! Şifa veren sensin bana şifa ver</a:t>
            </a:r>
            <a:r>
              <a:rPr lang="tr-TR" sz="3600" dirty="0">
                <a:solidFill>
                  <a:schemeClr val="tx1"/>
                </a:solidFill>
              </a:rPr>
              <a:t>” diye duada bulunmalı, </a:t>
            </a:r>
          </a:p>
          <a:p>
            <a:pPr algn="ctr"/>
            <a:r>
              <a:rPr lang="tr-TR" sz="3600" dirty="0">
                <a:solidFill>
                  <a:srgbClr val="0070C0"/>
                </a:solidFill>
              </a:rPr>
              <a:t>Kuran okumalıyız. Çünkü Kuran Müminlere ayrıca bir şifa olarak ta indirilmiştir. </a:t>
            </a:r>
            <a:endParaRPr lang="tr-TR" sz="2000" dirty="0">
              <a:solidFill>
                <a:srgbClr val="0070C0"/>
              </a:solidFill>
            </a:endParaRPr>
          </a:p>
        </p:txBody>
      </p:sp>
      <p:sp>
        <p:nvSpPr>
          <p:cNvPr id="3" name="2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TEDAVİDE FİİLİYAT VE KAVLİ DUA</a:t>
            </a:r>
          </a:p>
        </p:txBody>
      </p:sp>
      <p:pic>
        <p:nvPicPr>
          <p:cNvPr id="29698" name="Picture 2" descr="D:\sağlık\resimler\imagesCAKYILYP.jpg"/>
          <p:cNvPicPr>
            <a:picLocks noChangeAspect="1" noChangeArrowheads="1"/>
          </p:cNvPicPr>
          <p:nvPr/>
        </p:nvPicPr>
        <p:blipFill>
          <a:blip r:embed="rId2" cstate="print"/>
          <a:srcRect/>
          <a:stretch>
            <a:fillRect/>
          </a:stretch>
        </p:blipFill>
        <p:spPr bwMode="auto">
          <a:xfrm>
            <a:off x="1493912" y="4653136"/>
            <a:ext cx="2450590" cy="2144266"/>
          </a:xfrm>
          <a:prstGeom prst="rect">
            <a:avLst/>
          </a:prstGeom>
          <a:noFill/>
        </p:spPr>
      </p:pic>
      <p:pic>
        <p:nvPicPr>
          <p:cNvPr id="29699" name="Picture 3" descr="D:\sağlık\resimler\dede kuran.bmp"/>
          <p:cNvPicPr>
            <a:picLocks noChangeAspect="1" noChangeArrowheads="1"/>
          </p:cNvPicPr>
          <p:nvPr/>
        </p:nvPicPr>
        <p:blipFill>
          <a:blip r:embed="rId3" cstate="print"/>
          <a:srcRect/>
          <a:stretch>
            <a:fillRect/>
          </a:stretch>
        </p:blipFill>
        <p:spPr bwMode="auto">
          <a:xfrm>
            <a:off x="5824538" y="4594051"/>
            <a:ext cx="2066925" cy="22193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p:cNvSpPr/>
          <p:nvPr/>
        </p:nvSpPr>
        <p:spPr>
          <a:xfrm>
            <a:off x="357158" y="-24"/>
            <a:ext cx="712879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ENGELLİ VEYA ÖZÜRLÜ</a:t>
            </a:r>
          </a:p>
        </p:txBody>
      </p:sp>
      <p:pic>
        <p:nvPicPr>
          <p:cNvPr id="3074" name="Picture 2" descr="D:\SADECE iDRiS\iDRiS BABA VAAZLAR\VAAZ\DİĞER VAAZLAR\sağlık\resimler\ayakları olmayan çocuk.jpg"/>
          <p:cNvPicPr>
            <a:picLocks noChangeAspect="1" noChangeArrowheads="1"/>
          </p:cNvPicPr>
          <p:nvPr/>
        </p:nvPicPr>
        <p:blipFill>
          <a:blip r:embed="rId2" cstate="print"/>
          <a:srcRect/>
          <a:stretch>
            <a:fillRect/>
          </a:stretch>
        </p:blipFill>
        <p:spPr bwMode="auto">
          <a:xfrm>
            <a:off x="0" y="609226"/>
            <a:ext cx="1666875" cy="2124449"/>
          </a:xfrm>
          <a:prstGeom prst="rect">
            <a:avLst/>
          </a:prstGeom>
          <a:noFill/>
        </p:spPr>
      </p:pic>
      <p:pic>
        <p:nvPicPr>
          <p:cNvPr id="3075" name="Picture 3" descr="D:\SADECE iDRiS\iDRiS BABA VAAZLAR\VAAZ\DİĞER VAAZLAR\sağlık\resimler\görme engelli ye imamdan ders.jpg"/>
          <p:cNvPicPr>
            <a:picLocks noChangeAspect="1" noChangeArrowheads="1"/>
          </p:cNvPicPr>
          <p:nvPr/>
        </p:nvPicPr>
        <p:blipFill>
          <a:blip r:embed="rId3" cstate="print"/>
          <a:srcRect/>
          <a:stretch>
            <a:fillRect/>
          </a:stretch>
        </p:blipFill>
        <p:spPr bwMode="auto">
          <a:xfrm>
            <a:off x="1643042" y="900117"/>
            <a:ext cx="4762500" cy="3171825"/>
          </a:xfrm>
          <a:prstGeom prst="rect">
            <a:avLst/>
          </a:prstGeom>
          <a:noFill/>
        </p:spPr>
      </p:pic>
      <p:pic>
        <p:nvPicPr>
          <p:cNvPr id="3076" name="Picture 4" descr="D:\SADECE iDRiS\iDRiS BABA VAAZLAR\VAAZ\DİĞER VAAZLAR\sağlık\resimler\ibb-duyma-engelli-5-yasindaki-hamitin-yuzunu-guldurdu-1.jpg"/>
          <p:cNvPicPr>
            <a:picLocks noChangeAspect="1" noChangeArrowheads="1"/>
          </p:cNvPicPr>
          <p:nvPr/>
        </p:nvPicPr>
        <p:blipFill>
          <a:blip r:embed="rId4" cstate="print"/>
          <a:srcRect/>
          <a:stretch>
            <a:fillRect/>
          </a:stretch>
        </p:blipFill>
        <p:spPr bwMode="auto">
          <a:xfrm>
            <a:off x="5572133" y="4479136"/>
            <a:ext cx="3571868" cy="2378864"/>
          </a:xfrm>
          <a:prstGeom prst="rect">
            <a:avLst/>
          </a:prstGeom>
          <a:noFill/>
        </p:spPr>
      </p:pic>
      <p:pic>
        <p:nvPicPr>
          <p:cNvPr id="3077" name="Picture 5" descr="D:\SADECE iDRiS\iDRiS BABA VAAZLAR\VAAZ\DİĞER VAAZLAR\sağlık\resimler\ayağı yok.jpg"/>
          <p:cNvPicPr>
            <a:picLocks noChangeAspect="1" noChangeArrowheads="1"/>
          </p:cNvPicPr>
          <p:nvPr/>
        </p:nvPicPr>
        <p:blipFill>
          <a:blip r:embed="rId5" cstate="print"/>
          <a:srcRect/>
          <a:stretch>
            <a:fillRect/>
          </a:stretch>
        </p:blipFill>
        <p:spPr bwMode="auto">
          <a:xfrm>
            <a:off x="0" y="3479034"/>
            <a:ext cx="2252644" cy="3378966"/>
          </a:xfrm>
          <a:prstGeom prst="rect">
            <a:avLst/>
          </a:prstGeom>
          <a:noFill/>
        </p:spPr>
      </p:pic>
      <p:pic>
        <p:nvPicPr>
          <p:cNvPr id="3078" name="Picture 6" descr="D:\SADECE iDRiS\iDRiS BABA VAAZLAR\VAAZ\DİĞER VAAZLAR\sağlık\resimler\ayakları yok.jpg"/>
          <p:cNvPicPr>
            <a:picLocks noChangeAspect="1" noChangeArrowheads="1"/>
          </p:cNvPicPr>
          <p:nvPr/>
        </p:nvPicPr>
        <p:blipFill>
          <a:blip r:embed="rId6" cstate="print"/>
          <a:srcRect/>
          <a:stretch>
            <a:fillRect/>
          </a:stretch>
        </p:blipFill>
        <p:spPr bwMode="auto">
          <a:xfrm>
            <a:off x="2500298" y="4643446"/>
            <a:ext cx="2833686" cy="1841896"/>
          </a:xfrm>
          <a:prstGeom prst="rect">
            <a:avLst/>
          </a:prstGeom>
          <a:noFill/>
        </p:spPr>
      </p:pic>
      <p:pic>
        <p:nvPicPr>
          <p:cNvPr id="3079" name="Picture 7" descr="D:\SADECE iDRiS\iDRiS BABA VAAZLAR\VAAZ\DİĞER VAAZLAR\sağlık\resimler\dogustan-bacaklari-ve-bir-kolu-olmayan-omer-dur_b.jpg"/>
          <p:cNvPicPr>
            <a:picLocks noChangeAspect="1" noChangeArrowheads="1"/>
          </p:cNvPicPr>
          <p:nvPr/>
        </p:nvPicPr>
        <p:blipFill>
          <a:blip r:embed="rId7" cstate="print"/>
          <a:srcRect/>
          <a:stretch>
            <a:fillRect/>
          </a:stretch>
        </p:blipFill>
        <p:spPr bwMode="auto">
          <a:xfrm>
            <a:off x="5929322" y="-24"/>
            <a:ext cx="3271828" cy="2453871"/>
          </a:xfrm>
          <a:prstGeom prst="rect">
            <a:avLst/>
          </a:prstGeom>
          <a:noFill/>
        </p:spPr>
      </p:pic>
      <p:pic>
        <p:nvPicPr>
          <p:cNvPr id="3080" name="Picture 8" descr="D:\SADECE iDRiS\iDRiS BABA VAAZLAR\VAAZ\DİĞER VAAZLAR\sağlık\resimler\imagesCAKYILYP.jpg"/>
          <p:cNvPicPr>
            <a:picLocks noChangeAspect="1" noChangeArrowheads="1"/>
          </p:cNvPicPr>
          <p:nvPr/>
        </p:nvPicPr>
        <p:blipFill>
          <a:blip r:embed="rId8" cstate="print"/>
          <a:srcRect/>
          <a:stretch>
            <a:fillRect/>
          </a:stretch>
        </p:blipFill>
        <p:spPr bwMode="auto">
          <a:xfrm>
            <a:off x="5929322" y="2500306"/>
            <a:ext cx="2286000" cy="20002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404664"/>
            <a:ext cx="8678198" cy="604867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400" dirty="0">
                <a:solidFill>
                  <a:schemeClr val="tx1"/>
                </a:solidFill>
                <a:latin typeface="HASENAT4" pitchFamily="2" charset="-78"/>
                <a:cs typeface="HASENAT4" pitchFamily="2" charset="-78"/>
              </a:rPr>
              <a:t> </a:t>
            </a:r>
            <a:r>
              <a:rPr lang="ar-SA" sz="4800" dirty="0">
                <a:solidFill>
                  <a:schemeClr val="tx1"/>
                </a:solidFill>
                <a:latin typeface="HASENAT4" pitchFamily="2" charset="-78"/>
                <a:cs typeface="HASENAT4" pitchFamily="2" charset="-78"/>
              </a:rPr>
              <a:t>سُئِلَ رَسُولُ للّهِ صَلَّي اللّهُ عَلَيْهِ وَسَلَّمَ: أرَأيْتَ أدْوِيَةً نَتَدَاوَى بِهَا وَرُقًى نَسْتَرْقِي بِهَا وَتُقى نَتَّقِيهَا هَلْ تَرُدُّ مِنْ قَدَرِ اللّه شَيْئاً؟ قَالَ: هِيَ مِنْ قَدَرِ اللّهِ .</a:t>
            </a:r>
            <a:endParaRPr lang="tr-TR" sz="3400" dirty="0">
              <a:solidFill>
                <a:schemeClr val="tx1"/>
              </a:solidFill>
              <a:latin typeface="HASENAT4" pitchFamily="2" charset="-78"/>
              <a:cs typeface="HASENAT4" pitchFamily="2" charset="-78"/>
            </a:endParaRPr>
          </a:p>
          <a:p>
            <a:pPr algn="just"/>
            <a:r>
              <a:rPr lang="tr-TR" sz="1400" dirty="0">
                <a:solidFill>
                  <a:schemeClr val="tx1"/>
                </a:solidFill>
              </a:rPr>
              <a:t>	</a:t>
            </a:r>
          </a:p>
          <a:p>
            <a:pPr algn="just"/>
            <a:r>
              <a:rPr lang="tr-TR" sz="2400" dirty="0">
                <a:solidFill>
                  <a:schemeClr val="tx1"/>
                </a:solidFill>
              </a:rPr>
              <a:t>	Ebu </a:t>
            </a:r>
            <a:r>
              <a:rPr lang="tr-TR" sz="2400" dirty="0" err="1">
                <a:solidFill>
                  <a:schemeClr val="tx1"/>
                </a:solidFill>
              </a:rPr>
              <a:t>Hizâme</a:t>
            </a:r>
            <a:r>
              <a:rPr lang="tr-TR" sz="2400" dirty="0">
                <a:solidFill>
                  <a:schemeClr val="tx1"/>
                </a:solidFill>
              </a:rPr>
              <a:t> </a:t>
            </a:r>
            <a:r>
              <a:rPr lang="tr-TR" sz="2400" dirty="0" err="1">
                <a:solidFill>
                  <a:schemeClr val="tx1"/>
                </a:solidFill>
              </a:rPr>
              <a:t>radıyallahu</a:t>
            </a:r>
            <a:r>
              <a:rPr lang="tr-TR" sz="2400" dirty="0">
                <a:solidFill>
                  <a:schemeClr val="tx1"/>
                </a:solidFill>
              </a:rPr>
              <a:t> </a:t>
            </a:r>
            <a:r>
              <a:rPr lang="tr-TR" sz="2400" dirty="0" err="1">
                <a:solidFill>
                  <a:schemeClr val="tx1"/>
                </a:solidFill>
              </a:rPr>
              <a:t>anh</a:t>
            </a:r>
            <a:r>
              <a:rPr lang="tr-TR" sz="2400" dirty="0">
                <a:solidFill>
                  <a:schemeClr val="tx1"/>
                </a:solidFill>
              </a:rPr>
              <a:t> anlatıyor: "(Bir gün, </a:t>
            </a:r>
            <a:r>
              <a:rPr lang="tr-TR" sz="2400" dirty="0" err="1">
                <a:solidFill>
                  <a:schemeClr val="tx1"/>
                </a:solidFill>
              </a:rPr>
              <a:t>Resûlullah</a:t>
            </a:r>
            <a:r>
              <a:rPr lang="tr-TR" sz="2400" dirty="0">
                <a:solidFill>
                  <a:schemeClr val="tx1"/>
                </a:solidFill>
              </a:rPr>
              <a:t> </a:t>
            </a:r>
            <a:r>
              <a:rPr lang="tr-TR" sz="2400" dirty="0" err="1">
                <a:solidFill>
                  <a:schemeClr val="tx1"/>
                </a:solidFill>
              </a:rPr>
              <a:t>aleyhissalâtu</a:t>
            </a:r>
            <a:r>
              <a:rPr lang="tr-TR" sz="2400" dirty="0">
                <a:solidFill>
                  <a:schemeClr val="tx1"/>
                </a:solidFill>
              </a:rPr>
              <a:t> vesselâm'a: "</a:t>
            </a:r>
            <a:r>
              <a:rPr lang="tr-TR" sz="2800" b="1" dirty="0">
                <a:solidFill>
                  <a:srgbClr val="FF0000"/>
                </a:solidFill>
              </a:rPr>
              <a:t>Tedavi için kullandığınız ilaçlar" şifa isteğiyle okunan dualar ve (düşmanlardan) korunmak için kullandığımız koruyucu şeyler hakkında ne dersiniz, bunlar Allah'ın kaderinden bir şeyi geri çevirip değiştirir mi</a:t>
            </a:r>
            <a:r>
              <a:rPr lang="tr-TR" sz="2400" b="1" dirty="0">
                <a:solidFill>
                  <a:srgbClr val="FF0000"/>
                </a:solidFill>
              </a:rPr>
              <a:t>?" </a:t>
            </a:r>
            <a:r>
              <a:rPr lang="tr-TR" sz="2400" dirty="0">
                <a:solidFill>
                  <a:schemeClr val="tx1"/>
                </a:solidFill>
              </a:rPr>
              <a:t>diye sormuşlardı."</a:t>
            </a:r>
            <a:r>
              <a:rPr lang="tr-TR" sz="2400" b="1" dirty="0">
                <a:solidFill>
                  <a:srgbClr val="0070C0"/>
                </a:solidFill>
              </a:rPr>
              <a:t>Bu saydıklarınız da Allah'ın kaderindendir</a:t>
            </a:r>
            <a:r>
              <a:rPr lang="tr-TR" sz="2400" dirty="0">
                <a:solidFill>
                  <a:srgbClr val="0070C0"/>
                </a:solidFill>
              </a:rPr>
              <a:t>"</a:t>
            </a:r>
            <a:r>
              <a:rPr lang="tr-TR" sz="2400" dirty="0">
                <a:solidFill>
                  <a:schemeClr val="tx1"/>
                </a:solidFill>
              </a:rPr>
              <a:t> diye cevap verdi.“   </a:t>
            </a:r>
            <a:r>
              <a:rPr lang="tr-TR" sz="1200" dirty="0">
                <a:solidFill>
                  <a:schemeClr val="tx1"/>
                </a:solidFill>
              </a:rPr>
              <a:t>(</a:t>
            </a:r>
            <a:r>
              <a:rPr lang="tr-TR" sz="1200" dirty="0" err="1">
                <a:solidFill>
                  <a:schemeClr val="tx1"/>
                </a:solidFill>
              </a:rPr>
              <a:t>İbn</a:t>
            </a:r>
            <a:r>
              <a:rPr lang="tr-TR" sz="1200" dirty="0">
                <a:solidFill>
                  <a:schemeClr val="tx1"/>
                </a:solidFill>
              </a:rPr>
              <a:t>. </a:t>
            </a:r>
            <a:r>
              <a:rPr lang="tr-TR" sz="1200" dirty="0" err="1">
                <a:solidFill>
                  <a:schemeClr val="tx1"/>
                </a:solidFill>
              </a:rPr>
              <a:t>Mace</a:t>
            </a:r>
            <a:r>
              <a:rPr lang="tr-TR" sz="1200" dirty="0">
                <a:solidFill>
                  <a:schemeClr val="tx1"/>
                </a:solidFill>
              </a:rPr>
              <a:t>, </a:t>
            </a:r>
            <a:r>
              <a:rPr lang="tr-TR" sz="1200" dirty="0" err="1">
                <a:solidFill>
                  <a:schemeClr val="tx1"/>
                </a:solidFill>
              </a:rPr>
              <a:t>Tıbb</a:t>
            </a:r>
            <a:r>
              <a:rPr lang="tr-TR" sz="1200" dirty="0">
                <a:solidFill>
                  <a:schemeClr val="tx1"/>
                </a:solidFill>
              </a:rPr>
              <a:t> 1, ( II,1137))</a:t>
            </a:r>
          </a:p>
        </p:txBody>
      </p:sp>
      <p:sp>
        <p:nvSpPr>
          <p:cNvPr id="3" name="2 Yuvarlatılmış Dikdörtgen"/>
          <p:cNvSpPr/>
          <p:nvPr/>
        </p:nvSpPr>
        <p:spPr>
          <a:xfrm>
            <a:off x="827584" y="4462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TEDAVİDE FİİLİYAT VE KAVLİ DUA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826402" y="1214422"/>
            <a:ext cx="3960440" cy="415138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600" i="0" dirty="0">
                <a:solidFill>
                  <a:schemeClr val="tx1"/>
                </a:solidFill>
                <a:latin typeface="HASENAT4" pitchFamily="2" charset="-78"/>
                <a:cs typeface="HASENAT4" pitchFamily="2" charset="-78"/>
              </a:rPr>
              <a:t> اِغْتَنِمْ خَمْسًا قَبْلَ خَمْسٍ:</a:t>
            </a:r>
            <a:endParaRPr lang="tr-TR" sz="3600" i="0" dirty="0">
              <a:solidFill>
                <a:schemeClr val="tx1"/>
              </a:solidFill>
              <a:latin typeface="HASENAT4" pitchFamily="2" charset="-78"/>
              <a:cs typeface="HASENAT4" pitchFamily="2" charset="-78"/>
            </a:endParaRPr>
          </a:p>
          <a:p>
            <a:pPr algn="r"/>
            <a:r>
              <a:rPr lang="ar-SA" sz="3600" i="0" dirty="0">
                <a:solidFill>
                  <a:schemeClr val="tx1"/>
                </a:solidFill>
                <a:latin typeface="HASENAT4" pitchFamily="2" charset="-78"/>
                <a:cs typeface="HASENAT4" pitchFamily="2" charset="-78"/>
              </a:rPr>
              <a:t> شَبَابَكَ قَبْلَ هَرَمِكَ</a:t>
            </a:r>
            <a:r>
              <a:rPr lang="tr-TR" sz="3600" i="0" dirty="0">
                <a:solidFill>
                  <a:schemeClr val="tx1"/>
                </a:solidFill>
                <a:latin typeface="HASENAT4" pitchFamily="2" charset="-78"/>
                <a:cs typeface="HASENAT4" pitchFamily="2" charset="-78"/>
              </a:rPr>
              <a:t> </a:t>
            </a:r>
            <a:endParaRPr lang="tr-TR" sz="3600" dirty="0">
              <a:solidFill>
                <a:schemeClr val="tx1"/>
              </a:solidFill>
              <a:latin typeface="HASENAT4" pitchFamily="2" charset="-78"/>
              <a:cs typeface="HASENAT4" pitchFamily="2" charset="-78"/>
            </a:endParaRPr>
          </a:p>
          <a:p>
            <a:pPr algn="r"/>
            <a:r>
              <a:rPr lang="tr-TR" sz="3600" dirty="0">
                <a:solidFill>
                  <a:schemeClr val="tx1"/>
                </a:solidFill>
                <a:latin typeface="HASENAT4" pitchFamily="2" charset="-78"/>
                <a:cs typeface="HASENAT4" pitchFamily="2" charset="-78"/>
              </a:rPr>
              <a:t>	</a:t>
            </a:r>
            <a:r>
              <a:rPr lang="ar-SA" sz="3600" i="0" dirty="0">
                <a:solidFill>
                  <a:schemeClr val="tx1"/>
                </a:solidFill>
                <a:latin typeface="HASENAT4" pitchFamily="2" charset="-78"/>
                <a:cs typeface="HASENAT4" pitchFamily="2" charset="-78"/>
              </a:rPr>
              <a:t> وَصِحَّتَكَ قَبْلَ سَقَمِكَ </a:t>
            </a:r>
            <a:endParaRPr lang="tr-TR" sz="3600" i="0" dirty="0">
              <a:solidFill>
                <a:schemeClr val="tx1"/>
              </a:solidFill>
              <a:latin typeface="HASENAT4" pitchFamily="2" charset="-78"/>
              <a:cs typeface="HASENAT4" pitchFamily="2" charset="-78"/>
            </a:endParaRPr>
          </a:p>
          <a:p>
            <a:pPr algn="r"/>
            <a:r>
              <a:rPr lang="ar-SA" sz="3600" i="0" dirty="0">
                <a:solidFill>
                  <a:schemeClr val="tx1"/>
                </a:solidFill>
                <a:latin typeface="HASENAT4" pitchFamily="2" charset="-78"/>
                <a:cs typeface="HASENAT4" pitchFamily="2" charset="-78"/>
              </a:rPr>
              <a:t>وَغِنَاءَكَ قَبْلَ فَقْرِكَ </a:t>
            </a:r>
            <a:endParaRPr lang="tr-TR" sz="3600" i="0" dirty="0">
              <a:solidFill>
                <a:schemeClr val="tx1"/>
              </a:solidFill>
              <a:latin typeface="HASENAT4" pitchFamily="2" charset="-78"/>
              <a:cs typeface="HASENAT4" pitchFamily="2" charset="-78"/>
            </a:endParaRPr>
          </a:p>
          <a:p>
            <a:pPr algn="r"/>
            <a:r>
              <a:rPr lang="ar-SA" sz="3600" i="0" dirty="0">
                <a:solidFill>
                  <a:schemeClr val="tx1"/>
                </a:solidFill>
                <a:latin typeface="HASENAT4" pitchFamily="2" charset="-78"/>
                <a:cs typeface="HASENAT4" pitchFamily="2" charset="-78"/>
              </a:rPr>
              <a:t>وَفَرَاغَكَ قَبْلَ شُغْلِكَ </a:t>
            </a:r>
            <a:endParaRPr lang="tr-TR" sz="3600" i="0" dirty="0">
              <a:solidFill>
                <a:schemeClr val="tx1"/>
              </a:solidFill>
              <a:latin typeface="HASENAT4" pitchFamily="2" charset="-78"/>
              <a:cs typeface="HASENAT4" pitchFamily="2" charset="-78"/>
            </a:endParaRPr>
          </a:p>
          <a:p>
            <a:pPr algn="r"/>
            <a:r>
              <a:rPr lang="ar-SA" sz="3600" i="0" dirty="0">
                <a:solidFill>
                  <a:schemeClr val="tx1"/>
                </a:solidFill>
                <a:latin typeface="HASENAT4" pitchFamily="2" charset="-78"/>
                <a:cs typeface="HASENAT4" pitchFamily="2" charset="-78"/>
              </a:rPr>
              <a:t>وَحَيَاتَكَ قَبْلَ مَوْتِكَ</a:t>
            </a:r>
            <a:endParaRPr lang="tr-TR" sz="3600" dirty="0">
              <a:solidFill>
                <a:schemeClr val="tx1"/>
              </a:solidFill>
              <a:latin typeface="HASENAT4" pitchFamily="2" charset="-78"/>
              <a:cs typeface="HASENAT4" pitchFamily="2" charset="-78"/>
            </a:endParaRPr>
          </a:p>
        </p:txBody>
      </p:sp>
      <p:sp>
        <p:nvSpPr>
          <p:cNvPr id="5" name="4 Dikdörtgen"/>
          <p:cNvSpPr/>
          <p:nvPr/>
        </p:nvSpPr>
        <p:spPr>
          <a:xfrm>
            <a:off x="138854" y="1071546"/>
            <a:ext cx="5004650" cy="472744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latin typeface="Times New Roman" pitchFamily="18" charset="0"/>
                <a:cs typeface="Times New Roman" pitchFamily="18" charset="0"/>
              </a:rPr>
              <a:t>Beş şey gelmeden, beş şeyi ganimet bil: </a:t>
            </a:r>
          </a:p>
          <a:p>
            <a:pPr algn="ctr"/>
            <a:endParaRPr lang="tr-TR" sz="2800" b="1" u="sng" dirty="0">
              <a:solidFill>
                <a:schemeClr val="tx1"/>
              </a:solidFill>
              <a:latin typeface="Times New Roman" pitchFamily="18" charset="0"/>
              <a:cs typeface="Times New Roman" pitchFamily="18" charset="0"/>
            </a:endParaRPr>
          </a:p>
          <a:p>
            <a:r>
              <a:rPr lang="tr-TR" sz="2800" dirty="0">
                <a:solidFill>
                  <a:schemeClr val="tx1"/>
                </a:solidFill>
                <a:latin typeface="Times New Roman" pitchFamily="18" charset="0"/>
                <a:cs typeface="Times New Roman" pitchFamily="18" charset="0"/>
              </a:rPr>
              <a:t>1-Yaşlılıktan önce gençliği, </a:t>
            </a:r>
          </a:p>
          <a:p>
            <a:r>
              <a:rPr lang="tr-TR" sz="2800" b="1" dirty="0">
                <a:solidFill>
                  <a:srgbClr val="FF0000"/>
                </a:solidFill>
                <a:latin typeface="Times New Roman" pitchFamily="18" charset="0"/>
                <a:cs typeface="Times New Roman" pitchFamily="18" charset="0"/>
              </a:rPr>
              <a:t>2-Hastalıktan önce sağlığı, </a:t>
            </a:r>
          </a:p>
          <a:p>
            <a:r>
              <a:rPr lang="tr-TR" sz="2800" dirty="0">
                <a:solidFill>
                  <a:srgbClr val="0070C0"/>
                </a:solidFill>
                <a:latin typeface="Times New Roman" pitchFamily="18" charset="0"/>
                <a:cs typeface="Times New Roman" pitchFamily="18" charset="0"/>
              </a:rPr>
              <a:t>3-Fakirlikten önce zenginliği, </a:t>
            </a:r>
          </a:p>
          <a:p>
            <a:r>
              <a:rPr lang="tr-TR" sz="2800" dirty="0">
                <a:solidFill>
                  <a:srgbClr val="FF0000"/>
                </a:solidFill>
                <a:latin typeface="Times New Roman" pitchFamily="18" charset="0"/>
                <a:cs typeface="Times New Roman" pitchFamily="18" charset="0"/>
              </a:rPr>
              <a:t>4-Meşguliyetten önce boş vakti  </a:t>
            </a:r>
          </a:p>
          <a:p>
            <a:r>
              <a:rPr lang="tr-TR" sz="2800" dirty="0">
                <a:solidFill>
                  <a:schemeClr val="bg1"/>
                </a:solidFill>
                <a:latin typeface="Times New Roman" pitchFamily="18" charset="0"/>
                <a:cs typeface="Times New Roman" pitchFamily="18" charset="0"/>
              </a:rPr>
              <a:t>5-Ölümden önce hayatı</a:t>
            </a:r>
            <a:endParaRPr lang="tr-TR" sz="1600" dirty="0">
              <a:solidFill>
                <a:schemeClr val="bg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SADECE iDRiS\iDRiS BABA VAAZLAR\VAAZ\DİĞER VAAZLAR\sağlık\resimler\hasta-2ziyaret.jpg"/>
          <p:cNvPicPr>
            <a:picLocks noChangeAspect="1" noChangeArrowheads="1"/>
          </p:cNvPicPr>
          <p:nvPr/>
        </p:nvPicPr>
        <p:blipFill>
          <a:blip r:embed="rId2" cstate="print"/>
          <a:srcRect/>
          <a:stretch>
            <a:fillRect/>
          </a:stretch>
        </p:blipFill>
        <p:spPr bwMode="auto">
          <a:xfrm>
            <a:off x="6500826" y="3714752"/>
            <a:ext cx="2643174" cy="2714620"/>
          </a:xfrm>
          <a:prstGeom prst="rect">
            <a:avLst/>
          </a:prstGeom>
          <a:noFill/>
        </p:spPr>
      </p:pic>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HASTAYI ZİYARET ETMEK</a:t>
            </a:r>
          </a:p>
        </p:txBody>
      </p:sp>
      <p:pic>
        <p:nvPicPr>
          <p:cNvPr id="30722" name="Picture 2" descr="D:\SADECE iDRiS\iDRiS BABA VAAZLAR\VAAZ\DİĞER VAAZLAR\sağlık\resimler\HASTAYI ZİYARETETMEK.png"/>
          <p:cNvPicPr>
            <a:picLocks noChangeAspect="1" noChangeArrowheads="1"/>
          </p:cNvPicPr>
          <p:nvPr/>
        </p:nvPicPr>
        <p:blipFill>
          <a:blip r:embed="rId3" cstate="print"/>
          <a:srcRect/>
          <a:stretch>
            <a:fillRect/>
          </a:stretch>
        </p:blipFill>
        <p:spPr bwMode="auto">
          <a:xfrm>
            <a:off x="6493368" y="1142984"/>
            <a:ext cx="2650632" cy="2571768"/>
          </a:xfrm>
          <a:prstGeom prst="rect">
            <a:avLst/>
          </a:prstGeom>
          <a:noFill/>
        </p:spPr>
      </p:pic>
      <p:sp>
        <p:nvSpPr>
          <p:cNvPr id="15" name="14 Dikdörtgen"/>
          <p:cNvSpPr/>
          <p:nvPr/>
        </p:nvSpPr>
        <p:spPr>
          <a:xfrm>
            <a:off x="142844" y="1000108"/>
            <a:ext cx="6429420" cy="550072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spcBef>
                <a:spcPct val="20000"/>
              </a:spcBef>
              <a:buClr>
                <a:schemeClr val="accent1"/>
              </a:buClr>
              <a:buSzPct val="65000"/>
              <a:buFont typeface="Wingdings" pitchFamily="2" charset="2"/>
              <a:buNone/>
            </a:pPr>
            <a:endParaRPr lang="tr-TR" sz="600" dirty="0">
              <a:latin typeface="Times New Roman" pitchFamily="18" charset="0"/>
              <a:cs typeface="Arial" pitchFamily="34" charset="0"/>
            </a:endParaRPr>
          </a:p>
          <a:p>
            <a:pPr marL="342900" indent="-342900" algn="ctr" rtl="1">
              <a:spcBef>
                <a:spcPct val="20000"/>
              </a:spcBef>
              <a:buClr>
                <a:schemeClr val="accent1"/>
              </a:buClr>
              <a:buSzPct val="65000"/>
              <a:buFont typeface="Wingdings" pitchFamily="2" charset="2"/>
              <a:buNone/>
            </a:pPr>
            <a:r>
              <a:rPr lang="ar-SA" sz="4000" dirty="0">
                <a:solidFill>
                  <a:srgbClr val="000000"/>
                </a:solidFill>
                <a:latin typeface="HASENAT4" pitchFamily="2" charset="-78"/>
                <a:cs typeface="HASENAT4" pitchFamily="2" charset="-78"/>
              </a:rPr>
              <a:t>قَالَ رَسُولُ اللَّهِ </a:t>
            </a:r>
            <a:r>
              <a:rPr lang="ar-SA" sz="4000" dirty="0">
                <a:solidFill>
                  <a:srgbClr val="FF0066"/>
                </a:solidFill>
                <a:latin typeface="HASENAT4" pitchFamily="2" charset="-78"/>
                <a:cs typeface="HASENAT4" pitchFamily="2" charset="-78"/>
              </a:rPr>
              <a:t>صَلَّى اللَّهُ عَلَيْهِ وَسَلَّمَ</a:t>
            </a:r>
            <a:r>
              <a:rPr lang="ar-SA" sz="4000" dirty="0">
                <a:solidFill>
                  <a:srgbClr val="000000"/>
                </a:solidFill>
                <a:latin typeface="HASENAT4" pitchFamily="2" charset="-78"/>
                <a:cs typeface="HASENAT4" pitchFamily="2" charset="-78"/>
              </a:rPr>
              <a:t> </a:t>
            </a:r>
            <a:r>
              <a:rPr lang="tr-TR" sz="4000" dirty="0">
                <a:solidFill>
                  <a:srgbClr val="000000"/>
                </a:solidFill>
                <a:latin typeface="HASENAT4" pitchFamily="2" charset="-78"/>
                <a:cs typeface="HASENAT4" pitchFamily="2" charset="-78"/>
              </a:rPr>
              <a:t>: </a:t>
            </a:r>
          </a:p>
          <a:p>
            <a:pPr marL="342900" indent="-342900" algn="ctr" rtl="1">
              <a:spcBef>
                <a:spcPct val="20000"/>
              </a:spcBef>
              <a:buClr>
                <a:schemeClr val="accent1"/>
              </a:buClr>
              <a:buSzPct val="65000"/>
              <a:buFont typeface="Wingdings" pitchFamily="2" charset="2"/>
              <a:buNone/>
            </a:pPr>
            <a:r>
              <a:rPr lang="ar-SA" sz="4400" dirty="0">
                <a:solidFill>
                  <a:srgbClr val="584CEE"/>
                </a:solidFill>
                <a:latin typeface="HASENAT4" pitchFamily="2" charset="-78"/>
                <a:cs typeface="HASENAT4" pitchFamily="2" charset="-78"/>
              </a:rPr>
              <a:t>عَائِدُ الْمَرِيضِ فِي مَخْرَفَةِ الْجَنَّةِ حَتَّى يَرْجِعَ</a:t>
            </a:r>
          </a:p>
          <a:p>
            <a:pPr algn="ctr"/>
            <a:endParaRPr lang="tr-TR" sz="1100" dirty="0"/>
          </a:p>
          <a:p>
            <a:pPr marL="342900" indent="-342900" algn="ctr" rtl="1">
              <a:spcBef>
                <a:spcPct val="20000"/>
              </a:spcBef>
              <a:buClr>
                <a:schemeClr val="accent1"/>
              </a:buClr>
              <a:buSzPct val="65000"/>
            </a:pPr>
            <a:r>
              <a:rPr lang="tr-TR" sz="2800" dirty="0">
                <a:latin typeface="Times New Roman" pitchFamily="18" charset="0"/>
                <a:cs typeface="Arial" pitchFamily="34" charset="0"/>
              </a:rPr>
              <a:t>	           </a:t>
            </a:r>
            <a:r>
              <a:rPr lang="tr-TR" sz="2400" dirty="0">
                <a:solidFill>
                  <a:schemeClr val="tx1"/>
                </a:solidFill>
                <a:latin typeface="Times New Roman" pitchFamily="18" charset="0"/>
                <a:cs typeface="Arial" pitchFamily="34" charset="0"/>
              </a:rPr>
              <a:t>Peygamberimiz</a:t>
            </a:r>
            <a:r>
              <a:rPr lang="tr-TR" sz="2400" dirty="0">
                <a:latin typeface="Times New Roman" pitchFamily="18" charset="0"/>
                <a:cs typeface="Arial" pitchFamily="34" charset="0"/>
              </a:rPr>
              <a:t> </a:t>
            </a:r>
            <a:r>
              <a:rPr lang="tr-TR" sz="2400" dirty="0">
                <a:solidFill>
                  <a:srgbClr val="FF0000"/>
                </a:solidFill>
                <a:latin typeface="Times New Roman" pitchFamily="18" charset="0"/>
                <a:cs typeface="Arial" pitchFamily="34" charset="0"/>
              </a:rPr>
              <a:t>(sav)</a:t>
            </a:r>
            <a:r>
              <a:rPr lang="tr-TR" sz="2400" dirty="0">
                <a:latin typeface="Times New Roman" pitchFamily="18" charset="0"/>
                <a:cs typeface="Arial" pitchFamily="34" charset="0"/>
              </a:rPr>
              <a:t> </a:t>
            </a:r>
            <a:r>
              <a:rPr lang="tr-TR" sz="2400" dirty="0">
                <a:solidFill>
                  <a:schemeClr val="tx1"/>
                </a:solidFill>
                <a:latin typeface="Times New Roman" pitchFamily="18" charset="0"/>
                <a:cs typeface="Arial" pitchFamily="34" charset="0"/>
              </a:rPr>
              <a:t>buyuruyor</a:t>
            </a:r>
            <a:r>
              <a:rPr lang="tr-TR" sz="2400" dirty="0">
                <a:latin typeface="Times New Roman" pitchFamily="18" charset="0"/>
                <a:cs typeface="Arial" pitchFamily="34" charset="0"/>
              </a:rPr>
              <a:t> </a:t>
            </a:r>
            <a:r>
              <a:rPr lang="tr-TR" sz="2400" dirty="0">
                <a:solidFill>
                  <a:schemeClr val="tx1"/>
                </a:solidFill>
                <a:latin typeface="Times New Roman" pitchFamily="18" charset="0"/>
                <a:cs typeface="Arial" pitchFamily="34" charset="0"/>
              </a:rPr>
              <a:t>ki</a:t>
            </a:r>
            <a:r>
              <a:rPr lang="tr-TR" sz="2400" dirty="0">
                <a:latin typeface="Times New Roman" pitchFamily="18" charset="0"/>
                <a:cs typeface="Arial" pitchFamily="34" charset="0"/>
              </a:rPr>
              <a:t> </a:t>
            </a:r>
            <a:r>
              <a:rPr lang="tr-TR" sz="2400" dirty="0">
                <a:solidFill>
                  <a:srgbClr val="FF0066"/>
                </a:solidFill>
                <a:latin typeface="Times New Roman" pitchFamily="18" charset="0"/>
                <a:cs typeface="Arial" pitchFamily="34" charset="0"/>
              </a:rPr>
              <a:t>:</a:t>
            </a:r>
            <a:r>
              <a:rPr lang="tr-TR" sz="2800" dirty="0">
                <a:solidFill>
                  <a:srgbClr val="FF0066"/>
                </a:solidFill>
                <a:latin typeface="Times New Roman" pitchFamily="18" charset="0"/>
                <a:cs typeface="Arial" pitchFamily="34" charset="0"/>
              </a:rPr>
              <a:t>   </a:t>
            </a:r>
          </a:p>
          <a:p>
            <a:pPr marL="342900" indent="-342900" algn="ctr" rtl="1">
              <a:spcBef>
                <a:spcPct val="20000"/>
              </a:spcBef>
              <a:buClr>
                <a:schemeClr val="accent1"/>
              </a:buClr>
              <a:buSzPct val="65000"/>
            </a:pPr>
            <a:r>
              <a:rPr lang="tr-TR" sz="4000" dirty="0">
                <a:solidFill>
                  <a:srgbClr val="FF0066"/>
                </a:solidFill>
                <a:latin typeface="Times New Roman" pitchFamily="18" charset="0"/>
                <a:cs typeface="Arial" pitchFamily="34" charset="0"/>
              </a:rPr>
              <a:t>“ </a:t>
            </a:r>
            <a:r>
              <a:rPr lang="tr-TR" sz="4000" b="1" dirty="0">
                <a:solidFill>
                  <a:srgbClr val="FF0000"/>
                </a:solidFill>
                <a:latin typeface="Times New Roman" pitchFamily="18" charset="0"/>
                <a:cs typeface="Arial" pitchFamily="34" charset="0"/>
              </a:rPr>
              <a:t>Hasta ziyaret eden kimse, </a:t>
            </a:r>
          </a:p>
          <a:p>
            <a:pPr marL="342900" indent="-342900" algn="ctr" rtl="1">
              <a:spcBef>
                <a:spcPct val="20000"/>
              </a:spcBef>
              <a:buClr>
                <a:schemeClr val="accent1"/>
              </a:buClr>
              <a:buSzPct val="65000"/>
            </a:pPr>
            <a:r>
              <a:rPr lang="tr-TR" sz="4000" b="1" dirty="0">
                <a:solidFill>
                  <a:srgbClr val="FF0000"/>
                </a:solidFill>
                <a:latin typeface="Times New Roman" pitchFamily="18" charset="0"/>
                <a:cs typeface="Arial" pitchFamily="34" charset="0"/>
              </a:rPr>
              <a:t>ziyaretten dönünceye kadar </a:t>
            </a:r>
          </a:p>
          <a:p>
            <a:pPr marL="342900" indent="-342900" algn="ctr" rtl="1">
              <a:spcBef>
                <a:spcPct val="20000"/>
              </a:spcBef>
              <a:buClr>
                <a:schemeClr val="accent1"/>
              </a:buClr>
              <a:buSzPct val="65000"/>
            </a:pPr>
            <a:r>
              <a:rPr lang="tr-TR" sz="4000" b="1" dirty="0">
                <a:solidFill>
                  <a:srgbClr val="FF0000"/>
                </a:solidFill>
                <a:latin typeface="Times New Roman" pitchFamily="18" charset="0"/>
                <a:cs typeface="Arial" pitchFamily="34" charset="0"/>
              </a:rPr>
              <a:t>cennet bahçesindedir.”</a:t>
            </a:r>
            <a:r>
              <a:rPr lang="tr-TR" sz="4000" i="1" dirty="0">
                <a:solidFill>
                  <a:srgbClr val="FF0066"/>
                </a:solidFill>
                <a:latin typeface="Georgia" pitchFamily="18" charset="0"/>
                <a:cs typeface="Arial" pitchFamily="34" charset="0"/>
              </a:rPr>
              <a:t>    </a:t>
            </a:r>
          </a:p>
          <a:p>
            <a:pPr marL="342900" indent="-342900" algn="ctr" rtl="1">
              <a:spcBef>
                <a:spcPct val="20000"/>
              </a:spcBef>
              <a:buClr>
                <a:schemeClr val="accent1"/>
              </a:buClr>
              <a:buSzPct val="65000"/>
            </a:pPr>
            <a:r>
              <a:rPr lang="tr-TR" dirty="0">
                <a:solidFill>
                  <a:schemeClr val="tx1"/>
                </a:solidFill>
                <a:latin typeface="Georgia" pitchFamily="18" charset="0"/>
                <a:cs typeface="Arial" pitchFamily="34" charset="0"/>
              </a:rPr>
              <a:t>(Müslim)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23528" y="1791056"/>
            <a:ext cx="8429684" cy="199798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dirty="0">
                <a:solidFill>
                  <a:schemeClr val="tx1"/>
                </a:solidFill>
                <a:latin typeface="HASENAT4" pitchFamily="2" charset="-78"/>
                <a:cs typeface="HASENAT4" pitchFamily="2" charset="-78"/>
              </a:rPr>
              <a:t>اَطْعِمُوا الْجَائِعَ وَعُودُوا الْمَرِيضَ</a:t>
            </a:r>
            <a:endParaRPr lang="tr-TR" sz="4000" b="1" dirty="0">
              <a:solidFill>
                <a:schemeClr val="tx1"/>
              </a:solidFill>
              <a:latin typeface="HASENAT4" pitchFamily="2" charset="-78"/>
              <a:cs typeface="HASENAT4" pitchFamily="2" charset="-78"/>
            </a:endParaRPr>
          </a:p>
          <a:p>
            <a:pPr algn="ctr"/>
            <a:endParaRPr lang="tr-TR" sz="800" b="1" dirty="0">
              <a:solidFill>
                <a:schemeClr val="tx1"/>
              </a:solidFill>
            </a:endParaRPr>
          </a:p>
          <a:p>
            <a:pPr algn="ctr"/>
            <a:r>
              <a:rPr lang="tr-TR" sz="4000" b="1" dirty="0">
                <a:solidFill>
                  <a:srgbClr val="FF0000"/>
                </a:solidFill>
              </a:rPr>
              <a:t>“</a:t>
            </a:r>
            <a:r>
              <a:rPr lang="tr-TR" sz="4000" b="1" i="1" dirty="0">
                <a:solidFill>
                  <a:srgbClr val="FF0000"/>
                </a:solidFill>
              </a:rPr>
              <a:t>Açları doyurun, hastaları ziyaret edin” </a:t>
            </a:r>
            <a:r>
              <a:rPr lang="tr-TR" sz="1400" b="1" i="1" dirty="0">
                <a:solidFill>
                  <a:schemeClr val="tx1"/>
                </a:solidFill>
              </a:rPr>
              <a:t>(</a:t>
            </a:r>
            <a:r>
              <a:rPr lang="tr-TR" sz="1400" dirty="0" err="1">
                <a:solidFill>
                  <a:schemeClr val="tx1"/>
                </a:solidFill>
              </a:rPr>
              <a:t>Buhârî</a:t>
            </a:r>
            <a:r>
              <a:rPr lang="tr-TR" sz="1400" dirty="0">
                <a:solidFill>
                  <a:schemeClr val="tx1"/>
                </a:solidFill>
              </a:rPr>
              <a:t>, </a:t>
            </a:r>
            <a:r>
              <a:rPr lang="tr-TR" sz="1400" dirty="0" err="1">
                <a:solidFill>
                  <a:schemeClr val="tx1"/>
                </a:solidFill>
              </a:rPr>
              <a:t>Merdâ</a:t>
            </a:r>
            <a:r>
              <a:rPr lang="tr-TR" sz="1400" dirty="0">
                <a:solidFill>
                  <a:schemeClr val="tx1"/>
                </a:solidFill>
              </a:rPr>
              <a:t>, 4</a:t>
            </a:r>
            <a:r>
              <a:rPr lang="tr-TR" sz="1400" b="1" i="1" dirty="0">
                <a:solidFill>
                  <a:schemeClr val="tx1"/>
                </a:solidFill>
              </a:rPr>
              <a:t>)</a:t>
            </a:r>
            <a:endParaRPr lang="tr-TR" sz="1400" b="1" dirty="0">
              <a:solidFill>
                <a:schemeClr val="tx1"/>
              </a:solidFill>
            </a:endParaRPr>
          </a:p>
        </p:txBody>
      </p:sp>
      <p:pic>
        <p:nvPicPr>
          <p:cNvPr id="31746" name="Picture 2" descr="D:\SADECE iDRiS\iDRiS BABA VAAZLAR\VAAZ\DİĞER VAAZLAR\sağlık\resimler\imagesCA57GHOR.jpg"/>
          <p:cNvPicPr>
            <a:picLocks noChangeAspect="1" noChangeArrowheads="1"/>
          </p:cNvPicPr>
          <p:nvPr/>
        </p:nvPicPr>
        <p:blipFill>
          <a:blip r:embed="rId2" cstate="print"/>
          <a:srcRect/>
          <a:stretch>
            <a:fillRect/>
          </a:stretch>
        </p:blipFill>
        <p:spPr bwMode="auto">
          <a:xfrm>
            <a:off x="0" y="-27384"/>
            <a:ext cx="2937617" cy="2016224"/>
          </a:xfrm>
          <a:prstGeom prst="rect">
            <a:avLst/>
          </a:prstGeom>
          <a:noFill/>
        </p:spPr>
      </p:pic>
      <p:pic>
        <p:nvPicPr>
          <p:cNvPr id="31747" name="Picture 3" descr="D:\SADECE iDRiS\iDRiS BABA VAAZLAR\VAAZ\DİĞER VAAZLAR\sağlık\resimler\ziyaret ederken dikkat edeceğimiz hususlar.gif"/>
          <p:cNvPicPr>
            <a:picLocks noChangeAspect="1" noChangeArrowheads="1"/>
          </p:cNvPicPr>
          <p:nvPr/>
        </p:nvPicPr>
        <p:blipFill>
          <a:blip r:embed="rId3" cstate="print"/>
          <a:srcRect/>
          <a:stretch>
            <a:fillRect/>
          </a:stretch>
        </p:blipFill>
        <p:spPr bwMode="auto">
          <a:xfrm>
            <a:off x="6267450" y="-27384"/>
            <a:ext cx="2876550" cy="2000250"/>
          </a:xfrm>
          <a:prstGeom prst="rect">
            <a:avLst/>
          </a:prstGeom>
          <a:noFill/>
        </p:spPr>
      </p:pic>
      <p:pic>
        <p:nvPicPr>
          <p:cNvPr id="31748" name="Picture 4" descr="D:\SADECE iDRiS\iDRiS BABA VAAZLAR\VAAZ\DİĞER VAAZLAR\sağlık\resimler\palyaco-ogrenciler-hasta-ziyaretinde-hakkari-20101112AY358734-03.jpg"/>
          <p:cNvPicPr>
            <a:picLocks noChangeAspect="1" noChangeArrowheads="1"/>
          </p:cNvPicPr>
          <p:nvPr/>
        </p:nvPicPr>
        <p:blipFill>
          <a:blip r:embed="rId4" cstate="print"/>
          <a:srcRect/>
          <a:stretch>
            <a:fillRect/>
          </a:stretch>
        </p:blipFill>
        <p:spPr bwMode="auto">
          <a:xfrm>
            <a:off x="4773268" y="3717032"/>
            <a:ext cx="4119212" cy="2852936"/>
          </a:xfrm>
          <a:prstGeom prst="rect">
            <a:avLst/>
          </a:prstGeom>
          <a:noFill/>
        </p:spPr>
      </p:pic>
      <p:pic>
        <p:nvPicPr>
          <p:cNvPr id="30722" name="Picture 2" descr="D:\sağlık\resimler\evden-online-hasta-ziyareti-donemi.jpg"/>
          <p:cNvPicPr>
            <a:picLocks noChangeAspect="1" noChangeArrowheads="1"/>
          </p:cNvPicPr>
          <p:nvPr/>
        </p:nvPicPr>
        <p:blipFill>
          <a:blip r:embed="rId5" cstate="print"/>
          <a:srcRect l="23740" r="23461"/>
          <a:stretch>
            <a:fillRect/>
          </a:stretch>
        </p:blipFill>
        <p:spPr bwMode="auto">
          <a:xfrm>
            <a:off x="107504" y="3429000"/>
            <a:ext cx="3563888" cy="3333750"/>
          </a:xfrm>
          <a:prstGeom prst="rect">
            <a:avLst/>
          </a:prstGeom>
          <a:noFill/>
        </p:spPr>
      </p:pic>
      <p:sp>
        <p:nvSpPr>
          <p:cNvPr id="3" name="2 Yuvarlatılmış Dikdörtgen"/>
          <p:cNvSpPr/>
          <p:nvPr/>
        </p:nvSpPr>
        <p:spPr>
          <a:xfrm rot="19861189">
            <a:off x="3449437" y="697207"/>
            <a:ext cx="2508190"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effectLst>
                  <a:outerShdw blurRad="38100" dist="38100" dir="2700000" algn="tl">
                    <a:srgbClr val="000000">
                      <a:alpha val="43137"/>
                    </a:srgbClr>
                  </a:outerShdw>
                </a:effectLst>
              </a:rPr>
              <a:t>HASTAYI ZİYARET ETMEK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57158" y="1214422"/>
            <a:ext cx="8429684" cy="528641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tx1"/>
                </a:solidFill>
                <a:latin typeface="HASENAT4" pitchFamily="2" charset="-78"/>
                <a:cs typeface="HASENAT4" pitchFamily="2" charset="-78"/>
              </a:rPr>
              <a:t>حقُّ الْمُسْلمِ عَلَى الْمُسْلِمِ خمسٌ : رَدُّ السَّلامِ ، وَعِيَادَةُ الْمرِيضَ ، واتِّبَاعُ الْجنَائِزِ ، وإِجابة الدَّعوةِ ، وتَشمِيت العْاطِسِ</a:t>
            </a:r>
            <a:endParaRPr lang="tr-TR" sz="3600" dirty="0">
              <a:solidFill>
                <a:schemeClr val="tx1"/>
              </a:solidFill>
              <a:latin typeface="HASENAT4" pitchFamily="2" charset="-78"/>
              <a:cs typeface="HASENAT4" pitchFamily="2" charset="-78"/>
            </a:endParaRPr>
          </a:p>
          <a:p>
            <a:pPr algn="ctr"/>
            <a:endParaRPr lang="tr-TR" sz="2800" b="1" dirty="0">
              <a:solidFill>
                <a:schemeClr val="tx1"/>
              </a:solidFill>
            </a:endParaRPr>
          </a:p>
          <a:p>
            <a:pPr algn="ctr"/>
            <a:r>
              <a:rPr lang="tr-TR" sz="2800" b="1" dirty="0">
                <a:solidFill>
                  <a:schemeClr val="tx1"/>
                </a:solidFill>
              </a:rPr>
              <a:t>“</a:t>
            </a:r>
            <a:r>
              <a:rPr lang="tr-TR" sz="2800" b="1" dirty="0" err="1">
                <a:solidFill>
                  <a:schemeClr val="tx1"/>
                </a:solidFill>
              </a:rPr>
              <a:t>Müslümanın</a:t>
            </a:r>
            <a:r>
              <a:rPr lang="tr-TR" sz="2800" b="1" dirty="0">
                <a:solidFill>
                  <a:schemeClr val="tx1"/>
                </a:solidFill>
              </a:rPr>
              <a:t> </a:t>
            </a:r>
            <a:r>
              <a:rPr lang="tr-TR" sz="2800" b="1" dirty="0" err="1">
                <a:solidFill>
                  <a:schemeClr val="tx1"/>
                </a:solidFill>
              </a:rPr>
              <a:t>müslüman</a:t>
            </a:r>
            <a:r>
              <a:rPr lang="tr-TR" sz="2800" b="1" dirty="0">
                <a:solidFill>
                  <a:schemeClr val="tx1"/>
                </a:solidFill>
              </a:rPr>
              <a:t> üzerindeki hakkı beştir:</a:t>
            </a:r>
          </a:p>
          <a:p>
            <a:r>
              <a:rPr lang="tr-TR" b="1" dirty="0">
                <a:solidFill>
                  <a:schemeClr val="tx1"/>
                </a:solidFill>
              </a:rPr>
              <a:t>	</a:t>
            </a:r>
          </a:p>
          <a:p>
            <a:r>
              <a:rPr lang="tr-TR" sz="2800" b="1" dirty="0">
                <a:solidFill>
                  <a:schemeClr val="tx1"/>
                </a:solidFill>
              </a:rPr>
              <a:t>	</a:t>
            </a:r>
            <a:r>
              <a:rPr lang="tr-TR" sz="2800" b="1" dirty="0">
                <a:solidFill>
                  <a:srgbClr val="0070C0"/>
                </a:solidFill>
              </a:rPr>
              <a:t>Selamına karşılık vermek</a:t>
            </a:r>
          </a:p>
          <a:p>
            <a:r>
              <a:rPr lang="tr-TR" sz="2800" b="1" dirty="0">
                <a:solidFill>
                  <a:schemeClr val="tx1"/>
                </a:solidFill>
              </a:rPr>
              <a:t>	</a:t>
            </a:r>
            <a:r>
              <a:rPr lang="tr-TR" sz="3200" b="1" dirty="0">
                <a:solidFill>
                  <a:srgbClr val="FF0000"/>
                </a:solidFill>
              </a:rPr>
              <a:t>Hastalandığında ziyaret etmek</a:t>
            </a:r>
            <a:endParaRPr lang="tr-TR" sz="2800" b="1" dirty="0">
              <a:solidFill>
                <a:srgbClr val="FF0000"/>
              </a:solidFill>
            </a:endParaRPr>
          </a:p>
          <a:p>
            <a:r>
              <a:rPr lang="tr-TR" sz="2800" b="1" dirty="0">
                <a:solidFill>
                  <a:schemeClr val="tx1"/>
                </a:solidFill>
              </a:rPr>
              <a:t>	</a:t>
            </a:r>
            <a:r>
              <a:rPr lang="tr-TR" sz="2800" b="1" dirty="0">
                <a:solidFill>
                  <a:srgbClr val="7030A0"/>
                </a:solidFill>
              </a:rPr>
              <a:t>Öldüğünde cenazesine katılmak</a:t>
            </a:r>
          </a:p>
          <a:p>
            <a:r>
              <a:rPr lang="tr-TR" sz="2800" b="1" dirty="0">
                <a:solidFill>
                  <a:schemeClr val="tx1"/>
                </a:solidFill>
              </a:rPr>
              <a:t>	</a:t>
            </a:r>
            <a:r>
              <a:rPr lang="tr-TR" sz="2800" b="1" dirty="0">
                <a:solidFill>
                  <a:srgbClr val="00B050"/>
                </a:solidFill>
              </a:rPr>
              <a:t>Davet ettiği zaman davetine icabet etmek</a:t>
            </a:r>
          </a:p>
          <a:p>
            <a:r>
              <a:rPr lang="tr-TR" sz="2800" b="1" dirty="0">
                <a:solidFill>
                  <a:schemeClr val="tx1"/>
                </a:solidFill>
              </a:rPr>
              <a:t>	</a:t>
            </a:r>
            <a:r>
              <a:rPr lang="tr-TR" sz="2800" b="1" dirty="0">
                <a:solidFill>
                  <a:schemeClr val="accent6">
                    <a:lumMod val="50000"/>
                  </a:schemeClr>
                </a:solidFill>
              </a:rPr>
              <a:t>Aksırdığı zaman Allah’tan rahmet dilemek</a:t>
            </a:r>
            <a:r>
              <a:rPr lang="tr-TR" sz="2800" b="1" dirty="0">
                <a:solidFill>
                  <a:schemeClr val="tx1"/>
                </a:solidFill>
              </a:rPr>
              <a:t>.”</a:t>
            </a:r>
            <a:endParaRPr lang="tr-TR" sz="2800" dirty="0">
              <a:solidFill>
                <a:schemeClr val="tx1"/>
              </a:solidFill>
            </a:endParaRPr>
          </a:p>
        </p:txBody>
      </p:sp>
      <p:sp>
        <p:nvSpPr>
          <p:cNvPr id="3" name="2 Yuvarlatılmış Dikdörtgen"/>
          <p:cNvSpPr/>
          <p:nvPr/>
        </p:nvSpPr>
        <p:spPr>
          <a:xfrm>
            <a:off x="827584" y="260648"/>
            <a:ext cx="7848872" cy="882336"/>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effectLst>
                  <a:outerShdw blurRad="38100" dist="38100" dir="2700000" algn="tl">
                    <a:srgbClr val="000000">
                      <a:alpha val="43137"/>
                    </a:srgbClr>
                  </a:outerShdw>
                </a:effectLst>
              </a:rPr>
              <a:t>HASTAYI ZİYARET ETMEK ÜZERİMİZDE BİR HAKTIR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404664"/>
            <a:ext cx="8391306" cy="619268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q"/>
            </a:pPr>
            <a:r>
              <a:rPr lang="tr-TR" sz="2200" dirty="0">
                <a:solidFill>
                  <a:schemeClr val="tx1"/>
                </a:solidFill>
                <a:latin typeface="Times New Roman" pitchFamily="18" charset="0"/>
                <a:cs typeface="Times New Roman" pitchFamily="18" charset="0"/>
              </a:rPr>
              <a:t>Ziyaret için uygun bir zaman seçip, Hasta evinde ise izin alınarak ve selâm verilerek; Hastanede ise ziyaret saatlerinde ziyaret edilmelidir. </a:t>
            </a:r>
          </a:p>
          <a:p>
            <a:pPr marL="457200" indent="-457200" algn="just">
              <a:buFont typeface="Wingdings" pitchFamily="2" charset="2"/>
              <a:buChar char="q"/>
            </a:pPr>
            <a:r>
              <a:rPr lang="tr-TR" sz="2200" dirty="0">
                <a:solidFill>
                  <a:srgbClr val="C00000"/>
                </a:solidFill>
                <a:latin typeface="Times New Roman" pitchFamily="18" charset="0"/>
                <a:cs typeface="Times New Roman" pitchFamily="18" charset="0"/>
              </a:rPr>
              <a:t>Hastaya sağlık ve şifa dileğinde bulunup, iyi ve moral verici sözler söylemeliyiz.“</a:t>
            </a:r>
            <a:r>
              <a:rPr lang="tr-TR" sz="2200" b="1" dirty="0">
                <a:solidFill>
                  <a:srgbClr val="C00000"/>
                </a:solidFill>
                <a:latin typeface="Times New Roman" pitchFamily="18" charset="0"/>
                <a:cs typeface="Times New Roman" pitchFamily="18" charset="0"/>
              </a:rPr>
              <a:t>Hastanın yanına girdiğiniz zaman iyileşeceğini söyleyiniz.” </a:t>
            </a:r>
            <a:r>
              <a:rPr lang="tr-TR" sz="2200" dirty="0">
                <a:solidFill>
                  <a:srgbClr val="C00000"/>
                </a:solidFill>
                <a:latin typeface="Times New Roman" pitchFamily="18" charset="0"/>
                <a:cs typeface="Times New Roman" pitchFamily="18" charset="0"/>
              </a:rPr>
              <a:t>(</a:t>
            </a:r>
            <a:r>
              <a:rPr lang="tr-TR" sz="2200" dirty="0" err="1">
                <a:solidFill>
                  <a:srgbClr val="C00000"/>
                </a:solidFill>
                <a:latin typeface="Times New Roman" pitchFamily="18" charset="0"/>
                <a:cs typeface="Times New Roman" pitchFamily="18" charset="0"/>
              </a:rPr>
              <a:t>Tirmizi</a:t>
            </a:r>
            <a:r>
              <a:rPr lang="tr-TR" sz="2200" dirty="0">
                <a:solidFill>
                  <a:srgbClr val="C00000"/>
                </a:solidFill>
                <a:latin typeface="Times New Roman" pitchFamily="18" charset="0"/>
                <a:cs typeface="Times New Roman" pitchFamily="18" charset="0"/>
              </a:rPr>
              <a:t>, Tıp)</a:t>
            </a:r>
          </a:p>
          <a:p>
            <a:pPr marL="457200" indent="-457200" algn="just">
              <a:buFont typeface="Wingdings" pitchFamily="2" charset="2"/>
              <a:buChar char="q"/>
            </a:pPr>
            <a:r>
              <a:rPr lang="tr-TR" sz="2200" dirty="0">
                <a:solidFill>
                  <a:srgbClr val="0070C0"/>
                </a:solidFill>
              </a:rPr>
              <a:t>Özürlü, engelli ve hasta insanlara itibar ve iltifat etmek, onlara değer vermek, söz ve davranışla onları </a:t>
            </a:r>
            <a:r>
              <a:rPr lang="tr-TR" sz="2200" dirty="0" err="1">
                <a:solidFill>
                  <a:srgbClr val="0070C0"/>
                </a:solidFill>
              </a:rPr>
              <a:t>onure</a:t>
            </a:r>
            <a:r>
              <a:rPr lang="tr-TR" sz="2200" dirty="0">
                <a:solidFill>
                  <a:srgbClr val="0070C0"/>
                </a:solidFill>
              </a:rPr>
              <a:t> etmek onların morallerinin iyileşmesine katkı sağlayacaktır</a:t>
            </a:r>
            <a:endParaRPr lang="tr-TR" sz="2200" dirty="0">
              <a:solidFill>
                <a:srgbClr val="0070C0"/>
              </a:solidFill>
              <a:latin typeface="Times New Roman" pitchFamily="18" charset="0"/>
              <a:cs typeface="Times New Roman" pitchFamily="18" charset="0"/>
            </a:endParaRPr>
          </a:p>
          <a:p>
            <a:pPr marL="457200" indent="-457200" algn="just">
              <a:buFont typeface="Wingdings" pitchFamily="2" charset="2"/>
              <a:buChar char="q"/>
            </a:pPr>
            <a:r>
              <a:rPr lang="tr-TR" sz="2200" dirty="0">
                <a:solidFill>
                  <a:schemeClr val="accent6">
                    <a:lumMod val="50000"/>
                  </a:schemeClr>
                </a:solidFill>
                <a:latin typeface="Times New Roman" pitchFamily="18" charset="0"/>
                <a:cs typeface="Times New Roman" pitchFamily="18" charset="0"/>
              </a:rPr>
              <a:t>Peygamberimiz ziyaretlerinde hastaları teselli ederken şöyle buyurduğu: “</a:t>
            </a:r>
            <a:r>
              <a:rPr lang="tr-TR" sz="2200" b="1" dirty="0">
                <a:solidFill>
                  <a:schemeClr val="accent6">
                    <a:lumMod val="50000"/>
                  </a:schemeClr>
                </a:solidFill>
                <a:latin typeface="Times New Roman" pitchFamily="18" charset="0"/>
                <a:cs typeface="Times New Roman" pitchFamily="18" charset="0"/>
              </a:rPr>
              <a:t>İnşallah bu hastalık günahlarına kefarettir.” </a:t>
            </a:r>
            <a:r>
              <a:rPr lang="tr-TR" sz="2200" dirty="0">
                <a:solidFill>
                  <a:schemeClr val="accent6">
                    <a:lumMod val="50000"/>
                  </a:schemeClr>
                </a:solidFill>
                <a:latin typeface="Times New Roman" pitchFamily="18" charset="0"/>
                <a:cs typeface="Times New Roman" pitchFamily="18" charset="0"/>
              </a:rPr>
              <a:t>(</a:t>
            </a:r>
            <a:r>
              <a:rPr lang="tr-TR" sz="2200" dirty="0" err="1">
                <a:solidFill>
                  <a:schemeClr val="accent6">
                    <a:lumMod val="50000"/>
                  </a:schemeClr>
                </a:solidFill>
                <a:latin typeface="Times New Roman" pitchFamily="18" charset="0"/>
                <a:cs typeface="Times New Roman" pitchFamily="18" charset="0"/>
              </a:rPr>
              <a:t>Buhari</a:t>
            </a:r>
            <a:r>
              <a:rPr lang="tr-TR" sz="2200" dirty="0">
                <a:solidFill>
                  <a:schemeClr val="accent6">
                    <a:lumMod val="50000"/>
                  </a:schemeClr>
                </a:solidFill>
                <a:latin typeface="Times New Roman" pitchFamily="18" charset="0"/>
                <a:cs typeface="Times New Roman" pitchFamily="18" charset="0"/>
              </a:rPr>
              <a:t>, Menakıp, </a:t>
            </a:r>
            <a:r>
              <a:rPr lang="tr-TR" sz="2200" dirty="0" err="1">
                <a:solidFill>
                  <a:schemeClr val="accent6">
                    <a:lumMod val="50000"/>
                  </a:schemeClr>
                </a:solidFill>
                <a:latin typeface="Times New Roman" pitchFamily="18" charset="0"/>
                <a:cs typeface="Times New Roman" pitchFamily="18" charset="0"/>
              </a:rPr>
              <a:t>Merda</a:t>
            </a:r>
            <a:r>
              <a:rPr lang="tr-TR" sz="2200" dirty="0">
                <a:solidFill>
                  <a:schemeClr val="accent6">
                    <a:lumMod val="50000"/>
                  </a:schemeClr>
                </a:solidFill>
                <a:latin typeface="Times New Roman" pitchFamily="18" charset="0"/>
                <a:cs typeface="Times New Roman" pitchFamily="18" charset="0"/>
              </a:rPr>
              <a:t>, 10) gibi bizlerde söylemeliyiz.</a:t>
            </a:r>
          </a:p>
          <a:p>
            <a:pPr marL="457200" indent="-457200" algn="just">
              <a:buFont typeface="Wingdings" pitchFamily="2" charset="2"/>
              <a:buChar char="q"/>
            </a:pPr>
            <a:r>
              <a:rPr lang="tr-TR" sz="2200" b="1" dirty="0">
                <a:solidFill>
                  <a:schemeClr val="tx1">
                    <a:lumMod val="65000"/>
                    <a:lumOff val="35000"/>
                  </a:schemeClr>
                </a:solidFill>
                <a:latin typeface="Times New Roman" pitchFamily="18" charset="0"/>
                <a:cs typeface="Times New Roman" pitchFamily="18" charset="0"/>
              </a:rPr>
              <a:t>Hasta ziyaretlerimizi kısa tutmalı</a:t>
            </a:r>
            <a:r>
              <a:rPr lang="tr-TR" sz="2200" dirty="0">
                <a:solidFill>
                  <a:schemeClr val="tx1">
                    <a:lumMod val="65000"/>
                    <a:lumOff val="35000"/>
                  </a:schemeClr>
                </a:solidFill>
                <a:latin typeface="Times New Roman" pitchFamily="18" charset="0"/>
                <a:cs typeface="Times New Roman" pitchFamily="18" charset="0"/>
              </a:rPr>
              <a:t>, Hastayı bir anda çok kişi ziyaret etmemeli, Hastayı üzecek, moralini bozacak ve onu yoracak söz ve davranışlardan sakınmalıyız. </a:t>
            </a:r>
          </a:p>
          <a:p>
            <a:pPr marL="457200" indent="-457200" algn="just">
              <a:buFont typeface="Wingdings" pitchFamily="2" charset="2"/>
              <a:buChar char="q"/>
            </a:pPr>
            <a:r>
              <a:rPr lang="tr-TR" sz="2200" b="1" dirty="0">
                <a:solidFill>
                  <a:srgbClr val="7030A0"/>
                </a:solidFill>
                <a:latin typeface="Times New Roman" pitchFamily="18" charset="0"/>
                <a:cs typeface="Times New Roman" pitchFamily="18" charset="0"/>
              </a:rPr>
              <a:t>Bulaşıcı bir hastalığı olanların hasta ziyareti yapmaması; </a:t>
            </a:r>
            <a:r>
              <a:rPr lang="tr-TR" sz="2200" dirty="0">
                <a:solidFill>
                  <a:srgbClr val="7030A0"/>
                </a:solidFill>
                <a:latin typeface="Times New Roman" pitchFamily="18" charset="0"/>
                <a:cs typeface="Times New Roman" pitchFamily="18" charset="0"/>
              </a:rPr>
              <a:t>doktoru tarafından ziyaretinde sakınca görülen hastaların ziyaret edilmemesi gerekir. </a:t>
            </a:r>
          </a:p>
        </p:txBody>
      </p:sp>
      <p:sp>
        <p:nvSpPr>
          <p:cNvPr id="4" name="3 Yuvarlatılmış Dikdörtgen"/>
          <p:cNvSpPr/>
          <p:nvPr/>
        </p:nvSpPr>
        <p:spPr>
          <a:xfrm rot="16200000">
            <a:off x="-3119165" y="3154660"/>
            <a:ext cx="6885384"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HASTA ZİYARETİNDE UYULMASI GEREKEN KURALLAR</a:t>
            </a:r>
            <a:endParaRPr lang="tr-TR" sz="20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573182" y="404664"/>
            <a:ext cx="8391306" cy="59766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q"/>
            </a:pPr>
            <a:r>
              <a:rPr lang="tr-TR" sz="2200" b="1" dirty="0">
                <a:solidFill>
                  <a:srgbClr val="C00000"/>
                </a:solidFill>
                <a:latin typeface="Times New Roman" pitchFamily="18" charset="0"/>
                <a:cs typeface="Times New Roman" pitchFamily="18" charset="0"/>
              </a:rPr>
              <a:t>Hastaya dua etmeliyiz</a:t>
            </a:r>
            <a:r>
              <a:rPr lang="tr-TR" sz="2200" dirty="0">
                <a:solidFill>
                  <a:srgbClr val="C00000"/>
                </a:solidFill>
                <a:latin typeface="Times New Roman" pitchFamily="18" charset="0"/>
                <a:cs typeface="Times New Roman" pitchFamily="18" charset="0"/>
              </a:rPr>
              <a:t>. Hz. </a:t>
            </a:r>
            <a:r>
              <a:rPr lang="tr-TR" sz="2200" dirty="0" err="1">
                <a:solidFill>
                  <a:srgbClr val="C00000"/>
                </a:solidFill>
                <a:latin typeface="Times New Roman" pitchFamily="18" charset="0"/>
                <a:cs typeface="Times New Roman" pitchFamily="18" charset="0"/>
              </a:rPr>
              <a:t>Aişe</a:t>
            </a:r>
            <a:r>
              <a:rPr lang="tr-TR" sz="2200" dirty="0">
                <a:solidFill>
                  <a:srgbClr val="C00000"/>
                </a:solidFill>
                <a:latin typeface="Times New Roman" pitchFamily="18" charset="0"/>
                <a:cs typeface="Times New Roman" pitchFamily="18" charset="0"/>
              </a:rPr>
              <a:t> validemizin bildirdiğine göre Peygamberimiz (s.a.s.); aile fertlerinden biri hastalandığı zaman sağ eliyle hastayı sıvazlayıp; “</a:t>
            </a:r>
            <a:r>
              <a:rPr lang="tr-TR" sz="2200" b="1" dirty="0">
                <a:solidFill>
                  <a:srgbClr val="C00000"/>
                </a:solidFill>
                <a:latin typeface="Times New Roman" pitchFamily="18" charset="0"/>
                <a:cs typeface="Times New Roman" pitchFamily="18" charset="0"/>
              </a:rPr>
              <a:t>Ey bütün insanların Rabbi olan </a:t>
            </a:r>
            <a:r>
              <a:rPr lang="tr-TR" sz="2200" b="1" dirty="0" err="1">
                <a:solidFill>
                  <a:srgbClr val="C00000"/>
                </a:solidFill>
                <a:latin typeface="Times New Roman" pitchFamily="18" charset="0"/>
                <a:cs typeface="Times New Roman" pitchFamily="18" charset="0"/>
              </a:rPr>
              <a:t>Allahım</a:t>
            </a:r>
            <a:r>
              <a:rPr lang="tr-TR" sz="2200" b="1" dirty="0">
                <a:solidFill>
                  <a:srgbClr val="C00000"/>
                </a:solidFill>
                <a:latin typeface="Times New Roman" pitchFamily="18" charset="0"/>
                <a:cs typeface="Times New Roman" pitchFamily="18" charset="0"/>
              </a:rPr>
              <a:t>! Bu hastanın ıstırabını gider ve ona şifa ver. Şifayı veren ancak Sensin. Senin şifandan başka şifa yoktur. Bu hastaya öyle bir şifa ver ki, onda hiçbir hastalık izi kalmasın.</a:t>
            </a:r>
            <a:r>
              <a:rPr lang="tr-TR" sz="2200" dirty="0">
                <a:solidFill>
                  <a:srgbClr val="C00000"/>
                </a:solidFill>
                <a:latin typeface="Times New Roman" pitchFamily="18" charset="0"/>
                <a:cs typeface="Times New Roman" pitchFamily="18" charset="0"/>
              </a:rPr>
              <a:t>” diye dua etmiştir</a:t>
            </a:r>
            <a:r>
              <a:rPr lang="tr-TR" sz="2000" dirty="0">
                <a:solidFill>
                  <a:srgbClr val="C00000"/>
                </a:solidFill>
                <a:latin typeface="Times New Roman" pitchFamily="18" charset="0"/>
                <a:cs typeface="Times New Roman" pitchFamily="18" charset="0"/>
              </a:rPr>
              <a:t>. </a:t>
            </a:r>
            <a:r>
              <a:rPr lang="tr-TR" sz="1200" dirty="0">
                <a:solidFill>
                  <a:srgbClr val="C00000"/>
                </a:solidFill>
                <a:latin typeface="Times New Roman" pitchFamily="18" charset="0"/>
                <a:cs typeface="Times New Roman" pitchFamily="18" charset="0"/>
              </a:rPr>
              <a:t>(</a:t>
            </a:r>
            <a:r>
              <a:rPr lang="tr-TR" sz="1200" dirty="0" err="1">
                <a:solidFill>
                  <a:srgbClr val="C00000"/>
                </a:solidFill>
                <a:latin typeface="Times New Roman" pitchFamily="18" charset="0"/>
                <a:cs typeface="Times New Roman" pitchFamily="18" charset="0"/>
              </a:rPr>
              <a:t>Buharî</a:t>
            </a:r>
            <a:r>
              <a:rPr lang="tr-TR" sz="1200" dirty="0">
                <a:solidFill>
                  <a:srgbClr val="C00000"/>
                </a:solidFill>
                <a:latin typeface="Times New Roman" pitchFamily="18" charset="0"/>
                <a:cs typeface="Times New Roman" pitchFamily="18" charset="0"/>
              </a:rPr>
              <a:t>, </a:t>
            </a:r>
            <a:r>
              <a:rPr lang="tr-TR" sz="1200" dirty="0" err="1">
                <a:solidFill>
                  <a:srgbClr val="C00000"/>
                </a:solidFill>
                <a:latin typeface="Times New Roman" pitchFamily="18" charset="0"/>
                <a:cs typeface="Times New Roman" pitchFamily="18" charset="0"/>
              </a:rPr>
              <a:t>Merdâ</a:t>
            </a:r>
            <a:r>
              <a:rPr lang="tr-TR" sz="1200" dirty="0">
                <a:solidFill>
                  <a:srgbClr val="C00000"/>
                </a:solidFill>
                <a:latin typeface="Times New Roman" pitchFamily="18" charset="0"/>
                <a:cs typeface="Times New Roman" pitchFamily="18" charset="0"/>
              </a:rPr>
              <a:t>, 20)</a:t>
            </a:r>
          </a:p>
          <a:p>
            <a:pPr marL="457200" indent="-457200" algn="just">
              <a:buFont typeface="Wingdings" pitchFamily="2" charset="2"/>
              <a:buChar char="q"/>
            </a:pPr>
            <a:r>
              <a:rPr lang="tr-TR" sz="2200" b="1" dirty="0">
                <a:solidFill>
                  <a:schemeClr val="bg1"/>
                </a:solidFill>
              </a:rPr>
              <a:t>Hastaların Tedavilerinde onlara Yardımcı Olmalıyız. </a:t>
            </a:r>
            <a:r>
              <a:rPr lang="tr-TR" sz="2200" dirty="0">
                <a:solidFill>
                  <a:schemeClr val="bg1"/>
                </a:solidFill>
              </a:rPr>
              <a:t>Zayıfların, düşkünlerin, fakir ve yoksulların gerçek dostu ve </a:t>
            </a:r>
            <a:r>
              <a:rPr lang="tr-TR" sz="2200" dirty="0" err="1">
                <a:solidFill>
                  <a:schemeClr val="bg1"/>
                </a:solidFill>
              </a:rPr>
              <a:t>hâmisi</a:t>
            </a:r>
            <a:r>
              <a:rPr lang="tr-TR" sz="2200" dirty="0">
                <a:solidFill>
                  <a:schemeClr val="bg1"/>
                </a:solidFill>
              </a:rPr>
              <a:t> olan Peygamberimiz engellilere yapılacak her türlü yardım ve desteğin bir sadaka olduğunu bildirmiştir. Peygamberimiz “</a:t>
            </a:r>
            <a:r>
              <a:rPr lang="tr-TR" sz="2200" b="1" dirty="0">
                <a:solidFill>
                  <a:schemeClr val="bg1"/>
                </a:solidFill>
              </a:rPr>
              <a:t>Kişi başkasının yardımında bulundukça Allah da ona yardım eder.” </a:t>
            </a:r>
            <a:r>
              <a:rPr lang="tr-TR" sz="1200" dirty="0">
                <a:solidFill>
                  <a:schemeClr val="bg1"/>
                </a:solidFill>
              </a:rPr>
              <a:t>(</a:t>
            </a:r>
            <a:r>
              <a:rPr lang="tr-TR" sz="1200" dirty="0" err="1">
                <a:solidFill>
                  <a:schemeClr val="bg1"/>
                </a:solidFill>
              </a:rPr>
              <a:t>Riyazüs</a:t>
            </a:r>
            <a:r>
              <a:rPr lang="tr-TR" sz="1200" dirty="0">
                <a:solidFill>
                  <a:schemeClr val="bg1"/>
                </a:solidFill>
              </a:rPr>
              <a:t> </a:t>
            </a:r>
            <a:r>
              <a:rPr lang="tr-TR" sz="1200" dirty="0" err="1">
                <a:solidFill>
                  <a:schemeClr val="bg1"/>
                </a:solidFill>
              </a:rPr>
              <a:t>Salihin</a:t>
            </a:r>
            <a:r>
              <a:rPr lang="tr-TR" sz="1200" dirty="0">
                <a:solidFill>
                  <a:schemeClr val="bg1"/>
                </a:solidFill>
              </a:rPr>
              <a:t> </a:t>
            </a:r>
            <a:r>
              <a:rPr lang="tr-TR" sz="1200" dirty="0" err="1">
                <a:solidFill>
                  <a:schemeClr val="bg1"/>
                </a:solidFill>
              </a:rPr>
              <a:t>Tercemesi</a:t>
            </a:r>
            <a:r>
              <a:rPr lang="tr-TR" sz="1200" dirty="0">
                <a:solidFill>
                  <a:schemeClr val="bg1"/>
                </a:solidFill>
              </a:rPr>
              <a:t>, I, 254) </a:t>
            </a:r>
            <a:endParaRPr lang="tr-TR" sz="2000" b="1" dirty="0">
              <a:solidFill>
                <a:schemeClr val="bg1"/>
              </a:solidFill>
              <a:latin typeface="Times New Roman" pitchFamily="18" charset="0"/>
              <a:cs typeface="Times New Roman" pitchFamily="18" charset="0"/>
            </a:endParaRPr>
          </a:p>
          <a:p>
            <a:pPr marL="457200" indent="-457200" algn="just">
              <a:buFont typeface="Wingdings" pitchFamily="2" charset="2"/>
              <a:buChar char="q"/>
            </a:pPr>
            <a:r>
              <a:rPr lang="tr-TR" sz="2200" dirty="0">
                <a:solidFill>
                  <a:srgbClr val="7030A0"/>
                </a:solidFill>
                <a:latin typeface="Times New Roman" pitchFamily="18" charset="0"/>
                <a:cs typeface="Times New Roman" pitchFamily="18" charset="0"/>
              </a:rPr>
              <a:t>Hasta ölüm yatağına düşmüş ise, ona duyurmak için yanında kelime-i </a:t>
            </a:r>
            <a:r>
              <a:rPr lang="tr-TR" sz="2200" dirty="0" err="1">
                <a:solidFill>
                  <a:srgbClr val="7030A0"/>
                </a:solidFill>
                <a:latin typeface="Times New Roman" pitchFamily="18" charset="0"/>
                <a:cs typeface="Times New Roman" pitchFamily="18" charset="0"/>
              </a:rPr>
              <a:t>şehadet</a:t>
            </a:r>
            <a:r>
              <a:rPr lang="tr-TR" sz="2200" dirty="0">
                <a:solidFill>
                  <a:srgbClr val="7030A0"/>
                </a:solidFill>
                <a:latin typeface="Times New Roman" pitchFamily="18" charset="0"/>
                <a:cs typeface="Times New Roman" pitchFamily="18" charset="0"/>
              </a:rPr>
              <a:t> telkin etmeliyiz. </a:t>
            </a:r>
            <a:r>
              <a:rPr lang="tr-TR" sz="1200" dirty="0">
                <a:solidFill>
                  <a:srgbClr val="7030A0"/>
                </a:solidFill>
                <a:latin typeface="Times New Roman" pitchFamily="18" charset="0"/>
                <a:cs typeface="Times New Roman" pitchFamily="18" charset="0"/>
              </a:rPr>
              <a:t>(</a:t>
            </a:r>
            <a:r>
              <a:rPr lang="tr-TR" sz="1200" dirty="0" err="1">
                <a:solidFill>
                  <a:srgbClr val="7030A0"/>
                </a:solidFill>
                <a:latin typeface="Times New Roman" pitchFamily="18" charset="0"/>
                <a:cs typeface="Times New Roman" pitchFamily="18" charset="0"/>
              </a:rPr>
              <a:t>Buhârî</a:t>
            </a:r>
            <a:r>
              <a:rPr lang="tr-TR" sz="1200" dirty="0">
                <a:solidFill>
                  <a:srgbClr val="7030A0"/>
                </a:solidFill>
                <a:latin typeface="Times New Roman" pitchFamily="18" charset="0"/>
                <a:cs typeface="Times New Roman" pitchFamily="18" charset="0"/>
              </a:rPr>
              <a:t>, </a:t>
            </a:r>
            <a:r>
              <a:rPr lang="tr-TR" sz="1200" dirty="0" err="1">
                <a:solidFill>
                  <a:srgbClr val="7030A0"/>
                </a:solidFill>
                <a:latin typeface="Times New Roman" pitchFamily="18" charset="0"/>
                <a:cs typeface="Times New Roman" pitchFamily="18" charset="0"/>
              </a:rPr>
              <a:t>İsti’zân</a:t>
            </a:r>
            <a:r>
              <a:rPr lang="tr-TR" sz="1200" dirty="0">
                <a:solidFill>
                  <a:srgbClr val="7030A0"/>
                </a:solidFill>
                <a:latin typeface="Times New Roman" pitchFamily="18" charset="0"/>
                <a:cs typeface="Times New Roman" pitchFamily="18" charset="0"/>
              </a:rPr>
              <a:t>, 29) </a:t>
            </a:r>
            <a:r>
              <a:rPr lang="tr-TR" sz="2200" dirty="0">
                <a:solidFill>
                  <a:srgbClr val="7030A0"/>
                </a:solidFill>
                <a:latin typeface="Times New Roman" pitchFamily="18" charset="0"/>
                <a:cs typeface="Times New Roman" pitchFamily="18" charset="0"/>
              </a:rPr>
              <a:t>Peygamberimiz, “</a:t>
            </a:r>
            <a:r>
              <a:rPr lang="tr-TR" sz="2200" b="1" dirty="0">
                <a:solidFill>
                  <a:srgbClr val="7030A0"/>
                </a:solidFill>
                <a:latin typeface="Times New Roman" pitchFamily="18" charset="0"/>
                <a:cs typeface="Times New Roman" pitchFamily="18" charset="0"/>
              </a:rPr>
              <a:t>Kim, ‘lâ ilâhe illallah’ tevhit kelimesini bilerek ölürsü cennete girer</a:t>
            </a:r>
            <a:r>
              <a:rPr lang="tr-TR" sz="2200" dirty="0">
                <a:solidFill>
                  <a:srgbClr val="7030A0"/>
                </a:solidFill>
                <a:latin typeface="Times New Roman" pitchFamily="18" charset="0"/>
                <a:cs typeface="Times New Roman" pitchFamily="18" charset="0"/>
              </a:rPr>
              <a:t>” buyurmuştur. </a:t>
            </a:r>
            <a:r>
              <a:rPr lang="tr-TR" sz="1200" dirty="0">
                <a:solidFill>
                  <a:srgbClr val="7030A0"/>
                </a:solidFill>
                <a:latin typeface="Times New Roman" pitchFamily="18" charset="0"/>
                <a:cs typeface="Times New Roman" pitchFamily="18" charset="0"/>
              </a:rPr>
              <a:t>(Müslim, İman, 43 ) </a:t>
            </a:r>
            <a:endParaRPr lang="tr-TR" sz="2000" dirty="0">
              <a:solidFill>
                <a:srgbClr val="7030A0"/>
              </a:solidFill>
              <a:latin typeface="Times New Roman" pitchFamily="18" charset="0"/>
              <a:cs typeface="Times New Roman" pitchFamily="18" charset="0"/>
            </a:endParaRPr>
          </a:p>
          <a:p>
            <a:pPr marL="457200" indent="-457200" algn="just">
              <a:buFont typeface="Wingdings" pitchFamily="2" charset="2"/>
              <a:buChar char="q"/>
            </a:pPr>
            <a:r>
              <a:rPr lang="tr-TR" sz="2000" dirty="0">
                <a:solidFill>
                  <a:srgbClr val="0070C0"/>
                </a:solidFill>
                <a:latin typeface="Times New Roman" pitchFamily="18" charset="0"/>
                <a:cs typeface="Times New Roman" pitchFamily="18" charset="0"/>
              </a:rPr>
              <a:t>Hasta uzakta ise veya gidilip ziyaret edilemiyorsa, kişi, mektup, telefon gibi haberleşme araçları ile selâm, sağlık ve şifa dilekleri iletilerek bu görev yerine getirmeliyiz.</a:t>
            </a:r>
          </a:p>
        </p:txBody>
      </p:sp>
      <p:sp>
        <p:nvSpPr>
          <p:cNvPr id="4" name="3 Yuvarlatılmış Dikdörtgen"/>
          <p:cNvSpPr/>
          <p:nvPr/>
        </p:nvSpPr>
        <p:spPr>
          <a:xfrm rot="16200000">
            <a:off x="-3119165" y="3154660"/>
            <a:ext cx="6885384"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HASTA ZİYARETİNDE UYULMASI GEREKEN KURALLAR</a:t>
            </a:r>
            <a:endParaRPr lang="tr-TR" sz="23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4282" y="1000108"/>
            <a:ext cx="6786610" cy="535785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	İslam, sosyal ilişkilere büyük önem vermektedir. Bu konuda sağlıklı ve engelli diye bir ayırım yapmaz. Ancak yardıma, ilgiye ve bakıma muhtaç insanlarla daha çok ilgilenmeyi teşvik eder. </a:t>
            </a:r>
            <a:r>
              <a:rPr lang="tr-TR" sz="2400" dirty="0">
                <a:solidFill>
                  <a:srgbClr val="C00000"/>
                </a:solidFill>
              </a:rPr>
              <a:t>Peygamberimiz  görme engellilere karşı kötü davrananları, mesela, onların yoluna engel olanları kınamıştır.</a:t>
            </a:r>
          </a:p>
          <a:p>
            <a:pPr algn="just"/>
            <a:r>
              <a:rPr lang="tr-TR" sz="2400" dirty="0">
                <a:solidFill>
                  <a:schemeClr val="tx1"/>
                </a:solidFill>
              </a:rPr>
              <a:t>	</a:t>
            </a:r>
            <a:r>
              <a:rPr lang="tr-TR" sz="2400" dirty="0">
                <a:solidFill>
                  <a:srgbClr val="7030A0"/>
                </a:solidFill>
              </a:rPr>
              <a:t>Dinimiz, engellilerle ilgilenmeyi ve onlara yardımı teşvik etmekte ve bunu sevap bir davranış olarak görmektedir. </a:t>
            </a:r>
            <a:r>
              <a:rPr lang="tr-TR" sz="2400" b="1" dirty="0">
                <a:solidFill>
                  <a:srgbClr val="0070C0"/>
                </a:solidFill>
              </a:rPr>
              <a:t>Görme engelli bir kimseye yol göstermek, sağır ve dilsiz ile ilgilenmek ve aracına binmeye çalışan bir engelliye yardımcı olmak sadakadır. </a:t>
            </a:r>
          </a:p>
        </p:txBody>
      </p:sp>
      <p:pic>
        <p:nvPicPr>
          <p:cNvPr id="30722" name="Picture 2" descr="D:\SADECE iDRiS\iDRiS BABA VAAZLAR\VAAZ\DİĞER VAAZLAR\sağlık\resimler\hasta_tasima_elomuzda.jpg"/>
          <p:cNvPicPr>
            <a:picLocks noChangeAspect="1" noChangeArrowheads="1"/>
          </p:cNvPicPr>
          <p:nvPr/>
        </p:nvPicPr>
        <p:blipFill>
          <a:blip r:embed="rId2" cstate="print"/>
          <a:srcRect/>
          <a:stretch>
            <a:fillRect/>
          </a:stretch>
        </p:blipFill>
        <p:spPr bwMode="auto">
          <a:xfrm>
            <a:off x="7072330" y="714356"/>
            <a:ext cx="2071670" cy="3571900"/>
          </a:xfrm>
          <a:prstGeom prst="rect">
            <a:avLst/>
          </a:prstGeom>
          <a:noFill/>
        </p:spPr>
      </p:pic>
      <p:pic>
        <p:nvPicPr>
          <p:cNvPr id="29698" name="Picture 2" descr="D:\SADECE iDRiS\iDRiS BABA VAAZLAR\VAAZ\DİĞER VAAZLAR\sağlık\resimler\hasta tasıyandede_hasta.jpg"/>
          <p:cNvPicPr>
            <a:picLocks noChangeAspect="1" noChangeArrowheads="1"/>
          </p:cNvPicPr>
          <p:nvPr/>
        </p:nvPicPr>
        <p:blipFill>
          <a:blip r:embed="rId3" cstate="print"/>
          <a:srcRect/>
          <a:stretch>
            <a:fillRect/>
          </a:stretch>
        </p:blipFill>
        <p:spPr bwMode="auto">
          <a:xfrm>
            <a:off x="7072330" y="4291053"/>
            <a:ext cx="2066906" cy="2566971"/>
          </a:xfrm>
          <a:prstGeom prst="rect">
            <a:avLst/>
          </a:prstGeom>
          <a:noFill/>
        </p:spPr>
      </p:pic>
      <p:sp>
        <p:nvSpPr>
          <p:cNvPr id="3" name="2 Yuvarlatılmış Dikdörtgen"/>
          <p:cNvSpPr/>
          <p:nvPr/>
        </p:nvSpPr>
        <p:spPr>
          <a:xfrm>
            <a:off x="285720" y="71414"/>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dirty="0">
                <a:solidFill>
                  <a:schemeClr val="tx1"/>
                </a:solidFill>
                <a:effectLst>
                  <a:outerShdw blurRad="38100" dist="38100" dir="2700000" algn="tl">
                    <a:srgbClr val="000000">
                      <a:alpha val="43137"/>
                    </a:srgbClr>
                  </a:outerShdw>
                </a:effectLst>
              </a:rPr>
              <a:t>HASTA VE ENGELLİLERE GÜZEL MUAMELELERDE BULUNMAK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57158" y="1000108"/>
            <a:ext cx="8429684" cy="5381220"/>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rPr>
              <a:t>	</a:t>
            </a:r>
            <a:r>
              <a:rPr lang="tr-TR" sz="2800" dirty="0">
                <a:solidFill>
                  <a:srgbClr val="7030A0"/>
                </a:solidFill>
              </a:rPr>
              <a:t>Özürlü, engelli ve hastalar, çok duyarlıdırlar. En küçük aşağılayıcı ve kırıcı bir söz onları derinden yaralar. Özellikle hitaplarda kırıcı ve aşağılayıcı ifadelerden kaçınmak İslâmî bir görevdir.</a:t>
            </a:r>
          </a:p>
          <a:p>
            <a:pPr algn="just"/>
            <a:r>
              <a:rPr lang="tr-TR" sz="2800" dirty="0">
                <a:solidFill>
                  <a:schemeClr val="tx1"/>
                </a:solidFill>
              </a:rPr>
              <a:t>	</a:t>
            </a:r>
            <a:r>
              <a:rPr lang="tr-TR" sz="2800" b="1" dirty="0">
                <a:solidFill>
                  <a:srgbClr val="C00000"/>
                </a:solidFill>
              </a:rPr>
              <a:t>Kör, topal, bacaksız, kulaksız, dilsiz, deli vb Kel Ali, kör Hasan, topal Yakup gibi isimlendirme </a:t>
            </a:r>
            <a:r>
              <a:rPr lang="tr-TR" sz="2800" b="1" dirty="0" err="1">
                <a:solidFill>
                  <a:srgbClr val="C00000"/>
                </a:solidFill>
              </a:rPr>
              <a:t>vehitaplar</a:t>
            </a:r>
            <a:r>
              <a:rPr lang="tr-TR" sz="2800" b="1" dirty="0">
                <a:solidFill>
                  <a:srgbClr val="C00000"/>
                </a:solidFill>
              </a:rPr>
              <a:t> asla doğru değildir.</a:t>
            </a:r>
          </a:p>
          <a:p>
            <a:pPr algn="just"/>
            <a:r>
              <a:rPr lang="tr-TR" sz="2800" dirty="0">
                <a:solidFill>
                  <a:schemeClr val="tx1"/>
                </a:solidFill>
              </a:rPr>
              <a:t>	 </a:t>
            </a:r>
            <a:r>
              <a:rPr lang="tr-TR" sz="2800" dirty="0">
                <a:solidFill>
                  <a:srgbClr val="0070C0"/>
                </a:solidFill>
              </a:rPr>
              <a:t>Peygamberimizin bırakın herhangi bir engellinin engeliyle tahkir edilmesini veya sakatlığıyla hitap edilmesini, engelsiz kimselerin dahi boyu veya rengi sebebiyle ayıplanmasına sessiz kalmadığını, aksine bu tür tavırlara sert bir şekilde karşı çıktığını hadis kaynaklarından öğrenmekteyiz.</a:t>
            </a:r>
          </a:p>
        </p:txBody>
      </p:sp>
      <p:sp>
        <p:nvSpPr>
          <p:cNvPr id="3" name="2 Yuvarlatılmış Dikdörtgen"/>
          <p:cNvSpPr/>
          <p:nvPr/>
        </p:nvSpPr>
        <p:spPr>
          <a:xfrm>
            <a:off x="755576"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effectLst>
                  <a:outerShdw blurRad="38100" dist="38100" dir="2700000" algn="tl">
                    <a:srgbClr val="000000">
                      <a:alpha val="43137"/>
                    </a:srgbClr>
                  </a:outerShdw>
                </a:effectLst>
              </a:rPr>
              <a:t>HASTA VE ENGELLİLERE AŞAĞILAYICI VE KIRICI SÖZ SÖYLEMEMEK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57158" y="1285860"/>
            <a:ext cx="8429684" cy="4786346"/>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rPr>
              <a:t>	Peygamberimiz engellilere yeteneklerine göre kamu alanında görev vermiş, onları topluma kazandırmaya çalışmıştır. </a:t>
            </a:r>
          </a:p>
          <a:p>
            <a:pPr algn="just"/>
            <a:r>
              <a:rPr lang="tr-TR" sz="2800" dirty="0">
                <a:solidFill>
                  <a:schemeClr val="tx1"/>
                </a:solidFill>
              </a:rPr>
              <a:t>	Örneğin, </a:t>
            </a:r>
            <a:r>
              <a:rPr lang="tr-TR" sz="2800" b="1" u="sng" dirty="0">
                <a:solidFill>
                  <a:schemeClr val="tx1"/>
                </a:solidFill>
                <a:effectLst>
                  <a:outerShdw blurRad="38100" dist="38100" dir="2700000" algn="tl">
                    <a:srgbClr val="000000">
                      <a:alpha val="43137"/>
                    </a:srgbClr>
                  </a:outerShdw>
                </a:effectLst>
              </a:rPr>
              <a:t>ortopedik özürlü (topal) </a:t>
            </a:r>
            <a:r>
              <a:rPr lang="tr-TR" sz="2800" b="1" dirty="0" err="1">
                <a:solidFill>
                  <a:srgbClr val="FF0000"/>
                </a:solidFill>
              </a:rPr>
              <a:t>Muâz</a:t>
            </a:r>
            <a:r>
              <a:rPr lang="tr-TR" sz="2800" b="1" dirty="0">
                <a:solidFill>
                  <a:srgbClr val="FF0000"/>
                </a:solidFill>
              </a:rPr>
              <a:t> b. Cebel</a:t>
            </a:r>
            <a:r>
              <a:rPr lang="tr-TR" sz="2800" dirty="0">
                <a:solidFill>
                  <a:schemeClr val="tx1"/>
                </a:solidFill>
              </a:rPr>
              <a:t>’i Yemen’e vali olarak göndermiştir.</a:t>
            </a:r>
          </a:p>
          <a:p>
            <a:pPr algn="just"/>
            <a:r>
              <a:rPr lang="tr-TR" sz="2800" dirty="0">
                <a:solidFill>
                  <a:schemeClr val="tx1"/>
                </a:solidFill>
              </a:rPr>
              <a:t>	Çeşitli vesilelerle Medine dışına çıktığında yerine vekalet etmek üzere 13 defa </a:t>
            </a:r>
            <a:r>
              <a:rPr lang="tr-TR" sz="2800" b="1" u="sng" dirty="0">
                <a:solidFill>
                  <a:schemeClr val="tx1"/>
                </a:solidFill>
                <a:effectLst>
                  <a:outerShdw blurRad="38100" dist="38100" dir="2700000" algn="tl">
                    <a:srgbClr val="000000">
                      <a:alpha val="43137"/>
                    </a:srgbClr>
                  </a:outerShdw>
                </a:effectLst>
              </a:rPr>
              <a:t>görme özürlü </a:t>
            </a:r>
            <a:r>
              <a:rPr lang="tr-TR" sz="2800" b="1" dirty="0">
                <a:solidFill>
                  <a:srgbClr val="FF0000"/>
                </a:solidFill>
              </a:rPr>
              <a:t>Abdullah </a:t>
            </a:r>
            <a:r>
              <a:rPr lang="tr-TR" sz="2800" b="1" dirty="0" err="1">
                <a:solidFill>
                  <a:srgbClr val="FF0000"/>
                </a:solidFill>
              </a:rPr>
              <a:t>İbn</a:t>
            </a:r>
            <a:r>
              <a:rPr lang="tr-TR" sz="2800" b="1" dirty="0">
                <a:solidFill>
                  <a:srgbClr val="FF0000"/>
                </a:solidFill>
              </a:rPr>
              <a:t> </a:t>
            </a:r>
            <a:r>
              <a:rPr lang="tr-TR" sz="2800" b="1" dirty="0" err="1">
                <a:solidFill>
                  <a:srgbClr val="FF0000"/>
                </a:solidFill>
              </a:rPr>
              <a:t>Ummi</a:t>
            </a:r>
            <a:r>
              <a:rPr lang="tr-TR" sz="2800" b="1" dirty="0">
                <a:solidFill>
                  <a:srgbClr val="FF0000"/>
                </a:solidFill>
              </a:rPr>
              <a:t> </a:t>
            </a:r>
            <a:r>
              <a:rPr lang="tr-TR" sz="2800" b="1" dirty="0" err="1">
                <a:solidFill>
                  <a:srgbClr val="FF0000"/>
                </a:solidFill>
              </a:rPr>
              <a:t>Mektum</a:t>
            </a:r>
            <a:r>
              <a:rPr lang="tr-TR" sz="2800" dirty="0" err="1">
                <a:solidFill>
                  <a:schemeClr val="tx1"/>
                </a:solidFill>
              </a:rPr>
              <a:t>’u</a:t>
            </a:r>
            <a:r>
              <a:rPr lang="tr-TR" sz="2800" dirty="0">
                <a:solidFill>
                  <a:schemeClr val="tx1"/>
                </a:solidFill>
              </a:rPr>
              <a:t> vekil bırakmıştır. </a:t>
            </a:r>
            <a:r>
              <a:rPr lang="tr-TR" sz="2800" dirty="0" err="1">
                <a:solidFill>
                  <a:schemeClr val="tx1"/>
                </a:solidFill>
              </a:rPr>
              <a:t>İbn</a:t>
            </a:r>
            <a:r>
              <a:rPr lang="tr-TR" sz="2800" dirty="0">
                <a:solidFill>
                  <a:schemeClr val="tx1"/>
                </a:solidFill>
              </a:rPr>
              <a:t> Ümmi </a:t>
            </a:r>
            <a:r>
              <a:rPr lang="tr-TR" sz="2800" dirty="0" err="1">
                <a:solidFill>
                  <a:schemeClr val="tx1"/>
                </a:solidFill>
              </a:rPr>
              <a:t>Mektum</a:t>
            </a:r>
            <a:r>
              <a:rPr lang="tr-TR" sz="2800" dirty="0">
                <a:solidFill>
                  <a:schemeClr val="tx1"/>
                </a:solidFill>
              </a:rPr>
              <a:t>, cemaate namaz kıldırmış, Mekke ve Medine’de uzun yıllar müezzinlik yapmıştır.</a:t>
            </a:r>
            <a:r>
              <a:rPr lang="tr-TR" sz="2800" baseline="30000" dirty="0">
                <a:solidFill>
                  <a:schemeClr val="tx1"/>
                </a:solidFill>
              </a:rPr>
              <a:t> </a:t>
            </a:r>
            <a:endParaRPr lang="tr-TR" sz="2800" dirty="0">
              <a:solidFill>
                <a:schemeClr val="tx1"/>
              </a:solidFill>
            </a:endParaRPr>
          </a:p>
        </p:txBody>
      </p:sp>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ÖZRÜLERE PEYGAMBERİMİZ UYGUN GÖREVLER VERMİŞTİR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14282" y="548680"/>
            <a:ext cx="8358246" cy="566640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dirty="0">
                <a:solidFill>
                  <a:schemeClr val="tx1"/>
                </a:solidFill>
                <a:latin typeface="HASENAT4" pitchFamily="2" charset="-78"/>
                <a:cs typeface="HASENAT4" pitchFamily="2" charset="-78"/>
              </a:rPr>
              <a:t>لَقَدْ خَلَقْنَا الْاِنْسَانَ فٖى اَحْسَنِ تَقْوٖيمٍ </a:t>
            </a:r>
          </a:p>
          <a:p>
            <a:pPr algn="ctr"/>
            <a:r>
              <a:rPr lang="tr-TR" sz="2400" dirty="0">
                <a:solidFill>
                  <a:schemeClr val="tx1"/>
                </a:solidFill>
              </a:rPr>
              <a:t>“Biz gerçekten insanı en güzel biçimde yarattık” </a:t>
            </a:r>
            <a:r>
              <a:rPr lang="tr-TR" sz="1200" dirty="0">
                <a:solidFill>
                  <a:schemeClr val="tx1"/>
                </a:solidFill>
              </a:rPr>
              <a:t>(Tin, 95/4)</a:t>
            </a:r>
          </a:p>
          <a:p>
            <a:pPr algn="ctr"/>
            <a:endParaRPr lang="tr-TR" sz="2400" dirty="0">
              <a:solidFill>
                <a:schemeClr val="tx1"/>
              </a:solidFill>
            </a:endParaRPr>
          </a:p>
          <a:p>
            <a:pPr algn="ctr"/>
            <a:r>
              <a:rPr lang="ar-AE" sz="3600" dirty="0">
                <a:solidFill>
                  <a:schemeClr val="tx1"/>
                </a:solidFill>
                <a:latin typeface="HASENAT4" pitchFamily="2" charset="-78"/>
                <a:cs typeface="HASENAT4" pitchFamily="2" charset="-78"/>
              </a:rPr>
              <a:t>وَصَوَّرَكُمْ فَاَحْسَنَ صُوَرَكُمْ</a:t>
            </a:r>
          </a:p>
          <a:p>
            <a:pPr algn="ctr"/>
            <a:r>
              <a:rPr lang="tr-TR" sz="2400" dirty="0">
                <a:solidFill>
                  <a:schemeClr val="tx1"/>
                </a:solidFill>
              </a:rPr>
              <a:t>“Allah size şekil verdi ve şeklinizi en güzel yaptı” </a:t>
            </a:r>
            <a:r>
              <a:rPr lang="tr-TR" sz="1200" dirty="0">
                <a:solidFill>
                  <a:schemeClr val="tx1"/>
                </a:solidFill>
              </a:rPr>
              <a:t>(</a:t>
            </a:r>
            <a:r>
              <a:rPr lang="tr-TR" sz="1200" dirty="0" err="1">
                <a:solidFill>
                  <a:schemeClr val="tx1"/>
                </a:solidFill>
              </a:rPr>
              <a:t>Teğâbün</a:t>
            </a:r>
            <a:r>
              <a:rPr lang="tr-TR" sz="1200" dirty="0">
                <a:solidFill>
                  <a:schemeClr val="tx1"/>
                </a:solidFill>
              </a:rPr>
              <a:t>, 64/3)</a:t>
            </a:r>
            <a:endParaRPr lang="tr-TR" sz="2400" dirty="0">
              <a:solidFill>
                <a:schemeClr val="tx1"/>
              </a:solidFill>
            </a:endParaRPr>
          </a:p>
          <a:p>
            <a:pPr algn="ctr"/>
            <a:endParaRPr lang="tr-TR" sz="2400" dirty="0">
              <a:solidFill>
                <a:schemeClr val="tx1"/>
              </a:solidFill>
              <a:latin typeface="HASENAT4" pitchFamily="2" charset="-78"/>
              <a:cs typeface="HASENAT4" pitchFamily="2" charset="-78"/>
            </a:endParaRPr>
          </a:p>
          <a:p>
            <a:pPr algn="ctr"/>
            <a:r>
              <a:rPr lang="ar-AE" sz="3200" dirty="0">
                <a:solidFill>
                  <a:schemeClr val="tx1"/>
                </a:solidFill>
                <a:latin typeface="HASENAT4" pitchFamily="2" charset="-78"/>
                <a:cs typeface="HASENAT4" pitchFamily="2" charset="-78"/>
              </a:rPr>
              <a:t>ثُمَّ سَوّٰیهُ وَنَفَخَ فٖيهِ مِنْ رُوحِهٖ وَجَعَلَ لَكُمُ السَّمْعَ وَالْاَبْصَارَ وَالْاَفْپِدَةَ قَلٖيلًا مَا تَشْكُرُونَ </a:t>
            </a:r>
          </a:p>
          <a:p>
            <a:pPr algn="just"/>
            <a:r>
              <a:rPr lang="tr-TR" sz="2400" dirty="0">
                <a:solidFill>
                  <a:schemeClr val="tx1"/>
                </a:solidFill>
              </a:rPr>
              <a:t>	“Sonra onu tamamlayıp şekillendirmiş, ona kendi ruhundan üflemiştir. Ve sizin için kulaklar, gözler, kalpler yaratmıştır. Ne kadar az şükrediyorsunuz! ” </a:t>
            </a:r>
            <a:r>
              <a:rPr lang="tr-TR" sz="1200" dirty="0">
                <a:solidFill>
                  <a:schemeClr val="tx1"/>
                </a:solidFill>
              </a:rPr>
              <a:t>(Secde, 32/9)</a:t>
            </a:r>
          </a:p>
        </p:txBody>
      </p:sp>
      <p:sp>
        <p:nvSpPr>
          <p:cNvPr id="5" name="4 Yuvarlatılmış Dikdörtgen"/>
          <p:cNvSpPr/>
          <p:nvPr/>
        </p:nvSpPr>
        <p:spPr>
          <a:xfrm>
            <a:off x="1187624" y="260648"/>
            <a:ext cx="712879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İNSAN YARATILIŞ İTİBARİYLE EN ÜSTÜN VARLIKTIR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57158" y="1000108"/>
            <a:ext cx="8429684" cy="55721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	</a:t>
            </a:r>
            <a:r>
              <a:rPr lang="tr-TR" sz="2400" dirty="0">
                <a:solidFill>
                  <a:srgbClr val="C00000"/>
                </a:solidFill>
              </a:rPr>
              <a:t>Görme, işitme, konuşma ve zihinsel özürlülerin eğitimi, bir meslek sahibi yapılmaları, dinî bilgilerin öğretilmesi ve eğitimleri, aynı şekilde özürlü ve hasta yakınlarının eğitimli olmaları çok önemlidir.</a:t>
            </a:r>
          </a:p>
          <a:p>
            <a:pPr algn="just"/>
            <a:r>
              <a:rPr lang="tr-TR" sz="2400" dirty="0">
                <a:solidFill>
                  <a:schemeClr val="tx1"/>
                </a:solidFill>
              </a:rPr>
              <a:t>	</a:t>
            </a:r>
            <a:r>
              <a:rPr lang="tr-TR" sz="2400" b="1" dirty="0">
                <a:solidFill>
                  <a:srgbClr val="0070C0"/>
                </a:solidFill>
              </a:rPr>
              <a:t>Ailelerin; sakat çocukların doğmaması, doğan çocukların sağlıklı olarak büyütülmesi ve çocukların sonradan sakat olmaması için bilinçli hareket etmeleri gerekir. Yakın akraba evliliğinden kaçınmak, özellikle hamilelik döneminde sigara ve alkol kullanımından sakınmak gerekir.</a:t>
            </a:r>
          </a:p>
          <a:p>
            <a:pPr algn="just"/>
            <a:r>
              <a:rPr lang="tr-TR" sz="2400" dirty="0">
                <a:solidFill>
                  <a:schemeClr val="tx1"/>
                </a:solidFill>
              </a:rPr>
              <a:t>	</a:t>
            </a:r>
            <a:r>
              <a:rPr lang="tr-TR" sz="2400" b="1" dirty="0">
                <a:solidFill>
                  <a:schemeClr val="accent6">
                    <a:lumMod val="50000"/>
                  </a:schemeClr>
                </a:solidFill>
              </a:rPr>
              <a:t>Sakat ve özürlü çocukları toplumdan saklamak, onlardan utanmak ve eziklik hissetmek doğru bir davranış değildir. Kul Allah’tan gelene razı olmalıdır. </a:t>
            </a:r>
            <a:r>
              <a:rPr lang="tr-TR" sz="2400" dirty="0">
                <a:solidFill>
                  <a:srgbClr val="7030A0"/>
                </a:solidFill>
              </a:rPr>
              <a:t>Dünyanın bir imtihan olduğunu, imtihanı başaranların ilâhî mükafata ereceklerini ve bakıma muhtaç kimselere bakmanın Allah’a kulluk ve büyük sevap olduğunu düşünmelidir. Allah mümin kulunu belki bu sayede cennetine koyacaktır.</a:t>
            </a:r>
          </a:p>
        </p:txBody>
      </p:sp>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ÖZRÜLÜ VE ENGELLİLERE EĞİTİM VERMEK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rot="19433262">
            <a:off x="431296" y="2473716"/>
            <a:ext cx="8429684" cy="2071702"/>
          </a:xfrm>
          <a:prstGeom prst="rect">
            <a:avLst/>
          </a:prstGeom>
          <a:solidFill>
            <a:schemeClr val="tx2">
              <a:lumMod val="40000"/>
              <a:lumOff val="60000"/>
              <a:alpha val="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rPr>
              <a:t>“</a:t>
            </a:r>
            <a:r>
              <a:rPr lang="tr-TR" sz="4000" b="1" dirty="0">
                <a:solidFill>
                  <a:schemeClr val="tx1"/>
                </a:solidFill>
              </a:rPr>
              <a:t>İnsanlara acımayana Allah da acımaz.”</a:t>
            </a:r>
            <a:r>
              <a:rPr lang="tr-TR" dirty="0">
                <a:solidFill>
                  <a:schemeClr val="tx1"/>
                </a:solidFill>
              </a:rPr>
              <a:t> (</a:t>
            </a:r>
            <a:r>
              <a:rPr lang="tr-TR" dirty="0" err="1">
                <a:solidFill>
                  <a:schemeClr val="tx1"/>
                </a:solidFill>
              </a:rPr>
              <a:t>Keşfü’l</a:t>
            </a:r>
            <a:r>
              <a:rPr lang="tr-TR" dirty="0">
                <a:solidFill>
                  <a:schemeClr val="tx1"/>
                </a:solidFill>
              </a:rPr>
              <a:t>-</a:t>
            </a:r>
            <a:r>
              <a:rPr lang="tr-TR" dirty="0" err="1">
                <a:solidFill>
                  <a:schemeClr val="tx1"/>
                </a:solidFill>
              </a:rPr>
              <a:t>Hafa</a:t>
            </a:r>
            <a:r>
              <a:rPr lang="tr-TR" dirty="0">
                <a:solidFill>
                  <a:schemeClr val="tx1"/>
                </a:solidFill>
              </a:rPr>
              <a:t>, I, 110)</a:t>
            </a:r>
            <a:endParaRPr lang="tr-TR" sz="4000" dirty="0">
              <a:solidFill>
                <a:schemeClr val="tx1"/>
              </a:solidFill>
            </a:endParaRPr>
          </a:p>
        </p:txBody>
      </p:sp>
      <p:pic>
        <p:nvPicPr>
          <p:cNvPr id="30722" name="Picture 2" descr="D:\SADECE iDRiS\iDRiS BABA VAAZLAR\VAAZ\DİĞER VAAZLAR\sağlık\resimler\güçsüzlere yardım etmeli.jpg"/>
          <p:cNvPicPr>
            <a:picLocks noChangeAspect="1" noChangeArrowheads="1"/>
          </p:cNvPicPr>
          <p:nvPr/>
        </p:nvPicPr>
        <p:blipFill>
          <a:blip r:embed="rId2" cstate="print"/>
          <a:srcRect/>
          <a:stretch>
            <a:fillRect/>
          </a:stretch>
        </p:blipFill>
        <p:spPr bwMode="auto">
          <a:xfrm>
            <a:off x="0" y="0"/>
            <a:ext cx="4602288" cy="3071810"/>
          </a:xfrm>
          <a:prstGeom prst="rect">
            <a:avLst/>
          </a:prstGeom>
          <a:noFill/>
        </p:spPr>
      </p:pic>
      <p:pic>
        <p:nvPicPr>
          <p:cNvPr id="30723" name="Picture 3" descr="D:\SADECE iDRiS\iDRiS BABA VAAZLAR\VAAZ\DİĞER VAAZLAR\sağlık\resimler\karikatür ayakları olanka olmayanlar.jpg"/>
          <p:cNvPicPr>
            <a:picLocks noChangeAspect="1" noChangeArrowheads="1"/>
          </p:cNvPicPr>
          <p:nvPr/>
        </p:nvPicPr>
        <p:blipFill>
          <a:blip r:embed="rId3" cstate="print"/>
          <a:srcRect/>
          <a:stretch>
            <a:fillRect/>
          </a:stretch>
        </p:blipFill>
        <p:spPr bwMode="auto">
          <a:xfrm>
            <a:off x="5072066" y="3940526"/>
            <a:ext cx="4071934" cy="291747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57158" y="1000108"/>
            <a:ext cx="8429684" cy="55721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err="1">
                <a:solidFill>
                  <a:schemeClr val="tx1"/>
                </a:solidFill>
              </a:rPr>
              <a:t>Hacıveyiszade</a:t>
            </a:r>
            <a:r>
              <a:rPr lang="tr-TR" sz="2400" dirty="0">
                <a:solidFill>
                  <a:schemeClr val="tx1"/>
                </a:solidFill>
              </a:rPr>
              <a:t> Mustafa (Kurucu) Efendi. </a:t>
            </a:r>
          </a:p>
          <a:p>
            <a:pPr algn="just"/>
            <a:r>
              <a:rPr lang="tr-TR" sz="2400" dirty="0">
                <a:solidFill>
                  <a:schemeClr val="tx1"/>
                </a:solidFill>
              </a:rPr>
              <a:t>“Hoştur bana senden gelen” anlayışıyla şeker hastalığı teşhisi konulduğunda, </a:t>
            </a:r>
          </a:p>
          <a:p>
            <a:pPr algn="just"/>
            <a:r>
              <a:rPr lang="tr-TR" sz="2400" dirty="0">
                <a:solidFill>
                  <a:schemeClr val="tx1"/>
                </a:solidFill>
              </a:rPr>
              <a:t>“Allahtan geldi, şeker hastası olduk, tatlandık el-</a:t>
            </a:r>
            <a:r>
              <a:rPr lang="tr-TR" sz="2400" dirty="0" err="1">
                <a:solidFill>
                  <a:schemeClr val="tx1"/>
                </a:solidFill>
              </a:rPr>
              <a:t>hamdülillah</a:t>
            </a:r>
            <a:r>
              <a:rPr lang="tr-TR" sz="2400" dirty="0">
                <a:solidFill>
                  <a:schemeClr val="tx1"/>
                </a:solidFill>
              </a:rPr>
              <a:t>.” demiştir. </a:t>
            </a:r>
          </a:p>
        </p:txBody>
      </p:sp>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ÖZRÜLÜ VE ENGELLİLERE EĞİTİM VERMEK</a:t>
            </a:r>
          </a:p>
        </p:txBody>
      </p:sp>
    </p:spTree>
    <p:extLst>
      <p:ext uri="{BB962C8B-B14F-4D97-AF65-F5344CB8AC3E}">
        <p14:creationId xmlns:p14="http://schemas.microsoft.com/office/powerpoint/2010/main" val="2990085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57158" y="1000108"/>
            <a:ext cx="8429684" cy="5572164"/>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rPr>
              <a:t>Batı Trakyalı </a:t>
            </a:r>
            <a:r>
              <a:rPr lang="tr-TR" sz="2800" dirty="0" err="1">
                <a:solidFill>
                  <a:schemeClr val="tx1"/>
                </a:solidFill>
              </a:rPr>
              <a:t>Kesikbacak</a:t>
            </a:r>
            <a:r>
              <a:rPr lang="tr-TR" sz="2800" dirty="0">
                <a:solidFill>
                  <a:schemeClr val="tx1"/>
                </a:solidFill>
              </a:rPr>
              <a:t> İsmail Hakkı (Bayrı) Efendi </a:t>
            </a:r>
          </a:p>
          <a:p>
            <a:pPr algn="just"/>
            <a:r>
              <a:rPr lang="tr-TR" dirty="0">
                <a:solidFill>
                  <a:schemeClr val="tx1"/>
                </a:solidFill>
              </a:rPr>
              <a:t>Çok zeki ve hareketli bir çocuk olan İsmail Hakkı, bir gün okuldan evine dönerken tramvaydan düşerek her iki bacağını da kaybetti. </a:t>
            </a:r>
          </a:p>
          <a:p>
            <a:pPr algn="just"/>
            <a:r>
              <a:rPr lang="tr-TR" dirty="0">
                <a:solidFill>
                  <a:schemeClr val="tx1"/>
                </a:solidFill>
              </a:rPr>
              <a:t>Bu durum onun hayat çizgisini değiştirdi; dayısı olan Fatih Camii dersiamlarından Serezli Ahmet Şükrü Efendi’nin teşvik ve himayesiyle hafızlığa başladı. Bir taraftan hafızlığını ikmal ederken diğer taraftan aşere-takrip, </a:t>
            </a:r>
            <a:r>
              <a:rPr lang="tr-TR" dirty="0" err="1">
                <a:solidFill>
                  <a:schemeClr val="tx1"/>
                </a:solidFill>
              </a:rPr>
              <a:t>tayyibeden</a:t>
            </a:r>
            <a:r>
              <a:rPr lang="tr-TR" dirty="0">
                <a:solidFill>
                  <a:schemeClr val="tx1"/>
                </a:solidFill>
              </a:rPr>
              <a:t> icazet aldı. </a:t>
            </a:r>
          </a:p>
          <a:p>
            <a:pPr algn="just"/>
            <a:r>
              <a:rPr lang="tr-TR" dirty="0">
                <a:solidFill>
                  <a:schemeClr val="tx1"/>
                </a:solidFill>
              </a:rPr>
              <a:t>İlk resmî göreve 1942’de Afyon Merkez Kur’an kursu öğretmenliğiyle başladı. </a:t>
            </a:r>
          </a:p>
          <a:p>
            <a:pPr algn="just"/>
            <a:r>
              <a:rPr lang="tr-TR" dirty="0">
                <a:solidFill>
                  <a:schemeClr val="tx1"/>
                </a:solidFill>
              </a:rPr>
              <a:t>1952 yılında İstanbul Fatih’teki </a:t>
            </a:r>
            <a:r>
              <a:rPr lang="tr-TR" dirty="0" err="1">
                <a:solidFill>
                  <a:schemeClr val="tx1"/>
                </a:solidFill>
              </a:rPr>
              <a:t>Dülgerzade</a:t>
            </a:r>
            <a:r>
              <a:rPr lang="tr-TR" dirty="0">
                <a:solidFill>
                  <a:schemeClr val="tx1"/>
                </a:solidFill>
              </a:rPr>
              <a:t> Camii Kur’an Kursu öğretmenliğine nakledildi ve 1972’de emekli oluncaya kadar bu görevini sürdürdü. </a:t>
            </a:r>
          </a:p>
          <a:p>
            <a:pPr algn="just"/>
            <a:r>
              <a:rPr lang="tr-TR" dirty="0" err="1">
                <a:solidFill>
                  <a:schemeClr val="tx1"/>
                </a:solidFill>
              </a:rPr>
              <a:t>Kesikbacak</a:t>
            </a:r>
            <a:r>
              <a:rPr lang="tr-TR" dirty="0">
                <a:solidFill>
                  <a:schemeClr val="tx1"/>
                </a:solidFill>
              </a:rPr>
              <a:t> Hoca’nın en büyük özelliği </a:t>
            </a:r>
            <a:r>
              <a:rPr lang="tr-TR" b="1" u="sng" dirty="0">
                <a:solidFill>
                  <a:schemeClr val="tx1"/>
                </a:solidFill>
              </a:rPr>
              <a:t>Kur’an eğitiminde talim, tashihi </a:t>
            </a:r>
            <a:r>
              <a:rPr lang="tr-TR" b="1" u="sng" dirty="0" err="1">
                <a:solidFill>
                  <a:schemeClr val="tx1"/>
                </a:solidFill>
              </a:rPr>
              <a:t>hurufta</a:t>
            </a:r>
            <a:r>
              <a:rPr lang="tr-TR" b="1" u="sng" dirty="0">
                <a:solidFill>
                  <a:schemeClr val="tx1"/>
                </a:solidFill>
              </a:rPr>
              <a:t> tavizsiz </a:t>
            </a:r>
            <a:r>
              <a:rPr lang="tr-TR" dirty="0">
                <a:solidFill>
                  <a:schemeClr val="tx1"/>
                </a:solidFill>
              </a:rPr>
              <a:t>olmasıydı. Çok sayıda talebe yetiştirmiş olup bunlardan 98 talebesine aşere, 3170 talebesine de tashih-i </a:t>
            </a:r>
            <a:r>
              <a:rPr lang="tr-TR" dirty="0" err="1">
                <a:solidFill>
                  <a:schemeClr val="tx1"/>
                </a:solidFill>
              </a:rPr>
              <a:t>huruftan</a:t>
            </a:r>
            <a:r>
              <a:rPr lang="tr-TR" dirty="0">
                <a:solidFill>
                  <a:schemeClr val="tx1"/>
                </a:solidFill>
              </a:rPr>
              <a:t> icazet vermiştir. </a:t>
            </a:r>
          </a:p>
          <a:p>
            <a:pPr algn="just"/>
            <a:r>
              <a:rPr lang="tr-TR" dirty="0">
                <a:solidFill>
                  <a:schemeClr val="tx1"/>
                </a:solidFill>
              </a:rPr>
              <a:t>Ayaklarını kaybetmesi, aynı zamanda şeker hastalığı Hoca’nın sert mizaçlı olarak tanınmasına vesile olmuştur. </a:t>
            </a:r>
          </a:p>
          <a:p>
            <a:pPr algn="just"/>
            <a:r>
              <a:rPr lang="tr-TR" dirty="0">
                <a:solidFill>
                  <a:schemeClr val="tx1"/>
                </a:solidFill>
              </a:rPr>
              <a:t>Öğrencisi </a:t>
            </a:r>
            <a:r>
              <a:rPr lang="tr-TR" dirty="0" err="1">
                <a:solidFill>
                  <a:schemeClr val="tx1"/>
                </a:solidFill>
              </a:rPr>
              <a:t>Miktat</a:t>
            </a:r>
            <a:r>
              <a:rPr lang="tr-TR" dirty="0">
                <a:solidFill>
                  <a:schemeClr val="tx1"/>
                </a:solidFill>
              </a:rPr>
              <a:t> Hoca, </a:t>
            </a:r>
            <a:r>
              <a:rPr lang="tr-TR" dirty="0" err="1">
                <a:solidFill>
                  <a:schemeClr val="tx1"/>
                </a:solidFill>
              </a:rPr>
              <a:t>Kesikbacak</a:t>
            </a:r>
            <a:r>
              <a:rPr lang="tr-TR" dirty="0">
                <a:solidFill>
                  <a:schemeClr val="tx1"/>
                </a:solidFill>
              </a:rPr>
              <a:t> Hoca’nın ayın yarısında kendinden borç aldığını, bunun sebebini sorduğunda ise “Talebelerin ihtiyaç için talepte bulunduklarını ve onları geri çeviremediğini” söyler. Ayrıca maaşının diğer bir kısmını da öğrencilerinin ihtiyaçlarına harcamak üzere her ay Gönenli Mehmet Efendi’ye göndermiş, engelli olması kendine güvenini kaybettirmemiş, hayata küsmemiş ve ömrünü din hizmetine adamıştır. </a:t>
            </a:r>
          </a:p>
        </p:txBody>
      </p:sp>
      <p:sp>
        <p:nvSpPr>
          <p:cNvPr id="3" name="2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ÖZRÜLÜ VE ENGELLİLERE EĞİTİM VERMEK</a:t>
            </a:r>
          </a:p>
        </p:txBody>
      </p:sp>
    </p:spTree>
    <p:extLst>
      <p:ext uri="{BB962C8B-B14F-4D97-AF65-F5344CB8AC3E}">
        <p14:creationId xmlns:p14="http://schemas.microsoft.com/office/powerpoint/2010/main" val="75493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574330"/>
            <a:ext cx="8534182" cy="5662982"/>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400" dirty="0">
                <a:solidFill>
                  <a:schemeClr val="tx1"/>
                </a:solidFill>
                <a:latin typeface="HASENAT4" pitchFamily="2" charset="-78"/>
                <a:cs typeface="HASENAT4" pitchFamily="2" charset="-78"/>
              </a:rPr>
              <a:t>وَإِن تَعُدُّواْ نِعْمَةَ اللّهِ لاَ تُحْصُوهَا إِنَّ اللّهَ لَغَفُورٌ رَّحِيمٌ </a:t>
            </a:r>
            <a:endParaRPr lang="tr-TR" sz="4400" dirty="0">
              <a:solidFill>
                <a:schemeClr val="tx1"/>
              </a:solidFill>
              <a:latin typeface="HASENAT4" pitchFamily="2" charset="-78"/>
              <a:cs typeface="HASENAT4" pitchFamily="2" charset="-78"/>
            </a:endParaRPr>
          </a:p>
          <a:p>
            <a:pPr algn="ctr"/>
            <a:r>
              <a:rPr lang="tr-TR" sz="2800" dirty="0">
                <a:solidFill>
                  <a:schemeClr val="tx1"/>
                </a:solidFill>
              </a:rPr>
              <a:t>“Allahın nimetlerini saymaya kalksanız sayamazsınız”</a:t>
            </a:r>
          </a:p>
          <a:p>
            <a:pPr algn="ctr"/>
            <a:r>
              <a:rPr lang="tr-TR" sz="2800" dirty="0">
                <a:solidFill>
                  <a:schemeClr val="tx1"/>
                </a:solidFill>
              </a:rPr>
              <a:t> </a:t>
            </a:r>
            <a:r>
              <a:rPr lang="tr-TR" sz="1400" dirty="0">
                <a:solidFill>
                  <a:schemeClr val="tx1"/>
                </a:solidFill>
              </a:rPr>
              <a:t>(</a:t>
            </a:r>
            <a:r>
              <a:rPr lang="tr-TR" sz="1400" dirty="0" err="1">
                <a:solidFill>
                  <a:schemeClr val="tx1"/>
                </a:solidFill>
              </a:rPr>
              <a:t>Nahl</a:t>
            </a:r>
            <a:r>
              <a:rPr lang="tr-TR" sz="1400" dirty="0">
                <a:solidFill>
                  <a:schemeClr val="tx1"/>
                </a:solidFill>
              </a:rPr>
              <a:t>,18) </a:t>
            </a:r>
            <a:endParaRPr lang="tr-TR" dirty="0">
              <a:solidFill>
                <a:schemeClr val="tx1"/>
              </a:solidFill>
            </a:endParaRPr>
          </a:p>
          <a:p>
            <a:pPr algn="just"/>
            <a:r>
              <a:rPr lang="tr-TR" sz="3200" dirty="0">
                <a:solidFill>
                  <a:schemeClr val="tx1"/>
                </a:solidFill>
                <a:latin typeface="Times New Roman" pitchFamily="18" charset="0"/>
                <a:cs typeface="Times New Roman" pitchFamily="18" charset="0"/>
              </a:rPr>
              <a:t>	Bizlere sunulan nimetlerin en başında sağlığımız gelmektedir. Rahat, huzurlu ve mutlu bir hayat geçirmenin en temel yolu sağlıktan, sağlıklı olmaktan geçer.  </a:t>
            </a:r>
          </a:p>
          <a:p>
            <a:pPr algn="just"/>
            <a:r>
              <a:rPr lang="tr-TR" sz="3200" dirty="0">
                <a:solidFill>
                  <a:schemeClr val="tx1"/>
                </a:solidFill>
                <a:latin typeface="Times New Roman" pitchFamily="18" charset="0"/>
                <a:cs typeface="Times New Roman" pitchFamily="18" charset="0"/>
              </a:rPr>
              <a:t>	İnsan verilen nimetlerden hesaba çekilecektir.</a:t>
            </a:r>
          </a:p>
        </p:txBody>
      </p:sp>
      <p:sp>
        <p:nvSpPr>
          <p:cNvPr id="4" name="3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effectLst>
                  <a:outerShdw blurRad="38100" dist="38100" dir="2700000" algn="tl">
                    <a:srgbClr val="000000">
                      <a:alpha val="43137"/>
                    </a:srgbClr>
                  </a:outerShdw>
                </a:effectLst>
              </a:rPr>
              <a:t>ALLAH İNSANLARI ÇEŞİTLİ NİMETLERLE RIZIKLANDIRMAKTADIR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827584" y="116632"/>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effectLst>
                  <a:outerShdw blurRad="38100" dist="38100" dir="2700000" algn="tl">
                    <a:srgbClr val="000000">
                      <a:alpha val="43137"/>
                    </a:srgbClr>
                  </a:outerShdw>
                </a:effectLst>
              </a:rPr>
              <a:t>ALLAH İNSANLARI ÇEŞİTLİ NİMETLERLE RIZIKLANDIRMAKTADIR</a:t>
            </a:r>
          </a:p>
        </p:txBody>
      </p:sp>
      <p:pic>
        <p:nvPicPr>
          <p:cNvPr id="4098" name="Picture 2" descr="D:\SADECE iDRiS\iDRiS BABA VAAZLAR\VAAZ\DİĞER VAAZLAR\sağlık\resimler\frontal_section.jpg"/>
          <p:cNvPicPr>
            <a:picLocks noChangeAspect="1" noChangeArrowheads="1"/>
          </p:cNvPicPr>
          <p:nvPr/>
        </p:nvPicPr>
        <p:blipFill>
          <a:blip r:embed="rId2" cstate="print"/>
          <a:srcRect/>
          <a:stretch>
            <a:fillRect/>
          </a:stretch>
        </p:blipFill>
        <p:spPr bwMode="auto">
          <a:xfrm>
            <a:off x="0" y="3671887"/>
            <a:ext cx="3643306" cy="3186113"/>
          </a:xfrm>
          <a:prstGeom prst="rect">
            <a:avLst/>
          </a:prstGeom>
          <a:noFill/>
        </p:spPr>
      </p:pic>
      <p:pic>
        <p:nvPicPr>
          <p:cNvPr id="4099" name="Picture 3" descr="D:\SADECE iDRiS\iDRiS BABA VAAZLAR\VAAZ\DİĞER VAAZLAR\sağlık\resimler\göz201108104404_goz.png"/>
          <p:cNvPicPr>
            <a:picLocks noChangeAspect="1" noChangeArrowheads="1"/>
          </p:cNvPicPr>
          <p:nvPr/>
        </p:nvPicPr>
        <p:blipFill>
          <a:blip r:embed="rId3" cstate="print"/>
          <a:srcRect/>
          <a:stretch>
            <a:fillRect/>
          </a:stretch>
        </p:blipFill>
        <p:spPr bwMode="auto">
          <a:xfrm>
            <a:off x="4572000" y="714356"/>
            <a:ext cx="3604872" cy="2928958"/>
          </a:xfrm>
          <a:prstGeom prst="rect">
            <a:avLst/>
          </a:prstGeom>
          <a:noFill/>
        </p:spPr>
      </p:pic>
      <p:pic>
        <p:nvPicPr>
          <p:cNvPr id="4100" name="Picture 4" descr="D:\SADECE iDRiS\iDRiS BABA VAAZLAR\VAAZ\DİĞER VAAZLAR\sağlık\resimler\göz complex_eye_500.jpg"/>
          <p:cNvPicPr>
            <a:picLocks noChangeAspect="1" noChangeArrowheads="1"/>
          </p:cNvPicPr>
          <p:nvPr/>
        </p:nvPicPr>
        <p:blipFill>
          <a:blip r:embed="rId4" cstate="print"/>
          <a:srcRect/>
          <a:stretch>
            <a:fillRect/>
          </a:stretch>
        </p:blipFill>
        <p:spPr bwMode="auto">
          <a:xfrm>
            <a:off x="5335131" y="3643315"/>
            <a:ext cx="3808870" cy="3214686"/>
          </a:xfrm>
          <a:prstGeom prst="rect">
            <a:avLst/>
          </a:prstGeom>
          <a:noFill/>
        </p:spPr>
      </p:pic>
      <p:pic>
        <p:nvPicPr>
          <p:cNvPr id="4101" name="Picture 5" descr="D:\SADECE iDRiS\iDRiS BABA VAAZLAR\VAAZ\DİĞER VAAZLAR\sağlık\resimler\saglik.jpg"/>
          <p:cNvPicPr>
            <a:picLocks noChangeAspect="1" noChangeArrowheads="1"/>
          </p:cNvPicPr>
          <p:nvPr/>
        </p:nvPicPr>
        <p:blipFill>
          <a:blip r:embed="rId5" cstate="print"/>
          <a:srcRect/>
          <a:stretch>
            <a:fillRect/>
          </a:stretch>
        </p:blipFill>
        <p:spPr bwMode="auto">
          <a:xfrm>
            <a:off x="3500430" y="4572008"/>
            <a:ext cx="1904054" cy="1566878"/>
          </a:xfrm>
          <a:prstGeom prst="rect">
            <a:avLst/>
          </a:prstGeom>
          <a:noFill/>
        </p:spPr>
      </p:pic>
      <p:pic>
        <p:nvPicPr>
          <p:cNvPr id="4102" name="Picture 6" descr="D:\SADECE iDRiS\iDRiS BABA VAAZLAR\VAAZ\DİĞER VAAZLAR\sağlık\resimler\kulak_anatomisi.jpg"/>
          <p:cNvPicPr>
            <a:picLocks noChangeAspect="1" noChangeArrowheads="1"/>
          </p:cNvPicPr>
          <p:nvPr/>
        </p:nvPicPr>
        <p:blipFill>
          <a:blip r:embed="rId6" cstate="print"/>
          <a:srcRect/>
          <a:stretch>
            <a:fillRect/>
          </a:stretch>
        </p:blipFill>
        <p:spPr bwMode="auto">
          <a:xfrm>
            <a:off x="785786" y="714356"/>
            <a:ext cx="3686176" cy="29432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ALLAH VERDİĞİ NİMETİN HESABINI SORACAKTIR</a:t>
            </a:r>
          </a:p>
        </p:txBody>
      </p:sp>
      <p:pic>
        <p:nvPicPr>
          <p:cNvPr id="6147" name="Picture 3" descr="D:\SADECE iDRiS\iDRiS BABA VAAZLAR\VAAZ\DİĞER VAAZLAR\sağlık\resimler\ayakları kolları doğuştan olmayan adam videolu.jpg"/>
          <p:cNvPicPr>
            <a:picLocks noChangeAspect="1" noChangeArrowheads="1"/>
          </p:cNvPicPr>
          <p:nvPr/>
        </p:nvPicPr>
        <p:blipFill>
          <a:blip r:embed="rId2" cstate="print"/>
          <a:srcRect/>
          <a:stretch>
            <a:fillRect/>
          </a:stretch>
        </p:blipFill>
        <p:spPr bwMode="auto">
          <a:xfrm>
            <a:off x="2500298" y="1428736"/>
            <a:ext cx="3857620" cy="40849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6290" y="1124744"/>
            <a:ext cx="8534182" cy="511256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Bizler bu dünyaya imtihan için gönderildik. </a:t>
            </a:r>
          </a:p>
          <a:p>
            <a:pPr algn="ctr"/>
            <a:r>
              <a:rPr lang="tr-TR" sz="2400" dirty="0">
                <a:solidFill>
                  <a:schemeClr val="tx1"/>
                </a:solidFill>
              </a:rPr>
              <a:t>Bazen nimetlerin çokça verilmesiyle imtihana tabi tutuluruz, bazen de nimetlerin eksiltilmesiyle imtihana tabi tutuluruz.</a:t>
            </a:r>
          </a:p>
          <a:p>
            <a:pPr algn="ctr" rtl="1"/>
            <a:r>
              <a:rPr lang="ar-SA" sz="4000" dirty="0">
                <a:solidFill>
                  <a:schemeClr val="tx1"/>
                </a:solidFill>
                <a:latin typeface="HASENAT4" pitchFamily="2" charset="-78"/>
                <a:cs typeface="HASENAT4" pitchFamily="2" charset="-78"/>
              </a:rPr>
              <a:t>وَلَنَبْلُوَنَّكُمْ بِشَيْءٍ مِّنَ الْخَوفْ وَالْجُوعِ وَنَقْصٍ مِّنَ الأَمَوَالِ وَالأنفُسِ وَالثَّمَرَاتِ وَبَشِّرِ الصَّابِرِينَ</a:t>
            </a:r>
            <a:endParaRPr lang="tr-TR" sz="4000" dirty="0">
              <a:solidFill>
                <a:schemeClr val="tx1"/>
              </a:solidFill>
              <a:latin typeface="HASENAT4" pitchFamily="2" charset="-78"/>
              <a:cs typeface="HASENAT4" pitchFamily="2" charset="-78"/>
            </a:endParaRPr>
          </a:p>
          <a:p>
            <a:pPr algn="ctr" rtl="1"/>
            <a:r>
              <a:rPr lang="tr-TR" sz="4000" dirty="0">
                <a:solidFill>
                  <a:schemeClr val="tx1"/>
                </a:solidFill>
                <a:latin typeface="HASENAT4" pitchFamily="2" charset="-78"/>
                <a:cs typeface="HASENAT4" pitchFamily="2" charset="-78"/>
              </a:rPr>
              <a:t>  </a:t>
            </a:r>
            <a:r>
              <a:rPr lang="ar-SA" sz="4000" dirty="0">
                <a:solidFill>
                  <a:schemeClr val="tx1"/>
                </a:solidFill>
                <a:latin typeface="HASENAT4" pitchFamily="2" charset="-78"/>
                <a:cs typeface="HASENAT4" pitchFamily="2" charset="-78"/>
              </a:rPr>
              <a:t> الَّذِينَ إِذَا أَصَابَتْهُم مُّصِيبَةٌ قَالُواْ إِنَّا لِلّهِ وَإِنَّـا إِلَيْهِ رَاجِعونَ</a:t>
            </a:r>
            <a:endParaRPr lang="tr-TR" sz="4000" dirty="0">
              <a:solidFill>
                <a:schemeClr val="tx1"/>
              </a:solidFill>
              <a:latin typeface="HASENAT4" pitchFamily="2" charset="-78"/>
              <a:cs typeface="HASENAT4" pitchFamily="2" charset="-78"/>
            </a:endParaRPr>
          </a:p>
          <a:p>
            <a:pPr algn="just"/>
            <a:r>
              <a:rPr lang="tr-TR" sz="1100" dirty="0">
                <a:solidFill>
                  <a:schemeClr val="tx1"/>
                </a:solidFill>
              </a:rPr>
              <a:t> 	</a:t>
            </a:r>
          </a:p>
          <a:p>
            <a:pPr algn="just"/>
            <a:r>
              <a:rPr lang="tr-TR" sz="2400" dirty="0">
                <a:solidFill>
                  <a:schemeClr val="tx1"/>
                </a:solidFill>
              </a:rPr>
              <a:t>	“</a:t>
            </a:r>
            <a:r>
              <a:rPr lang="tr-TR" sz="2800" dirty="0" err="1">
                <a:solidFill>
                  <a:schemeClr val="tx1"/>
                </a:solidFill>
              </a:rPr>
              <a:t>Andolsun</a:t>
            </a:r>
            <a:r>
              <a:rPr lang="tr-TR" sz="2800" dirty="0">
                <a:solidFill>
                  <a:schemeClr val="tx1"/>
                </a:solidFill>
              </a:rPr>
              <a:t> ki </a:t>
            </a:r>
            <a:r>
              <a:rPr lang="tr-TR" sz="2800" dirty="0">
                <a:solidFill>
                  <a:srgbClr val="FF0000"/>
                </a:solidFill>
              </a:rPr>
              <a:t>sizi biraz korku ve açlıkla, bir de mallar, canlar ve ürünlerden eksilterek deneriz. </a:t>
            </a:r>
            <a:r>
              <a:rPr lang="tr-TR" sz="2800" dirty="0">
                <a:solidFill>
                  <a:schemeClr val="tx1"/>
                </a:solidFill>
              </a:rPr>
              <a:t>Sabredenleri müjdele.  </a:t>
            </a:r>
            <a:r>
              <a:rPr lang="tr-TR" sz="2800" dirty="0">
                <a:solidFill>
                  <a:srgbClr val="0070C0"/>
                </a:solidFill>
              </a:rPr>
              <a:t>Onlar; başlarına bir musibet gelince,</a:t>
            </a:r>
            <a:r>
              <a:rPr lang="tr-TR" sz="2800" dirty="0">
                <a:solidFill>
                  <a:schemeClr val="tx1"/>
                </a:solidFill>
              </a:rPr>
              <a:t> “</a:t>
            </a:r>
            <a:r>
              <a:rPr lang="tr-TR" sz="2800" dirty="0">
                <a:solidFill>
                  <a:srgbClr val="7030A0"/>
                </a:solidFill>
              </a:rPr>
              <a:t>Biz şüphesiz (her şeyimizle) Allah’a aidiz ve şüphesiz O’na döneceğiz</a:t>
            </a:r>
            <a:r>
              <a:rPr lang="tr-TR" sz="2800" dirty="0">
                <a:solidFill>
                  <a:schemeClr val="tx1"/>
                </a:solidFill>
              </a:rPr>
              <a:t>” derler</a:t>
            </a:r>
            <a:r>
              <a:rPr lang="tr-TR" sz="2400" dirty="0">
                <a:solidFill>
                  <a:schemeClr val="tx1"/>
                </a:solidFill>
              </a:rPr>
              <a:t>.  </a:t>
            </a:r>
            <a:r>
              <a:rPr lang="tr-TR" sz="1600" dirty="0">
                <a:solidFill>
                  <a:schemeClr val="tx1"/>
                </a:solidFill>
              </a:rPr>
              <a:t>(Bakara, 155-156)</a:t>
            </a:r>
            <a:endParaRPr lang="tr-TR" sz="2400" dirty="0">
              <a:solidFill>
                <a:schemeClr val="tx1"/>
              </a:solidFill>
            </a:endParaRPr>
          </a:p>
        </p:txBody>
      </p:sp>
      <p:sp>
        <p:nvSpPr>
          <p:cNvPr id="4" name="3 Yuvarlatılmış Dikdörtgen"/>
          <p:cNvSpPr/>
          <p:nvPr/>
        </p:nvSpPr>
        <p:spPr>
          <a:xfrm>
            <a:off x="827584" y="260648"/>
            <a:ext cx="7848872" cy="576064"/>
          </a:xfrm>
          <a:prstGeom prst="roundRect">
            <a:avLst>
              <a:gd name="adj" fmla="val 46772"/>
            </a:avLst>
          </a:prstGeom>
          <a:solidFill>
            <a:schemeClr val="bg1">
              <a:lumMod val="6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effectLst>
                  <a:outerShdw blurRad="38100" dist="38100" dir="2700000" algn="tl">
                    <a:srgbClr val="000000">
                      <a:alpha val="43137"/>
                    </a:srgbClr>
                  </a:outerShdw>
                </a:effectLst>
              </a:rPr>
              <a:t>ALLAH VERDİĞİ NİMETİN HESABINI SORACAKTIR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1636</Words>
  <Application>Microsoft Office PowerPoint</Application>
  <PresentationFormat>Ekran Gösterisi (4:3)</PresentationFormat>
  <Paragraphs>309</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LALEYL</dc:creator>
  <cp:lastModifiedBy>idris yavuzyiğit</cp:lastModifiedBy>
  <cp:revision>127</cp:revision>
  <dcterms:created xsi:type="dcterms:W3CDTF">2011-02-24T15:10:49Z</dcterms:created>
  <dcterms:modified xsi:type="dcterms:W3CDTF">2021-03-30T13:47:51Z</dcterms:modified>
</cp:coreProperties>
</file>