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8" r:id="rId30"/>
    <p:sldId id="285" r:id="rId31"/>
    <p:sldId id="287" r:id="rId32"/>
  </p:sldIdLst>
  <p:sldSz cx="9144000" cy="6858000" type="screen4x3"/>
  <p:notesSz cx="4614863" cy="68151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017C-666B-40FF-8EC8-9A00E680C27B}" type="datetimeFigureOut">
              <a:rPr lang="tr-TR" smtClean="0"/>
              <a:pPr/>
              <a:t>02.06.2011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2577-0473-4256-AC16-F3367F1E3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aazsitesi.com/" TargetMode="External"/><Relationship Id="rId4" Type="http://schemas.openxmlformats.org/officeDocument/2006/relationships/hyperlink" Target="http://www.aziziyemuftulugu.gov.t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214546" y="1214446"/>
            <a:ext cx="6929454" cy="56435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0" b="1" dirty="0" err="1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Insanın</a:t>
            </a:r>
            <a:r>
              <a:rPr lang="tr-TR" sz="8000" b="1" dirty="0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 Günah </a:t>
            </a:r>
            <a:r>
              <a:rPr lang="tr-TR" sz="8000" b="1" dirty="0" err="1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Islemesi</a:t>
            </a:r>
            <a:r>
              <a:rPr lang="tr-TR" sz="8000" b="1" dirty="0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 ve </a:t>
            </a:r>
            <a:r>
              <a:rPr lang="tr-TR" sz="8000" b="1" dirty="0" err="1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Tevbe</a:t>
            </a:r>
            <a:r>
              <a:rPr lang="tr-TR" sz="8000" b="1" dirty="0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 </a:t>
            </a:r>
          </a:p>
          <a:p>
            <a:pPr algn="ctr"/>
            <a:endParaRPr lang="tr-TR" sz="1200" b="1" dirty="0" smtClean="0">
              <a:solidFill>
                <a:srgbClr val="FF0000"/>
              </a:solidFill>
              <a:latin typeface="Vivaldi" pitchFamily="66" charset="0"/>
              <a:cs typeface="Times New Roman" pitchFamily="18" charset="0"/>
            </a:endParaRPr>
          </a:p>
          <a:p>
            <a:pPr algn="ctr"/>
            <a:r>
              <a:rPr lang="tr-TR" sz="3200" b="1" dirty="0" smtClean="0">
                <a:solidFill>
                  <a:schemeClr val="accent1"/>
                </a:solidFill>
                <a:latin typeface="Vivaldi" pitchFamily="66" charset="0"/>
                <a:cs typeface="Times New Roman" pitchFamily="18" charset="0"/>
              </a:rPr>
              <a:t>İ</a:t>
            </a:r>
            <a:r>
              <a:rPr lang="tr-TR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dris YAVUZYİĞİT</a:t>
            </a:r>
          </a:p>
          <a:p>
            <a:pPr algn="ctr"/>
            <a:r>
              <a:rPr lang="tr-TR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Dadaşkent</a:t>
            </a:r>
            <a:r>
              <a:rPr lang="tr-TR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Merkez Camii İmam Hatibi</a:t>
            </a:r>
            <a:endParaRPr lang="tr-TR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17 Resim" descr="tepedin.png"/>
          <p:cNvPicPr>
            <a:picLocks noChangeAspect="1"/>
          </p:cNvPicPr>
          <p:nvPr/>
        </p:nvPicPr>
        <p:blipFill>
          <a:blip r:embed="rId3"/>
          <a:srcRect l="821" t="10949"/>
          <a:stretch>
            <a:fillRect/>
          </a:stretch>
        </p:blipFill>
        <p:spPr>
          <a:xfrm>
            <a:off x="2000232" y="-24"/>
            <a:ext cx="7143768" cy="1214446"/>
          </a:xfrm>
          <a:prstGeom prst="rect">
            <a:avLst/>
          </a:prstGeom>
        </p:spPr>
      </p:pic>
      <p:sp>
        <p:nvSpPr>
          <p:cNvPr id="23" name="22 Dikdörtgen"/>
          <p:cNvSpPr/>
          <p:nvPr/>
        </p:nvSpPr>
        <p:spPr>
          <a:xfrm>
            <a:off x="3386909" y="71414"/>
            <a:ext cx="4042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T.C. </a:t>
            </a:r>
          </a:p>
          <a:p>
            <a:pPr algn="ctr" eaLnBrk="0" hangingPunct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AZİZİYE MÜFTÜLÜĞÜ</a:t>
            </a:r>
          </a:p>
          <a:p>
            <a:pPr algn="ctr" eaLnBrk="0" hangingPunct="0"/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DADAŞKENT MERKEZ CAMİİ</a:t>
            </a:r>
            <a:endParaRPr lang="tr-TR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YUSUFCUK\Desktop\Günahlar ve Tevbe\0_5a2c8_d0823541_XL.png"/>
          <p:cNvPicPr>
            <a:picLocks noChangeAspect="1" noChangeArrowheads="1"/>
          </p:cNvPicPr>
          <p:nvPr/>
        </p:nvPicPr>
        <p:blipFill>
          <a:blip r:embed="rId4"/>
          <a:srcRect r="10403"/>
          <a:stretch>
            <a:fillRect/>
          </a:stretch>
        </p:blipFill>
        <p:spPr bwMode="auto">
          <a:xfrm>
            <a:off x="6929454" y="4214818"/>
            <a:ext cx="2214578" cy="2643182"/>
          </a:xfrm>
          <a:prstGeom prst="rect">
            <a:avLst/>
          </a:prstGeom>
          <a:noFill/>
        </p:spPr>
      </p:pic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5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Büyük günahlar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tr-TR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Dünyada ceza (had) ve ahrette azap gerektiren günahlardır. 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u="sng" dirty="0" smtClean="0">
                <a:solidFill>
                  <a:schemeClr val="tx1"/>
                </a:solidFill>
              </a:rPr>
              <a:t>Abdullah </a:t>
            </a:r>
            <a:r>
              <a:rPr lang="tr-TR" sz="2000" u="sng" dirty="0" err="1" smtClean="0">
                <a:solidFill>
                  <a:schemeClr val="tx1"/>
                </a:solidFill>
              </a:rPr>
              <a:t>ibn</a:t>
            </a:r>
            <a:r>
              <a:rPr lang="tr-TR" sz="2000" u="sng" dirty="0" smtClean="0">
                <a:solidFill>
                  <a:schemeClr val="tx1"/>
                </a:solidFill>
              </a:rPr>
              <a:t> Abbas</a:t>
            </a:r>
            <a:r>
              <a:rPr lang="tr-TR" sz="2000" dirty="0" smtClean="0">
                <a:solidFill>
                  <a:schemeClr val="tx1"/>
                </a:solidFill>
              </a:rPr>
              <a:t>: 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000" dirty="0" smtClean="0">
                <a:solidFill>
                  <a:srgbClr val="0070C0"/>
                </a:solidFill>
              </a:rPr>
              <a:t>“</a:t>
            </a:r>
            <a:r>
              <a:rPr lang="tr-TR" sz="2000" b="1" dirty="0" smtClean="0">
                <a:solidFill>
                  <a:srgbClr val="0070C0"/>
                </a:solidFill>
              </a:rPr>
              <a:t>Allahın yasak ettiği her günah büyük günahtır</a:t>
            </a:r>
            <a:r>
              <a:rPr lang="tr-TR" sz="2000" dirty="0" smtClean="0">
                <a:solidFill>
                  <a:srgbClr val="0070C0"/>
                </a:solidFill>
              </a:rPr>
              <a:t>”. 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</a:rPr>
              <a:t>Allaha isyan olan her şey büyük günahtır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</a:rPr>
              <a:t>”.  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000" dirty="0" smtClean="0">
                <a:solidFill>
                  <a:srgbClr val="7030A0"/>
                </a:solidFill>
              </a:rPr>
              <a:t>“</a:t>
            </a:r>
            <a:r>
              <a:rPr lang="tr-TR" sz="2000" b="1" dirty="0" smtClean="0">
                <a:solidFill>
                  <a:srgbClr val="7030A0"/>
                </a:solidFill>
              </a:rPr>
              <a:t>Allahın cehennemle cezalandıracağı veya işleyene gazap ettiğini veya lanet ettiğini veya azap olduğunu bildirdiği her günah büyük günahtır</a:t>
            </a:r>
            <a:r>
              <a:rPr lang="tr-TR" sz="2000" dirty="0" smtClean="0">
                <a:solidFill>
                  <a:srgbClr val="7030A0"/>
                </a:solidFill>
              </a:rPr>
              <a:t>”. </a:t>
            </a:r>
          </a:p>
          <a:p>
            <a:pPr algn="just"/>
            <a:endParaRPr lang="tr-TR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Allaha ortak koşmak, İnkar etmek, içki içmek, kumar oynamak, Allahın rahmetinden ümit kesmek, iftira etmek, Ana-babaya zulmetmek, </a:t>
            </a:r>
          </a:p>
          <a:p>
            <a:pPr algn="just"/>
            <a: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Yalancı şahitlik yapmak, yalan konuşmak, Allahın haram kıldığı cana haksız yere kıymak/öldürmek, </a:t>
            </a:r>
          </a:p>
          <a:p>
            <a:pPr algn="just"/>
            <a:endParaRPr lang="tr-TR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400" b="1" u="sng" dirty="0" smtClean="0">
                <a:solidFill>
                  <a:srgbClr val="FF0000"/>
                </a:solidFill>
              </a:rPr>
              <a:t>"</a:t>
            </a:r>
            <a:r>
              <a:rPr lang="tr-TR" sz="2400" b="1" i="1" u="sng" dirty="0" err="1" smtClean="0">
                <a:solidFill>
                  <a:srgbClr val="FF0000"/>
                </a:solidFill>
              </a:rPr>
              <a:t>Günâhın</a:t>
            </a:r>
            <a:r>
              <a:rPr lang="tr-TR" sz="2400" b="1" i="1" u="sng" dirty="0" smtClean="0">
                <a:solidFill>
                  <a:srgbClr val="FF0000"/>
                </a:solidFill>
              </a:rPr>
              <a:t> küçüklüğüne büyüklüğüne bakma, kime karşı suç işlediğine bak”</a:t>
            </a:r>
            <a:endParaRPr lang="tr-T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Şirk/Küfür/</a:t>
            </a:r>
            <a:r>
              <a:rPr lang="tr-TR" sz="2000" dirty="0" err="1" smtClean="0">
                <a:solidFill>
                  <a:schemeClr val="tx1"/>
                </a:solidFill>
              </a:rPr>
              <a:t>Tekzib</a:t>
            </a:r>
            <a:endParaRPr lang="tr-TR" sz="2000" dirty="0" smtClean="0">
              <a:solidFill>
                <a:schemeClr val="tx1"/>
              </a:solidFill>
            </a:endParaRP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Nifak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rgbClr val="C00000"/>
                </a:solidFill>
              </a:rPr>
              <a:t>Allaha ve peygambere karşı çıkmak ve onlara düşmanlık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accent4">
                    <a:lumMod val="50000"/>
                  </a:schemeClr>
                </a:solidFill>
              </a:rPr>
              <a:t>Ayetlerle, dini hüküm ve değerlerle alay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rgbClr val="7030A0"/>
                </a:solidFill>
              </a:rPr>
              <a:t>İnsanları günah işlemeye teşvik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rgbClr val="0070C0"/>
                </a:solidFill>
              </a:rPr>
              <a:t>Günaha aracılık ve öncülük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rgbClr val="FF0000"/>
                </a:solidFill>
              </a:rPr>
              <a:t>Dinin hükümlerinin uygulanmasına engel olmak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Riyakarlık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b="1" u="sng" dirty="0" smtClean="0">
                <a:solidFill>
                  <a:schemeClr val="tx1"/>
                </a:solidFill>
              </a:rPr>
              <a:t>İftira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Cana kıyma ve intihar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Teröristlik ve yol kesicilik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Yasak olan cinsel ilişki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b="1" dirty="0" smtClean="0">
                <a:solidFill>
                  <a:srgbClr val="FF0000"/>
                </a:solidFill>
              </a:rPr>
              <a:t>Avret yerlerini açmak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Anne babaya zulüm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Şımarmak ve azmak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Sıla-i </a:t>
            </a:r>
            <a:r>
              <a:rPr lang="tr-TR" sz="2000" dirty="0" err="1" smtClean="0">
                <a:solidFill>
                  <a:schemeClr val="tx1"/>
                </a:solidFill>
              </a:rPr>
              <a:t>rahimi</a:t>
            </a:r>
            <a:r>
              <a:rPr lang="tr-TR" sz="2000" dirty="0" smtClean="0">
                <a:solidFill>
                  <a:schemeClr val="tx1"/>
                </a:solidFill>
              </a:rPr>
              <a:t> terk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rgbClr val="FF0000"/>
                </a:solidFill>
              </a:rPr>
              <a:t>Komşulara eziyet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b="1" u="sng" dirty="0" smtClean="0">
                <a:solidFill>
                  <a:schemeClr val="tx1"/>
                </a:solidFill>
              </a:rPr>
              <a:t>Haksız kazanç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Zulmetmek ve zalime destek vermek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dirty="0" smtClean="0">
                <a:solidFill>
                  <a:schemeClr val="tx1"/>
                </a:solidFill>
              </a:rPr>
              <a:t>Sihir ve kahinlik etmek</a:t>
            </a:r>
          </a:p>
          <a:p>
            <a:pPr marL="36000" lvl="1" indent="-108000">
              <a:buFont typeface="+mj-lt"/>
              <a:buAutoNum type="arabicPeriod"/>
            </a:pPr>
            <a:r>
              <a:rPr lang="tr-TR" sz="2000" b="1" u="sng" dirty="0" smtClean="0">
                <a:solidFill>
                  <a:schemeClr val="tx1"/>
                </a:solidFill>
              </a:rPr>
              <a:t>Yalan konuşmak</a:t>
            </a:r>
            <a:endParaRPr lang="tr-TR" sz="2000" dirty="0" smtClean="0">
              <a:solidFill>
                <a:schemeClr val="tx1"/>
              </a:solidFill>
            </a:endParaRPr>
          </a:p>
          <a:p>
            <a:pPr marL="36000" lvl="1" indent="-108000">
              <a:buFont typeface="+mj-lt"/>
              <a:buAutoNum type="arabicPeriod"/>
            </a:pP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BÜYÜK GÜNAH İŞLEYEN KİMSELERİN DURUMU</a:t>
            </a:r>
          </a:p>
          <a:p>
            <a:pPr algn="just"/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İnsan günah işleyebilecek nitelikte yaratılmıştır. Bu sebeple peygamberler hariç bütün insanların az-çok günahı vardır. </a:t>
            </a:r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Günah işlemeseydik </a:t>
            </a:r>
            <a:r>
              <a:rPr lang="tr-TR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allah</a:t>
            </a:r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başka bir kavim getirir.</a:t>
            </a:r>
          </a:p>
          <a:p>
            <a:pPr algn="just"/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3600" b="1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لَوْ لَمْ تُذْنِبُوا لَذَهَبَ اللهُ بِكُمْ وَلَجاَءَ بِقَوْمٍ يُذْنِبُونَ فَيَسْتَغْفِرُونَ اللهَ فَيَغْفِرُ لَهُمْ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Eğer siz günah işlememiş olsaydınız Allah sizi yok eder, başka bir kavim getirir,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onlar günah işlerler, günahlarının bağışlanmasını Allah’tan isterler.”  </a:t>
            </a:r>
            <a:r>
              <a:rPr lang="tr-T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(Müslim, </a:t>
            </a:r>
            <a:r>
              <a:rPr lang="tr-TR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11)</a:t>
            </a:r>
            <a:endParaRPr lang="tr-T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just"/>
            <a:r>
              <a:rPr lang="tr-TR" sz="3200" dirty="0" smtClean="0">
                <a:solidFill>
                  <a:schemeClr val="tx1"/>
                </a:solidFill>
              </a:rPr>
              <a:t>	Bir mümin inkar etmeden, haramları, helal ve mubah saymadan, küçümseyip hafife almadan büyük günah işlerse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dinden çıkmaz,</a:t>
            </a:r>
            <a:r>
              <a:rPr lang="tr-TR" sz="3200" dirty="0" smtClean="0">
                <a:solidFill>
                  <a:schemeClr val="tx1"/>
                </a:solidFill>
              </a:rPr>
              <a:t> yine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mümindir ancak isyankar ve </a:t>
            </a:r>
            <a:r>
              <a:rPr lang="tr-T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fasık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olur.</a:t>
            </a:r>
            <a:endParaRPr 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800" b="1" u="sng" dirty="0" smtClean="0">
                <a:solidFill>
                  <a:schemeClr val="tx1"/>
                </a:solidFill>
              </a:rPr>
              <a:t>TEVBE NEDİR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	Sözlükte “pişmanlık, dönme, </a:t>
            </a:r>
            <a:r>
              <a:rPr lang="tr-TR" sz="2800" dirty="0" err="1" smtClean="0">
                <a:solidFill>
                  <a:schemeClr val="tx1"/>
                </a:solidFill>
              </a:rPr>
              <a:t>nedâmet</a:t>
            </a:r>
            <a:r>
              <a:rPr lang="tr-TR" sz="2800" dirty="0" smtClean="0">
                <a:solidFill>
                  <a:schemeClr val="tx1"/>
                </a:solidFill>
              </a:rPr>
              <a:t>” anlamlarına gelir.</a:t>
            </a:r>
          </a:p>
          <a:p>
            <a:pPr algn="just"/>
            <a:endParaRPr lang="tr-TR" sz="1600" dirty="0" smtClean="0">
              <a:solidFill>
                <a:schemeClr val="tx1"/>
              </a:solidFill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	İslâmî bir kavram olarak </a:t>
            </a:r>
            <a:r>
              <a:rPr lang="tr-TR" sz="2800" dirty="0" err="1" smtClean="0">
                <a:solidFill>
                  <a:schemeClr val="tx1"/>
                </a:solidFill>
              </a:rPr>
              <a:t>tevbe</a:t>
            </a:r>
            <a:r>
              <a:rPr lang="tr-TR" sz="2800" dirty="0" smtClean="0">
                <a:solidFill>
                  <a:schemeClr val="tx1"/>
                </a:solidFill>
              </a:rPr>
              <a:t>, </a:t>
            </a:r>
            <a:r>
              <a:rPr lang="tr-TR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kulun işlediği kötülük ve günahlara pişman olup, onları </a:t>
            </a:r>
            <a:r>
              <a:rPr lang="tr-TR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terkederek</a:t>
            </a:r>
            <a:r>
              <a:rPr lang="tr-TR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Allah’a yönelmesi</a:t>
            </a:r>
            <a:r>
              <a:rPr lang="tr-TR" sz="2800" b="1" u="sng" dirty="0" smtClean="0">
                <a:solidFill>
                  <a:schemeClr val="tx1"/>
                </a:solidFill>
              </a:rPr>
              <a:t>, </a:t>
            </a:r>
            <a:r>
              <a:rPr lang="tr-TR" sz="2800" b="1" u="sng" dirty="0" smtClean="0">
                <a:solidFill>
                  <a:srgbClr val="0070C0"/>
                </a:solidFill>
              </a:rPr>
              <a:t>emirlerine uymak ve yasaklarından kaçınmak suretiyle Allah’a sığınarak bağışlanmasını dilemesi </a:t>
            </a:r>
            <a:r>
              <a:rPr lang="tr-TR" sz="2800" dirty="0" smtClean="0">
                <a:solidFill>
                  <a:schemeClr val="tx1"/>
                </a:solidFill>
              </a:rPr>
              <a:t>demektir. 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400" b="1" u="sng" dirty="0" smtClean="0">
                <a:solidFill>
                  <a:schemeClr val="tx1"/>
                </a:solidFill>
              </a:rPr>
              <a:t>TÖVBENİN  HÜKMÜ VE ÖNEMİ</a:t>
            </a:r>
          </a:p>
          <a:p>
            <a:pPr algn="ctr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	</a:t>
            </a:r>
            <a:r>
              <a:rPr lang="tr-TR" sz="2400" b="1" dirty="0" smtClean="0">
                <a:solidFill>
                  <a:srgbClr val="0070C0"/>
                </a:solidFill>
              </a:rPr>
              <a:t>Bütün mezheplere göre 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</a:rPr>
              <a:t>kuran, sünnet ve </a:t>
            </a:r>
            <a:r>
              <a:rPr lang="tr-TR" sz="2800" b="1" dirty="0" err="1" smtClean="0">
                <a:solidFill>
                  <a:schemeClr val="accent6">
                    <a:lumMod val="75000"/>
                  </a:schemeClr>
                </a:solidFill>
              </a:rPr>
              <a:t>icma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</a:rPr>
              <a:t> delilleri</a:t>
            </a:r>
            <a:r>
              <a:rPr lang="tr-TR" sz="2400" b="1" dirty="0" smtClean="0">
                <a:solidFill>
                  <a:schemeClr val="tx1"/>
                </a:solidFill>
              </a:rPr>
              <a:t>nden hareketle </a:t>
            </a:r>
            <a:r>
              <a:rPr lang="tr-TR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</a:t>
            </a:r>
            <a:r>
              <a:rPr lang="tr-TR" sz="2400" b="1" dirty="0" smtClean="0">
                <a:solidFill>
                  <a:schemeClr val="tx1"/>
                </a:solidFill>
              </a:rPr>
              <a:t>, bütün şahıslar hakkında 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farz-ı ayın</a:t>
            </a:r>
            <a:r>
              <a:rPr lang="tr-TR" sz="2400" b="1" dirty="0" smtClean="0">
                <a:solidFill>
                  <a:schemeClr val="tx1"/>
                </a:solidFill>
              </a:rPr>
              <a:t>dır. 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Zaman zaman insan bilerek yada bilmeyerek hata, kusur, ve günah işleyebilir. </a:t>
            </a:r>
            <a:r>
              <a:rPr lang="tr-TR" sz="2400" dirty="0" smtClean="0">
                <a:solidFill>
                  <a:srgbClr val="FF0000"/>
                </a:solidFill>
              </a:rPr>
              <a:t>Günah işlemek, hata etmek, belki de insanı meleklerden ayıran özellik</a:t>
            </a:r>
            <a:r>
              <a:rPr lang="tr-TR" sz="2400" dirty="0" smtClean="0">
                <a:solidFill>
                  <a:schemeClr val="tx1"/>
                </a:solidFill>
              </a:rPr>
              <a:t>lerin başında gelir. 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dirty="0" smtClean="0">
                <a:solidFill>
                  <a:schemeClr val="tx1"/>
                </a:solidFill>
              </a:rPr>
              <a:t> </a:t>
            </a:r>
            <a:r>
              <a:rPr lang="ar-SA" sz="40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وَالَّذٖينَ اٰمَنُوا وَعَمِلُوا الصَّالِحَاتِ لَنُكَفِّرَنَّ عَنْهُمْ سَيِّپَاتِهِمْ وَلَنَجْزِيَنَّهُمْ اَحْسَنَ الَّذٖى كَانُوا يَعْمَلُونَ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400" dirty="0" smtClean="0">
                <a:solidFill>
                  <a:schemeClr val="tx1"/>
                </a:solidFill>
              </a:rPr>
              <a:t>“</a:t>
            </a:r>
            <a:r>
              <a:rPr lang="tr-TR" sz="2800" b="1" dirty="0" smtClean="0">
                <a:solidFill>
                  <a:srgbClr val="FF0000"/>
                </a:solidFill>
              </a:rPr>
              <a:t>İman edip </a:t>
            </a:r>
            <a:r>
              <a:rPr lang="tr-TR" sz="2800" b="1" dirty="0" err="1" smtClean="0">
                <a:solidFill>
                  <a:srgbClr val="FF0000"/>
                </a:solidFill>
              </a:rPr>
              <a:t>salih</a:t>
            </a:r>
            <a:r>
              <a:rPr lang="tr-TR" sz="2800" b="1" dirty="0" smtClean="0">
                <a:solidFill>
                  <a:srgbClr val="FF0000"/>
                </a:solidFill>
              </a:rPr>
              <a:t> amel işleyenlerin kötülüklerini elbette örteceğiz</a:t>
            </a:r>
            <a:r>
              <a:rPr lang="tr-TR" sz="2400" b="1" dirty="0" smtClean="0">
                <a:solidFill>
                  <a:srgbClr val="FF0000"/>
                </a:solidFill>
              </a:rPr>
              <a:t>. </a:t>
            </a:r>
            <a:r>
              <a:rPr lang="tr-TR" sz="2400" b="1" dirty="0" smtClean="0">
                <a:solidFill>
                  <a:srgbClr val="0070C0"/>
                </a:solidFill>
              </a:rPr>
              <a:t>Onları işlediklerinin daha güzeliyle mükâfatlandıracağız</a:t>
            </a:r>
            <a:r>
              <a:rPr lang="tr-TR" sz="2400" dirty="0" smtClean="0">
                <a:solidFill>
                  <a:schemeClr val="tx1"/>
                </a:solidFill>
              </a:rPr>
              <a:t>.”  </a:t>
            </a:r>
            <a:r>
              <a:rPr lang="tr-TR" sz="1400" dirty="0" smtClean="0">
                <a:solidFill>
                  <a:schemeClr val="tx1"/>
                </a:solidFill>
              </a:rPr>
              <a:t>(ANKEBÛT 7)</a:t>
            </a:r>
          </a:p>
          <a:p>
            <a:pPr algn="just"/>
            <a:endParaRPr lang="tr-TR" sz="1400" dirty="0" smtClean="0">
              <a:solidFill>
                <a:schemeClr val="tx1"/>
              </a:solidFill>
            </a:endParaRPr>
          </a:p>
          <a:p>
            <a:pPr algn="ctr"/>
            <a:r>
              <a:rPr lang="tr-TR" sz="3600" b="1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اَلتَّوْبَةُ تَجُبُّ مَا قَبْلَهُ </a:t>
            </a:r>
          </a:p>
          <a:p>
            <a:pPr algn="just"/>
            <a:endParaRPr lang="tr-TR" sz="1400" dirty="0" smtClean="0">
              <a:solidFill>
                <a:schemeClr val="tx1"/>
              </a:solidFill>
            </a:endParaRPr>
          </a:p>
          <a:p>
            <a:pPr algn="ctr"/>
            <a:r>
              <a:rPr lang="tr-TR" sz="2000" dirty="0" smtClean="0">
                <a:solidFill>
                  <a:schemeClr val="tx1"/>
                </a:solidFill>
              </a:rPr>
              <a:t>“</a:t>
            </a:r>
            <a:r>
              <a:rPr lang="tr-TR" sz="2800" b="1" dirty="0" smtClean="0">
                <a:solidFill>
                  <a:srgbClr val="7030A0"/>
                </a:solidFill>
              </a:rPr>
              <a:t>Tövbe, kendinden evvelki günahları silip/kesip atar</a:t>
            </a:r>
            <a:r>
              <a:rPr lang="tr-TR" sz="2000" dirty="0" smtClean="0">
                <a:solidFill>
                  <a:schemeClr val="tx1"/>
                </a:solidFill>
              </a:rPr>
              <a:t>.”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</a:rPr>
              <a:t>Peygamberlerde Allaha tövbe etmekle </a:t>
            </a:r>
            <a:r>
              <a:rPr lang="tr-TR" sz="2000" b="1" dirty="0" err="1" smtClean="0">
                <a:solidFill>
                  <a:schemeClr val="tx1"/>
                </a:solidFill>
              </a:rPr>
              <a:t>emr</a:t>
            </a:r>
            <a:r>
              <a:rPr lang="tr-TR" sz="2000" b="1" dirty="0" smtClean="0">
                <a:solidFill>
                  <a:schemeClr val="tx1"/>
                </a:solidFill>
              </a:rPr>
              <a:t> olunmuştur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فَاصْبِرْ اِنَّ وَعْدَ اللّٰهِ حَقٌّ وَاسْتَغْفِرْ لِذَنْبِكَ وَسَبِّحْ بِحَمْدِ رَبِّكَ بِالْعَشِىِّ وَالْاِبْكَارِ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“(</a:t>
            </a:r>
            <a:r>
              <a:rPr lang="tr-TR" sz="2400" b="1" dirty="0" err="1" smtClean="0">
                <a:solidFill>
                  <a:srgbClr val="FF0000"/>
                </a:solidFill>
              </a:rPr>
              <a:t>Resûlüm</a:t>
            </a:r>
            <a:r>
              <a:rPr lang="tr-TR" sz="2000" dirty="0" smtClean="0">
                <a:solidFill>
                  <a:schemeClr val="tx1"/>
                </a:solidFill>
              </a:rPr>
              <a:t>!) Şimdi sen sabret. Çünkü Allah'ın </a:t>
            </a:r>
            <a:r>
              <a:rPr lang="tr-TR" sz="2000" dirty="0" err="1" smtClean="0">
                <a:solidFill>
                  <a:schemeClr val="tx1"/>
                </a:solidFill>
              </a:rPr>
              <a:t>vâdi</a:t>
            </a:r>
            <a:r>
              <a:rPr lang="tr-TR" sz="2000" dirty="0" smtClean="0">
                <a:solidFill>
                  <a:schemeClr val="tx1"/>
                </a:solidFill>
              </a:rPr>
              <a:t> gerçektir. </a:t>
            </a:r>
            <a:r>
              <a:rPr lang="tr-TR" sz="2800" b="1" dirty="0" smtClean="0">
                <a:solidFill>
                  <a:srgbClr val="FF0000"/>
                </a:solidFill>
              </a:rPr>
              <a:t>Günahının bağışlanmasını iste</a:t>
            </a:r>
            <a:r>
              <a:rPr lang="tr-TR" sz="2000" b="1" dirty="0" smtClean="0">
                <a:solidFill>
                  <a:schemeClr val="tx1"/>
                </a:solidFill>
              </a:rPr>
              <a:t>.</a:t>
            </a:r>
            <a:r>
              <a:rPr lang="tr-TR" sz="2000" dirty="0" smtClean="0">
                <a:solidFill>
                  <a:schemeClr val="tx1"/>
                </a:solidFill>
              </a:rPr>
              <a:t> Akşam sabah Rabbini </a:t>
            </a:r>
            <a:r>
              <a:rPr lang="tr-TR" sz="2000" dirty="0" err="1" smtClean="0">
                <a:solidFill>
                  <a:schemeClr val="tx1"/>
                </a:solidFill>
              </a:rPr>
              <a:t>hamd</a:t>
            </a:r>
            <a:r>
              <a:rPr lang="tr-TR" sz="2000" dirty="0" smtClean="0">
                <a:solidFill>
                  <a:schemeClr val="tx1"/>
                </a:solidFill>
              </a:rPr>
              <a:t> ile </a:t>
            </a:r>
            <a:r>
              <a:rPr lang="tr-TR" sz="2000" dirty="0" err="1" smtClean="0">
                <a:solidFill>
                  <a:schemeClr val="tx1"/>
                </a:solidFill>
              </a:rPr>
              <a:t>tesbîh</a:t>
            </a:r>
            <a:r>
              <a:rPr lang="tr-TR" sz="2000" dirty="0" smtClean="0">
                <a:solidFill>
                  <a:schemeClr val="tx1"/>
                </a:solidFill>
              </a:rPr>
              <a:t> et”. </a:t>
            </a:r>
            <a:r>
              <a:rPr lang="tr-TR" sz="1200" dirty="0" smtClean="0">
                <a:solidFill>
                  <a:schemeClr val="tx1"/>
                </a:solidFill>
              </a:rPr>
              <a:t>(MÜ'MİN 55)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ar-SA" sz="2000" dirty="0" smtClean="0">
                <a:solidFill>
                  <a:schemeClr val="tx1"/>
                </a:solidFill>
              </a:rPr>
              <a:t>‏</a:t>
            </a:r>
            <a:r>
              <a:rPr lang="ar-SA" sz="31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يَا أَيُّهَا النَّاسُ تُوبُوا إِلَى اللَّهِ فَإِنِّي أَتُوبُ فِي الْيَوْمِ إِلَيْهِ مِائَةَ مَرَّةٍ </a:t>
            </a:r>
            <a:endParaRPr lang="tr-TR" sz="3100" dirty="0" smtClean="0">
              <a:solidFill>
                <a:schemeClr val="tx1"/>
              </a:solidFill>
            </a:endParaRPr>
          </a:p>
          <a:p>
            <a:pPr algn="just"/>
            <a:endParaRPr lang="tr-TR" sz="16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"Ey insanlar Allah'a </a:t>
            </a:r>
            <a:r>
              <a:rPr lang="tr-TR" sz="2000" dirty="0" err="1" smtClean="0">
                <a:solidFill>
                  <a:schemeClr val="tx1"/>
                </a:solidFill>
              </a:rPr>
              <a:t>tevbe</a:t>
            </a:r>
            <a:r>
              <a:rPr lang="tr-TR" sz="2000" dirty="0" smtClean="0">
                <a:solidFill>
                  <a:schemeClr val="tx1"/>
                </a:solidFill>
              </a:rPr>
              <a:t> (ve O'na istiğfar) edin</a:t>
            </a: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tr-TR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 günde yüz defa </a:t>
            </a:r>
            <a:r>
              <a:rPr lang="tr-TR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</a:t>
            </a:r>
            <a:r>
              <a:rPr lang="tr-TR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ediyorum</a:t>
            </a:r>
            <a:r>
              <a:rPr lang="tr-TR" sz="2000" dirty="0" smtClean="0">
                <a:solidFill>
                  <a:schemeClr val="tx1"/>
                </a:solidFill>
              </a:rPr>
              <a:t>." </a:t>
            </a:r>
            <a:r>
              <a:rPr lang="tr-TR" sz="1400" dirty="0" smtClean="0">
                <a:solidFill>
                  <a:schemeClr val="tx1"/>
                </a:solidFill>
              </a:rPr>
              <a:t>(Müslim, Zikir, 12/7034)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وَتُوبُوا اِلَى اللّٰهِ جَمٖيعًا اَيُّهَ الْمُؤْمِنُونَ لَعَلَّكُمْ تُفْلِحُونَ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“…</a:t>
            </a:r>
            <a:r>
              <a:rPr lang="tr-TR" sz="2800" dirty="0" smtClean="0">
                <a:solidFill>
                  <a:schemeClr val="tx1"/>
                </a:solidFill>
              </a:rPr>
              <a:t>Ey </a:t>
            </a:r>
            <a:r>
              <a:rPr lang="tr-TR" sz="2800" dirty="0" err="1" smtClean="0">
                <a:solidFill>
                  <a:schemeClr val="tx1"/>
                </a:solidFill>
              </a:rPr>
              <a:t>mü’minler</a:t>
            </a:r>
            <a:r>
              <a:rPr lang="tr-TR" sz="2800" dirty="0" smtClean="0">
                <a:solidFill>
                  <a:schemeClr val="tx1"/>
                </a:solidFill>
              </a:rPr>
              <a:t>, </a:t>
            </a:r>
            <a:r>
              <a:rPr lang="tr-TR" sz="2800" b="1" dirty="0" smtClean="0">
                <a:solidFill>
                  <a:srgbClr val="FF0000"/>
                </a:solidFill>
              </a:rPr>
              <a:t>hep birlikte tövbe ediniz </a:t>
            </a:r>
            <a:r>
              <a:rPr lang="tr-TR" sz="2800" dirty="0" smtClean="0">
                <a:solidFill>
                  <a:schemeClr val="tx1"/>
                </a:solidFill>
              </a:rPr>
              <a:t>ki kurtuluşa eresiniz</a:t>
            </a:r>
            <a:r>
              <a:rPr lang="tr-TR" sz="2000" dirty="0" smtClean="0">
                <a:solidFill>
                  <a:schemeClr val="tx1"/>
                </a:solidFill>
              </a:rPr>
              <a:t>!” </a:t>
            </a:r>
            <a:r>
              <a:rPr lang="tr-TR" sz="1200" dirty="0" smtClean="0">
                <a:solidFill>
                  <a:schemeClr val="tx1"/>
                </a:solidFill>
              </a:rPr>
              <a:t>(NÛR 31) 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ctr"/>
            <a:r>
              <a:rPr lang="tr-TR" sz="2000" b="1" dirty="0" smtClean="0">
                <a:solidFill>
                  <a:schemeClr val="tx1"/>
                </a:solidFill>
              </a:rPr>
              <a:t> </a:t>
            </a:r>
            <a:r>
              <a:rPr lang="ar-SA" sz="40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اِنَّ اللّٰهَ يُحِبُّ التَّوَّابٖينَ وَيُحِبُّ الْمُتَطَهِّرٖينَ</a:t>
            </a:r>
            <a:endParaRPr lang="tr-TR" sz="20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“</a:t>
            </a:r>
            <a:r>
              <a:rPr lang="tr-TR" sz="2800" dirty="0" smtClean="0">
                <a:solidFill>
                  <a:schemeClr val="tx1"/>
                </a:solidFill>
              </a:rPr>
              <a:t>Şüphesiz 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Allah çok tövbe edenleri sever</a:t>
            </a:r>
            <a:r>
              <a:rPr lang="tr-TR" sz="2800" dirty="0" smtClean="0">
                <a:solidFill>
                  <a:schemeClr val="tx1"/>
                </a:solidFill>
              </a:rPr>
              <a:t>, çok temizlenenleri sever</a:t>
            </a:r>
            <a:r>
              <a:rPr lang="tr-TR" sz="2000" dirty="0" smtClean="0">
                <a:solidFill>
                  <a:schemeClr val="tx1"/>
                </a:solidFill>
              </a:rPr>
              <a:t>.” </a:t>
            </a:r>
            <a:r>
              <a:rPr lang="tr-TR" sz="1200" dirty="0" smtClean="0">
                <a:solidFill>
                  <a:schemeClr val="tx1"/>
                </a:solidFill>
              </a:rPr>
              <a:t>(BAKARA 222)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كُلُّ بَنِى آدَمَ خَطَّاءٌ وَخَيْرُ الخَطَّائِينَ التَّوَّابُونَ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</a:t>
            </a:r>
            <a:r>
              <a:rPr lang="tr-TR" sz="2400" dirty="0" err="1" smtClean="0">
                <a:solidFill>
                  <a:schemeClr val="tx1"/>
                </a:solidFill>
              </a:rPr>
              <a:t>Hz.Enes</a:t>
            </a:r>
            <a:r>
              <a:rPr lang="tr-TR" sz="2400" dirty="0" smtClean="0">
                <a:solidFill>
                  <a:schemeClr val="tx1"/>
                </a:solidFill>
              </a:rPr>
              <a:t> (r.a) anlatıyor: </a:t>
            </a:r>
            <a:r>
              <a:rPr lang="tr-TR" sz="2400" dirty="0" err="1" smtClean="0">
                <a:solidFill>
                  <a:schemeClr val="tx1"/>
                </a:solidFill>
              </a:rPr>
              <a:t>Resûlullah</a:t>
            </a:r>
            <a:r>
              <a:rPr lang="tr-TR" sz="2400" dirty="0" smtClean="0">
                <a:solidFill>
                  <a:schemeClr val="tx1"/>
                </a:solidFill>
              </a:rPr>
              <a:t> (a.s) buyurdular ki: "</a:t>
            </a:r>
            <a:r>
              <a:rPr lang="tr-TR" sz="2400" b="1" dirty="0" smtClean="0">
                <a:solidFill>
                  <a:srgbClr val="FF0000"/>
                </a:solidFill>
              </a:rPr>
              <a:t>Bütün insanlar hatalıdır</a:t>
            </a:r>
            <a:r>
              <a:rPr lang="tr-TR" sz="2400" dirty="0" smtClean="0">
                <a:solidFill>
                  <a:schemeClr val="tx1"/>
                </a:solidFill>
              </a:rPr>
              <a:t>; </a:t>
            </a:r>
            <a:r>
              <a:rPr lang="tr-TR" sz="2800" b="1" dirty="0" smtClean="0">
                <a:solidFill>
                  <a:srgbClr val="0070C0"/>
                </a:solidFill>
              </a:rPr>
              <a:t>hatalı insanların Allah katında en makbul olanları tövbe edenleridir</a:t>
            </a:r>
            <a:r>
              <a:rPr lang="tr-TR" sz="2400" dirty="0" smtClean="0">
                <a:solidFill>
                  <a:schemeClr val="tx1"/>
                </a:solidFill>
              </a:rPr>
              <a:t>".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Tirmizî</a:t>
            </a:r>
            <a:r>
              <a:rPr lang="tr-TR" sz="1200" dirty="0" smtClean="0">
                <a:solidFill>
                  <a:schemeClr val="tx1"/>
                </a:solidFill>
              </a:rPr>
              <a:t>, </a:t>
            </a:r>
            <a:r>
              <a:rPr lang="tr-TR" sz="1200" dirty="0" err="1" smtClean="0">
                <a:solidFill>
                  <a:schemeClr val="tx1"/>
                </a:solidFill>
              </a:rPr>
              <a:t>Kıyâmet</a:t>
            </a:r>
            <a:r>
              <a:rPr lang="tr-TR" sz="1200" dirty="0" smtClean="0">
                <a:solidFill>
                  <a:schemeClr val="tx1"/>
                </a:solidFill>
              </a:rPr>
              <a:t> 50, (2501); </a:t>
            </a:r>
            <a:r>
              <a:rPr lang="tr-TR" sz="1200" dirty="0" err="1" smtClean="0">
                <a:solidFill>
                  <a:schemeClr val="tx1"/>
                </a:solidFill>
              </a:rPr>
              <a:t>İbnu</a:t>
            </a:r>
            <a:r>
              <a:rPr lang="tr-TR" sz="1200" dirty="0" smtClean="0">
                <a:solidFill>
                  <a:schemeClr val="tx1"/>
                </a:solidFill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</a:rPr>
              <a:t>Mâce</a:t>
            </a:r>
            <a:r>
              <a:rPr lang="tr-TR" sz="1200" dirty="0" smtClean="0">
                <a:solidFill>
                  <a:schemeClr val="tx1"/>
                </a:solidFill>
              </a:rPr>
              <a:t>, </a:t>
            </a:r>
            <a:r>
              <a:rPr lang="tr-TR" sz="1200" dirty="0" err="1" smtClean="0">
                <a:solidFill>
                  <a:schemeClr val="tx1"/>
                </a:solidFill>
              </a:rPr>
              <a:t>Zühd</a:t>
            </a:r>
            <a:r>
              <a:rPr lang="tr-TR" sz="1200" dirty="0" smtClean="0">
                <a:solidFill>
                  <a:schemeClr val="tx1"/>
                </a:solidFill>
              </a:rPr>
              <a:t> 30, (4251)).</a:t>
            </a:r>
          </a:p>
          <a:p>
            <a:pPr algn="just"/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التَّائِبُ مِنَ الذَّ نْبِ كَمَنْ لا ذَنْبَ </a:t>
            </a:r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لَهُ</a:t>
            </a:r>
            <a:r>
              <a:rPr lang="tr-TR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 </a:t>
            </a:r>
            <a:endParaRPr lang="tr-TR" sz="24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1200" dirty="0" smtClean="0">
                <a:solidFill>
                  <a:schemeClr val="tx1"/>
                </a:solidFill>
              </a:rPr>
              <a:t>       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“</a:t>
            </a:r>
            <a:r>
              <a:rPr lang="tr-TR" sz="2400" i="1" dirty="0" smtClean="0">
                <a:solidFill>
                  <a:schemeClr val="tx1"/>
                </a:solidFill>
              </a:rPr>
              <a:t> </a:t>
            </a:r>
            <a:r>
              <a:rPr lang="tr-TR" sz="2800" b="1" i="1" dirty="0" smtClean="0">
                <a:solidFill>
                  <a:srgbClr val="FF0000"/>
                </a:solidFill>
              </a:rPr>
              <a:t>Günahlarından </a:t>
            </a:r>
            <a:r>
              <a:rPr lang="tr-TR" sz="2800" b="1" i="1" dirty="0" err="1" smtClean="0">
                <a:solidFill>
                  <a:srgbClr val="FF0000"/>
                </a:solidFill>
              </a:rPr>
              <a:t>tevbe</a:t>
            </a:r>
            <a:r>
              <a:rPr lang="tr-TR" sz="2800" b="1" i="1" dirty="0" smtClean="0">
                <a:solidFill>
                  <a:srgbClr val="FF0000"/>
                </a:solidFill>
              </a:rPr>
              <a:t> eden </a:t>
            </a:r>
            <a:r>
              <a:rPr lang="tr-TR" sz="2400" b="1" i="1" dirty="0" smtClean="0">
                <a:solidFill>
                  <a:schemeClr val="tx1"/>
                </a:solidFill>
              </a:rPr>
              <a:t>(derece bakımından değil de, günahtan kurtuluş bakımından) </a:t>
            </a:r>
            <a:r>
              <a:rPr lang="tr-TR" sz="2800" b="1" i="1" dirty="0" smtClean="0">
                <a:solidFill>
                  <a:srgbClr val="FF0000"/>
                </a:solidFill>
              </a:rPr>
              <a:t>günahı olmayan kimse gibidir. </a:t>
            </a:r>
            <a:r>
              <a:rPr lang="tr-TR" sz="2800" i="1" dirty="0" smtClean="0">
                <a:solidFill>
                  <a:srgbClr val="7030A0"/>
                </a:solidFill>
              </a:rPr>
              <a:t>Günaha devam ettiği halde mağfiret dileyen de sanki Rabbi ile alay eden kimse gibidir.</a:t>
            </a:r>
            <a:r>
              <a:rPr lang="tr-TR" sz="2400" i="1" dirty="0" smtClean="0">
                <a:solidFill>
                  <a:schemeClr val="tx1"/>
                </a:solidFill>
              </a:rPr>
              <a:t>” </a:t>
            </a:r>
            <a:r>
              <a:rPr lang="tr-TR" sz="1400" i="1" dirty="0" smtClean="0">
                <a:solidFill>
                  <a:schemeClr val="tx1"/>
                </a:solidFill>
              </a:rPr>
              <a:t>(</a:t>
            </a:r>
            <a:r>
              <a:rPr lang="tr-TR" sz="1400" dirty="0" smtClean="0">
                <a:solidFill>
                  <a:schemeClr val="tx1"/>
                </a:solidFill>
              </a:rPr>
              <a:t> </a:t>
            </a:r>
            <a:r>
              <a:rPr lang="tr-TR" sz="1400" dirty="0" err="1" smtClean="0">
                <a:solidFill>
                  <a:schemeClr val="tx1"/>
                </a:solidFill>
              </a:rPr>
              <a:t>İbn</a:t>
            </a:r>
            <a:r>
              <a:rPr lang="tr-TR" sz="1400" dirty="0" smtClean="0">
                <a:solidFill>
                  <a:schemeClr val="tx1"/>
                </a:solidFill>
              </a:rPr>
              <a:t>-i  </a:t>
            </a:r>
            <a:r>
              <a:rPr lang="tr-TR" sz="1400" dirty="0" err="1" smtClean="0">
                <a:solidFill>
                  <a:schemeClr val="tx1"/>
                </a:solidFill>
              </a:rPr>
              <a:t>Mace</a:t>
            </a:r>
            <a:r>
              <a:rPr lang="tr-TR" sz="1400" dirty="0" smtClean="0">
                <a:solidFill>
                  <a:schemeClr val="tx1"/>
                </a:solidFill>
              </a:rPr>
              <a:t>, </a:t>
            </a:r>
            <a:r>
              <a:rPr lang="tr-TR" sz="1400" dirty="0" err="1" smtClean="0">
                <a:solidFill>
                  <a:schemeClr val="tx1"/>
                </a:solidFill>
              </a:rPr>
              <a:t>Zühd</a:t>
            </a:r>
            <a:r>
              <a:rPr lang="tr-TR" sz="1400" dirty="0" smtClean="0">
                <a:solidFill>
                  <a:schemeClr val="tx1"/>
                </a:solidFill>
              </a:rPr>
              <a:t>, 30</a:t>
            </a:r>
            <a:r>
              <a:rPr lang="tr-TR" sz="1400" i="1" dirty="0" smtClean="0">
                <a:solidFill>
                  <a:schemeClr val="tx1"/>
                </a:solidFill>
              </a:rPr>
              <a:t>)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214546" y="1214446"/>
            <a:ext cx="6929454" cy="56435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Gel, gel, ne olursan ol yine gel,</a:t>
            </a: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İster kafir, ister </a:t>
            </a:r>
            <a:r>
              <a:rPr lang="tr-TR" sz="2400" b="1" dirty="0" err="1" smtClean="0">
                <a:solidFill>
                  <a:srgbClr val="C00000"/>
                </a:solidFill>
              </a:rPr>
              <a:t>mecusi</a:t>
            </a:r>
            <a:r>
              <a:rPr lang="tr-TR" sz="2400" b="1" dirty="0" smtClean="0">
                <a:solidFill>
                  <a:srgbClr val="C00000"/>
                </a:solidFill>
              </a:rPr>
              <a:t>, ister puta tapan ol yine gel,</a:t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Bizim dergahımız, ümitsizlik dergahı değildir,</a:t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800" b="1" dirty="0" smtClean="0">
                <a:solidFill>
                  <a:srgbClr val="0070C0"/>
                </a:solidFill>
              </a:rPr>
              <a:t>Yüz kere tövbeni bozmuş olsan da yine gel... </a:t>
            </a:r>
            <a:r>
              <a:rPr lang="tr-TR" sz="2400" dirty="0" smtClean="0">
                <a:solidFill>
                  <a:srgbClr val="C00000"/>
                </a:solidFill>
              </a:rPr>
              <a:t>Mevlana</a:t>
            </a:r>
          </a:p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Vivaldi" pitchFamily="66" charset="0"/>
                <a:cs typeface="Times New Roman" pitchFamily="18" charset="0"/>
              </a:rPr>
              <a:t> </a:t>
            </a:r>
            <a:endParaRPr lang="tr-TR" sz="2000" b="1" dirty="0" smtClean="0">
              <a:solidFill>
                <a:schemeClr val="accent1">
                  <a:lumMod val="75000"/>
                </a:schemeClr>
              </a:solidFill>
              <a:latin typeface="Vivaldi" pitchFamily="66" charset="0"/>
              <a:cs typeface="Times New Roman" pitchFamily="18" charset="0"/>
            </a:endParaRPr>
          </a:p>
          <a:p>
            <a:pPr algn="ctr"/>
            <a:endParaRPr lang="tr-TR" sz="1200" b="1" dirty="0" smtClean="0">
              <a:solidFill>
                <a:srgbClr val="FF0000"/>
              </a:solidFill>
              <a:latin typeface="Vivaldi" pitchFamily="66" charset="0"/>
              <a:cs typeface="Times New Roman" pitchFamily="18" charset="0"/>
            </a:endParaRPr>
          </a:p>
          <a:p>
            <a:pPr algn="ctr"/>
            <a:r>
              <a:rPr lang="tr-TR" sz="3200" b="1" dirty="0" smtClean="0">
                <a:solidFill>
                  <a:schemeClr val="accent3">
                    <a:lumMod val="50000"/>
                  </a:schemeClr>
                </a:solidFill>
                <a:latin typeface="Vivaldi" pitchFamily="66" charset="0"/>
                <a:cs typeface="Times New Roman" pitchFamily="18" charset="0"/>
              </a:rPr>
              <a:t>İ</a:t>
            </a:r>
            <a:r>
              <a:rPr lang="tr-TR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dris YAVUZYİĞİT</a:t>
            </a:r>
          </a:p>
          <a:p>
            <a:pPr algn="ctr"/>
            <a:r>
              <a:rPr lang="tr-TR" sz="24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Dadaşkent</a:t>
            </a:r>
            <a:r>
              <a:rPr lang="tr-TR" sz="2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Merkez Camii İmam Hatibi</a:t>
            </a:r>
            <a:endParaRPr lang="tr-TR" sz="28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17 Resim" descr="tepedin.png"/>
          <p:cNvPicPr>
            <a:picLocks noChangeAspect="1"/>
          </p:cNvPicPr>
          <p:nvPr/>
        </p:nvPicPr>
        <p:blipFill>
          <a:blip r:embed="rId3"/>
          <a:srcRect l="821" t="10949"/>
          <a:stretch>
            <a:fillRect/>
          </a:stretch>
        </p:blipFill>
        <p:spPr>
          <a:xfrm>
            <a:off x="2000232" y="-24"/>
            <a:ext cx="7143768" cy="1214446"/>
          </a:xfrm>
          <a:prstGeom prst="rect">
            <a:avLst/>
          </a:prstGeom>
        </p:spPr>
      </p:pic>
      <p:sp>
        <p:nvSpPr>
          <p:cNvPr id="23" name="22 Dikdörtgen"/>
          <p:cNvSpPr/>
          <p:nvPr/>
        </p:nvSpPr>
        <p:spPr>
          <a:xfrm>
            <a:off x="3386909" y="71414"/>
            <a:ext cx="4042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T.C. </a:t>
            </a:r>
          </a:p>
          <a:p>
            <a:pPr algn="ctr" eaLnBrk="0" hangingPunct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AZİZİYE MÜFTÜLÜĞÜ</a:t>
            </a:r>
          </a:p>
          <a:p>
            <a:pPr algn="ctr" eaLnBrk="0" hangingPunct="0"/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DADAŞKENT MERKEZ CAMİİ</a:t>
            </a:r>
            <a:endParaRPr lang="tr-TR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YUSUFCUK\Desktop\Günahlar ve Tevbe\0_5a2c8_d0823541_XL.png"/>
          <p:cNvPicPr>
            <a:picLocks noChangeAspect="1" noChangeArrowheads="1"/>
          </p:cNvPicPr>
          <p:nvPr/>
        </p:nvPicPr>
        <p:blipFill>
          <a:blip r:embed="rId4">
            <a:lum bright="26000" contrast="6000"/>
          </a:blip>
          <a:srcRect r="10403"/>
          <a:stretch>
            <a:fillRect/>
          </a:stretch>
        </p:blipFill>
        <p:spPr bwMode="auto">
          <a:xfrm>
            <a:off x="6929454" y="4214818"/>
            <a:ext cx="2214578" cy="2643182"/>
          </a:xfrm>
          <a:prstGeom prst="rect">
            <a:avLst/>
          </a:prstGeom>
          <a:noFill/>
        </p:spPr>
      </p:pic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5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400" b="1" u="sng" dirty="0" err="1" smtClean="0">
                <a:solidFill>
                  <a:schemeClr val="tx1"/>
                </a:solidFill>
              </a:rPr>
              <a:t>Tevbenin</a:t>
            </a:r>
            <a:r>
              <a:rPr lang="tr-TR" sz="2400" b="1" u="sng" dirty="0" smtClean="0">
                <a:solidFill>
                  <a:schemeClr val="tx1"/>
                </a:solidFill>
              </a:rPr>
              <a:t> Vakti</a:t>
            </a:r>
          </a:p>
          <a:p>
            <a:pPr algn="ctr"/>
            <a:endParaRPr lang="tr-TR" sz="1400" dirty="0" smtClean="0">
              <a:solidFill>
                <a:schemeClr val="tx1"/>
              </a:solidFill>
            </a:endParaRPr>
          </a:p>
          <a:p>
            <a:pPr algn="ctr"/>
            <a:r>
              <a:rPr lang="ar-SA" sz="2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اِنَّمَا التَّوْبَةُ عَلَى اللّٰهِ لِلَّذٖينَ يَعْمَلُونَ السُّوءَ بِجَهَالَةٍ ثُمَّ يَتُوبُونَ مِنْ قَرٖيبٍ فَاُولٰئِكَ يَتُوبُ اللّٰهُ عَلَيْهِمْ وَكَانَ اللّٰهُ عَلٖيمًا حَكٖيمًا</a:t>
            </a:r>
            <a:endParaRPr lang="tr-TR" sz="2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ctr"/>
            <a:r>
              <a:rPr lang="ar-SA" sz="2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وَلَيْسَتِ التَّوْبَةُ لِلَّذٖينَ يَعْمَلُونَ السَّيِّپَاتِ حَتّٰى اِذَا حَضَرَ اَحَدَهُمُ الْمَوْتُ قَالَ اِنّٖى تُبْتُ الْپٰنَ وَلَا الَّذٖينَ يَمُوتُونَ وَهُمْ كُفَّارٌ اُولٰـئِكَ اَعْتَدْنَا لَهُمْ عَذَابًا اَلٖيمًا</a:t>
            </a:r>
            <a:endParaRPr lang="tr-TR" sz="2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1600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tr-TR" sz="2300" dirty="0" smtClean="0">
                <a:solidFill>
                  <a:schemeClr val="tx1"/>
                </a:solidFill>
              </a:rPr>
              <a:t>	“</a:t>
            </a:r>
            <a:r>
              <a:rPr lang="tr-TR" sz="2300" b="1" u="sng" dirty="0" smtClean="0">
                <a:solidFill>
                  <a:schemeClr val="tx1"/>
                </a:solidFill>
              </a:rPr>
              <a:t>Allah katında (makbul) tövbe, ancak bilmeyerek günah işleyip sonra çok geçmeden tövbe edenlerin tövbesidir. İşte Allah, bunların tövbelerini kabul buyurur.</a:t>
            </a:r>
            <a:r>
              <a:rPr lang="tr-TR" sz="2300" dirty="0" smtClean="0">
                <a:solidFill>
                  <a:schemeClr val="tx1"/>
                </a:solidFill>
              </a:rPr>
              <a:t> Allah, hakkıyla bilendir, hüküm ve hikmet sahibidir. </a:t>
            </a:r>
          </a:p>
          <a:p>
            <a:pPr algn="just"/>
            <a:r>
              <a:rPr lang="tr-TR" sz="2300" dirty="0" smtClean="0">
                <a:solidFill>
                  <a:schemeClr val="tx1"/>
                </a:solidFill>
              </a:rPr>
              <a:t>	Yoksa (makbul) tövbe, kötülükleri (günahları) yapıp yapıp da kendisine ölüm gelip çatınca, “İşte ben şimdi tövbe ettim” diyen kimseler ile kâfir olarak ölenlerinki değildir. Bunlar için </a:t>
            </a:r>
            <a:r>
              <a:rPr lang="tr-TR" sz="2300" dirty="0" err="1" smtClean="0">
                <a:solidFill>
                  <a:schemeClr val="tx1"/>
                </a:solidFill>
              </a:rPr>
              <a:t>ahirette</a:t>
            </a:r>
            <a:r>
              <a:rPr lang="tr-TR" sz="2300" dirty="0" smtClean="0">
                <a:solidFill>
                  <a:schemeClr val="tx1"/>
                </a:solidFill>
              </a:rPr>
              <a:t> elem dolu bir azap hazırlamışızdır.”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1100" dirty="0" smtClean="0">
                <a:solidFill>
                  <a:schemeClr val="tx1"/>
                </a:solidFill>
              </a:rPr>
              <a:t>(NİSA 18) 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	</a:t>
            </a:r>
            <a:r>
              <a:rPr lang="tr-TR" sz="2800" b="1" u="sng" dirty="0" err="1" smtClean="0">
                <a:solidFill>
                  <a:srgbClr val="FF0000"/>
                </a:solidFill>
              </a:rPr>
              <a:t>Tevbenin</a:t>
            </a:r>
            <a:r>
              <a:rPr lang="tr-TR" sz="2800" b="1" u="sng" dirty="0" smtClean="0">
                <a:solidFill>
                  <a:srgbClr val="FF0000"/>
                </a:solidFill>
              </a:rPr>
              <a:t> vakti fevrîdir. Yani Günahın büyük veya  küçük olmasına bakmaksızın günahlardan dolayı  hemen </a:t>
            </a:r>
            <a:r>
              <a:rPr lang="tr-TR" sz="2800" b="1" u="sng" dirty="0" err="1" smtClean="0">
                <a:solidFill>
                  <a:srgbClr val="FF0000"/>
                </a:solidFill>
              </a:rPr>
              <a:t>tevbe</a:t>
            </a:r>
            <a:r>
              <a:rPr lang="tr-TR" sz="2800" b="1" u="sng" dirty="0" smtClean="0">
                <a:solidFill>
                  <a:srgbClr val="FF0000"/>
                </a:solidFill>
              </a:rPr>
              <a:t> edilmesi gerekir. </a:t>
            </a:r>
            <a:r>
              <a:rPr lang="tr-TR" sz="2400" dirty="0" smtClean="0">
                <a:solidFill>
                  <a:srgbClr val="0070C0"/>
                </a:solidFill>
              </a:rPr>
              <a:t>Ayrıca </a:t>
            </a:r>
            <a:r>
              <a:rPr lang="tr-TR" sz="2400" dirty="0" err="1" smtClean="0">
                <a:solidFill>
                  <a:srgbClr val="0070C0"/>
                </a:solidFill>
              </a:rPr>
              <a:t>tevbeyi</a:t>
            </a:r>
            <a:r>
              <a:rPr lang="tr-TR" sz="2400" dirty="0" smtClean="0">
                <a:solidFill>
                  <a:srgbClr val="0070C0"/>
                </a:solidFill>
              </a:rPr>
              <a:t> geciktirmeden dolayı da </a:t>
            </a:r>
            <a:r>
              <a:rPr lang="tr-TR" sz="2400" dirty="0" err="1" smtClean="0">
                <a:solidFill>
                  <a:srgbClr val="0070C0"/>
                </a:solidFill>
              </a:rPr>
              <a:t>tevbe</a:t>
            </a:r>
            <a:r>
              <a:rPr lang="tr-TR" sz="2400" dirty="0" smtClean="0">
                <a:solidFill>
                  <a:srgbClr val="0070C0"/>
                </a:solidFill>
              </a:rPr>
              <a:t> etmek gerekir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tr-TR" sz="1100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إنَّ اللّهَ يَقْبَلُ تَوبَةَ الْعَبْدِ مَا لَمْ يُغَرْغِرْ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105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000" dirty="0" err="1" smtClean="0">
                <a:solidFill>
                  <a:schemeClr val="tx1"/>
                </a:solidFill>
              </a:rPr>
              <a:t>İbnu</a:t>
            </a:r>
            <a:r>
              <a:rPr lang="tr-TR" sz="2000" dirty="0" smtClean="0">
                <a:solidFill>
                  <a:schemeClr val="tx1"/>
                </a:solidFill>
              </a:rPr>
              <a:t> Ömer (r. </a:t>
            </a:r>
            <a:r>
              <a:rPr lang="tr-TR" sz="2000" dirty="0" err="1" smtClean="0">
                <a:solidFill>
                  <a:schemeClr val="tx1"/>
                </a:solidFill>
              </a:rPr>
              <a:t>anhümâ</a:t>
            </a:r>
            <a:r>
              <a:rPr lang="tr-TR" sz="2000" dirty="0" smtClean="0">
                <a:solidFill>
                  <a:schemeClr val="tx1"/>
                </a:solidFill>
              </a:rPr>
              <a:t>) anlatıyor: "</a:t>
            </a:r>
            <a:r>
              <a:rPr lang="tr-TR" sz="2000" dirty="0" err="1" smtClean="0">
                <a:solidFill>
                  <a:schemeClr val="tx1"/>
                </a:solidFill>
              </a:rPr>
              <a:t>Resûlullah</a:t>
            </a:r>
            <a:r>
              <a:rPr lang="tr-TR" sz="2000" dirty="0" smtClean="0">
                <a:solidFill>
                  <a:schemeClr val="tx1"/>
                </a:solidFill>
              </a:rPr>
              <a:t> (a.s) buyurdular ki: "</a:t>
            </a:r>
            <a:r>
              <a:rPr lang="tr-TR" sz="2000" b="1" dirty="0" smtClean="0">
                <a:solidFill>
                  <a:schemeClr val="tx1"/>
                </a:solidFill>
              </a:rPr>
              <a:t>Son nefesini vermedikçe Allah, kulun </a:t>
            </a:r>
            <a:r>
              <a:rPr lang="tr-TR" sz="2000" b="1" dirty="0" err="1" smtClean="0">
                <a:solidFill>
                  <a:schemeClr val="tx1"/>
                </a:solidFill>
              </a:rPr>
              <a:t>tevbesini</a:t>
            </a:r>
            <a:r>
              <a:rPr lang="tr-TR" sz="2000" b="1" dirty="0" smtClean="0">
                <a:solidFill>
                  <a:schemeClr val="tx1"/>
                </a:solidFill>
              </a:rPr>
              <a:t> kabul eder.</a:t>
            </a:r>
            <a:r>
              <a:rPr lang="tr-TR" sz="2000" dirty="0" smtClean="0">
                <a:solidFill>
                  <a:schemeClr val="tx1"/>
                </a:solidFill>
              </a:rPr>
              <a:t>"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Tirmizî</a:t>
            </a:r>
            <a:r>
              <a:rPr lang="tr-TR" sz="1200" dirty="0" smtClean="0">
                <a:solidFill>
                  <a:schemeClr val="tx1"/>
                </a:solidFill>
              </a:rPr>
              <a:t>, </a:t>
            </a:r>
            <a:r>
              <a:rPr lang="tr-TR" sz="1200" dirty="0" err="1" smtClean="0">
                <a:solidFill>
                  <a:schemeClr val="tx1"/>
                </a:solidFill>
              </a:rPr>
              <a:t>Daavât</a:t>
            </a:r>
            <a:r>
              <a:rPr lang="tr-TR" sz="1200" dirty="0" smtClean="0">
                <a:solidFill>
                  <a:schemeClr val="tx1"/>
                </a:solidFill>
              </a:rPr>
              <a:t> 103)</a:t>
            </a:r>
          </a:p>
          <a:p>
            <a:pPr algn="just"/>
            <a:endParaRPr lang="tr-TR" sz="1400" dirty="0" smtClean="0">
              <a:solidFill>
                <a:schemeClr val="tx1"/>
              </a:solidFill>
            </a:endParaRPr>
          </a:p>
          <a:p>
            <a:pPr algn="ctr"/>
            <a:r>
              <a:rPr lang="ar-SA" sz="32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مَنْ تَابَ قَبْلَ طُلُوعِ الشَّمْسِ مِنْ مَغْرِبِهَا تَاب اللّهُ عَلَيْهِ</a:t>
            </a:r>
            <a:endParaRPr lang="tr-TR" sz="32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105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Ebû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Hüreyre</a:t>
            </a:r>
            <a:r>
              <a:rPr lang="tr-TR" sz="2000" dirty="0" smtClean="0">
                <a:solidFill>
                  <a:schemeClr val="tx1"/>
                </a:solidFill>
              </a:rPr>
              <a:t> (r.a) anlatıyor: "</a:t>
            </a:r>
            <a:r>
              <a:rPr lang="tr-TR" sz="2000" dirty="0" err="1" smtClean="0">
                <a:solidFill>
                  <a:schemeClr val="tx1"/>
                </a:solidFill>
              </a:rPr>
              <a:t>Resûlullah</a:t>
            </a:r>
            <a:r>
              <a:rPr lang="tr-TR" sz="2000" dirty="0" smtClean="0">
                <a:solidFill>
                  <a:schemeClr val="tx1"/>
                </a:solidFill>
              </a:rPr>
              <a:t> (a.s) buyurdular ki: "</a:t>
            </a:r>
            <a:r>
              <a:rPr lang="tr-TR" sz="2400" b="1" dirty="0" smtClean="0">
                <a:solidFill>
                  <a:srgbClr val="7030A0"/>
                </a:solidFill>
              </a:rPr>
              <a:t>Kim güneş batıdan doğmazdan evvel </a:t>
            </a:r>
            <a:r>
              <a:rPr lang="tr-TR" sz="2400" b="1" dirty="0" err="1" smtClean="0">
                <a:solidFill>
                  <a:srgbClr val="7030A0"/>
                </a:solidFill>
              </a:rPr>
              <a:t>tevbe</a:t>
            </a:r>
            <a:r>
              <a:rPr lang="tr-TR" sz="2400" b="1" dirty="0" smtClean="0">
                <a:solidFill>
                  <a:srgbClr val="7030A0"/>
                </a:solidFill>
              </a:rPr>
              <a:t> ederse Allah </a:t>
            </a:r>
            <a:r>
              <a:rPr lang="tr-TR" sz="2400" b="1" dirty="0" err="1" smtClean="0">
                <a:solidFill>
                  <a:srgbClr val="7030A0"/>
                </a:solidFill>
              </a:rPr>
              <a:t>tevbesini</a:t>
            </a:r>
            <a:r>
              <a:rPr lang="tr-TR" sz="2400" b="1" dirty="0" smtClean="0">
                <a:solidFill>
                  <a:srgbClr val="7030A0"/>
                </a:solidFill>
              </a:rPr>
              <a:t> kabul eder</a:t>
            </a:r>
            <a:r>
              <a:rPr lang="tr-TR" sz="2000" b="1" dirty="0" smtClean="0">
                <a:solidFill>
                  <a:schemeClr val="tx1"/>
                </a:solidFill>
              </a:rPr>
              <a:t>.</a:t>
            </a:r>
            <a:r>
              <a:rPr lang="tr-TR" sz="2000" dirty="0" smtClean="0">
                <a:solidFill>
                  <a:schemeClr val="tx1"/>
                </a:solidFill>
              </a:rPr>
              <a:t>" </a:t>
            </a:r>
            <a:r>
              <a:rPr lang="tr-TR" sz="1200" dirty="0" smtClean="0">
                <a:solidFill>
                  <a:schemeClr val="tx1"/>
                </a:solidFill>
              </a:rPr>
              <a:t>(Müslim, </a:t>
            </a:r>
            <a:r>
              <a:rPr lang="tr-TR" sz="1200" dirty="0" err="1" smtClean="0">
                <a:solidFill>
                  <a:schemeClr val="tx1"/>
                </a:solidFill>
              </a:rPr>
              <a:t>Zikr</a:t>
            </a:r>
            <a:r>
              <a:rPr lang="tr-TR" sz="1200" dirty="0" smtClean="0">
                <a:solidFill>
                  <a:schemeClr val="tx1"/>
                </a:solidFill>
              </a:rPr>
              <a:t> 43, (2703))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Bazı alimler Her uzvun ayrı ayrı </a:t>
            </a:r>
            <a:r>
              <a:rPr lang="tr-TR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tevbesinin</a:t>
            </a:r>
            <a:r>
              <a:rPr lang="tr-T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olduğunu söylemişlerdir</a:t>
            </a:r>
          </a:p>
          <a:p>
            <a:pPr algn="ctr"/>
            <a:endParaRPr lang="tr-T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Kalbin Tövbesi</a:t>
            </a:r>
            <a:r>
              <a:rPr lang="tr-T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 işleri yapmayı terk etmeye niyet etmek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Gözün Tövbesi: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Harama bakmamak 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Dilin Tövbesi: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 olan şeyleri konuşmamak.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Kulakların Tövbesi:</a:t>
            </a:r>
            <a:r>
              <a:rPr lang="tr-TR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 şeyleri Dinlememek.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Karnın Tövbesi: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 yememek ve ailesine yedirmemek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Ayakların Tövbesi: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Harama gitmemek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‏</a:t>
            </a:r>
            <a:r>
              <a:rPr lang="ar-SA" sz="32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"‏ إِنَّ الْعَبْدَ إِذَا أَخْطَأَ خَطِيئَةً نُكِتَتْ فِي قَلْبِهِ نُكْتَةٌ سَوْدَاءُ فَإِذَا هُوَ نَزَعَ وَاسْتَغْفَرَ وَتَابَ سُقِلَ قَلْبُهُ وَإِنْ عَادَ زِيدَ فِيهَا حَتَّى تَعْلُوَ قَلْبَهُ وَهُوَ الرَّانُ الَّذِي ذَكَرَ اللَّهُ ‏: ‏(‏ كلاَّ بَلْ رَانَ عَلَى قُلُوبِهِمْ مَا كَانُوا يَكْسِبُونَ ‏)‏ ‏"‏</a:t>
            </a:r>
            <a:endParaRPr lang="tr-TR" sz="24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Hz. Peygamber (a.s.):  </a:t>
            </a:r>
            <a:r>
              <a:rPr lang="tr-TR" sz="2400" dirty="0" smtClean="0">
                <a:solidFill>
                  <a:schemeClr val="tx1"/>
                </a:solidFill>
              </a:rPr>
              <a:t>"</a:t>
            </a:r>
            <a:r>
              <a:rPr lang="tr-TR" sz="2400" b="1" dirty="0" smtClean="0">
                <a:solidFill>
                  <a:srgbClr val="FF0000"/>
                </a:solidFill>
              </a:rPr>
              <a:t>Kul, bir hata işlediği zaman kalbine siyah bir nokta vurulur.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rgbClr val="0070C0"/>
                </a:solidFill>
              </a:rPr>
              <a:t>Şayet el çeker, mağfiret diler ve </a:t>
            </a:r>
            <a:r>
              <a:rPr lang="tr-TR" sz="2400" b="1" dirty="0" err="1" smtClean="0">
                <a:solidFill>
                  <a:srgbClr val="0070C0"/>
                </a:solidFill>
              </a:rPr>
              <a:t>tevbe</a:t>
            </a:r>
            <a:r>
              <a:rPr lang="tr-TR" sz="2400" b="1" dirty="0" smtClean="0">
                <a:solidFill>
                  <a:srgbClr val="0070C0"/>
                </a:solidFill>
              </a:rPr>
              <a:t> ederse kalbi cilalanır</a:t>
            </a:r>
            <a:r>
              <a:rPr lang="tr-TR" sz="2400" dirty="0" smtClean="0">
                <a:solidFill>
                  <a:srgbClr val="0070C0"/>
                </a:solidFill>
              </a:rPr>
              <a:t>.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	</a:t>
            </a:r>
            <a:r>
              <a:rPr lang="tr-TR" sz="2400" b="1" dirty="0" smtClean="0">
                <a:solidFill>
                  <a:srgbClr val="7030A0"/>
                </a:solidFill>
              </a:rPr>
              <a:t>Eğer </a:t>
            </a:r>
            <a:r>
              <a:rPr lang="tr-TR" sz="2400" b="1" dirty="0" err="1" smtClean="0">
                <a:solidFill>
                  <a:srgbClr val="7030A0"/>
                </a:solidFill>
              </a:rPr>
              <a:t>Tevbe</a:t>
            </a:r>
            <a:r>
              <a:rPr lang="tr-TR" sz="2400" b="1" dirty="0" smtClean="0">
                <a:solidFill>
                  <a:srgbClr val="7030A0"/>
                </a:solidFill>
              </a:rPr>
              <a:t> etmeyip günaha devam ederse siyah nokta artırılır ve neticede bütün kalbini istila eder.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İşte Allah (c.c) </a:t>
            </a:r>
            <a:r>
              <a:rPr lang="tr-TR" sz="2400" dirty="0" err="1" smtClean="0">
                <a:solidFill>
                  <a:schemeClr val="tx1"/>
                </a:solidFill>
              </a:rPr>
              <a:t>nun</a:t>
            </a:r>
            <a:r>
              <a:rPr lang="tr-TR" sz="2400" dirty="0" smtClean="0">
                <a:solidFill>
                  <a:schemeClr val="tx1"/>
                </a:solidFill>
              </a:rPr>
              <a:t>, " 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gerçek şu ki onların kazanmış oldukları günahlar, kalplerini örtmüştür</a:t>
            </a:r>
            <a:r>
              <a:rPr lang="tr-TR" sz="2400" dirty="0" smtClean="0">
                <a:solidFill>
                  <a:schemeClr val="tx1"/>
                </a:solidFill>
              </a:rPr>
              <a:t>."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Mutaffifin</a:t>
            </a:r>
            <a:r>
              <a:rPr lang="tr-TR" sz="1200" dirty="0" smtClean="0">
                <a:solidFill>
                  <a:schemeClr val="tx1"/>
                </a:solidFill>
              </a:rPr>
              <a:t>, 83/14) </a:t>
            </a:r>
            <a:r>
              <a:rPr lang="tr-TR" sz="2400" dirty="0" smtClean="0">
                <a:solidFill>
                  <a:schemeClr val="tx1"/>
                </a:solidFill>
              </a:rPr>
              <a:t>diye zikrettiği örtü budur</a:t>
            </a:r>
            <a:r>
              <a:rPr lang="tr-TR" sz="2000" dirty="0" smtClean="0">
                <a:solidFill>
                  <a:schemeClr val="tx1"/>
                </a:solidFill>
              </a:rPr>
              <a:t>."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Tirmizi</a:t>
            </a:r>
            <a:r>
              <a:rPr lang="tr-TR" sz="1200" dirty="0" smtClean="0">
                <a:solidFill>
                  <a:schemeClr val="tx1"/>
                </a:solidFill>
              </a:rPr>
              <a:t>, Tefsir, 74/3654)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 rtl="1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إنَّ اللّهَ عَزَّ وَجلّ يَبْسُطَ يَدَهُ بِاللَّيْلِ لِيَتُوبَ مُسِئُ النَّهَارِ، وَيَبْسُطُ يَدَهُ بِالنَّهَارِ لِيَتُوبَ مُسِئُ اللَّيْلِ حَتَّى تَطْلُعَ الشَّمْسُ مِنْ مَغْرِبِهَا.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</a:t>
            </a:r>
            <a:r>
              <a:rPr lang="tr-TR" sz="2400" dirty="0" err="1" smtClean="0">
                <a:solidFill>
                  <a:schemeClr val="tx1"/>
                </a:solidFill>
              </a:rPr>
              <a:t>Ebû</a:t>
            </a:r>
            <a:r>
              <a:rPr lang="tr-TR" sz="2400" dirty="0" smtClean="0">
                <a:solidFill>
                  <a:schemeClr val="tx1"/>
                </a:solidFill>
              </a:rPr>
              <a:t>  Musa (r.a) anlatıyor: Hz. Peygamber (a.s) buyurdular ki: "</a:t>
            </a:r>
            <a:r>
              <a:rPr lang="tr-TR" sz="2400" b="1" dirty="0" smtClean="0">
                <a:solidFill>
                  <a:schemeClr val="tx1"/>
                </a:solidFill>
              </a:rPr>
              <a:t>Aziz ve Celil olan </a:t>
            </a:r>
            <a:r>
              <a:rPr lang="tr-TR" sz="2400" b="1" dirty="0" smtClean="0">
                <a:solidFill>
                  <a:srgbClr val="FF0000"/>
                </a:solidFill>
              </a:rPr>
              <a:t>Allah, gündüz günah işleyenlerin </a:t>
            </a:r>
            <a:r>
              <a:rPr lang="tr-TR" sz="2400" b="1" dirty="0" err="1" smtClean="0">
                <a:solidFill>
                  <a:srgbClr val="FF0000"/>
                </a:solidFill>
              </a:rPr>
              <a:t>tevbesini</a:t>
            </a:r>
            <a:r>
              <a:rPr lang="tr-TR" sz="2400" b="1" dirty="0" smtClean="0">
                <a:solidFill>
                  <a:srgbClr val="FF0000"/>
                </a:solidFill>
              </a:rPr>
              <a:t> kabul etmek için geceleyin elini açar.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rgbClr val="0070C0"/>
                </a:solidFill>
              </a:rPr>
              <a:t>Gece günah işleyenlerin </a:t>
            </a:r>
            <a:r>
              <a:rPr lang="tr-TR" sz="2400" b="1" dirty="0" err="1" smtClean="0">
                <a:solidFill>
                  <a:srgbClr val="0070C0"/>
                </a:solidFill>
              </a:rPr>
              <a:t>tevbesini</a:t>
            </a:r>
            <a:r>
              <a:rPr lang="tr-TR" sz="2400" b="1" dirty="0" smtClean="0">
                <a:solidFill>
                  <a:srgbClr val="0070C0"/>
                </a:solidFill>
              </a:rPr>
              <a:t> kabul etmek için de gündüz elini açar</a:t>
            </a:r>
            <a:r>
              <a:rPr lang="tr-TR" sz="2400" b="1" dirty="0" smtClean="0">
                <a:solidFill>
                  <a:schemeClr val="tx1"/>
                </a:solidFill>
              </a:rPr>
              <a:t>, bu hal, güneş batıdan doğuncaya kadar devam edecektir</a:t>
            </a:r>
            <a:r>
              <a:rPr lang="tr-TR" sz="2400" dirty="0" smtClean="0">
                <a:solidFill>
                  <a:schemeClr val="tx1"/>
                </a:solidFill>
              </a:rPr>
              <a:t>." </a:t>
            </a:r>
            <a:r>
              <a:rPr lang="tr-TR" sz="1200" dirty="0" smtClean="0">
                <a:solidFill>
                  <a:schemeClr val="tx1"/>
                </a:solidFill>
              </a:rPr>
              <a:t>(Müslim, </a:t>
            </a:r>
            <a:r>
              <a:rPr lang="tr-TR" sz="1200" dirty="0" err="1" smtClean="0">
                <a:solidFill>
                  <a:schemeClr val="tx1"/>
                </a:solidFill>
              </a:rPr>
              <a:t>Tevbe</a:t>
            </a:r>
            <a:r>
              <a:rPr lang="tr-TR" sz="1200" dirty="0" smtClean="0">
                <a:solidFill>
                  <a:schemeClr val="tx1"/>
                </a:solidFill>
              </a:rPr>
              <a:t>, 32/2760))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NASUH TÖVBE</a:t>
            </a:r>
          </a:p>
          <a:p>
            <a:pPr algn="ctr"/>
            <a:endParaRPr lang="tr-TR" sz="1200" dirty="0" smtClean="0">
              <a:solidFill>
                <a:schemeClr val="tx1"/>
              </a:solidFill>
            </a:endParaRPr>
          </a:p>
          <a:p>
            <a:pPr algn="ctr"/>
            <a:r>
              <a:rPr lang="ar-SA" sz="32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يَاأَيُّهَا الَّذِينَ ءَامَنُوا تُوبُوا إِلَى اللَّهِ تَوْبَةً نَصُوحًا عَسَى رَبُّكُمْ أَنْ يُكَفِّرَ عَنْكُمْ سَيِّئَاتِكُمْ وَيُدْخِلَكُمْ جَنَّاتٍ تَجْرِي مِنْ تَحْتِهَا الْأَنْهَارُ يَوْمَ لَا يُخْزِي اللَّهُ النَّبِيَّ وَالَّذِينَ ءَامَنُوا مَعَهُ</a:t>
            </a:r>
            <a:endParaRPr lang="tr-TR" sz="2800" dirty="0" smtClean="0">
              <a:solidFill>
                <a:schemeClr val="tx1"/>
              </a:solidFill>
            </a:endParaRP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“Ey iman edenler! </a:t>
            </a:r>
            <a:r>
              <a:rPr lang="tr-T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Samimi bir </a:t>
            </a:r>
            <a:r>
              <a:rPr lang="tr-TR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</a:t>
            </a:r>
            <a:r>
              <a:rPr lang="tr-T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ile Allah'a dönün. Umulur ki Rabbiniz sizin kötülüklerinizi örter.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Peygamberi ve Onunla birlikte iman edenleri utandırmayacağı günde Allah sizi, içlerinden ırmaklar akan cennetlere sokar.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Onların önlerinden ve sağlarından (amellerinin) nurları aydınlatıp gider de, "</a:t>
            </a:r>
            <a:r>
              <a:rPr lang="tr-TR" sz="2400" dirty="0" smtClean="0">
                <a:solidFill>
                  <a:srgbClr val="0070C0"/>
                </a:solidFill>
              </a:rPr>
              <a:t>Ey Rabbimiz! Nurumuzu bizim için tamamla, bizi bağışla; çünkü sen her şeye kadirsin</a:t>
            </a:r>
            <a:r>
              <a:rPr lang="tr-TR" sz="2400" dirty="0" smtClean="0">
                <a:solidFill>
                  <a:schemeClr val="tx1"/>
                </a:solidFill>
              </a:rPr>
              <a:t>" derler.”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Tahrim</a:t>
            </a:r>
            <a:r>
              <a:rPr lang="tr-TR" sz="1200" dirty="0" smtClean="0">
                <a:solidFill>
                  <a:schemeClr val="tx1"/>
                </a:solidFill>
              </a:rPr>
              <a:t>, 66/8)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Muaz</a:t>
            </a:r>
            <a:r>
              <a:rPr lang="tr-TR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b. Cebel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Rasulallah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nasûh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nedir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Diye sorunca, Hz. Peygamber: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Kulun, yapmış olduğu günaha pişmanlık duyması, Allah’a özür beyan etmesi, sonra sağılan sütün memeye dönmediği gibi (o günaha) bir daha dönmemesidir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buyurdu. </a:t>
            </a: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Tirmizi</a:t>
            </a: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Zühd</a:t>
            </a: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8)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İbn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Mesud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Ra’dan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gelen bir rivayete göre Nasuh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ile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eden kimseye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kapısı açıktır. Yaptığı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makbuldür.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Ancak 3 kimse hariç: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Kafirlerin başı iblis ŞEYTAN</a:t>
            </a:r>
          </a:p>
          <a:p>
            <a:pPr lvl="0" algn="just"/>
            <a:r>
              <a:rPr lang="tr-T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Hata işleyenlerin başı kabil</a:t>
            </a:r>
          </a:p>
          <a:p>
            <a:pPr lvl="0" algn="just"/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Peygamberlerden birini öldüren kimse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27000" contrast="25000"/>
            </a:blip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b="1" u="sng" dirty="0" smtClean="0">
                <a:solidFill>
                  <a:schemeClr val="tx1"/>
                </a:solidFill>
              </a:rPr>
              <a:t>İnsanın </a:t>
            </a:r>
            <a:r>
              <a:rPr lang="tr-TR" sz="2000" b="1" u="sng" dirty="0" smtClean="0">
                <a:solidFill>
                  <a:schemeClr val="tx1"/>
                </a:solidFill>
              </a:rPr>
              <a:t>işlediği günahlar iki kısımdır.</a:t>
            </a:r>
          </a:p>
          <a:p>
            <a:pPr algn="ctr"/>
            <a:endParaRPr lang="tr-TR" sz="105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rgbClr val="FF0000"/>
                </a:solidFill>
              </a:rPr>
              <a:t>	</a:t>
            </a:r>
            <a:r>
              <a:rPr lang="tr-TR" sz="2000" b="1" u="sng" dirty="0" smtClean="0">
                <a:solidFill>
                  <a:srgbClr val="FF0000"/>
                </a:solidFill>
              </a:rPr>
              <a:t>Bir kısmı içki içmek gibi kul hakkı ile ilgili olmayan, yalnız Allah’a karşı işlenmiş günahlardır </a:t>
            </a:r>
            <a:r>
              <a:rPr lang="tr-TR" sz="2000" u="sng" dirty="0" smtClean="0">
                <a:solidFill>
                  <a:srgbClr val="FF0000"/>
                </a:solidFill>
              </a:rPr>
              <a:t>.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tr-TR" sz="14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rgbClr val="7030A0"/>
                </a:solidFill>
              </a:rPr>
              <a:t>Günahı terk edip halini düzeltmek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rgbClr val="0070C0"/>
                </a:solidFill>
              </a:rPr>
              <a:t>Yaptığına pişmanlık duyup günahı itiraf ve affını istemek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Allah’ı yücelterek </a:t>
            </a:r>
            <a:r>
              <a:rPr lang="tr-TR" sz="2400" b="1" dirty="0" err="1" smtClean="0">
                <a:solidFill>
                  <a:schemeClr val="accent6">
                    <a:lumMod val="50000"/>
                  </a:schemeClr>
                </a:solidFill>
              </a:rPr>
              <a:t>tevbeye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 başlamak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chemeClr val="bg1">
                    <a:lumMod val="50000"/>
                  </a:schemeClr>
                </a:solidFill>
              </a:rPr>
              <a:t>Bir daha yapmamaya karar vermek.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rgbClr val="00B0F0"/>
                </a:solidFill>
              </a:rPr>
              <a:t>Tövbede samimi olmak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Tövbeyi son nefese bırakmamak </a:t>
            </a:r>
          </a:p>
          <a:p>
            <a:pPr marL="457200" lvl="0" indent="-457200" algn="just"/>
            <a:endParaRPr lang="tr-TR" sz="11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tr-TR" sz="2000" dirty="0" smtClean="0">
                <a:solidFill>
                  <a:srgbClr val="FF0000"/>
                </a:solidFill>
              </a:rPr>
              <a:t>           </a:t>
            </a:r>
            <a:r>
              <a:rPr lang="tr-TR" sz="2000" b="1" dirty="0" smtClean="0">
                <a:solidFill>
                  <a:srgbClr val="FF0000"/>
                </a:solidFill>
              </a:rPr>
              <a:t>Günahın diğer bir kısmı da hırsızlık yapmak gibi insan hakkı ile ilgili olan günahtır</a:t>
            </a:r>
            <a:r>
              <a:rPr lang="tr-TR" sz="2000" dirty="0" smtClean="0">
                <a:solidFill>
                  <a:srgbClr val="FF0000"/>
                </a:solidFill>
              </a:rPr>
              <a:t>. </a:t>
            </a:r>
            <a:r>
              <a:rPr lang="tr-TR" sz="2000" dirty="0" smtClean="0">
                <a:solidFill>
                  <a:schemeClr val="tx1"/>
                </a:solidFill>
              </a:rPr>
              <a:t>Hırsızlık yapmak günahtır, çünkü Allah bunu yasaklamıştır. Bu gibi günahlardan </a:t>
            </a:r>
            <a:r>
              <a:rPr lang="tr-TR" sz="2000" dirty="0" err="1" smtClean="0">
                <a:solidFill>
                  <a:schemeClr val="tx1"/>
                </a:solidFill>
              </a:rPr>
              <a:t>tevbe</a:t>
            </a:r>
            <a:r>
              <a:rPr lang="tr-TR" sz="2000" dirty="0" smtClean="0">
                <a:solidFill>
                  <a:schemeClr val="tx1"/>
                </a:solidFill>
              </a:rPr>
              <a:t> etmenin, yukarıdaki şartlara ilaveten bir şartı daha vardır ki, o da</a:t>
            </a: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lvl="0" algn="just"/>
            <a:r>
              <a:rPr lang="tr-TR" sz="2000" dirty="0" smtClean="0">
                <a:solidFill>
                  <a:schemeClr val="tx1"/>
                </a:solidFill>
              </a:rPr>
              <a:t> 7. </a:t>
            </a:r>
            <a:r>
              <a:rPr lang="tr-TR" sz="2000" b="1" u="sng" dirty="0" smtClean="0">
                <a:solidFill>
                  <a:srgbClr val="0070C0"/>
                </a:solidFill>
              </a:rPr>
              <a:t>Hak sahibine hakkını vermek veya ondan </a:t>
            </a:r>
            <a:r>
              <a:rPr lang="tr-TR" sz="2000" b="1" u="sng" dirty="0" err="1" smtClean="0">
                <a:solidFill>
                  <a:srgbClr val="0070C0"/>
                </a:solidFill>
              </a:rPr>
              <a:t>helallık</a:t>
            </a:r>
            <a:r>
              <a:rPr lang="tr-TR" sz="2000" b="1" u="sng" dirty="0" smtClean="0">
                <a:solidFill>
                  <a:srgbClr val="0070C0"/>
                </a:solidFill>
              </a:rPr>
              <a:t> almaktır</a:t>
            </a:r>
            <a:r>
              <a:rPr lang="tr-TR" sz="2000" b="1" dirty="0" smtClean="0">
                <a:solidFill>
                  <a:srgbClr val="0070C0"/>
                </a:solidFill>
              </a:rPr>
              <a:t>.</a:t>
            </a:r>
            <a:endParaRPr lang="tr-TR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b="1" u="sng" dirty="0" smtClean="0">
                <a:solidFill>
                  <a:schemeClr val="tx1"/>
                </a:solidFill>
              </a:rPr>
              <a:t>GÜNAHI İŞLERKEN TEVBE OLMAZ;</a:t>
            </a: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Haram yerken, içerken, giyerken </a:t>
            </a:r>
            <a:r>
              <a:rPr lang="tr-T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olmaz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İçki masasında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olmaz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tr-T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Bankada paraya faiz işlerken </a:t>
            </a:r>
            <a:r>
              <a:rPr lang="tr-TR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olmaz.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Televizyonda müstehcen yayınlara bakarken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olmaz.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tr-TR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Elinde okey taşları, kumar oynarken </a:t>
            </a:r>
            <a:r>
              <a:rPr lang="tr-TR" sz="24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olmaz. 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tr-TR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Tevbenin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olabilmesi için önce günahı terk edeceksin, sonra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tevbe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edeceksin ki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tevben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makbul olsun. </a:t>
            </a:r>
            <a:endParaRPr lang="tr-T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ar-SA" sz="4000" dirty="0" smtClean="0">
                <a:solidFill>
                  <a:srgbClr val="002060"/>
                </a:solidFill>
                <a:latin typeface="HASENAT4" pitchFamily="2" charset="-78"/>
                <a:cs typeface="HASENAT4" pitchFamily="2" charset="-78"/>
              </a:rPr>
              <a:t>قُلْ يَا عِبَادِىَ الَّذٖينَ اَسْرَفُوا عَلٰى اَنْفُسِهِمْ لَا تَقْنَطُوا مِنْ رَحْمَةِ اللّٰهِ اِنَّ اللّٰهَ يَغْفِرُ الذُّنُوبَ جَمٖيعًا اِنَّهُ هُوَ الْغَفُورُ الرَّحٖيمُ</a:t>
            </a:r>
            <a:endParaRPr lang="tr-TR" sz="4000" dirty="0" smtClean="0">
              <a:solidFill>
                <a:srgbClr val="002060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b="1" dirty="0" smtClean="0">
              <a:solidFill>
                <a:srgbClr val="002060"/>
              </a:solidFill>
            </a:endParaRPr>
          </a:p>
          <a:p>
            <a:pPr algn="just"/>
            <a:r>
              <a:rPr lang="tr-TR" b="1" dirty="0" smtClean="0">
                <a:solidFill>
                  <a:srgbClr val="002060"/>
                </a:solidFill>
              </a:rPr>
              <a:t>	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ki: "Ey kendilerine kötülük edip aşırı giden kullarım!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Allah’ın rahmetinden ümidinizi kesmeyin. </a:t>
            </a:r>
            <a:r>
              <a:rPr lang="tr-T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Doğrusu Allah günahların hepsini bağışlar. 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Çünkü O, bağışlayandır, merhametlidir."</a:t>
            </a:r>
            <a:r>
              <a:rPr lang="tr-T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1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Zümer</a:t>
            </a:r>
            <a:r>
              <a:rPr lang="tr-TR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53)</a:t>
            </a:r>
            <a:endParaRPr lang="tr-TR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pic>
        <p:nvPicPr>
          <p:cNvPr id="18" name="Picture 2" descr="C:\Documents and Settings\YUSUFCUK\Desktop\Günahlar ve Tevbe\0_5a2c8_d0823541_XL.png"/>
          <p:cNvPicPr>
            <a:picLocks noChangeAspect="1" noChangeArrowheads="1"/>
          </p:cNvPicPr>
          <p:nvPr/>
        </p:nvPicPr>
        <p:blipFill>
          <a:blip r:embed="rId4"/>
          <a:srcRect r="10403"/>
          <a:stretch>
            <a:fillRect/>
          </a:stretch>
        </p:blipFill>
        <p:spPr bwMode="auto">
          <a:xfrm>
            <a:off x="6929454" y="4214818"/>
            <a:ext cx="2214578" cy="2643182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285728"/>
            <a:ext cx="6572296" cy="56435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2000" b="1" dirty="0" smtClean="0">
                <a:solidFill>
                  <a:schemeClr val="tx1"/>
                </a:solidFill>
              </a:rPr>
              <a:t>	</a:t>
            </a:r>
            <a:r>
              <a:rPr lang="tr-TR" sz="3200" b="1" dirty="0" smtClean="0">
                <a:solidFill>
                  <a:schemeClr val="tx1"/>
                </a:solidFill>
              </a:rPr>
              <a:t>Günah</a:t>
            </a:r>
            <a:r>
              <a:rPr lang="tr-TR" sz="32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tr-TR" sz="3200" b="1" dirty="0" smtClean="0">
                <a:solidFill>
                  <a:srgbClr val="FF0000"/>
                </a:solidFill>
              </a:rPr>
              <a:t>	Allah'ın </a:t>
            </a:r>
            <a:r>
              <a:rPr lang="tr-TR" sz="3200" b="1" dirty="0" smtClean="0">
                <a:solidFill>
                  <a:srgbClr val="FF0000"/>
                </a:solidFill>
              </a:rPr>
              <a:t>buyruklarına aykırı düşen, dinen suç sayılan davranışlar, İslâm </a:t>
            </a:r>
            <a:r>
              <a:rPr lang="tr-TR" sz="3200" b="1" dirty="0" smtClean="0">
                <a:solidFill>
                  <a:srgbClr val="FF0000"/>
                </a:solidFill>
              </a:rPr>
              <a:t>Dininin </a:t>
            </a:r>
            <a:r>
              <a:rPr lang="tr-TR" sz="3200" b="1" dirty="0" smtClean="0">
                <a:solidFill>
                  <a:srgbClr val="FF0000"/>
                </a:solidFill>
              </a:rPr>
              <a:t>ve temiz insan fıtratının yapılmamasını emrettiği hususlar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endParaRPr lang="tr-T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Suyun kiri temizlediği gibi, samimi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günahları temizler.</a:t>
            </a:r>
            <a:r>
              <a:rPr lang="tr-TR" sz="2000" dirty="0" smtClean="0">
                <a:solidFill>
                  <a:schemeClr val="tx1"/>
                </a:solidFill>
              </a:rPr>
              <a:t> Yeter ki insan işlediği günaha pişmanlık duyarak onu terk etmiş ve bir daha onu yapmamaya karar vermiş olsun.</a:t>
            </a:r>
          </a:p>
          <a:p>
            <a:pPr algn="just"/>
            <a:endParaRPr lang="tr-TR" sz="2000" u="sng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Müminin günahı ne kadar çok olursa </a:t>
            </a:r>
            <a:r>
              <a:rPr lang="tr-TR" sz="24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olsunAllah’ın</a:t>
            </a:r>
            <a:r>
              <a:rPr lang="tr-TR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rahmeti daha çoktur. 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endParaRPr lang="tr-TR" sz="2000" b="1" u="sng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b="1" dirty="0" smtClean="0">
                <a:solidFill>
                  <a:schemeClr val="tx1"/>
                </a:solidFill>
              </a:rPr>
              <a:t>      </a:t>
            </a:r>
            <a:r>
              <a:rPr lang="tr-TR" sz="2400" b="1" u="sng" dirty="0" smtClean="0">
                <a:solidFill>
                  <a:srgbClr val="7030A0"/>
                </a:solidFill>
              </a:rPr>
              <a:t>Ve unutmayalım ki iki şey insanı helak eder</a:t>
            </a:r>
            <a:endParaRPr lang="tr-TR" sz="2000" b="1" u="sng" dirty="0" smtClean="0">
              <a:solidFill>
                <a:srgbClr val="7030A0"/>
              </a:solidFill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ederim diye günah işlemek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Sonra yaparım diye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tevbeyi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geciktirmek</a:t>
            </a:r>
            <a:endParaRPr lang="tr-T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tr-TR" sz="2000" dirty="0" smtClean="0">
                <a:solidFill>
                  <a:srgbClr val="002060"/>
                </a:solidFill>
              </a:rPr>
              <a:t> </a:t>
            </a:r>
            <a:r>
              <a:rPr lang="tr-TR" sz="3200" b="1" dirty="0" smtClean="0">
                <a:solidFill>
                  <a:schemeClr val="accent1"/>
                </a:solidFill>
                <a:latin typeface="Vivaldi" pitchFamily="66" charset="0"/>
                <a:cs typeface="Times New Roman" pitchFamily="18" charset="0"/>
              </a:rPr>
              <a:t>İ</a:t>
            </a:r>
            <a:r>
              <a:rPr lang="tr-TR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dris YAVUZYİĞİT</a:t>
            </a:r>
          </a:p>
          <a:p>
            <a:pPr algn="ctr"/>
            <a:r>
              <a:rPr lang="tr-TR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Dadaşkent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Merkez Camii İmam 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Hatibi</a:t>
            </a:r>
          </a:p>
          <a:p>
            <a:pPr algn="ctr"/>
            <a:endParaRPr lang="tr-T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</a:t>
            </a:r>
            <a:r>
              <a:rPr lang="tr-TR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aziziyemuftulugu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.gov.tr</a:t>
            </a:r>
            <a:endParaRPr lang="tr-T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hlinkClick r:id="rId5"/>
            </a:endParaRPr>
          </a:p>
          <a:p>
            <a:pPr algn="ctr"/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</a:t>
            </a:r>
            <a:r>
              <a:rPr lang="tr-TR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vaazsitesi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.com</a:t>
            </a:r>
            <a:endParaRPr lang="tr-T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NOT</a:t>
            </a:r>
            <a:r>
              <a:rPr lang="tr-TR" dirty="0" smtClean="0">
                <a:solidFill>
                  <a:schemeClr val="tx1"/>
                </a:solidFill>
              </a:rPr>
              <a:t>: Bu Vaaz Metni İdris YAVUZYİĞİT Tarafından “Günahlar </a:t>
            </a:r>
            <a:r>
              <a:rPr lang="tr-TR" dirty="0" err="1" smtClean="0">
                <a:solidFill>
                  <a:schemeClr val="tx1"/>
                </a:solidFill>
              </a:rPr>
              <a:t>Tevbe</a:t>
            </a:r>
            <a:r>
              <a:rPr lang="tr-TR" dirty="0" smtClean="0">
                <a:solidFill>
                  <a:schemeClr val="tx1"/>
                </a:solidFill>
              </a:rPr>
              <a:t> Ve İstiğfar” İsmail Karagöz; “Bireysel Ve Toplumsal Kazanımlar Açısından </a:t>
            </a:r>
            <a:r>
              <a:rPr lang="tr-TR" dirty="0" err="1" smtClean="0">
                <a:solidFill>
                  <a:schemeClr val="tx1"/>
                </a:solidFill>
              </a:rPr>
              <a:t>Tevbenin</a:t>
            </a:r>
            <a:r>
              <a:rPr lang="tr-TR" dirty="0" smtClean="0">
                <a:solidFill>
                  <a:schemeClr val="tx1"/>
                </a:solidFill>
              </a:rPr>
              <a:t> Değerlendirilmesi” Dr. Yaşar Yiğit;  “Günah Psikolojisi Ve Tövbeye Duyulan İhtiyaç” R. Toraman, A. Özmen; “Allah'ın Rahmet Ve Merhameti” Mehmet Eser; “Ramazan Yaklaşırken; Günah, </a:t>
            </a:r>
            <a:r>
              <a:rPr lang="tr-TR" dirty="0" err="1" smtClean="0">
                <a:solidFill>
                  <a:schemeClr val="tx1"/>
                </a:solidFill>
              </a:rPr>
              <a:t>Tevbe</a:t>
            </a:r>
            <a:r>
              <a:rPr lang="tr-TR" dirty="0" smtClean="0">
                <a:solidFill>
                  <a:schemeClr val="tx1"/>
                </a:solidFill>
              </a:rPr>
              <a:t> Ve Namaz” Rasim </a:t>
            </a:r>
            <a:r>
              <a:rPr lang="tr-TR" dirty="0" err="1" smtClean="0">
                <a:solidFill>
                  <a:schemeClr val="tx1"/>
                </a:solidFill>
              </a:rPr>
              <a:t>Haner</a:t>
            </a:r>
            <a:r>
              <a:rPr lang="tr-TR" dirty="0" smtClean="0">
                <a:solidFill>
                  <a:schemeClr val="tx1"/>
                </a:solidFill>
              </a:rPr>
              <a:t>; “</a:t>
            </a:r>
            <a:r>
              <a:rPr lang="tr-TR" dirty="0" err="1" smtClean="0">
                <a:solidFill>
                  <a:schemeClr val="tx1"/>
                </a:solidFill>
              </a:rPr>
              <a:t>Tevbe</a:t>
            </a:r>
            <a:r>
              <a:rPr lang="tr-TR" dirty="0" smtClean="0">
                <a:solidFill>
                  <a:schemeClr val="tx1"/>
                </a:solidFill>
              </a:rPr>
              <a:t> Günahların Silinmesine Sebeptir” Lütfü </a:t>
            </a:r>
            <a:r>
              <a:rPr lang="tr-TR" dirty="0" err="1" smtClean="0">
                <a:solidFill>
                  <a:schemeClr val="tx1"/>
                </a:solidFill>
              </a:rPr>
              <a:t>Şentürk</a:t>
            </a:r>
            <a:r>
              <a:rPr lang="tr-TR" dirty="0" smtClean="0">
                <a:solidFill>
                  <a:schemeClr val="tx1"/>
                </a:solidFill>
              </a:rPr>
              <a:t>; “</a:t>
            </a:r>
            <a:r>
              <a:rPr lang="tr-TR" dirty="0" err="1" smtClean="0">
                <a:solidFill>
                  <a:schemeClr val="tx1"/>
                </a:solidFill>
              </a:rPr>
              <a:t>Tevbe</a:t>
            </a:r>
            <a:r>
              <a:rPr lang="tr-TR" dirty="0" smtClean="0">
                <a:solidFill>
                  <a:schemeClr val="tx1"/>
                </a:solidFill>
              </a:rPr>
              <a:t>” Mehmet Köse; “</a:t>
            </a:r>
            <a:r>
              <a:rPr lang="tr-TR" dirty="0" err="1" smtClean="0">
                <a:solidFill>
                  <a:schemeClr val="tx1"/>
                </a:solidFill>
              </a:rPr>
              <a:t>Tevbe</a:t>
            </a:r>
            <a:r>
              <a:rPr lang="tr-TR" dirty="0" smtClean="0">
                <a:solidFill>
                  <a:schemeClr val="tx1"/>
                </a:solidFill>
              </a:rPr>
              <a:t>” İdris YAVUZYIĞIT; “Tövbe Ve Önemi” Mehmet Kaya Kurt; “Tövbe” Ahmet ÜNAL  Kitap, Makale Ve Vaaz Örneklerinden İstifade Edilerek Hazırlanmıştır. Hepsine Rabbim </a:t>
            </a:r>
            <a:r>
              <a:rPr lang="tr-TR" dirty="0" err="1" smtClean="0">
                <a:solidFill>
                  <a:schemeClr val="tx1"/>
                </a:solidFill>
              </a:rPr>
              <a:t>Tevvab</a:t>
            </a:r>
            <a:r>
              <a:rPr lang="tr-TR" dirty="0" smtClean="0">
                <a:solidFill>
                  <a:schemeClr val="tx1"/>
                </a:solidFill>
              </a:rPr>
              <a:t> İsmiyle Tecelli Eylesin.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pic>
        <p:nvPicPr>
          <p:cNvPr id="18" name="Picture 2" descr="C:\Documents and Settings\YUSUFCUK\Desktop\Günahlar ve Tevbe\0_5a2c8_d0823541_XL.png"/>
          <p:cNvPicPr>
            <a:picLocks noChangeAspect="1" noChangeArrowheads="1"/>
          </p:cNvPicPr>
          <p:nvPr/>
        </p:nvPicPr>
        <p:blipFill>
          <a:blip r:embed="rId4"/>
          <a:srcRect r="10403"/>
          <a:stretch>
            <a:fillRect/>
          </a:stretch>
        </p:blipFill>
        <p:spPr bwMode="auto">
          <a:xfrm>
            <a:off x="6929454" y="4214818"/>
            <a:ext cx="2214578" cy="2643182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285728"/>
            <a:ext cx="6572296" cy="56435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İNSANIN GÜNAH İŞLEME SEBEPLERİ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İnsan günah işleyebilecek özellikte yaratılmıştır.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İnsanın zayıf yaratılmış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Nefsani arzulara düşkün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İnsanın cahil ve zalim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İnsanın şeytanın düşmanlığına maruz bırakılmış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Dünya hayatının cazip kılınmış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İnsana sorumluluk verilmiş olması</a:t>
            </a:r>
          </a:p>
          <a:p>
            <a:pPr marL="457200" lvl="0" indent="-457200"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İnsanın çok cimri ve hırslı olması</a:t>
            </a:r>
            <a:endParaRPr lang="tr-T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6435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GÜNAH ÇEŞİTLERİ</a:t>
            </a:r>
          </a:p>
          <a:p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Açıktan ve gizli işlenen günahlar</a:t>
            </a:r>
          </a:p>
          <a:p>
            <a:pPr marL="457200" lvl="0" indent="-457200"/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36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وَذَرُوا ظَاهِرَ الْاِثْمِ وَبَاطِنَهُ اِنَّ الَّذٖينَ يَكْسِبُونَ الْاِثْمَ سَيُجْزَوْنَ بِمَا كَانُوا يَقْتَرِفُونَ</a:t>
            </a:r>
            <a:endParaRPr lang="tr-TR" sz="36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Günahın açığını da 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kamuya açık yerde,herkesin gözü önünde işlenen günahlar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bırakın, gizlisini de 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riya, nifak, kibir, haset gibi kalpte/zihinde olup biten veya zina gibi insanların görmediği yerlerde işlenen günahlar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Çünkü 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günah kazananlar yaptıkları karşılığında cezalandırılacaklardır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(EN'ÂM 120) </a:t>
            </a:r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tr-TR" sz="2200" b="1" dirty="0" smtClean="0">
                <a:solidFill>
                  <a:schemeClr val="tx1"/>
                </a:solidFill>
              </a:rPr>
              <a:t>2. Zararı insanlara dokunan ve dokunmayan günahlar</a:t>
            </a:r>
          </a:p>
          <a:p>
            <a:pPr lvl="0" algn="just"/>
            <a:endParaRPr lang="tr-TR" sz="2000" dirty="0" smtClean="0">
              <a:solidFill>
                <a:schemeClr val="tx1"/>
              </a:solidFill>
            </a:endParaRPr>
          </a:p>
          <a:p>
            <a:pPr algn="ctr"/>
            <a:r>
              <a:rPr lang="ar-SA" sz="32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اِنَّ الَّذٖينَ يُؤْذُونَ اللّٰهَ وَرَسُولَهُ لَعَنَهُمُ اللّٰهُ فِى الدُّنْيَا وَالْاٰخِرَةِ وَاَعَدَّ لَهُمْ عَذَابًا مُهٖينًا</a:t>
            </a:r>
            <a:endParaRPr lang="tr-TR" sz="32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ctr"/>
            <a:r>
              <a:rPr lang="ar-SA" sz="32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وَالَّذٖينَ يُؤْذُونَ الْمُؤْمِنٖينَ وَالْمُؤْمِنَاتِ بِغَيْرِ مَا اكْتَسَبُوا فَقَدِ احْتَمَلُوا بُهْتَانًا وَاِثْمًا مُبٖينًا</a:t>
            </a:r>
            <a:endParaRPr lang="tr-TR" sz="32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“Şüphesiz </a:t>
            </a:r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Allah ve </a:t>
            </a:r>
            <a:r>
              <a:rPr lang="tr-T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Resûlünü</a:t>
            </a:r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incitenlere, Allah dünya ve </a:t>
            </a:r>
            <a:r>
              <a:rPr lang="tr-T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ahirette</a:t>
            </a:r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lânet etmiş ve onlara aşağılayıcı bir azap hazırlamıştır.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Mü’min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erkekleri ve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mü’min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kadınları işlemedikleri şeyler yüzünden incitenler, bir iftira ve apaçık bir günah yüklenmişlerdir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tr-T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(AHZÂB 57, 58)</a:t>
            </a:r>
            <a:r>
              <a:rPr lang="tr-TR" sz="2000" dirty="0" smtClean="0">
                <a:solidFill>
                  <a:schemeClr val="tx1"/>
                </a:solidFill>
              </a:rPr>
              <a:t> 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tr-TR" sz="2400" b="1" dirty="0" smtClean="0">
                <a:solidFill>
                  <a:schemeClr val="tx1"/>
                </a:solidFill>
              </a:rPr>
              <a:t>3. İnsanları küfre götüren ve götürmeyen günahlar</a:t>
            </a:r>
          </a:p>
          <a:p>
            <a:pPr lvl="0" algn="just"/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Allaha ortak koşmak, peygamberleri, dini ve ayetlerdeki hükümleri yalan saymak ve münafıklık gibi bir kısım günahlar insanın dinden çıkmasına, kafir olmasına sebep olur. </a:t>
            </a:r>
          </a:p>
          <a:p>
            <a:pPr algn="just"/>
            <a:endParaRPr lang="tr-TR" sz="2400" dirty="0" smtClean="0">
              <a:solidFill>
                <a:schemeClr val="tx1"/>
              </a:solidFill>
            </a:endParaRPr>
          </a:p>
          <a:p>
            <a:pPr algn="ctr"/>
            <a:r>
              <a:rPr lang="ar-SA" sz="40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وَمَنْ يَكْفُرْ بِالْاٖيمَانِ فَقَدْ حَبِطَ عَمَلُهُ وَهُوَ فِى الْاٰخِرَةِ مِنَ الْخَاسِرٖينَ</a:t>
            </a:r>
            <a:endParaRPr lang="tr-TR" sz="40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“Her kim de </a:t>
            </a:r>
            <a:r>
              <a:rPr lang="tr-TR" sz="2800" dirty="0" smtClean="0">
                <a:solidFill>
                  <a:srgbClr val="FF0000"/>
                </a:solidFill>
              </a:rPr>
              <a:t>inanılması gerekenleri inkâr ederse, bütün işlediği ameller boşa gider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 err="1" smtClean="0">
                <a:solidFill>
                  <a:schemeClr val="tx1"/>
                </a:solidFill>
              </a:rPr>
              <a:t>Ahirette</a:t>
            </a:r>
            <a:r>
              <a:rPr lang="tr-TR" sz="2400" dirty="0" smtClean="0">
                <a:solidFill>
                  <a:schemeClr val="tx1"/>
                </a:solidFill>
              </a:rPr>
              <a:t> de o, ziyana uğrayanlardandır”. </a:t>
            </a:r>
            <a:r>
              <a:rPr lang="tr-TR" sz="1400" dirty="0" smtClean="0">
                <a:solidFill>
                  <a:schemeClr val="tx1"/>
                </a:solidFill>
              </a:rPr>
              <a:t>(MÂİDE 5) 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Küçük, büyük ve daha büyük günahlar</a:t>
            </a:r>
          </a:p>
          <a:p>
            <a:pPr lvl="0" algn="just"/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28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اِنْ تَجْتَنِبُوا كَبَائِرَ مَا تُنْهَوْنَ عَنْهُ نُكَفِّرْ عَنْكُمْ سَيِّپَاتِكُمْ وَنُدْخِلْكُمْ مُدْخَلًا كَرٖيمًا</a:t>
            </a:r>
            <a:endParaRPr lang="tr-TR" sz="28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“Eğer size yasaklanan (günah)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ların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büyüklerinden kaçınırsanız, sizin küçük günahlarınızı örteriz ve sizi güzel bir yere koyarız.”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(NİSA 31)</a:t>
            </a:r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ar-SA" sz="28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وَوُضِعَ الْكِتَابُ فَتَرَى الْمُجْرِمٖينَ مُشْفِقٖينَ مِمَّا فٖيهِ وَيَقُولُونَ يَا وَيْلَتَنَا مَالِ هٰـذَا الْكِتَابِ لَا يُغَادِرُ صَغٖيرَةً وَلَا كَبٖيرَةً اِلَّا اَحْصٰیهَا وَوَجَدُوا مَا عَمِلُوا حَاضِرًا وَلَا يَظْلِمُ رَبُّكَ اَحَدًا</a:t>
            </a:r>
            <a:endParaRPr lang="tr-TR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endParaRPr lang="tr-TR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“Kitap ortaya konmuştur: Suçluların, onda yazılı olanlardan korkmuş olduklarını görürsün. «</a:t>
            </a:r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Vay halimize! derler, bu nasıl kitapmış! Küçük büyük hiçbir şey bırakmaksızın (yaptıklarımızın) hepsini sayıp dökmüş!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Böylece yaptıklarını karşılarında bulmuşlardır. Senin Rabbin hiç kimseye zulmetmez.” </a:t>
            </a:r>
            <a:r>
              <a:rPr lang="tr-T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(KEHF 49)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2 Grup"/>
          <p:cNvGrpSpPr/>
          <p:nvPr/>
        </p:nvGrpSpPr>
        <p:grpSpPr>
          <a:xfrm>
            <a:off x="-214346" y="0"/>
            <a:ext cx="2571768" cy="6858000"/>
            <a:chOff x="-214346" y="0"/>
            <a:chExt cx="2643206" cy="6858000"/>
          </a:xfrm>
        </p:grpSpPr>
        <p:pic>
          <p:nvPicPr>
            <p:cNvPr id="2051" name="Picture 3" descr="C:\Documents and Settings\YUSUFCUK\Belgelerim\DD007.jpg"/>
            <p:cNvPicPr>
              <a:picLocks noChangeAspect="1" noChangeArrowheads="1"/>
            </p:cNvPicPr>
            <p:nvPr/>
          </p:nvPicPr>
          <p:blipFill>
            <a:blip r:embed="rId2"/>
            <a:srcRect l="5209" r="53112"/>
            <a:stretch>
              <a:fillRect/>
            </a:stretch>
          </p:blipFill>
          <p:spPr bwMode="auto">
            <a:xfrm>
              <a:off x="0" y="0"/>
              <a:ext cx="2286016" cy="6858000"/>
            </a:xfrm>
            <a:prstGeom prst="rect">
              <a:avLst/>
            </a:prstGeom>
            <a:noFill/>
          </p:spPr>
        </p:pic>
        <p:sp>
          <p:nvSpPr>
            <p:cNvPr id="7" name="6 Oval"/>
            <p:cNvSpPr/>
            <p:nvPr/>
          </p:nvSpPr>
          <p:spPr>
            <a:xfrm>
              <a:off x="571472" y="464344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13 Oval"/>
            <p:cNvSpPr/>
            <p:nvPr/>
          </p:nvSpPr>
          <p:spPr>
            <a:xfrm>
              <a:off x="1214414" y="378619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14 Oval"/>
            <p:cNvSpPr/>
            <p:nvPr/>
          </p:nvSpPr>
          <p:spPr>
            <a:xfrm>
              <a:off x="357158" y="335756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15 Oval"/>
            <p:cNvSpPr/>
            <p:nvPr/>
          </p:nvSpPr>
          <p:spPr>
            <a:xfrm>
              <a:off x="1357290" y="2643182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16 Oval"/>
            <p:cNvSpPr/>
            <p:nvPr/>
          </p:nvSpPr>
          <p:spPr>
            <a:xfrm>
              <a:off x="714348" y="2214554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18 Oval"/>
            <p:cNvSpPr/>
            <p:nvPr/>
          </p:nvSpPr>
          <p:spPr>
            <a:xfrm>
              <a:off x="1071538" y="1428736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19 Oval"/>
            <p:cNvSpPr/>
            <p:nvPr/>
          </p:nvSpPr>
          <p:spPr>
            <a:xfrm>
              <a:off x="571472" y="92867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20 Oval"/>
            <p:cNvSpPr/>
            <p:nvPr/>
          </p:nvSpPr>
          <p:spPr>
            <a:xfrm>
              <a:off x="857224" y="285728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21 Oval"/>
            <p:cNvSpPr/>
            <p:nvPr/>
          </p:nvSpPr>
          <p:spPr>
            <a:xfrm>
              <a:off x="-214346" y="5572140"/>
              <a:ext cx="1071570" cy="1143008"/>
            </a:xfrm>
            <a:prstGeom prst="ellipse">
              <a:avLst/>
            </a:prstGeom>
            <a:solidFill>
              <a:schemeClr val="bg2">
                <a:lumMod val="50000"/>
                <a:alpha val="0"/>
              </a:schemeClr>
            </a:solidFill>
            <a:ln>
              <a:solidFill>
                <a:schemeClr val="bg2">
                  <a:lumMod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ASENAT4" pitchFamily="2" charset="-78"/>
                  <a:cs typeface="HASENAT4" pitchFamily="2" charset="-78"/>
                </a:rPr>
                <a:t>اللَّهُ</a:t>
              </a:r>
              <a:endPara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74" name="Picture 2" descr="C:\Documents and Settings\YUSUFCUK\Belgelerim\0_50679_928cf240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6929454" cy="685800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357422" y="428628"/>
            <a:ext cx="6572296" cy="58578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u="sng" dirty="0" smtClean="0">
                <a:solidFill>
                  <a:schemeClr val="tx1"/>
                </a:solidFill>
              </a:rPr>
              <a:t> Küçük günahlar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Umumi </a:t>
            </a:r>
            <a:r>
              <a:rPr lang="tr-TR" sz="2000" dirty="0" err="1" smtClean="0">
                <a:solidFill>
                  <a:schemeClr val="tx1"/>
                </a:solidFill>
              </a:rPr>
              <a:t>belva</a:t>
            </a:r>
            <a:r>
              <a:rPr lang="tr-TR" sz="2000" dirty="0" smtClean="0">
                <a:solidFill>
                  <a:schemeClr val="tx1"/>
                </a:solidFill>
              </a:rPr>
              <a:t> kabilinden, kaçınılması mümkün olmayan, dünyada ceza (had) ve ahrette azap gerektirmeyen günahlardır.</a:t>
            </a:r>
          </a:p>
          <a:p>
            <a:pPr algn="just"/>
            <a:endParaRPr lang="tr-TR" sz="1050" b="1" dirty="0" smtClean="0">
              <a:solidFill>
                <a:schemeClr val="tx1"/>
              </a:solidFill>
            </a:endParaRPr>
          </a:p>
          <a:p>
            <a:pPr algn="ctr"/>
            <a:r>
              <a:rPr lang="tr-TR" sz="2000" b="1" dirty="0" smtClean="0">
                <a:solidFill>
                  <a:schemeClr val="tx1"/>
                </a:solidFill>
              </a:rPr>
              <a:t>İbadetler küçük günahlar için tövbe makamındadır</a:t>
            </a:r>
          </a:p>
          <a:p>
            <a:pPr algn="ctr"/>
            <a:endParaRPr lang="tr-TR" sz="1200" dirty="0" smtClean="0">
              <a:solidFill>
                <a:schemeClr val="tx1"/>
              </a:solidFill>
            </a:endParaRPr>
          </a:p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اَلصَّلَواَتُ الْخَمْسُ والْجُمعةُ الى الجمعةِ مُكَفِّراَتٌ لِماَ بَيْنَهُنَّ اذا اجْتَنَبَتِ الْكَباَئِرَ</a:t>
            </a:r>
            <a:endParaRPr lang="tr-TR" sz="3200" dirty="0" smtClean="0">
              <a:solidFill>
                <a:schemeClr val="tx1"/>
              </a:solidFill>
              <a:latin typeface="HASENAT4" pitchFamily="2" charset="-78"/>
              <a:cs typeface="HASENAT4" pitchFamily="2" charset="-78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“</a:t>
            </a:r>
            <a:r>
              <a:rPr lang="tr-TR" sz="2000" b="1" dirty="0" smtClean="0">
                <a:solidFill>
                  <a:srgbClr val="C00000"/>
                </a:solidFill>
              </a:rPr>
              <a:t>Beş vakit namaz ve Cuma namazı diğer Cuma namazına kadar büyük günahlardan kaçınıldığı takdirde, aralarında işlenen küçük günahlara </a:t>
            </a:r>
            <a:r>
              <a:rPr lang="tr-TR" sz="2000" b="1" dirty="0" err="1" smtClean="0">
                <a:solidFill>
                  <a:srgbClr val="C00000"/>
                </a:solidFill>
              </a:rPr>
              <a:t>keffarettir</a:t>
            </a:r>
            <a:r>
              <a:rPr lang="tr-TR" sz="2000" b="1" dirty="0" smtClean="0">
                <a:solidFill>
                  <a:srgbClr val="C00000"/>
                </a:solidFill>
              </a:rPr>
              <a:t>.</a:t>
            </a:r>
            <a:r>
              <a:rPr lang="tr-TR" sz="2000" dirty="0" smtClean="0">
                <a:solidFill>
                  <a:schemeClr val="tx1"/>
                </a:solidFill>
              </a:rPr>
              <a:t>”</a:t>
            </a:r>
            <a:r>
              <a:rPr lang="tr-TR" sz="1400" dirty="0" smtClean="0">
                <a:solidFill>
                  <a:schemeClr val="tx1"/>
                </a:solidFill>
              </a:rPr>
              <a:t>(</a:t>
            </a:r>
            <a:r>
              <a:rPr lang="tr-TR" sz="1200" dirty="0" smtClean="0">
                <a:solidFill>
                  <a:schemeClr val="tx1"/>
                </a:solidFill>
              </a:rPr>
              <a:t>Müslim, Taharet, 14) </a:t>
            </a:r>
          </a:p>
          <a:p>
            <a:r>
              <a:rPr lang="tr-TR" sz="1200" dirty="0" smtClean="0"/>
              <a:t> </a:t>
            </a:r>
          </a:p>
          <a:p>
            <a:pPr algn="ctr"/>
            <a:r>
              <a:rPr lang="tr-TR" sz="28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الرَّجُلِ إِيَّاكُمْ وَمُحَقِّرَاتِ الذُّنُوبِ فَإِنّهُنَّ يَجْتَمِعْنَ عَلَى حَتّى يُهْلِكَنَّهُ </a:t>
            </a:r>
          </a:p>
          <a:p>
            <a:pPr algn="just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	“</a:t>
            </a:r>
            <a:r>
              <a:rPr lang="tr-TR" sz="2000" b="1" dirty="0" smtClean="0">
                <a:solidFill>
                  <a:srgbClr val="0070C0"/>
                </a:solidFill>
              </a:rPr>
              <a:t>Küçük diye önemsenmeyen günahlardan sakının</a:t>
            </a:r>
            <a:r>
              <a:rPr lang="tr-TR" sz="2000" dirty="0" smtClean="0">
                <a:solidFill>
                  <a:schemeClr val="tx1"/>
                </a:solidFill>
              </a:rPr>
              <a:t>. </a:t>
            </a:r>
            <a:r>
              <a:rPr lang="tr-TR" sz="2400" b="1" dirty="0" smtClean="0">
                <a:solidFill>
                  <a:schemeClr val="accent6">
                    <a:lumMod val="50000"/>
                  </a:schemeClr>
                </a:solidFill>
              </a:rPr>
              <a:t>Çünkü küçük günahlar bir insanda toplanırda sonunda onu helak eder</a:t>
            </a:r>
            <a:r>
              <a:rPr lang="tr-TR" sz="2000" dirty="0" smtClean="0">
                <a:solidFill>
                  <a:schemeClr val="tx1"/>
                </a:solidFill>
              </a:rPr>
              <a:t>” </a:t>
            </a:r>
            <a:r>
              <a:rPr lang="tr-TR" sz="1200" dirty="0" smtClean="0">
                <a:solidFill>
                  <a:schemeClr val="tx1"/>
                </a:solidFill>
              </a:rPr>
              <a:t>(</a:t>
            </a:r>
            <a:r>
              <a:rPr lang="tr-TR" sz="1200" dirty="0" err="1" smtClean="0">
                <a:solidFill>
                  <a:schemeClr val="tx1"/>
                </a:solidFill>
              </a:rPr>
              <a:t>Ahmed</a:t>
            </a:r>
            <a:r>
              <a:rPr lang="tr-TR" sz="1200" dirty="0" smtClean="0">
                <a:solidFill>
                  <a:schemeClr val="tx1"/>
                </a:solidFill>
              </a:rPr>
              <a:t> b. </a:t>
            </a:r>
            <a:r>
              <a:rPr lang="tr-TR" sz="1200" dirty="0" err="1" smtClean="0">
                <a:solidFill>
                  <a:schemeClr val="tx1"/>
                </a:solidFill>
              </a:rPr>
              <a:t>Hanbel</a:t>
            </a:r>
            <a:r>
              <a:rPr lang="tr-TR" sz="1200" dirty="0" smtClean="0">
                <a:solidFill>
                  <a:schemeClr val="tx1"/>
                </a:solidFill>
              </a:rPr>
              <a:t>)</a:t>
            </a:r>
            <a:endParaRPr lang="tr-TR" sz="2000" dirty="0" smtClean="0">
              <a:solidFill>
                <a:schemeClr val="tx1"/>
              </a:solidFill>
            </a:endParaRPr>
          </a:p>
          <a:p>
            <a:pPr algn="just"/>
            <a:endParaRPr lang="tr-T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909</Words>
  <Application>Microsoft Office PowerPoint</Application>
  <PresentationFormat>Ekran Gösterisi (4:3)</PresentationFormat>
  <Paragraphs>528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YUSUFCUK</dc:creator>
  <cp:lastModifiedBy>CSNV</cp:lastModifiedBy>
  <cp:revision>25</cp:revision>
  <dcterms:created xsi:type="dcterms:W3CDTF">2011-06-01T09:23:06Z</dcterms:created>
  <dcterms:modified xsi:type="dcterms:W3CDTF">2011-06-02T03:01:50Z</dcterms:modified>
</cp:coreProperties>
</file>