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7" r:id="rId2"/>
    <p:sldId id="278" r:id="rId3"/>
    <p:sldId id="317" r:id="rId4"/>
    <p:sldId id="261" r:id="rId5"/>
    <p:sldId id="318" r:id="rId6"/>
    <p:sldId id="267" r:id="rId7"/>
    <p:sldId id="280" r:id="rId8"/>
    <p:sldId id="268" r:id="rId9"/>
    <p:sldId id="311" r:id="rId10"/>
    <p:sldId id="319" r:id="rId11"/>
    <p:sldId id="259" r:id="rId12"/>
    <p:sldId id="271" r:id="rId13"/>
    <p:sldId id="272" r:id="rId14"/>
    <p:sldId id="273" r:id="rId15"/>
    <p:sldId id="274" r:id="rId16"/>
    <p:sldId id="310" r:id="rId17"/>
    <p:sldId id="316" r:id="rId18"/>
    <p:sldId id="275" r:id="rId19"/>
    <p:sldId id="308" r:id="rId20"/>
    <p:sldId id="298" r:id="rId21"/>
    <p:sldId id="312" r:id="rId22"/>
    <p:sldId id="299" r:id="rId23"/>
    <p:sldId id="300" r:id="rId24"/>
    <p:sldId id="301" r:id="rId25"/>
    <p:sldId id="302" r:id="rId26"/>
    <p:sldId id="314" r:id="rId27"/>
    <p:sldId id="276" r:id="rId28"/>
    <p:sldId id="303" r:id="rId29"/>
    <p:sldId id="288" r:id="rId30"/>
    <p:sldId id="285" r:id="rId31"/>
    <p:sldId id="315" r:id="rId32"/>
    <p:sldId id="287" r:id="rId33"/>
    <p:sldId id="305" r:id="rId34"/>
    <p:sldId id="286" r:id="rId35"/>
    <p:sldId id="281" r:id="rId36"/>
    <p:sldId id="304" r:id="rId37"/>
    <p:sldId id="290" r:id="rId38"/>
    <p:sldId id="292" r:id="rId39"/>
    <p:sldId id="289" r:id="rId40"/>
    <p:sldId id="265" r:id="rId41"/>
    <p:sldId id="291" r:id="rId42"/>
    <p:sldId id="307" r:id="rId43"/>
    <p:sldId id="306" r:id="rId44"/>
    <p:sldId id="293" r:id="rId45"/>
    <p:sldId id="309" r:id="rId46"/>
    <p:sldId id="279" r:id="rId47"/>
    <p:sldId id="284" r:id="rId48"/>
    <p:sldId id="313" r:id="rId49"/>
    <p:sldId id="296" r:id="rId50"/>
    <p:sldId id="297" r:id="rId51"/>
    <p:sldId id="277" r:id="rId52"/>
    <p:sldId id="295" r:id="rId5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AE0A83-7F57-4773-8978-B90696E36646}" type="datetimeFigureOut">
              <a:rPr lang="tr-TR" smtClean="0"/>
              <a:pPr/>
              <a:t>07.01.2015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313F2B-BA8F-4ED5-AA73-A6C38A96A0CF}"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15435DAE-A985-47F5-B6D9-3097F550458E}" type="slidenum">
              <a:rPr lang="tr-TR" smtClean="0"/>
              <a:pPr/>
              <a:t>52</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0DF2C76E-C152-4FB2-956B-B3D1E824B790}" type="datetimeFigureOut">
              <a:rPr lang="tr-TR" smtClean="0"/>
              <a:pPr/>
              <a:t>07.01.2015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4E816B8-1CD8-4A00-BDE0-23761830383A}"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DF2C76E-C152-4FB2-956B-B3D1E824B790}" type="datetimeFigureOut">
              <a:rPr lang="tr-TR" smtClean="0"/>
              <a:pPr/>
              <a:t>07.01.2015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4E816B8-1CD8-4A00-BDE0-23761830383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DF2C76E-C152-4FB2-956B-B3D1E824B790}" type="datetimeFigureOut">
              <a:rPr lang="tr-TR" smtClean="0"/>
              <a:pPr/>
              <a:t>07.01.2015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4E816B8-1CD8-4A00-BDE0-23761830383A}"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DF2C76E-C152-4FB2-956B-B3D1E824B790}" type="datetimeFigureOut">
              <a:rPr lang="tr-TR" smtClean="0"/>
              <a:pPr/>
              <a:t>07.01.2015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4E816B8-1CD8-4A00-BDE0-23761830383A}"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0DF2C76E-C152-4FB2-956B-B3D1E824B790}" type="datetimeFigureOut">
              <a:rPr lang="tr-TR" smtClean="0"/>
              <a:pPr/>
              <a:t>07.01.2015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4E816B8-1CD8-4A00-BDE0-23761830383A}"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0DF2C76E-C152-4FB2-956B-B3D1E824B790}" type="datetimeFigureOut">
              <a:rPr lang="tr-TR" smtClean="0"/>
              <a:pPr/>
              <a:t>07.01.2015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4E816B8-1CD8-4A00-BDE0-23761830383A}"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0DF2C76E-C152-4FB2-956B-B3D1E824B790}" type="datetimeFigureOut">
              <a:rPr lang="tr-TR" smtClean="0"/>
              <a:pPr/>
              <a:t>07.01.2015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A4E816B8-1CD8-4A00-BDE0-23761830383A}"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0DF2C76E-C152-4FB2-956B-B3D1E824B790}" type="datetimeFigureOut">
              <a:rPr lang="tr-TR" smtClean="0"/>
              <a:pPr/>
              <a:t>07.01.2015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A4E816B8-1CD8-4A00-BDE0-23761830383A}"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0DF2C76E-C152-4FB2-956B-B3D1E824B790}" type="datetimeFigureOut">
              <a:rPr lang="tr-TR" smtClean="0"/>
              <a:pPr/>
              <a:t>07.01.2015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A4E816B8-1CD8-4A00-BDE0-23761830383A}"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0DF2C76E-C152-4FB2-956B-B3D1E824B790}" type="datetimeFigureOut">
              <a:rPr lang="tr-TR" smtClean="0"/>
              <a:pPr/>
              <a:t>07.01.2015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4E816B8-1CD8-4A00-BDE0-23761830383A}"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0DF2C76E-C152-4FB2-956B-B3D1E824B790}" type="datetimeFigureOut">
              <a:rPr lang="tr-TR" smtClean="0"/>
              <a:pPr/>
              <a:t>07.01.2015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4E816B8-1CD8-4A00-BDE0-23761830383A}"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F2C76E-C152-4FB2-956B-B3D1E824B790}" type="datetimeFigureOut">
              <a:rPr lang="tr-TR" smtClean="0"/>
              <a:pPr/>
              <a:t>07.01.2015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816B8-1CD8-4A00-BDE0-23761830383A}"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mc\Desktop\ezan ve tevhid\ezan.bmp"/>
          <p:cNvPicPr>
            <a:picLocks noChangeAspect="1" noChangeArrowheads="1"/>
          </p:cNvPicPr>
          <p:nvPr/>
        </p:nvPicPr>
        <p:blipFill>
          <a:blip r:embed="rId2" cstate="print"/>
          <a:srcRect/>
          <a:stretch>
            <a:fillRect/>
          </a:stretch>
        </p:blipFill>
        <p:spPr bwMode="auto">
          <a:xfrm>
            <a:off x="0" y="-15186"/>
            <a:ext cx="9144000" cy="6873186"/>
          </a:xfrm>
          <a:prstGeom prst="rect">
            <a:avLst/>
          </a:prstGeom>
          <a:noFill/>
        </p:spPr>
      </p:pic>
      <p:sp>
        <p:nvSpPr>
          <p:cNvPr id="5" name="4 Dikdörtgen"/>
          <p:cNvSpPr/>
          <p:nvPr/>
        </p:nvSpPr>
        <p:spPr>
          <a:xfrm>
            <a:off x="179512" y="1360718"/>
            <a:ext cx="8964488" cy="250033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Vivaldi" pitchFamily="66" charset="0"/>
              </a:rPr>
              <a:t>Ezan ile </a:t>
            </a:r>
            <a:r>
              <a:rPr lang="tr-TR" sz="115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Vivaldi" pitchFamily="66" charset="0"/>
              </a:rPr>
              <a:t>Tevhid’e</a:t>
            </a:r>
            <a:r>
              <a:rPr lang="tr-TR" sz="11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Vivaldi" pitchFamily="66" charset="0"/>
              </a:rPr>
              <a:t> </a:t>
            </a:r>
            <a:r>
              <a:rPr lang="tr-TR" sz="115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Vivaldi" pitchFamily="66" charset="0"/>
              </a:rPr>
              <a:t>Çagrı</a:t>
            </a:r>
            <a:endParaRPr lang="tr-TR" sz="11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Vivaldi" pitchFamily="66" charset="0"/>
            </a:endParaRPr>
          </a:p>
        </p:txBody>
      </p:sp>
      <p:sp>
        <p:nvSpPr>
          <p:cNvPr id="13" name="12 Dikdörtgen"/>
          <p:cNvSpPr/>
          <p:nvPr/>
        </p:nvSpPr>
        <p:spPr>
          <a:xfrm>
            <a:off x="2912966" y="6300028"/>
            <a:ext cx="3071834" cy="369332"/>
          </a:xfrm>
          <a:prstGeom prst="rect">
            <a:avLst/>
          </a:prstGeom>
          <a:noFill/>
        </p:spPr>
        <p:txBody>
          <a:bodyPr wrap="square">
            <a:spAutoFit/>
          </a:bodyPr>
          <a:lstStyle/>
          <a:p>
            <a:pPr algn="ctr"/>
            <a:r>
              <a:rPr lang="tr-TR" b="1" dirty="0" err="1" smtClean="0">
                <a:latin typeface="Times New Roman" pitchFamily="18" charset="0"/>
                <a:cs typeface="Times New Roman" pitchFamily="18" charset="0"/>
              </a:rPr>
              <a:t>idrisyavuzyigit</a:t>
            </a:r>
            <a:r>
              <a:rPr lang="tr-TR" b="1" dirty="0" smtClean="0">
                <a:latin typeface="Times New Roman" pitchFamily="18" charset="0"/>
                <a:cs typeface="Times New Roman" pitchFamily="18" charset="0"/>
              </a:rPr>
              <a:t>@</a:t>
            </a:r>
            <a:r>
              <a:rPr lang="tr-TR" b="1" dirty="0" err="1" smtClean="0">
                <a:latin typeface="Times New Roman" pitchFamily="18" charset="0"/>
                <a:cs typeface="Times New Roman" pitchFamily="18" charset="0"/>
              </a:rPr>
              <a:t>hotmail</a:t>
            </a:r>
            <a:r>
              <a:rPr lang="tr-TR" b="1" dirty="0" smtClean="0">
                <a:latin typeface="Times New Roman" pitchFamily="18" charset="0"/>
                <a:cs typeface="Times New Roman" pitchFamily="18" charset="0"/>
              </a:rPr>
              <a:t>.com</a:t>
            </a:r>
          </a:p>
        </p:txBody>
      </p:sp>
      <p:pic>
        <p:nvPicPr>
          <p:cNvPr id="15" name="Picture 2" descr="Datei:Diyanet İşleri Başkanlığı logo.svg"/>
          <p:cNvPicPr>
            <a:picLocks noChangeAspect="1" noChangeArrowheads="1"/>
          </p:cNvPicPr>
          <p:nvPr/>
        </p:nvPicPr>
        <p:blipFill>
          <a:blip r:embed="rId3" cstate="print"/>
          <a:srcRect/>
          <a:stretch>
            <a:fillRect/>
          </a:stretch>
        </p:blipFill>
        <p:spPr bwMode="auto">
          <a:xfrm>
            <a:off x="71406" y="71414"/>
            <a:ext cx="1428760" cy="1424005"/>
          </a:xfrm>
          <a:prstGeom prst="ellipse">
            <a:avLst/>
          </a:prstGeom>
          <a:noFill/>
        </p:spPr>
      </p:pic>
      <p:pic>
        <p:nvPicPr>
          <p:cNvPr id="16" name="Picture 4" descr="D:\SUNULAR\SLAYT VE SUNULAR İÇİN RESİMLER\PNG RESİMLERİ\Turkey.png"/>
          <p:cNvPicPr>
            <a:picLocks noChangeAspect="1" noChangeArrowheads="1"/>
          </p:cNvPicPr>
          <p:nvPr/>
        </p:nvPicPr>
        <p:blipFill>
          <a:blip r:embed="rId4" cstate="print"/>
          <a:srcRect/>
          <a:stretch>
            <a:fillRect/>
          </a:stretch>
        </p:blipFill>
        <p:spPr bwMode="auto">
          <a:xfrm>
            <a:off x="7643834" y="71413"/>
            <a:ext cx="1500198" cy="1500199"/>
          </a:xfrm>
          <a:prstGeom prst="rect">
            <a:avLst/>
          </a:prstGeom>
          <a:noFill/>
        </p:spPr>
      </p:pic>
      <p:sp>
        <p:nvSpPr>
          <p:cNvPr id="8" name="7 Dikdörtgen"/>
          <p:cNvSpPr/>
          <p:nvPr/>
        </p:nvSpPr>
        <p:spPr>
          <a:xfrm>
            <a:off x="2555776" y="5909801"/>
            <a:ext cx="3857620" cy="523220"/>
          </a:xfrm>
          <a:prstGeom prst="rect">
            <a:avLst/>
          </a:prstGeom>
          <a:noFill/>
        </p:spPr>
        <p:txBody>
          <a:bodyPr wrap="square">
            <a:spAutoFit/>
          </a:bodyPr>
          <a:lstStyle/>
          <a:p>
            <a:pPr algn="ctr"/>
            <a:r>
              <a:rPr lang="tr-TR" sz="2800" b="1" dirty="0" smtClean="0">
                <a:latin typeface="Vivaldi" pitchFamily="66" charset="0"/>
                <a:cs typeface="Times New Roman" pitchFamily="18" charset="0"/>
              </a:rPr>
              <a:t>İ</a:t>
            </a:r>
            <a:r>
              <a:rPr lang="tr-TR" sz="2800" b="1" dirty="0" smtClean="0">
                <a:latin typeface="Times New Roman" pitchFamily="18" charset="0"/>
                <a:cs typeface="Times New Roman" pitchFamily="18" charset="0"/>
              </a:rPr>
              <a:t>dris YAVUZYİĞİT</a:t>
            </a:r>
          </a:p>
        </p:txBody>
      </p:sp>
      <p:pic>
        <p:nvPicPr>
          <p:cNvPr id="9" name="Picture 2" descr="F:\ezan\002-Converted.png"/>
          <p:cNvPicPr>
            <a:picLocks noChangeAspect="1" noChangeArrowheads="1"/>
          </p:cNvPicPr>
          <p:nvPr/>
        </p:nvPicPr>
        <p:blipFill>
          <a:blip r:embed="rId5" cstate="print"/>
          <a:srcRect/>
          <a:stretch>
            <a:fillRect/>
          </a:stretch>
        </p:blipFill>
        <p:spPr bwMode="auto">
          <a:xfrm>
            <a:off x="6786578" y="4500578"/>
            <a:ext cx="2357422" cy="235742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332656"/>
            <a:ext cx="6821380" cy="616817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3200" dirty="0" smtClean="0">
                <a:solidFill>
                  <a:schemeClr val="tx1"/>
                </a:solidFill>
              </a:rPr>
              <a:t>Ezan, Habeşli </a:t>
            </a:r>
            <a:r>
              <a:rPr lang="tr-TR" sz="3200" dirty="0" err="1" smtClean="0">
                <a:solidFill>
                  <a:schemeClr val="tx1"/>
                </a:solidFill>
              </a:rPr>
              <a:t>Bilal’in</a:t>
            </a:r>
            <a:r>
              <a:rPr lang="tr-TR" sz="3200" dirty="0" smtClean="0">
                <a:solidFill>
                  <a:schemeClr val="tx1"/>
                </a:solidFill>
              </a:rPr>
              <a:t> namaz için atan kalbinin dudaklarından dökülen sesidir. </a:t>
            </a:r>
            <a:endParaRPr lang="tr-TR" sz="3200" dirty="0" smtClean="0">
              <a:solidFill>
                <a:schemeClr val="tx1"/>
              </a:solidFill>
            </a:endParaRPr>
          </a:p>
          <a:p>
            <a:pPr algn="just"/>
            <a:r>
              <a:rPr lang="tr-TR" sz="3200" dirty="0" smtClean="0">
                <a:solidFill>
                  <a:srgbClr val="FF0000"/>
                </a:solidFill>
              </a:rPr>
              <a:t>Ezan</a:t>
            </a:r>
            <a:r>
              <a:rPr lang="tr-TR" sz="3200" dirty="0" smtClean="0">
                <a:solidFill>
                  <a:srgbClr val="FF0000"/>
                </a:solidFill>
              </a:rPr>
              <a:t>, tevhidin sembolü, İslam’ın ses ve söze dökülüşüdür. </a:t>
            </a:r>
            <a:endParaRPr lang="tr-TR" sz="3200" dirty="0" smtClean="0">
              <a:solidFill>
                <a:srgbClr val="FF0000"/>
              </a:solidFill>
            </a:endParaRPr>
          </a:p>
          <a:p>
            <a:pPr algn="just"/>
            <a:r>
              <a:rPr lang="tr-TR" sz="3200" dirty="0" err="1" smtClean="0">
                <a:solidFill>
                  <a:schemeClr val="tx1"/>
                </a:solidFill>
              </a:rPr>
              <a:t>Müslümanın</a:t>
            </a:r>
            <a:r>
              <a:rPr lang="tr-TR" sz="3200" dirty="0" smtClean="0">
                <a:solidFill>
                  <a:schemeClr val="tx1"/>
                </a:solidFill>
              </a:rPr>
              <a:t> </a:t>
            </a:r>
            <a:r>
              <a:rPr lang="tr-TR" sz="3200" dirty="0" smtClean="0">
                <a:solidFill>
                  <a:schemeClr val="tx1"/>
                </a:solidFill>
              </a:rPr>
              <a:t>kalbini, beynini, ruhunu ve bedenini harekete geçiren sesli dokunuştur ezan. </a:t>
            </a:r>
            <a:endParaRPr lang="tr-TR" sz="3200" dirty="0" smtClean="0">
              <a:solidFill>
                <a:schemeClr val="tx1"/>
              </a:solidFill>
            </a:endParaRPr>
          </a:p>
          <a:p>
            <a:pPr algn="just"/>
            <a:r>
              <a:rPr lang="tr-TR" sz="2800" b="1" dirty="0" smtClean="0">
                <a:solidFill>
                  <a:srgbClr val="7030A0"/>
                </a:solidFill>
              </a:rPr>
              <a:t>Ezan, dilleri, renkleri, ırkları ve bütün farklılıkları İslam dilinde birleştirir. Bir kubbe altında omuz omuza bir ve beraber kılar müminleri.</a:t>
            </a:r>
            <a:endParaRPr lang="tr-TR" sz="2800" b="1" dirty="0">
              <a:solidFill>
                <a:srgbClr val="7030A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14282" y="285728"/>
            <a:ext cx="6877998" cy="628654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defRPr/>
            </a:pPr>
            <a:r>
              <a:rPr lang="tr-TR" sz="2000" dirty="0" smtClean="0">
                <a:solidFill>
                  <a:schemeClr val="tx1"/>
                </a:solidFill>
              </a:rPr>
              <a:t>Hz. Ömer evinde bulunduğu sırada Bilal-i Habeşî'nin okuduğu ezanı işitir işitmez </a:t>
            </a:r>
            <a:r>
              <a:rPr lang="tr-TR" sz="2000" dirty="0" err="1" smtClean="0">
                <a:solidFill>
                  <a:schemeClr val="tx1"/>
                </a:solidFill>
              </a:rPr>
              <a:t>ridasını</a:t>
            </a:r>
            <a:r>
              <a:rPr lang="tr-TR" sz="2000" dirty="0" smtClean="0">
                <a:solidFill>
                  <a:schemeClr val="tx1"/>
                </a:solidFill>
              </a:rPr>
              <a:t> sürüyerek Peygamberimiz </a:t>
            </a:r>
            <a:r>
              <a:rPr lang="tr-TR" sz="2000" dirty="0" err="1" smtClean="0">
                <a:solidFill>
                  <a:schemeClr val="tx1"/>
                </a:solidFill>
              </a:rPr>
              <a:t>Aleyhisselamın</a:t>
            </a:r>
            <a:r>
              <a:rPr lang="tr-TR" sz="2000" dirty="0" smtClean="0">
                <a:solidFill>
                  <a:schemeClr val="tx1"/>
                </a:solidFill>
              </a:rPr>
              <a:t> yanına gelip:  "</a:t>
            </a:r>
            <a:r>
              <a:rPr lang="tr-TR" sz="2000" b="1" u="sng" dirty="0" smtClean="0">
                <a:solidFill>
                  <a:srgbClr val="FF0000"/>
                </a:solidFill>
              </a:rPr>
              <a:t>Ey Allah'ın Peygamberi! Seni hak dinle gönderen Allah'a yemin ederim ki, onun (Abdullah b. </a:t>
            </a:r>
            <a:r>
              <a:rPr lang="tr-TR" sz="2000" b="1" u="sng" dirty="0" err="1" smtClean="0">
                <a:solidFill>
                  <a:srgbClr val="FF0000"/>
                </a:solidFill>
              </a:rPr>
              <a:t>Zeyd'in</a:t>
            </a:r>
            <a:r>
              <a:rPr lang="tr-TR" sz="2000" b="1" u="sng" dirty="0" smtClean="0">
                <a:solidFill>
                  <a:srgbClr val="FF0000"/>
                </a:solidFill>
              </a:rPr>
              <a:t>) gördüğü şeyin tıpkısını ben de görmüştüm</a:t>
            </a:r>
            <a:r>
              <a:rPr lang="tr-TR" sz="2000" dirty="0" smtClean="0">
                <a:solidFill>
                  <a:srgbClr val="FF0000"/>
                </a:solidFill>
              </a:rPr>
              <a:t>!"</a:t>
            </a:r>
            <a:r>
              <a:rPr lang="tr-TR" sz="2000" dirty="0" smtClean="0">
                <a:solidFill>
                  <a:schemeClr val="tx1"/>
                </a:solidFill>
              </a:rPr>
              <a:t> dedi. Peygamberimiz </a:t>
            </a:r>
            <a:r>
              <a:rPr lang="tr-TR" sz="2000" dirty="0" err="1" smtClean="0">
                <a:solidFill>
                  <a:schemeClr val="tx1"/>
                </a:solidFill>
              </a:rPr>
              <a:t>Aleyhisselam</a:t>
            </a:r>
            <a:r>
              <a:rPr lang="tr-TR" sz="2000" dirty="0" smtClean="0">
                <a:solidFill>
                  <a:schemeClr val="tx1"/>
                </a:solidFill>
              </a:rPr>
              <a:t>, Allah'a </a:t>
            </a:r>
            <a:r>
              <a:rPr lang="tr-TR" sz="2000" dirty="0" err="1" smtClean="0">
                <a:solidFill>
                  <a:schemeClr val="tx1"/>
                </a:solidFill>
              </a:rPr>
              <a:t>hamd</a:t>
            </a:r>
            <a:r>
              <a:rPr lang="tr-TR" sz="2000" dirty="0" smtClean="0">
                <a:solidFill>
                  <a:schemeClr val="tx1"/>
                </a:solidFill>
              </a:rPr>
              <a:t> ettikten sonra:  "</a:t>
            </a:r>
            <a:r>
              <a:rPr lang="tr-TR" sz="2000" b="1" dirty="0" smtClean="0">
                <a:solidFill>
                  <a:schemeClr val="tx1"/>
                </a:solidFill>
              </a:rPr>
              <a:t>Vahiy seni geçti</a:t>
            </a:r>
            <a:r>
              <a:rPr lang="tr-TR" sz="2000" dirty="0" smtClean="0">
                <a:solidFill>
                  <a:schemeClr val="tx1"/>
                </a:solidFill>
              </a:rPr>
              <a:t>!" buyurdu.</a:t>
            </a:r>
          </a:p>
          <a:p>
            <a:pPr algn="just">
              <a:defRPr/>
            </a:pPr>
            <a:r>
              <a:rPr lang="tr-TR" sz="2000" dirty="0" smtClean="0">
                <a:solidFill>
                  <a:schemeClr val="tx1"/>
                </a:solidFill>
              </a:rPr>
              <a:t>Kur’an-ı Kerim insanların namaza çağrıldığına vurgu yapmaktadır. Rabbimiz şöyle buyurmaktadır. </a:t>
            </a:r>
          </a:p>
          <a:p>
            <a:pPr algn="just">
              <a:defRPr/>
            </a:pPr>
            <a:endParaRPr lang="tr-TR" sz="2000" dirty="0" smtClean="0">
              <a:solidFill>
                <a:schemeClr val="tx1"/>
              </a:solidFill>
            </a:endParaRPr>
          </a:p>
          <a:p>
            <a:pPr algn="ctr"/>
            <a:r>
              <a:rPr lang="ar-AE" sz="3200" dirty="0" smtClean="0">
                <a:solidFill>
                  <a:schemeClr val="tx1"/>
                </a:solidFill>
                <a:latin typeface="HASENAT4" pitchFamily="2" charset="-78"/>
                <a:cs typeface="HASENAT4" pitchFamily="2" charset="-78"/>
              </a:rPr>
              <a:t>يَا اَيُّهَا الَّذٖينَ اٰمَنُوا اِذَا نُودِىَ لِلصَّلٰوةِ مِنْ يَوْمِ الْجُمُعَةِ فَاسْعَوْا اِلٰى ذِكْرِ اللّٰهِ وَذَرُوا الْبَيْعَ ذٰلِكُمْ خَيْرٌ لَكُمْ اِنْ كُنْتُمْ تَعْلَمُونَ </a:t>
            </a:r>
          </a:p>
          <a:p>
            <a:endParaRPr lang="tr-TR" sz="2000" dirty="0" smtClean="0">
              <a:solidFill>
                <a:schemeClr val="tx1"/>
              </a:solidFill>
            </a:endParaRPr>
          </a:p>
          <a:p>
            <a:pPr algn="just"/>
            <a:r>
              <a:rPr lang="tr-TR" sz="2000" dirty="0" smtClean="0">
                <a:solidFill>
                  <a:schemeClr val="tx1"/>
                </a:solidFill>
                <a:latin typeface="Calibri" pitchFamily="34" charset="0"/>
                <a:ea typeface="Arial Unicode MS" pitchFamily="34" charset="-128"/>
                <a:cs typeface="Arial Unicode MS" pitchFamily="34" charset="-128"/>
              </a:rPr>
              <a:t>“</a:t>
            </a:r>
            <a:r>
              <a:rPr lang="tr-TR" sz="2000" dirty="0" smtClean="0">
                <a:solidFill>
                  <a:schemeClr val="tx1"/>
                </a:solidFill>
              </a:rPr>
              <a:t>Ey iman edenler! </a:t>
            </a:r>
            <a:r>
              <a:rPr lang="tr-TR" sz="2000" b="1" dirty="0" smtClean="0">
                <a:solidFill>
                  <a:srgbClr val="FF0000"/>
                </a:solidFill>
              </a:rPr>
              <a:t>Cuma günü namaza çağırıldığı (ezan okunduğu) zaman, hemen Allah'ı anmaya koşun ve alışverişi bırakın. </a:t>
            </a:r>
            <a:r>
              <a:rPr lang="tr-TR" sz="2000" dirty="0" smtClean="0">
                <a:solidFill>
                  <a:schemeClr val="tx1"/>
                </a:solidFill>
              </a:rPr>
              <a:t>Eğer bilmiş olsanız, elbette bu, sizin için daha hayırlıdır.” (CUMUA suresi 9. ayet) </a:t>
            </a:r>
            <a:endParaRPr lang="tr-TR" sz="2000"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14282" y="285728"/>
            <a:ext cx="6715172" cy="628654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defRPr/>
            </a:pPr>
            <a:r>
              <a:rPr lang="tr-TR" sz="2400" dirty="0" smtClean="0">
                <a:solidFill>
                  <a:schemeClr val="tx1"/>
                </a:solidFill>
              </a:rPr>
              <a:t>Her </a:t>
            </a:r>
            <a:r>
              <a:rPr lang="tr-TR" sz="2400" dirty="0">
                <a:solidFill>
                  <a:schemeClr val="tx1"/>
                </a:solidFill>
              </a:rPr>
              <a:t>namaz için bir ezan ve bir kamet yapılır. Sadece cuma namazında iki ezan bulunmaktadır</a:t>
            </a:r>
            <a:r>
              <a:rPr lang="tr-TR" sz="2400" dirty="0" smtClean="0">
                <a:solidFill>
                  <a:schemeClr val="tx1"/>
                </a:solidFill>
              </a:rPr>
              <a:t>.</a:t>
            </a:r>
          </a:p>
          <a:p>
            <a:pPr algn="just">
              <a:defRPr/>
            </a:pPr>
            <a:r>
              <a:rPr lang="tr-TR" sz="2400" b="1" dirty="0" smtClean="0">
                <a:solidFill>
                  <a:srgbClr val="C00000"/>
                </a:solidFill>
              </a:rPr>
              <a:t>Ezan </a:t>
            </a:r>
            <a:r>
              <a:rPr lang="tr-TR" sz="2400" b="1" dirty="0">
                <a:solidFill>
                  <a:srgbClr val="C00000"/>
                </a:solidFill>
              </a:rPr>
              <a:t>ve kamet vaktin değil, namazın sünneti olduğu için </a:t>
            </a:r>
            <a:r>
              <a:rPr lang="tr-TR" sz="2400" dirty="0" err="1">
                <a:solidFill>
                  <a:schemeClr val="tx1"/>
                </a:solidFill>
              </a:rPr>
              <a:t>kazâ</a:t>
            </a:r>
            <a:r>
              <a:rPr lang="tr-TR" sz="2400" dirty="0">
                <a:solidFill>
                  <a:schemeClr val="tx1"/>
                </a:solidFill>
              </a:rPr>
              <a:t> namazı kılarken de ezan ve kamet okumak sünnet kabul edilmiştir</a:t>
            </a:r>
            <a:r>
              <a:rPr lang="tr-TR" sz="2400" dirty="0" smtClean="0">
                <a:solidFill>
                  <a:schemeClr val="tx1"/>
                </a:solidFill>
              </a:rPr>
              <a:t>.</a:t>
            </a:r>
          </a:p>
          <a:p>
            <a:pPr algn="just">
              <a:defRPr/>
            </a:pPr>
            <a:r>
              <a:rPr lang="tr-TR" sz="2400" dirty="0" smtClean="0">
                <a:solidFill>
                  <a:srgbClr val="000000"/>
                </a:solidFill>
                <a:latin typeface="Calibri" pitchFamily="34" charset="0"/>
                <a:ea typeface="Arial Unicode MS" pitchFamily="34" charset="-128"/>
                <a:cs typeface="Arial Unicode MS" pitchFamily="34" charset="-128"/>
              </a:rPr>
              <a:t>Peygamberimiz </a:t>
            </a:r>
            <a:r>
              <a:rPr lang="tr-TR" sz="2400" dirty="0">
                <a:solidFill>
                  <a:srgbClr val="000000"/>
                </a:solidFill>
                <a:latin typeface="Calibri" pitchFamily="34" charset="0"/>
                <a:ea typeface="Arial Unicode MS" pitchFamily="34" charset="-128"/>
                <a:cs typeface="Arial Unicode MS" pitchFamily="34" charset="-128"/>
              </a:rPr>
              <a:t>"</a:t>
            </a:r>
            <a:r>
              <a:rPr lang="tr-TR" sz="2400" b="1" dirty="0">
                <a:solidFill>
                  <a:srgbClr val="C00000"/>
                </a:solidFill>
                <a:latin typeface="Calibri" pitchFamily="34" charset="0"/>
                <a:ea typeface="Arial Unicode MS" pitchFamily="34" charset="-128"/>
                <a:cs typeface="Arial Unicode MS" pitchFamily="34" charset="-128"/>
              </a:rPr>
              <a:t>Ezanı işittiğiniz zaman, müezzine </a:t>
            </a:r>
            <a:r>
              <a:rPr lang="tr-TR" sz="2400" b="1" dirty="0" err="1">
                <a:solidFill>
                  <a:srgbClr val="C00000"/>
                </a:solidFill>
                <a:latin typeface="Calibri" pitchFamily="34" charset="0"/>
                <a:ea typeface="Arial Unicode MS" pitchFamily="34" charset="-128"/>
                <a:cs typeface="Arial Unicode MS" pitchFamily="34" charset="-128"/>
              </a:rPr>
              <a:t>icâbet</a:t>
            </a:r>
            <a:r>
              <a:rPr lang="tr-TR" sz="2400" b="1" dirty="0">
                <a:solidFill>
                  <a:srgbClr val="C00000"/>
                </a:solidFill>
                <a:latin typeface="Calibri" pitchFamily="34" charset="0"/>
                <a:ea typeface="Arial Unicode MS" pitchFamily="34" charset="-128"/>
                <a:cs typeface="Arial Unicode MS" pitchFamily="34" charset="-128"/>
              </a:rPr>
              <a:t> edin</a:t>
            </a:r>
            <a:r>
              <a:rPr lang="tr-TR" sz="2400" dirty="0">
                <a:solidFill>
                  <a:srgbClr val="000000"/>
                </a:solidFill>
                <a:latin typeface="Calibri" pitchFamily="34" charset="0"/>
                <a:ea typeface="Arial Unicode MS" pitchFamily="34" charset="-128"/>
                <a:cs typeface="Arial Unicode MS" pitchFamily="34" charset="-128"/>
              </a:rPr>
              <a:t>" demiştir (</a:t>
            </a:r>
            <a:r>
              <a:rPr lang="tr-TR" sz="2400" dirty="0" err="1">
                <a:solidFill>
                  <a:srgbClr val="000000"/>
                </a:solidFill>
                <a:latin typeface="Calibri" pitchFamily="34" charset="0"/>
                <a:ea typeface="Arial Unicode MS" pitchFamily="34" charset="-128"/>
                <a:cs typeface="Arial Unicode MS" pitchFamily="34" charset="-128"/>
              </a:rPr>
              <a:t>Buhârî</a:t>
            </a:r>
            <a:r>
              <a:rPr lang="tr-TR" sz="2400" dirty="0">
                <a:solidFill>
                  <a:srgbClr val="000000"/>
                </a:solidFill>
                <a:latin typeface="Calibri" pitchFamily="34" charset="0"/>
                <a:ea typeface="Arial Unicode MS" pitchFamily="34" charset="-128"/>
                <a:cs typeface="Arial Unicode MS" pitchFamily="34" charset="-128"/>
              </a:rPr>
              <a:t>, “</a:t>
            </a:r>
            <a:r>
              <a:rPr lang="tr-TR" sz="2400" dirty="0" err="1">
                <a:solidFill>
                  <a:srgbClr val="000000"/>
                </a:solidFill>
                <a:latin typeface="Calibri" pitchFamily="34" charset="0"/>
                <a:ea typeface="Arial Unicode MS" pitchFamily="34" charset="-128"/>
                <a:cs typeface="Arial Unicode MS" pitchFamily="34" charset="-128"/>
              </a:rPr>
              <a:t>Ezân</a:t>
            </a:r>
            <a:r>
              <a:rPr lang="tr-TR" sz="2400" dirty="0">
                <a:solidFill>
                  <a:srgbClr val="000000"/>
                </a:solidFill>
                <a:latin typeface="Calibri" pitchFamily="34" charset="0"/>
                <a:ea typeface="Arial Unicode MS" pitchFamily="34" charset="-128"/>
                <a:cs typeface="Arial Unicode MS" pitchFamily="34" charset="-128"/>
              </a:rPr>
              <a:t>”, 7). Müezzin "</a:t>
            </a:r>
            <a:r>
              <a:rPr lang="tr-TR" sz="2400" dirty="0" err="1">
                <a:solidFill>
                  <a:srgbClr val="000000"/>
                </a:solidFill>
                <a:latin typeface="Calibri" pitchFamily="34" charset="0"/>
                <a:ea typeface="Arial Unicode MS" pitchFamily="34" charset="-128"/>
                <a:cs typeface="Arial Unicode MS" pitchFamily="34" charset="-128"/>
              </a:rPr>
              <a:t>Hayye</a:t>
            </a:r>
            <a:r>
              <a:rPr lang="tr-TR" sz="2400" dirty="0">
                <a:solidFill>
                  <a:srgbClr val="000000"/>
                </a:solidFill>
                <a:latin typeface="Calibri" pitchFamily="34" charset="0"/>
                <a:ea typeface="Arial Unicode MS" pitchFamily="34" charset="-128"/>
                <a:cs typeface="Arial Unicode MS" pitchFamily="34" charset="-128"/>
              </a:rPr>
              <a:t> </a:t>
            </a:r>
            <a:r>
              <a:rPr lang="tr-TR" sz="2400" dirty="0" err="1">
                <a:solidFill>
                  <a:srgbClr val="000000"/>
                </a:solidFill>
                <a:latin typeface="Calibri" pitchFamily="34" charset="0"/>
                <a:ea typeface="Arial Unicode MS" pitchFamily="34" charset="-128"/>
                <a:cs typeface="Arial Unicode MS" pitchFamily="34" charset="-128"/>
              </a:rPr>
              <a:t>ale's</a:t>
            </a:r>
            <a:r>
              <a:rPr lang="tr-TR" sz="2400" dirty="0">
                <a:solidFill>
                  <a:srgbClr val="000000"/>
                </a:solidFill>
                <a:latin typeface="Calibri" pitchFamily="34" charset="0"/>
                <a:ea typeface="Arial Unicode MS" pitchFamily="34" charset="-128"/>
                <a:cs typeface="Arial Unicode MS" pitchFamily="34" charset="-128"/>
              </a:rPr>
              <a:t>-salâh" ve "</a:t>
            </a:r>
            <a:r>
              <a:rPr lang="tr-TR" sz="2400" dirty="0" err="1">
                <a:solidFill>
                  <a:srgbClr val="000000"/>
                </a:solidFill>
                <a:latin typeface="Calibri" pitchFamily="34" charset="0"/>
                <a:ea typeface="Arial Unicode MS" pitchFamily="34" charset="-128"/>
                <a:cs typeface="Arial Unicode MS" pitchFamily="34" charset="-128"/>
              </a:rPr>
              <a:t>Hayye</a:t>
            </a:r>
            <a:r>
              <a:rPr lang="tr-TR" sz="2400" dirty="0">
                <a:solidFill>
                  <a:srgbClr val="000000"/>
                </a:solidFill>
                <a:latin typeface="Calibri" pitchFamily="34" charset="0"/>
                <a:ea typeface="Arial Unicode MS" pitchFamily="34" charset="-128"/>
                <a:cs typeface="Arial Unicode MS" pitchFamily="34" charset="-128"/>
              </a:rPr>
              <a:t> </a:t>
            </a:r>
            <a:r>
              <a:rPr lang="tr-TR" sz="2400" dirty="0" err="1">
                <a:solidFill>
                  <a:srgbClr val="000000"/>
                </a:solidFill>
                <a:latin typeface="Calibri" pitchFamily="34" charset="0"/>
                <a:ea typeface="Arial Unicode MS" pitchFamily="34" charset="-128"/>
                <a:cs typeface="Arial Unicode MS" pitchFamily="34" charset="-128"/>
              </a:rPr>
              <a:t>ale'l</a:t>
            </a:r>
            <a:r>
              <a:rPr lang="tr-TR" sz="2400" dirty="0">
                <a:solidFill>
                  <a:srgbClr val="000000"/>
                </a:solidFill>
                <a:latin typeface="Calibri" pitchFamily="34" charset="0"/>
                <a:ea typeface="Arial Unicode MS" pitchFamily="34" charset="-128"/>
                <a:cs typeface="Arial Unicode MS" pitchFamily="34" charset="-128"/>
              </a:rPr>
              <a:t>-felâh" derken, bu esnada "Lâ havle </a:t>
            </a:r>
            <a:r>
              <a:rPr lang="tr-TR" sz="2400" dirty="0" err="1">
                <a:solidFill>
                  <a:srgbClr val="000000"/>
                </a:solidFill>
                <a:latin typeface="Calibri" pitchFamily="34" charset="0"/>
                <a:ea typeface="Arial Unicode MS" pitchFamily="34" charset="-128"/>
                <a:cs typeface="Arial Unicode MS" pitchFamily="34" charset="-128"/>
              </a:rPr>
              <a:t>velâ</a:t>
            </a:r>
            <a:r>
              <a:rPr lang="tr-TR" sz="2400" dirty="0">
                <a:solidFill>
                  <a:srgbClr val="000000"/>
                </a:solidFill>
                <a:latin typeface="Calibri" pitchFamily="34" charset="0"/>
                <a:ea typeface="Arial Unicode MS" pitchFamily="34" charset="-128"/>
                <a:cs typeface="Arial Unicode MS" pitchFamily="34" charset="-128"/>
              </a:rPr>
              <a:t> kuvvete illâ </a:t>
            </a:r>
            <a:r>
              <a:rPr lang="tr-TR" sz="2400" dirty="0" err="1">
                <a:solidFill>
                  <a:srgbClr val="000000"/>
                </a:solidFill>
                <a:latin typeface="Calibri" pitchFamily="34" charset="0"/>
                <a:ea typeface="Arial Unicode MS" pitchFamily="34" charset="-128"/>
                <a:cs typeface="Arial Unicode MS" pitchFamily="34" charset="-128"/>
              </a:rPr>
              <a:t>billâhi'l</a:t>
            </a:r>
            <a:r>
              <a:rPr lang="tr-TR" sz="2400" dirty="0">
                <a:solidFill>
                  <a:srgbClr val="000000"/>
                </a:solidFill>
                <a:latin typeface="Calibri" pitchFamily="34" charset="0"/>
                <a:ea typeface="Arial Unicode MS" pitchFamily="34" charset="-128"/>
                <a:cs typeface="Arial Unicode MS" pitchFamily="34" charset="-128"/>
              </a:rPr>
              <a:t>-</a:t>
            </a:r>
            <a:r>
              <a:rPr lang="tr-TR" sz="2400" dirty="0" err="1">
                <a:solidFill>
                  <a:srgbClr val="000000"/>
                </a:solidFill>
                <a:latin typeface="Calibri" pitchFamily="34" charset="0"/>
                <a:ea typeface="Arial Unicode MS" pitchFamily="34" charset="-128"/>
                <a:cs typeface="Arial Unicode MS" pitchFamily="34" charset="-128"/>
              </a:rPr>
              <a:t>aliyyi'l</a:t>
            </a:r>
            <a:r>
              <a:rPr lang="tr-TR" sz="2400" dirty="0">
                <a:solidFill>
                  <a:srgbClr val="000000"/>
                </a:solidFill>
                <a:latin typeface="Calibri" pitchFamily="34" charset="0"/>
                <a:ea typeface="Arial Unicode MS" pitchFamily="34" charset="-128"/>
                <a:cs typeface="Arial Unicode MS" pitchFamily="34" charset="-128"/>
              </a:rPr>
              <a:t>-</a:t>
            </a:r>
            <a:r>
              <a:rPr lang="tr-TR" sz="2400" dirty="0" err="1">
                <a:solidFill>
                  <a:srgbClr val="000000"/>
                </a:solidFill>
                <a:latin typeface="Calibri" pitchFamily="34" charset="0"/>
                <a:ea typeface="Arial Unicode MS" pitchFamily="34" charset="-128"/>
                <a:cs typeface="Arial Unicode MS" pitchFamily="34" charset="-128"/>
              </a:rPr>
              <a:t>azîm</a:t>
            </a:r>
            <a:r>
              <a:rPr lang="tr-TR" sz="2400" dirty="0">
                <a:solidFill>
                  <a:srgbClr val="000000"/>
                </a:solidFill>
                <a:latin typeface="Calibri" pitchFamily="34" charset="0"/>
                <a:ea typeface="Arial Unicode MS" pitchFamily="34" charset="-128"/>
                <a:cs typeface="Arial Unicode MS" pitchFamily="34" charset="-128"/>
              </a:rPr>
              <a:t>" demek </a:t>
            </a:r>
            <a:r>
              <a:rPr lang="tr-TR" sz="2400" dirty="0" err="1">
                <a:solidFill>
                  <a:srgbClr val="000000"/>
                </a:solidFill>
                <a:latin typeface="Calibri" pitchFamily="34" charset="0"/>
                <a:ea typeface="Arial Unicode MS" pitchFamily="34" charset="-128"/>
                <a:cs typeface="Arial Unicode MS" pitchFamily="34" charset="-128"/>
              </a:rPr>
              <a:t>müstehaptır</a:t>
            </a:r>
            <a:r>
              <a:rPr lang="tr-TR" sz="2400" dirty="0">
                <a:solidFill>
                  <a:srgbClr val="000000"/>
                </a:solidFill>
                <a:latin typeface="Calibri" pitchFamily="34" charset="0"/>
                <a:ea typeface="Arial Unicode MS" pitchFamily="34" charset="-128"/>
                <a:cs typeface="Arial Unicode MS" pitchFamily="34" charset="-128"/>
              </a:rPr>
              <a:t>. </a:t>
            </a:r>
            <a:endParaRPr lang="tr-TR" sz="2400" dirty="0" smtClean="0">
              <a:solidFill>
                <a:srgbClr val="000000"/>
              </a:solidFill>
              <a:latin typeface="Calibri" pitchFamily="34" charset="0"/>
              <a:ea typeface="Arial Unicode MS" pitchFamily="34" charset="-128"/>
              <a:cs typeface="Arial Unicode MS" pitchFamily="34" charset="-128"/>
            </a:endParaRPr>
          </a:p>
          <a:p>
            <a:pPr algn="just">
              <a:defRPr/>
            </a:pPr>
            <a:r>
              <a:rPr lang="tr-TR" sz="2400" b="1" dirty="0" smtClean="0">
                <a:solidFill>
                  <a:srgbClr val="C00000"/>
                </a:solidFill>
                <a:latin typeface="Calibri" pitchFamily="34" charset="0"/>
                <a:ea typeface="Arial Unicode MS" pitchFamily="34" charset="-128"/>
                <a:cs typeface="Arial Unicode MS" pitchFamily="34" charset="-128"/>
              </a:rPr>
              <a:t>Müezzine </a:t>
            </a:r>
            <a:r>
              <a:rPr lang="tr-TR" sz="2400" b="1" dirty="0" err="1">
                <a:solidFill>
                  <a:srgbClr val="C00000"/>
                </a:solidFill>
                <a:latin typeface="Calibri" pitchFamily="34" charset="0"/>
                <a:ea typeface="Arial Unicode MS" pitchFamily="34" charset="-128"/>
                <a:cs typeface="Arial Unicode MS" pitchFamily="34" charset="-128"/>
              </a:rPr>
              <a:t>icâbet</a:t>
            </a:r>
            <a:r>
              <a:rPr lang="tr-TR" sz="2400" dirty="0">
                <a:solidFill>
                  <a:srgbClr val="000000"/>
                </a:solidFill>
                <a:latin typeface="Calibri" pitchFamily="34" charset="0"/>
                <a:ea typeface="Arial Unicode MS" pitchFamily="34" charset="-128"/>
                <a:cs typeface="Arial Unicode MS" pitchFamily="34" charset="-128"/>
              </a:rPr>
              <a:t>, hem dil ile söylediklerini tekrarlamak, hem kalben onların doğruluğunu hissetmek, hem de cemaate katılmak şeklinde anlaşılabilir. </a:t>
            </a:r>
            <a:endParaRPr lang="tr-TR"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85720" y="285728"/>
            <a:ext cx="6643734" cy="628654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ar-AE" sz="4000" dirty="0" smtClean="0">
                <a:solidFill>
                  <a:schemeClr val="tx1"/>
                </a:solidFill>
                <a:latin typeface="HASENAT4" pitchFamily="2" charset="-78"/>
                <a:cs typeface="HASENAT4" pitchFamily="2" charset="-78"/>
              </a:rPr>
              <a:t>وَاِذَا نَادَيْتُمْ اِلَى الصَّلٰوةِ اتَّخَذُوهَا هُزُوًا وَلَعِبًا ذٰلِكَ بِاَنَّهُمْ قَوْمٌ لَا يَعْقِلُونَ </a:t>
            </a:r>
          </a:p>
          <a:p>
            <a:endParaRPr lang="tr-TR" sz="2000" dirty="0" smtClean="0">
              <a:solidFill>
                <a:schemeClr val="tx1"/>
              </a:solidFill>
            </a:endParaRPr>
          </a:p>
          <a:p>
            <a:pPr algn="just"/>
            <a:r>
              <a:rPr lang="tr-TR" sz="3600" dirty="0" smtClean="0">
                <a:solidFill>
                  <a:schemeClr val="tx1"/>
                </a:solidFill>
                <a:latin typeface="Calibri" pitchFamily="34" charset="0"/>
                <a:ea typeface="Arial Unicode MS" pitchFamily="34" charset="-128"/>
                <a:cs typeface="Arial Unicode MS" pitchFamily="34" charset="-128"/>
              </a:rPr>
              <a:t>“</a:t>
            </a:r>
            <a:r>
              <a:rPr lang="tr-TR" sz="3600" b="1" dirty="0" smtClean="0">
                <a:solidFill>
                  <a:srgbClr val="FF0000"/>
                </a:solidFill>
              </a:rPr>
              <a:t>Namaza çağırdığınız zaman onu alay ve eğlence konusu yaparlar. </a:t>
            </a:r>
            <a:r>
              <a:rPr lang="tr-TR" sz="3600" b="1" dirty="0" smtClean="0">
                <a:solidFill>
                  <a:schemeClr val="tx1"/>
                </a:solidFill>
              </a:rPr>
              <a:t>Bu davranış, onların düşünemeyen bir toplum olmalarındandır</a:t>
            </a:r>
            <a:r>
              <a:rPr lang="tr-TR" sz="3600" dirty="0" smtClean="0">
                <a:solidFill>
                  <a:schemeClr val="tx1"/>
                </a:solidFill>
              </a:rPr>
              <a:t>.” </a:t>
            </a:r>
            <a:r>
              <a:rPr lang="tr-TR" sz="2000" dirty="0" smtClean="0">
                <a:solidFill>
                  <a:schemeClr val="tx1"/>
                </a:solidFill>
              </a:rPr>
              <a:t>(MÂİDE 58. ayet)</a:t>
            </a:r>
          </a:p>
          <a:p>
            <a:endParaRPr lang="tr-TR" sz="2000"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85720" y="285728"/>
            <a:ext cx="6786610" cy="628654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800" dirty="0" smtClean="0">
                <a:solidFill>
                  <a:schemeClr val="tx1"/>
                </a:solidFill>
                <a:latin typeface="HASENAT4" pitchFamily="2" charset="-78"/>
                <a:cs typeface="HASENAT4" pitchFamily="2" charset="-78"/>
              </a:rPr>
              <a:t> إِذا سمِعْتُمُ النِّداءَ فَقُولُوا مِثْلَ ما يَقُولُ ، ثُمَّ صَلُّوا علَيَّ ، فَإِنَّهُ مَنْ صَلَّى علَيَّ صَلاةً صَلَّى اللَّه عَلَيْهِ بِهَا عشْراً ، ثُمَّ سلُوا اللَّه لي الْوسِيلَةَ ، فَإِنَّهَا مَنزِلَةٌ في الجنَّةِ لا تَنْبَغِي إِلاَّ لعَبْدٍ منْ عِباد اللَّه وَأَرْجُو أَنْ أَكُونَ أَنَا هُو ، فَمنْ سَأَل ليَ الْوسِيلَة حَلَّتْ لَهُ الشَّفاعَةُ</a:t>
            </a:r>
            <a:endParaRPr lang="tr-TR" dirty="0" smtClean="0">
              <a:solidFill>
                <a:schemeClr val="tx1"/>
              </a:solidFill>
            </a:endParaRPr>
          </a:p>
          <a:p>
            <a:pPr algn="just"/>
            <a:r>
              <a:rPr lang="tr-TR" sz="2400" dirty="0" smtClean="0">
                <a:solidFill>
                  <a:srgbClr val="FF0000"/>
                </a:solidFill>
              </a:rPr>
              <a:t>“</a:t>
            </a:r>
            <a:r>
              <a:rPr lang="tr-TR" sz="2400" b="1" dirty="0" smtClean="0">
                <a:solidFill>
                  <a:srgbClr val="FF0000"/>
                </a:solidFill>
              </a:rPr>
              <a:t>Ezanı işittiğiniz zaman, müezzinin söylediklerinin aynısını siz de söyleyin. </a:t>
            </a:r>
            <a:r>
              <a:rPr lang="tr-TR" sz="2400" b="1" dirty="0" smtClean="0">
                <a:solidFill>
                  <a:schemeClr val="tx1"/>
                </a:solidFill>
              </a:rPr>
              <a:t>Sonra bana salâvat getirin. Çünkü bir kimse bana bir defa salâvat getirirse, Allah buna karşılık ona on defa salât eder. Daha sonra benim için Allah’tan </a:t>
            </a:r>
            <a:r>
              <a:rPr lang="tr-TR" sz="2400" b="1" dirty="0" err="1" smtClean="0">
                <a:solidFill>
                  <a:schemeClr val="tx1"/>
                </a:solidFill>
              </a:rPr>
              <a:t>vesîleyi</a:t>
            </a:r>
            <a:r>
              <a:rPr lang="tr-TR" sz="2400" b="1" dirty="0" smtClean="0">
                <a:solidFill>
                  <a:schemeClr val="tx1"/>
                </a:solidFill>
              </a:rPr>
              <a:t> isteyin. Çünkü </a:t>
            </a:r>
            <a:r>
              <a:rPr lang="tr-TR" sz="2400" b="1" dirty="0" err="1" smtClean="0">
                <a:solidFill>
                  <a:schemeClr val="tx1"/>
                </a:solidFill>
              </a:rPr>
              <a:t>vesîle</a:t>
            </a:r>
            <a:r>
              <a:rPr lang="tr-TR" sz="2400" b="1" dirty="0" smtClean="0">
                <a:solidFill>
                  <a:schemeClr val="tx1"/>
                </a:solidFill>
              </a:rPr>
              <a:t>,  cennette Allah’ın kullarından bir tek kuluna lâyık olan bir makamdır. O kulun ben olacağımı umuyorum. Benim için </a:t>
            </a:r>
            <a:r>
              <a:rPr lang="tr-TR" sz="2400" b="1" dirty="0" err="1" smtClean="0">
                <a:solidFill>
                  <a:schemeClr val="tx1"/>
                </a:solidFill>
              </a:rPr>
              <a:t>vesîleyi</a:t>
            </a:r>
            <a:r>
              <a:rPr lang="tr-TR" sz="2400" b="1" dirty="0" smtClean="0">
                <a:solidFill>
                  <a:schemeClr val="tx1"/>
                </a:solidFill>
              </a:rPr>
              <a:t> isteyen kimseye </a:t>
            </a:r>
            <a:r>
              <a:rPr lang="tr-TR" sz="2400" b="1" dirty="0" err="1" smtClean="0">
                <a:solidFill>
                  <a:schemeClr val="tx1"/>
                </a:solidFill>
              </a:rPr>
              <a:t>şefatim</a:t>
            </a:r>
            <a:r>
              <a:rPr lang="tr-TR" sz="2400" b="1" dirty="0" smtClean="0">
                <a:solidFill>
                  <a:schemeClr val="tx1"/>
                </a:solidFill>
              </a:rPr>
              <a:t> </a:t>
            </a:r>
            <a:r>
              <a:rPr lang="tr-TR" sz="2400" b="1" dirty="0" err="1" smtClean="0">
                <a:solidFill>
                  <a:schemeClr val="tx1"/>
                </a:solidFill>
              </a:rPr>
              <a:t>vâcip</a:t>
            </a:r>
            <a:r>
              <a:rPr lang="tr-TR" sz="2400" b="1" dirty="0" smtClean="0">
                <a:solidFill>
                  <a:schemeClr val="tx1"/>
                </a:solidFill>
              </a:rPr>
              <a:t> olur</a:t>
            </a:r>
            <a:r>
              <a:rPr lang="tr-TR" sz="2400" dirty="0" smtClean="0">
                <a:solidFill>
                  <a:schemeClr val="tx1"/>
                </a:solidFill>
              </a:rPr>
              <a:t>.” </a:t>
            </a:r>
            <a:r>
              <a:rPr lang="tr-TR" sz="1400" dirty="0" smtClean="0">
                <a:solidFill>
                  <a:schemeClr val="tx1"/>
                </a:solidFill>
              </a:rPr>
              <a:t>(</a:t>
            </a:r>
            <a:r>
              <a:rPr lang="tr-TR" sz="1400" dirty="0" err="1" smtClean="0">
                <a:solidFill>
                  <a:schemeClr val="tx1"/>
                </a:solidFill>
              </a:rPr>
              <a:t>Riyazü’s</a:t>
            </a:r>
            <a:r>
              <a:rPr lang="tr-TR" sz="1400" dirty="0" smtClean="0">
                <a:solidFill>
                  <a:schemeClr val="tx1"/>
                </a:solidFill>
              </a:rPr>
              <a:t>-</a:t>
            </a:r>
            <a:r>
              <a:rPr lang="tr-TR" sz="1400" dirty="0" err="1" smtClean="0">
                <a:solidFill>
                  <a:schemeClr val="tx1"/>
                </a:solidFill>
              </a:rPr>
              <a:t>Salihin</a:t>
            </a:r>
            <a:r>
              <a:rPr lang="tr-TR" sz="1400" dirty="0" smtClean="0">
                <a:solidFill>
                  <a:schemeClr val="tx1"/>
                </a:solidFill>
              </a:rPr>
              <a:t>, 1039)</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85720" y="285728"/>
            <a:ext cx="6643734" cy="628654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000" dirty="0" smtClean="0">
                <a:solidFill>
                  <a:schemeClr val="tx1"/>
                </a:solidFill>
              </a:rPr>
              <a:t>Efendimiz (s.a.s.) ezan işitildiği zaman dua etmemizi istemektedir. Bu dua neticesinde ise Güzeller güzelinin şefaatine nail olmak var. Ne güzel ve ne büyük bir müjdedir bu. </a:t>
            </a:r>
          </a:p>
          <a:p>
            <a:pPr algn="just"/>
            <a:endParaRPr lang="tr-TR" sz="2000" dirty="0" smtClean="0">
              <a:solidFill>
                <a:schemeClr val="tx1"/>
              </a:solidFill>
            </a:endParaRPr>
          </a:p>
          <a:p>
            <a:pPr algn="ctr"/>
            <a:r>
              <a:rPr lang="tr-TR" sz="3200" dirty="0" smtClean="0">
                <a:solidFill>
                  <a:schemeClr val="tx1"/>
                </a:solidFill>
                <a:latin typeface="HASENAT4" pitchFamily="2" charset="-78"/>
                <a:cs typeface="HASENAT4" pitchFamily="2" charset="-78"/>
              </a:rPr>
              <a:t>من قَال حِين يسْمعُ النِّداءَ اللَّهُمَّ رَبَّ هذِهِ الدَّعوةِ التَّامَّةِ ، والصَّلاةِ الْقَائِمةِ، آت مُحَمَّداً الْوسِيلَةَ ، والْفَضَيِلَة، وابْعثْهُ مقَامًا محْمُوداً الَّذي وعَدْتَه ، حلَّتْ لَهُ شَفَاعتي يوْم الْقِيامِة</a:t>
            </a:r>
          </a:p>
          <a:p>
            <a:pPr algn="just"/>
            <a:endParaRPr lang="tr-TR" sz="1400" dirty="0" smtClean="0">
              <a:solidFill>
                <a:schemeClr val="tx1"/>
              </a:solidFill>
            </a:endParaRPr>
          </a:p>
          <a:p>
            <a:pPr algn="just"/>
            <a:r>
              <a:rPr lang="tr-TR" sz="2400" dirty="0" smtClean="0">
                <a:solidFill>
                  <a:schemeClr val="tx1"/>
                </a:solidFill>
              </a:rPr>
              <a:t>“</a:t>
            </a:r>
            <a:r>
              <a:rPr lang="tr-TR" sz="2400" b="1" dirty="0" smtClean="0">
                <a:solidFill>
                  <a:schemeClr val="tx1"/>
                </a:solidFill>
              </a:rPr>
              <a:t>Kim ezanı işittiği zaman: </a:t>
            </a:r>
            <a:r>
              <a:rPr lang="tr-TR" sz="2400" b="1" dirty="0" smtClean="0">
                <a:solidFill>
                  <a:srgbClr val="FF0000"/>
                </a:solidFill>
              </a:rPr>
              <a:t>Ey şu eksiksiz davetin ve kılınacak namazın rabbi </a:t>
            </a:r>
            <a:r>
              <a:rPr lang="tr-TR" sz="2400" b="1" dirty="0" err="1" smtClean="0">
                <a:solidFill>
                  <a:srgbClr val="FF0000"/>
                </a:solidFill>
              </a:rPr>
              <a:t>Allahım</a:t>
            </a:r>
            <a:r>
              <a:rPr lang="tr-TR" sz="2400" b="1" dirty="0" smtClean="0">
                <a:solidFill>
                  <a:srgbClr val="FF0000"/>
                </a:solidFill>
              </a:rPr>
              <a:t>! Muhammed’e </a:t>
            </a:r>
            <a:r>
              <a:rPr lang="tr-TR" sz="2400" b="1" dirty="0" err="1" smtClean="0">
                <a:solidFill>
                  <a:srgbClr val="FF0000"/>
                </a:solidFill>
              </a:rPr>
              <a:t>vesîleyi</a:t>
            </a:r>
            <a:r>
              <a:rPr lang="tr-TR" sz="2400" b="1" dirty="0" smtClean="0">
                <a:solidFill>
                  <a:srgbClr val="FF0000"/>
                </a:solidFill>
              </a:rPr>
              <a:t> ve </a:t>
            </a:r>
            <a:r>
              <a:rPr lang="tr-TR" sz="2400" b="1" dirty="0" err="1" smtClean="0">
                <a:solidFill>
                  <a:srgbClr val="FF0000"/>
                </a:solidFill>
              </a:rPr>
              <a:t>fazîleti</a:t>
            </a:r>
            <a:r>
              <a:rPr lang="tr-TR" sz="2400" b="1" dirty="0" smtClean="0">
                <a:solidFill>
                  <a:srgbClr val="FF0000"/>
                </a:solidFill>
              </a:rPr>
              <a:t> ver. Onu, kendisine </a:t>
            </a:r>
            <a:r>
              <a:rPr lang="tr-TR" sz="2400" b="1" dirty="0" err="1" smtClean="0">
                <a:solidFill>
                  <a:srgbClr val="FF0000"/>
                </a:solidFill>
              </a:rPr>
              <a:t>vaadettiğin</a:t>
            </a:r>
            <a:r>
              <a:rPr lang="tr-TR" sz="2400" b="1" dirty="0" smtClean="0">
                <a:solidFill>
                  <a:srgbClr val="FF0000"/>
                </a:solidFill>
              </a:rPr>
              <a:t> </a:t>
            </a:r>
            <a:r>
              <a:rPr lang="tr-TR" sz="2400" b="1" dirty="0" err="1" smtClean="0">
                <a:solidFill>
                  <a:srgbClr val="FF0000"/>
                </a:solidFill>
              </a:rPr>
              <a:t>makâm</a:t>
            </a:r>
            <a:r>
              <a:rPr lang="tr-TR" sz="2400" b="1" dirty="0" smtClean="0">
                <a:solidFill>
                  <a:srgbClr val="FF0000"/>
                </a:solidFill>
              </a:rPr>
              <a:t>-ı </a:t>
            </a:r>
            <a:r>
              <a:rPr lang="tr-TR" sz="2400" b="1" dirty="0" err="1" smtClean="0">
                <a:solidFill>
                  <a:srgbClr val="FF0000"/>
                </a:solidFill>
              </a:rPr>
              <a:t>mahmûda</a:t>
            </a:r>
            <a:r>
              <a:rPr lang="tr-TR" sz="2400" b="1" dirty="0" smtClean="0">
                <a:solidFill>
                  <a:srgbClr val="FF0000"/>
                </a:solidFill>
              </a:rPr>
              <a:t> ulaştır</a:t>
            </a:r>
            <a:r>
              <a:rPr lang="tr-TR" sz="2400" b="1" dirty="0" smtClean="0">
                <a:solidFill>
                  <a:schemeClr val="tx1"/>
                </a:solidFill>
              </a:rPr>
              <a:t>, diye dua ederse, kıyamet gününde o kimseye </a:t>
            </a:r>
            <a:r>
              <a:rPr lang="tr-TR" sz="2400" b="1" dirty="0" err="1" smtClean="0">
                <a:solidFill>
                  <a:schemeClr val="tx1"/>
                </a:solidFill>
              </a:rPr>
              <a:t>şefâatim</a:t>
            </a:r>
            <a:r>
              <a:rPr lang="tr-TR" sz="2400" b="1" dirty="0" smtClean="0">
                <a:solidFill>
                  <a:schemeClr val="tx1"/>
                </a:solidFill>
              </a:rPr>
              <a:t> </a:t>
            </a:r>
            <a:r>
              <a:rPr lang="tr-TR" sz="2400" b="1" dirty="0" err="1" smtClean="0">
                <a:solidFill>
                  <a:schemeClr val="tx1"/>
                </a:solidFill>
              </a:rPr>
              <a:t>vâcip</a:t>
            </a:r>
            <a:r>
              <a:rPr lang="tr-TR" sz="2400" b="1" dirty="0" smtClean="0">
                <a:solidFill>
                  <a:schemeClr val="tx1"/>
                </a:solidFill>
              </a:rPr>
              <a:t> olur</a:t>
            </a:r>
            <a:r>
              <a:rPr lang="tr-TR" sz="2400" dirty="0" smtClean="0">
                <a:solidFill>
                  <a:schemeClr val="tx1"/>
                </a:solidFill>
              </a:rPr>
              <a:t>.” </a:t>
            </a:r>
            <a:r>
              <a:rPr lang="tr-TR" sz="2000" dirty="0" smtClean="0">
                <a:solidFill>
                  <a:schemeClr val="tx1"/>
                </a:solidFill>
              </a:rPr>
              <a:t>(</a:t>
            </a:r>
            <a:r>
              <a:rPr lang="tr-TR" sz="2000" dirty="0" err="1" smtClean="0">
                <a:solidFill>
                  <a:schemeClr val="tx1"/>
                </a:solidFill>
              </a:rPr>
              <a:t>Buhârî</a:t>
            </a:r>
            <a:r>
              <a:rPr lang="tr-TR" sz="2000" dirty="0" smtClean="0">
                <a:solidFill>
                  <a:schemeClr val="tx1"/>
                </a:solidFill>
              </a:rPr>
              <a:t>, </a:t>
            </a:r>
            <a:r>
              <a:rPr lang="tr-TR" sz="2000" dirty="0" err="1" smtClean="0">
                <a:solidFill>
                  <a:schemeClr val="tx1"/>
                </a:solidFill>
              </a:rPr>
              <a:t>Ezân</a:t>
            </a:r>
            <a:r>
              <a:rPr lang="tr-TR" sz="2000" dirty="0" smtClean="0">
                <a:solidFill>
                  <a:schemeClr val="tx1"/>
                </a:solidFill>
              </a:rPr>
              <a:t> 8)</a:t>
            </a:r>
            <a:endParaRPr lang="tr-TR" sz="2000"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encrypted-tbn0.gstatic.com/images?q=tbn:ANd9GcRpmplEUgHeNK0O460JnKdKxjUBd_La9uOjrISDlGLTSDeDPBGn"/>
          <p:cNvPicPr>
            <a:picLocks noChangeAspect="1" noChangeArrowheads="1"/>
          </p:cNvPicPr>
          <p:nvPr/>
        </p:nvPicPr>
        <p:blipFill>
          <a:blip r:embed="rId2" cstate="print"/>
          <a:srcRect/>
          <a:stretch>
            <a:fillRect/>
          </a:stretch>
        </p:blipFill>
        <p:spPr bwMode="auto">
          <a:xfrm>
            <a:off x="0" y="0"/>
            <a:ext cx="4563687" cy="6858000"/>
          </a:xfrm>
          <a:prstGeom prst="rect">
            <a:avLst/>
          </a:prstGeom>
          <a:ln>
            <a:noFill/>
          </a:ln>
          <a:effectLst>
            <a:softEdge rad="112500"/>
          </a:effectLst>
        </p:spPr>
      </p:pic>
      <p:sp>
        <p:nvSpPr>
          <p:cNvPr id="5" name="4 Dikdörtgen"/>
          <p:cNvSpPr/>
          <p:nvPr/>
        </p:nvSpPr>
        <p:spPr>
          <a:xfrm>
            <a:off x="179512" y="332656"/>
            <a:ext cx="8640960" cy="1872208"/>
          </a:xfrm>
          <a:prstGeom prst="rect">
            <a:avLst/>
          </a:prstGeom>
          <a:solidFill>
            <a:schemeClr val="accent6">
              <a:lumMod val="40000"/>
              <a:lumOff val="6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800" dirty="0" smtClean="0">
                <a:solidFill>
                  <a:schemeClr val="tx1"/>
                </a:solidFill>
              </a:rPr>
              <a:t>Ebu </a:t>
            </a:r>
            <a:r>
              <a:rPr lang="tr-TR" sz="2800" dirty="0" err="1" smtClean="0">
                <a:solidFill>
                  <a:schemeClr val="tx1"/>
                </a:solidFill>
              </a:rPr>
              <a:t>Hüreyre</a:t>
            </a:r>
            <a:r>
              <a:rPr lang="tr-TR" sz="2800" dirty="0" smtClean="0">
                <a:solidFill>
                  <a:schemeClr val="tx1"/>
                </a:solidFill>
              </a:rPr>
              <a:t> (r.a.)’dan rivayetle, </a:t>
            </a:r>
            <a:r>
              <a:rPr lang="tr-TR" sz="2800" dirty="0" err="1" smtClean="0">
                <a:solidFill>
                  <a:schemeClr val="tx1"/>
                </a:solidFill>
              </a:rPr>
              <a:t>Resulullah</a:t>
            </a:r>
            <a:r>
              <a:rPr lang="tr-TR" sz="2800" dirty="0" smtClean="0">
                <a:solidFill>
                  <a:schemeClr val="tx1"/>
                </a:solidFill>
              </a:rPr>
              <a:t> (sav) ile beraberdik. Bilal (r.a.) kalkıp ezan okudu. (Ezanı bitirip) susunca, </a:t>
            </a:r>
            <a:r>
              <a:rPr lang="tr-TR" sz="2800" dirty="0" err="1" smtClean="0">
                <a:solidFill>
                  <a:schemeClr val="tx1"/>
                </a:solidFill>
              </a:rPr>
              <a:t>Aleyhissalatu</a:t>
            </a:r>
            <a:r>
              <a:rPr lang="tr-TR" sz="2800" dirty="0" smtClean="0">
                <a:solidFill>
                  <a:schemeClr val="tx1"/>
                </a:solidFill>
              </a:rPr>
              <a:t> Vesselam: "</a:t>
            </a:r>
            <a:r>
              <a:rPr lang="tr-TR" sz="2800" b="1" u="sng" dirty="0" smtClean="0">
                <a:solidFill>
                  <a:srgbClr val="FF0000"/>
                </a:solidFill>
              </a:rPr>
              <a:t>Kim bunun mislini kesin bir inançla söylerse cennete girer" </a:t>
            </a:r>
            <a:r>
              <a:rPr lang="tr-TR" sz="2800" dirty="0" smtClean="0">
                <a:solidFill>
                  <a:schemeClr val="tx1"/>
                </a:solidFill>
              </a:rPr>
              <a:t>buyurdu. </a:t>
            </a:r>
            <a:r>
              <a:rPr lang="tr-TR" sz="1400" b="1" dirty="0" smtClean="0">
                <a:solidFill>
                  <a:schemeClr val="tx1"/>
                </a:solidFill>
              </a:rPr>
              <a:t>(</a:t>
            </a:r>
            <a:r>
              <a:rPr lang="tr-TR" sz="1400" dirty="0" err="1" smtClean="0">
                <a:solidFill>
                  <a:schemeClr val="tx1"/>
                </a:solidFill>
              </a:rPr>
              <a:t>Nesai</a:t>
            </a:r>
            <a:r>
              <a:rPr lang="tr-TR" sz="1400" dirty="0" smtClean="0">
                <a:solidFill>
                  <a:schemeClr val="tx1"/>
                </a:solidFill>
              </a:rPr>
              <a:t>, Ezan 34)</a:t>
            </a:r>
            <a:endParaRPr lang="tr-TR" sz="1400"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s://lh6.googleusercontent.com/-YyqVuaHDGUw/Uc3PqEEg6kI/AAAAAAAAEUw/d9VHCfKMRRY/%25255BUNSET%25255D.png%20width="/>
          <p:cNvPicPr>
            <a:picLocks noChangeAspect="1" noChangeArrowheads="1"/>
          </p:cNvPicPr>
          <p:nvPr/>
        </p:nvPicPr>
        <p:blipFill>
          <a:blip r:embed="rId2" cstate="print"/>
          <a:srcRect l="3200" r="3266"/>
          <a:stretch>
            <a:fillRect/>
          </a:stretch>
        </p:blipFill>
        <p:spPr bwMode="auto">
          <a:xfrm>
            <a:off x="-36512" y="-27384"/>
            <a:ext cx="7380312"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85720" y="285728"/>
            <a:ext cx="6643734" cy="628654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000" dirty="0" smtClean="0">
                <a:solidFill>
                  <a:schemeClr val="tx1"/>
                </a:solidFill>
              </a:rPr>
              <a:t>Bir diğer hadiste ise, Ezan okunduğu zaman onun lafızlarını söyleyerek, bu </a:t>
            </a:r>
            <a:r>
              <a:rPr lang="tr-TR" sz="2000" dirty="0" err="1" smtClean="0">
                <a:solidFill>
                  <a:schemeClr val="tx1"/>
                </a:solidFill>
              </a:rPr>
              <a:t>lafızlarn</a:t>
            </a:r>
            <a:r>
              <a:rPr lang="tr-TR" sz="2000" dirty="0" smtClean="0">
                <a:solidFill>
                  <a:schemeClr val="tx1"/>
                </a:solidFill>
              </a:rPr>
              <a:t> doğruluğuna şahitlik edenin ise geçmiş günahlarının affedileceği müjdelenmektedir.</a:t>
            </a:r>
          </a:p>
          <a:p>
            <a:pPr algn="just"/>
            <a:endParaRPr lang="tr-TR" sz="2000" dirty="0" smtClean="0">
              <a:solidFill>
                <a:schemeClr val="tx1"/>
              </a:solidFill>
            </a:endParaRPr>
          </a:p>
          <a:p>
            <a:pPr algn="ctr"/>
            <a:r>
              <a:rPr lang="tr-TR" sz="2800" dirty="0" smtClean="0">
                <a:solidFill>
                  <a:schemeClr val="tx1"/>
                </a:solidFill>
                <a:latin typeface="HASENAT4" pitchFamily="2" charset="-78"/>
                <a:cs typeface="HASENAT4" pitchFamily="2" charset="-78"/>
              </a:rPr>
              <a:t> مَنْ قَال حِينَ يسْمعُ المُؤذِّنَ : أَشْهَد أَنْ لا إِله إِلاَّ اللَّه وحْدهُ لا شَريك لهُ ، وَأَنَّ مُحمَّداً عبْدُهُ وَرسُولُهُ ، رضِيتُ بِاللَّهِ ربًّا ، وبمُحَمَّدٍ رَسُولاً ، وبالإِسْلامِ دِينًا ، غُفِر لَهُ ذَنْبُهُ</a:t>
            </a:r>
          </a:p>
          <a:p>
            <a:pPr algn="just"/>
            <a:endParaRPr lang="tr-TR" sz="2000" dirty="0" smtClean="0">
              <a:solidFill>
                <a:schemeClr val="tx1"/>
              </a:solidFill>
            </a:endParaRPr>
          </a:p>
          <a:p>
            <a:pPr algn="just"/>
            <a:r>
              <a:rPr lang="tr-TR" sz="2000" dirty="0" smtClean="0">
                <a:solidFill>
                  <a:schemeClr val="tx1"/>
                </a:solidFill>
              </a:rPr>
              <a:t>“</a:t>
            </a:r>
            <a:r>
              <a:rPr lang="tr-TR" sz="2000" b="1" dirty="0" smtClean="0">
                <a:solidFill>
                  <a:schemeClr val="tx1"/>
                </a:solidFill>
              </a:rPr>
              <a:t>Kim müezzini işittiği zaman: </a:t>
            </a:r>
            <a:r>
              <a:rPr lang="tr-TR" sz="2400" b="1" dirty="0" smtClean="0">
                <a:solidFill>
                  <a:srgbClr val="FF0000"/>
                </a:solidFill>
              </a:rPr>
              <a:t>Tek olan ve ortağı bulunmayan Allah’tan başka ilâh olmadığına, Muhammed’in O’nun kulu ve </a:t>
            </a:r>
            <a:r>
              <a:rPr lang="tr-TR" sz="2400" b="1" dirty="0" err="1" smtClean="0">
                <a:solidFill>
                  <a:srgbClr val="FF0000"/>
                </a:solidFill>
              </a:rPr>
              <a:t>resûlü</a:t>
            </a:r>
            <a:r>
              <a:rPr lang="tr-TR" sz="2400" b="1" dirty="0" smtClean="0">
                <a:solidFill>
                  <a:srgbClr val="FF0000"/>
                </a:solidFill>
              </a:rPr>
              <a:t> olduğuna şahitlik ederim. Rab olarak Allah’tan, </a:t>
            </a:r>
            <a:r>
              <a:rPr lang="tr-TR" sz="2400" b="1" dirty="0" err="1" smtClean="0">
                <a:solidFill>
                  <a:srgbClr val="FF0000"/>
                </a:solidFill>
              </a:rPr>
              <a:t>resûl</a:t>
            </a:r>
            <a:r>
              <a:rPr lang="tr-TR" sz="2400" b="1" dirty="0" smtClean="0">
                <a:solidFill>
                  <a:srgbClr val="FF0000"/>
                </a:solidFill>
              </a:rPr>
              <a:t> olarak Muhammed’den, din olarak İslâm’dan razı oldum, </a:t>
            </a:r>
            <a:r>
              <a:rPr lang="tr-TR" sz="2000" b="1" dirty="0" smtClean="0">
                <a:solidFill>
                  <a:schemeClr val="tx1"/>
                </a:solidFill>
              </a:rPr>
              <a:t>derse, o kimsenin günahları bağışlanır</a:t>
            </a:r>
            <a:r>
              <a:rPr lang="tr-TR" sz="2000" dirty="0" smtClean="0">
                <a:solidFill>
                  <a:schemeClr val="tx1"/>
                </a:solidFill>
              </a:rPr>
              <a:t>.” (</a:t>
            </a:r>
            <a:r>
              <a:rPr lang="tr-TR" sz="2000" dirty="0" err="1" smtClean="0">
                <a:solidFill>
                  <a:schemeClr val="tx1"/>
                </a:solidFill>
              </a:rPr>
              <a:t>Riyazü’s</a:t>
            </a:r>
            <a:r>
              <a:rPr lang="tr-TR" sz="2000" dirty="0" smtClean="0">
                <a:solidFill>
                  <a:schemeClr val="tx1"/>
                </a:solidFill>
              </a:rPr>
              <a:t>-</a:t>
            </a:r>
            <a:r>
              <a:rPr lang="tr-TR" sz="2000" dirty="0" err="1" smtClean="0">
                <a:solidFill>
                  <a:schemeClr val="tx1"/>
                </a:solidFill>
              </a:rPr>
              <a:t>Salihin</a:t>
            </a:r>
            <a:r>
              <a:rPr lang="tr-TR" sz="2000" dirty="0" smtClean="0">
                <a:solidFill>
                  <a:schemeClr val="tx1"/>
                </a:solidFill>
              </a:rPr>
              <a:t>, 1042)</a:t>
            </a:r>
            <a:endParaRPr lang="tr-TR" sz="2000"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85720" y="285728"/>
            <a:ext cx="6643734" cy="628654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400" dirty="0" err="1" smtClean="0">
                <a:solidFill>
                  <a:schemeClr val="tx1"/>
                </a:solidFill>
              </a:rPr>
              <a:t>Resulullah</a:t>
            </a:r>
            <a:r>
              <a:rPr lang="tr-TR" sz="2400" dirty="0" smtClean="0">
                <a:solidFill>
                  <a:schemeClr val="tx1"/>
                </a:solidFill>
              </a:rPr>
              <a:t> (sav) buyurdular ki: "Müezzin, "</a:t>
            </a:r>
            <a:r>
              <a:rPr lang="tr-TR" sz="2400" dirty="0" err="1" smtClean="0">
                <a:solidFill>
                  <a:srgbClr val="FF0000"/>
                </a:solidFill>
              </a:rPr>
              <a:t>Allahu</a:t>
            </a:r>
            <a:r>
              <a:rPr lang="tr-TR" sz="2400" dirty="0" smtClean="0">
                <a:solidFill>
                  <a:srgbClr val="FF0000"/>
                </a:solidFill>
              </a:rPr>
              <a:t> </a:t>
            </a:r>
            <a:r>
              <a:rPr lang="tr-TR" sz="2400" dirty="0" err="1" smtClean="0">
                <a:solidFill>
                  <a:srgbClr val="FF0000"/>
                </a:solidFill>
              </a:rPr>
              <a:t>ekber</a:t>
            </a:r>
            <a:r>
              <a:rPr lang="tr-TR" sz="2400" dirty="0" smtClean="0">
                <a:solidFill>
                  <a:srgbClr val="FF0000"/>
                </a:solidFill>
              </a:rPr>
              <a:t> </a:t>
            </a:r>
            <a:r>
              <a:rPr lang="tr-TR" sz="2400" dirty="0" err="1" smtClean="0">
                <a:solidFill>
                  <a:srgbClr val="FF0000"/>
                </a:solidFill>
              </a:rPr>
              <a:t>Allahu</a:t>
            </a:r>
            <a:r>
              <a:rPr lang="tr-TR" sz="2400" dirty="0" smtClean="0">
                <a:solidFill>
                  <a:srgbClr val="FF0000"/>
                </a:solidFill>
              </a:rPr>
              <a:t> </a:t>
            </a:r>
            <a:r>
              <a:rPr lang="tr-TR" sz="2400" dirty="0" err="1" smtClean="0">
                <a:solidFill>
                  <a:srgbClr val="FF0000"/>
                </a:solidFill>
              </a:rPr>
              <a:t>ekber</a:t>
            </a:r>
            <a:r>
              <a:rPr lang="tr-TR" sz="2400" dirty="0" smtClean="0">
                <a:solidFill>
                  <a:schemeClr val="tx1"/>
                </a:solidFill>
              </a:rPr>
              <a:t>" deyince sizden kim samimiyetle, "</a:t>
            </a:r>
            <a:r>
              <a:rPr lang="tr-TR" sz="2400" dirty="0" err="1" smtClean="0">
                <a:solidFill>
                  <a:schemeClr val="tx1"/>
                </a:solidFill>
              </a:rPr>
              <a:t>Allahu</a:t>
            </a:r>
            <a:r>
              <a:rPr lang="tr-TR" sz="2400" dirty="0" smtClean="0">
                <a:solidFill>
                  <a:schemeClr val="tx1"/>
                </a:solidFill>
              </a:rPr>
              <a:t> </a:t>
            </a:r>
            <a:r>
              <a:rPr lang="tr-TR" sz="2400" dirty="0" err="1" smtClean="0">
                <a:solidFill>
                  <a:schemeClr val="tx1"/>
                </a:solidFill>
              </a:rPr>
              <a:t>ekber</a:t>
            </a:r>
            <a:r>
              <a:rPr lang="tr-TR" sz="2400" dirty="0" smtClean="0">
                <a:solidFill>
                  <a:schemeClr val="tx1"/>
                </a:solidFill>
              </a:rPr>
              <a:t> </a:t>
            </a:r>
            <a:r>
              <a:rPr lang="tr-TR" sz="2400" dirty="0" err="1" smtClean="0">
                <a:solidFill>
                  <a:schemeClr val="tx1"/>
                </a:solidFill>
              </a:rPr>
              <a:t>Allahu</a:t>
            </a:r>
            <a:r>
              <a:rPr lang="tr-TR" sz="2400" dirty="0" smtClean="0">
                <a:solidFill>
                  <a:schemeClr val="tx1"/>
                </a:solidFill>
              </a:rPr>
              <a:t> </a:t>
            </a:r>
            <a:r>
              <a:rPr lang="tr-TR" sz="2400" dirty="0" err="1" smtClean="0">
                <a:solidFill>
                  <a:schemeClr val="tx1"/>
                </a:solidFill>
              </a:rPr>
              <a:t>ekber</a:t>
            </a:r>
            <a:r>
              <a:rPr lang="tr-TR" sz="2400" dirty="0" smtClean="0">
                <a:solidFill>
                  <a:schemeClr val="tx1"/>
                </a:solidFill>
              </a:rPr>
              <a:t>" derse; sonra müezzin: "</a:t>
            </a:r>
            <a:r>
              <a:rPr lang="tr-TR" sz="2400" dirty="0" err="1" smtClean="0">
                <a:solidFill>
                  <a:srgbClr val="FF0000"/>
                </a:solidFill>
              </a:rPr>
              <a:t>Eşhedu</a:t>
            </a:r>
            <a:r>
              <a:rPr lang="tr-TR" sz="2400" dirty="0" smtClean="0">
                <a:solidFill>
                  <a:srgbClr val="FF0000"/>
                </a:solidFill>
              </a:rPr>
              <a:t> en la ilahe illallah</a:t>
            </a:r>
            <a:r>
              <a:rPr lang="tr-TR" sz="2400" dirty="0" smtClean="0">
                <a:solidFill>
                  <a:schemeClr val="tx1"/>
                </a:solidFill>
              </a:rPr>
              <a:t>" deyince, "</a:t>
            </a:r>
            <a:r>
              <a:rPr lang="tr-TR" sz="2400" dirty="0" err="1" smtClean="0">
                <a:solidFill>
                  <a:schemeClr val="tx1"/>
                </a:solidFill>
              </a:rPr>
              <a:t>Eşhedu</a:t>
            </a:r>
            <a:r>
              <a:rPr lang="tr-TR" sz="2400" dirty="0" smtClean="0">
                <a:solidFill>
                  <a:schemeClr val="tx1"/>
                </a:solidFill>
              </a:rPr>
              <a:t> en la ilahe illallah" derse; sonra müezzin: "</a:t>
            </a:r>
            <a:r>
              <a:rPr lang="tr-TR" sz="2400" dirty="0" err="1" smtClean="0">
                <a:solidFill>
                  <a:srgbClr val="FF0000"/>
                </a:solidFill>
              </a:rPr>
              <a:t>Eşhedü</a:t>
            </a:r>
            <a:r>
              <a:rPr lang="tr-TR" sz="2400" dirty="0" smtClean="0">
                <a:solidFill>
                  <a:srgbClr val="FF0000"/>
                </a:solidFill>
              </a:rPr>
              <a:t> </a:t>
            </a:r>
            <a:r>
              <a:rPr lang="tr-TR" sz="2400" dirty="0" err="1" smtClean="0">
                <a:solidFill>
                  <a:srgbClr val="FF0000"/>
                </a:solidFill>
              </a:rPr>
              <a:t>enne</a:t>
            </a:r>
            <a:r>
              <a:rPr lang="tr-TR" sz="2400" dirty="0" smtClean="0">
                <a:solidFill>
                  <a:srgbClr val="FF0000"/>
                </a:solidFill>
              </a:rPr>
              <a:t> </a:t>
            </a:r>
            <a:r>
              <a:rPr lang="tr-TR" sz="2400" dirty="0" err="1" smtClean="0">
                <a:solidFill>
                  <a:srgbClr val="FF0000"/>
                </a:solidFill>
              </a:rPr>
              <a:t>Muhammeden</a:t>
            </a:r>
            <a:r>
              <a:rPr lang="tr-TR" sz="2400" dirty="0" smtClean="0">
                <a:solidFill>
                  <a:srgbClr val="FF0000"/>
                </a:solidFill>
              </a:rPr>
              <a:t> </a:t>
            </a:r>
            <a:r>
              <a:rPr lang="tr-TR" sz="2400" dirty="0" err="1" smtClean="0">
                <a:solidFill>
                  <a:srgbClr val="FF0000"/>
                </a:solidFill>
              </a:rPr>
              <a:t>Resulullah</a:t>
            </a:r>
            <a:r>
              <a:rPr lang="tr-TR" sz="2400" dirty="0" smtClean="0">
                <a:solidFill>
                  <a:schemeClr val="tx1"/>
                </a:solidFill>
              </a:rPr>
              <a:t>" deyince, "</a:t>
            </a:r>
            <a:r>
              <a:rPr lang="tr-TR" sz="2400" dirty="0" err="1" smtClean="0">
                <a:solidFill>
                  <a:schemeClr val="tx1"/>
                </a:solidFill>
              </a:rPr>
              <a:t>Eşhedü</a:t>
            </a:r>
            <a:r>
              <a:rPr lang="tr-TR" sz="2400" dirty="0" smtClean="0">
                <a:solidFill>
                  <a:schemeClr val="tx1"/>
                </a:solidFill>
              </a:rPr>
              <a:t> </a:t>
            </a:r>
            <a:r>
              <a:rPr lang="tr-TR" sz="2400" dirty="0" err="1" smtClean="0">
                <a:solidFill>
                  <a:schemeClr val="tx1"/>
                </a:solidFill>
              </a:rPr>
              <a:t>enne</a:t>
            </a:r>
            <a:r>
              <a:rPr lang="tr-TR" sz="2400" dirty="0" smtClean="0">
                <a:solidFill>
                  <a:schemeClr val="tx1"/>
                </a:solidFill>
              </a:rPr>
              <a:t> </a:t>
            </a:r>
            <a:r>
              <a:rPr lang="tr-TR" sz="2400" dirty="0" err="1" smtClean="0">
                <a:solidFill>
                  <a:schemeClr val="tx1"/>
                </a:solidFill>
              </a:rPr>
              <a:t>Muhammeden</a:t>
            </a:r>
            <a:r>
              <a:rPr lang="tr-TR" sz="2400" dirty="0" smtClean="0">
                <a:solidFill>
                  <a:schemeClr val="tx1"/>
                </a:solidFill>
              </a:rPr>
              <a:t> </a:t>
            </a:r>
            <a:r>
              <a:rPr lang="tr-TR" sz="2400" dirty="0" err="1" smtClean="0">
                <a:solidFill>
                  <a:schemeClr val="tx1"/>
                </a:solidFill>
              </a:rPr>
              <a:t>Resulullah</a:t>
            </a:r>
            <a:r>
              <a:rPr lang="tr-TR" sz="2400" dirty="0" smtClean="0">
                <a:solidFill>
                  <a:schemeClr val="tx1"/>
                </a:solidFill>
              </a:rPr>
              <a:t>" derse; sonra müezzin; "</a:t>
            </a:r>
            <a:r>
              <a:rPr lang="tr-TR" sz="2400" dirty="0" err="1" smtClean="0">
                <a:solidFill>
                  <a:srgbClr val="FF0000"/>
                </a:solidFill>
              </a:rPr>
              <a:t>Hayye</a:t>
            </a:r>
            <a:r>
              <a:rPr lang="tr-TR" sz="2400" dirty="0" smtClean="0">
                <a:solidFill>
                  <a:srgbClr val="FF0000"/>
                </a:solidFill>
              </a:rPr>
              <a:t> </a:t>
            </a:r>
            <a:r>
              <a:rPr lang="tr-TR" sz="2400" dirty="0" err="1" smtClean="0">
                <a:solidFill>
                  <a:srgbClr val="FF0000"/>
                </a:solidFill>
              </a:rPr>
              <a:t>ala's</a:t>
            </a:r>
            <a:r>
              <a:rPr lang="tr-TR" sz="2400" dirty="0" smtClean="0">
                <a:solidFill>
                  <a:srgbClr val="FF0000"/>
                </a:solidFill>
              </a:rPr>
              <a:t>-salah</a:t>
            </a:r>
            <a:r>
              <a:rPr lang="tr-TR" sz="2400" dirty="0" smtClean="0">
                <a:solidFill>
                  <a:schemeClr val="tx1"/>
                </a:solidFill>
              </a:rPr>
              <a:t>" deyince "La havle </a:t>
            </a:r>
            <a:r>
              <a:rPr lang="tr-TR" sz="2400" dirty="0" err="1" smtClean="0">
                <a:solidFill>
                  <a:schemeClr val="tx1"/>
                </a:solidFill>
              </a:rPr>
              <a:t>vela</a:t>
            </a:r>
            <a:r>
              <a:rPr lang="tr-TR" sz="2400" dirty="0" smtClean="0">
                <a:solidFill>
                  <a:schemeClr val="tx1"/>
                </a:solidFill>
              </a:rPr>
              <a:t> kuvvete illa billah" derse; sonra müezzin: "</a:t>
            </a:r>
            <a:r>
              <a:rPr lang="tr-TR" sz="2400" dirty="0" err="1" smtClean="0">
                <a:solidFill>
                  <a:srgbClr val="FF0000"/>
                </a:solidFill>
              </a:rPr>
              <a:t>hayye</a:t>
            </a:r>
            <a:r>
              <a:rPr lang="tr-TR" sz="2400" dirty="0" smtClean="0">
                <a:solidFill>
                  <a:srgbClr val="FF0000"/>
                </a:solidFill>
              </a:rPr>
              <a:t> </a:t>
            </a:r>
            <a:r>
              <a:rPr lang="tr-TR" sz="2400" dirty="0" err="1" smtClean="0">
                <a:solidFill>
                  <a:srgbClr val="FF0000"/>
                </a:solidFill>
              </a:rPr>
              <a:t>ala'l</a:t>
            </a:r>
            <a:r>
              <a:rPr lang="tr-TR" sz="2400" dirty="0" smtClean="0">
                <a:solidFill>
                  <a:srgbClr val="FF0000"/>
                </a:solidFill>
              </a:rPr>
              <a:t>-felah</a:t>
            </a:r>
            <a:r>
              <a:rPr lang="tr-TR" sz="2400" dirty="0" smtClean="0">
                <a:solidFill>
                  <a:schemeClr val="tx1"/>
                </a:solidFill>
              </a:rPr>
              <a:t>" deyince, "La havle </a:t>
            </a:r>
            <a:r>
              <a:rPr lang="tr-TR" sz="2400" dirty="0" err="1" smtClean="0">
                <a:solidFill>
                  <a:schemeClr val="tx1"/>
                </a:solidFill>
              </a:rPr>
              <a:t>vela</a:t>
            </a:r>
            <a:r>
              <a:rPr lang="tr-TR" sz="2400" dirty="0" smtClean="0">
                <a:solidFill>
                  <a:schemeClr val="tx1"/>
                </a:solidFill>
              </a:rPr>
              <a:t> kuvvete illa billah" derse; sonra müezzin: "</a:t>
            </a:r>
            <a:r>
              <a:rPr lang="tr-TR" sz="2400" dirty="0" err="1" smtClean="0">
                <a:solidFill>
                  <a:srgbClr val="FF0000"/>
                </a:solidFill>
              </a:rPr>
              <a:t>Allahu</a:t>
            </a:r>
            <a:r>
              <a:rPr lang="tr-TR" sz="2400" dirty="0" smtClean="0">
                <a:solidFill>
                  <a:srgbClr val="FF0000"/>
                </a:solidFill>
              </a:rPr>
              <a:t> </a:t>
            </a:r>
            <a:r>
              <a:rPr lang="tr-TR" sz="2400" dirty="0" err="1" smtClean="0">
                <a:solidFill>
                  <a:srgbClr val="FF0000"/>
                </a:solidFill>
              </a:rPr>
              <a:t>ekber</a:t>
            </a:r>
            <a:r>
              <a:rPr lang="tr-TR" sz="2400" dirty="0" smtClean="0">
                <a:solidFill>
                  <a:srgbClr val="FF0000"/>
                </a:solidFill>
              </a:rPr>
              <a:t> </a:t>
            </a:r>
            <a:r>
              <a:rPr lang="tr-TR" sz="2400" dirty="0" err="1" smtClean="0">
                <a:solidFill>
                  <a:srgbClr val="FF0000"/>
                </a:solidFill>
              </a:rPr>
              <a:t>Allahu</a:t>
            </a:r>
            <a:r>
              <a:rPr lang="tr-TR" sz="2400" dirty="0" smtClean="0">
                <a:solidFill>
                  <a:srgbClr val="FF0000"/>
                </a:solidFill>
              </a:rPr>
              <a:t> </a:t>
            </a:r>
            <a:r>
              <a:rPr lang="tr-TR" sz="2400" dirty="0" err="1" smtClean="0">
                <a:solidFill>
                  <a:srgbClr val="FF0000"/>
                </a:solidFill>
              </a:rPr>
              <a:t>ekber</a:t>
            </a:r>
            <a:r>
              <a:rPr lang="tr-TR" sz="2400" dirty="0" smtClean="0">
                <a:solidFill>
                  <a:schemeClr val="tx1"/>
                </a:solidFill>
              </a:rPr>
              <a:t>" deyince, "</a:t>
            </a:r>
            <a:r>
              <a:rPr lang="tr-TR" sz="2400" dirty="0" err="1" smtClean="0">
                <a:solidFill>
                  <a:schemeClr val="tx1"/>
                </a:solidFill>
              </a:rPr>
              <a:t>Allahu</a:t>
            </a:r>
            <a:r>
              <a:rPr lang="tr-TR" sz="2400" dirty="0" smtClean="0">
                <a:solidFill>
                  <a:schemeClr val="tx1"/>
                </a:solidFill>
              </a:rPr>
              <a:t> </a:t>
            </a:r>
            <a:r>
              <a:rPr lang="tr-TR" sz="2400" dirty="0" err="1" smtClean="0">
                <a:solidFill>
                  <a:schemeClr val="tx1"/>
                </a:solidFill>
              </a:rPr>
              <a:t>ekber</a:t>
            </a:r>
            <a:r>
              <a:rPr lang="tr-TR" sz="2400" dirty="0" smtClean="0">
                <a:solidFill>
                  <a:schemeClr val="tx1"/>
                </a:solidFill>
              </a:rPr>
              <a:t> </a:t>
            </a:r>
            <a:r>
              <a:rPr lang="tr-TR" sz="2400" dirty="0" err="1" smtClean="0">
                <a:solidFill>
                  <a:schemeClr val="tx1"/>
                </a:solidFill>
              </a:rPr>
              <a:t>Allahu</a:t>
            </a:r>
            <a:r>
              <a:rPr lang="tr-TR" sz="2400" dirty="0" smtClean="0">
                <a:solidFill>
                  <a:schemeClr val="tx1"/>
                </a:solidFill>
              </a:rPr>
              <a:t> </a:t>
            </a:r>
            <a:r>
              <a:rPr lang="tr-TR" sz="2400" dirty="0" err="1" smtClean="0">
                <a:solidFill>
                  <a:schemeClr val="tx1"/>
                </a:solidFill>
              </a:rPr>
              <a:t>ekber</a:t>
            </a:r>
            <a:r>
              <a:rPr lang="tr-TR" sz="2400" dirty="0" smtClean="0">
                <a:solidFill>
                  <a:schemeClr val="tx1"/>
                </a:solidFill>
              </a:rPr>
              <a:t>" derse; sonra müezzin: "</a:t>
            </a:r>
            <a:r>
              <a:rPr lang="tr-TR" sz="2400" dirty="0" err="1" smtClean="0">
                <a:solidFill>
                  <a:srgbClr val="FF0000"/>
                </a:solidFill>
              </a:rPr>
              <a:t>Lailahe</a:t>
            </a:r>
            <a:r>
              <a:rPr lang="tr-TR" sz="2400" dirty="0" smtClean="0">
                <a:solidFill>
                  <a:srgbClr val="FF0000"/>
                </a:solidFill>
              </a:rPr>
              <a:t> illallah</a:t>
            </a:r>
            <a:r>
              <a:rPr lang="tr-TR" sz="2400" dirty="0" smtClean="0">
                <a:solidFill>
                  <a:schemeClr val="tx1"/>
                </a:solidFill>
              </a:rPr>
              <a:t>" deyince "</a:t>
            </a:r>
            <a:r>
              <a:rPr lang="tr-TR" sz="2400" dirty="0" err="1" smtClean="0">
                <a:solidFill>
                  <a:schemeClr val="tx1"/>
                </a:solidFill>
              </a:rPr>
              <a:t>Lailahe</a:t>
            </a:r>
            <a:r>
              <a:rPr lang="tr-TR" sz="2400" dirty="0" smtClean="0">
                <a:solidFill>
                  <a:schemeClr val="tx1"/>
                </a:solidFill>
              </a:rPr>
              <a:t> illallah" </a:t>
            </a:r>
            <a:r>
              <a:rPr lang="tr-TR" sz="2400" b="1" u="sng" dirty="0" smtClean="0">
                <a:solidFill>
                  <a:schemeClr val="tx1"/>
                </a:solidFill>
              </a:rPr>
              <a:t>derse cennete girer</a:t>
            </a:r>
            <a:r>
              <a:rPr lang="tr-TR" sz="2400" dirty="0" smtClean="0">
                <a:solidFill>
                  <a:schemeClr val="tx1"/>
                </a:solidFill>
              </a:rPr>
              <a:t>.” </a:t>
            </a:r>
            <a:r>
              <a:rPr lang="tr-TR" sz="1400" b="1" dirty="0" smtClean="0">
                <a:solidFill>
                  <a:schemeClr val="tx1"/>
                </a:solidFill>
              </a:rPr>
              <a:t>(</a:t>
            </a:r>
            <a:r>
              <a:rPr lang="tr-TR" sz="1400" dirty="0" smtClean="0">
                <a:solidFill>
                  <a:schemeClr val="tx1"/>
                </a:solidFill>
              </a:rPr>
              <a:t>Müslim, Salat 12, (385); Ebu </a:t>
            </a:r>
            <a:r>
              <a:rPr lang="tr-TR" sz="1400" dirty="0" err="1" smtClean="0">
                <a:solidFill>
                  <a:schemeClr val="tx1"/>
                </a:solidFill>
              </a:rPr>
              <a:t>Davud</a:t>
            </a:r>
            <a:r>
              <a:rPr lang="tr-TR" sz="1400" dirty="0" smtClean="0">
                <a:solidFill>
                  <a:schemeClr val="tx1"/>
                </a:solidFill>
              </a:rPr>
              <a:t>, Salat 36, (527)) </a:t>
            </a:r>
            <a:endParaRPr lang="tr-TR" sz="2400"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85720" y="428604"/>
            <a:ext cx="6643734" cy="592935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3200" dirty="0" smtClean="0">
                <a:solidFill>
                  <a:schemeClr val="tx1"/>
                </a:solidFill>
                <a:latin typeface="HASENAT4" pitchFamily="2" charset="-78"/>
                <a:cs typeface="HASENAT4" pitchFamily="2" charset="-78"/>
              </a:rPr>
              <a:t>اَللَّهُ اَكْبَرُ - اَللَّهُ اَكْبَرُ - اَللَّهُ اَكْبَرُ - اَللَّهُ اَكْبَرُ</a:t>
            </a:r>
            <a:endParaRPr lang="tr-TR" sz="3200" dirty="0" smtClean="0">
              <a:solidFill>
                <a:schemeClr val="tx1"/>
              </a:solidFill>
              <a:latin typeface="HASENAT4" pitchFamily="2" charset="-78"/>
              <a:cs typeface="HASENAT4" pitchFamily="2" charset="-78"/>
            </a:endParaRPr>
          </a:p>
          <a:p>
            <a:pPr algn="ctr" rtl="1"/>
            <a:r>
              <a:rPr lang="ar-SA" sz="3200" dirty="0" smtClean="0">
                <a:solidFill>
                  <a:schemeClr val="tx1"/>
                </a:solidFill>
                <a:latin typeface="HASENAT4" pitchFamily="2" charset="-78"/>
                <a:cs typeface="HASENAT4" pitchFamily="2" charset="-78"/>
              </a:rPr>
              <a:t>اَشْهَدُ اَنْ لاَ اِلَهَ اِلَّا اللَّهُ - اَشْهَدُ اَنْ لاَ اِلَهَ اِلَّا اللَّهُ</a:t>
            </a:r>
            <a:endParaRPr lang="tr-TR" sz="3200" dirty="0" smtClean="0">
              <a:solidFill>
                <a:schemeClr val="tx1"/>
              </a:solidFill>
              <a:latin typeface="HASENAT4" pitchFamily="2" charset="-78"/>
              <a:cs typeface="HASENAT4" pitchFamily="2" charset="-78"/>
            </a:endParaRPr>
          </a:p>
          <a:p>
            <a:pPr algn="ctr" rtl="1"/>
            <a:r>
              <a:rPr lang="ar-SA" sz="3200" dirty="0" smtClean="0">
                <a:solidFill>
                  <a:schemeClr val="tx1"/>
                </a:solidFill>
                <a:latin typeface="HASENAT4" pitchFamily="2" charset="-78"/>
                <a:cs typeface="HASENAT4" pitchFamily="2" charset="-78"/>
              </a:rPr>
              <a:t>اَشْهَدُ اَنَّ مُحَمَّدًا رَسُولُ اللَّهِ - اَشْهَدُ اَنَّ مُحَمَّدًا رَسُولُ اللَّهِ </a:t>
            </a:r>
            <a:endParaRPr lang="tr-TR" sz="3200" dirty="0" smtClean="0">
              <a:solidFill>
                <a:schemeClr val="tx1"/>
              </a:solidFill>
              <a:latin typeface="HASENAT4" pitchFamily="2" charset="-78"/>
              <a:cs typeface="HASENAT4" pitchFamily="2" charset="-78"/>
            </a:endParaRPr>
          </a:p>
          <a:p>
            <a:pPr algn="ctr" rtl="1"/>
            <a:r>
              <a:rPr lang="ar-SA" sz="3200" dirty="0" smtClean="0">
                <a:solidFill>
                  <a:schemeClr val="tx1"/>
                </a:solidFill>
                <a:latin typeface="HASENAT4" pitchFamily="2" charset="-78"/>
                <a:cs typeface="HASENAT4" pitchFamily="2" charset="-78"/>
              </a:rPr>
              <a:t>حَىَّ عَلَى الصَّلاَةِ - حَىَّ عَلَى الصَّلاَةِ</a:t>
            </a:r>
            <a:endParaRPr lang="tr-TR" sz="3200" dirty="0" smtClean="0">
              <a:solidFill>
                <a:schemeClr val="tx1"/>
              </a:solidFill>
              <a:latin typeface="HASENAT4" pitchFamily="2" charset="-78"/>
              <a:cs typeface="HASENAT4" pitchFamily="2" charset="-78"/>
            </a:endParaRPr>
          </a:p>
          <a:p>
            <a:pPr algn="ctr" rtl="1"/>
            <a:r>
              <a:rPr lang="ar-SA" sz="3200" dirty="0" smtClean="0">
                <a:solidFill>
                  <a:schemeClr val="tx1"/>
                </a:solidFill>
                <a:latin typeface="HASENAT4" pitchFamily="2" charset="-78"/>
                <a:cs typeface="HASENAT4" pitchFamily="2" charset="-78"/>
              </a:rPr>
              <a:t>حَىَّ عَلَى اْلفَلاَحِ - حَىَّ عَلَى اْلفَلاَحِ </a:t>
            </a:r>
            <a:endParaRPr lang="tr-TR" sz="3200" dirty="0" smtClean="0">
              <a:solidFill>
                <a:schemeClr val="tx1"/>
              </a:solidFill>
              <a:latin typeface="HASENAT4" pitchFamily="2" charset="-78"/>
              <a:cs typeface="HASENAT4" pitchFamily="2" charset="-78"/>
            </a:endParaRPr>
          </a:p>
          <a:p>
            <a:pPr algn="ctr" rtl="1"/>
            <a:r>
              <a:rPr lang="ar-SA" sz="3200" b="1" dirty="0" smtClean="0">
                <a:solidFill>
                  <a:schemeClr val="tx1"/>
                </a:solidFill>
                <a:latin typeface="HASENAT4" pitchFamily="2" charset="-78"/>
                <a:cs typeface="HASENAT4" pitchFamily="2" charset="-78"/>
              </a:rPr>
              <a:t>اَلصَّلاَةُ خَيْرٌ مِنَ النَّوْمِ - اَلصَّلاَةُ خَيْرٌ مِنَ النَّوْمِ </a:t>
            </a:r>
            <a:endParaRPr lang="tr-TR" sz="3200" b="1" dirty="0" smtClean="0">
              <a:solidFill>
                <a:schemeClr val="tx1"/>
              </a:solidFill>
              <a:latin typeface="HASENAT4" pitchFamily="2" charset="-78"/>
              <a:cs typeface="HASENAT4" pitchFamily="2" charset="-78"/>
            </a:endParaRPr>
          </a:p>
          <a:p>
            <a:pPr algn="ctr" rtl="1"/>
            <a:r>
              <a:rPr lang="tr-TR" sz="3200" dirty="0" smtClean="0">
                <a:solidFill>
                  <a:schemeClr val="tx1"/>
                </a:solidFill>
                <a:latin typeface="HASENAT4" pitchFamily="2" charset="-78"/>
                <a:cs typeface="HASENAT4" pitchFamily="2" charset="-78"/>
              </a:rPr>
              <a:t>(sadece sabah namazında)</a:t>
            </a:r>
          </a:p>
          <a:p>
            <a:pPr algn="ctr" rtl="1"/>
            <a:r>
              <a:rPr lang="ar-SA" sz="3200" dirty="0" smtClean="0">
                <a:solidFill>
                  <a:schemeClr val="tx1"/>
                </a:solidFill>
                <a:latin typeface="HASENAT4" pitchFamily="2" charset="-78"/>
                <a:cs typeface="HASENAT4" pitchFamily="2" charset="-78"/>
              </a:rPr>
              <a:t>اَللَّهُ اَكْبَرُ - اَللَّهُ اَكْبَرُ</a:t>
            </a:r>
            <a:endParaRPr lang="tr-TR" sz="3200" dirty="0" smtClean="0">
              <a:solidFill>
                <a:schemeClr val="tx1"/>
              </a:solidFill>
              <a:latin typeface="HASENAT4" pitchFamily="2" charset="-78"/>
              <a:cs typeface="HASENAT4" pitchFamily="2" charset="-78"/>
            </a:endParaRPr>
          </a:p>
          <a:p>
            <a:pPr algn="ctr" rtl="1"/>
            <a:r>
              <a:rPr lang="ar-SA" sz="3200" dirty="0" smtClean="0">
                <a:solidFill>
                  <a:schemeClr val="tx1"/>
                </a:solidFill>
                <a:latin typeface="HASENAT4" pitchFamily="2" charset="-78"/>
                <a:cs typeface="HASENAT4" pitchFamily="2" charset="-78"/>
              </a:rPr>
              <a:t>لَا اِلَهَ اِلَّا الَّلهُ</a:t>
            </a:r>
            <a:endParaRPr lang="tr-TR" sz="3200" dirty="0">
              <a:solidFill>
                <a:schemeClr val="tx1"/>
              </a:solidFill>
              <a:latin typeface="HASENAT4" pitchFamily="2" charset="-78"/>
              <a:cs typeface="HASENAT4"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dmc\Desktop\ezan\Mosque-Cloud_by_islamicwallpers-690x431.jpg"/>
          <p:cNvPicPr>
            <a:picLocks noChangeAspect="1" noChangeArrowheads="1"/>
          </p:cNvPicPr>
          <p:nvPr/>
        </p:nvPicPr>
        <p:blipFill>
          <a:blip r:embed="rId2" cstate="print"/>
          <a:srcRect r="14112"/>
          <a:stretch>
            <a:fillRect/>
          </a:stretch>
        </p:blipFill>
        <p:spPr bwMode="auto">
          <a:xfrm>
            <a:off x="0" y="0"/>
            <a:ext cx="9144000" cy="6858001"/>
          </a:xfrm>
          <a:prstGeom prst="rect">
            <a:avLst/>
          </a:prstGeom>
          <a:noFill/>
        </p:spPr>
      </p:pic>
      <p:sp>
        <p:nvSpPr>
          <p:cNvPr id="5" name="4 Dikdörtgen"/>
          <p:cNvSpPr/>
          <p:nvPr/>
        </p:nvSpPr>
        <p:spPr>
          <a:xfrm>
            <a:off x="214282" y="285728"/>
            <a:ext cx="6715172" cy="607223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000" dirty="0" smtClean="0">
                <a:solidFill>
                  <a:schemeClr val="tx1"/>
                </a:solidFill>
              </a:rPr>
              <a:t>Her dakika yeryüzünün başka bir köşesinde aralıksız devam eder ezanın nidaları. </a:t>
            </a:r>
            <a:r>
              <a:rPr lang="tr-TR" sz="2000" b="1" dirty="0" smtClean="0">
                <a:solidFill>
                  <a:srgbClr val="FF0000"/>
                </a:solidFill>
              </a:rPr>
              <a:t>Türkiye'de, Arap yarımadasında Filistin topraklarında, </a:t>
            </a:r>
            <a:r>
              <a:rPr lang="tr-TR" sz="2000" b="1" dirty="0" err="1" smtClean="0">
                <a:solidFill>
                  <a:srgbClr val="FF0000"/>
                </a:solidFill>
              </a:rPr>
              <a:t>fas’ta</a:t>
            </a:r>
            <a:r>
              <a:rPr lang="tr-TR" sz="2000" b="1" dirty="0" smtClean="0">
                <a:solidFill>
                  <a:srgbClr val="FF0000"/>
                </a:solidFill>
              </a:rPr>
              <a:t>, </a:t>
            </a:r>
            <a:r>
              <a:rPr lang="tr-TR" sz="2000" b="1" dirty="0" err="1" smtClean="0">
                <a:solidFill>
                  <a:srgbClr val="FF0000"/>
                </a:solidFill>
              </a:rPr>
              <a:t>cezayir’de</a:t>
            </a:r>
            <a:r>
              <a:rPr lang="tr-TR" sz="2000" b="1" dirty="0" smtClean="0">
                <a:solidFill>
                  <a:srgbClr val="FF0000"/>
                </a:solidFill>
              </a:rPr>
              <a:t>, sudan’da, </a:t>
            </a:r>
            <a:r>
              <a:rPr lang="tr-TR" sz="2000" b="1" dirty="0" err="1" smtClean="0">
                <a:solidFill>
                  <a:srgbClr val="FF0000"/>
                </a:solidFill>
              </a:rPr>
              <a:t>yemen’de</a:t>
            </a:r>
            <a:r>
              <a:rPr lang="tr-TR" sz="2000" b="1" dirty="0" smtClean="0">
                <a:solidFill>
                  <a:srgbClr val="FF0000"/>
                </a:solidFill>
              </a:rPr>
              <a:t>, </a:t>
            </a:r>
            <a:r>
              <a:rPr lang="tr-TR" sz="2000" b="1" dirty="0" err="1" smtClean="0">
                <a:solidFill>
                  <a:srgbClr val="FF0000"/>
                </a:solidFill>
              </a:rPr>
              <a:t>avrupada</a:t>
            </a:r>
            <a:r>
              <a:rPr lang="tr-TR" sz="2000" b="1" dirty="0" smtClean="0">
                <a:solidFill>
                  <a:srgbClr val="FF0000"/>
                </a:solidFill>
              </a:rPr>
              <a:t>, </a:t>
            </a:r>
            <a:r>
              <a:rPr lang="tr-TR" sz="2000" b="1" dirty="0" err="1" smtClean="0">
                <a:solidFill>
                  <a:srgbClr val="FF0000"/>
                </a:solidFill>
              </a:rPr>
              <a:t>amerikada</a:t>
            </a:r>
            <a:r>
              <a:rPr lang="tr-TR" sz="2000" b="1" dirty="0" smtClean="0">
                <a:solidFill>
                  <a:srgbClr val="FF0000"/>
                </a:solidFill>
              </a:rPr>
              <a:t> daha pek çok ülkede, </a:t>
            </a:r>
            <a:r>
              <a:rPr lang="tr-TR" sz="2000" b="1" dirty="0" err="1" smtClean="0">
                <a:solidFill>
                  <a:srgbClr val="FF0000"/>
                </a:solidFill>
              </a:rPr>
              <a:t>pekçok</a:t>
            </a:r>
            <a:r>
              <a:rPr lang="tr-TR" sz="2000" b="1" dirty="0" smtClean="0">
                <a:solidFill>
                  <a:srgbClr val="FF0000"/>
                </a:solidFill>
              </a:rPr>
              <a:t> camide, pek çok minarede, bir çek müezzinin dilinde…  </a:t>
            </a:r>
          </a:p>
          <a:p>
            <a:pPr algn="just"/>
            <a:r>
              <a:rPr lang="tr-TR" sz="2000" dirty="0" smtClean="0">
                <a:solidFill>
                  <a:schemeClr val="tx1"/>
                </a:solidFill>
              </a:rPr>
              <a:t>Müezzinin biri sustu, yekdiğeri başladı. Dünyaya adım attığımızda ilk ezanı duyduk. Adımız onun nağmeleriyle kulağımıza çalındı. Kendi adımızdan önce ilk </a:t>
            </a:r>
            <a:r>
              <a:rPr lang="tr-TR" sz="2000" dirty="0" err="1" smtClean="0">
                <a:solidFill>
                  <a:schemeClr val="tx1"/>
                </a:solidFill>
              </a:rPr>
              <a:t>Bilal'in</a:t>
            </a:r>
            <a:r>
              <a:rPr lang="tr-TR" sz="2000" dirty="0" smtClean="0">
                <a:solidFill>
                  <a:schemeClr val="tx1"/>
                </a:solidFill>
              </a:rPr>
              <a:t> sesini duyduk sanki. Ölüme dek şairin kulağında daim çınlayan bu ses olmuştu: </a:t>
            </a:r>
          </a:p>
          <a:p>
            <a:pPr algn="just"/>
            <a:r>
              <a:rPr lang="tr-TR" sz="2800" b="1" dirty="0" smtClean="0">
                <a:solidFill>
                  <a:srgbClr val="FF0000"/>
                </a:solidFill>
              </a:rPr>
              <a:t>Ölürken aynı ahenk, sala sesinden sızan:</a:t>
            </a:r>
            <a:r>
              <a:rPr lang="tr-TR" sz="2800" dirty="0" smtClean="0">
                <a:solidFill>
                  <a:srgbClr val="FF0000"/>
                </a:solidFill>
              </a:rPr>
              <a:t> </a:t>
            </a:r>
          </a:p>
          <a:p>
            <a:pPr algn="just"/>
            <a:r>
              <a:rPr lang="tr-TR" sz="2800" b="1" dirty="0" smtClean="0">
                <a:solidFill>
                  <a:srgbClr val="FF0000"/>
                </a:solidFill>
              </a:rPr>
              <a:t>Kulağıma doğduğum günde okunan ezan</a:t>
            </a:r>
            <a:r>
              <a:rPr lang="tr-TR" sz="2800" dirty="0" smtClean="0">
                <a:solidFill>
                  <a:srgbClr val="FF0000"/>
                </a:solidFill>
              </a:rPr>
              <a:t> </a:t>
            </a:r>
          </a:p>
          <a:p>
            <a:pPr algn="just"/>
            <a:r>
              <a:rPr lang="tr-TR" sz="2000" b="1" dirty="0" smtClean="0">
                <a:solidFill>
                  <a:schemeClr val="tx1"/>
                </a:solidFill>
              </a:rPr>
              <a:t>                                              (N.Fazıl Kısakürek)</a:t>
            </a:r>
            <a:r>
              <a:rPr lang="tr-TR" sz="2000" dirty="0" smtClean="0">
                <a:solidFill>
                  <a:schemeClr val="tx1"/>
                </a:solidFill>
              </a:rPr>
              <a:t> </a:t>
            </a:r>
            <a:endParaRPr lang="tr-TR" sz="2000"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dmc\Desktop\ezan\Mosque-Cloud_by_islamicwallpers-690x431.jpg"/>
          <p:cNvPicPr>
            <a:picLocks noChangeAspect="1" noChangeArrowheads="1"/>
          </p:cNvPicPr>
          <p:nvPr/>
        </p:nvPicPr>
        <p:blipFill>
          <a:blip r:embed="rId2" cstate="print"/>
          <a:srcRect r="14112"/>
          <a:stretch>
            <a:fillRect/>
          </a:stretch>
        </p:blipFill>
        <p:spPr bwMode="auto">
          <a:xfrm>
            <a:off x="0" y="0"/>
            <a:ext cx="9144000" cy="6858001"/>
          </a:xfrm>
          <a:prstGeom prst="rect">
            <a:avLst/>
          </a:prstGeom>
          <a:noFill/>
        </p:spPr>
      </p:pic>
      <p:sp>
        <p:nvSpPr>
          <p:cNvPr id="5" name="4 Dikdörtgen"/>
          <p:cNvSpPr/>
          <p:nvPr/>
        </p:nvSpPr>
        <p:spPr>
          <a:xfrm>
            <a:off x="214282" y="285728"/>
            <a:ext cx="6715172" cy="607223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r>
              <a:rPr lang="tr-TR" sz="2000" dirty="0" smtClean="0">
                <a:solidFill>
                  <a:schemeClr val="tx1"/>
                </a:solidFill>
              </a:rPr>
              <a:t>Yahya Kemal, "</a:t>
            </a:r>
            <a:r>
              <a:rPr lang="tr-TR" sz="2000" dirty="0" err="1" smtClean="0">
                <a:solidFill>
                  <a:schemeClr val="tx1"/>
                </a:solidFill>
              </a:rPr>
              <a:t>Ezân</a:t>
            </a:r>
            <a:r>
              <a:rPr lang="tr-TR" sz="2000" dirty="0" smtClean="0">
                <a:solidFill>
                  <a:schemeClr val="tx1"/>
                </a:solidFill>
              </a:rPr>
              <a:t>-ı Muhammedî” adlı şiirine</a:t>
            </a:r>
          </a:p>
          <a:p>
            <a:r>
              <a:rPr lang="tr-TR" sz="2800" b="1" dirty="0" err="1" smtClean="0">
                <a:solidFill>
                  <a:srgbClr val="FF0000"/>
                </a:solidFill>
              </a:rPr>
              <a:t>Emr</a:t>
            </a:r>
            <a:r>
              <a:rPr lang="tr-TR" sz="2800" b="1" dirty="0" smtClean="0">
                <a:solidFill>
                  <a:srgbClr val="FF0000"/>
                </a:solidFill>
              </a:rPr>
              <a:t>-i </a:t>
            </a:r>
            <a:r>
              <a:rPr lang="tr-TR" sz="2800" b="1" dirty="0" err="1" smtClean="0">
                <a:solidFill>
                  <a:srgbClr val="FF0000"/>
                </a:solidFill>
              </a:rPr>
              <a:t>bülendsin</a:t>
            </a:r>
            <a:r>
              <a:rPr lang="tr-TR" sz="2800" b="1" dirty="0" smtClean="0">
                <a:solidFill>
                  <a:srgbClr val="FF0000"/>
                </a:solidFill>
              </a:rPr>
              <a:t> ey </a:t>
            </a:r>
            <a:r>
              <a:rPr lang="tr-TR" sz="2800" b="1" dirty="0" err="1" smtClean="0">
                <a:solidFill>
                  <a:srgbClr val="FF0000"/>
                </a:solidFill>
              </a:rPr>
              <a:t>ezân</a:t>
            </a:r>
            <a:r>
              <a:rPr lang="tr-TR" sz="2800" b="1" dirty="0" smtClean="0">
                <a:solidFill>
                  <a:srgbClr val="FF0000"/>
                </a:solidFill>
              </a:rPr>
              <a:t>-ı Muhammedî </a:t>
            </a:r>
            <a:br>
              <a:rPr lang="tr-TR" sz="2800" b="1" dirty="0" smtClean="0">
                <a:solidFill>
                  <a:srgbClr val="FF0000"/>
                </a:solidFill>
              </a:rPr>
            </a:br>
            <a:r>
              <a:rPr lang="tr-TR" sz="2800" b="1" dirty="0" err="1" smtClean="0">
                <a:solidFill>
                  <a:srgbClr val="FF0000"/>
                </a:solidFill>
              </a:rPr>
              <a:t>Kâfî</a:t>
            </a:r>
            <a:r>
              <a:rPr lang="tr-TR" sz="2800" b="1" dirty="0" smtClean="0">
                <a:solidFill>
                  <a:srgbClr val="FF0000"/>
                </a:solidFill>
              </a:rPr>
              <a:t> değil </a:t>
            </a:r>
            <a:r>
              <a:rPr lang="tr-TR" sz="2800" b="1" dirty="0" err="1" smtClean="0">
                <a:solidFill>
                  <a:srgbClr val="FF0000"/>
                </a:solidFill>
              </a:rPr>
              <a:t>sadâna</a:t>
            </a:r>
            <a:r>
              <a:rPr lang="tr-TR" sz="2800" b="1" dirty="0" smtClean="0">
                <a:solidFill>
                  <a:srgbClr val="FF0000"/>
                </a:solidFill>
              </a:rPr>
              <a:t> </a:t>
            </a:r>
            <a:r>
              <a:rPr lang="tr-TR" sz="2800" b="1" dirty="0" err="1" smtClean="0">
                <a:solidFill>
                  <a:srgbClr val="FF0000"/>
                </a:solidFill>
              </a:rPr>
              <a:t>cihân</a:t>
            </a:r>
            <a:r>
              <a:rPr lang="tr-TR" sz="2800" b="1" dirty="0" smtClean="0">
                <a:solidFill>
                  <a:srgbClr val="FF0000"/>
                </a:solidFill>
              </a:rPr>
              <a:t>-ı Muhammedî </a:t>
            </a:r>
            <a:r>
              <a:rPr lang="tr-TR" sz="2000" dirty="0" smtClean="0">
                <a:solidFill>
                  <a:schemeClr val="tx1"/>
                </a:solidFill>
              </a:rPr>
              <a:t/>
            </a:r>
            <a:br>
              <a:rPr lang="tr-TR" sz="2000" dirty="0" smtClean="0">
                <a:solidFill>
                  <a:schemeClr val="tx1"/>
                </a:solidFill>
              </a:rPr>
            </a:br>
            <a:r>
              <a:rPr lang="tr-TR" sz="2000" dirty="0" err="1" smtClean="0">
                <a:solidFill>
                  <a:schemeClr val="tx1"/>
                </a:solidFill>
              </a:rPr>
              <a:t>beytiyle</a:t>
            </a:r>
            <a:r>
              <a:rPr lang="tr-TR" sz="2000" dirty="0" smtClean="0">
                <a:solidFill>
                  <a:schemeClr val="tx1"/>
                </a:solidFill>
              </a:rPr>
              <a:t> başlar. O, bu mısralarda ezanı; yüce, yüksek bir emir, Allah'ın buyruğu olarak görür.</a:t>
            </a:r>
          </a:p>
          <a:p>
            <a:r>
              <a:rPr lang="tr-TR" sz="2800" b="1" dirty="0" err="1" smtClean="0">
                <a:solidFill>
                  <a:schemeClr val="tx1"/>
                </a:solidFill>
              </a:rPr>
              <a:t>Ervâh</a:t>
            </a:r>
            <a:r>
              <a:rPr lang="tr-TR" sz="2800" b="1" dirty="0" smtClean="0">
                <a:solidFill>
                  <a:schemeClr val="tx1"/>
                </a:solidFill>
              </a:rPr>
              <a:t> cümleten görür </a:t>
            </a:r>
            <a:r>
              <a:rPr lang="tr-TR" sz="2800" b="1" dirty="0" err="1" smtClean="0">
                <a:solidFill>
                  <a:schemeClr val="tx1"/>
                </a:solidFill>
              </a:rPr>
              <a:t>Allahu</a:t>
            </a:r>
            <a:r>
              <a:rPr lang="tr-TR" sz="2800" b="1" dirty="0" smtClean="0">
                <a:solidFill>
                  <a:schemeClr val="tx1"/>
                </a:solidFill>
              </a:rPr>
              <a:t> </a:t>
            </a:r>
            <a:r>
              <a:rPr lang="tr-TR" sz="2800" b="1" dirty="0" err="1" smtClean="0">
                <a:solidFill>
                  <a:schemeClr val="tx1"/>
                </a:solidFill>
              </a:rPr>
              <a:t>Ekber'i</a:t>
            </a:r>
            <a:r>
              <a:rPr lang="tr-TR" sz="2800" b="1" dirty="0" smtClean="0">
                <a:solidFill>
                  <a:schemeClr val="tx1"/>
                </a:solidFill>
              </a:rPr>
              <a:t> </a:t>
            </a:r>
            <a:br>
              <a:rPr lang="tr-TR" sz="2800" b="1" dirty="0" smtClean="0">
                <a:solidFill>
                  <a:schemeClr val="tx1"/>
                </a:solidFill>
              </a:rPr>
            </a:br>
            <a:r>
              <a:rPr lang="tr-TR" sz="2800" b="1" dirty="0" err="1" smtClean="0">
                <a:solidFill>
                  <a:schemeClr val="tx1"/>
                </a:solidFill>
              </a:rPr>
              <a:t>Akseyleyince</a:t>
            </a:r>
            <a:r>
              <a:rPr lang="tr-TR" sz="2800" b="1" dirty="0" smtClean="0">
                <a:solidFill>
                  <a:schemeClr val="tx1"/>
                </a:solidFill>
              </a:rPr>
              <a:t> arşa </a:t>
            </a:r>
            <a:r>
              <a:rPr lang="tr-TR" sz="2800" b="1" dirty="0" err="1" smtClean="0">
                <a:solidFill>
                  <a:schemeClr val="tx1"/>
                </a:solidFill>
              </a:rPr>
              <a:t>lisân</a:t>
            </a:r>
            <a:r>
              <a:rPr lang="tr-TR" sz="2800" b="1" dirty="0" smtClean="0">
                <a:solidFill>
                  <a:schemeClr val="tx1"/>
                </a:solidFill>
              </a:rPr>
              <a:t>-ı Muhammedî</a:t>
            </a:r>
            <a:endParaRPr lang="tr-TR" sz="2800" b="1"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dmc\Desktop\ezan\Mosque-Cloud_by_islamicwallpers-690x431.jpg"/>
          <p:cNvPicPr>
            <a:picLocks noChangeAspect="1" noChangeArrowheads="1"/>
          </p:cNvPicPr>
          <p:nvPr/>
        </p:nvPicPr>
        <p:blipFill>
          <a:blip r:embed="rId2" cstate="print"/>
          <a:srcRect r="14112"/>
          <a:stretch>
            <a:fillRect/>
          </a:stretch>
        </p:blipFill>
        <p:spPr bwMode="auto">
          <a:xfrm>
            <a:off x="0" y="0"/>
            <a:ext cx="9144000" cy="6858001"/>
          </a:xfrm>
          <a:prstGeom prst="rect">
            <a:avLst/>
          </a:prstGeom>
          <a:noFill/>
        </p:spPr>
      </p:pic>
      <p:sp>
        <p:nvSpPr>
          <p:cNvPr id="5" name="4 Dikdörtgen"/>
          <p:cNvSpPr/>
          <p:nvPr/>
        </p:nvSpPr>
        <p:spPr>
          <a:xfrm>
            <a:off x="285720" y="428604"/>
            <a:ext cx="6715172" cy="592935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defRPr/>
            </a:pPr>
            <a:r>
              <a:rPr lang="tr-TR" sz="2000" b="1" dirty="0" smtClean="0">
                <a:solidFill>
                  <a:schemeClr val="tx1"/>
                </a:solidFill>
                <a:latin typeface="Times New Roman" pitchFamily="18" charset="0"/>
                <a:cs typeface="Times New Roman" pitchFamily="18" charset="0"/>
              </a:rPr>
              <a:t>İnsanın  </a:t>
            </a:r>
            <a:r>
              <a:rPr lang="tr-TR" sz="2000" b="1" dirty="0">
                <a:solidFill>
                  <a:schemeClr val="tx1"/>
                </a:solidFill>
                <a:latin typeface="Times New Roman" pitchFamily="18" charset="0"/>
                <a:cs typeface="Times New Roman" pitchFamily="18" charset="0"/>
              </a:rPr>
              <a:t>doğumundan ölümüne kadar geçen sınırlı zaman dilimine ÖMÜR denir</a:t>
            </a:r>
            <a:r>
              <a:rPr lang="tr-TR" sz="2000" b="1" dirty="0" smtClean="0">
                <a:solidFill>
                  <a:schemeClr val="tx1"/>
                </a:solidFill>
                <a:latin typeface="Times New Roman" pitchFamily="18" charset="0"/>
                <a:cs typeface="Times New Roman" pitchFamily="18" charset="0"/>
              </a:rPr>
              <a:t>. Ömrün </a:t>
            </a:r>
            <a:r>
              <a:rPr lang="tr-TR" sz="2000" b="1" dirty="0">
                <a:solidFill>
                  <a:schemeClr val="tx1"/>
                </a:solidFill>
                <a:latin typeface="Times New Roman" pitchFamily="18" charset="0"/>
                <a:cs typeface="Times New Roman" pitchFamily="18" charset="0"/>
              </a:rPr>
              <a:t>bittiği, hayatın sona erdiği zamana da ECEL denir</a:t>
            </a:r>
            <a:r>
              <a:rPr lang="tr-TR" sz="2000" b="1" dirty="0" smtClean="0">
                <a:solidFill>
                  <a:schemeClr val="tx1"/>
                </a:solidFill>
                <a:latin typeface="Times New Roman" pitchFamily="18" charset="0"/>
                <a:cs typeface="Times New Roman" pitchFamily="18" charset="0"/>
              </a:rPr>
              <a:t>.</a:t>
            </a:r>
          </a:p>
          <a:p>
            <a:pPr algn="just">
              <a:defRPr/>
            </a:pPr>
            <a:r>
              <a:rPr lang="tr-TR" sz="2000" dirty="0" smtClean="0">
                <a:solidFill>
                  <a:schemeClr val="tx1"/>
                </a:solidFill>
                <a:latin typeface="Times New Roman" pitchFamily="18" charset="0"/>
                <a:cs typeface="Times New Roman" pitchFamily="18" charset="0"/>
              </a:rPr>
              <a:t>Her </a:t>
            </a:r>
            <a:r>
              <a:rPr lang="tr-TR" sz="2000" dirty="0">
                <a:solidFill>
                  <a:schemeClr val="tx1"/>
                </a:solidFill>
                <a:latin typeface="Times New Roman" pitchFamily="18" charset="0"/>
                <a:cs typeface="Times New Roman" pitchFamily="18" charset="0"/>
              </a:rPr>
              <a:t>sene başında evlerimize takvim asarız. Sonra her gün bir yaprak koparırız. Giden gün bir daha geri gelmiyor.</a:t>
            </a:r>
          </a:p>
          <a:p>
            <a:pPr algn="just">
              <a:defRPr/>
            </a:pPr>
            <a:r>
              <a:rPr lang="tr-TR" sz="2000" dirty="0" smtClean="0">
                <a:solidFill>
                  <a:schemeClr val="tx1"/>
                </a:solidFill>
                <a:latin typeface="Times New Roman" pitchFamily="18" charset="0"/>
                <a:cs typeface="Times New Roman" pitchFamily="18" charset="0"/>
              </a:rPr>
              <a:t>Bizler </a:t>
            </a:r>
            <a:r>
              <a:rPr lang="tr-TR" sz="2000" dirty="0">
                <a:solidFill>
                  <a:schemeClr val="tx1"/>
                </a:solidFill>
                <a:latin typeface="Times New Roman" pitchFamily="18" charset="0"/>
                <a:cs typeface="Times New Roman" pitchFamily="18" charset="0"/>
              </a:rPr>
              <a:t>ise, günler geceler birbirini kovalarken, olayların akışına kapılıp günlük dertlerin arasında boğuluyoruz. Sanki ömrümüz hiç bitmeyecekmiş gibi kendi dünyamızda doludizgin gidiyoruz. Aslında ömrümüzün tükendiğini fak etmiyoruz</a:t>
            </a:r>
            <a:r>
              <a:rPr lang="tr-TR" sz="2000" dirty="0">
                <a:solidFill>
                  <a:schemeClr val="tx1"/>
                </a:solidFill>
                <a:effectLst>
                  <a:outerShdw blurRad="38100" dist="38100" dir="2700000" algn="tl">
                    <a:srgbClr val="FFFFFF"/>
                  </a:outerShdw>
                </a:effectLst>
                <a:latin typeface="Times New Roman" pitchFamily="18" charset="0"/>
                <a:cs typeface="Times New Roman" pitchFamily="18" charset="0"/>
              </a:rPr>
              <a:t>.</a:t>
            </a:r>
          </a:p>
          <a:p>
            <a:pPr algn="just">
              <a:defRPr/>
            </a:pPr>
            <a:r>
              <a:rPr lang="tr-TR" sz="3600" b="1" dirty="0" smtClean="0">
                <a:solidFill>
                  <a:srgbClr val="7030A0"/>
                </a:solidFill>
                <a:latin typeface="Times New Roman" pitchFamily="18" charset="0"/>
                <a:cs typeface="Times New Roman" pitchFamily="18" charset="0"/>
              </a:rPr>
              <a:t>İnsanın ömrü ne kadardır ?</a:t>
            </a:r>
          </a:p>
          <a:p>
            <a:pPr algn="just">
              <a:defRPr/>
            </a:pPr>
            <a:r>
              <a:rPr lang="tr-TR" sz="2000" b="1" dirty="0" smtClean="0">
                <a:solidFill>
                  <a:srgbClr val="FF0000"/>
                </a:solidFill>
                <a:latin typeface="Times New Roman" pitchFamily="18" charset="0"/>
                <a:cs typeface="Times New Roman" pitchFamily="18" charset="0"/>
              </a:rPr>
              <a:t>Ömür, namazsız ezanla, ezansız namaz arası kadardır. Kısaca ömür, ezanla namaz arası kadardır.</a:t>
            </a:r>
          </a:p>
          <a:p>
            <a:pPr algn="just">
              <a:defRPr/>
            </a:pPr>
            <a:r>
              <a:rPr lang="tr-TR" sz="2000" dirty="0" smtClean="0">
                <a:solidFill>
                  <a:schemeClr val="tx1"/>
                </a:solidFill>
                <a:latin typeface="Times New Roman" pitchFamily="18" charset="0"/>
                <a:cs typeface="Times New Roman" pitchFamily="18" charset="0"/>
              </a:rPr>
              <a:t>İnsana </a:t>
            </a:r>
            <a:r>
              <a:rPr lang="tr-TR" sz="2000" dirty="0">
                <a:solidFill>
                  <a:schemeClr val="tx1"/>
                </a:solidFill>
                <a:latin typeface="Times New Roman" pitchFamily="18" charset="0"/>
                <a:cs typeface="Times New Roman" pitchFamily="18" charset="0"/>
              </a:rPr>
              <a:t>namazsız ezanla şu ikaz yapılıyor :</a:t>
            </a:r>
          </a:p>
          <a:p>
            <a:pPr algn="just">
              <a:defRPr/>
            </a:pPr>
            <a:r>
              <a:rPr lang="tr-TR" sz="2400" dirty="0" smtClean="0">
                <a:solidFill>
                  <a:srgbClr val="0070C0"/>
                </a:solidFill>
                <a:latin typeface="Times New Roman" pitchFamily="18" charset="0"/>
                <a:cs typeface="Times New Roman" pitchFamily="18" charset="0"/>
              </a:rPr>
              <a:t>“</a:t>
            </a:r>
            <a:r>
              <a:rPr lang="tr-TR" sz="2400" b="1" dirty="0" smtClean="0">
                <a:solidFill>
                  <a:srgbClr val="0070C0"/>
                </a:solidFill>
                <a:latin typeface="Times New Roman" pitchFamily="18" charset="0"/>
                <a:cs typeface="Times New Roman" pitchFamily="18" charset="0"/>
              </a:rPr>
              <a:t>Ey </a:t>
            </a:r>
            <a:r>
              <a:rPr lang="tr-TR" sz="2400" b="1" dirty="0">
                <a:solidFill>
                  <a:srgbClr val="0070C0"/>
                </a:solidFill>
                <a:latin typeface="Times New Roman" pitchFamily="18" charset="0"/>
                <a:cs typeface="Times New Roman" pitchFamily="18" charset="0"/>
              </a:rPr>
              <a:t>insan, doğdun, ama öleceksin. Ömür çabuk biter, </a:t>
            </a:r>
            <a:r>
              <a:rPr lang="tr-TR" sz="2400" b="1" dirty="0" smtClean="0">
                <a:solidFill>
                  <a:srgbClr val="0070C0"/>
                </a:solidFill>
                <a:latin typeface="Times New Roman" pitchFamily="18" charset="0"/>
                <a:cs typeface="Times New Roman" pitchFamily="18" charset="0"/>
              </a:rPr>
              <a:t>hayatını </a:t>
            </a:r>
            <a:r>
              <a:rPr lang="tr-TR" sz="2400" b="1" dirty="0">
                <a:solidFill>
                  <a:srgbClr val="0070C0"/>
                </a:solidFill>
                <a:latin typeface="Times New Roman" pitchFamily="18" charset="0"/>
                <a:cs typeface="Times New Roman" pitchFamily="18" charset="0"/>
              </a:rPr>
              <a:t>iyi değerlendir. Vaktini boşa harcama</a:t>
            </a:r>
            <a:r>
              <a:rPr lang="tr-TR" sz="2400" dirty="0" smtClean="0">
                <a:solidFill>
                  <a:srgbClr val="0070C0"/>
                </a:solidFill>
                <a:latin typeface="Times New Roman" pitchFamily="18" charset="0"/>
                <a:cs typeface="Times New Roman" pitchFamily="18" charset="0"/>
              </a:rPr>
              <a:t>.”</a:t>
            </a:r>
            <a:endParaRPr lang="tr-TR" sz="2000"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dmc\Desktop\ezan\Mosque-Cloud_by_islamicwallpers-690x431.jpg"/>
          <p:cNvPicPr>
            <a:picLocks noChangeAspect="1" noChangeArrowheads="1"/>
          </p:cNvPicPr>
          <p:nvPr/>
        </p:nvPicPr>
        <p:blipFill>
          <a:blip r:embed="rId2" cstate="print"/>
          <a:srcRect r="14112"/>
          <a:stretch>
            <a:fillRect/>
          </a:stretch>
        </p:blipFill>
        <p:spPr bwMode="auto">
          <a:xfrm>
            <a:off x="0" y="0"/>
            <a:ext cx="9144000" cy="6858001"/>
          </a:xfrm>
          <a:prstGeom prst="rect">
            <a:avLst/>
          </a:prstGeom>
          <a:noFill/>
        </p:spPr>
      </p:pic>
      <p:sp>
        <p:nvSpPr>
          <p:cNvPr id="5" name="4 Dikdörtgen"/>
          <p:cNvSpPr/>
          <p:nvPr/>
        </p:nvSpPr>
        <p:spPr>
          <a:xfrm>
            <a:off x="285720" y="428604"/>
            <a:ext cx="7143800" cy="592935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000" dirty="0" smtClean="0">
                <a:solidFill>
                  <a:schemeClr val="tx1"/>
                </a:solidFill>
              </a:rPr>
              <a:t> "Bir ağaç altında gölgelenecek kadar" vaktimiz vardır. Bunun için şairimiz her lahza kulağımızı ezana çevirmemizi öğütlemekte: </a:t>
            </a:r>
            <a:endParaRPr lang="tr-TR" sz="2000" b="1" dirty="0" smtClean="0">
              <a:solidFill>
                <a:schemeClr val="tx1"/>
              </a:solidFill>
            </a:endParaRPr>
          </a:p>
          <a:p>
            <a:pPr algn="just"/>
            <a:r>
              <a:rPr lang="tr-TR" sz="2400" b="1" dirty="0" smtClean="0">
                <a:solidFill>
                  <a:srgbClr val="FF0000"/>
                </a:solidFill>
              </a:rPr>
              <a:t>Alnımız secdede bulsun bizi her lahza Ezan</a:t>
            </a:r>
            <a:r>
              <a:rPr lang="tr-TR" sz="2400" dirty="0" smtClean="0">
                <a:solidFill>
                  <a:srgbClr val="FF0000"/>
                </a:solidFill>
              </a:rPr>
              <a:t> </a:t>
            </a:r>
          </a:p>
          <a:p>
            <a:pPr algn="just"/>
            <a:r>
              <a:rPr lang="tr-TR" sz="2400" b="1" dirty="0" smtClean="0">
                <a:solidFill>
                  <a:srgbClr val="FF0000"/>
                </a:solidFill>
              </a:rPr>
              <a:t>Ve hazin ömrümüzün her günü olsun Ramazan"</a:t>
            </a:r>
            <a:r>
              <a:rPr lang="tr-TR" sz="2400" dirty="0" smtClean="0">
                <a:solidFill>
                  <a:srgbClr val="FF0000"/>
                </a:solidFill>
              </a:rPr>
              <a:t> </a:t>
            </a:r>
          </a:p>
          <a:p>
            <a:pPr algn="just"/>
            <a:r>
              <a:rPr lang="tr-TR" sz="2400" b="1" dirty="0" smtClean="0">
                <a:solidFill>
                  <a:srgbClr val="FF0000"/>
                </a:solidFill>
              </a:rPr>
              <a:t>Zikrimiz Arş'-ı geçip fecre kadar yükselsin</a:t>
            </a:r>
            <a:r>
              <a:rPr lang="tr-TR" sz="2400" dirty="0" smtClean="0">
                <a:solidFill>
                  <a:srgbClr val="FF0000"/>
                </a:solidFill>
              </a:rPr>
              <a:t> </a:t>
            </a:r>
          </a:p>
          <a:p>
            <a:pPr algn="just"/>
            <a:r>
              <a:rPr lang="tr-TR" sz="2400" b="1" dirty="0" err="1" smtClean="0">
                <a:solidFill>
                  <a:srgbClr val="FF0000"/>
                </a:solidFill>
              </a:rPr>
              <a:t>Mâveralardan</a:t>
            </a:r>
            <a:r>
              <a:rPr lang="tr-TR" sz="2400" b="1" dirty="0" smtClean="0">
                <a:solidFill>
                  <a:srgbClr val="FF0000"/>
                </a:solidFill>
              </a:rPr>
              <a:t> </a:t>
            </a:r>
            <a:r>
              <a:rPr lang="tr-TR" sz="2400" b="1" dirty="0" err="1" smtClean="0">
                <a:solidFill>
                  <a:srgbClr val="FF0000"/>
                </a:solidFill>
              </a:rPr>
              <a:t>ümîd</a:t>
            </a:r>
            <a:r>
              <a:rPr lang="tr-TR" sz="2400" b="1" dirty="0" smtClean="0">
                <a:solidFill>
                  <a:srgbClr val="FF0000"/>
                </a:solidFill>
              </a:rPr>
              <a:t> ettiğimiz ses gelsin</a:t>
            </a:r>
            <a:r>
              <a:rPr lang="tr-TR" sz="2400" dirty="0" smtClean="0">
                <a:solidFill>
                  <a:srgbClr val="FF0000"/>
                </a:solidFill>
              </a:rPr>
              <a:t> </a:t>
            </a:r>
          </a:p>
          <a:p>
            <a:pPr algn="just"/>
            <a:r>
              <a:rPr lang="tr-TR" sz="2000" b="1" dirty="0" smtClean="0">
                <a:solidFill>
                  <a:schemeClr val="tx1"/>
                </a:solidFill>
              </a:rPr>
              <a:t>                                              (Faruk Nafiz Çamlıbel)</a:t>
            </a:r>
            <a:r>
              <a:rPr lang="tr-TR" sz="2000" dirty="0" smtClean="0">
                <a:solidFill>
                  <a:schemeClr val="tx1"/>
                </a:solidFill>
              </a:rPr>
              <a:t> </a:t>
            </a:r>
          </a:p>
          <a:p>
            <a:pPr algn="just"/>
            <a:r>
              <a:rPr lang="tr-TR" sz="2000" dirty="0" smtClean="0">
                <a:solidFill>
                  <a:schemeClr val="tx1"/>
                </a:solidFill>
              </a:rPr>
              <a:t>	</a:t>
            </a:r>
          </a:p>
          <a:p>
            <a:pPr algn="just"/>
            <a:r>
              <a:rPr lang="tr-TR" dirty="0" smtClean="0">
                <a:solidFill>
                  <a:schemeClr val="tx1"/>
                </a:solidFill>
              </a:rPr>
              <a:t>Yaşadığımız vakitler de ezanî vakitlerdi.  Gün ezanla başlar yine ezanla biterdi: </a:t>
            </a:r>
            <a:endParaRPr lang="tr-TR" sz="2000" dirty="0" smtClean="0">
              <a:solidFill>
                <a:schemeClr val="tx1"/>
              </a:solidFill>
            </a:endParaRPr>
          </a:p>
          <a:p>
            <a:r>
              <a:rPr lang="tr-TR" sz="2400" b="1" dirty="0" err="1" smtClean="0">
                <a:solidFill>
                  <a:srgbClr val="FF0000"/>
                </a:solidFill>
              </a:rPr>
              <a:t>Hergün</a:t>
            </a:r>
            <a:r>
              <a:rPr lang="tr-TR" sz="2400" b="1" dirty="0" smtClean="0">
                <a:solidFill>
                  <a:srgbClr val="FF0000"/>
                </a:solidFill>
              </a:rPr>
              <a:t> yalnız namazdan namaza uyanayım;</a:t>
            </a:r>
            <a:r>
              <a:rPr lang="tr-TR" sz="2400" dirty="0" smtClean="0">
                <a:solidFill>
                  <a:srgbClr val="FF0000"/>
                </a:solidFill>
              </a:rPr>
              <a:t> </a:t>
            </a:r>
          </a:p>
          <a:p>
            <a:r>
              <a:rPr lang="tr-TR" sz="2400" b="1" dirty="0" smtClean="0">
                <a:solidFill>
                  <a:srgbClr val="FF0000"/>
                </a:solidFill>
              </a:rPr>
              <a:t>Bir dilim kuru ekmek acı suya banayım</a:t>
            </a:r>
            <a:r>
              <a:rPr lang="tr-TR" sz="2400" dirty="0" smtClean="0">
                <a:solidFill>
                  <a:srgbClr val="FF0000"/>
                </a:solidFill>
              </a:rPr>
              <a:t> </a:t>
            </a:r>
          </a:p>
          <a:p>
            <a:r>
              <a:rPr lang="tr-TR" sz="2400" b="1" dirty="0" smtClean="0">
                <a:solidFill>
                  <a:srgbClr val="FF0000"/>
                </a:solidFill>
              </a:rPr>
              <a:t>Ve tekrar uyuyayım ve kalkayım ezanla</a:t>
            </a:r>
            <a:r>
              <a:rPr lang="tr-TR" sz="2400" dirty="0" smtClean="0">
                <a:solidFill>
                  <a:srgbClr val="FF0000"/>
                </a:solidFill>
              </a:rPr>
              <a:t> </a:t>
            </a:r>
          </a:p>
          <a:p>
            <a:r>
              <a:rPr lang="tr-TR" sz="2400" b="1" dirty="0" smtClean="0">
                <a:solidFill>
                  <a:srgbClr val="FF0000"/>
                </a:solidFill>
              </a:rPr>
              <a:t>Yaşaya dursun insan, hayat dediği anla.</a:t>
            </a:r>
            <a:r>
              <a:rPr lang="tr-TR" sz="2400" dirty="0" smtClean="0">
                <a:solidFill>
                  <a:srgbClr val="FF0000"/>
                </a:solidFill>
              </a:rPr>
              <a:t> </a:t>
            </a:r>
          </a:p>
          <a:p>
            <a:r>
              <a:rPr lang="tr-TR" sz="2000" b="1" dirty="0" smtClean="0">
                <a:solidFill>
                  <a:schemeClr val="tx1"/>
                </a:solidFill>
              </a:rPr>
              <a:t>                                              (Necip Fazıl Kısakürek)</a:t>
            </a:r>
            <a:r>
              <a:rPr lang="tr-TR" sz="2000" dirty="0" smtClean="0">
                <a:solidFill>
                  <a:schemeClr val="tx1"/>
                </a:solidFill>
              </a:rPr>
              <a:t> </a:t>
            </a:r>
          </a:p>
          <a:p>
            <a:pPr algn="just"/>
            <a:r>
              <a:rPr lang="tr-TR" sz="2000" dirty="0" err="1" smtClean="0">
                <a:solidFill>
                  <a:schemeClr val="tx1"/>
                </a:solidFill>
              </a:rPr>
              <a:t>Allahü</a:t>
            </a:r>
            <a:r>
              <a:rPr lang="tr-TR" sz="2000" dirty="0" smtClean="0">
                <a:solidFill>
                  <a:schemeClr val="tx1"/>
                </a:solidFill>
              </a:rPr>
              <a:t> </a:t>
            </a:r>
            <a:r>
              <a:rPr lang="tr-TR" sz="2000" dirty="0" err="1" smtClean="0">
                <a:solidFill>
                  <a:schemeClr val="tx1"/>
                </a:solidFill>
              </a:rPr>
              <a:t>Ekber</a:t>
            </a:r>
            <a:r>
              <a:rPr lang="tr-TR" sz="2000" dirty="0" smtClean="0">
                <a:solidFill>
                  <a:schemeClr val="tx1"/>
                </a:solidFill>
              </a:rPr>
              <a:t> nidaları tabiatın kalbinden taşmakta, evrenin ruhunun haykırışı olmaktadır. Bu sesle Allah'ı zikreden tabiat huşu ile ibadet etmektedir.</a:t>
            </a:r>
            <a:endParaRPr lang="tr-TR" sz="2000"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85720" y="285728"/>
            <a:ext cx="6715172" cy="592935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2800" dirty="0" smtClean="0">
                <a:solidFill>
                  <a:schemeClr val="tx1"/>
                </a:solidFill>
                <a:latin typeface="HASENAT4" pitchFamily="2" charset="-78"/>
                <a:cs typeface="HASENAT4" pitchFamily="2" charset="-78"/>
              </a:rPr>
              <a:t>لاَ تَزُولُ قَدَمُ بْنُ اَدَمَ يَوْمَ الْقِيَامَةِ مِنْ عِنْدِ رَبِّهِ حَتىَّ يُسْئَلَ عَنْ خمْسٍ: عَنْ عُمْرِهِ فِيمَ اَفْنَاهُ, وَعَنْ شَبَابِهِ فِيمَ أَبْلاهُ, وَمَالِهِ مِنْ َاَيْنَ اِكْتَسَبَهُ, وَفِيمَ اَنْفَقَهُ, وَمَاذَا عَمِلَ فِيمَا عَلِمَ.</a:t>
            </a:r>
          </a:p>
          <a:p>
            <a:pPr algn="just"/>
            <a:r>
              <a:rPr lang="tr-TR" sz="1050" dirty="0" smtClean="0">
                <a:solidFill>
                  <a:schemeClr val="tx1"/>
                </a:solidFill>
              </a:rPr>
              <a:t>	</a:t>
            </a:r>
            <a:r>
              <a:rPr lang="tr-TR" sz="1050" dirty="0">
                <a:solidFill>
                  <a:schemeClr val="tx1"/>
                </a:solidFill>
              </a:rPr>
              <a:t> </a:t>
            </a:r>
            <a:endParaRPr lang="tr-TR" sz="1050" dirty="0" smtClean="0">
              <a:solidFill>
                <a:schemeClr val="tx1"/>
              </a:solidFill>
              <a:latin typeface="Comic Sans MS" pitchFamily="66" charset="0"/>
            </a:endParaRPr>
          </a:p>
          <a:p>
            <a:pPr algn="just"/>
            <a:r>
              <a:rPr lang="tr-TR" sz="2400" dirty="0" smtClean="0">
                <a:solidFill>
                  <a:schemeClr val="tx1"/>
                </a:solidFill>
                <a:latin typeface="Times New Roman" pitchFamily="18" charset="0"/>
                <a:cs typeface="Times New Roman" pitchFamily="18" charset="0"/>
              </a:rPr>
              <a:t>“Kıyamet gününde insan şu hususlarda sorgulanmadan, hesap meydanından ayrılamaz: </a:t>
            </a:r>
          </a:p>
          <a:p>
            <a:pPr algn="just"/>
            <a:r>
              <a:rPr lang="tr-TR" sz="2400" b="1" dirty="0" smtClean="0">
                <a:solidFill>
                  <a:schemeClr val="tx1"/>
                </a:solidFill>
                <a:latin typeface="Times New Roman" pitchFamily="18" charset="0"/>
                <a:cs typeface="Times New Roman" pitchFamily="18" charset="0"/>
              </a:rPr>
              <a:t>1-Ömrünü nerede tükettiğinden, </a:t>
            </a:r>
          </a:p>
          <a:p>
            <a:pPr algn="just"/>
            <a:r>
              <a:rPr lang="tr-TR" sz="2400" b="1" dirty="0" smtClean="0">
                <a:solidFill>
                  <a:srgbClr val="FF0000"/>
                </a:solidFill>
                <a:latin typeface="Times New Roman" pitchFamily="18" charset="0"/>
                <a:cs typeface="Times New Roman" pitchFamily="18" charset="0"/>
              </a:rPr>
              <a:t>2-Gençliğini nerede ve ne şekilde yıprattığından,</a:t>
            </a:r>
          </a:p>
          <a:p>
            <a:pPr algn="just"/>
            <a:r>
              <a:rPr lang="tr-TR" sz="2400" b="1" dirty="0" smtClean="0">
                <a:solidFill>
                  <a:schemeClr val="tx1"/>
                </a:solidFill>
                <a:latin typeface="Times New Roman" pitchFamily="18" charset="0"/>
                <a:cs typeface="Times New Roman" pitchFamily="18" charset="0"/>
              </a:rPr>
              <a:t>3-Malını nereden kazandığından, </a:t>
            </a:r>
          </a:p>
          <a:p>
            <a:pPr algn="just"/>
            <a:r>
              <a:rPr lang="tr-TR" sz="2400" b="1" dirty="0" smtClean="0">
                <a:solidFill>
                  <a:schemeClr val="tx1"/>
                </a:solidFill>
                <a:latin typeface="Times New Roman" pitchFamily="18" charset="0"/>
                <a:cs typeface="Times New Roman" pitchFamily="18" charset="0"/>
              </a:rPr>
              <a:t>4-Malını nerelere harcadığından </a:t>
            </a:r>
          </a:p>
          <a:p>
            <a:pPr algn="just"/>
            <a:r>
              <a:rPr lang="tr-TR" sz="2400" b="1" dirty="0" smtClean="0">
                <a:solidFill>
                  <a:srgbClr val="FF0000"/>
                </a:solidFill>
                <a:latin typeface="Times New Roman" pitchFamily="18" charset="0"/>
                <a:cs typeface="Times New Roman" pitchFamily="18" charset="0"/>
              </a:rPr>
              <a:t>5-Bildikleriyle amel edip etmediğinden</a:t>
            </a:r>
            <a:r>
              <a:rPr lang="tr-TR" sz="2400" dirty="0" smtClean="0">
                <a:solidFill>
                  <a:srgbClr val="FF0000"/>
                </a:solidFill>
                <a:latin typeface="Times New Roman" pitchFamily="18" charset="0"/>
                <a:cs typeface="Times New Roman" pitchFamily="18" charset="0"/>
              </a:rPr>
              <a:t> </a:t>
            </a:r>
            <a:r>
              <a:rPr lang="tr-TR" sz="2400" dirty="0" smtClean="0">
                <a:solidFill>
                  <a:schemeClr val="tx1"/>
                </a:solidFill>
                <a:latin typeface="Times New Roman" pitchFamily="18" charset="0"/>
                <a:cs typeface="Times New Roman" pitchFamily="18" charset="0"/>
              </a:rPr>
              <a:t>(</a:t>
            </a:r>
            <a:r>
              <a:rPr lang="tr-TR" sz="1200" dirty="0" err="1" smtClean="0">
                <a:solidFill>
                  <a:schemeClr val="tx1"/>
                </a:solidFill>
                <a:latin typeface="Times New Roman" pitchFamily="18" charset="0"/>
                <a:cs typeface="Times New Roman" pitchFamily="18" charset="0"/>
              </a:rPr>
              <a:t>Kütüb</a:t>
            </a:r>
            <a:r>
              <a:rPr lang="tr-TR" sz="1200" dirty="0" smtClean="0">
                <a:solidFill>
                  <a:schemeClr val="tx1"/>
                </a:solidFill>
                <a:latin typeface="Times New Roman" pitchFamily="18" charset="0"/>
                <a:cs typeface="Times New Roman" pitchFamily="18" charset="0"/>
              </a:rPr>
              <a:t>-ü </a:t>
            </a:r>
            <a:r>
              <a:rPr lang="tr-TR" sz="1200" dirty="0">
                <a:solidFill>
                  <a:schemeClr val="tx1"/>
                </a:solidFill>
                <a:latin typeface="Times New Roman" pitchFamily="18" charset="0"/>
                <a:cs typeface="Times New Roman" pitchFamily="18" charset="0"/>
              </a:rPr>
              <a:t>sitte </a:t>
            </a:r>
            <a:r>
              <a:rPr lang="tr-TR" sz="1200" dirty="0" smtClean="0">
                <a:solidFill>
                  <a:schemeClr val="tx1"/>
                </a:solidFill>
                <a:latin typeface="Times New Roman" pitchFamily="18" charset="0"/>
                <a:cs typeface="Times New Roman" pitchFamily="18" charset="0"/>
              </a:rPr>
              <a:t>14/374-375, </a:t>
            </a:r>
            <a:r>
              <a:rPr lang="tr-TR" sz="1200" dirty="0" err="1" smtClean="0">
                <a:solidFill>
                  <a:schemeClr val="tx1"/>
                </a:solidFill>
                <a:latin typeface="Times New Roman" pitchFamily="18" charset="0"/>
                <a:cs typeface="Times New Roman" pitchFamily="18" charset="0"/>
              </a:rPr>
              <a:t>Tirmizi</a:t>
            </a:r>
            <a:r>
              <a:rPr lang="tr-TR" sz="1200" dirty="0" smtClean="0">
                <a:solidFill>
                  <a:schemeClr val="tx1"/>
                </a:solidFill>
                <a:latin typeface="Times New Roman" pitchFamily="18" charset="0"/>
                <a:cs typeface="Times New Roman" pitchFamily="18" charset="0"/>
              </a:rPr>
              <a:t>, </a:t>
            </a:r>
            <a:r>
              <a:rPr lang="tr-TR" sz="1200" dirty="0" err="1" smtClean="0">
                <a:solidFill>
                  <a:schemeClr val="tx1"/>
                </a:solidFill>
                <a:latin typeface="Times New Roman" pitchFamily="18" charset="0"/>
                <a:cs typeface="Times New Roman" pitchFamily="18" charset="0"/>
              </a:rPr>
              <a:t>Kıyame</a:t>
            </a:r>
            <a:r>
              <a:rPr lang="tr-TR" sz="1200" dirty="0" smtClean="0">
                <a:solidFill>
                  <a:schemeClr val="tx1"/>
                </a:solidFill>
                <a:latin typeface="Times New Roman" pitchFamily="18" charset="0"/>
                <a:cs typeface="Times New Roman" pitchFamily="18" charset="0"/>
              </a:rPr>
              <a:t>, 1)</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07504" y="214290"/>
            <a:ext cx="7165460" cy="6357982"/>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ar-AE" sz="3600" dirty="0" smtClean="0">
                <a:solidFill>
                  <a:schemeClr val="tx1"/>
                </a:solidFill>
                <a:latin typeface="HASENAT4" pitchFamily="2" charset="-78"/>
                <a:cs typeface="HASENAT4" pitchFamily="2" charset="-78"/>
              </a:rPr>
              <a:t> </a:t>
            </a:r>
            <a:r>
              <a:rPr lang="ar-AE" sz="3600" i="0" dirty="0" smtClean="0">
                <a:solidFill>
                  <a:schemeClr val="tx1"/>
                </a:solidFill>
                <a:latin typeface="HASENAT4" pitchFamily="2" charset="-78"/>
                <a:cs typeface="HASENAT4" pitchFamily="2" charset="-78"/>
              </a:rPr>
              <a:t>وَلَنْ يُؤَخِّرَ اللهُ نَفْساً اِذا جاَءَ اَجَلُهاَ واللهُ خَبِيرٌ  بِماَ تَعْمَلُونَ</a:t>
            </a:r>
            <a:endParaRPr lang="tr-TR" sz="3600" i="0" dirty="0" smtClean="0">
              <a:solidFill>
                <a:schemeClr val="tx1"/>
              </a:solidFill>
              <a:latin typeface="HASENAT4" pitchFamily="2" charset="-78"/>
              <a:cs typeface="HASENAT4" pitchFamily="2" charset="-78"/>
            </a:endParaRPr>
          </a:p>
          <a:p>
            <a:pPr algn="just">
              <a:defRPr/>
            </a:pPr>
            <a:r>
              <a:rPr lang="tr-TR" sz="2000" dirty="0">
                <a:solidFill>
                  <a:schemeClr val="tx1"/>
                </a:solidFill>
              </a:rPr>
              <a:t> </a:t>
            </a:r>
            <a:r>
              <a:rPr lang="tr-TR" sz="2000" dirty="0" smtClean="0">
                <a:solidFill>
                  <a:schemeClr val="tx1"/>
                </a:solidFill>
              </a:rPr>
              <a:t>“</a:t>
            </a:r>
            <a:r>
              <a:rPr lang="tr-TR" sz="2000" b="1" dirty="0" smtClean="0">
                <a:solidFill>
                  <a:schemeClr val="tx1"/>
                </a:solidFill>
              </a:rPr>
              <a:t>Allah</a:t>
            </a:r>
            <a:r>
              <a:rPr lang="tr-TR" sz="2000" b="1" dirty="0">
                <a:solidFill>
                  <a:schemeClr val="tx1"/>
                </a:solidFill>
              </a:rPr>
              <a:t>, eceli gelen bir kimseyi geri bırakmaz. Allah bütün yaptıklarınızdan haberdardır</a:t>
            </a:r>
            <a:r>
              <a:rPr lang="tr-TR" sz="2000" dirty="0" smtClean="0">
                <a:solidFill>
                  <a:schemeClr val="tx1"/>
                </a:solidFill>
              </a:rPr>
              <a:t>.”    (</a:t>
            </a:r>
            <a:r>
              <a:rPr lang="tr-TR" sz="2000" dirty="0" err="1" smtClean="0">
                <a:solidFill>
                  <a:schemeClr val="tx1"/>
                </a:solidFill>
              </a:rPr>
              <a:t>Münafikun</a:t>
            </a:r>
            <a:r>
              <a:rPr lang="tr-TR" sz="2000" dirty="0" smtClean="0">
                <a:solidFill>
                  <a:schemeClr val="tx1"/>
                </a:solidFill>
              </a:rPr>
              <a:t> 11)</a:t>
            </a:r>
          </a:p>
          <a:p>
            <a:pPr algn="just">
              <a:defRPr/>
            </a:pPr>
            <a:r>
              <a:rPr lang="tr-TR" sz="2000" dirty="0">
                <a:solidFill>
                  <a:schemeClr val="tx1"/>
                </a:solidFill>
              </a:rPr>
              <a:t>	 </a:t>
            </a:r>
            <a:endParaRPr lang="tr-TR" sz="2000" dirty="0" smtClean="0">
              <a:solidFill>
                <a:schemeClr val="tx1"/>
              </a:solidFill>
            </a:endParaRPr>
          </a:p>
          <a:p>
            <a:pPr algn="just">
              <a:defRPr/>
            </a:pPr>
            <a:r>
              <a:rPr lang="tr-TR" sz="2000" dirty="0" smtClean="0">
                <a:solidFill>
                  <a:schemeClr val="tx1"/>
                </a:solidFill>
              </a:rPr>
              <a:t>Bugünün </a:t>
            </a:r>
            <a:r>
              <a:rPr lang="tr-TR" sz="2000" dirty="0">
                <a:solidFill>
                  <a:schemeClr val="tx1"/>
                </a:solidFill>
              </a:rPr>
              <a:t>işini yarına </a:t>
            </a:r>
            <a:r>
              <a:rPr lang="tr-TR" sz="2000" dirty="0" smtClean="0">
                <a:solidFill>
                  <a:schemeClr val="tx1"/>
                </a:solidFill>
              </a:rPr>
              <a:t>bırakmamak, vaktini </a:t>
            </a:r>
            <a:r>
              <a:rPr lang="tr-TR" sz="2000" dirty="0">
                <a:solidFill>
                  <a:schemeClr val="tx1"/>
                </a:solidFill>
              </a:rPr>
              <a:t>boşa </a:t>
            </a:r>
            <a:r>
              <a:rPr lang="tr-TR" sz="2000" dirty="0" smtClean="0">
                <a:solidFill>
                  <a:schemeClr val="tx1"/>
                </a:solidFill>
              </a:rPr>
              <a:t>harcamamak gerekir. </a:t>
            </a:r>
          </a:p>
          <a:p>
            <a:pPr algn="just">
              <a:defRPr/>
            </a:pPr>
            <a:r>
              <a:rPr lang="tr-TR" sz="2400" b="1" u="sng" dirty="0" smtClean="0">
                <a:solidFill>
                  <a:srgbClr val="FF0000"/>
                </a:solidFill>
              </a:rPr>
              <a:t>Hepimiz </a:t>
            </a:r>
            <a:r>
              <a:rPr lang="tr-TR" sz="2400" b="1" u="sng" dirty="0">
                <a:solidFill>
                  <a:srgbClr val="FF0000"/>
                </a:solidFill>
              </a:rPr>
              <a:t>birer yolcuyuz. Yolcu ise gideceği yeri düşünmelidir. </a:t>
            </a:r>
            <a:r>
              <a:rPr lang="tr-TR" sz="2400" b="1" u="sng" dirty="0" err="1">
                <a:solidFill>
                  <a:srgbClr val="FF0000"/>
                </a:solidFill>
              </a:rPr>
              <a:t>Ahiret</a:t>
            </a:r>
            <a:r>
              <a:rPr lang="tr-TR" sz="2400" b="1" u="sng" dirty="0">
                <a:solidFill>
                  <a:srgbClr val="FF0000"/>
                </a:solidFill>
              </a:rPr>
              <a:t> hayatımızın saadeti için elimizde olan sermayemiz ise, içinde bulunduğumuz gün, belki de yaşadığımız andır</a:t>
            </a:r>
            <a:r>
              <a:rPr lang="tr-TR" sz="2400" b="1" u="sng" dirty="0" smtClean="0">
                <a:solidFill>
                  <a:srgbClr val="FF0000"/>
                </a:solidFill>
              </a:rPr>
              <a:t>.</a:t>
            </a:r>
            <a:endParaRPr lang="tr-TR" sz="2000" b="1" u="sng" dirty="0" smtClean="0">
              <a:solidFill>
                <a:schemeClr val="tx1"/>
              </a:solidFill>
            </a:endParaRPr>
          </a:p>
          <a:p>
            <a:pPr algn="ctr"/>
            <a:r>
              <a:rPr lang="ar-SA" sz="3200" dirty="0" smtClean="0">
                <a:solidFill>
                  <a:schemeClr val="tx1"/>
                </a:solidFill>
                <a:latin typeface="HASENAT4" pitchFamily="2" charset="-78"/>
                <a:cs typeface="HASENAT4" pitchFamily="2" charset="-78"/>
              </a:rPr>
              <a:t>وَالْعَصْرِ ﴿١﴾ اِنَّ الْاِنْسَانَ لَفٖى خُسْرٍ ﴿٢﴾ اِلَّا الَّذٖينَ اٰمَنُوا وَعَمِلُوا الصَّالِحَاتِ وَتَوَاصَوْا بِالْحَقِّ وَتَوَاصَوْا بِالصَّبْرِ ﴿٣﴾ </a:t>
            </a:r>
            <a:endParaRPr lang="tr-TR" sz="3200" dirty="0" smtClean="0"/>
          </a:p>
          <a:p>
            <a:pPr algn="just">
              <a:defRPr/>
            </a:pPr>
            <a:r>
              <a:rPr lang="tr-TR" sz="2000" dirty="0" smtClean="0">
                <a:solidFill>
                  <a:schemeClr val="tx1"/>
                </a:solidFill>
              </a:rPr>
              <a:t> </a:t>
            </a:r>
            <a:r>
              <a:rPr lang="tr-TR" sz="2400" b="1" dirty="0" smtClean="0">
                <a:solidFill>
                  <a:srgbClr val="FF0000"/>
                </a:solidFill>
              </a:rPr>
              <a:t>“ Asra (zaman) yemin olsun. İnsan ziyandadır. Ancak iman edip güzel işler yapanlar ve birbirine hakkı tavsiye ve sabrı öğütleyenler müstesna. </a:t>
            </a:r>
            <a:r>
              <a:rPr lang="tr-TR" sz="2000" dirty="0" smtClean="0">
                <a:solidFill>
                  <a:schemeClr val="tx1"/>
                </a:solidFill>
              </a:rPr>
              <a:t>“  (</a:t>
            </a:r>
            <a:r>
              <a:rPr lang="tr-TR" sz="1400" dirty="0" err="1" smtClean="0">
                <a:solidFill>
                  <a:schemeClr val="tx1"/>
                </a:solidFill>
              </a:rPr>
              <a:t>Asr</a:t>
            </a:r>
            <a:r>
              <a:rPr lang="tr-TR" sz="1400" dirty="0" smtClean="0">
                <a:solidFill>
                  <a:schemeClr val="tx1"/>
                </a:solidFill>
              </a:rPr>
              <a:t> 1-3)</a:t>
            </a:r>
            <a:endParaRPr lang="tr-TR" sz="2000" dirty="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323372" y="188640"/>
            <a:ext cx="6624892" cy="6383632"/>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numCol="1" rtlCol="0" anchor="ctr"/>
          <a:lstStyle/>
          <a:p>
            <a:r>
              <a:rPr lang="tr-TR" sz="2000" b="1" dirty="0" smtClean="0">
                <a:solidFill>
                  <a:schemeClr val="tx1"/>
                </a:solidFill>
              </a:rPr>
              <a:t>EZAN EZANLA YARIŞIR</a:t>
            </a:r>
          </a:p>
          <a:p>
            <a:r>
              <a:rPr lang="tr-TR" sz="2000" b="1" dirty="0" smtClean="0">
                <a:solidFill>
                  <a:srgbClr val="FF0000"/>
                </a:solidFill>
              </a:rPr>
              <a:t>Her sabah ezan ezana karışır</a:t>
            </a:r>
            <a:br>
              <a:rPr lang="tr-TR" sz="2000" b="1" dirty="0" smtClean="0">
                <a:solidFill>
                  <a:srgbClr val="FF0000"/>
                </a:solidFill>
              </a:rPr>
            </a:br>
            <a:r>
              <a:rPr lang="tr-TR" sz="2000" b="1" dirty="0" smtClean="0">
                <a:solidFill>
                  <a:srgbClr val="FF0000"/>
                </a:solidFill>
              </a:rPr>
              <a:t>Her sabah ezan azanla yarışır. </a:t>
            </a:r>
            <a:r>
              <a:rPr lang="tr-TR" sz="2000" b="1" dirty="0" smtClean="0">
                <a:solidFill>
                  <a:schemeClr val="tx1"/>
                </a:solidFill>
              </a:rPr>
              <a:t/>
            </a:r>
            <a:br>
              <a:rPr lang="tr-TR" sz="2000" b="1" dirty="0" smtClean="0">
                <a:solidFill>
                  <a:schemeClr val="tx1"/>
                </a:solidFill>
              </a:rPr>
            </a:br>
            <a:r>
              <a:rPr lang="tr-TR" sz="2000" b="1" dirty="0" smtClean="0">
                <a:solidFill>
                  <a:schemeClr val="tx1"/>
                </a:solidFill>
              </a:rPr>
              <a:t>Ufuk nurla geceden sökülürken</a:t>
            </a:r>
            <a:br>
              <a:rPr lang="tr-TR" sz="2000" b="1" dirty="0" smtClean="0">
                <a:solidFill>
                  <a:schemeClr val="tx1"/>
                </a:solidFill>
              </a:rPr>
            </a:br>
            <a:r>
              <a:rPr lang="tr-TR" sz="2000" b="1" dirty="0" smtClean="0">
                <a:solidFill>
                  <a:schemeClr val="tx1"/>
                </a:solidFill>
              </a:rPr>
              <a:t>Gökten rahmetler yere dökülürken</a:t>
            </a:r>
            <a:br>
              <a:rPr lang="tr-TR" sz="2000" b="1" dirty="0" smtClean="0">
                <a:solidFill>
                  <a:schemeClr val="tx1"/>
                </a:solidFill>
              </a:rPr>
            </a:br>
            <a:r>
              <a:rPr lang="tr-TR" sz="2000" b="1" dirty="0" smtClean="0">
                <a:solidFill>
                  <a:schemeClr val="tx1"/>
                </a:solidFill>
              </a:rPr>
              <a:t>Kötü oyununa oyun eklerken</a:t>
            </a:r>
            <a:br>
              <a:rPr lang="tr-TR" sz="2000" b="1" dirty="0" smtClean="0">
                <a:solidFill>
                  <a:schemeClr val="tx1"/>
                </a:solidFill>
              </a:rPr>
            </a:br>
            <a:r>
              <a:rPr lang="tr-TR" sz="2000" b="1" dirty="0" smtClean="0">
                <a:solidFill>
                  <a:schemeClr val="tx1"/>
                </a:solidFill>
              </a:rPr>
              <a:t>Şifa için hasta günü beklerken</a:t>
            </a:r>
            <a:br>
              <a:rPr lang="tr-TR" sz="2000" b="1" dirty="0" smtClean="0">
                <a:solidFill>
                  <a:schemeClr val="tx1"/>
                </a:solidFill>
              </a:rPr>
            </a:br>
            <a:r>
              <a:rPr lang="tr-TR" sz="2000" b="1" dirty="0" err="1" smtClean="0">
                <a:solidFill>
                  <a:srgbClr val="FF0000"/>
                </a:solidFill>
              </a:rPr>
              <a:t>Allahu</a:t>
            </a:r>
            <a:r>
              <a:rPr lang="tr-TR" sz="2000" b="1" dirty="0" smtClean="0">
                <a:solidFill>
                  <a:srgbClr val="FF0000"/>
                </a:solidFill>
              </a:rPr>
              <a:t> </a:t>
            </a:r>
            <a:r>
              <a:rPr lang="tr-TR" sz="2000" b="1" dirty="0" err="1" smtClean="0">
                <a:solidFill>
                  <a:srgbClr val="FF0000"/>
                </a:solidFill>
              </a:rPr>
              <a:t>Ekberle</a:t>
            </a:r>
            <a:r>
              <a:rPr lang="tr-TR" sz="2000" b="1" dirty="0" smtClean="0">
                <a:solidFill>
                  <a:srgbClr val="FF0000"/>
                </a:solidFill>
              </a:rPr>
              <a:t> Ezan aniden </a:t>
            </a:r>
            <a:br>
              <a:rPr lang="tr-TR" sz="2000" b="1" dirty="0" smtClean="0">
                <a:solidFill>
                  <a:srgbClr val="FF0000"/>
                </a:solidFill>
              </a:rPr>
            </a:br>
            <a:r>
              <a:rPr lang="tr-TR" sz="2000" b="1" dirty="0" smtClean="0">
                <a:solidFill>
                  <a:srgbClr val="FF0000"/>
                </a:solidFill>
              </a:rPr>
              <a:t>Yankılanır farklı ,farklı camiden </a:t>
            </a:r>
            <a:r>
              <a:rPr lang="tr-TR" sz="2000" b="1" dirty="0" smtClean="0">
                <a:solidFill>
                  <a:schemeClr val="tx1"/>
                </a:solidFill>
              </a:rPr>
              <a:t/>
            </a:r>
            <a:br>
              <a:rPr lang="tr-TR" sz="2000" b="1" dirty="0" smtClean="0">
                <a:solidFill>
                  <a:schemeClr val="tx1"/>
                </a:solidFill>
              </a:rPr>
            </a:br>
            <a:r>
              <a:rPr lang="tr-TR" sz="2000" b="1" dirty="0" smtClean="0">
                <a:solidFill>
                  <a:schemeClr val="tx1"/>
                </a:solidFill>
              </a:rPr>
              <a:t>Sabah ezanı okurken müezzin</a:t>
            </a:r>
            <a:br>
              <a:rPr lang="tr-TR" sz="2000" b="1" dirty="0" smtClean="0">
                <a:solidFill>
                  <a:schemeClr val="tx1"/>
                </a:solidFill>
              </a:rPr>
            </a:br>
            <a:r>
              <a:rPr lang="tr-TR" sz="2000" b="1" dirty="0" smtClean="0">
                <a:solidFill>
                  <a:schemeClr val="tx1"/>
                </a:solidFill>
              </a:rPr>
              <a:t>Dikkatini çekti mi kimimizin.? </a:t>
            </a:r>
            <a:br>
              <a:rPr lang="tr-TR" sz="2000" b="1" dirty="0" smtClean="0">
                <a:solidFill>
                  <a:schemeClr val="tx1"/>
                </a:solidFill>
              </a:rPr>
            </a:br>
            <a:r>
              <a:rPr lang="tr-TR" sz="2000" b="1" dirty="0" err="1" smtClean="0">
                <a:solidFill>
                  <a:srgbClr val="FF0000"/>
                </a:solidFill>
              </a:rPr>
              <a:t>Allahu</a:t>
            </a:r>
            <a:r>
              <a:rPr lang="tr-TR" sz="2000" b="1" dirty="0" smtClean="0">
                <a:solidFill>
                  <a:srgbClr val="FF0000"/>
                </a:solidFill>
              </a:rPr>
              <a:t> </a:t>
            </a:r>
            <a:r>
              <a:rPr lang="tr-TR" sz="2000" b="1" dirty="0" err="1" smtClean="0">
                <a:solidFill>
                  <a:srgbClr val="FF0000"/>
                </a:solidFill>
              </a:rPr>
              <a:t>ekberi</a:t>
            </a:r>
            <a:r>
              <a:rPr lang="tr-TR" sz="2000" b="1" dirty="0" smtClean="0">
                <a:solidFill>
                  <a:srgbClr val="FF0000"/>
                </a:solidFill>
              </a:rPr>
              <a:t> duyurur yankı. </a:t>
            </a:r>
            <a:br>
              <a:rPr lang="tr-TR" sz="2000" b="1" dirty="0" smtClean="0">
                <a:solidFill>
                  <a:srgbClr val="FF0000"/>
                </a:solidFill>
              </a:rPr>
            </a:br>
            <a:r>
              <a:rPr lang="tr-TR" sz="2000" b="1" dirty="0" smtClean="0">
                <a:solidFill>
                  <a:srgbClr val="FF0000"/>
                </a:solidFill>
              </a:rPr>
              <a:t>Ruhumu ezanla doyurur yankı. </a:t>
            </a:r>
            <a:r>
              <a:rPr lang="tr-TR" sz="2000" b="1" dirty="0" smtClean="0">
                <a:solidFill>
                  <a:schemeClr val="tx1"/>
                </a:solidFill>
              </a:rPr>
              <a:t/>
            </a:r>
            <a:br>
              <a:rPr lang="tr-TR" sz="2000" b="1" dirty="0" smtClean="0">
                <a:solidFill>
                  <a:schemeClr val="tx1"/>
                </a:solidFill>
              </a:rPr>
            </a:br>
            <a:r>
              <a:rPr lang="tr-TR" sz="2000" b="1" dirty="0" smtClean="0">
                <a:solidFill>
                  <a:schemeClr val="tx1"/>
                </a:solidFill>
              </a:rPr>
              <a:t>Nağmeler yükselir hep </a:t>
            </a:r>
            <a:r>
              <a:rPr lang="tr-TR" sz="2000" b="1" dirty="0" err="1" smtClean="0">
                <a:solidFill>
                  <a:schemeClr val="tx1"/>
                </a:solidFill>
              </a:rPr>
              <a:t>pes’ten</a:t>
            </a:r>
            <a:r>
              <a:rPr lang="tr-TR" sz="2000" b="1" dirty="0" smtClean="0">
                <a:solidFill>
                  <a:schemeClr val="tx1"/>
                </a:solidFill>
              </a:rPr>
              <a:t> tize, </a:t>
            </a:r>
            <a:br>
              <a:rPr lang="tr-TR" sz="2000" b="1" dirty="0" smtClean="0">
                <a:solidFill>
                  <a:schemeClr val="tx1"/>
                </a:solidFill>
              </a:rPr>
            </a:br>
            <a:r>
              <a:rPr lang="tr-TR" sz="2000" b="1" dirty="0" smtClean="0">
                <a:solidFill>
                  <a:schemeClr val="tx1"/>
                </a:solidFill>
              </a:rPr>
              <a:t>Nağmeler şevk verir gönüllerimize.</a:t>
            </a:r>
            <a:br>
              <a:rPr lang="tr-TR" sz="2000" b="1" dirty="0" smtClean="0">
                <a:solidFill>
                  <a:schemeClr val="tx1"/>
                </a:solidFill>
              </a:rPr>
            </a:br>
            <a:r>
              <a:rPr lang="tr-TR" sz="2000" b="1" dirty="0" smtClean="0">
                <a:solidFill>
                  <a:srgbClr val="FF0000"/>
                </a:solidFill>
              </a:rPr>
              <a:t>İmanım artar, coşar güçlenirim, </a:t>
            </a:r>
            <a:br>
              <a:rPr lang="tr-TR" sz="2000" b="1" dirty="0" smtClean="0">
                <a:solidFill>
                  <a:srgbClr val="FF0000"/>
                </a:solidFill>
              </a:rPr>
            </a:br>
            <a:r>
              <a:rPr lang="tr-TR" sz="2000" b="1" dirty="0" smtClean="0">
                <a:solidFill>
                  <a:srgbClr val="FF0000"/>
                </a:solidFill>
              </a:rPr>
              <a:t>Ezanı dinledikçe içlenirim</a:t>
            </a:r>
            <a:r>
              <a:rPr lang="tr-TR" sz="2000" b="1" dirty="0" smtClean="0">
                <a:solidFill>
                  <a:schemeClr val="tx1"/>
                </a:solidFill>
              </a:rPr>
              <a:t/>
            </a:r>
            <a:br>
              <a:rPr lang="tr-TR" sz="2000" b="1" dirty="0" smtClean="0">
                <a:solidFill>
                  <a:schemeClr val="tx1"/>
                </a:solidFill>
              </a:rPr>
            </a:br>
            <a:r>
              <a:rPr lang="tr-TR" sz="2000" b="1" dirty="0" smtClean="0">
                <a:solidFill>
                  <a:schemeClr val="tx1"/>
                </a:solidFill>
              </a:rPr>
              <a:t>Coşkuyla yankıda ilahi davet</a:t>
            </a:r>
            <a:br>
              <a:rPr lang="tr-TR" sz="2000" b="1" dirty="0" smtClean="0">
                <a:solidFill>
                  <a:schemeClr val="tx1"/>
                </a:solidFill>
              </a:rPr>
            </a:br>
            <a:r>
              <a:rPr lang="tr-TR" sz="2000" b="1" dirty="0" smtClean="0">
                <a:solidFill>
                  <a:schemeClr val="tx1"/>
                </a:solidFill>
              </a:rPr>
              <a:t>Uykuyla askıda ruhlar hayalet   ORHAN AFACAN</a:t>
            </a:r>
            <a:endParaRPr lang="tr-TR" sz="2000"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85720" y="285728"/>
            <a:ext cx="6643734" cy="628654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000" dirty="0" smtClean="0">
                <a:solidFill>
                  <a:schemeClr val="tx1"/>
                </a:solidFill>
              </a:rPr>
              <a:t>	</a:t>
            </a:r>
            <a:r>
              <a:rPr lang="tr-TR" sz="2000" b="1" dirty="0" smtClean="0">
                <a:solidFill>
                  <a:schemeClr val="tx1"/>
                </a:solidFill>
              </a:rPr>
              <a:t>Ezan tam ve mükemmel bir davettir</a:t>
            </a:r>
          </a:p>
          <a:p>
            <a:pPr algn="just"/>
            <a:r>
              <a:rPr lang="tr-TR" sz="2000" b="1" dirty="0" smtClean="0">
                <a:solidFill>
                  <a:srgbClr val="FF0000"/>
                </a:solidFill>
              </a:rPr>
              <a:t>Bazı semboller vardır ki, o semboller kişilerin inançlarını gösterir. </a:t>
            </a:r>
            <a:r>
              <a:rPr lang="tr-TR" sz="2000" dirty="0" smtClean="0">
                <a:solidFill>
                  <a:schemeClr val="tx1"/>
                </a:solidFill>
              </a:rPr>
              <a:t>Hıristiyanlıkta Çan bir semboldür. Hıristiyanlıkta farklı bir uygulama olmamıştır. Hıristiyanlıkta nasıl ki çan bir sembol ise ve kendisinden o dine mensup olanlar vazgeçmiyor ise, </a:t>
            </a:r>
            <a:r>
              <a:rPr lang="tr-TR" sz="2000" b="1" dirty="0" smtClean="0">
                <a:solidFill>
                  <a:srgbClr val="FF0000"/>
                </a:solidFill>
              </a:rPr>
              <a:t>İslam Dininde de ezan bir semboldür ve kendisinden hiçbir inanan asla vazgeçmek istemeyecektir. </a:t>
            </a:r>
          </a:p>
          <a:p>
            <a:pPr algn="just"/>
            <a:r>
              <a:rPr lang="tr-TR" sz="2000" dirty="0" smtClean="0">
                <a:solidFill>
                  <a:schemeClr val="tx1"/>
                </a:solidFill>
              </a:rPr>
              <a:t>Çünkü her nereye yolculuk yapılırsa yapılsın ezan sesi duyulduğu zaman, orada Müslümanların olduğu bilinir. Bu haliyle ezan Müslümanlığın genel şiarı haline gelmiştir. </a:t>
            </a:r>
          </a:p>
          <a:p>
            <a:pPr algn="just"/>
            <a:r>
              <a:rPr lang="tr-TR" sz="2000" b="1" u="sng" dirty="0" smtClean="0">
                <a:solidFill>
                  <a:srgbClr val="FF0000"/>
                </a:solidFill>
              </a:rPr>
              <a:t>Hem lafzi hem de manası yönüyle her İnananın belleğine kazınmış durumdadır. </a:t>
            </a:r>
          </a:p>
          <a:p>
            <a:pPr algn="just"/>
            <a:r>
              <a:rPr lang="tr-TR" sz="2000" dirty="0" smtClean="0">
                <a:solidFill>
                  <a:schemeClr val="tx1"/>
                </a:solidFill>
              </a:rPr>
              <a:t>Ezanın tam ve mükemmel davet oluşunu en kısa yoldan</a:t>
            </a:r>
            <a:r>
              <a:rPr lang="tr-TR" sz="2000" b="1" dirty="0" smtClean="0">
                <a:solidFill>
                  <a:schemeClr val="tx1"/>
                </a:solidFill>
              </a:rPr>
              <a:t> </a:t>
            </a:r>
            <a:r>
              <a:rPr lang="tr-TR" sz="2000" b="1" dirty="0" err="1" smtClean="0">
                <a:solidFill>
                  <a:schemeClr val="tx1"/>
                </a:solidFill>
              </a:rPr>
              <a:t>kavaid</a:t>
            </a:r>
            <a:r>
              <a:rPr lang="tr-TR" sz="2000" b="1" dirty="0" smtClean="0">
                <a:solidFill>
                  <a:schemeClr val="tx1"/>
                </a:solidFill>
              </a:rPr>
              <a:t>- i dini </a:t>
            </a:r>
            <a:r>
              <a:rPr lang="tr-TR" sz="2000" b="1" dirty="0" err="1" smtClean="0">
                <a:solidFill>
                  <a:schemeClr val="tx1"/>
                </a:solidFill>
              </a:rPr>
              <a:t>müştemil</a:t>
            </a:r>
            <a:r>
              <a:rPr lang="tr-TR" sz="2000" dirty="0" smtClean="0">
                <a:solidFill>
                  <a:schemeClr val="tx1"/>
                </a:solidFill>
              </a:rPr>
              <a:t> olmasıyla anlatabiliriz, </a:t>
            </a:r>
            <a:r>
              <a:rPr lang="tr-TR" sz="2000" dirty="0" err="1" smtClean="0">
                <a:solidFill>
                  <a:schemeClr val="tx1"/>
                </a:solidFill>
              </a:rPr>
              <a:t>islam</a:t>
            </a:r>
            <a:r>
              <a:rPr lang="tr-TR" sz="2000" dirty="0" smtClean="0">
                <a:solidFill>
                  <a:schemeClr val="tx1"/>
                </a:solidFill>
              </a:rPr>
              <a:t> imanının </a:t>
            </a:r>
            <a:r>
              <a:rPr lang="tr-TR" sz="2000" i="1" dirty="0" err="1" smtClean="0">
                <a:solidFill>
                  <a:schemeClr val="tx1"/>
                </a:solidFill>
              </a:rPr>
              <a:t>tevhid</a:t>
            </a:r>
            <a:r>
              <a:rPr lang="tr-TR" sz="2000" i="1" dirty="0" smtClean="0">
                <a:solidFill>
                  <a:schemeClr val="tx1"/>
                </a:solidFill>
              </a:rPr>
              <a:t>, </a:t>
            </a:r>
            <a:r>
              <a:rPr lang="tr-TR" sz="2000" i="1" dirty="0" err="1" smtClean="0">
                <a:solidFill>
                  <a:schemeClr val="tx1"/>
                </a:solidFill>
              </a:rPr>
              <a:t>risalet</a:t>
            </a:r>
            <a:r>
              <a:rPr lang="tr-TR" sz="2000" i="1" dirty="0" smtClean="0">
                <a:solidFill>
                  <a:schemeClr val="tx1"/>
                </a:solidFill>
              </a:rPr>
              <a:t> ve </a:t>
            </a:r>
            <a:r>
              <a:rPr lang="tr-TR" sz="2000" i="1" dirty="0" err="1" smtClean="0">
                <a:solidFill>
                  <a:schemeClr val="tx1"/>
                </a:solidFill>
              </a:rPr>
              <a:t>ahiretten</a:t>
            </a:r>
            <a:r>
              <a:rPr lang="tr-TR" sz="2000" dirty="0" smtClean="0">
                <a:solidFill>
                  <a:schemeClr val="tx1"/>
                </a:solidFill>
              </a:rPr>
              <a:t> ibaret olan üç ana inanç esasını ve bunlara inanmış olmanın tabii tezahürü namazlı-niyazlı bir yaşayışa sahip olmalı gerektiğini en özlü şeklide ihtiva ve izhar ediyor olması ezan'ın</a:t>
            </a:r>
            <a:r>
              <a:rPr lang="tr-TR" sz="2000" b="1" dirty="0" smtClean="0">
                <a:solidFill>
                  <a:schemeClr val="tx1"/>
                </a:solidFill>
              </a:rPr>
              <a:t> tam </a:t>
            </a:r>
            <a:r>
              <a:rPr lang="tr-TR" sz="2000" b="1" dirty="0" err="1" smtClean="0">
                <a:solidFill>
                  <a:schemeClr val="tx1"/>
                </a:solidFill>
              </a:rPr>
              <a:t>da'vet</a:t>
            </a:r>
            <a:r>
              <a:rPr lang="tr-TR" sz="2000" dirty="0" smtClean="0">
                <a:solidFill>
                  <a:schemeClr val="tx1"/>
                </a:solidFill>
              </a:rPr>
              <a:t> diye tanımlanması için yeterlidir.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85720" y="285728"/>
            <a:ext cx="6806560" cy="628654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4000" dirty="0" smtClean="0">
                <a:solidFill>
                  <a:srgbClr val="C00000"/>
                </a:solidFill>
                <a:latin typeface="HASENAT4" pitchFamily="2" charset="-78"/>
                <a:cs typeface="HASENAT4" pitchFamily="2" charset="-78"/>
              </a:rPr>
              <a:t>اَللَّهُ اَكْبَرُ - اَللَّهُ اَكْبَرُ - اَللَّهُ اَكْبَرُ - اَللَّهُ اَكْبَرُ</a:t>
            </a:r>
            <a:endParaRPr lang="tr-TR" sz="4000" dirty="0" smtClean="0">
              <a:solidFill>
                <a:srgbClr val="C00000"/>
              </a:solidFill>
              <a:latin typeface="HASENAT4" pitchFamily="2" charset="-78"/>
              <a:cs typeface="HASENAT4" pitchFamily="2" charset="-78"/>
            </a:endParaRPr>
          </a:p>
          <a:p>
            <a:pPr algn="just"/>
            <a:r>
              <a:rPr lang="tr-TR" sz="2000" dirty="0" smtClean="0">
                <a:solidFill>
                  <a:schemeClr val="tx1"/>
                </a:solidFill>
              </a:rPr>
              <a:t>Her gün günde beş kez minarelerden bizlere yapılan bu çağrıda, bizlere iman hakikatleri sunulmakta ve bizlere açık bir iman tazelemesi yapılmaktadır.</a:t>
            </a:r>
          </a:p>
          <a:p>
            <a:pPr algn="just"/>
            <a:r>
              <a:rPr lang="tr-TR" sz="2000" dirty="0" smtClean="0">
                <a:solidFill>
                  <a:schemeClr val="tx1"/>
                </a:solidFill>
              </a:rPr>
              <a:t>Her gün okunan ezanlarla </a:t>
            </a:r>
            <a:r>
              <a:rPr lang="tr-TR" sz="2000" b="1" u="sng" dirty="0" smtClean="0">
                <a:solidFill>
                  <a:srgbClr val="7030A0"/>
                </a:solidFill>
              </a:rPr>
              <a:t>günlük 30 defa</a:t>
            </a:r>
            <a:r>
              <a:rPr lang="tr-TR" sz="3200" b="1" u="sng" dirty="0" smtClean="0">
                <a:solidFill>
                  <a:srgbClr val="7030A0"/>
                </a:solidFill>
              </a:rPr>
              <a:t> </a:t>
            </a:r>
            <a:r>
              <a:rPr lang="ar-SA" sz="3200" dirty="0" smtClean="0">
                <a:solidFill>
                  <a:schemeClr val="tx1"/>
                </a:solidFill>
                <a:latin typeface="HASENAT4" pitchFamily="2" charset="-78"/>
                <a:cs typeface="HASENAT4" pitchFamily="2" charset="-78"/>
              </a:rPr>
              <a:t>اَللَّهُ اَكْبَرُ</a:t>
            </a:r>
            <a:r>
              <a:rPr lang="tr-TR" sz="3200" dirty="0" smtClean="0">
                <a:solidFill>
                  <a:schemeClr val="tx1"/>
                </a:solidFill>
              </a:rPr>
              <a:t> 	</a:t>
            </a:r>
            <a:r>
              <a:rPr lang="tr-TR" sz="2000" dirty="0" smtClean="0">
                <a:solidFill>
                  <a:schemeClr val="tx1"/>
                </a:solidFill>
              </a:rPr>
              <a:t>“</a:t>
            </a:r>
            <a:r>
              <a:rPr lang="tr-TR" sz="2000" b="1" dirty="0" smtClean="0">
                <a:solidFill>
                  <a:srgbClr val="C00000"/>
                </a:solidFill>
              </a:rPr>
              <a:t>Allah En Büyüktür</a:t>
            </a:r>
            <a:r>
              <a:rPr lang="tr-TR" sz="2000" dirty="0" smtClean="0">
                <a:solidFill>
                  <a:schemeClr val="tx1"/>
                </a:solidFill>
              </a:rPr>
              <a:t>” nidaları kulaklarımızda yankılanmaktadır. Bu açık bir davet değil midir? </a:t>
            </a:r>
          </a:p>
          <a:p>
            <a:pPr algn="just"/>
            <a:endParaRPr lang="tr-TR" sz="2000" dirty="0" smtClean="0">
              <a:solidFill>
                <a:schemeClr val="tx1"/>
              </a:solidFill>
            </a:endParaRPr>
          </a:p>
          <a:p>
            <a:pPr algn="ctr"/>
            <a:r>
              <a:rPr lang="ar-SA" sz="4000" dirty="0" smtClean="0">
                <a:solidFill>
                  <a:srgbClr val="C00000"/>
                </a:solidFill>
                <a:latin typeface="HASENAT4" pitchFamily="2" charset="-78"/>
                <a:cs typeface="HASENAT4" pitchFamily="2" charset="-78"/>
              </a:rPr>
              <a:t>اَشْهَدُ اَنْ لاَ اِلَهَ اِلَّا اللَّهُ - اَشْهَدُ اَنْ لاَ اِلَهَ اِلَّا اللَّهُ</a:t>
            </a:r>
            <a:endParaRPr lang="tr-TR" sz="4000" dirty="0" smtClean="0">
              <a:solidFill>
                <a:srgbClr val="C00000"/>
              </a:solidFill>
              <a:latin typeface="HASENAT4" pitchFamily="2" charset="-78"/>
              <a:cs typeface="HASENAT4" pitchFamily="2" charset="-78"/>
            </a:endParaRPr>
          </a:p>
          <a:p>
            <a:pPr algn="just"/>
            <a:r>
              <a:rPr lang="tr-TR" sz="2000" b="1" u="sng" dirty="0" smtClean="0">
                <a:solidFill>
                  <a:srgbClr val="7030A0"/>
                </a:solidFill>
              </a:rPr>
              <a:t>Günde 10 kez </a:t>
            </a:r>
            <a:r>
              <a:rPr lang="tr-TR" sz="2000" dirty="0" smtClean="0">
                <a:solidFill>
                  <a:schemeClr val="tx1"/>
                </a:solidFill>
              </a:rPr>
              <a:t>tekrarlanan “</a:t>
            </a:r>
            <a:r>
              <a:rPr lang="tr-TR" sz="2000" b="1" dirty="0" smtClean="0">
                <a:solidFill>
                  <a:srgbClr val="C00000"/>
                </a:solidFill>
              </a:rPr>
              <a:t>şahitlik ederim ki </a:t>
            </a:r>
            <a:r>
              <a:rPr lang="tr-TR" sz="2000" b="1" dirty="0" err="1" smtClean="0">
                <a:solidFill>
                  <a:srgbClr val="C00000"/>
                </a:solidFill>
              </a:rPr>
              <a:t>allah’tan</a:t>
            </a:r>
            <a:r>
              <a:rPr lang="tr-TR" sz="2000" b="1" dirty="0" smtClean="0">
                <a:solidFill>
                  <a:srgbClr val="C00000"/>
                </a:solidFill>
              </a:rPr>
              <a:t> başka hiçbir ilah yoktur</a:t>
            </a:r>
            <a:r>
              <a:rPr lang="tr-TR" sz="2000" dirty="0" smtClean="0">
                <a:solidFill>
                  <a:schemeClr val="tx1"/>
                </a:solidFill>
              </a:rPr>
              <a:t>” ikrarı bizleri yoktan var eden </a:t>
            </a:r>
            <a:r>
              <a:rPr lang="tr-TR" sz="2000" dirty="0" err="1" smtClean="0">
                <a:solidFill>
                  <a:schemeClr val="tx1"/>
                </a:solidFill>
              </a:rPr>
              <a:t>allah’a</a:t>
            </a:r>
            <a:r>
              <a:rPr lang="tr-TR" sz="2000" dirty="0" smtClean="0">
                <a:solidFill>
                  <a:schemeClr val="tx1"/>
                </a:solidFill>
              </a:rPr>
              <a:t> çağırıyor.</a:t>
            </a:r>
          </a:p>
          <a:p>
            <a:pPr algn="just"/>
            <a:r>
              <a:rPr lang="tr-TR" sz="2000" dirty="0" smtClean="0">
                <a:solidFill>
                  <a:schemeClr val="tx1"/>
                </a:solidFill>
              </a:rPr>
              <a:t>Biz bu çağrının karşılığında üzerimize düşen görevi ve görevi vereni tanıyor muyuz? Rabbimiz kim? Rabbimiz </a:t>
            </a:r>
            <a:r>
              <a:rPr lang="tr-TR" sz="2000" dirty="0" err="1" smtClean="0">
                <a:solidFill>
                  <a:schemeClr val="tx1"/>
                </a:solidFill>
              </a:rPr>
              <a:t>allah’tır</a:t>
            </a:r>
            <a:r>
              <a:rPr lang="tr-TR" sz="2000" dirty="0" smtClean="0">
                <a:solidFill>
                  <a:schemeClr val="tx1"/>
                </a:solidFill>
              </a:rPr>
              <a:t> diyoruz. Acaba </a:t>
            </a:r>
            <a:r>
              <a:rPr lang="tr-TR" sz="2000" dirty="0" err="1" smtClean="0">
                <a:solidFill>
                  <a:schemeClr val="tx1"/>
                </a:solidFill>
              </a:rPr>
              <a:t>nekadar</a:t>
            </a:r>
            <a:r>
              <a:rPr lang="tr-TR" sz="2000" dirty="0" smtClean="0">
                <a:solidFill>
                  <a:schemeClr val="tx1"/>
                </a:solidFill>
              </a:rPr>
              <a:t> tanıyoruz?</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14282" y="285728"/>
            <a:ext cx="6858048" cy="628654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000" dirty="0" smtClean="0">
                <a:solidFill>
                  <a:schemeClr val="tx1"/>
                </a:solidFill>
              </a:rPr>
              <a:t>"</a:t>
            </a:r>
            <a:r>
              <a:rPr lang="tr-TR" sz="2000" b="1" dirty="0" err="1" smtClean="0">
                <a:solidFill>
                  <a:schemeClr val="tx1"/>
                </a:solidFill>
              </a:rPr>
              <a:t>İmân</a:t>
            </a:r>
            <a:r>
              <a:rPr lang="tr-TR" sz="2000" dirty="0" smtClean="0">
                <a:solidFill>
                  <a:schemeClr val="tx1"/>
                </a:solidFill>
              </a:rPr>
              <a:t>"; Allah'a ve Peygamberimiz Hz. Muhammed (a.s.)'</a:t>
            </a:r>
            <a:r>
              <a:rPr lang="tr-TR" sz="2000" dirty="0" err="1" smtClean="0">
                <a:solidFill>
                  <a:schemeClr val="tx1"/>
                </a:solidFill>
              </a:rPr>
              <a:t>ın</a:t>
            </a:r>
            <a:r>
              <a:rPr lang="tr-TR" sz="2000" dirty="0" smtClean="0">
                <a:solidFill>
                  <a:schemeClr val="tx1"/>
                </a:solidFill>
              </a:rPr>
              <a:t> Allah tarafından haber verdiği kesin olarak belli olan şeylerin doğru olduğuna tereddütsüz  inanmak, bunların hak ve doğru olduğunu içinden  şeksiz ve şüphesiz </a:t>
            </a:r>
            <a:r>
              <a:rPr lang="tr-TR" sz="2000" dirty="0" err="1" smtClean="0">
                <a:solidFill>
                  <a:schemeClr val="tx1"/>
                </a:solidFill>
              </a:rPr>
              <a:t>tasdîk</a:t>
            </a:r>
            <a:r>
              <a:rPr lang="tr-TR" sz="2000" dirty="0" smtClean="0">
                <a:solidFill>
                  <a:schemeClr val="tx1"/>
                </a:solidFill>
              </a:rPr>
              <a:t> ve itiraf etmek demektir.</a:t>
            </a:r>
          </a:p>
          <a:p>
            <a:pPr algn="ctr"/>
            <a:r>
              <a:rPr lang="ar-AE" sz="3600" dirty="0" smtClean="0">
                <a:solidFill>
                  <a:schemeClr val="tx1"/>
                </a:solidFill>
                <a:latin typeface="HASENAT4" pitchFamily="2" charset="-78"/>
                <a:cs typeface="HASENAT4" pitchFamily="2" charset="-78"/>
              </a:rPr>
              <a:t>مَنْ اٰمَنَ بِاللّٰهِ وَالْيَوْمِ الْاٰخِرِ وَعَمِلَ صَالِحًا فَلَهُمْ اَجْرُهُمْ عِنْدَ رَبِّهِمْ وَلَا خَوْفٌ عَلَيْهِمْ وَلَا هُمْ يَحْزَنُونَ </a:t>
            </a:r>
          </a:p>
          <a:p>
            <a:pPr algn="just"/>
            <a:r>
              <a:rPr lang="tr-TR" sz="2000" dirty="0" smtClean="0">
                <a:solidFill>
                  <a:schemeClr val="tx1"/>
                </a:solidFill>
              </a:rPr>
              <a:t>“…. Kim Allah’a ve </a:t>
            </a:r>
            <a:r>
              <a:rPr lang="tr-TR" sz="2000" dirty="0" err="1" smtClean="0">
                <a:solidFill>
                  <a:schemeClr val="tx1"/>
                </a:solidFill>
              </a:rPr>
              <a:t>âhiret</a:t>
            </a:r>
            <a:r>
              <a:rPr lang="tr-TR" sz="2000" dirty="0" smtClean="0">
                <a:solidFill>
                  <a:schemeClr val="tx1"/>
                </a:solidFill>
              </a:rPr>
              <a:t> gününe </a:t>
            </a:r>
            <a:r>
              <a:rPr lang="tr-TR" sz="2000" dirty="0" err="1" smtClean="0">
                <a:solidFill>
                  <a:schemeClr val="tx1"/>
                </a:solidFill>
              </a:rPr>
              <a:t>îmân</a:t>
            </a:r>
            <a:r>
              <a:rPr lang="tr-TR" sz="2000" dirty="0" smtClean="0">
                <a:solidFill>
                  <a:schemeClr val="tx1"/>
                </a:solidFill>
              </a:rPr>
              <a:t> eder ve </a:t>
            </a:r>
            <a:r>
              <a:rPr lang="tr-TR" sz="2000" dirty="0" err="1" smtClean="0">
                <a:solidFill>
                  <a:schemeClr val="tx1"/>
                </a:solidFill>
              </a:rPr>
              <a:t>sâlih</a:t>
            </a:r>
            <a:r>
              <a:rPr lang="tr-TR" sz="2000" dirty="0" smtClean="0">
                <a:solidFill>
                  <a:schemeClr val="tx1"/>
                </a:solidFill>
              </a:rPr>
              <a:t> amel işlerse onların Rableri katında mükâfatları vardır. Onlara korku yoktur. Onlar üzülmeyeceklerdir” </a:t>
            </a:r>
            <a:r>
              <a:rPr lang="tr-TR" sz="1400" dirty="0" smtClean="0">
                <a:solidFill>
                  <a:schemeClr val="tx1"/>
                </a:solidFill>
              </a:rPr>
              <a:t>(Bakara, 2/62. bk. </a:t>
            </a:r>
            <a:r>
              <a:rPr lang="tr-TR" sz="1400" dirty="0" err="1" smtClean="0">
                <a:solidFill>
                  <a:schemeClr val="tx1"/>
                </a:solidFill>
              </a:rPr>
              <a:t>Maide</a:t>
            </a:r>
            <a:r>
              <a:rPr lang="tr-TR" sz="1400" dirty="0" smtClean="0">
                <a:solidFill>
                  <a:schemeClr val="tx1"/>
                </a:solidFill>
              </a:rPr>
              <a:t>, 5/69).</a:t>
            </a:r>
            <a:endParaRPr lang="tr-TR" sz="2000" dirty="0" smtClean="0">
              <a:solidFill>
                <a:schemeClr val="tx1"/>
              </a:solidFill>
            </a:endParaRPr>
          </a:p>
          <a:p>
            <a:endParaRPr lang="tr-TR" sz="2000" dirty="0" smtClean="0">
              <a:solidFill>
                <a:schemeClr val="tx1"/>
              </a:solidFill>
            </a:endParaRPr>
          </a:p>
          <a:p>
            <a:pPr algn="ctr"/>
            <a:r>
              <a:rPr lang="ar-AE" sz="3200" dirty="0" smtClean="0">
                <a:solidFill>
                  <a:schemeClr val="tx1"/>
                </a:solidFill>
                <a:latin typeface="HASENAT4" pitchFamily="2" charset="-78"/>
                <a:cs typeface="HASENAT4" pitchFamily="2" charset="-78"/>
              </a:rPr>
              <a:t>وَبَشِّرِ الَّذٖينَ اٰمَنُوا وَعَمِلُوا الصَّالِحَاتِ اَنَّ لَهُمْ جَنَّاتٍ تَجْرٖى مِنْ تَحْتِهَا الْاَنْهَارُ </a:t>
            </a:r>
          </a:p>
          <a:p>
            <a:pPr algn="just"/>
            <a:r>
              <a:rPr lang="tr-TR" sz="2000" dirty="0" smtClean="0">
                <a:solidFill>
                  <a:schemeClr val="tx1"/>
                </a:solidFill>
              </a:rPr>
              <a:t> "İman edip Salih amel işleyenlere kendileri için içinden ırmaklar akan cennetler olduğunu müjdele…" </a:t>
            </a:r>
            <a:r>
              <a:rPr lang="tr-TR" sz="1200" dirty="0" smtClean="0">
                <a:solidFill>
                  <a:schemeClr val="tx1"/>
                </a:solidFill>
              </a:rPr>
              <a:t>(Bakara, 2/25).</a:t>
            </a:r>
            <a:endParaRPr lang="tr-TR" sz="2000" dirty="0" smtClean="0">
              <a:solidFill>
                <a:schemeClr val="tx1"/>
              </a:solidFill>
            </a:endParaRPr>
          </a:p>
          <a:p>
            <a:pPr algn="just"/>
            <a:endParaRPr lang="tr-TR" sz="2000" dirty="0" smtClean="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3.bp.blogspot.com/-1d3PyzDhp4E/UTRgdhppEuI/AAAAAAAACv8/2uLZhg8MQrE/s1600/2.jpg"/>
          <p:cNvPicPr>
            <a:picLocks noChangeAspect="1" noChangeArrowheads="1"/>
          </p:cNvPicPr>
          <p:nvPr/>
        </p:nvPicPr>
        <p:blipFill>
          <a:blip r:embed="rId2" cstate="print"/>
          <a:srcRect/>
          <a:stretch>
            <a:fillRect/>
          </a:stretch>
        </p:blipFill>
        <p:spPr bwMode="auto">
          <a:xfrm>
            <a:off x="0" y="0"/>
            <a:ext cx="9139944" cy="6858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85720" y="285728"/>
            <a:ext cx="6858048" cy="628654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dirty="0" smtClean="0">
                <a:solidFill>
                  <a:schemeClr val="tx1"/>
                </a:solidFill>
              </a:rPr>
              <a:t>Hz. Peygamber (a.s.) </a:t>
            </a:r>
            <a:r>
              <a:rPr lang="tr-TR" dirty="0" err="1" smtClean="0">
                <a:solidFill>
                  <a:schemeClr val="tx1"/>
                </a:solidFill>
              </a:rPr>
              <a:t>cibril</a:t>
            </a:r>
            <a:r>
              <a:rPr lang="tr-TR" dirty="0" smtClean="0">
                <a:solidFill>
                  <a:schemeClr val="tx1"/>
                </a:solidFill>
              </a:rPr>
              <a:t> hadisinde belirtildiği üzere:</a:t>
            </a:r>
          </a:p>
          <a:p>
            <a:pPr algn="ctr"/>
            <a:r>
              <a:rPr lang="ar-SA" sz="2800" dirty="0" smtClean="0">
                <a:solidFill>
                  <a:schemeClr val="tx1"/>
                </a:solidFill>
                <a:latin typeface="HASENAT4" pitchFamily="2" charset="-78"/>
                <a:cs typeface="HASENAT4" pitchFamily="2" charset="-78"/>
              </a:rPr>
              <a:t>فاخبرني عن الايمان</a:t>
            </a:r>
            <a:r>
              <a:rPr lang="tr-TR" sz="2800" dirty="0" smtClean="0">
                <a:solidFill>
                  <a:schemeClr val="tx1"/>
                </a:solidFill>
                <a:latin typeface="HASENAT4" pitchFamily="2" charset="-78"/>
                <a:cs typeface="HASENAT4" pitchFamily="2" charset="-78"/>
              </a:rPr>
              <a:t> </a:t>
            </a:r>
          </a:p>
          <a:p>
            <a:pPr algn="just"/>
            <a:r>
              <a:rPr lang="tr-TR" dirty="0" smtClean="0">
                <a:solidFill>
                  <a:schemeClr val="tx1"/>
                </a:solidFill>
              </a:rPr>
              <a:t>Şimdi de bana </a:t>
            </a:r>
            <a:r>
              <a:rPr lang="tr-TR" dirty="0" err="1" smtClean="0">
                <a:solidFill>
                  <a:schemeClr val="tx1"/>
                </a:solidFill>
              </a:rPr>
              <a:t>îmânı</a:t>
            </a:r>
            <a:r>
              <a:rPr lang="tr-TR" dirty="0" smtClean="0">
                <a:solidFill>
                  <a:schemeClr val="tx1"/>
                </a:solidFill>
              </a:rPr>
              <a:t> anlat dedi. Hz. Peygamber (a.s.) da; </a:t>
            </a:r>
          </a:p>
          <a:p>
            <a:pPr algn="ctr"/>
            <a:r>
              <a:rPr lang="ar-SA" sz="2800" dirty="0" smtClean="0">
                <a:solidFill>
                  <a:schemeClr val="tx1"/>
                </a:solidFill>
                <a:latin typeface="HASENAT4" pitchFamily="2" charset="-78"/>
                <a:cs typeface="HASENAT4" pitchFamily="2" charset="-78"/>
              </a:rPr>
              <a:t>ان تؤمن بالله وملاءكته و كتبه و رسله و اليوم الاخر و تؤمن بالقدر خيره و شره  الايمان</a:t>
            </a:r>
            <a:endParaRPr lang="tr-TR" sz="2800" dirty="0" smtClean="0">
              <a:solidFill>
                <a:schemeClr val="tx1"/>
              </a:solidFill>
              <a:latin typeface="HASENAT4" pitchFamily="2" charset="-78"/>
              <a:cs typeface="HASENAT4" pitchFamily="2" charset="-78"/>
            </a:endParaRPr>
          </a:p>
          <a:p>
            <a:pPr algn="just"/>
            <a:r>
              <a:rPr lang="tr-TR" dirty="0" smtClean="0">
                <a:solidFill>
                  <a:schemeClr val="tx1"/>
                </a:solidFill>
              </a:rPr>
              <a:t>"</a:t>
            </a:r>
            <a:r>
              <a:rPr lang="tr-TR" sz="2000" b="1" dirty="0" smtClean="0">
                <a:solidFill>
                  <a:srgbClr val="FF0000"/>
                </a:solidFill>
              </a:rPr>
              <a:t>Allah'a, meleklerine, kitaplarına, peygamberlerine, </a:t>
            </a:r>
            <a:r>
              <a:rPr lang="tr-TR" sz="2000" b="1" dirty="0" err="1" smtClean="0">
                <a:solidFill>
                  <a:srgbClr val="FF0000"/>
                </a:solidFill>
              </a:rPr>
              <a:t>âhiret</a:t>
            </a:r>
            <a:r>
              <a:rPr lang="tr-TR" sz="2000" b="1" dirty="0" smtClean="0">
                <a:solidFill>
                  <a:srgbClr val="FF0000"/>
                </a:solidFill>
              </a:rPr>
              <a:t> gününe </a:t>
            </a:r>
            <a:r>
              <a:rPr lang="tr-TR" sz="2000" b="1" dirty="0" err="1" smtClean="0">
                <a:solidFill>
                  <a:srgbClr val="FF0000"/>
                </a:solidFill>
              </a:rPr>
              <a:t>îmân</a:t>
            </a:r>
            <a:r>
              <a:rPr lang="tr-TR" sz="2000" b="1" dirty="0" smtClean="0">
                <a:solidFill>
                  <a:srgbClr val="FF0000"/>
                </a:solidFill>
              </a:rPr>
              <a:t> etmendir, yine kadere, hayrına ve şerrine </a:t>
            </a:r>
            <a:r>
              <a:rPr lang="tr-TR" sz="2000" b="1" dirty="0" err="1" smtClean="0">
                <a:solidFill>
                  <a:srgbClr val="FF0000"/>
                </a:solidFill>
              </a:rPr>
              <a:t>îmân</a:t>
            </a:r>
            <a:r>
              <a:rPr lang="tr-TR" sz="2000" b="1" dirty="0" smtClean="0">
                <a:solidFill>
                  <a:srgbClr val="FF0000"/>
                </a:solidFill>
              </a:rPr>
              <a:t> etmendir</a:t>
            </a:r>
            <a:r>
              <a:rPr lang="tr-TR" dirty="0" smtClean="0">
                <a:solidFill>
                  <a:schemeClr val="tx1"/>
                </a:solidFill>
              </a:rPr>
              <a:t>" diye cevap verdi.</a:t>
            </a:r>
          </a:p>
          <a:p>
            <a:pPr algn="just"/>
            <a:r>
              <a:rPr lang="tr-TR" dirty="0" smtClean="0">
                <a:solidFill>
                  <a:schemeClr val="tx1"/>
                </a:solidFill>
              </a:rPr>
              <a:t>Allah’ı tanımak bizim en başta gelen görevimizdir. Biz Allah’ı </a:t>
            </a:r>
            <a:r>
              <a:rPr lang="tr-TR" dirty="0" err="1" smtClean="0">
                <a:solidFill>
                  <a:schemeClr val="tx1"/>
                </a:solidFill>
              </a:rPr>
              <a:t>Kur’ân</a:t>
            </a:r>
            <a:r>
              <a:rPr lang="tr-TR" dirty="0" smtClean="0">
                <a:solidFill>
                  <a:schemeClr val="tx1"/>
                </a:solidFill>
              </a:rPr>
              <a:t> ve Sünnette belirtilen isim, fiil ve sıfatlarıyla tanıyabiliriz. “</a:t>
            </a:r>
            <a:r>
              <a:rPr lang="tr-TR" b="1" dirty="0" smtClean="0">
                <a:solidFill>
                  <a:srgbClr val="FF0000"/>
                </a:solidFill>
              </a:rPr>
              <a:t>Allah’a </a:t>
            </a:r>
            <a:r>
              <a:rPr lang="tr-TR" b="1" dirty="0" err="1" smtClean="0">
                <a:solidFill>
                  <a:srgbClr val="FF0000"/>
                </a:solidFill>
              </a:rPr>
              <a:t>îman</a:t>
            </a:r>
            <a:r>
              <a:rPr lang="tr-TR" b="1" dirty="0" smtClean="0">
                <a:solidFill>
                  <a:srgbClr val="FF0000"/>
                </a:solidFill>
              </a:rPr>
              <a:t>”; Allah’ın varlığını, birliğini, yaratan, yaşatan, rızık veren ve besleyip büyütenin yalnız Allah olduğunu, O’ndan başka ibadete layık mabut bulunmadığını, ibadetin sadece O’na yapılması gerektiğini, O’nun ezelî ve ebedî olduğunu, bütün kemal sıfatlarla muttasıf ve noksan sıfatlardan münezzeh bulunduğunu, </a:t>
            </a:r>
            <a:r>
              <a:rPr lang="tr-TR" b="1" dirty="0" err="1" smtClean="0">
                <a:solidFill>
                  <a:srgbClr val="FF0000"/>
                </a:solidFill>
              </a:rPr>
              <a:t>Kur’ân</a:t>
            </a:r>
            <a:r>
              <a:rPr lang="tr-TR" b="1" dirty="0" smtClean="0">
                <a:solidFill>
                  <a:srgbClr val="FF0000"/>
                </a:solidFill>
              </a:rPr>
              <a:t> ve Sünnette belirtilen isim, fiil ve sıfatlarıyla bilip inanmayı gerektirir. </a:t>
            </a:r>
          </a:p>
          <a:p>
            <a:pPr algn="just"/>
            <a:r>
              <a:rPr lang="tr-TR" dirty="0" smtClean="0">
                <a:solidFill>
                  <a:schemeClr val="tx1"/>
                </a:solidFill>
              </a:rPr>
              <a:t>O’na iman, aynı zamanda O’na ibadet ve itaat etmeyi, </a:t>
            </a:r>
            <a:r>
              <a:rPr lang="tr-TR" dirty="0" err="1" smtClean="0">
                <a:solidFill>
                  <a:schemeClr val="tx1"/>
                </a:solidFill>
              </a:rPr>
              <a:t>Kur’ân</a:t>
            </a:r>
            <a:r>
              <a:rPr lang="tr-TR" dirty="0" smtClean="0">
                <a:solidFill>
                  <a:schemeClr val="tx1"/>
                </a:solidFill>
              </a:rPr>
              <a:t> ve Sünnette yer alan emir ve yasaklara, öğüt ve tavsiyelere uymayı, helal ve haramlara riayet etmeyi gerekli kılar.</a:t>
            </a:r>
          </a:p>
          <a:p>
            <a:pPr algn="just"/>
            <a:endParaRPr lang="tr-TR" dirty="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h5.ggpht.com/-YKXfRmraB0s/UvVrmfuO4ZI/AAAAAAAALMM/ZXLsCUUaMOA/s1600/1609625_727314733954358_635461774_n.jpg"/>
          <p:cNvPicPr>
            <a:picLocks noChangeAspect="1" noChangeArrowheads="1"/>
          </p:cNvPicPr>
          <p:nvPr/>
        </p:nvPicPr>
        <p:blipFill>
          <a:blip r:embed="rId2" cstate="print"/>
          <a:srcRect/>
          <a:stretch>
            <a:fillRect/>
          </a:stretch>
        </p:blipFill>
        <p:spPr bwMode="auto">
          <a:xfrm>
            <a:off x="0" y="-1"/>
            <a:ext cx="6858000" cy="685800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14282" y="285728"/>
            <a:ext cx="6858048" cy="628654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000" dirty="0" err="1" smtClean="0">
                <a:solidFill>
                  <a:schemeClr val="tx1"/>
                </a:solidFill>
              </a:rPr>
              <a:t>Kur’ân'da</a:t>
            </a:r>
            <a:r>
              <a:rPr lang="tr-TR" sz="2000" dirty="0" smtClean="0">
                <a:solidFill>
                  <a:schemeClr val="tx1"/>
                </a:solidFill>
              </a:rPr>
              <a:t>;</a:t>
            </a:r>
            <a:r>
              <a:rPr lang="ar-SA" sz="2000" b="1" dirty="0" smtClean="0">
                <a:solidFill>
                  <a:schemeClr val="tx1"/>
                </a:solidFill>
              </a:rPr>
              <a:t>فامنوابالله </a:t>
            </a:r>
            <a:r>
              <a:rPr lang="ar-SA" sz="2000" dirty="0" smtClean="0">
                <a:solidFill>
                  <a:schemeClr val="tx1"/>
                </a:solidFill>
              </a:rPr>
              <a:t> </a:t>
            </a:r>
            <a:r>
              <a:rPr lang="tr-TR" sz="2000" dirty="0" smtClean="0">
                <a:solidFill>
                  <a:schemeClr val="tx1"/>
                </a:solidFill>
              </a:rPr>
              <a:t>“Allah’a iman edin”</a:t>
            </a:r>
            <a:r>
              <a:rPr lang="tr-TR" sz="2000" b="1" dirty="0" smtClean="0">
                <a:solidFill>
                  <a:schemeClr val="tx1"/>
                </a:solidFill>
              </a:rPr>
              <a:t>,  </a:t>
            </a:r>
            <a:r>
              <a:rPr lang="ar-SA" sz="2000" b="1" dirty="0" smtClean="0">
                <a:solidFill>
                  <a:schemeClr val="tx1"/>
                </a:solidFill>
              </a:rPr>
              <a:t>اطيعوا الله</a:t>
            </a:r>
            <a:r>
              <a:rPr lang="tr-TR" sz="2000" b="1" dirty="0" smtClean="0">
                <a:solidFill>
                  <a:schemeClr val="tx1"/>
                </a:solidFill>
              </a:rPr>
              <a:t>“</a:t>
            </a:r>
            <a:r>
              <a:rPr lang="tr-TR" sz="2000" dirty="0" smtClean="0">
                <a:solidFill>
                  <a:schemeClr val="tx1"/>
                </a:solidFill>
              </a:rPr>
              <a:t>Allah’a itaat edin” ve </a:t>
            </a:r>
            <a:r>
              <a:rPr lang="ar-SA" sz="2000" b="1" dirty="0" smtClean="0">
                <a:solidFill>
                  <a:schemeClr val="tx1"/>
                </a:solidFill>
              </a:rPr>
              <a:t>واعبدوا ربكم</a:t>
            </a:r>
            <a:r>
              <a:rPr lang="tr-TR" sz="2000" dirty="0" smtClean="0">
                <a:solidFill>
                  <a:schemeClr val="tx1"/>
                </a:solidFill>
              </a:rPr>
              <a:t> “Rabbinize ibadet edin” (Hac, 77) </a:t>
            </a:r>
            <a:r>
              <a:rPr lang="tr-TR" sz="2000" dirty="0" err="1" smtClean="0">
                <a:solidFill>
                  <a:schemeClr val="tx1"/>
                </a:solidFill>
              </a:rPr>
              <a:t>buyurulmaktadır</a:t>
            </a:r>
            <a:r>
              <a:rPr lang="tr-TR" sz="2000" dirty="0" smtClean="0">
                <a:solidFill>
                  <a:schemeClr val="tx1"/>
                </a:solidFill>
              </a:rPr>
              <a:t>. İnsanın Allah’a iman edip ibadet ve itaat edebilmesi için önce O’nu tanıması gerekir. Allah’ı tanımak insanın temel görevidir. </a:t>
            </a:r>
          </a:p>
          <a:p>
            <a:pPr algn="just"/>
            <a:r>
              <a:rPr lang="tr-TR" sz="2000" dirty="0" err="1" smtClean="0">
                <a:solidFill>
                  <a:schemeClr val="tx1"/>
                </a:solidFill>
              </a:rPr>
              <a:t>Zâriyât</a:t>
            </a:r>
            <a:r>
              <a:rPr lang="tr-TR" sz="2000" dirty="0" smtClean="0">
                <a:solidFill>
                  <a:schemeClr val="tx1"/>
                </a:solidFill>
              </a:rPr>
              <a:t> suresinin 56. </a:t>
            </a:r>
            <a:r>
              <a:rPr lang="tr-TR" sz="2000" dirty="0" err="1" smtClean="0">
                <a:solidFill>
                  <a:schemeClr val="tx1"/>
                </a:solidFill>
              </a:rPr>
              <a:t>âyetinde</a:t>
            </a:r>
            <a:r>
              <a:rPr lang="tr-TR" sz="2000" dirty="0" smtClean="0">
                <a:solidFill>
                  <a:schemeClr val="tx1"/>
                </a:solidFill>
              </a:rPr>
              <a:t> geçen “</a:t>
            </a:r>
            <a:r>
              <a:rPr lang="tr-TR" sz="2000" b="1" i="1" dirty="0" smtClean="0">
                <a:solidFill>
                  <a:schemeClr val="tx1"/>
                </a:solidFill>
              </a:rPr>
              <a:t>ibadet</a:t>
            </a:r>
            <a:r>
              <a:rPr lang="tr-TR" sz="2000" dirty="0" smtClean="0">
                <a:solidFill>
                  <a:schemeClr val="tx1"/>
                </a:solidFill>
              </a:rPr>
              <a:t>” kavramı Allah’ı tanımak (</a:t>
            </a:r>
            <a:r>
              <a:rPr lang="tr-TR" sz="2000" b="1" i="1" dirty="0" smtClean="0">
                <a:solidFill>
                  <a:schemeClr val="tx1"/>
                </a:solidFill>
              </a:rPr>
              <a:t>marifet</a:t>
            </a:r>
            <a:r>
              <a:rPr lang="tr-TR" sz="2000" dirty="0" smtClean="0">
                <a:solidFill>
                  <a:schemeClr val="tx1"/>
                </a:solidFill>
              </a:rPr>
              <a:t>) anlamına da gelir. Nitekim Hasan el-</a:t>
            </a:r>
            <a:r>
              <a:rPr lang="tr-TR" sz="2000" dirty="0" err="1" smtClean="0">
                <a:solidFill>
                  <a:schemeClr val="tx1"/>
                </a:solidFill>
              </a:rPr>
              <a:t>Basrî</a:t>
            </a:r>
            <a:r>
              <a:rPr lang="tr-TR" sz="2000" dirty="0" smtClean="0">
                <a:solidFill>
                  <a:schemeClr val="tx1"/>
                </a:solidFill>
              </a:rPr>
              <a:t>,, </a:t>
            </a:r>
            <a:r>
              <a:rPr lang="tr-TR" sz="2000" dirty="0" err="1" smtClean="0">
                <a:solidFill>
                  <a:schemeClr val="tx1"/>
                </a:solidFill>
              </a:rPr>
              <a:t>Mücahid</a:t>
            </a:r>
            <a:r>
              <a:rPr lang="tr-TR" sz="2000" dirty="0" smtClean="0">
                <a:solidFill>
                  <a:schemeClr val="tx1"/>
                </a:solidFill>
              </a:rPr>
              <a:t> b. </a:t>
            </a:r>
            <a:r>
              <a:rPr lang="tr-TR" sz="2000" dirty="0" err="1" smtClean="0">
                <a:solidFill>
                  <a:schemeClr val="tx1"/>
                </a:solidFill>
              </a:rPr>
              <a:t>Cebr</a:t>
            </a:r>
            <a:r>
              <a:rPr lang="tr-TR" sz="2000" dirty="0" smtClean="0">
                <a:solidFill>
                  <a:schemeClr val="tx1"/>
                </a:solidFill>
              </a:rPr>
              <a:t> ve </a:t>
            </a:r>
            <a:r>
              <a:rPr lang="tr-TR" sz="2000" dirty="0" err="1" smtClean="0">
                <a:solidFill>
                  <a:schemeClr val="tx1"/>
                </a:solidFill>
              </a:rPr>
              <a:t>İbn</a:t>
            </a:r>
            <a:r>
              <a:rPr lang="tr-TR" sz="2000" dirty="0" smtClean="0">
                <a:solidFill>
                  <a:schemeClr val="tx1"/>
                </a:solidFill>
              </a:rPr>
              <a:t> </a:t>
            </a:r>
            <a:r>
              <a:rPr lang="tr-TR" sz="2000" dirty="0" err="1" smtClean="0">
                <a:solidFill>
                  <a:schemeClr val="tx1"/>
                </a:solidFill>
              </a:rPr>
              <a:t>Cüreyc</a:t>
            </a:r>
            <a:r>
              <a:rPr lang="tr-TR" sz="2000" dirty="0" smtClean="0">
                <a:solidFill>
                  <a:schemeClr val="tx1"/>
                </a:solidFill>
              </a:rPr>
              <a:t> </a:t>
            </a:r>
            <a:r>
              <a:rPr lang="tr-TR" sz="2000" dirty="0" err="1" smtClean="0">
                <a:solidFill>
                  <a:schemeClr val="tx1"/>
                </a:solidFill>
              </a:rPr>
              <a:t>âyetteki</a:t>
            </a:r>
            <a:r>
              <a:rPr lang="tr-TR" sz="2000" dirty="0" smtClean="0">
                <a:solidFill>
                  <a:schemeClr val="tx1"/>
                </a:solidFill>
              </a:rPr>
              <a:t> “ibadet” kelimesine “marifet” anlamı vermişlerdir. </a:t>
            </a:r>
          </a:p>
          <a:p>
            <a:pPr algn="just"/>
            <a:r>
              <a:rPr lang="tr-TR" sz="2000" dirty="0" smtClean="0">
                <a:solidFill>
                  <a:schemeClr val="tx1"/>
                </a:solidFill>
              </a:rPr>
              <a:t>Buna göre </a:t>
            </a:r>
            <a:r>
              <a:rPr lang="tr-TR" sz="2000" dirty="0" err="1" smtClean="0">
                <a:solidFill>
                  <a:schemeClr val="tx1"/>
                </a:solidFill>
              </a:rPr>
              <a:t>âyetin</a:t>
            </a:r>
            <a:r>
              <a:rPr lang="tr-TR" sz="2000" dirty="0" smtClean="0">
                <a:solidFill>
                  <a:schemeClr val="tx1"/>
                </a:solidFill>
              </a:rPr>
              <a:t> anlamı</a:t>
            </a:r>
            <a:r>
              <a:rPr lang="tr-TR" sz="2000" b="1" dirty="0" smtClean="0">
                <a:solidFill>
                  <a:schemeClr val="tx1"/>
                </a:solidFill>
              </a:rPr>
              <a:t>; </a:t>
            </a:r>
            <a:r>
              <a:rPr lang="ar-SA" sz="2000" b="1" dirty="0" smtClean="0">
                <a:solidFill>
                  <a:schemeClr val="tx1"/>
                </a:solidFill>
              </a:rPr>
              <a:t> وما خلقت الجن والانس الا ليعبدون</a:t>
            </a:r>
            <a:r>
              <a:rPr lang="tr-TR" sz="2000" dirty="0" smtClean="0">
                <a:solidFill>
                  <a:schemeClr val="tx1"/>
                </a:solidFill>
              </a:rPr>
              <a:t>“Ben cinleri ve insanları ancak beni tanısınlar diye yarattım” şeklindedir.  (</a:t>
            </a:r>
            <a:r>
              <a:rPr lang="tr-TR" sz="2000" dirty="0" err="1" smtClean="0">
                <a:solidFill>
                  <a:schemeClr val="tx1"/>
                </a:solidFill>
              </a:rPr>
              <a:t>Teğâbün</a:t>
            </a:r>
            <a:r>
              <a:rPr lang="tr-TR" sz="2000" dirty="0" smtClean="0">
                <a:solidFill>
                  <a:schemeClr val="tx1"/>
                </a:solidFill>
              </a:rPr>
              <a:t>, 64/8.</a:t>
            </a:r>
          </a:p>
          <a:p>
            <a:pPr algn="just"/>
            <a:r>
              <a:rPr lang="tr-TR" sz="2000" dirty="0" smtClean="0">
                <a:solidFill>
                  <a:schemeClr val="tx1"/>
                </a:solidFill>
              </a:rPr>
              <a:t>Al-i </a:t>
            </a:r>
            <a:r>
              <a:rPr lang="tr-TR" sz="2000" dirty="0" err="1" smtClean="0">
                <a:solidFill>
                  <a:schemeClr val="tx1"/>
                </a:solidFill>
              </a:rPr>
              <a:t>İmrân</a:t>
            </a:r>
            <a:r>
              <a:rPr lang="tr-TR" sz="2000" dirty="0" smtClean="0">
                <a:solidFill>
                  <a:schemeClr val="tx1"/>
                </a:solidFill>
              </a:rPr>
              <a:t>, 3/132.)</a:t>
            </a:r>
          </a:p>
          <a:p>
            <a:pPr algn="just"/>
            <a:r>
              <a:rPr lang="tr-TR" sz="2000" dirty="0" smtClean="0">
                <a:solidFill>
                  <a:schemeClr val="tx1"/>
                </a:solidFill>
              </a:rPr>
              <a:t>O’nu anlamayanlar </a:t>
            </a:r>
            <a:r>
              <a:rPr lang="tr-TR" sz="2000" dirty="0" err="1" smtClean="0">
                <a:solidFill>
                  <a:schemeClr val="tx1"/>
                </a:solidFill>
              </a:rPr>
              <a:t>Zümer</a:t>
            </a:r>
            <a:r>
              <a:rPr lang="tr-TR" sz="2000" dirty="0" smtClean="0">
                <a:solidFill>
                  <a:schemeClr val="tx1"/>
                </a:solidFill>
              </a:rPr>
              <a:t> suresinin “Allah’ın kadrini gereği gibi bilemediler”  </a:t>
            </a:r>
            <a:r>
              <a:rPr lang="ar-SA" sz="2000" b="1" dirty="0" smtClean="0">
                <a:solidFill>
                  <a:schemeClr val="tx1"/>
                </a:solidFill>
              </a:rPr>
              <a:t>وما قدروا الله حق قدره</a:t>
            </a:r>
            <a:r>
              <a:rPr lang="ar-SA" sz="2000" dirty="0" smtClean="0">
                <a:solidFill>
                  <a:schemeClr val="tx1"/>
                </a:solidFill>
              </a:rPr>
              <a:t> </a:t>
            </a:r>
            <a:r>
              <a:rPr lang="tr-TR" sz="2000" dirty="0" smtClean="0">
                <a:solidFill>
                  <a:schemeClr val="tx1"/>
                </a:solidFill>
              </a:rPr>
              <a:t> anlamındaki  67. </a:t>
            </a:r>
            <a:r>
              <a:rPr lang="tr-TR" sz="2000" dirty="0" err="1" smtClean="0">
                <a:solidFill>
                  <a:schemeClr val="tx1"/>
                </a:solidFill>
              </a:rPr>
              <a:t>âyeti</a:t>
            </a:r>
            <a:r>
              <a:rPr lang="tr-TR" sz="2000" dirty="0" smtClean="0">
                <a:solidFill>
                  <a:schemeClr val="tx1"/>
                </a:solidFill>
              </a:rPr>
              <a:t> ile  kınanmaktadır. </a:t>
            </a:r>
          </a:p>
          <a:p>
            <a:pPr algn="just"/>
            <a:r>
              <a:rPr lang="tr-TR" sz="2000" b="1" dirty="0" smtClean="0">
                <a:solidFill>
                  <a:srgbClr val="FF0000"/>
                </a:solidFill>
              </a:rPr>
              <a:t>İnsanın Allah’ı zat, isim, sıfat ve fiilleriyle tanıması; Allah ile zihnî ve kalbî bir ilişki içinde bulunması gerekir. </a:t>
            </a:r>
            <a:r>
              <a:rPr lang="tr-TR" sz="2000" dirty="0" err="1" smtClean="0">
                <a:solidFill>
                  <a:schemeClr val="tx1"/>
                </a:solidFill>
              </a:rPr>
              <a:t>Kur’ân</a:t>
            </a:r>
            <a:r>
              <a:rPr lang="tr-TR" sz="2000" dirty="0" smtClean="0">
                <a:solidFill>
                  <a:schemeClr val="tx1"/>
                </a:solidFill>
              </a:rPr>
              <a:t>; baştan sona Allah'ın isim, sıfat ve fiillerinin tanıtımı ile doludur. </a:t>
            </a:r>
            <a:endParaRPr lang="tr-TR" sz="2000"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42844" y="285728"/>
            <a:ext cx="6858048" cy="628654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defRPr/>
            </a:pPr>
            <a:r>
              <a:rPr lang="tr-TR" sz="2000" b="1" dirty="0" smtClean="0">
                <a:solidFill>
                  <a:srgbClr val="FF0000"/>
                </a:solidFill>
              </a:rPr>
              <a:t>Her şeyin bir yapanı, yaratanı vardır. Her resmin bir ressamı, her heykelin bir heykeltıraşı vardır.</a:t>
            </a:r>
            <a:r>
              <a:rPr lang="tr-TR" sz="2000" b="1" dirty="0" smtClean="0">
                <a:solidFill>
                  <a:schemeClr val="tx1"/>
                </a:solidFill>
              </a:rPr>
              <a:t> </a:t>
            </a:r>
            <a:r>
              <a:rPr lang="tr-TR" sz="2000" dirty="0" smtClean="0">
                <a:solidFill>
                  <a:schemeClr val="tx1"/>
                </a:solidFill>
              </a:rPr>
              <a:t>Elbisenin varlığı onun diken bir terzisinin olduğunu, binalar onları yapan bir ustanın olduğunu, sütün varlığı onun sağıldığı bir hayvanın varlığını, ekmeğin varlığı onun bir pişirenin olduğunu bizlere göstermez mi? Elbette ki gösterir.</a:t>
            </a:r>
          </a:p>
          <a:p>
            <a:pPr algn="just">
              <a:defRPr/>
            </a:pPr>
            <a:r>
              <a:rPr lang="tr-TR" sz="2000" dirty="0" smtClean="0">
                <a:solidFill>
                  <a:srgbClr val="FF0000"/>
                </a:solidFill>
              </a:rPr>
              <a:t>Peki bu bu uçsuz bucaksız alem? Bunun bir yaratıcısı yok mu? İnsan denen mucizevi varlık, onu mükemmel surette yaratan kim? </a:t>
            </a:r>
          </a:p>
          <a:p>
            <a:pPr algn="just">
              <a:defRPr/>
            </a:pPr>
            <a:r>
              <a:rPr lang="tr-TR" sz="2000" dirty="0" smtClean="0">
                <a:solidFill>
                  <a:schemeClr val="tx1"/>
                </a:solidFill>
              </a:rPr>
              <a:t>Doğada bulunan faydalandığımız milyonlarca bitki, nebatat, binlerce bitki ve hayvan, milyonlarca yıldız ve gezegenler, uçsuz bucaksız evren….</a:t>
            </a:r>
            <a:r>
              <a:rPr lang="tr-TR" sz="2000" dirty="0">
                <a:solidFill>
                  <a:schemeClr val="tx1"/>
                </a:solidFill>
              </a:rPr>
              <a:t> </a:t>
            </a:r>
            <a:r>
              <a:rPr lang="tr-TR" sz="2000" dirty="0" smtClean="0">
                <a:solidFill>
                  <a:schemeClr val="tx1"/>
                </a:solidFill>
              </a:rPr>
              <a:t>Bunları yoktan var eden ahenkle hareketlerini sağlayan bu kainata nizam </a:t>
            </a:r>
            <a:r>
              <a:rPr lang="tr-TR" sz="2000" dirty="0" err="1" smtClean="0">
                <a:solidFill>
                  <a:schemeClr val="tx1"/>
                </a:solidFill>
              </a:rPr>
              <a:t>verenbir</a:t>
            </a:r>
            <a:r>
              <a:rPr lang="tr-TR" sz="2000" dirty="0" smtClean="0">
                <a:solidFill>
                  <a:schemeClr val="tx1"/>
                </a:solidFill>
              </a:rPr>
              <a:t> güç vardır. Oda Allah </a:t>
            </a:r>
            <a:r>
              <a:rPr lang="tr-TR" sz="2000" dirty="0" err="1" smtClean="0">
                <a:solidFill>
                  <a:schemeClr val="tx1"/>
                </a:solidFill>
              </a:rPr>
              <a:t>azze</a:t>
            </a:r>
            <a:r>
              <a:rPr lang="tr-TR" sz="2000" dirty="0" smtClean="0">
                <a:solidFill>
                  <a:schemeClr val="tx1"/>
                </a:solidFill>
              </a:rPr>
              <a:t> ve </a:t>
            </a:r>
            <a:r>
              <a:rPr lang="tr-TR" sz="2000" dirty="0" err="1" smtClean="0">
                <a:solidFill>
                  <a:schemeClr val="tx1"/>
                </a:solidFill>
              </a:rPr>
              <a:t>celledir</a:t>
            </a:r>
            <a:r>
              <a:rPr lang="tr-TR" sz="2000" dirty="0" smtClean="0">
                <a:solidFill>
                  <a:schemeClr val="tx1"/>
                </a:solidFill>
              </a:rPr>
              <a:t>. </a:t>
            </a:r>
          </a:p>
          <a:p>
            <a:pPr algn="just">
              <a:defRPr/>
            </a:pPr>
            <a:r>
              <a:rPr lang="tr-TR" sz="2000" dirty="0" smtClean="0">
                <a:solidFill>
                  <a:schemeClr val="tx1"/>
                </a:solidFill>
              </a:rPr>
              <a:t>“</a:t>
            </a:r>
            <a:r>
              <a:rPr lang="tr-TR" sz="2000" b="1" dirty="0" smtClean="0">
                <a:solidFill>
                  <a:srgbClr val="FF0000"/>
                </a:solidFill>
              </a:rPr>
              <a:t>Allahın varlığını ve birliğini bulmak için göklere bakın, yerlere bakın, kendinize bakın. Bunların kendiliğinden olup olmadığına bakın. Bütün bunların yaratılışındaki incelikleri düşünün. Çünkü bunlar Allahın varlığını ve birliğini gösteren delillerdir</a:t>
            </a:r>
            <a:r>
              <a:rPr lang="tr-TR" sz="2000" dirty="0" smtClean="0">
                <a:solidFill>
                  <a:srgbClr val="FF0000"/>
                </a:solidFill>
              </a:rPr>
              <a:t>…</a:t>
            </a:r>
            <a:r>
              <a:rPr lang="tr-TR" sz="2000" dirty="0" smtClean="0">
                <a:solidFill>
                  <a:schemeClr val="tx1"/>
                </a:solidFill>
              </a:rPr>
              <a:t>.”(Hadis) </a:t>
            </a:r>
            <a:endParaRPr lang="tr-TR"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85720" y="285728"/>
            <a:ext cx="6858048" cy="628654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ar-AE" sz="2800" dirty="0" smtClean="0">
                <a:solidFill>
                  <a:schemeClr val="tx1"/>
                </a:solidFill>
                <a:latin typeface="HASENAT4" pitchFamily="2" charset="-78"/>
                <a:cs typeface="HASENAT4" pitchFamily="2" charset="-78"/>
              </a:rPr>
              <a:t>اِنَّنٖى اَنَا اللّٰهُ لَا اِلٰهَ اِلَّا اَنَا فَاعْبُدْنٖى وَاَقِمِ الصَّلٰوةَ لِذِكْرٖى </a:t>
            </a:r>
          </a:p>
          <a:p>
            <a:pPr algn="just"/>
            <a:r>
              <a:rPr lang="tr-TR" dirty="0" smtClean="0">
                <a:solidFill>
                  <a:schemeClr val="tx1"/>
                </a:solidFill>
              </a:rPr>
              <a:t>“</a:t>
            </a:r>
            <a:r>
              <a:rPr lang="tr-TR" dirty="0" smtClean="0">
                <a:solidFill>
                  <a:srgbClr val="FF0000"/>
                </a:solidFill>
              </a:rPr>
              <a:t>Şüphesiz ki ben Allah’ım. Benden başka hiçbir ilah yoktur. O halde bana ibadet ve beni anmak için namaz kıl</a:t>
            </a:r>
            <a:r>
              <a:rPr lang="tr-TR" dirty="0" smtClean="0">
                <a:solidFill>
                  <a:schemeClr val="tx1"/>
                </a:solidFill>
              </a:rPr>
              <a:t>” (Taha, 14). </a:t>
            </a:r>
          </a:p>
          <a:p>
            <a:pPr algn="ctr"/>
            <a:r>
              <a:rPr lang="ar-AE" sz="3200" dirty="0" smtClean="0">
                <a:solidFill>
                  <a:schemeClr val="tx1"/>
                </a:solidFill>
                <a:latin typeface="HASENAT4" pitchFamily="2" charset="-78"/>
                <a:cs typeface="HASENAT4" pitchFamily="2" charset="-78"/>
              </a:rPr>
              <a:t>اِنَّ رَبَّكَ سَرٖيعُ الْعِقَابِ وَاِنَّهُ لَغَفُورٌ رَحٖيمٌ </a:t>
            </a:r>
          </a:p>
          <a:p>
            <a:pPr algn="just"/>
            <a:r>
              <a:rPr lang="tr-TR" dirty="0" smtClean="0">
                <a:solidFill>
                  <a:schemeClr val="tx1"/>
                </a:solidFill>
              </a:rPr>
              <a:t>“Şüphesiz senin Rabbin cezası çok çabuk olandır, şüphesiz O, çok bağışlayan çok merhamet edendir” (</a:t>
            </a:r>
            <a:r>
              <a:rPr lang="tr-TR" dirty="0" err="1" smtClean="0">
                <a:solidFill>
                  <a:schemeClr val="tx1"/>
                </a:solidFill>
              </a:rPr>
              <a:t>En’âm</a:t>
            </a:r>
            <a:r>
              <a:rPr lang="tr-TR" dirty="0" smtClean="0">
                <a:solidFill>
                  <a:schemeClr val="tx1"/>
                </a:solidFill>
              </a:rPr>
              <a:t>, 165).</a:t>
            </a:r>
          </a:p>
          <a:p>
            <a:pPr algn="ctr"/>
            <a:r>
              <a:rPr lang="ar-AE" sz="2800" dirty="0" smtClean="0">
                <a:solidFill>
                  <a:schemeClr val="tx1"/>
                </a:solidFill>
                <a:latin typeface="HASENAT4" pitchFamily="2" charset="-78"/>
                <a:cs typeface="HASENAT4" pitchFamily="2" charset="-78"/>
              </a:rPr>
              <a:t>غَافِرِ الذَّنْبِ وَقَابِلِ التَّوْبِ شَدٖيدِ الْعِقَابِ ذِى الطَّوْلِ لَا اِلٰهَ اِلَّا هُوَ اِلَيْهِ الْمَصٖيرُ </a:t>
            </a:r>
          </a:p>
          <a:p>
            <a:pPr algn="just"/>
            <a:r>
              <a:rPr lang="tr-TR" dirty="0" smtClean="0">
                <a:solidFill>
                  <a:schemeClr val="tx1"/>
                </a:solidFill>
              </a:rPr>
              <a:t>“(</a:t>
            </a:r>
            <a:r>
              <a:rPr lang="tr-TR" dirty="0" smtClean="0">
                <a:solidFill>
                  <a:srgbClr val="FF0000"/>
                </a:solidFill>
              </a:rPr>
              <a:t>Allah), günahı bağışlayan,  tövbeyi kabul eden, , azabı ağır olan, lütuf sahibidir</a:t>
            </a:r>
            <a:r>
              <a:rPr lang="tr-TR" dirty="0" smtClean="0">
                <a:solidFill>
                  <a:schemeClr val="tx1"/>
                </a:solidFill>
              </a:rPr>
              <a:t>” (Mümin, 40/3).</a:t>
            </a:r>
          </a:p>
          <a:p>
            <a:pPr algn="ctr"/>
            <a:r>
              <a:rPr lang="ar-AE" sz="3200" dirty="0" smtClean="0">
                <a:solidFill>
                  <a:schemeClr val="tx1"/>
                </a:solidFill>
                <a:latin typeface="HASENAT4" pitchFamily="2" charset="-78"/>
                <a:cs typeface="HASENAT4" pitchFamily="2" charset="-78"/>
              </a:rPr>
              <a:t>اَللّٰهُ لَا اِلٰهَ اِلَّا هُوَ لَهُ الْاَسْمَاءُ الْحُسْنٰى </a:t>
            </a:r>
          </a:p>
          <a:p>
            <a:pPr algn="just"/>
            <a:r>
              <a:rPr lang="tr-TR" dirty="0" smtClean="0">
                <a:solidFill>
                  <a:schemeClr val="tx1"/>
                </a:solidFill>
              </a:rPr>
              <a:t>“Allah kendisinden başka hiçbir ilah bulunmayandır, en güzel isimler O’nundur</a:t>
            </a:r>
            <a:r>
              <a:rPr lang="tr-TR" b="1" dirty="0" smtClean="0">
                <a:solidFill>
                  <a:schemeClr val="tx1"/>
                </a:solidFill>
              </a:rPr>
              <a:t>” </a:t>
            </a:r>
            <a:r>
              <a:rPr lang="tr-TR" dirty="0" smtClean="0">
                <a:solidFill>
                  <a:schemeClr val="tx1"/>
                </a:solidFill>
              </a:rPr>
              <a:t>(Taha, 8)</a:t>
            </a:r>
          </a:p>
          <a:p>
            <a:pPr algn="ctr"/>
            <a:r>
              <a:rPr lang="ar-AE" sz="2800" dirty="0" smtClean="0">
                <a:solidFill>
                  <a:schemeClr val="tx1"/>
                </a:solidFill>
                <a:latin typeface="HASENAT4" pitchFamily="2" charset="-78"/>
                <a:cs typeface="HASENAT4" pitchFamily="2" charset="-78"/>
              </a:rPr>
              <a:t>وَنَحْنُ اَقْرَبُ اِلَيْهِ مِنْ حَبْلِ الْوَرٖيدِ </a:t>
            </a:r>
          </a:p>
          <a:p>
            <a:pPr algn="just"/>
            <a:r>
              <a:rPr lang="tr-TR" dirty="0" smtClean="0">
                <a:solidFill>
                  <a:schemeClr val="tx1"/>
                </a:solidFill>
              </a:rPr>
              <a:t>“biz ona şah damarından daha yakınız.” (KAF 16. ayet)</a:t>
            </a:r>
          </a:p>
          <a:p>
            <a:r>
              <a:rPr lang="tr-TR" dirty="0" smtClean="0">
                <a:solidFill>
                  <a:schemeClr val="tx1"/>
                </a:solidFill>
              </a:rPr>
              <a:t>Bu ve benzeri yüzlerce </a:t>
            </a:r>
            <a:r>
              <a:rPr lang="tr-TR" dirty="0" err="1" smtClean="0">
                <a:solidFill>
                  <a:schemeClr val="tx1"/>
                </a:solidFill>
              </a:rPr>
              <a:t>âyette</a:t>
            </a:r>
            <a:r>
              <a:rPr lang="tr-TR" dirty="0" smtClean="0">
                <a:solidFill>
                  <a:schemeClr val="tx1"/>
                </a:solidFill>
              </a:rPr>
              <a:t> Allah bize kendisini tanıtmaktadır.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42844" y="285728"/>
            <a:ext cx="6858048" cy="628654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ar-SA" sz="3200" dirty="0" smtClean="0">
                <a:solidFill>
                  <a:srgbClr val="C00000"/>
                </a:solidFill>
                <a:latin typeface="HASENAT4" pitchFamily="2" charset="-78"/>
                <a:cs typeface="HASENAT4" pitchFamily="2" charset="-78"/>
              </a:rPr>
              <a:t>اَشْهَدُ اَنَّ مُحَمَّدًا رَسُولُ اللَّهِ - اَشْهَدُ اَنَّ مُحَمَّدًا رَسُولُ اللَّهِ </a:t>
            </a:r>
            <a:endParaRPr lang="tr-TR" sz="3200" dirty="0" smtClean="0">
              <a:solidFill>
                <a:srgbClr val="C00000"/>
              </a:solidFill>
              <a:latin typeface="HASENAT4" pitchFamily="2" charset="-78"/>
              <a:cs typeface="HASENAT4" pitchFamily="2" charset="-78"/>
            </a:endParaRPr>
          </a:p>
          <a:p>
            <a:pPr algn="just"/>
            <a:endParaRPr lang="tr-TR" dirty="0" smtClean="0">
              <a:solidFill>
                <a:schemeClr val="tx1"/>
              </a:solidFill>
            </a:endParaRPr>
          </a:p>
          <a:p>
            <a:pPr algn="just"/>
            <a:r>
              <a:rPr lang="tr-TR" sz="2400" b="1" u="sng" dirty="0" smtClean="0">
                <a:solidFill>
                  <a:srgbClr val="7030A0"/>
                </a:solidFill>
              </a:rPr>
              <a:t>Günde 10 kez</a:t>
            </a:r>
            <a:r>
              <a:rPr lang="tr-TR" sz="2400" dirty="0" smtClean="0">
                <a:solidFill>
                  <a:schemeClr val="tx1"/>
                </a:solidFill>
              </a:rPr>
              <a:t> tekrarlanan “</a:t>
            </a:r>
            <a:r>
              <a:rPr lang="tr-TR" sz="2800" b="1" dirty="0" smtClean="0">
                <a:solidFill>
                  <a:srgbClr val="C00000"/>
                </a:solidFill>
              </a:rPr>
              <a:t>Şahitlik ederim ki </a:t>
            </a:r>
            <a:r>
              <a:rPr lang="tr-TR" sz="2800" b="1" dirty="0" err="1" smtClean="0">
                <a:solidFill>
                  <a:srgbClr val="C00000"/>
                </a:solidFill>
              </a:rPr>
              <a:t>hz.</a:t>
            </a:r>
            <a:r>
              <a:rPr lang="tr-TR" sz="2800" b="1" dirty="0" smtClean="0">
                <a:solidFill>
                  <a:srgbClr val="C00000"/>
                </a:solidFill>
              </a:rPr>
              <a:t> Muhammed </a:t>
            </a:r>
            <a:r>
              <a:rPr lang="tr-TR" sz="2800" b="1" dirty="0" err="1" smtClean="0">
                <a:solidFill>
                  <a:srgbClr val="C00000"/>
                </a:solidFill>
              </a:rPr>
              <a:t>allahın</a:t>
            </a:r>
            <a:r>
              <a:rPr lang="tr-TR" sz="2800" b="1" dirty="0" smtClean="0">
                <a:solidFill>
                  <a:srgbClr val="C00000"/>
                </a:solidFill>
              </a:rPr>
              <a:t> elçisidir.</a:t>
            </a:r>
            <a:r>
              <a:rPr lang="tr-TR" sz="2400" dirty="0" smtClean="0">
                <a:solidFill>
                  <a:schemeClr val="tx1"/>
                </a:solidFill>
              </a:rPr>
              <a:t>” ikrarı bizleri peygambere olan imanımızı ikrara davet ediyor.</a:t>
            </a:r>
          </a:p>
          <a:p>
            <a:pPr algn="just"/>
            <a:r>
              <a:rPr lang="tr-TR" sz="2400" dirty="0" smtClean="0">
                <a:solidFill>
                  <a:srgbClr val="7030A0"/>
                </a:solidFill>
              </a:rPr>
              <a:t>Biz bu çağrının karşılığında şahitlik yaptığımız şeyin kadrini kıymetini biliyor muyuz? </a:t>
            </a:r>
            <a:r>
              <a:rPr lang="tr-TR" sz="2400" dirty="0" smtClean="0">
                <a:solidFill>
                  <a:srgbClr val="0070C0"/>
                </a:solidFill>
              </a:rPr>
              <a:t>Peygamberimiz kim? </a:t>
            </a:r>
            <a:r>
              <a:rPr lang="tr-TR" sz="2400" b="1" dirty="0" smtClean="0">
                <a:solidFill>
                  <a:srgbClr val="FF0000"/>
                </a:solidFill>
              </a:rPr>
              <a:t>Hz. Muhammed Mustafa’yı Acaba ne kadar tanıyoruz?</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42844" y="285728"/>
            <a:ext cx="6858048" cy="628654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000" b="1" dirty="0" smtClean="0">
                <a:solidFill>
                  <a:srgbClr val="7030A0"/>
                </a:solidFill>
              </a:rPr>
              <a:t>Yüce Allah, insan için gerekli olan her şeyi, bir taraftan vahiy ile bildirmiş; diğer taraftan da peygamberler vasıtasıyla, bildirdiklerinin sosyal hayata nasıl geçirileceğinin somut örneğini göstermiştir. </a:t>
            </a:r>
          </a:p>
          <a:p>
            <a:pPr algn="just"/>
            <a:r>
              <a:rPr lang="tr-TR" sz="2000" dirty="0" smtClean="0">
                <a:solidFill>
                  <a:srgbClr val="C00000"/>
                </a:solidFill>
              </a:rPr>
              <a:t>Dinin insana ulaşması ve öğretilmesi konusunda peygamberin önemi son derece büyüktür. Dini koyan Allah'tır, ama onu eksiksiz bir şekilde insanlığa sunan peygamberdir. </a:t>
            </a:r>
          </a:p>
          <a:p>
            <a:pPr algn="just"/>
            <a:r>
              <a:rPr lang="tr-TR" sz="2000" dirty="0" smtClean="0">
                <a:solidFill>
                  <a:schemeClr val="tx1"/>
                </a:solidFill>
              </a:rPr>
              <a:t>Dini değerleri hayatında yaşantı haline dönüştürebilmesi için de insanın, peygamberin örnekliğine ihtiyacı vardır. </a:t>
            </a:r>
          </a:p>
          <a:p>
            <a:pPr algn="just"/>
            <a:r>
              <a:rPr lang="tr-TR" sz="2000" b="1" dirty="0" smtClean="0">
                <a:solidFill>
                  <a:srgbClr val="C00000"/>
                </a:solidFill>
              </a:rPr>
              <a:t>Peygamberimiz de bizim için en büyük örnektir.</a:t>
            </a:r>
          </a:p>
          <a:p>
            <a:pPr algn="just"/>
            <a:r>
              <a:rPr lang="tr-TR" sz="2000" dirty="0" smtClean="0">
                <a:solidFill>
                  <a:schemeClr val="tx1"/>
                </a:solidFill>
              </a:rPr>
              <a:t>Karanlıklar içerisinde kalan insanlık O’nun öğretileriyle aydınlığa kavuşmuş, kız çocuklarına reva görülen diri diri toprağa gömülme O’nun gelişiyle son bulmuş, kadınlara yapılan haksızlıklar O’nun teşrifiyle sona kavuşturulmuş, haksız yere canların kıyılması sona erdirilmiş, zulüm bitmiş ve hayat bütün canlılar için yaşanılabilir bir hayata dönüştürülmüştür.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14282" y="285728"/>
            <a:ext cx="6715172" cy="628654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3200" dirty="0" smtClean="0">
                <a:solidFill>
                  <a:srgbClr val="C00000"/>
                </a:solidFill>
                <a:latin typeface="HASENAT4" pitchFamily="2" charset="-78"/>
                <a:cs typeface="HASENAT4" pitchFamily="2" charset="-78"/>
              </a:rPr>
              <a:t>وَمَا اَرْسَلْنَاكَ اِلَّا رَحْمَةً لِلْعَالَمينَ</a:t>
            </a:r>
            <a:endParaRPr lang="tr-TR" sz="3200" dirty="0" smtClean="0">
              <a:solidFill>
                <a:srgbClr val="C00000"/>
              </a:solidFill>
              <a:latin typeface="HASENAT4" pitchFamily="2" charset="-78"/>
              <a:cs typeface="HASENAT4" pitchFamily="2" charset="-78"/>
            </a:endParaRPr>
          </a:p>
          <a:p>
            <a:pPr algn="just"/>
            <a:r>
              <a:rPr lang="tr-TR" b="1" dirty="0" smtClean="0">
                <a:solidFill>
                  <a:schemeClr val="tx1"/>
                </a:solidFill>
              </a:rPr>
              <a:t>“Biz Seni ancak alemlere rahmet olarak gönderdik”</a:t>
            </a:r>
            <a:r>
              <a:rPr lang="tr-TR" sz="2800" b="1" dirty="0" smtClean="0">
                <a:solidFill>
                  <a:schemeClr val="tx1"/>
                </a:solidFill>
              </a:rPr>
              <a:t>.</a:t>
            </a:r>
            <a:r>
              <a:rPr lang="tr-TR" sz="2800" dirty="0" smtClean="0">
                <a:solidFill>
                  <a:schemeClr val="tx1"/>
                </a:solidFill>
              </a:rPr>
              <a:t> </a:t>
            </a:r>
            <a:r>
              <a:rPr lang="tr-TR" sz="1050" dirty="0" smtClean="0">
                <a:solidFill>
                  <a:schemeClr val="tx1"/>
                </a:solidFill>
              </a:rPr>
              <a:t>(</a:t>
            </a:r>
            <a:r>
              <a:rPr lang="tr-TR" sz="1050" dirty="0" err="1" smtClean="0">
                <a:solidFill>
                  <a:schemeClr val="tx1"/>
                </a:solidFill>
              </a:rPr>
              <a:t>Enbiyâ</a:t>
            </a:r>
            <a:r>
              <a:rPr lang="tr-TR" sz="1050" dirty="0" smtClean="0">
                <a:solidFill>
                  <a:schemeClr val="tx1"/>
                </a:solidFill>
              </a:rPr>
              <a:t>, 21/107) </a:t>
            </a:r>
          </a:p>
          <a:p>
            <a:pPr algn="ctr" rtl="1"/>
            <a:r>
              <a:rPr lang="ar-SA" sz="2400" dirty="0" smtClean="0">
                <a:solidFill>
                  <a:srgbClr val="C00000"/>
                </a:solidFill>
                <a:latin typeface="HASENAT4" pitchFamily="2" charset="-78"/>
                <a:cs typeface="HASENAT4" pitchFamily="2" charset="-78"/>
              </a:rPr>
              <a:t>وَمَا آتَاكُمُ الرَّسُولُ فَخُذُوهُ وَمَا نَهَاكُمْ عَنْهُ فَانتَهُوا </a:t>
            </a:r>
            <a:endParaRPr lang="tr-TR" sz="2400" dirty="0" smtClean="0">
              <a:solidFill>
                <a:srgbClr val="C00000"/>
              </a:solidFill>
              <a:latin typeface="HASENAT4" pitchFamily="2" charset="-78"/>
              <a:cs typeface="HASENAT4" pitchFamily="2" charset="-78"/>
            </a:endParaRPr>
          </a:p>
          <a:p>
            <a:pPr algn="just"/>
            <a:r>
              <a:rPr lang="tr-TR" sz="2000" b="1" dirty="0" smtClean="0">
                <a:solidFill>
                  <a:schemeClr val="tx1"/>
                </a:solidFill>
              </a:rPr>
              <a:t>"Peygamber size neyi getirmiş ve emretmişse, onu alın (yapın); neyi yasaklamış ise, ondan sakının"</a:t>
            </a:r>
            <a:r>
              <a:rPr lang="tr-TR" sz="2000" dirty="0" smtClean="0">
                <a:solidFill>
                  <a:schemeClr val="tx1"/>
                </a:solidFill>
              </a:rPr>
              <a:t> </a:t>
            </a:r>
            <a:r>
              <a:rPr lang="tr-TR" sz="1600" dirty="0" smtClean="0">
                <a:solidFill>
                  <a:schemeClr val="tx1"/>
                </a:solidFill>
              </a:rPr>
              <a:t>(</a:t>
            </a:r>
            <a:r>
              <a:rPr lang="tr-TR" sz="1600" dirty="0" err="1" smtClean="0">
                <a:solidFill>
                  <a:schemeClr val="tx1"/>
                </a:solidFill>
              </a:rPr>
              <a:t>Haşr</a:t>
            </a:r>
            <a:r>
              <a:rPr lang="tr-TR" sz="1600" dirty="0" smtClean="0">
                <a:solidFill>
                  <a:schemeClr val="tx1"/>
                </a:solidFill>
              </a:rPr>
              <a:t>, 59/7) </a:t>
            </a:r>
          </a:p>
          <a:p>
            <a:pPr algn="ctr" rtl="1"/>
            <a:r>
              <a:rPr lang="ar-SA" sz="2800" dirty="0" smtClean="0">
                <a:solidFill>
                  <a:srgbClr val="C00000"/>
                </a:solidFill>
                <a:latin typeface="HASENAT4" pitchFamily="2" charset="-78"/>
                <a:cs typeface="HASENAT4" pitchFamily="2" charset="-78"/>
              </a:rPr>
              <a:t>مَّنْ يُطِعِ الرَّسُولَ فَقَدْ أَطَاعَ اللّهَ </a:t>
            </a:r>
            <a:endParaRPr lang="tr-TR" sz="2800" dirty="0" smtClean="0">
              <a:solidFill>
                <a:srgbClr val="C00000"/>
              </a:solidFill>
              <a:latin typeface="HASENAT4" pitchFamily="2" charset="-78"/>
              <a:cs typeface="HASENAT4" pitchFamily="2" charset="-78"/>
            </a:endParaRPr>
          </a:p>
          <a:p>
            <a:pPr algn="just"/>
            <a:r>
              <a:rPr lang="tr-TR" sz="2000" dirty="0" smtClean="0">
                <a:solidFill>
                  <a:schemeClr val="tx1"/>
                </a:solidFill>
              </a:rPr>
              <a:t>"</a:t>
            </a:r>
            <a:r>
              <a:rPr lang="tr-TR" sz="2000" u="sng" dirty="0" smtClean="0">
                <a:solidFill>
                  <a:schemeClr val="tx1"/>
                </a:solidFill>
              </a:rPr>
              <a:t>Kim Peygambere </a:t>
            </a:r>
            <a:r>
              <a:rPr lang="tr-TR" sz="2000" u="sng" dirty="0" err="1" smtClean="0">
                <a:solidFill>
                  <a:schemeClr val="tx1"/>
                </a:solidFill>
              </a:rPr>
              <a:t>itâat</a:t>
            </a:r>
            <a:r>
              <a:rPr lang="tr-TR" sz="2000" u="sng" dirty="0" smtClean="0">
                <a:solidFill>
                  <a:schemeClr val="tx1"/>
                </a:solidFill>
              </a:rPr>
              <a:t> ederse, gerçekte Allah'a </a:t>
            </a:r>
            <a:r>
              <a:rPr lang="tr-TR" sz="2000" u="sng" dirty="0" err="1" smtClean="0">
                <a:solidFill>
                  <a:schemeClr val="tx1"/>
                </a:solidFill>
              </a:rPr>
              <a:t>itâat</a:t>
            </a:r>
            <a:r>
              <a:rPr lang="tr-TR" sz="2000" u="sng" dirty="0" smtClean="0">
                <a:solidFill>
                  <a:schemeClr val="tx1"/>
                </a:solidFill>
              </a:rPr>
              <a:t> etmiştir</a:t>
            </a:r>
            <a:r>
              <a:rPr lang="tr-TR" sz="2000" dirty="0" smtClean="0">
                <a:solidFill>
                  <a:schemeClr val="tx1"/>
                </a:solidFill>
              </a:rPr>
              <a:t>." </a:t>
            </a:r>
            <a:r>
              <a:rPr lang="tr-TR" sz="1600" dirty="0" smtClean="0">
                <a:solidFill>
                  <a:schemeClr val="tx1"/>
                </a:solidFill>
              </a:rPr>
              <a:t>(Nisa, 4/80) </a:t>
            </a:r>
          </a:p>
          <a:p>
            <a:pPr algn="ctr" rtl="1"/>
            <a:r>
              <a:rPr lang="ar-SA" sz="2800" dirty="0" smtClean="0">
                <a:solidFill>
                  <a:srgbClr val="C00000"/>
                </a:solidFill>
                <a:latin typeface="HASENAT4" pitchFamily="2" charset="-78"/>
                <a:cs typeface="HASENAT4" pitchFamily="2" charset="-78"/>
              </a:rPr>
              <a:t>قُلْ إِن كُنتُمْ تُحِبُّونَ اللّهَ فَاتَّبِعُونِي يُحْبِبْكُمُ اللّهُ وَيَغْفِرْ لَكُمْ ذُنُوبَكُمْ وَاللّهُ غَفُورٌ رَّحِيمٌ{31} قُلْ أَطِيعُواْ اللّهَ وَالرَّسُولَ فإِن تَوَلَّوْاْ فَإِنَّ اللّهَ لاَ يُحِبُّ الْكَافِرِينَ {32}</a:t>
            </a:r>
            <a:endParaRPr lang="tr-TR" sz="2800" dirty="0" smtClean="0">
              <a:solidFill>
                <a:srgbClr val="C00000"/>
              </a:solidFill>
              <a:latin typeface="HASENAT4" pitchFamily="2" charset="-78"/>
              <a:cs typeface="HASENAT4" pitchFamily="2" charset="-78"/>
            </a:endParaRPr>
          </a:p>
          <a:p>
            <a:pPr algn="just"/>
            <a:r>
              <a:rPr lang="tr-TR" sz="2000" b="1" dirty="0" smtClean="0">
                <a:solidFill>
                  <a:schemeClr val="tx1"/>
                </a:solidFill>
              </a:rPr>
              <a:t>“De ki, siz </a:t>
            </a:r>
            <a:r>
              <a:rPr lang="tr-TR" sz="2000" b="1" u="sng" dirty="0" smtClean="0">
                <a:solidFill>
                  <a:schemeClr val="tx1"/>
                </a:solidFill>
              </a:rPr>
              <a:t>gerçekten Allah'ı seviyorsanız bana uyun ki, Allah da sizi sevsin ve suçlarınızı bağışlasın. </a:t>
            </a:r>
            <a:r>
              <a:rPr lang="tr-TR" sz="2000" b="1" dirty="0" smtClean="0">
                <a:solidFill>
                  <a:schemeClr val="tx1"/>
                </a:solidFill>
              </a:rPr>
              <a:t>Çünkü Allah çok esirgeyici ve bağışlayıcıdır. De ki, Allah'a ve Peygamber'e itaat edin! Eğer aksine giderlerse, şüphe yok ki Allah kâfirleri sevmez.”</a:t>
            </a:r>
            <a:r>
              <a:rPr lang="tr-TR" sz="1600" dirty="0" smtClean="0">
                <a:solidFill>
                  <a:schemeClr val="tx1"/>
                </a:solidFill>
              </a:rPr>
              <a:t> </a:t>
            </a:r>
            <a:r>
              <a:rPr lang="tr-TR" sz="1050" dirty="0" smtClean="0">
                <a:solidFill>
                  <a:schemeClr val="tx1"/>
                </a:solidFill>
              </a:rPr>
              <a:t>(Al-i İmran, 3/31-32)</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14282" y="285728"/>
            <a:ext cx="6715172" cy="628654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ar-SA" sz="3200" dirty="0" smtClean="0">
                <a:solidFill>
                  <a:srgbClr val="C00000"/>
                </a:solidFill>
                <a:latin typeface="HASENAT4" pitchFamily="2" charset="-78"/>
                <a:cs typeface="HASENAT4" pitchFamily="2" charset="-78"/>
              </a:rPr>
              <a:t>تِلْكَ حُدُودُ اللّهِ وَمَن يُطِعِ اللّهَ وَرَسُولَهُ يُدْخِلْهُ جَنَّاتٍ تَجْرِي مِن تَحْتِهَا الأَنْهَارُ خَالِدِينَ فِيهَا وَذَلِكَ الْفَوْزُ الْعَظِيمُ {13} وَمَن يَعْصِ اللّهَ وَرَسُولَهُ وَيَتَعَدَّ حُدُودَهُ يُدْخِلْهُ نَاراً خَالِداً فِيهَا وَلَهُ عَذَابٌ مُّهِينٌ {14}</a:t>
            </a:r>
            <a:endParaRPr lang="tr-TR" sz="3200" dirty="0" smtClean="0">
              <a:solidFill>
                <a:srgbClr val="C00000"/>
              </a:solidFill>
              <a:latin typeface="HASENAT4" pitchFamily="2" charset="-78"/>
              <a:cs typeface="HASENAT4" pitchFamily="2" charset="-78"/>
            </a:endParaRPr>
          </a:p>
          <a:p>
            <a:pPr algn="just"/>
            <a:endParaRPr lang="tr-TR" sz="2000" b="1" dirty="0" smtClean="0">
              <a:solidFill>
                <a:schemeClr val="tx1"/>
              </a:solidFill>
            </a:endParaRPr>
          </a:p>
          <a:p>
            <a:pPr algn="just"/>
            <a:r>
              <a:rPr lang="tr-TR" sz="2000" b="1" dirty="0" smtClean="0">
                <a:solidFill>
                  <a:schemeClr val="tx1"/>
                </a:solidFill>
              </a:rPr>
              <a:t>“ İşte bütün bu hükümler, Allah'ın koyduğu hükümler ve çizdiği sınırlardır. </a:t>
            </a:r>
            <a:r>
              <a:rPr lang="tr-TR" sz="2000" b="1" u="sng" dirty="0" smtClean="0">
                <a:solidFill>
                  <a:schemeClr val="tx1"/>
                </a:solidFill>
              </a:rPr>
              <a:t>Kim Allah'a ve Peygamberine </a:t>
            </a:r>
            <a:r>
              <a:rPr lang="tr-TR" sz="2000" b="1" u="sng" dirty="0" err="1" smtClean="0">
                <a:solidFill>
                  <a:schemeClr val="tx1"/>
                </a:solidFill>
              </a:rPr>
              <a:t>itâat</a:t>
            </a:r>
            <a:r>
              <a:rPr lang="tr-TR" sz="2000" b="1" u="sng" dirty="0" smtClean="0">
                <a:solidFill>
                  <a:schemeClr val="tx1"/>
                </a:solidFill>
              </a:rPr>
              <a:t> ederse Allah onu altlarından ırmaklar akan cennetlere koyar</a:t>
            </a:r>
            <a:r>
              <a:rPr lang="tr-TR" sz="2000" b="1" dirty="0" smtClean="0">
                <a:solidFill>
                  <a:schemeClr val="tx1"/>
                </a:solidFill>
              </a:rPr>
              <a:t>. Onlar, orada ebedî olarak kalacaklardır. İşte büyük kurtuluş budur. </a:t>
            </a:r>
            <a:r>
              <a:rPr lang="tr-TR" sz="2000" b="1" u="sng" dirty="0" smtClean="0">
                <a:solidFill>
                  <a:schemeClr val="tx1"/>
                </a:solidFill>
              </a:rPr>
              <a:t>Kim de Allah'a ve Peygamberine isyan eder</a:t>
            </a:r>
            <a:r>
              <a:rPr lang="tr-TR" sz="2000" b="1" dirty="0" smtClean="0">
                <a:solidFill>
                  <a:schemeClr val="tx1"/>
                </a:solidFill>
              </a:rPr>
              <a:t> ve Allah'ın koyduğu sınırları aşarsa Allah onu da ebedî kalacağı cehennem ateşine koyar. Onun için alçaltıcı bir </a:t>
            </a:r>
            <a:r>
              <a:rPr lang="tr-TR" sz="2000" b="1" dirty="0" err="1" smtClean="0">
                <a:solidFill>
                  <a:schemeClr val="tx1"/>
                </a:solidFill>
              </a:rPr>
              <a:t>azab</a:t>
            </a:r>
            <a:r>
              <a:rPr lang="tr-TR" sz="2000" b="1" dirty="0" smtClean="0">
                <a:solidFill>
                  <a:schemeClr val="tx1"/>
                </a:solidFill>
              </a:rPr>
              <a:t> vardır”.</a:t>
            </a:r>
            <a:r>
              <a:rPr lang="tr-TR" sz="2000" dirty="0" smtClean="0">
                <a:solidFill>
                  <a:schemeClr val="tx1"/>
                </a:solidFill>
              </a:rPr>
              <a:t> (Nisa,  4/13-14)</a:t>
            </a:r>
            <a:endParaRPr lang="tr-TR" sz="2400" dirty="0">
              <a:solidFill>
                <a:schemeClr val="tx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42844" y="285728"/>
            <a:ext cx="6858048" cy="628654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000" dirty="0" smtClean="0">
                <a:solidFill>
                  <a:schemeClr val="tx1"/>
                </a:solidFill>
              </a:rPr>
              <a:t>Müslümanlar için örnek alınması ve hayata geçirilmesi için gereken şeyler Hz. Muhammed (s.a.v)’in şekli yönüyle ilgili hususlardan ziyade; </a:t>
            </a:r>
          </a:p>
          <a:p>
            <a:pPr algn="just"/>
            <a:r>
              <a:rPr lang="tr-TR" sz="2000" dirty="0" smtClean="0">
                <a:solidFill>
                  <a:schemeClr val="tx1"/>
                </a:solidFill>
              </a:rPr>
              <a:t> “</a:t>
            </a:r>
            <a:r>
              <a:rPr lang="tr-TR" sz="2000" b="1" dirty="0" err="1" smtClean="0">
                <a:solidFill>
                  <a:schemeClr val="tx1"/>
                </a:solidFill>
              </a:rPr>
              <a:t>Kur’an’a</a:t>
            </a:r>
            <a:r>
              <a:rPr lang="tr-TR" sz="2000" b="1" dirty="0" smtClean="0">
                <a:solidFill>
                  <a:schemeClr val="tx1"/>
                </a:solidFill>
              </a:rPr>
              <a:t> uyması, Allah’a itaati, Sarsılmaz İman’ı, Salih amelleri, Allah yolunda mücadelesi, Doğruluğu, Adaleti, İnsanlara sevgi ve saygısı, Güvenilirliği, Müsamahası, Barışa verdiği önem, Yumuşak huyluluğu, Çalışkanlığı, Kanaati, Şefkat ve merhameti, Cömertliği”</a:t>
            </a:r>
            <a:r>
              <a:rPr lang="tr-TR" sz="2000" dirty="0" smtClean="0">
                <a:solidFill>
                  <a:schemeClr val="tx1"/>
                </a:solidFill>
              </a:rPr>
              <a:t> gibi faziletlerdir.</a:t>
            </a:r>
            <a:endParaRPr lang="tr-TR" sz="1200" b="1" dirty="0" smtClean="0">
              <a:solidFill>
                <a:schemeClr val="tx1"/>
              </a:solidFill>
            </a:endParaRPr>
          </a:p>
          <a:p>
            <a:pPr algn="just"/>
            <a:r>
              <a:rPr lang="tr-TR" sz="2000" dirty="0" smtClean="0">
                <a:solidFill>
                  <a:schemeClr val="tx1"/>
                </a:solidFill>
              </a:rPr>
              <a:t>Ancak, peygamberimizi örnek alma işinin söylendiği kadar kolay bir iş olmadığı da açıktır. </a:t>
            </a:r>
          </a:p>
          <a:p>
            <a:pPr algn="just"/>
            <a:r>
              <a:rPr lang="tr-TR" sz="2000" b="1" dirty="0" smtClean="0">
                <a:solidFill>
                  <a:schemeClr val="tx1"/>
                </a:solidFill>
              </a:rPr>
              <a:t>Ama dindar insandan beklenen</a:t>
            </a:r>
            <a:r>
              <a:rPr lang="tr-TR" sz="2000" dirty="0" smtClean="0">
                <a:solidFill>
                  <a:schemeClr val="tx1"/>
                </a:solidFill>
              </a:rPr>
              <a:t>, </a:t>
            </a:r>
            <a:r>
              <a:rPr lang="tr-TR" sz="2000" b="1" u="sng" dirty="0" smtClean="0">
                <a:solidFill>
                  <a:schemeClr val="tx1"/>
                </a:solidFill>
              </a:rPr>
              <a:t>öncelikle onun hayatının iyi öğrenilmesi ve doğru değerlendirilmesidir.</a:t>
            </a:r>
            <a:r>
              <a:rPr lang="tr-TR" sz="2000" dirty="0" smtClean="0">
                <a:solidFill>
                  <a:schemeClr val="tx1"/>
                </a:solidFill>
              </a:rPr>
              <a:t> Çünkü bir şeyin </a:t>
            </a:r>
            <a:r>
              <a:rPr lang="tr-TR" sz="2000" u="sng" dirty="0" smtClean="0">
                <a:solidFill>
                  <a:schemeClr val="tx1"/>
                </a:solidFill>
              </a:rPr>
              <a:t>örneğini, çıkarma işleminde olduğu gibi, bir insanı örnek alma hususunda da, örneği alınacak insanın doğru tanınması ve hakkında yeterli bilgi sahibi olunması zaruridir. </a:t>
            </a:r>
            <a:endParaRPr lang="tr-TR" sz="2000" dirty="0" smtClean="0">
              <a:solidFill>
                <a:schemeClr val="tx1"/>
              </a:solidFill>
            </a:endParaRPr>
          </a:p>
          <a:p>
            <a:pPr algn="just"/>
            <a:endParaRPr lang="tr-TR" sz="2000" dirty="0" smtClean="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14282" y="357166"/>
            <a:ext cx="6715172" cy="614366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000" dirty="0" smtClean="0">
                <a:solidFill>
                  <a:schemeClr val="tx1"/>
                </a:solidFill>
              </a:rPr>
              <a:t>Rahmet Elçisi (s.a.s), vazifesini tamamladıktan sonra, ardında sevgisini bırakarak vefat etmişti. Doyamamıştı ona </a:t>
            </a:r>
            <a:r>
              <a:rPr lang="tr-TR" sz="2000" dirty="0" err="1" smtClean="0">
                <a:solidFill>
                  <a:schemeClr val="tx1"/>
                </a:solidFill>
              </a:rPr>
              <a:t>ashâbı</a:t>
            </a:r>
            <a:r>
              <a:rPr lang="tr-TR" sz="2000" dirty="0" smtClean="0">
                <a:solidFill>
                  <a:schemeClr val="tx1"/>
                </a:solidFill>
              </a:rPr>
              <a:t>. Bunlardan birisi de Kutlu Nebi’nin, “müezzinlerin efendisi” övgüsüne mazhar olmuş Habeşli </a:t>
            </a:r>
            <a:r>
              <a:rPr lang="tr-TR" sz="2000" dirty="0" err="1" smtClean="0">
                <a:solidFill>
                  <a:schemeClr val="tx1"/>
                </a:solidFill>
              </a:rPr>
              <a:t>Bilâl’di</a:t>
            </a:r>
            <a:r>
              <a:rPr lang="tr-TR" sz="2000" dirty="0" smtClean="0">
                <a:solidFill>
                  <a:schemeClr val="tx1"/>
                </a:solidFill>
              </a:rPr>
              <a:t>. Üzüntüsünden duramamıştı </a:t>
            </a:r>
            <a:r>
              <a:rPr lang="tr-TR" sz="2000" dirty="0" err="1" smtClean="0">
                <a:solidFill>
                  <a:schemeClr val="tx1"/>
                </a:solidFill>
              </a:rPr>
              <a:t>Bilâl</a:t>
            </a:r>
            <a:r>
              <a:rPr lang="tr-TR" sz="2000" dirty="0" smtClean="0">
                <a:solidFill>
                  <a:schemeClr val="tx1"/>
                </a:solidFill>
              </a:rPr>
              <a:t> Medine’de. “</a:t>
            </a:r>
            <a:r>
              <a:rPr lang="tr-TR" sz="2000" dirty="0" err="1" smtClean="0">
                <a:solidFill>
                  <a:schemeClr val="tx1"/>
                </a:solidFill>
              </a:rPr>
              <a:t>Resûlullah’tan</a:t>
            </a:r>
            <a:r>
              <a:rPr lang="tr-TR" sz="2000" dirty="0" smtClean="0">
                <a:solidFill>
                  <a:schemeClr val="tx1"/>
                </a:solidFill>
              </a:rPr>
              <a:t> sonra ezan okumayacağım/okuyamayacağım.” diyerek uzaklaştı peygamber diyarından. Ancak iliklerine kadar işleyen peygamber sevgisi ve muhabbeti onu tekrar Medine’ye getirdi. Geldiğinde sabah namazı vakti girmek üzereydi. Doğrudan </a:t>
            </a:r>
            <a:r>
              <a:rPr lang="tr-TR" sz="2000" dirty="0" err="1" smtClean="0">
                <a:solidFill>
                  <a:schemeClr val="tx1"/>
                </a:solidFill>
              </a:rPr>
              <a:t>Ravza’ya</a:t>
            </a:r>
            <a:r>
              <a:rPr lang="tr-TR" sz="2000" dirty="0" smtClean="0">
                <a:solidFill>
                  <a:schemeClr val="tx1"/>
                </a:solidFill>
              </a:rPr>
              <a:t>, </a:t>
            </a:r>
            <a:r>
              <a:rPr lang="tr-TR" sz="2000" dirty="0" err="1" smtClean="0">
                <a:solidFill>
                  <a:schemeClr val="tx1"/>
                </a:solidFill>
              </a:rPr>
              <a:t>Resûlullah’ın</a:t>
            </a:r>
            <a:r>
              <a:rPr lang="tr-TR" sz="2000" dirty="0" smtClean="0">
                <a:solidFill>
                  <a:schemeClr val="tx1"/>
                </a:solidFill>
              </a:rPr>
              <a:t> huzuruna gitti. Ağladı ve yüreğindeki hasreti gözyaşlarıyla dindirmeye çalıştı. Derken Efendimizin torunları Hasan ve Hüseyin çıkageldiler. Dedelerinin hatırasını yâd etmek üzere </a:t>
            </a:r>
            <a:r>
              <a:rPr lang="tr-TR" sz="2000" dirty="0" err="1" smtClean="0">
                <a:solidFill>
                  <a:schemeClr val="tx1"/>
                </a:solidFill>
              </a:rPr>
              <a:t>Bilal’den</a:t>
            </a:r>
            <a:r>
              <a:rPr lang="tr-TR" sz="2000" dirty="0" smtClean="0">
                <a:solidFill>
                  <a:schemeClr val="tx1"/>
                </a:solidFill>
              </a:rPr>
              <a:t> ezan okumasını istediler. Kabul etti </a:t>
            </a:r>
            <a:r>
              <a:rPr lang="tr-TR" sz="2000" dirty="0" err="1" smtClean="0">
                <a:solidFill>
                  <a:schemeClr val="tx1"/>
                </a:solidFill>
              </a:rPr>
              <a:t>Bilâl</a:t>
            </a:r>
            <a:r>
              <a:rPr lang="tr-TR" sz="2000" dirty="0" smtClean="0">
                <a:solidFill>
                  <a:schemeClr val="tx1"/>
                </a:solidFill>
              </a:rPr>
              <a:t> ve peygamber zamanında olduğu gibi mescidin damına çıkıp, “</a:t>
            </a:r>
            <a:r>
              <a:rPr lang="tr-TR" sz="2000" dirty="0" err="1" smtClean="0">
                <a:solidFill>
                  <a:schemeClr val="tx1"/>
                </a:solidFill>
              </a:rPr>
              <a:t>Allahu</a:t>
            </a:r>
            <a:r>
              <a:rPr lang="tr-TR" sz="2000" dirty="0" smtClean="0">
                <a:solidFill>
                  <a:schemeClr val="tx1"/>
                </a:solidFill>
              </a:rPr>
              <a:t> </a:t>
            </a:r>
            <a:r>
              <a:rPr lang="tr-TR" sz="2000" dirty="0" err="1" smtClean="0">
                <a:solidFill>
                  <a:schemeClr val="tx1"/>
                </a:solidFill>
              </a:rPr>
              <a:t>ekber</a:t>
            </a:r>
            <a:r>
              <a:rPr lang="tr-TR" sz="2000" dirty="0" smtClean="0">
                <a:solidFill>
                  <a:schemeClr val="tx1"/>
                </a:solidFill>
              </a:rPr>
              <a:t>” dedi. </a:t>
            </a:r>
            <a:r>
              <a:rPr lang="tr-TR" sz="2000" dirty="0" err="1" smtClean="0">
                <a:solidFill>
                  <a:schemeClr val="tx1"/>
                </a:solidFill>
              </a:rPr>
              <a:t>Bilal’in</a:t>
            </a:r>
            <a:r>
              <a:rPr lang="tr-TR" sz="2000" dirty="0" smtClean="0">
                <a:solidFill>
                  <a:schemeClr val="tx1"/>
                </a:solidFill>
              </a:rPr>
              <a:t> </a:t>
            </a:r>
            <a:r>
              <a:rPr lang="tr-TR" sz="2000" dirty="0" err="1" smtClean="0">
                <a:solidFill>
                  <a:schemeClr val="tx1"/>
                </a:solidFill>
              </a:rPr>
              <a:t>Resûlullah</a:t>
            </a:r>
            <a:r>
              <a:rPr lang="tr-TR" sz="2000" dirty="0" smtClean="0">
                <a:solidFill>
                  <a:schemeClr val="tx1"/>
                </a:solidFill>
              </a:rPr>
              <a:t> (s.a.s) zamanındaki bu nidasıyla Medine’de yer yerinden oynadı. Bir tarih canlanıyordu. Bir şehir ağlıyordu. Hıçkırıklara boğulan Medine, o gün Allah </a:t>
            </a:r>
            <a:r>
              <a:rPr lang="tr-TR" sz="2000" dirty="0" err="1" smtClean="0">
                <a:solidFill>
                  <a:schemeClr val="tx1"/>
                </a:solidFill>
              </a:rPr>
              <a:t>Resûlü’nün</a:t>
            </a:r>
            <a:r>
              <a:rPr lang="tr-TR" sz="2000" dirty="0" smtClean="0">
                <a:solidFill>
                  <a:schemeClr val="tx1"/>
                </a:solidFill>
              </a:rPr>
              <a:t> vefatından sonra en hüzünlü günlerinden birini yaşıyordu. </a:t>
            </a:r>
            <a:r>
              <a:rPr lang="tr-TR" sz="2000" dirty="0" smtClean="0">
                <a:solidFill>
                  <a:schemeClr val="tx1"/>
                </a:solidFill>
              </a:rPr>
              <a:t>(</a:t>
            </a:r>
            <a:r>
              <a:rPr lang="tr-TR" sz="2000" dirty="0" err="1" smtClean="0">
                <a:solidFill>
                  <a:schemeClr val="tx1"/>
                </a:solidFill>
              </a:rPr>
              <a:t>Zehebî</a:t>
            </a:r>
            <a:r>
              <a:rPr lang="tr-TR" sz="2000" dirty="0" smtClean="0">
                <a:solidFill>
                  <a:schemeClr val="tx1"/>
                </a:solidFill>
              </a:rPr>
              <a:t>, </a:t>
            </a:r>
            <a:r>
              <a:rPr lang="tr-TR" sz="2000" dirty="0" err="1" smtClean="0">
                <a:solidFill>
                  <a:schemeClr val="tx1"/>
                </a:solidFill>
              </a:rPr>
              <a:t>Siyeru</a:t>
            </a:r>
            <a:r>
              <a:rPr lang="tr-TR" sz="2000" dirty="0" smtClean="0">
                <a:solidFill>
                  <a:schemeClr val="tx1"/>
                </a:solidFill>
              </a:rPr>
              <a:t> </a:t>
            </a:r>
            <a:r>
              <a:rPr lang="tr-TR" sz="2000" dirty="0" err="1" smtClean="0">
                <a:solidFill>
                  <a:schemeClr val="tx1"/>
                </a:solidFill>
              </a:rPr>
              <a:t>a’lâmi’n</a:t>
            </a:r>
            <a:r>
              <a:rPr lang="tr-TR" sz="2000" dirty="0" smtClean="0">
                <a:solidFill>
                  <a:schemeClr val="tx1"/>
                </a:solidFill>
              </a:rPr>
              <a:t>-</a:t>
            </a:r>
            <a:r>
              <a:rPr lang="tr-TR" sz="2000" dirty="0" err="1" smtClean="0">
                <a:solidFill>
                  <a:schemeClr val="tx1"/>
                </a:solidFill>
              </a:rPr>
              <a:t>nübelâ</a:t>
            </a:r>
            <a:r>
              <a:rPr lang="tr-TR" sz="2000" dirty="0" smtClean="0">
                <a:solidFill>
                  <a:schemeClr val="tx1"/>
                </a:solidFill>
              </a:rPr>
              <a:t>, I, 357-358</a:t>
            </a:r>
            <a:r>
              <a:rPr lang="tr-TR" sz="2000" dirty="0" smtClean="0">
                <a:solidFill>
                  <a:schemeClr val="tx1"/>
                </a:solidFill>
              </a:rPr>
              <a:t>.)</a:t>
            </a:r>
            <a:endParaRPr lang="tr-TR" sz="2000" dirty="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85720" y="285728"/>
            <a:ext cx="6929486" cy="628654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defRPr/>
            </a:pPr>
            <a:r>
              <a:rPr lang="tr-TR" sz="2000" dirty="0" smtClean="0">
                <a:solidFill>
                  <a:schemeClr val="tx1"/>
                </a:solidFill>
              </a:rPr>
              <a:t>Allah vardır ve birdir, eşi, benzeri, ondan başka hiçbir ilah yoktur. Varlıkların yaratıcısı ve sahibi </a:t>
            </a:r>
            <a:r>
              <a:rPr lang="tr-TR" sz="2000" dirty="0" err="1" smtClean="0">
                <a:solidFill>
                  <a:schemeClr val="tx1"/>
                </a:solidFill>
              </a:rPr>
              <a:t>allahtır</a:t>
            </a:r>
            <a:r>
              <a:rPr lang="tr-TR" sz="2000" dirty="0" smtClean="0">
                <a:solidFill>
                  <a:schemeClr val="tx1"/>
                </a:solidFill>
              </a:rPr>
              <a:t>. Her şey ona muhtaçtır o ise hiçbir şeye muhtaç değildir.</a:t>
            </a:r>
          </a:p>
          <a:p>
            <a:pPr algn="ctr"/>
            <a:r>
              <a:rPr lang="ar-SA" sz="3600" dirty="0" smtClean="0">
                <a:solidFill>
                  <a:schemeClr val="tx1"/>
                </a:solidFill>
                <a:latin typeface="HASENAT4" pitchFamily="2" charset="-78"/>
                <a:cs typeface="HASENAT4" pitchFamily="2" charset="-78"/>
              </a:rPr>
              <a:t>قُلْ اِنَّمَا اَنَا بَشَرٌ مِثْلُكُمْ يُوحى اِلَىَّ اَنَّمَا اِلهُكُمْ اِلهٌ وَاحِدٌ فَاسْتَقيمُوا اِلَيْهِ وَاسْتَغْفِرُوهُ وَوَيْلٌ لِلْمُشْرِكينَ</a:t>
            </a:r>
            <a:endParaRPr lang="tr-TR" sz="3600" dirty="0" smtClean="0">
              <a:solidFill>
                <a:schemeClr val="tx1"/>
              </a:solidFill>
              <a:latin typeface="HASENAT4" pitchFamily="2" charset="-78"/>
              <a:cs typeface="HASENAT4" pitchFamily="2" charset="-78"/>
            </a:endParaRPr>
          </a:p>
          <a:p>
            <a:r>
              <a:rPr lang="tr-TR" sz="2000" dirty="0" smtClean="0">
                <a:solidFill>
                  <a:schemeClr val="tx1"/>
                </a:solidFill>
              </a:rPr>
              <a:t>“De ki: </a:t>
            </a:r>
            <a:r>
              <a:rPr lang="tr-TR" sz="2000" b="1" dirty="0" smtClean="0">
                <a:solidFill>
                  <a:srgbClr val="FF0000"/>
                </a:solidFill>
              </a:rPr>
              <a:t>Ben de ancak sizin gibi bir insanım. Bana ilâhınızın bir tek İlâh olduğu </a:t>
            </a:r>
            <a:r>
              <a:rPr lang="tr-TR" sz="2000" b="1" dirty="0" err="1" smtClean="0">
                <a:solidFill>
                  <a:srgbClr val="FF0000"/>
                </a:solidFill>
              </a:rPr>
              <a:t>vahy</a:t>
            </a:r>
            <a:r>
              <a:rPr lang="tr-TR" sz="2000" b="1" dirty="0" smtClean="0">
                <a:solidFill>
                  <a:srgbClr val="FF0000"/>
                </a:solidFill>
              </a:rPr>
              <a:t> olunuyor. Artık O'na yönelin, O'ndan mağfiret dileyin. Ortak koşanların vay haline</a:t>
            </a:r>
            <a:r>
              <a:rPr lang="tr-TR" sz="2000" dirty="0" smtClean="0">
                <a:solidFill>
                  <a:schemeClr val="tx1"/>
                </a:solidFill>
              </a:rPr>
              <a:t>!” </a:t>
            </a:r>
            <a:r>
              <a:rPr lang="tr-TR" sz="1400" dirty="0" smtClean="0">
                <a:solidFill>
                  <a:schemeClr val="tx1"/>
                </a:solidFill>
              </a:rPr>
              <a:t>(</a:t>
            </a:r>
            <a:r>
              <a:rPr lang="tr-TR" sz="1400" dirty="0" err="1" smtClean="0">
                <a:solidFill>
                  <a:schemeClr val="tx1"/>
                </a:solidFill>
              </a:rPr>
              <a:t>Fussilet</a:t>
            </a:r>
            <a:r>
              <a:rPr lang="tr-TR" sz="1400" dirty="0" smtClean="0">
                <a:solidFill>
                  <a:schemeClr val="tx1"/>
                </a:solidFill>
              </a:rPr>
              <a:t> 6) </a:t>
            </a:r>
            <a:endParaRPr lang="tr-TR" sz="2000" dirty="0" smtClean="0">
              <a:solidFill>
                <a:schemeClr val="tx1"/>
              </a:solidFill>
            </a:endParaRPr>
          </a:p>
          <a:p>
            <a:endParaRPr lang="tr-TR" sz="2000" dirty="0" smtClean="0">
              <a:solidFill>
                <a:schemeClr val="tx1"/>
              </a:solidFill>
            </a:endParaRPr>
          </a:p>
          <a:p>
            <a:pPr algn="ctr"/>
            <a:r>
              <a:rPr lang="ar-SA" sz="3600" dirty="0" smtClean="0">
                <a:solidFill>
                  <a:schemeClr val="tx1"/>
                </a:solidFill>
                <a:latin typeface="HASENAT4" pitchFamily="2" charset="-78"/>
                <a:cs typeface="HASENAT4" pitchFamily="2" charset="-78"/>
              </a:rPr>
              <a:t>وَاَنْ اَقِمْ وَجْهَكَ لِلدّينِ حَنيفًا وَلَا تَكُونَنَّ مِنَ الْمُشْرِكينَ</a:t>
            </a:r>
            <a:endParaRPr lang="tr-TR" sz="3600" dirty="0" smtClean="0">
              <a:solidFill>
                <a:schemeClr val="tx1"/>
              </a:solidFill>
              <a:latin typeface="HASENAT4" pitchFamily="2" charset="-78"/>
              <a:cs typeface="HASENAT4" pitchFamily="2" charset="-78"/>
            </a:endParaRPr>
          </a:p>
          <a:p>
            <a:r>
              <a:rPr lang="tr-TR" sz="2000" dirty="0" smtClean="0">
                <a:solidFill>
                  <a:schemeClr val="tx1"/>
                </a:solidFill>
              </a:rPr>
              <a:t>"</a:t>
            </a:r>
            <a:r>
              <a:rPr lang="tr-TR" sz="2000" b="1" dirty="0" smtClean="0">
                <a:solidFill>
                  <a:srgbClr val="FF0000"/>
                </a:solidFill>
              </a:rPr>
              <a:t>Ve (bana) </a:t>
            </a:r>
            <a:r>
              <a:rPr lang="tr-TR" sz="2000" b="1" dirty="0" err="1" smtClean="0">
                <a:solidFill>
                  <a:srgbClr val="FF0000"/>
                </a:solidFill>
              </a:rPr>
              <a:t>hanîf</a:t>
            </a:r>
            <a:r>
              <a:rPr lang="tr-TR" sz="2000" b="1" dirty="0" smtClean="0">
                <a:solidFill>
                  <a:srgbClr val="FF0000"/>
                </a:solidFill>
              </a:rPr>
              <a:t> (Allah'ın birliğini tanıyıcı) olarak yüzünü dine çevir; sakın müşriklerden olma, diye (emredildi)</a:t>
            </a:r>
            <a:r>
              <a:rPr lang="tr-TR" sz="2000" dirty="0" smtClean="0">
                <a:solidFill>
                  <a:schemeClr val="tx1"/>
                </a:solidFill>
              </a:rPr>
              <a:t>.” </a:t>
            </a:r>
            <a:r>
              <a:rPr lang="tr-TR" sz="1400" dirty="0" smtClean="0">
                <a:solidFill>
                  <a:schemeClr val="tx1"/>
                </a:solidFill>
              </a:rPr>
              <a:t>(Yunus 1O5)</a:t>
            </a:r>
            <a:endParaRPr lang="tr-TR" sz="2000" dirty="0">
              <a:solidFill>
                <a:schemeClr val="tx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85720" y="285728"/>
            <a:ext cx="6786610" cy="628654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4000" dirty="0" smtClean="0">
                <a:solidFill>
                  <a:srgbClr val="C00000"/>
                </a:solidFill>
                <a:latin typeface="HASENAT4" pitchFamily="2" charset="-78"/>
                <a:cs typeface="HASENAT4" pitchFamily="2" charset="-78"/>
              </a:rPr>
              <a:t>حَىَّ عَلَى الصَّلاَةِ - حَىَّ عَلَى الصَّلاَةِ</a:t>
            </a:r>
            <a:endParaRPr lang="tr-TR" sz="4000" dirty="0" smtClean="0">
              <a:solidFill>
                <a:srgbClr val="C00000"/>
              </a:solidFill>
              <a:latin typeface="HASENAT4" pitchFamily="2" charset="-78"/>
              <a:cs typeface="HASENAT4" pitchFamily="2" charset="-78"/>
            </a:endParaRPr>
          </a:p>
          <a:p>
            <a:pPr algn="ctr" rtl="1"/>
            <a:r>
              <a:rPr lang="ar-SA" sz="4000" dirty="0" smtClean="0">
                <a:solidFill>
                  <a:srgbClr val="C00000"/>
                </a:solidFill>
                <a:latin typeface="HASENAT4" pitchFamily="2" charset="-78"/>
                <a:cs typeface="HASENAT4" pitchFamily="2" charset="-78"/>
              </a:rPr>
              <a:t>حَىَّ عَلَى اْلفَلاَحِ - حَىَّ عَلَى اْلفَلاَحِ </a:t>
            </a:r>
            <a:endParaRPr lang="tr-TR" sz="4000" dirty="0" smtClean="0">
              <a:solidFill>
                <a:srgbClr val="C00000"/>
              </a:solidFill>
              <a:latin typeface="HASENAT4" pitchFamily="2" charset="-78"/>
              <a:cs typeface="HASENAT4" pitchFamily="2" charset="-78"/>
            </a:endParaRPr>
          </a:p>
          <a:p>
            <a:pPr algn="just"/>
            <a:r>
              <a:rPr lang="tr-TR" sz="2000" dirty="0" smtClean="0">
                <a:solidFill>
                  <a:schemeClr val="tx1"/>
                </a:solidFill>
              </a:rPr>
              <a:t>	</a:t>
            </a:r>
          </a:p>
          <a:p>
            <a:pPr algn="just"/>
            <a:r>
              <a:rPr lang="tr-TR" sz="2000" b="1" u="sng" dirty="0" smtClean="0">
                <a:solidFill>
                  <a:srgbClr val="7030A0"/>
                </a:solidFill>
              </a:rPr>
              <a:t>Günde on kez </a:t>
            </a:r>
            <a:r>
              <a:rPr lang="tr-TR" sz="2000" dirty="0" smtClean="0">
                <a:solidFill>
                  <a:schemeClr val="tx1"/>
                </a:solidFill>
              </a:rPr>
              <a:t>tekrarlanan “</a:t>
            </a:r>
            <a:r>
              <a:rPr lang="tr-TR" sz="2400" b="1" dirty="0" smtClean="0">
                <a:solidFill>
                  <a:srgbClr val="C00000"/>
                </a:solidFill>
              </a:rPr>
              <a:t>Haydi Namaza</a:t>
            </a:r>
            <a:r>
              <a:rPr lang="tr-TR" sz="2000" dirty="0" smtClean="0">
                <a:solidFill>
                  <a:schemeClr val="tx1"/>
                </a:solidFill>
              </a:rPr>
              <a:t>” ikrarı bizleri günlük ibadetimiz olan namaza çağırmaktadır. Zira namaz efendimize miraç gecesi verilen hediyelerden biridir. Ve Müslüman namazını her kılışında bu miracı gerçekleştirmektedir. Ve Müslüman bilir ki </a:t>
            </a:r>
            <a:r>
              <a:rPr lang="tr-TR" sz="2000" dirty="0" err="1" smtClean="0">
                <a:solidFill>
                  <a:schemeClr val="tx1"/>
                </a:solidFill>
              </a:rPr>
              <a:t>ahirette</a:t>
            </a:r>
            <a:r>
              <a:rPr lang="tr-TR" sz="2000" dirty="0" smtClean="0">
                <a:solidFill>
                  <a:schemeClr val="tx1"/>
                </a:solidFill>
              </a:rPr>
              <a:t> ilk sorulacak amel namazıdır.</a:t>
            </a:r>
          </a:p>
          <a:p>
            <a:pPr algn="just"/>
            <a:r>
              <a:rPr lang="tr-TR" sz="2000" dirty="0" smtClean="0">
                <a:solidFill>
                  <a:srgbClr val="FF0000"/>
                </a:solidFill>
              </a:rPr>
              <a:t>Biz bu çağrının karşılığında kulaklarımızla beraber gönlümüzü de bu çağrıya iştirak ettirebiliyor muyuz ? </a:t>
            </a:r>
            <a:r>
              <a:rPr lang="tr-TR" sz="2000" b="1" dirty="0" smtClean="0">
                <a:solidFill>
                  <a:srgbClr val="0070C0"/>
                </a:solidFill>
              </a:rPr>
              <a:t>Gönlümüzde ki dünya meşgalelerinin yanında namazın ne kadar yeri var? </a:t>
            </a:r>
            <a:r>
              <a:rPr lang="tr-TR" sz="2000" b="1" dirty="0" smtClean="0">
                <a:solidFill>
                  <a:schemeClr val="accent6">
                    <a:lumMod val="50000"/>
                  </a:schemeClr>
                </a:solidFill>
              </a:rPr>
              <a:t>Namaz kılıyor muyuz? Yada bu çağrıyı sıradan mı buluyoruz?</a:t>
            </a:r>
          </a:p>
          <a:p>
            <a:pPr algn="ctr"/>
            <a:r>
              <a:rPr lang="tr-TR" sz="2400" dirty="0" smtClean="0">
                <a:solidFill>
                  <a:srgbClr val="C00000"/>
                </a:solidFill>
              </a:rPr>
              <a:t>“Namazda Gönlü Olmayanın Ezanda Kulağı Olmaz”</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85720" y="285728"/>
            <a:ext cx="6786610" cy="628654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4000" dirty="0" smtClean="0">
                <a:solidFill>
                  <a:srgbClr val="C00000"/>
                </a:solidFill>
                <a:latin typeface="HASENAT4" pitchFamily="2" charset="-78"/>
                <a:cs typeface="HASENAT4" pitchFamily="2" charset="-78"/>
              </a:rPr>
              <a:t>اَلصَّلاَةُ خَيْرٌ مِنَ النَّوْمِ - اَلصَّلاَةُ خَيْرٌ مِنَ النَّوْمِ </a:t>
            </a:r>
            <a:endParaRPr lang="tr-TR" sz="4000" dirty="0" smtClean="0">
              <a:solidFill>
                <a:srgbClr val="C00000"/>
              </a:solidFill>
              <a:latin typeface="HASENAT4" pitchFamily="2" charset="-78"/>
              <a:cs typeface="HASENAT4" pitchFamily="2" charset="-78"/>
            </a:endParaRPr>
          </a:p>
          <a:p>
            <a:pPr algn="just"/>
            <a:r>
              <a:rPr lang="tr-TR" sz="2000" dirty="0" smtClean="0">
                <a:solidFill>
                  <a:schemeClr val="tx1"/>
                </a:solidFill>
              </a:rPr>
              <a:t>	</a:t>
            </a:r>
          </a:p>
          <a:p>
            <a:pPr algn="just"/>
            <a:r>
              <a:rPr lang="tr-TR" sz="2000" dirty="0" smtClean="0">
                <a:solidFill>
                  <a:schemeClr val="tx1"/>
                </a:solidFill>
              </a:rPr>
              <a:t>Günde iki kez tekrarlanan “</a:t>
            </a:r>
            <a:r>
              <a:rPr lang="tr-TR" sz="2400" b="1" dirty="0" smtClean="0">
                <a:solidFill>
                  <a:srgbClr val="C00000"/>
                </a:solidFill>
              </a:rPr>
              <a:t>Namaz uykudan daha hayırlıdır</a:t>
            </a:r>
            <a:r>
              <a:rPr lang="tr-TR" sz="2000" dirty="0" smtClean="0">
                <a:solidFill>
                  <a:schemeClr val="tx1"/>
                </a:solidFill>
              </a:rPr>
              <a:t>” ikrarı ile bizler sabah namazının ne kadar önemli olduğu hatırlatılmakta ve uyku gafletinden sıyrılarak bu çağrıya kulak vermemiz bizden istenmektedir. </a:t>
            </a:r>
          </a:p>
          <a:p>
            <a:pPr algn="just"/>
            <a:r>
              <a:rPr lang="tr-TR" sz="2800" b="1" u="sng" dirty="0" smtClean="0">
                <a:solidFill>
                  <a:srgbClr val="FF0000"/>
                </a:solidFill>
              </a:rPr>
              <a:t>Mümine bu çağrıya içtenlikle kulak vermek, uykudan sıyrılıp ilahi davete katılmak yakışır. </a:t>
            </a:r>
          </a:p>
          <a:p>
            <a:pPr algn="just"/>
            <a:r>
              <a:rPr lang="tr-TR" sz="2000" dirty="0" smtClean="0">
                <a:solidFill>
                  <a:schemeClr val="tx1"/>
                </a:solidFill>
              </a:rPr>
              <a:t>Mümin bilir ki bu çağrıyı gafletle karşılamak münafıklık alametidir. Bu alameti taşımamak için gereğini yapar ve sabah namazı için kalkar. Güzelce abdestini alır ve rabbine karşı hakiki bir kul olduğunu ispatlamış olur.</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85720" y="285728"/>
            <a:ext cx="6786610" cy="628654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200" b="1" dirty="0" smtClean="0">
                <a:solidFill>
                  <a:schemeClr val="tx1"/>
                </a:solidFill>
              </a:rPr>
              <a:t>	Siz Hiç Ezanı Duydunuz mu?</a:t>
            </a:r>
          </a:p>
          <a:p>
            <a:pPr algn="just"/>
            <a:r>
              <a:rPr lang="tr-TR" sz="2200" dirty="0" smtClean="0">
                <a:solidFill>
                  <a:schemeClr val="tx1"/>
                </a:solidFill>
              </a:rPr>
              <a:t>Bu soru elbette ilk başta  birçoğumuza biraz garip gelecektir. </a:t>
            </a:r>
            <a:r>
              <a:rPr lang="tr-TR" sz="2200" b="1" dirty="0" smtClean="0">
                <a:solidFill>
                  <a:srgbClr val="FF0000"/>
                </a:solidFill>
              </a:rPr>
              <a:t>Evet, günde beş defa bu kutlu çağrı kulaklarımızda yankılanıyor. Gündelik hayatımızda sık sık ezanı işitiyoruz.</a:t>
            </a:r>
            <a:r>
              <a:rPr lang="tr-TR" sz="2200" dirty="0" smtClean="0">
                <a:solidFill>
                  <a:schemeClr val="tx1"/>
                </a:solidFill>
              </a:rPr>
              <a:t> Ama burada biraz durup </a:t>
            </a:r>
            <a:r>
              <a:rPr lang="tr-TR" sz="2200" i="1" dirty="0" smtClean="0">
                <a:solidFill>
                  <a:schemeClr val="tx1"/>
                </a:solidFill>
              </a:rPr>
              <a:t>duymak</a:t>
            </a:r>
            <a:r>
              <a:rPr lang="tr-TR" sz="2200" dirty="0" smtClean="0">
                <a:solidFill>
                  <a:schemeClr val="tx1"/>
                </a:solidFill>
              </a:rPr>
              <a:t> fiilinin anlamı üzerinde düşünmemiz gerekiyor. </a:t>
            </a:r>
          </a:p>
          <a:p>
            <a:pPr algn="just"/>
            <a:r>
              <a:rPr lang="tr-TR" sz="2200" dirty="0" err="1" smtClean="0">
                <a:solidFill>
                  <a:schemeClr val="tx1"/>
                </a:solidFill>
              </a:rPr>
              <a:t>Türkçe'nin</a:t>
            </a:r>
            <a:r>
              <a:rPr lang="tr-TR" sz="2200" dirty="0" smtClean="0">
                <a:solidFill>
                  <a:schemeClr val="tx1"/>
                </a:solidFill>
              </a:rPr>
              <a:t> ilk zamanlarında ve sonraki uzun dönemlerinde </a:t>
            </a:r>
            <a:r>
              <a:rPr lang="tr-TR" sz="2200" i="1" dirty="0" smtClean="0">
                <a:solidFill>
                  <a:schemeClr val="tx1"/>
                </a:solidFill>
              </a:rPr>
              <a:t>duymak</a:t>
            </a:r>
            <a:r>
              <a:rPr lang="tr-TR" sz="2200" dirty="0" smtClean="0">
                <a:solidFill>
                  <a:schemeClr val="tx1"/>
                </a:solidFill>
              </a:rPr>
              <a:t> fiili (bugün her ne kadar asıl anlamından uzaklaşmış olsa da) </a:t>
            </a:r>
            <a:r>
              <a:rPr lang="tr-TR" sz="2200" b="1" i="1" u="sng" dirty="0" smtClean="0">
                <a:solidFill>
                  <a:srgbClr val="FF0000"/>
                </a:solidFill>
              </a:rPr>
              <a:t>hissetmek</a:t>
            </a:r>
            <a:r>
              <a:rPr lang="tr-TR" sz="2200" dirty="0" smtClean="0">
                <a:solidFill>
                  <a:schemeClr val="tx1"/>
                </a:solidFill>
              </a:rPr>
              <a:t> anlamında kullanılmıştır. </a:t>
            </a:r>
          </a:p>
          <a:p>
            <a:pPr algn="just"/>
            <a:r>
              <a:rPr lang="tr-TR" sz="2200" b="1" dirty="0" smtClean="0">
                <a:solidFill>
                  <a:srgbClr val="7030A0"/>
                </a:solidFill>
              </a:rPr>
              <a:t>Kulağa çalınan ses her neye dair olursa olsun sadece işitilmekle kalınmaz, aynı zamanda hissedilir ve bu mürekkep eylem duymak fiiliyle ifade edilirdi. </a:t>
            </a:r>
            <a:r>
              <a:rPr lang="tr-TR" sz="2200" dirty="0" smtClean="0">
                <a:solidFill>
                  <a:schemeClr val="tx1"/>
                </a:solidFill>
              </a:rPr>
              <a:t>Zaman içerisinde kelimenin kullanımı sıradanlaştıkça anlam çağrışımları da sönmeye başladı ne yazık ki.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85720" y="285728"/>
            <a:ext cx="6786610" cy="628654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400" b="1" dirty="0" smtClean="0">
                <a:solidFill>
                  <a:schemeClr val="tx1"/>
                </a:solidFill>
              </a:rPr>
              <a:t>Günde beş defa ezanı işitiyoruz ama onu </a:t>
            </a:r>
            <a:r>
              <a:rPr lang="tr-TR" sz="2400" b="1" i="1" dirty="0" smtClean="0">
                <a:solidFill>
                  <a:schemeClr val="tx1"/>
                </a:solidFill>
              </a:rPr>
              <a:t>duyabiliyor</a:t>
            </a:r>
            <a:r>
              <a:rPr lang="tr-TR" sz="2400" b="1" dirty="0" smtClean="0">
                <a:solidFill>
                  <a:schemeClr val="tx1"/>
                </a:solidFill>
              </a:rPr>
              <a:t> muyuz acaba?</a:t>
            </a:r>
            <a:r>
              <a:rPr lang="tr-TR" sz="2400" dirty="0" smtClean="0">
                <a:solidFill>
                  <a:schemeClr val="tx1"/>
                </a:solidFill>
              </a:rPr>
              <a:t> </a:t>
            </a:r>
          </a:p>
          <a:p>
            <a:pPr algn="just"/>
            <a:r>
              <a:rPr lang="tr-TR" sz="2400" dirty="0" smtClean="0">
                <a:solidFill>
                  <a:schemeClr val="tx1"/>
                </a:solidFill>
              </a:rPr>
              <a:t>Bizim için artık sıradanlaşmaya başladı belki de bu çağrıyı işitmek. Bu yüzden asıl anlamına vakıf olamayabiliyoruz. </a:t>
            </a:r>
          </a:p>
          <a:p>
            <a:pPr algn="just"/>
            <a:r>
              <a:rPr lang="tr-TR" sz="2400" dirty="0" smtClean="0">
                <a:solidFill>
                  <a:schemeClr val="tx1"/>
                </a:solidFill>
              </a:rPr>
              <a:t>Konuyu biraz olsun açıklığa kavuşturması ümidiyle ezansız beldelerde yaşayıp kimi zaman ezana tesadüf etmiş Müslüman ve gayr-ı </a:t>
            </a:r>
            <a:r>
              <a:rPr lang="tr-TR" sz="2400" dirty="0" err="1" smtClean="0">
                <a:solidFill>
                  <a:schemeClr val="tx1"/>
                </a:solidFill>
              </a:rPr>
              <a:t>müslimlerin</a:t>
            </a:r>
            <a:r>
              <a:rPr lang="tr-TR" sz="2400" dirty="0" smtClean="0">
                <a:solidFill>
                  <a:schemeClr val="tx1"/>
                </a:solidFill>
              </a:rPr>
              <a:t> görüşlerine başvurduk; bize ezanı duyduklarında neler hissettiklerini anlattılar. </a:t>
            </a:r>
          </a:p>
          <a:p>
            <a:pPr algn="just"/>
            <a:r>
              <a:rPr lang="tr-TR" sz="2400" dirty="0" smtClean="0">
                <a:solidFill>
                  <a:schemeClr val="tx1"/>
                </a:solidFill>
              </a:rPr>
              <a:t>Ve bir de ezan sesleriyle büyüyüp sonraları ezansız beldelerde kalanlar... İşleri en zor olanlar onlar olsa gerek. </a:t>
            </a:r>
            <a:endParaRPr lang="tr-TR" sz="2400" dirty="0">
              <a:solidFill>
                <a:schemeClr val="tx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85720" y="285728"/>
            <a:ext cx="6786610" cy="628654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800" dirty="0" smtClean="0">
                <a:solidFill>
                  <a:schemeClr val="tx1"/>
                </a:solidFill>
              </a:rPr>
              <a:t>Ebu </a:t>
            </a:r>
            <a:r>
              <a:rPr lang="tr-TR" sz="2800" dirty="0" err="1" smtClean="0">
                <a:solidFill>
                  <a:schemeClr val="tx1"/>
                </a:solidFill>
              </a:rPr>
              <a:t>Hüreyre</a:t>
            </a:r>
            <a:r>
              <a:rPr lang="tr-TR" sz="2800" dirty="0" smtClean="0">
                <a:solidFill>
                  <a:schemeClr val="tx1"/>
                </a:solidFill>
              </a:rPr>
              <a:t> (r.a.) </a:t>
            </a:r>
            <a:r>
              <a:rPr lang="tr-TR" sz="2800" dirty="0" err="1" smtClean="0">
                <a:solidFill>
                  <a:schemeClr val="tx1"/>
                </a:solidFill>
              </a:rPr>
              <a:t>Resulullah</a:t>
            </a:r>
            <a:r>
              <a:rPr lang="tr-TR" sz="2800" dirty="0" smtClean="0">
                <a:solidFill>
                  <a:schemeClr val="tx1"/>
                </a:solidFill>
              </a:rPr>
              <a:t> (sav)’in şöyle buyurduğunu ifade etti: </a:t>
            </a:r>
          </a:p>
          <a:p>
            <a:pPr algn="just"/>
            <a:r>
              <a:rPr lang="tr-TR" sz="2800" dirty="0" smtClean="0">
                <a:solidFill>
                  <a:schemeClr val="tx1"/>
                </a:solidFill>
              </a:rPr>
              <a:t>"</a:t>
            </a:r>
            <a:r>
              <a:rPr lang="tr-TR" sz="2800" dirty="0" smtClean="0">
                <a:solidFill>
                  <a:srgbClr val="FF0000"/>
                </a:solidFill>
              </a:rPr>
              <a:t>Namaz için ezan okunduğu zaman şeytan oradan sesli sesli yellenerek uzaklaşır, ezanı duyamayacağı yere kadar kaçar. </a:t>
            </a:r>
            <a:r>
              <a:rPr lang="tr-TR" sz="2800" dirty="0" smtClean="0">
                <a:solidFill>
                  <a:srgbClr val="7030A0"/>
                </a:solidFill>
              </a:rPr>
              <a:t>Ezan bitince geri gelir.</a:t>
            </a:r>
            <a:r>
              <a:rPr lang="tr-TR" sz="2800" dirty="0" smtClean="0">
                <a:solidFill>
                  <a:schemeClr val="tx1"/>
                </a:solidFill>
              </a:rPr>
              <a:t> </a:t>
            </a:r>
            <a:r>
              <a:rPr lang="tr-TR" sz="2800" b="1" dirty="0" smtClean="0">
                <a:solidFill>
                  <a:srgbClr val="0070C0"/>
                </a:solidFill>
              </a:rPr>
              <a:t>İkamete başlanınca yine uzaklaşır, ikamet bitince geri dönüp </a:t>
            </a:r>
            <a:r>
              <a:rPr lang="tr-TR" sz="2800" b="1" u="sng" dirty="0" smtClean="0">
                <a:solidFill>
                  <a:srgbClr val="FF0000"/>
                </a:solidFill>
              </a:rPr>
              <a:t>kişi ile kalbinin arasına girer</a:t>
            </a:r>
            <a:r>
              <a:rPr lang="tr-TR" sz="2800" dirty="0" smtClean="0">
                <a:solidFill>
                  <a:schemeClr val="tx1"/>
                </a:solidFill>
              </a:rPr>
              <a:t> ve </a:t>
            </a:r>
            <a:r>
              <a:rPr lang="tr-TR" sz="2800" dirty="0" smtClean="0">
                <a:solidFill>
                  <a:srgbClr val="7030A0"/>
                </a:solidFill>
              </a:rPr>
              <a:t>şunu hatırla, bunun düşün diye aklında daha önce hiç olmayan şeylerle vesvese verir, </a:t>
            </a:r>
            <a:r>
              <a:rPr lang="tr-TR" sz="2800" dirty="0" smtClean="0">
                <a:solidFill>
                  <a:schemeClr val="tx1"/>
                </a:solidFill>
              </a:rPr>
              <a:t>öyle ki (buna kapılan) kişi kaç rekat kıldığını bilemeyecek hale gelir.” </a:t>
            </a:r>
            <a:r>
              <a:rPr lang="tr-TR" sz="1400" dirty="0" smtClean="0">
                <a:solidFill>
                  <a:schemeClr val="tx1"/>
                </a:solidFill>
              </a:rPr>
              <a:t>(</a:t>
            </a:r>
            <a:r>
              <a:rPr lang="tr-TR" sz="1400" dirty="0" err="1" smtClean="0">
                <a:solidFill>
                  <a:schemeClr val="tx1"/>
                </a:solidFill>
              </a:rPr>
              <a:t>Buhari</a:t>
            </a:r>
            <a:r>
              <a:rPr lang="tr-TR" sz="1400" dirty="0" smtClean="0">
                <a:solidFill>
                  <a:schemeClr val="tx1"/>
                </a:solidFill>
              </a:rPr>
              <a:t>, Ezan 4; Müslim, Salat 19)</a:t>
            </a:r>
            <a:endParaRPr lang="tr-TR" sz="1400" dirty="0">
              <a:solidFill>
                <a:schemeClr val="tx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07504" y="260648"/>
            <a:ext cx="7128792" cy="628654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b="1" dirty="0" smtClean="0">
                <a:solidFill>
                  <a:schemeClr val="tx1"/>
                </a:solidFill>
              </a:rPr>
              <a:t>ÖMÜR EZANLA NAMAZ ARASI KADARDIR!</a:t>
            </a:r>
            <a:endParaRPr lang="tr-TR" dirty="0" smtClean="0">
              <a:solidFill>
                <a:schemeClr val="tx1"/>
              </a:solidFill>
            </a:endParaRPr>
          </a:p>
          <a:p>
            <a:pPr algn="just"/>
            <a:r>
              <a:rPr lang="tr-TR" b="1" dirty="0" smtClean="0">
                <a:solidFill>
                  <a:schemeClr val="tx1"/>
                </a:solidFill>
              </a:rPr>
              <a:t> </a:t>
            </a:r>
            <a:r>
              <a:rPr lang="tr-TR" dirty="0" smtClean="0">
                <a:solidFill>
                  <a:schemeClr val="tx1"/>
                </a:solidFill>
              </a:rPr>
              <a:t>Bir dede ile torunu arasında geçen, ömrün ne kadar kısa olduğunu güzel bir dille bizlere hatırlatan sıcacık bir hikaye.</a:t>
            </a:r>
          </a:p>
          <a:p>
            <a:pPr algn="just"/>
            <a:r>
              <a:rPr lang="tr-TR" dirty="0" smtClean="0">
                <a:solidFill>
                  <a:schemeClr val="tx1"/>
                </a:solidFill>
              </a:rPr>
              <a:t>Torunu, dedesine merakla soruyor: 'Dedeciğim! Bir insanın ömrü ne kadar olur?</a:t>
            </a:r>
          </a:p>
          <a:p>
            <a:pPr algn="just"/>
            <a:r>
              <a:rPr lang="tr-TR" dirty="0" smtClean="0">
                <a:solidFill>
                  <a:schemeClr val="tx1"/>
                </a:solidFill>
              </a:rPr>
              <a:t> 'Dede tatlı bir gülücükle:   Ezanla namaz arası kadar yavrucuğum.' deyince torun: 'Nasıl yani, ömür bu kadar kısa mı?' der.</a:t>
            </a:r>
          </a:p>
          <a:p>
            <a:pPr algn="just"/>
            <a:r>
              <a:rPr lang="tr-TR" dirty="0" smtClean="0">
                <a:solidFill>
                  <a:schemeClr val="tx1"/>
                </a:solidFill>
              </a:rPr>
              <a:t> Dede: </a:t>
            </a:r>
            <a:r>
              <a:rPr lang="tr-TR" b="1" u="sng" dirty="0" smtClean="0">
                <a:solidFill>
                  <a:schemeClr val="tx1"/>
                </a:solidFill>
              </a:rPr>
              <a:t>'Evet yavrum. ömür, namazsız ezanla, ezansız namaz arası kadardır</a:t>
            </a:r>
            <a:r>
              <a:rPr lang="tr-TR" dirty="0" smtClean="0">
                <a:solidFill>
                  <a:schemeClr val="tx1"/>
                </a:solidFill>
              </a:rPr>
              <a:t>.' diye cevap verir. </a:t>
            </a:r>
          </a:p>
          <a:p>
            <a:pPr algn="just"/>
            <a:r>
              <a:rPr lang="tr-TR" dirty="0" smtClean="0">
                <a:solidFill>
                  <a:schemeClr val="tx1"/>
                </a:solidFill>
              </a:rPr>
              <a:t>Torun yeniden sorar:'Namazsız ezan ve ezansız namaz sözlerinden  ne kastettiğini anlamadım dedeciğim. Bu ne demek açıklar mısın?</a:t>
            </a:r>
          </a:p>
          <a:p>
            <a:pPr algn="just"/>
            <a:r>
              <a:rPr lang="tr-TR" dirty="0" smtClean="0">
                <a:solidFill>
                  <a:schemeClr val="tx1"/>
                </a:solidFill>
              </a:rPr>
              <a:t>'Dede şefkatle ellerinden tuttuğu torununa: 'Bak yavrum, geçenlerde komşumuzun çocuğu doğdu. </a:t>
            </a:r>
          </a:p>
          <a:p>
            <a:pPr algn="just"/>
            <a:r>
              <a:rPr lang="tr-TR" dirty="0" smtClean="0">
                <a:solidFill>
                  <a:schemeClr val="tx1"/>
                </a:solidFill>
              </a:rPr>
              <a:t>O çocuğun kulağına ezan okundu değil mi?  işte o ezanın namazı kılındı mı? Kılınmadı.  O ezan 'namazsız ezan'dı.</a:t>
            </a:r>
          </a:p>
          <a:p>
            <a:pPr algn="just"/>
            <a:r>
              <a:rPr lang="tr-TR" dirty="0" smtClean="0">
                <a:solidFill>
                  <a:schemeClr val="tx1"/>
                </a:solidFill>
              </a:rPr>
              <a:t> İnsan öldüğü zaman kılınan cenaze namazının da ezanı yoktur. O da 'Ezansız namaz'dır. Aslında o namazın ezanı insan doğunca okunmuştu kulağına. </a:t>
            </a:r>
          </a:p>
          <a:p>
            <a:pPr algn="just"/>
            <a:r>
              <a:rPr lang="tr-TR" b="1" dirty="0" smtClean="0">
                <a:solidFill>
                  <a:schemeClr val="tx1"/>
                </a:solidFill>
              </a:rPr>
              <a:t>Bak ey insan!  Doğdun, ama öleceksin, ömür çabuk biter, hayatını iyi değerlendir.  Boşa vakit harcama! </a:t>
            </a:r>
            <a:r>
              <a:rPr lang="tr-TR" dirty="0" smtClean="0">
                <a:solidFill>
                  <a:schemeClr val="tx1"/>
                </a:solidFill>
              </a:rPr>
              <a:t> İkazını yapıyordu o ezan. </a:t>
            </a:r>
            <a:br>
              <a:rPr lang="tr-TR" dirty="0" smtClean="0">
                <a:solidFill>
                  <a:schemeClr val="tx1"/>
                </a:solidFill>
              </a:rPr>
            </a:br>
            <a:r>
              <a:rPr lang="tr-TR" dirty="0" smtClean="0">
                <a:solidFill>
                  <a:schemeClr val="tx1"/>
                </a:solidFill>
              </a:rPr>
              <a:t>İşte yavrum : </a:t>
            </a:r>
            <a:r>
              <a:rPr lang="tr-TR" dirty="0" err="1" smtClean="0">
                <a:solidFill>
                  <a:schemeClr val="tx1"/>
                </a:solidFill>
              </a:rPr>
              <a:t>ÖMüR</a:t>
            </a:r>
            <a:r>
              <a:rPr lang="tr-TR" dirty="0" smtClean="0">
                <a:solidFill>
                  <a:schemeClr val="tx1"/>
                </a:solidFill>
              </a:rPr>
              <a:t>, EZANLA NAMAZ ARASI KADARDIR.  Sakın boşa geçirme.</a:t>
            </a:r>
          </a:p>
          <a:p>
            <a:pPr algn="just"/>
            <a:r>
              <a:rPr lang="tr-TR" dirty="0" smtClean="0">
                <a:solidFill>
                  <a:schemeClr val="tx1"/>
                </a:solidFill>
              </a:rPr>
              <a:t> Ömrünü dolu dolu yaşa, bir nefes bile boşluk bırakma! </a:t>
            </a:r>
            <a:endParaRPr lang="tr-TR" dirty="0">
              <a:solidFill>
                <a:schemeClr val="tx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14282" y="285728"/>
            <a:ext cx="6858048" cy="628654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000" dirty="0" smtClean="0">
                <a:solidFill>
                  <a:schemeClr val="tx1"/>
                </a:solidFill>
              </a:rPr>
              <a:t>	</a:t>
            </a:r>
            <a:r>
              <a:rPr lang="tr-TR" sz="2000" b="1" dirty="0" smtClean="0">
                <a:solidFill>
                  <a:schemeClr val="tx1"/>
                </a:solidFill>
              </a:rPr>
              <a:t>“Ezansız Semtler” </a:t>
            </a:r>
            <a:r>
              <a:rPr lang="tr-TR" sz="2000" dirty="0" smtClean="0">
                <a:solidFill>
                  <a:schemeClr val="tx1"/>
                </a:solidFill>
              </a:rPr>
              <a:t>Yahya Kemal Beyatlı</a:t>
            </a:r>
          </a:p>
          <a:p>
            <a:pPr algn="just"/>
            <a:r>
              <a:rPr lang="tr-TR" sz="2000" dirty="0" smtClean="0">
                <a:solidFill>
                  <a:schemeClr val="tx1"/>
                </a:solidFill>
              </a:rPr>
              <a:t>Bugünkü Türk babaları havası ve toprağı Müslümanlık rüyası ile dolu semtlerde doğdular, doğarken kulaklarına ezan okundu, evlerinin odalarında namaza durmuş ihti­yar nineler gördüler. Mübarek günlerin akşamları bir minderin kö­şesinden okunan </a:t>
            </a:r>
            <a:r>
              <a:rPr lang="tr-TR" sz="2000" dirty="0" err="1" smtClean="0">
                <a:solidFill>
                  <a:schemeClr val="tx1"/>
                </a:solidFill>
              </a:rPr>
              <a:t>Kur'ân'ın</a:t>
            </a:r>
            <a:r>
              <a:rPr lang="tr-TR" sz="2000" dirty="0" smtClean="0">
                <a:solidFill>
                  <a:schemeClr val="tx1"/>
                </a:solidFill>
              </a:rPr>
              <a:t> sesini işittiler, bir raf üzerinde duran </a:t>
            </a:r>
            <a:r>
              <a:rPr lang="tr-TR" sz="2000" dirty="0" err="1" smtClean="0">
                <a:solidFill>
                  <a:schemeClr val="tx1"/>
                </a:solidFill>
              </a:rPr>
              <a:t>Kitabullah'ı</a:t>
            </a:r>
            <a:r>
              <a:rPr lang="tr-TR" sz="2000" dirty="0" smtClean="0">
                <a:solidFill>
                  <a:schemeClr val="tx1"/>
                </a:solidFill>
              </a:rPr>
              <a:t> indirdiler, küçücük elleriyle açtılar, gül yağı gibi bir ruh olan şan sahifelerini kokladılar. İlk ders olarak besmeleyi öğrendi­ler; kandil günlerinin kandilleri yanarken, ramazanların, bayramların topları atılırken sevindiler. Bayram namazlarına babalarının ya­nında gittiler, camiler içinde şafak sökerken tekbirleri dinlediler, di­nin böyle bir merhalesinden geçtiler, hayata girdiler. </a:t>
            </a:r>
          </a:p>
          <a:p>
            <a:pPr algn="just"/>
            <a:r>
              <a:rPr lang="tr-TR" sz="2000" dirty="0" smtClean="0">
                <a:solidFill>
                  <a:schemeClr val="tx1"/>
                </a:solidFill>
              </a:rPr>
              <a:t> Biz ki minareler ve ağaçlar arasında ezan seslerini işiterek büyü­dük. O mübarek muhitten çok sonra ayrıldık, biz böyle bir sabah namazında anne millete tekrar dönebiliriz. Fakat minaresiz ve ezansız semtlerde doğan, Frenk terbiyesiyle yetişen Türk çocukları dönecekleri yeri hatırlayamayacaklar! </a:t>
            </a:r>
            <a:endParaRPr lang="tr-TR" sz="2000" dirty="0">
              <a:solidFill>
                <a:schemeClr val="tx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07504" y="285728"/>
            <a:ext cx="7094022" cy="628654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1600" dirty="0" smtClean="0">
                <a:solidFill>
                  <a:schemeClr val="tx1"/>
                </a:solidFill>
              </a:rPr>
              <a:t>Yahya Kemal’in şiirleri, </a:t>
            </a:r>
            <a:r>
              <a:rPr lang="tr-TR" sz="1600" dirty="0" err="1" smtClean="0">
                <a:solidFill>
                  <a:schemeClr val="tx1"/>
                </a:solidFill>
              </a:rPr>
              <a:t>hâtırâları</a:t>
            </a:r>
            <a:r>
              <a:rPr lang="tr-TR" sz="1600" dirty="0" smtClean="0">
                <a:solidFill>
                  <a:schemeClr val="tx1"/>
                </a:solidFill>
              </a:rPr>
              <a:t> ve makalelerinden açıkça görülmektedir ki, </a:t>
            </a:r>
            <a:r>
              <a:rPr lang="tr-TR" sz="1600" b="1" dirty="0" smtClean="0">
                <a:solidFill>
                  <a:schemeClr val="tx1"/>
                </a:solidFill>
              </a:rPr>
              <a:t>ezan</a:t>
            </a:r>
            <a:r>
              <a:rPr lang="tr-TR" sz="1600" dirty="0" smtClean="0">
                <a:solidFill>
                  <a:schemeClr val="tx1"/>
                </a:solidFill>
              </a:rPr>
              <a:t> sadece Müslümanları namaza davet eden bir ses, bir çağrı değildir.</a:t>
            </a:r>
          </a:p>
          <a:p>
            <a:pPr algn="just"/>
            <a:r>
              <a:rPr lang="tr-TR" sz="1600" dirty="0" smtClean="0">
                <a:solidFill>
                  <a:schemeClr val="tx1"/>
                </a:solidFill>
              </a:rPr>
              <a:t>Ona ve bize göre </a:t>
            </a:r>
            <a:r>
              <a:rPr lang="tr-TR" sz="1600" b="1" dirty="0" smtClean="0">
                <a:solidFill>
                  <a:schemeClr val="tx1"/>
                </a:solidFill>
              </a:rPr>
              <a:t>ezan</a:t>
            </a:r>
            <a:r>
              <a:rPr lang="tr-TR" sz="1600" dirty="0" smtClean="0">
                <a:solidFill>
                  <a:schemeClr val="tx1"/>
                </a:solidFill>
              </a:rPr>
              <a:t>:</a:t>
            </a:r>
          </a:p>
          <a:p>
            <a:pPr marL="342900" indent="-342900" algn="just">
              <a:buAutoNum type="arabicPeriod"/>
            </a:pPr>
            <a:r>
              <a:rPr lang="tr-TR" sz="1600" dirty="0" smtClean="0">
                <a:solidFill>
                  <a:schemeClr val="tx1"/>
                </a:solidFill>
              </a:rPr>
              <a:t>Dinî ve millî bir </a:t>
            </a:r>
            <a:r>
              <a:rPr lang="tr-TR" sz="1600" dirty="0" err="1" smtClean="0">
                <a:solidFill>
                  <a:schemeClr val="tx1"/>
                </a:solidFill>
              </a:rPr>
              <a:t>mûsikîmizdir</a:t>
            </a:r>
            <a:r>
              <a:rPr lang="tr-TR" sz="1600" dirty="0" smtClean="0">
                <a:solidFill>
                  <a:schemeClr val="tx1"/>
                </a:solidFill>
              </a:rPr>
              <a:t>. </a:t>
            </a:r>
          </a:p>
          <a:p>
            <a:pPr marL="342900" indent="-342900" algn="just">
              <a:buAutoNum type="arabicPeriod"/>
            </a:pPr>
            <a:r>
              <a:rPr lang="tr-TR" sz="1600" dirty="0" smtClean="0">
                <a:solidFill>
                  <a:schemeClr val="tx1"/>
                </a:solidFill>
              </a:rPr>
              <a:t>İnsanların millî ve dinî terbiyesinde, kendilerini Müslüman olarak hissetmelerinde önemli bir tesiri </a:t>
            </a:r>
            <a:r>
              <a:rPr lang="tr-TR" sz="1600" dirty="0" err="1" smtClean="0">
                <a:solidFill>
                  <a:schemeClr val="tx1"/>
                </a:solidFill>
              </a:rPr>
              <a:t>hâizdir</a:t>
            </a:r>
            <a:r>
              <a:rPr lang="tr-TR" sz="1600" dirty="0" smtClean="0">
                <a:solidFill>
                  <a:schemeClr val="tx1"/>
                </a:solidFill>
              </a:rPr>
              <a:t>. </a:t>
            </a:r>
          </a:p>
          <a:p>
            <a:pPr marL="342900" indent="-342900" algn="just">
              <a:buAutoNum type="arabicPeriod"/>
            </a:pPr>
            <a:r>
              <a:rPr lang="tr-TR" sz="1600" b="1" dirty="0" smtClean="0">
                <a:solidFill>
                  <a:srgbClr val="FF0000"/>
                </a:solidFill>
              </a:rPr>
              <a:t>Ezan</a:t>
            </a:r>
            <a:r>
              <a:rPr lang="tr-TR" sz="1600" dirty="0" smtClean="0">
                <a:solidFill>
                  <a:srgbClr val="FF0000"/>
                </a:solidFill>
              </a:rPr>
              <a:t> sesi, insana dünyanın fâniliğini, her şeyin gelip geçiciliğini ihtar eden, onu boş ve </a:t>
            </a:r>
            <a:r>
              <a:rPr lang="tr-TR" sz="1600" dirty="0" err="1" smtClean="0">
                <a:solidFill>
                  <a:srgbClr val="FF0000"/>
                </a:solidFill>
              </a:rPr>
              <a:t>âdi</a:t>
            </a:r>
            <a:r>
              <a:rPr lang="tr-TR" sz="1600" dirty="0" smtClean="0">
                <a:solidFill>
                  <a:srgbClr val="FF0000"/>
                </a:solidFill>
              </a:rPr>
              <a:t> hırslardan arındıran ilahî bir ikazdır. </a:t>
            </a:r>
          </a:p>
          <a:p>
            <a:pPr marL="342900" indent="-342900" algn="just">
              <a:buAutoNum type="arabicPeriod"/>
            </a:pPr>
            <a:r>
              <a:rPr lang="tr-TR" sz="1600" dirty="0" smtClean="0">
                <a:solidFill>
                  <a:schemeClr val="tx1"/>
                </a:solidFill>
              </a:rPr>
              <a:t>Ezanın insan üzerinde, onu bu fâni âlemden alıp, </a:t>
            </a:r>
            <a:r>
              <a:rPr lang="tr-TR" sz="1600" dirty="0" err="1" smtClean="0">
                <a:solidFill>
                  <a:schemeClr val="tx1"/>
                </a:solidFill>
              </a:rPr>
              <a:t>ledünnî</a:t>
            </a:r>
            <a:r>
              <a:rPr lang="tr-TR" sz="1600" dirty="0" smtClean="0">
                <a:solidFill>
                  <a:schemeClr val="tx1"/>
                </a:solidFill>
              </a:rPr>
              <a:t> bir âleme götüren </a:t>
            </a:r>
            <a:r>
              <a:rPr lang="tr-TR" sz="1600" dirty="0" err="1" smtClean="0">
                <a:solidFill>
                  <a:schemeClr val="tx1"/>
                </a:solidFill>
              </a:rPr>
              <a:t>mânevî</a:t>
            </a:r>
            <a:r>
              <a:rPr lang="tr-TR" sz="1600" dirty="0" smtClean="0">
                <a:solidFill>
                  <a:schemeClr val="tx1"/>
                </a:solidFill>
              </a:rPr>
              <a:t> bir etkisi vardır.</a:t>
            </a:r>
          </a:p>
          <a:p>
            <a:pPr marL="342900" indent="-342900" algn="just">
              <a:buAutoNum type="arabicPeriod"/>
            </a:pPr>
            <a:r>
              <a:rPr lang="tr-TR" sz="1600" b="1" dirty="0" smtClean="0">
                <a:solidFill>
                  <a:schemeClr val="tx1"/>
                </a:solidFill>
              </a:rPr>
              <a:t>Ezan</a:t>
            </a:r>
            <a:r>
              <a:rPr lang="tr-TR" sz="1600" dirty="0" smtClean="0">
                <a:solidFill>
                  <a:schemeClr val="tx1"/>
                </a:solidFill>
              </a:rPr>
              <a:t> sesleri insana, Yaradan'ın affediciliğini hatırlatır. </a:t>
            </a:r>
          </a:p>
          <a:p>
            <a:pPr marL="342900" indent="-342900" algn="just">
              <a:buAutoNum type="arabicPeriod"/>
            </a:pPr>
            <a:r>
              <a:rPr lang="tr-TR" sz="1600" dirty="0" smtClean="0">
                <a:solidFill>
                  <a:schemeClr val="tx1"/>
                </a:solidFill>
              </a:rPr>
              <a:t>Ezanın insana en büyük olanın Allah olduğunu hatırlatan, insanı kibir, gurur ve </a:t>
            </a:r>
            <a:r>
              <a:rPr lang="tr-TR" sz="1600" dirty="0" err="1" smtClean="0">
                <a:solidFill>
                  <a:schemeClr val="tx1"/>
                </a:solidFill>
              </a:rPr>
              <a:t>enaniyetten</a:t>
            </a:r>
            <a:r>
              <a:rPr lang="tr-TR" sz="1600" dirty="0" smtClean="0">
                <a:solidFill>
                  <a:schemeClr val="tx1"/>
                </a:solidFill>
              </a:rPr>
              <a:t> uzaklaştıran önemli bir rolü söz konusudur. </a:t>
            </a:r>
          </a:p>
          <a:p>
            <a:pPr marL="342900" indent="-342900" algn="just">
              <a:buAutoNum type="arabicPeriod"/>
            </a:pPr>
            <a:r>
              <a:rPr lang="tr-TR" sz="1600" b="1" dirty="0" smtClean="0">
                <a:solidFill>
                  <a:schemeClr val="tx1"/>
                </a:solidFill>
              </a:rPr>
              <a:t>Ezan</a:t>
            </a:r>
            <a:r>
              <a:rPr lang="tr-TR" sz="1600" dirty="0" smtClean="0">
                <a:solidFill>
                  <a:schemeClr val="tx1"/>
                </a:solidFill>
              </a:rPr>
              <a:t>, bizim toplumumuzda tarih boyunca insanımız tarafından kendi değerlerine, kültürüne uygun bir ortamda yaşadığının bir ifadesi, bir delili olarak görünmüş, ona; "</a:t>
            </a:r>
            <a:r>
              <a:rPr lang="tr-TR" sz="1600" b="1" dirty="0" smtClean="0">
                <a:solidFill>
                  <a:srgbClr val="FF0000"/>
                </a:solidFill>
              </a:rPr>
              <a:t>Ben kendi memleketimdeyim, kendi değerlerime saygı gösterilen bir ortamda yaşıyorum</a:t>
            </a:r>
            <a:r>
              <a:rPr lang="tr-TR" sz="1600" dirty="0" smtClean="0">
                <a:solidFill>
                  <a:schemeClr val="tx1"/>
                </a:solidFill>
              </a:rPr>
              <a:t>." duygusunu vermiştir. </a:t>
            </a:r>
          </a:p>
          <a:p>
            <a:pPr marL="342900" indent="-342900" algn="just">
              <a:buAutoNum type="arabicPeriod"/>
            </a:pPr>
            <a:r>
              <a:rPr lang="tr-TR" sz="1600" b="1" dirty="0" smtClean="0">
                <a:solidFill>
                  <a:srgbClr val="7030A0"/>
                </a:solidFill>
              </a:rPr>
              <a:t>Ezan</a:t>
            </a:r>
            <a:r>
              <a:rPr lang="tr-TR" sz="1600" dirty="0" smtClean="0">
                <a:solidFill>
                  <a:srgbClr val="7030A0"/>
                </a:solidFill>
              </a:rPr>
              <a:t>, insanımız tarafından yüzyıllarca, </a:t>
            </a:r>
            <a:r>
              <a:rPr lang="tr-TR" sz="1600" dirty="0" err="1" smtClean="0">
                <a:solidFill>
                  <a:srgbClr val="7030A0"/>
                </a:solidFill>
              </a:rPr>
              <a:t>mânevî</a:t>
            </a:r>
            <a:r>
              <a:rPr lang="tr-TR" sz="1600" dirty="0" smtClean="0">
                <a:solidFill>
                  <a:srgbClr val="7030A0"/>
                </a:solidFill>
              </a:rPr>
              <a:t> bir inşirahın, ferahlamanın, huzurun kapılarını aralayan </a:t>
            </a:r>
            <a:r>
              <a:rPr lang="tr-TR" sz="1600" dirty="0" err="1" smtClean="0">
                <a:solidFill>
                  <a:srgbClr val="7030A0"/>
                </a:solidFill>
              </a:rPr>
              <a:t>îlâhî</a:t>
            </a:r>
            <a:r>
              <a:rPr lang="tr-TR" sz="1600" dirty="0" smtClean="0">
                <a:solidFill>
                  <a:srgbClr val="7030A0"/>
                </a:solidFill>
              </a:rPr>
              <a:t> bir çağrı olarak algılanmıştır. </a:t>
            </a:r>
          </a:p>
          <a:p>
            <a:pPr marL="342900" indent="-342900" algn="just">
              <a:buAutoNum type="arabicPeriod"/>
            </a:pPr>
            <a:r>
              <a:rPr lang="tr-TR" sz="1600" dirty="0" smtClean="0">
                <a:solidFill>
                  <a:schemeClr val="tx1"/>
                </a:solidFill>
              </a:rPr>
              <a:t>Yeni nesillerin millî ve dinî terbiyesinde </a:t>
            </a:r>
            <a:r>
              <a:rPr lang="tr-TR" sz="1600" b="1" dirty="0" smtClean="0">
                <a:solidFill>
                  <a:schemeClr val="tx1"/>
                </a:solidFill>
              </a:rPr>
              <a:t>ezan</a:t>
            </a:r>
            <a:r>
              <a:rPr lang="tr-TR" sz="1600" dirty="0" smtClean="0">
                <a:solidFill>
                  <a:schemeClr val="tx1"/>
                </a:solidFill>
              </a:rPr>
              <a:t> seslerinin psikolojik büyük bir tesiri vardır. Yeni yetişen nesiller, Müslümanlığın çocukluk rüyasını onunla görürler. İşte bu rüya, çocukluk dediğimiz bu Müslüman rüyasıdır ki, bizi bir millet halinde tutar. Bizi biz yapar, bizi Müslüman yapar. Dağılmaktan, parçalanmaktan, millî bütünlüğümüzü kaybetmekten kurtarır. </a:t>
            </a:r>
            <a:r>
              <a:rPr lang="tr-TR" sz="1200" dirty="0" smtClean="0">
                <a:solidFill>
                  <a:schemeClr val="tx1"/>
                </a:solidFill>
              </a:rPr>
              <a:t>(</a:t>
            </a:r>
            <a:r>
              <a:rPr lang="tr-TR" sz="1200" b="1" dirty="0" smtClean="0">
                <a:solidFill>
                  <a:schemeClr val="tx1"/>
                </a:solidFill>
              </a:rPr>
              <a:t>Yrd.</a:t>
            </a:r>
            <a:r>
              <a:rPr lang="tr-TR" sz="1200" b="1" dirty="0" err="1" smtClean="0">
                <a:solidFill>
                  <a:schemeClr val="tx1"/>
                </a:solidFill>
              </a:rPr>
              <a:t>Doç.Dr</a:t>
            </a:r>
            <a:r>
              <a:rPr lang="tr-TR" sz="1200" b="1" dirty="0" smtClean="0">
                <a:solidFill>
                  <a:schemeClr val="tx1"/>
                </a:solidFill>
              </a:rPr>
              <a:t>. Fatih BAĞCIOĞLU, </a:t>
            </a:r>
            <a:r>
              <a:rPr lang="tr-TR" sz="1200" dirty="0" smtClean="0">
                <a:solidFill>
                  <a:schemeClr val="tx1"/>
                </a:solidFill>
              </a:rPr>
              <a:t>Sızıntı, 289. Sayı, yıl 2003, 9-12. s)</a:t>
            </a:r>
            <a:endParaRPr lang="tr-TR" sz="1600" dirty="0">
              <a:solidFill>
                <a:schemeClr val="tx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dmc\Desktop\ezan\Mosque-Cloud_by_islamicwallpers-690x431.jpg"/>
          <p:cNvPicPr>
            <a:picLocks noChangeAspect="1" noChangeArrowheads="1"/>
          </p:cNvPicPr>
          <p:nvPr/>
        </p:nvPicPr>
        <p:blipFill>
          <a:blip r:embed="rId2" cstate="print"/>
          <a:srcRect r="14112"/>
          <a:stretch>
            <a:fillRect/>
          </a:stretch>
        </p:blipFill>
        <p:spPr bwMode="auto">
          <a:xfrm>
            <a:off x="0" y="0"/>
            <a:ext cx="9144000" cy="6858001"/>
          </a:xfrm>
          <a:prstGeom prst="rect">
            <a:avLst/>
          </a:prstGeom>
          <a:noFill/>
        </p:spPr>
      </p:pic>
      <p:sp>
        <p:nvSpPr>
          <p:cNvPr id="5" name="4 Dikdörtgen"/>
          <p:cNvSpPr/>
          <p:nvPr/>
        </p:nvSpPr>
        <p:spPr>
          <a:xfrm>
            <a:off x="1000100" y="642918"/>
            <a:ext cx="4929222" cy="535785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3600" dirty="0" smtClean="0">
                <a:solidFill>
                  <a:srgbClr val="FF0000"/>
                </a:solidFill>
              </a:rPr>
              <a:t>Çekme dünyanın nazını</a:t>
            </a:r>
          </a:p>
          <a:p>
            <a:pPr algn="just"/>
            <a:r>
              <a:rPr lang="tr-TR" sz="3600" dirty="0" smtClean="0">
                <a:solidFill>
                  <a:srgbClr val="002060"/>
                </a:solidFill>
              </a:rPr>
              <a:t>Kıl beş vakit namazını</a:t>
            </a:r>
          </a:p>
          <a:p>
            <a:pPr algn="just"/>
            <a:r>
              <a:rPr lang="tr-TR" sz="3600" dirty="0" smtClean="0">
                <a:solidFill>
                  <a:srgbClr val="FF0000"/>
                </a:solidFill>
              </a:rPr>
              <a:t>Yarın kılarım diyenin</a:t>
            </a:r>
          </a:p>
          <a:p>
            <a:pPr algn="just"/>
            <a:r>
              <a:rPr lang="tr-TR" sz="3600" dirty="0" smtClean="0">
                <a:solidFill>
                  <a:srgbClr val="002060"/>
                </a:solidFill>
              </a:rPr>
              <a:t>Bu gün kıldık namazını</a:t>
            </a:r>
            <a:endParaRPr lang="tr-TR" sz="3600" dirty="0">
              <a:solidFill>
                <a:srgbClr val="00206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14282" y="357166"/>
            <a:ext cx="6715172" cy="614366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fontAlgn="auto">
              <a:spcAft>
                <a:spcPts val="0"/>
              </a:spcAft>
              <a:defRPr/>
            </a:pPr>
            <a:r>
              <a:rPr lang="tr-TR" sz="2000" dirty="0" smtClean="0">
                <a:solidFill>
                  <a:schemeClr val="tx1"/>
                </a:solidFill>
              </a:rPr>
              <a:t>	Ezan </a:t>
            </a:r>
          </a:p>
          <a:p>
            <a:pPr algn="just"/>
            <a:r>
              <a:rPr lang="tr-TR" sz="2000" b="1" dirty="0" smtClean="0">
                <a:solidFill>
                  <a:schemeClr val="tx1"/>
                </a:solidFill>
              </a:rPr>
              <a:t>İnsanları </a:t>
            </a:r>
            <a:r>
              <a:rPr lang="tr-TR" sz="2000" b="1" dirty="0">
                <a:solidFill>
                  <a:schemeClr val="tx1"/>
                </a:solidFill>
              </a:rPr>
              <a:t>birbirlerine bağlayan milli ve manevi değerler vardır. </a:t>
            </a:r>
            <a:r>
              <a:rPr lang="tr-TR" sz="2000" dirty="0">
                <a:solidFill>
                  <a:schemeClr val="tx1"/>
                </a:solidFill>
              </a:rPr>
              <a:t>Bu değerler bir milletin olmazsa olmazlarındandır. Bu değerlere sahip olmak ve bağlı kalmakla bir bütün oluşturulmuş olur. </a:t>
            </a:r>
          </a:p>
          <a:p>
            <a:pPr algn="just"/>
            <a:r>
              <a:rPr lang="tr-TR" sz="2000" dirty="0" smtClean="0">
                <a:solidFill>
                  <a:schemeClr val="tx1"/>
                </a:solidFill>
              </a:rPr>
              <a:t>İşte </a:t>
            </a:r>
            <a:r>
              <a:rPr lang="tr-TR" sz="2000" dirty="0">
                <a:solidFill>
                  <a:schemeClr val="tx1"/>
                </a:solidFill>
              </a:rPr>
              <a:t>bu değerlerin biride, </a:t>
            </a:r>
            <a:r>
              <a:rPr lang="tr-TR" sz="2000" dirty="0" smtClean="0">
                <a:solidFill>
                  <a:schemeClr val="tx1"/>
                </a:solidFill>
              </a:rPr>
              <a:t>ezandır</a:t>
            </a:r>
            <a:r>
              <a:rPr lang="tr-TR" sz="2000" dirty="0">
                <a:solidFill>
                  <a:schemeClr val="tx1"/>
                </a:solidFill>
              </a:rPr>
              <a:t>. Ezan, sözlükte </a:t>
            </a:r>
            <a:r>
              <a:rPr lang="tr-TR" sz="2000" dirty="0">
                <a:solidFill>
                  <a:srgbClr val="FF0000"/>
                </a:solidFill>
              </a:rPr>
              <a:t>"</a:t>
            </a:r>
            <a:r>
              <a:rPr lang="tr-TR" sz="2000" b="1" dirty="0">
                <a:solidFill>
                  <a:srgbClr val="FF0000"/>
                </a:solidFill>
              </a:rPr>
              <a:t>bildirmek, duyurmak, çağrıda bulunmak, ilan etmek</a:t>
            </a:r>
            <a:r>
              <a:rPr lang="tr-TR" sz="2000" dirty="0">
                <a:solidFill>
                  <a:srgbClr val="FF0000"/>
                </a:solidFill>
              </a:rPr>
              <a:t>"</a:t>
            </a:r>
            <a:r>
              <a:rPr lang="tr-TR" sz="2000" dirty="0">
                <a:solidFill>
                  <a:schemeClr val="tx1"/>
                </a:solidFill>
              </a:rPr>
              <a:t> anlamlarına gelen ezan, dinî bir terim olarak, </a:t>
            </a:r>
            <a:r>
              <a:rPr lang="tr-TR" sz="2000" b="1" dirty="0">
                <a:solidFill>
                  <a:srgbClr val="FF0000"/>
                </a:solidFill>
              </a:rPr>
              <a:t>farz namazlarının vaktinin girdiğini belli sözlerle ve özel bir şekilde ilan etmek, bildirmek</a:t>
            </a:r>
            <a:r>
              <a:rPr lang="tr-TR" sz="2000" b="1" dirty="0">
                <a:solidFill>
                  <a:schemeClr val="tx1"/>
                </a:solidFill>
              </a:rPr>
              <a:t> </a:t>
            </a:r>
            <a:r>
              <a:rPr lang="tr-TR" sz="2000" dirty="0">
                <a:solidFill>
                  <a:schemeClr val="tx1"/>
                </a:solidFill>
              </a:rPr>
              <a:t>demektir. </a:t>
            </a:r>
            <a:endParaRPr lang="tr-TR" sz="2000" dirty="0" smtClean="0">
              <a:solidFill>
                <a:schemeClr val="tx1"/>
              </a:solidFill>
            </a:endParaRPr>
          </a:p>
          <a:p>
            <a:pPr algn="just"/>
            <a:r>
              <a:rPr lang="tr-TR" sz="2000" dirty="0" smtClean="0">
                <a:solidFill>
                  <a:schemeClr val="tx1"/>
                </a:solidFill>
              </a:rPr>
              <a:t>Ezan </a:t>
            </a:r>
            <a:r>
              <a:rPr lang="tr-TR" sz="2000" b="1" dirty="0">
                <a:solidFill>
                  <a:schemeClr val="tx1"/>
                </a:solidFill>
              </a:rPr>
              <a:t>sünnet-i </a:t>
            </a:r>
            <a:r>
              <a:rPr lang="tr-TR" sz="2000" b="1" dirty="0" err="1">
                <a:solidFill>
                  <a:schemeClr val="tx1"/>
                </a:solidFill>
              </a:rPr>
              <a:t>müekked</a:t>
            </a:r>
            <a:r>
              <a:rPr lang="tr-TR" sz="2000" b="1" dirty="0">
                <a:solidFill>
                  <a:schemeClr val="tx1"/>
                </a:solidFill>
              </a:rPr>
              <a:t> </a:t>
            </a:r>
            <a:r>
              <a:rPr lang="tr-TR" sz="2000" dirty="0">
                <a:solidFill>
                  <a:schemeClr val="tx1"/>
                </a:solidFill>
              </a:rPr>
              <a:t>olmakla birlikte, </a:t>
            </a:r>
            <a:r>
              <a:rPr lang="tr-TR" sz="2000" b="1" dirty="0">
                <a:solidFill>
                  <a:schemeClr val="tx1"/>
                </a:solidFill>
              </a:rPr>
              <a:t>Müslümanlığın şiarı </a:t>
            </a:r>
            <a:r>
              <a:rPr lang="tr-TR" sz="2000" dirty="0">
                <a:solidFill>
                  <a:schemeClr val="tx1"/>
                </a:solidFill>
              </a:rPr>
              <a:t>haline gelmiştir. </a:t>
            </a:r>
            <a:endParaRPr lang="tr-TR" sz="2000" dirty="0" smtClean="0">
              <a:solidFill>
                <a:schemeClr val="tx1"/>
              </a:solidFill>
            </a:endParaRPr>
          </a:p>
          <a:p>
            <a:pPr algn="just"/>
            <a:r>
              <a:rPr lang="tr-TR" sz="2000" dirty="0" smtClean="0">
                <a:solidFill>
                  <a:schemeClr val="tx1"/>
                </a:solidFill>
              </a:rPr>
              <a:t>Ezan </a:t>
            </a:r>
            <a:r>
              <a:rPr lang="tr-TR" sz="2000" dirty="0">
                <a:solidFill>
                  <a:schemeClr val="tx1"/>
                </a:solidFill>
              </a:rPr>
              <a:t>aracılığıyla halka hem namaz vaktinin girdiği ilan edilmekte, hem </a:t>
            </a:r>
            <a:r>
              <a:rPr lang="tr-TR" sz="2000" dirty="0" smtClean="0">
                <a:solidFill>
                  <a:schemeClr val="tx1"/>
                </a:solidFill>
              </a:rPr>
              <a:t>de </a:t>
            </a:r>
            <a:r>
              <a:rPr lang="tr-TR" sz="2000" dirty="0" err="1" smtClean="0">
                <a:solidFill>
                  <a:schemeClr val="tx1"/>
                </a:solidFill>
              </a:rPr>
              <a:t>Tevhid</a:t>
            </a:r>
            <a:r>
              <a:rPr lang="tr-TR" sz="2000" dirty="0" smtClean="0">
                <a:solidFill>
                  <a:schemeClr val="tx1"/>
                </a:solidFill>
              </a:rPr>
              <a:t> İnancı, </a:t>
            </a:r>
            <a:r>
              <a:rPr lang="tr-TR" sz="2000" dirty="0" err="1">
                <a:solidFill>
                  <a:schemeClr val="tx1"/>
                </a:solidFill>
              </a:rPr>
              <a:t>Allâh'ın</a:t>
            </a:r>
            <a:r>
              <a:rPr lang="tr-TR" sz="2000" dirty="0">
                <a:solidFill>
                  <a:schemeClr val="tx1"/>
                </a:solidFill>
              </a:rPr>
              <a:t> büyüklüğü, Peygamberimizin O'nun kulu ve elçisi olduğu ve namazın kurtuluş yolu olduğu ilan edilmektedir</a:t>
            </a:r>
            <a:r>
              <a:rPr lang="tr-TR" sz="2000" dirty="0" smtClean="0">
                <a:solidFill>
                  <a:schemeClr val="tx1"/>
                </a:solidFill>
              </a:rPr>
              <a:t>.</a:t>
            </a:r>
            <a:endParaRPr lang="tr-TR" sz="2000" dirty="0">
              <a:solidFill>
                <a:schemeClr val="tx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dmc\Desktop\ezan\Mosque-Cloud_by_islamicwallpers-690x431.jpg"/>
          <p:cNvPicPr>
            <a:picLocks noChangeAspect="1" noChangeArrowheads="1"/>
          </p:cNvPicPr>
          <p:nvPr/>
        </p:nvPicPr>
        <p:blipFill>
          <a:blip r:embed="rId2" cstate="print"/>
          <a:srcRect r="14112"/>
          <a:stretch>
            <a:fillRect/>
          </a:stretch>
        </p:blipFill>
        <p:spPr bwMode="auto">
          <a:xfrm>
            <a:off x="0" y="0"/>
            <a:ext cx="9144000" cy="6858001"/>
          </a:xfrm>
          <a:prstGeom prst="rect">
            <a:avLst/>
          </a:prstGeom>
          <a:noFill/>
        </p:spPr>
      </p:pic>
      <p:sp>
        <p:nvSpPr>
          <p:cNvPr id="5" name="4 Dikdörtgen"/>
          <p:cNvSpPr/>
          <p:nvPr/>
        </p:nvSpPr>
        <p:spPr>
          <a:xfrm>
            <a:off x="428596" y="642918"/>
            <a:ext cx="6572296" cy="5357850"/>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400" b="1" dirty="0" smtClean="0">
                <a:solidFill>
                  <a:schemeClr val="tx1"/>
                </a:solidFill>
              </a:rPr>
              <a:t>Garbın </a:t>
            </a:r>
            <a:r>
              <a:rPr lang="tr-TR" sz="2400" b="1" dirty="0" err="1">
                <a:solidFill>
                  <a:schemeClr val="tx1"/>
                </a:solidFill>
              </a:rPr>
              <a:t>âfâkını</a:t>
            </a:r>
            <a:r>
              <a:rPr lang="tr-TR" sz="2400" b="1" dirty="0">
                <a:solidFill>
                  <a:schemeClr val="tx1"/>
                </a:solidFill>
              </a:rPr>
              <a:t> sarmışsa çelik zırhlı duvar,</a:t>
            </a:r>
            <a:endParaRPr lang="tr-TR" sz="2400" dirty="0">
              <a:solidFill>
                <a:schemeClr val="tx1"/>
              </a:solidFill>
            </a:endParaRPr>
          </a:p>
          <a:p>
            <a:pPr algn="just"/>
            <a:r>
              <a:rPr lang="tr-TR" sz="2400" b="1" dirty="0">
                <a:solidFill>
                  <a:schemeClr val="tx1"/>
                </a:solidFill>
              </a:rPr>
              <a:t>Benim iman dolu göğsüm gibi </a:t>
            </a:r>
            <a:r>
              <a:rPr lang="tr-TR" sz="2400" b="1" dirty="0" err="1">
                <a:solidFill>
                  <a:schemeClr val="tx1"/>
                </a:solidFill>
              </a:rPr>
              <a:t>serhaddim</a:t>
            </a:r>
            <a:r>
              <a:rPr lang="tr-TR" sz="2400" b="1" dirty="0">
                <a:solidFill>
                  <a:schemeClr val="tx1"/>
                </a:solidFill>
              </a:rPr>
              <a:t> var.</a:t>
            </a:r>
            <a:endParaRPr lang="tr-TR" sz="2400" dirty="0">
              <a:solidFill>
                <a:schemeClr val="tx1"/>
              </a:solidFill>
            </a:endParaRPr>
          </a:p>
          <a:p>
            <a:pPr algn="just"/>
            <a:r>
              <a:rPr lang="tr-TR" sz="2400" b="1" dirty="0">
                <a:solidFill>
                  <a:schemeClr val="tx1"/>
                </a:solidFill>
              </a:rPr>
              <a:t>Ulusun, korkma! Nasıl böyle bir </a:t>
            </a:r>
            <a:r>
              <a:rPr lang="tr-TR" sz="2400" b="1" dirty="0" err="1">
                <a:solidFill>
                  <a:schemeClr val="tx1"/>
                </a:solidFill>
              </a:rPr>
              <a:t>imânı</a:t>
            </a:r>
            <a:r>
              <a:rPr lang="tr-TR" sz="2400" b="1" dirty="0">
                <a:solidFill>
                  <a:schemeClr val="tx1"/>
                </a:solidFill>
              </a:rPr>
              <a:t> boğar,</a:t>
            </a:r>
            <a:endParaRPr lang="tr-TR" sz="2400" dirty="0">
              <a:solidFill>
                <a:schemeClr val="tx1"/>
              </a:solidFill>
            </a:endParaRPr>
          </a:p>
          <a:p>
            <a:pPr algn="just"/>
            <a:r>
              <a:rPr lang="tr-TR" sz="2400" b="1" dirty="0">
                <a:solidFill>
                  <a:schemeClr val="tx1"/>
                </a:solidFill>
              </a:rPr>
              <a:t>“</a:t>
            </a:r>
            <a:r>
              <a:rPr lang="tr-TR" sz="2400" b="1" dirty="0" err="1">
                <a:solidFill>
                  <a:schemeClr val="tx1"/>
                </a:solidFill>
              </a:rPr>
              <a:t>Medeniyyet</a:t>
            </a:r>
            <a:r>
              <a:rPr lang="tr-TR" sz="2400" b="1" dirty="0">
                <a:solidFill>
                  <a:schemeClr val="tx1"/>
                </a:solidFill>
              </a:rPr>
              <a:t>!” dediğin tek dişi kalmış canavar?</a:t>
            </a:r>
            <a:endParaRPr lang="tr-TR" sz="2400" dirty="0">
              <a:solidFill>
                <a:schemeClr val="tx1"/>
              </a:solidFill>
            </a:endParaRPr>
          </a:p>
          <a:p>
            <a:pPr algn="just"/>
            <a:r>
              <a:rPr lang="tr-TR" sz="2400" b="1" dirty="0">
                <a:solidFill>
                  <a:schemeClr val="tx1"/>
                </a:solidFill>
              </a:rPr>
              <a:t> </a:t>
            </a:r>
            <a:endParaRPr lang="tr-TR" sz="2400" dirty="0">
              <a:solidFill>
                <a:schemeClr val="tx1"/>
              </a:solidFill>
            </a:endParaRPr>
          </a:p>
          <a:p>
            <a:pPr algn="just"/>
            <a:r>
              <a:rPr lang="tr-TR" sz="2400" b="1" dirty="0">
                <a:solidFill>
                  <a:schemeClr val="tx1"/>
                </a:solidFill>
              </a:rPr>
              <a:t>Ruhumun senden, İlâhî, şudur ancak emeli:</a:t>
            </a:r>
            <a:endParaRPr lang="tr-TR" sz="2400" dirty="0">
              <a:solidFill>
                <a:schemeClr val="tx1"/>
              </a:solidFill>
            </a:endParaRPr>
          </a:p>
          <a:p>
            <a:pPr algn="just"/>
            <a:r>
              <a:rPr lang="tr-TR" sz="2400" b="1" dirty="0">
                <a:solidFill>
                  <a:schemeClr val="tx1"/>
                </a:solidFill>
              </a:rPr>
              <a:t>Değmesin mabedimin göğsüne </a:t>
            </a:r>
            <a:r>
              <a:rPr lang="tr-TR" sz="2400" b="1" dirty="0" err="1">
                <a:solidFill>
                  <a:schemeClr val="tx1"/>
                </a:solidFill>
              </a:rPr>
              <a:t>nâmahrem</a:t>
            </a:r>
            <a:r>
              <a:rPr lang="tr-TR" sz="2400" b="1" dirty="0">
                <a:solidFill>
                  <a:schemeClr val="tx1"/>
                </a:solidFill>
              </a:rPr>
              <a:t> eli.</a:t>
            </a:r>
            <a:endParaRPr lang="tr-TR" sz="2400" dirty="0">
              <a:solidFill>
                <a:schemeClr val="tx1"/>
              </a:solidFill>
            </a:endParaRPr>
          </a:p>
          <a:p>
            <a:pPr algn="just"/>
            <a:r>
              <a:rPr lang="tr-TR" sz="2400" b="1" dirty="0">
                <a:solidFill>
                  <a:srgbClr val="FF0000"/>
                </a:solidFill>
              </a:rPr>
              <a:t>Bu ezanlar-ki </a:t>
            </a:r>
            <a:r>
              <a:rPr lang="tr-TR" sz="2400" b="1" dirty="0" err="1">
                <a:solidFill>
                  <a:srgbClr val="FF0000"/>
                </a:solidFill>
              </a:rPr>
              <a:t>şahâdetleri</a:t>
            </a:r>
            <a:r>
              <a:rPr lang="tr-TR" sz="2400" b="1" dirty="0">
                <a:solidFill>
                  <a:srgbClr val="FF0000"/>
                </a:solidFill>
              </a:rPr>
              <a:t> dinin temeli-</a:t>
            </a:r>
            <a:endParaRPr lang="tr-TR" sz="2400" dirty="0">
              <a:solidFill>
                <a:srgbClr val="FF0000"/>
              </a:solidFill>
            </a:endParaRPr>
          </a:p>
          <a:p>
            <a:pPr algn="just"/>
            <a:r>
              <a:rPr lang="tr-TR" sz="2400" b="1" dirty="0">
                <a:solidFill>
                  <a:srgbClr val="FF0000"/>
                </a:solidFill>
              </a:rPr>
              <a:t>Ebedî yurdumun üstünde benim inlemeli.</a:t>
            </a:r>
            <a:endParaRPr lang="tr-TR" sz="2400" dirty="0">
              <a:solidFill>
                <a:srgbClr val="FF0000"/>
              </a:solidFill>
            </a:endParaRPr>
          </a:p>
          <a:p>
            <a:pPr algn="ctr"/>
            <a:r>
              <a:rPr lang="tr-TR" dirty="0">
                <a:solidFill>
                  <a:schemeClr val="tx1"/>
                </a:solidFill>
              </a:rPr>
              <a:t>Mehmet </a:t>
            </a:r>
            <a:r>
              <a:rPr lang="tr-TR" dirty="0" err="1">
                <a:solidFill>
                  <a:schemeClr val="tx1"/>
                </a:solidFill>
              </a:rPr>
              <a:t>Âkif</a:t>
            </a:r>
            <a:r>
              <a:rPr lang="tr-TR" dirty="0">
                <a:solidFill>
                  <a:schemeClr val="tx1"/>
                </a:solidFill>
              </a:rPr>
              <a:t> ERSOY (İstiklal marşımızın 4. Ve 8. kıtaları)</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85720" y="285728"/>
            <a:ext cx="6786610" cy="6286544"/>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000" dirty="0" smtClean="0">
                <a:solidFill>
                  <a:schemeClr val="tx1"/>
                </a:solidFill>
              </a:rPr>
              <a:t>Bu Vaaz İdris YAVUZYİĞİT tarafından “Ezanın Hayatımıza Kattığı Anlam” Ahmet ÜNAL; “Ömür Ezanla Namaz Arası Kadardır” Rafet ALTUNCU; “</a:t>
            </a:r>
            <a:r>
              <a:rPr lang="tr-TR" sz="2000" dirty="0" err="1" smtClean="0">
                <a:solidFill>
                  <a:schemeClr val="tx1"/>
                </a:solidFill>
              </a:rPr>
              <a:t>Îmân</a:t>
            </a:r>
            <a:r>
              <a:rPr lang="tr-TR" sz="2000" dirty="0" smtClean="0">
                <a:solidFill>
                  <a:schemeClr val="tx1"/>
                </a:solidFill>
              </a:rPr>
              <a:t> Esasları Ve </a:t>
            </a:r>
            <a:r>
              <a:rPr lang="tr-TR" sz="2000" dirty="0" err="1" smtClean="0">
                <a:solidFill>
                  <a:schemeClr val="tx1"/>
                </a:solidFill>
              </a:rPr>
              <a:t>Îmânın</a:t>
            </a:r>
            <a:r>
              <a:rPr lang="tr-TR" sz="2000" dirty="0" smtClean="0">
                <a:solidFill>
                  <a:schemeClr val="tx1"/>
                </a:solidFill>
              </a:rPr>
              <a:t> Kabul Olma Şartları” Doç. Dr. İsmail KARAGÖZ ; Hasenat4; </a:t>
            </a:r>
            <a:r>
              <a:rPr lang="tr-TR" sz="2000" dirty="0" err="1" smtClean="0">
                <a:solidFill>
                  <a:schemeClr val="tx1"/>
                </a:solidFill>
              </a:rPr>
              <a:t>Riyazüs</a:t>
            </a:r>
            <a:r>
              <a:rPr lang="tr-TR" sz="2000" dirty="0" smtClean="0">
                <a:solidFill>
                  <a:schemeClr val="tx1"/>
                </a:solidFill>
              </a:rPr>
              <a:t> </a:t>
            </a:r>
            <a:r>
              <a:rPr lang="tr-TR" sz="2000" dirty="0" err="1" smtClean="0">
                <a:solidFill>
                  <a:schemeClr val="tx1"/>
                </a:solidFill>
              </a:rPr>
              <a:t>Salihin</a:t>
            </a:r>
            <a:r>
              <a:rPr lang="tr-TR" sz="2000" dirty="0" smtClean="0">
                <a:solidFill>
                  <a:schemeClr val="tx1"/>
                </a:solidFill>
              </a:rPr>
              <a:t> (8 Cilt); Diyanet İlmihal (1. Cilt); “Ezansız Semtler” Yahya Kemal Beyatlı; “Ezan, Müezzinlik ve Hz. Peygamberin Müezzinleri” Altınoluk Dergisi; Hadislerle İslam </a:t>
            </a:r>
            <a:r>
              <a:rPr lang="tr-TR" sz="2000" dirty="0" err="1" smtClean="0">
                <a:solidFill>
                  <a:schemeClr val="tx1"/>
                </a:solidFill>
              </a:rPr>
              <a:t>Terğib</a:t>
            </a:r>
            <a:r>
              <a:rPr lang="tr-TR" sz="2000" dirty="0" smtClean="0">
                <a:solidFill>
                  <a:schemeClr val="tx1"/>
                </a:solidFill>
              </a:rPr>
              <a:t> Ve </a:t>
            </a:r>
            <a:r>
              <a:rPr lang="tr-TR" sz="2000" dirty="0" err="1" smtClean="0">
                <a:solidFill>
                  <a:schemeClr val="tx1"/>
                </a:solidFill>
              </a:rPr>
              <a:t>Terhib</a:t>
            </a:r>
            <a:r>
              <a:rPr lang="tr-TR" sz="2000" dirty="0" smtClean="0">
                <a:solidFill>
                  <a:schemeClr val="tx1"/>
                </a:solidFill>
              </a:rPr>
              <a:t> (Huzur Yayınevi) gibi eserlerden istifade edilerek hazırlanmıştır.</a:t>
            </a:r>
          </a:p>
          <a:p>
            <a:pPr algn="just"/>
            <a:endParaRPr lang="tr-TR" sz="2000" dirty="0" smtClean="0">
              <a:solidFill>
                <a:schemeClr val="tx1"/>
              </a:solidFill>
            </a:endParaRPr>
          </a:p>
          <a:p>
            <a:pPr algn="just"/>
            <a:r>
              <a:rPr lang="tr-TR" sz="2000" dirty="0" smtClean="0">
                <a:solidFill>
                  <a:schemeClr val="tx1"/>
                </a:solidFill>
              </a:rPr>
              <a:t>	</a:t>
            </a:r>
            <a:endParaRPr lang="tr-TR" sz="2000" dirty="0">
              <a:solidFill>
                <a:schemeClr val="tx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6 Grup"/>
          <p:cNvGrpSpPr/>
          <p:nvPr/>
        </p:nvGrpSpPr>
        <p:grpSpPr>
          <a:xfrm>
            <a:off x="0" y="0"/>
            <a:ext cx="9144000" cy="6858000"/>
            <a:chOff x="0" y="1142984"/>
            <a:chExt cx="9144000" cy="5715016"/>
          </a:xfrm>
        </p:grpSpPr>
        <p:pic>
          <p:nvPicPr>
            <p:cNvPr id="3075" name="Picture 3" descr="C:\Documents and Settings\alp\Desktop\resimler slyt ve sunular icin\HAT\03iz0.jpg"/>
            <p:cNvPicPr>
              <a:picLocks noChangeAspect="1" noChangeArrowheads="1"/>
            </p:cNvPicPr>
            <p:nvPr/>
          </p:nvPicPr>
          <p:blipFill>
            <a:blip r:embed="rId3" cstate="print"/>
            <a:srcRect/>
            <a:stretch>
              <a:fillRect/>
            </a:stretch>
          </p:blipFill>
          <p:spPr bwMode="auto">
            <a:xfrm>
              <a:off x="0" y="1142984"/>
              <a:ext cx="9144000" cy="5715016"/>
            </a:xfrm>
            <a:prstGeom prst="rect">
              <a:avLst/>
            </a:prstGeom>
            <a:noFill/>
          </p:spPr>
        </p:pic>
        <p:grpSp>
          <p:nvGrpSpPr>
            <p:cNvPr id="3" name="11 Grup"/>
            <p:cNvGrpSpPr/>
            <p:nvPr/>
          </p:nvGrpSpPr>
          <p:grpSpPr>
            <a:xfrm>
              <a:off x="1428728" y="2143116"/>
              <a:ext cx="6143668" cy="3571900"/>
              <a:chOff x="1428728" y="3428976"/>
              <a:chExt cx="6072230" cy="3429024"/>
            </a:xfrm>
          </p:grpSpPr>
          <p:sp>
            <p:nvSpPr>
              <p:cNvPr id="16" name="15 Dikdörtgen"/>
              <p:cNvSpPr/>
              <p:nvPr/>
            </p:nvSpPr>
            <p:spPr>
              <a:xfrm>
                <a:off x="3428992" y="3428976"/>
                <a:ext cx="2214578" cy="3429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4" name="13 Resim" descr="güll.jpg"/>
              <p:cNvPicPr>
                <a:picLocks noChangeAspect="1"/>
              </p:cNvPicPr>
              <p:nvPr/>
            </p:nvPicPr>
            <p:blipFill>
              <a:blip r:embed="rId4" cstate="print"/>
              <a:srcRect r="26667"/>
              <a:stretch>
                <a:fillRect/>
              </a:stretch>
            </p:blipFill>
            <p:spPr>
              <a:xfrm>
                <a:off x="5143504" y="3428976"/>
                <a:ext cx="2357454" cy="3402995"/>
              </a:xfrm>
              <a:prstGeom prst="rect">
                <a:avLst/>
              </a:prstGeom>
            </p:spPr>
          </p:pic>
          <p:pic>
            <p:nvPicPr>
              <p:cNvPr id="15" name="14 Resim" descr="güll.jpg"/>
              <p:cNvPicPr>
                <a:picLocks noChangeAspect="1"/>
              </p:cNvPicPr>
              <p:nvPr/>
            </p:nvPicPr>
            <p:blipFill>
              <a:blip r:embed="rId4" cstate="print"/>
              <a:srcRect l="28778"/>
              <a:stretch>
                <a:fillRect/>
              </a:stretch>
            </p:blipFill>
            <p:spPr>
              <a:xfrm>
                <a:off x="1428728" y="3428976"/>
                <a:ext cx="2121595" cy="3402995"/>
              </a:xfrm>
              <a:prstGeom prst="rect">
                <a:avLst/>
              </a:prstGeom>
            </p:spPr>
          </p:pic>
        </p:grpSp>
        <p:sp>
          <p:nvSpPr>
            <p:cNvPr id="13" name="12 Dikdörtgen"/>
            <p:cNvSpPr/>
            <p:nvPr/>
          </p:nvSpPr>
          <p:spPr>
            <a:xfrm>
              <a:off x="1428728" y="2143116"/>
              <a:ext cx="6143668" cy="3571900"/>
            </a:xfrm>
            <a:prstGeom prst="rect">
              <a:avLst/>
            </a:prstGeom>
            <a:solidFill>
              <a:schemeClr val="accent6">
                <a:lumMod val="40000"/>
                <a:lumOff val="6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b="1" dirty="0" smtClean="0">
                  <a:solidFill>
                    <a:srgbClr val="002060"/>
                  </a:solidFill>
                  <a:latin typeface="HASENAT4" pitchFamily="2" charset="-78"/>
                  <a:cs typeface="HASENAT4" pitchFamily="2" charset="-78"/>
                </a:rPr>
                <a:t>HAZIRLAYAN</a:t>
              </a:r>
            </a:p>
            <a:p>
              <a:pPr algn="ctr"/>
              <a:endParaRPr lang="tr-TR" sz="1050" dirty="0" smtClean="0">
                <a:solidFill>
                  <a:srgbClr val="002060"/>
                </a:solidFill>
                <a:latin typeface="HASENAT4" pitchFamily="2" charset="-78"/>
                <a:cs typeface="HASENAT4" pitchFamily="2" charset="-78"/>
              </a:endParaRPr>
            </a:p>
            <a:p>
              <a:pPr algn="ctr"/>
              <a:endParaRPr lang="tr-TR" dirty="0" smtClean="0">
                <a:solidFill>
                  <a:srgbClr val="002060"/>
                </a:solidFill>
                <a:latin typeface="HASENAT4" pitchFamily="2" charset="-78"/>
                <a:cs typeface="HASENAT4" pitchFamily="2" charset="-78"/>
              </a:endParaRPr>
            </a:p>
            <a:p>
              <a:pPr algn="ctr"/>
              <a:r>
                <a:rPr lang="tr-TR" sz="4000" b="1" dirty="0" smtClean="0">
                  <a:solidFill>
                    <a:srgbClr val="FF0000"/>
                  </a:solidFill>
                  <a:latin typeface="Vivaldi" pitchFamily="66" charset="0"/>
                  <a:cs typeface="Times New Roman" pitchFamily="18" charset="0"/>
                </a:rPr>
                <a:t>İ</a:t>
              </a:r>
              <a:r>
                <a:rPr lang="tr-TR" sz="4000" b="1" dirty="0" smtClean="0">
                  <a:solidFill>
                    <a:srgbClr val="FF0000"/>
                  </a:solidFill>
                  <a:latin typeface="Times New Roman" pitchFamily="18" charset="0"/>
                  <a:cs typeface="Times New Roman" pitchFamily="18" charset="0"/>
                </a:rPr>
                <a:t>dris </a:t>
              </a:r>
              <a:r>
                <a:rPr lang="tr-TR" sz="4800" b="1" dirty="0" smtClean="0">
                  <a:solidFill>
                    <a:srgbClr val="FF0000"/>
                  </a:solidFill>
                  <a:latin typeface="Times New Roman" pitchFamily="18" charset="0"/>
                  <a:cs typeface="Times New Roman" pitchFamily="18" charset="0"/>
                </a:rPr>
                <a:t>Y</a:t>
              </a:r>
              <a:r>
                <a:rPr lang="tr-TR" sz="4000" b="1" dirty="0" smtClean="0">
                  <a:solidFill>
                    <a:srgbClr val="FF0000"/>
                  </a:solidFill>
                  <a:latin typeface="Times New Roman" pitchFamily="18" charset="0"/>
                  <a:cs typeface="Times New Roman" pitchFamily="18" charset="0"/>
                </a:rPr>
                <a:t>AVUZYİĞİT</a:t>
              </a:r>
            </a:p>
            <a:p>
              <a:pPr algn="ctr"/>
              <a:endParaRPr lang="tr-TR" b="1" dirty="0" smtClean="0">
                <a:solidFill>
                  <a:srgbClr val="FF0000"/>
                </a:solidFill>
                <a:latin typeface="Times New Roman" pitchFamily="18" charset="0"/>
                <a:cs typeface="Times New Roman" pitchFamily="18" charset="0"/>
              </a:endParaRPr>
            </a:p>
            <a:p>
              <a:pPr algn="ctr"/>
              <a:r>
                <a:rPr lang="tr-TR" sz="2000" b="1" dirty="0" err="1" smtClean="0">
                  <a:solidFill>
                    <a:srgbClr val="002060"/>
                  </a:solidFill>
                </a:rPr>
                <a:t>idrisyavuzyigit</a:t>
              </a:r>
              <a:r>
                <a:rPr lang="tr-TR" sz="2000" b="1" dirty="0" smtClean="0">
                  <a:solidFill>
                    <a:srgbClr val="002060"/>
                  </a:solidFill>
                </a:rPr>
                <a:t>@</a:t>
              </a:r>
              <a:r>
                <a:rPr lang="tr-TR" sz="2000" b="1" dirty="0" err="1" smtClean="0">
                  <a:solidFill>
                    <a:srgbClr val="002060"/>
                  </a:solidFill>
                </a:rPr>
                <a:t>hotmail</a:t>
              </a:r>
              <a:r>
                <a:rPr lang="tr-TR" sz="2000" b="1" dirty="0" smtClean="0">
                  <a:solidFill>
                    <a:srgbClr val="002060"/>
                  </a:solidFill>
                </a:rPr>
                <a:t>.com</a:t>
              </a:r>
              <a:endParaRPr lang="tr-TR" sz="2000" dirty="0" smtClean="0">
                <a:solidFill>
                  <a:srgbClr val="002060"/>
                </a:solidFill>
              </a:endParaRPr>
            </a:p>
            <a:p>
              <a:pPr algn="ctr"/>
              <a:endParaRPr lang="tr-TR" sz="1200" b="1" dirty="0" smtClean="0">
                <a:solidFill>
                  <a:srgbClr val="FF0000"/>
                </a:solidFill>
                <a:latin typeface="Times New Roman" pitchFamily="18" charset="0"/>
                <a:cs typeface="Times New Roman" pitchFamily="18" charset="0"/>
              </a:endParaRPr>
            </a:p>
            <a:p>
              <a:pPr algn="ctr"/>
              <a:r>
                <a:rPr lang="tr-TR" sz="2800" dirty="0" smtClean="0">
                  <a:solidFill>
                    <a:srgbClr val="C00000"/>
                  </a:solidFill>
                  <a:latin typeface="Vivaldi" pitchFamily="66" charset="0"/>
                  <a:cs typeface="Times New Roman" pitchFamily="18" charset="0"/>
                </a:rPr>
                <a:t>Dadaşkent Merkez Camii </a:t>
              </a:r>
              <a:r>
                <a:rPr lang="tr-TR" sz="2800" dirty="0" err="1" smtClean="0">
                  <a:solidFill>
                    <a:srgbClr val="C00000"/>
                  </a:solidFill>
                  <a:latin typeface="Vivaldi" pitchFamily="66" charset="0"/>
                  <a:cs typeface="Times New Roman" pitchFamily="18" charset="0"/>
                </a:rPr>
                <a:t>Imam</a:t>
              </a:r>
              <a:r>
                <a:rPr lang="tr-TR" sz="2800" dirty="0" smtClean="0">
                  <a:solidFill>
                    <a:srgbClr val="C00000"/>
                  </a:solidFill>
                  <a:latin typeface="Vivaldi" pitchFamily="66" charset="0"/>
                  <a:cs typeface="Times New Roman" pitchFamily="18" charset="0"/>
                </a:rPr>
                <a:t> Hatibi</a:t>
              </a:r>
            </a:p>
          </p:txBody>
        </p:sp>
      </p:grpSp>
      <p:grpSp>
        <p:nvGrpSpPr>
          <p:cNvPr id="4" name="16 Grup"/>
          <p:cNvGrpSpPr/>
          <p:nvPr/>
        </p:nvGrpSpPr>
        <p:grpSpPr>
          <a:xfrm>
            <a:off x="1214414" y="1142984"/>
            <a:ext cx="6643735" cy="4714908"/>
            <a:chOff x="1428728" y="2143116"/>
            <a:chExt cx="6143669" cy="3683522"/>
          </a:xfrm>
        </p:grpSpPr>
        <p:grpSp>
          <p:nvGrpSpPr>
            <p:cNvPr id="5" name="11 Grup"/>
            <p:cNvGrpSpPr/>
            <p:nvPr/>
          </p:nvGrpSpPr>
          <p:grpSpPr>
            <a:xfrm>
              <a:off x="1428728" y="2143116"/>
              <a:ext cx="6143669" cy="3571900"/>
              <a:chOff x="1428728" y="3428976"/>
              <a:chExt cx="6072230" cy="3429024"/>
            </a:xfrm>
          </p:grpSpPr>
          <p:sp>
            <p:nvSpPr>
              <p:cNvPr id="20" name="19 Dikdörtgen"/>
              <p:cNvSpPr/>
              <p:nvPr/>
            </p:nvSpPr>
            <p:spPr>
              <a:xfrm>
                <a:off x="3428992" y="3428976"/>
                <a:ext cx="2214578" cy="3429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1" name="20 Resim" descr="güll.jpg"/>
              <p:cNvPicPr>
                <a:picLocks noChangeAspect="1"/>
              </p:cNvPicPr>
              <p:nvPr/>
            </p:nvPicPr>
            <p:blipFill>
              <a:blip r:embed="rId4" cstate="print"/>
              <a:srcRect r="26667"/>
              <a:stretch>
                <a:fillRect/>
              </a:stretch>
            </p:blipFill>
            <p:spPr>
              <a:xfrm>
                <a:off x="5143504" y="3428976"/>
                <a:ext cx="2357454" cy="3402995"/>
              </a:xfrm>
              <a:prstGeom prst="rect">
                <a:avLst/>
              </a:prstGeom>
            </p:spPr>
          </p:pic>
          <p:pic>
            <p:nvPicPr>
              <p:cNvPr id="22" name="21 Resim" descr="güll.jpg"/>
              <p:cNvPicPr>
                <a:picLocks noChangeAspect="1"/>
              </p:cNvPicPr>
              <p:nvPr/>
            </p:nvPicPr>
            <p:blipFill>
              <a:blip r:embed="rId4" cstate="print"/>
              <a:srcRect l="28778"/>
              <a:stretch>
                <a:fillRect/>
              </a:stretch>
            </p:blipFill>
            <p:spPr>
              <a:xfrm>
                <a:off x="1428728" y="3428976"/>
                <a:ext cx="2121595" cy="3402995"/>
              </a:xfrm>
              <a:prstGeom prst="rect">
                <a:avLst/>
              </a:prstGeom>
            </p:spPr>
          </p:pic>
        </p:grpSp>
        <p:sp>
          <p:nvSpPr>
            <p:cNvPr id="19" name="18 Dikdörtgen"/>
            <p:cNvSpPr/>
            <p:nvPr/>
          </p:nvSpPr>
          <p:spPr>
            <a:xfrm>
              <a:off x="1428728" y="2143116"/>
              <a:ext cx="6143668" cy="3683522"/>
            </a:xfrm>
            <a:prstGeom prst="rect">
              <a:avLst/>
            </a:prstGeom>
            <a:solidFill>
              <a:schemeClr val="accent6">
                <a:lumMod val="40000"/>
                <a:lumOff val="6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b="1" dirty="0" smtClean="0">
                  <a:solidFill>
                    <a:srgbClr val="002060"/>
                  </a:solidFill>
                  <a:latin typeface="HASENAT4" pitchFamily="2" charset="-78"/>
                  <a:cs typeface="HASENAT4" pitchFamily="2" charset="-78"/>
                </a:rPr>
                <a:t>HAZIRLAYAN</a:t>
              </a:r>
            </a:p>
            <a:p>
              <a:pPr algn="ctr"/>
              <a:endParaRPr lang="tr-TR" sz="4000" b="1" dirty="0" smtClean="0">
                <a:solidFill>
                  <a:srgbClr val="002060"/>
                </a:solidFill>
                <a:latin typeface="HASENAT4" pitchFamily="2" charset="-78"/>
                <a:cs typeface="HASENAT4" pitchFamily="2" charset="-78"/>
              </a:endParaRPr>
            </a:p>
            <a:p>
              <a:pPr algn="ctr"/>
              <a:endParaRPr lang="tr-TR" sz="4000" b="1" dirty="0" smtClean="0">
                <a:solidFill>
                  <a:srgbClr val="002060"/>
                </a:solidFill>
                <a:latin typeface="HASENAT4" pitchFamily="2" charset="-78"/>
                <a:cs typeface="HASENAT4" pitchFamily="2" charset="-78"/>
              </a:endParaRPr>
            </a:p>
            <a:p>
              <a:pPr algn="ctr"/>
              <a:endParaRPr lang="tr-TR" sz="4000" b="1" dirty="0" smtClean="0">
                <a:solidFill>
                  <a:srgbClr val="002060"/>
                </a:solidFill>
                <a:latin typeface="HASENAT4" pitchFamily="2" charset="-78"/>
                <a:cs typeface="HASENAT4" pitchFamily="2" charset="-78"/>
              </a:endParaRPr>
            </a:p>
            <a:p>
              <a:pPr algn="ctr"/>
              <a:endParaRPr lang="tr-TR" sz="4000" b="1" dirty="0" smtClean="0">
                <a:solidFill>
                  <a:srgbClr val="002060"/>
                </a:solidFill>
                <a:latin typeface="HASENAT4" pitchFamily="2" charset="-78"/>
                <a:cs typeface="HASENAT4" pitchFamily="2" charset="-78"/>
              </a:endParaRPr>
            </a:p>
            <a:p>
              <a:pPr algn="ctr"/>
              <a:endParaRPr lang="tr-TR" sz="1050" dirty="0" smtClean="0">
                <a:solidFill>
                  <a:srgbClr val="002060"/>
                </a:solidFill>
                <a:latin typeface="HASENAT4" pitchFamily="2" charset="-78"/>
                <a:cs typeface="HASENAT4" pitchFamily="2" charset="-78"/>
              </a:endParaRPr>
            </a:p>
            <a:p>
              <a:pPr algn="ctr"/>
              <a:endParaRPr lang="tr-TR" dirty="0" smtClean="0">
                <a:solidFill>
                  <a:srgbClr val="002060"/>
                </a:solidFill>
                <a:latin typeface="HASENAT4" pitchFamily="2" charset="-78"/>
                <a:cs typeface="HASENAT4" pitchFamily="2" charset="-78"/>
              </a:endParaRPr>
            </a:p>
          </p:txBody>
        </p:sp>
      </p:grpSp>
      <p:sp>
        <p:nvSpPr>
          <p:cNvPr id="23" name="22 Dikdörtgen"/>
          <p:cNvSpPr/>
          <p:nvPr/>
        </p:nvSpPr>
        <p:spPr>
          <a:xfrm>
            <a:off x="3143240" y="5286388"/>
            <a:ext cx="3071834" cy="369332"/>
          </a:xfrm>
          <a:prstGeom prst="rect">
            <a:avLst/>
          </a:prstGeom>
          <a:noFill/>
        </p:spPr>
        <p:txBody>
          <a:bodyPr wrap="square">
            <a:spAutoFit/>
          </a:bodyPr>
          <a:lstStyle/>
          <a:p>
            <a:pPr algn="ctr"/>
            <a:r>
              <a:rPr lang="tr-TR" b="1" dirty="0" err="1" smtClean="0">
                <a:latin typeface="Times New Roman" pitchFamily="18" charset="0"/>
                <a:cs typeface="Times New Roman" pitchFamily="18" charset="0"/>
              </a:rPr>
              <a:t>idrisyavuzyigit</a:t>
            </a:r>
            <a:r>
              <a:rPr lang="tr-TR" b="1" dirty="0" smtClean="0">
                <a:latin typeface="Times New Roman" pitchFamily="18" charset="0"/>
                <a:cs typeface="Times New Roman" pitchFamily="18" charset="0"/>
              </a:rPr>
              <a:t>@</a:t>
            </a:r>
            <a:r>
              <a:rPr lang="tr-TR" b="1" dirty="0" err="1" smtClean="0">
                <a:latin typeface="Times New Roman" pitchFamily="18" charset="0"/>
                <a:cs typeface="Times New Roman" pitchFamily="18" charset="0"/>
              </a:rPr>
              <a:t>hotmail</a:t>
            </a:r>
            <a:r>
              <a:rPr lang="tr-TR" b="1" dirty="0" smtClean="0">
                <a:latin typeface="Times New Roman" pitchFamily="18" charset="0"/>
                <a:cs typeface="Times New Roman" pitchFamily="18" charset="0"/>
              </a:rPr>
              <a:t>.com</a:t>
            </a:r>
          </a:p>
        </p:txBody>
      </p:sp>
      <p:sp>
        <p:nvSpPr>
          <p:cNvPr id="24" name="23 Dikdörtgen"/>
          <p:cNvSpPr/>
          <p:nvPr/>
        </p:nvSpPr>
        <p:spPr>
          <a:xfrm>
            <a:off x="1428728" y="3000372"/>
            <a:ext cx="6143668" cy="1323439"/>
          </a:xfrm>
          <a:prstGeom prst="rect">
            <a:avLst/>
          </a:prstGeom>
        </p:spPr>
        <p:txBody>
          <a:bodyPr wrap="square">
            <a:spAutoFit/>
          </a:bodyPr>
          <a:lstStyle/>
          <a:p>
            <a:pPr algn="ctr"/>
            <a:r>
              <a:rPr lang="tr-TR" sz="4000" b="1" dirty="0" smtClean="0">
                <a:solidFill>
                  <a:srgbClr val="C00000"/>
                </a:solidFill>
                <a:latin typeface="Vivaldi" pitchFamily="66" charset="0"/>
                <a:cs typeface="Times New Roman" pitchFamily="18" charset="0"/>
              </a:rPr>
              <a:t>İ</a:t>
            </a:r>
            <a:r>
              <a:rPr lang="tr-TR" sz="4000" b="1" dirty="0" smtClean="0">
                <a:solidFill>
                  <a:srgbClr val="C00000"/>
                </a:solidFill>
                <a:latin typeface="Elephant" pitchFamily="18" charset="0"/>
                <a:cs typeface="Times New Roman" pitchFamily="18" charset="0"/>
              </a:rPr>
              <a:t>dris </a:t>
            </a:r>
          </a:p>
          <a:p>
            <a:pPr algn="ctr"/>
            <a:r>
              <a:rPr lang="tr-TR" sz="4000" b="1" dirty="0" smtClean="0">
                <a:solidFill>
                  <a:srgbClr val="C00000"/>
                </a:solidFill>
                <a:latin typeface="Elephant" pitchFamily="18" charset="0"/>
                <a:cs typeface="Times New Roman" pitchFamily="18" charset="0"/>
              </a:rPr>
              <a:t>YAVUZYİĞİT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14282" y="285728"/>
            <a:ext cx="6643734" cy="614366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defRPr/>
            </a:pPr>
            <a:r>
              <a:rPr lang="tr-TR" sz="2000" dirty="0" smtClean="0">
                <a:solidFill>
                  <a:schemeClr val="tx1"/>
                </a:solidFill>
              </a:rPr>
              <a:t>Namaz Mekke döneminde farz kılındığı halde Hz. Peygamber'in Medine'ye gidişine kadar namaz vakitlerini bildirmek için bir yol düşünülmemişti. </a:t>
            </a:r>
          </a:p>
          <a:p>
            <a:pPr algn="just">
              <a:defRPr/>
            </a:pPr>
            <a:r>
              <a:rPr lang="tr-TR" sz="2000" dirty="0" smtClean="0">
                <a:solidFill>
                  <a:schemeClr val="tx1"/>
                </a:solidFill>
              </a:rPr>
              <a:t>Medine döneminde ise Müslümanlar başlangıçta zaman zaman bir araya toplanıp namaz vakitlerini gözetirlerdi. Bir süre namaz vakitlerinde sokaklarda </a:t>
            </a:r>
            <a:r>
              <a:rPr lang="tr-TR" sz="2000" i="1" dirty="0" smtClean="0">
                <a:solidFill>
                  <a:schemeClr val="tx1"/>
                </a:solidFill>
              </a:rPr>
              <a:t>"es-salah es-salah"</a:t>
            </a:r>
            <a:r>
              <a:rPr lang="tr-TR" sz="2000" dirty="0" smtClean="0">
                <a:solidFill>
                  <a:schemeClr val="tx1"/>
                </a:solidFill>
              </a:rPr>
              <a:t> (namaza namaza) diye çağrıda bulunulduysa da bu yeterli olmuyordu. </a:t>
            </a:r>
          </a:p>
          <a:p>
            <a:pPr algn="just">
              <a:defRPr/>
            </a:pPr>
            <a:r>
              <a:rPr lang="tr-TR" sz="2000" dirty="0" smtClean="0">
                <a:solidFill>
                  <a:schemeClr val="tx1"/>
                </a:solidFill>
              </a:rPr>
              <a:t>Namaz vaktinin geldiğini haber vermek üzere bir işarete ihtiyaç duyulduğu aşikardı. Bunun için </a:t>
            </a:r>
            <a:r>
              <a:rPr lang="tr-TR" sz="2000" dirty="0" err="1" smtClean="0">
                <a:solidFill>
                  <a:schemeClr val="tx1"/>
                </a:solidFill>
              </a:rPr>
              <a:t>n</a:t>
            </a:r>
            <a:r>
              <a:rPr lang="tr-TR" sz="2000" b="1" dirty="0" err="1" smtClean="0">
                <a:solidFill>
                  <a:schemeClr val="tx1"/>
                </a:solidFill>
              </a:rPr>
              <a:t>âkûs</a:t>
            </a:r>
            <a:r>
              <a:rPr lang="tr-TR" sz="2000" b="1" dirty="0" smtClean="0">
                <a:solidFill>
                  <a:schemeClr val="tx1"/>
                </a:solidFill>
              </a:rPr>
              <a:t> çalınması, boru öttürülmesi, ateş yakılması veya bayrak dikilmesi</a:t>
            </a:r>
            <a:r>
              <a:rPr lang="tr-TR" sz="2000" dirty="0" smtClean="0">
                <a:solidFill>
                  <a:schemeClr val="tx1"/>
                </a:solidFill>
              </a:rPr>
              <a:t> şeklinde çeşitli tekliflerde bulunulduysa da </a:t>
            </a:r>
            <a:r>
              <a:rPr lang="tr-TR" sz="2000" u="sng" dirty="0" err="1" smtClean="0">
                <a:solidFill>
                  <a:schemeClr val="tx1"/>
                </a:solidFill>
              </a:rPr>
              <a:t>nâkûs</a:t>
            </a:r>
            <a:r>
              <a:rPr lang="tr-TR" sz="2000" u="sng" dirty="0" smtClean="0">
                <a:solidFill>
                  <a:schemeClr val="tx1"/>
                </a:solidFill>
              </a:rPr>
              <a:t> Hıristiyanların, boru Yahudilerin, ateş Mecusilerin </a:t>
            </a:r>
            <a:r>
              <a:rPr lang="tr-TR" sz="2000" dirty="0" smtClean="0">
                <a:solidFill>
                  <a:schemeClr val="tx1"/>
                </a:solidFill>
              </a:rPr>
              <a:t>âdeti olduğu için </a:t>
            </a:r>
            <a:r>
              <a:rPr lang="tr-TR" sz="2000" dirty="0" err="1" smtClean="0">
                <a:solidFill>
                  <a:schemeClr val="tx1"/>
                </a:solidFill>
              </a:rPr>
              <a:t>Rasûlullah</a:t>
            </a:r>
            <a:r>
              <a:rPr lang="tr-TR" sz="2000" dirty="0" smtClean="0">
                <a:solidFill>
                  <a:schemeClr val="tx1"/>
                </a:solidFill>
              </a:rPr>
              <a:t> tarafından kabul edilmedi. </a:t>
            </a:r>
          </a:p>
          <a:p>
            <a:pPr algn="just">
              <a:defRPr/>
            </a:pPr>
            <a:r>
              <a:rPr lang="tr-TR" sz="2000" dirty="0" err="1" smtClean="0">
                <a:solidFill>
                  <a:schemeClr val="tx1"/>
                </a:solidFill>
              </a:rPr>
              <a:t>Osırada</a:t>
            </a:r>
            <a:r>
              <a:rPr lang="tr-TR" sz="2000" dirty="0" smtClean="0">
                <a:solidFill>
                  <a:schemeClr val="tx1"/>
                </a:solidFill>
              </a:rPr>
              <a:t>, </a:t>
            </a:r>
            <a:r>
              <a:rPr lang="tr-TR" sz="2000" b="1" dirty="0">
                <a:solidFill>
                  <a:schemeClr val="tx1"/>
                </a:solidFill>
              </a:rPr>
              <a:t>Ensardan </a:t>
            </a:r>
            <a:r>
              <a:rPr lang="tr-TR" sz="2000" b="1" u="sng" dirty="0">
                <a:solidFill>
                  <a:schemeClr val="tx1"/>
                </a:solidFill>
              </a:rPr>
              <a:t>Abdullah b.</a:t>
            </a:r>
            <a:r>
              <a:rPr lang="tr-TR" sz="2000" b="1" u="sng" dirty="0" err="1">
                <a:solidFill>
                  <a:schemeClr val="tx1"/>
                </a:solidFill>
              </a:rPr>
              <a:t>Zeyd</a:t>
            </a:r>
            <a:r>
              <a:rPr lang="tr-TR" sz="2000" b="1" u="sng" dirty="0">
                <a:solidFill>
                  <a:schemeClr val="tx1"/>
                </a:solidFill>
              </a:rPr>
              <a:t> </a:t>
            </a:r>
            <a:r>
              <a:rPr lang="tr-TR" sz="2000" b="1" dirty="0">
                <a:solidFill>
                  <a:schemeClr val="tx1"/>
                </a:solidFill>
              </a:rPr>
              <a:t>b. Abdi </a:t>
            </a:r>
            <a:r>
              <a:rPr lang="tr-TR" sz="2000" b="1" dirty="0" err="1">
                <a:solidFill>
                  <a:schemeClr val="tx1"/>
                </a:solidFill>
              </a:rPr>
              <a:t>Rabbih'e</a:t>
            </a:r>
            <a:r>
              <a:rPr lang="tr-TR" sz="2000" dirty="0">
                <a:solidFill>
                  <a:schemeClr val="tx1"/>
                </a:solidFill>
              </a:rPr>
              <a:t>, rüyasında ezan gösterildi</a:t>
            </a:r>
            <a:r>
              <a:rPr lang="tr-TR" sz="2000" dirty="0" smtClean="0">
                <a:solidFill>
                  <a:schemeClr val="tx1"/>
                </a:solidFill>
              </a:rPr>
              <a:t>.</a:t>
            </a:r>
            <a:endParaRPr lang="tr-TR" sz="2000"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14282" y="357166"/>
            <a:ext cx="6715172" cy="6215106"/>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defRPr/>
            </a:pPr>
            <a:r>
              <a:rPr lang="tr-TR" sz="2400" dirty="0" smtClean="0">
                <a:solidFill>
                  <a:schemeClr val="tx1"/>
                </a:solidFill>
              </a:rPr>
              <a:t>Birkaç </a:t>
            </a:r>
            <a:r>
              <a:rPr lang="tr-TR" sz="2400" dirty="0" err="1">
                <a:solidFill>
                  <a:schemeClr val="tx1"/>
                </a:solidFill>
              </a:rPr>
              <a:t>sahâbînin</a:t>
            </a:r>
            <a:r>
              <a:rPr lang="tr-TR" sz="2400" dirty="0">
                <a:solidFill>
                  <a:schemeClr val="tx1"/>
                </a:solidFill>
              </a:rPr>
              <a:t> aynı şekilde rüya görmeleri üzerine bugünkü bilinen  şekliyle  </a:t>
            </a:r>
            <a:r>
              <a:rPr lang="tr-TR" sz="2400" b="1" dirty="0">
                <a:solidFill>
                  <a:schemeClr val="tx1"/>
                </a:solidFill>
              </a:rPr>
              <a:t>ezan  ilk  defa  olarak  </a:t>
            </a:r>
            <a:r>
              <a:rPr lang="tr-TR" sz="2400" b="1" dirty="0">
                <a:solidFill>
                  <a:srgbClr val="FF0000"/>
                </a:solidFill>
              </a:rPr>
              <a:t>Hz.  </a:t>
            </a:r>
            <a:r>
              <a:rPr lang="tr-TR" sz="2400" b="1" dirty="0" err="1">
                <a:solidFill>
                  <a:srgbClr val="FF0000"/>
                </a:solidFill>
              </a:rPr>
              <a:t>Bilâl</a:t>
            </a:r>
            <a:r>
              <a:rPr lang="tr-TR" sz="2400" b="1" dirty="0">
                <a:solidFill>
                  <a:srgbClr val="FF0000"/>
                </a:solidFill>
              </a:rPr>
              <a:t>  tarafından  sabah  namazında, </a:t>
            </a:r>
            <a:r>
              <a:rPr lang="tr-TR" sz="2400" b="1" dirty="0" err="1">
                <a:solidFill>
                  <a:srgbClr val="FF0000"/>
                </a:solidFill>
              </a:rPr>
              <a:t>Neccâroğulları'ndan</a:t>
            </a:r>
            <a:r>
              <a:rPr lang="tr-TR" sz="2400" b="1" dirty="0">
                <a:solidFill>
                  <a:srgbClr val="FF0000"/>
                </a:solidFill>
              </a:rPr>
              <a:t>  bir  kadına  ait  yüksekçe  bir  evin  damında  okunmuş  </a:t>
            </a:r>
            <a:r>
              <a:rPr lang="tr-TR" sz="2400" b="1" dirty="0">
                <a:solidFill>
                  <a:schemeClr val="tx1"/>
                </a:solidFill>
              </a:rPr>
              <a:t>ve artık Müslümanlığın bir </a:t>
            </a:r>
            <a:r>
              <a:rPr lang="tr-TR" sz="2400" b="1" dirty="0" err="1">
                <a:solidFill>
                  <a:schemeClr val="tx1"/>
                </a:solidFill>
              </a:rPr>
              <a:t>şiârı</a:t>
            </a:r>
            <a:r>
              <a:rPr lang="tr-TR" sz="2400" b="1" dirty="0">
                <a:solidFill>
                  <a:schemeClr val="tx1"/>
                </a:solidFill>
              </a:rPr>
              <a:t>, alâmeti haline gelmiştir. </a:t>
            </a:r>
            <a:endParaRPr lang="tr-TR" sz="2400" b="1" dirty="0" smtClean="0">
              <a:solidFill>
                <a:schemeClr val="tx1"/>
              </a:solidFill>
            </a:endParaRPr>
          </a:p>
          <a:p>
            <a:pPr algn="just">
              <a:defRPr/>
            </a:pPr>
            <a:r>
              <a:rPr lang="tr-TR" sz="2400" dirty="0" smtClean="0">
                <a:solidFill>
                  <a:schemeClr val="tx1"/>
                </a:solidFill>
              </a:rPr>
              <a:t>Daha sonra </a:t>
            </a:r>
            <a:r>
              <a:rPr lang="tr-TR" sz="2400" dirty="0" err="1" smtClean="0">
                <a:solidFill>
                  <a:schemeClr val="tx1"/>
                </a:solidFill>
              </a:rPr>
              <a:t>Mescid</a:t>
            </a:r>
            <a:r>
              <a:rPr lang="tr-TR" sz="2400" dirty="0" smtClean="0">
                <a:solidFill>
                  <a:schemeClr val="tx1"/>
                </a:solidFill>
              </a:rPr>
              <a:t>-i Nebevi'nin arka tarafına ezan okumak için özel bir yer yapıldı. </a:t>
            </a:r>
            <a:endParaRPr lang="tr-TR" sz="2400" b="1" dirty="0">
              <a:solidFill>
                <a:schemeClr val="tx1"/>
              </a:solidFill>
            </a:endParaRPr>
          </a:p>
          <a:p>
            <a:pPr algn="just">
              <a:defRPr/>
            </a:pPr>
            <a:r>
              <a:rPr lang="tr-TR" sz="2400" dirty="0" smtClean="0">
                <a:solidFill>
                  <a:schemeClr val="tx1"/>
                </a:solidFill>
              </a:rPr>
              <a:t>Bu </a:t>
            </a:r>
            <a:r>
              <a:rPr lang="tr-TR" sz="2400" dirty="0">
                <a:solidFill>
                  <a:schemeClr val="tx1"/>
                </a:solidFill>
              </a:rPr>
              <a:t>bakımdan esasen </a:t>
            </a:r>
            <a:r>
              <a:rPr lang="tr-TR" sz="2400" dirty="0" err="1">
                <a:solidFill>
                  <a:schemeClr val="tx1"/>
                </a:solidFill>
              </a:rPr>
              <a:t>müekked</a:t>
            </a:r>
            <a:r>
              <a:rPr lang="tr-TR" sz="2400" dirty="0">
                <a:solidFill>
                  <a:schemeClr val="tx1"/>
                </a:solidFill>
              </a:rPr>
              <a:t>  sünnet  olmakla  birlikte,  bir  bölgede  hiç  okunmamasına  karşı  sert yaptırımlar bulunduğu için, </a:t>
            </a:r>
            <a:r>
              <a:rPr lang="tr-TR" sz="2400" dirty="0" err="1">
                <a:solidFill>
                  <a:schemeClr val="tx1"/>
                </a:solidFill>
              </a:rPr>
              <a:t>vâcip</a:t>
            </a:r>
            <a:r>
              <a:rPr lang="tr-TR" sz="2400" dirty="0">
                <a:solidFill>
                  <a:schemeClr val="tx1"/>
                </a:solidFill>
              </a:rPr>
              <a:t> veya farz-ı </a:t>
            </a:r>
            <a:r>
              <a:rPr lang="tr-TR" sz="2400" dirty="0" err="1">
                <a:solidFill>
                  <a:schemeClr val="tx1"/>
                </a:solidFill>
              </a:rPr>
              <a:t>kifâye</a:t>
            </a:r>
            <a:r>
              <a:rPr lang="tr-TR" sz="2400" dirty="0">
                <a:solidFill>
                  <a:schemeClr val="tx1"/>
                </a:solidFill>
              </a:rPr>
              <a:t> ağırlığında olduğu kabul edilmektedir.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14282" y="357166"/>
            <a:ext cx="6786610" cy="614366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b="1" u="sng" dirty="0" smtClean="0">
                <a:solidFill>
                  <a:srgbClr val="FF0000"/>
                </a:solidFill>
              </a:rPr>
              <a:t>Abdullah </a:t>
            </a:r>
            <a:r>
              <a:rPr lang="tr-TR" b="1" u="sng" dirty="0">
                <a:solidFill>
                  <a:srgbClr val="FF0000"/>
                </a:solidFill>
              </a:rPr>
              <a:t>b. </a:t>
            </a:r>
            <a:r>
              <a:rPr lang="tr-TR" b="1" u="sng" dirty="0" err="1">
                <a:solidFill>
                  <a:srgbClr val="FF0000"/>
                </a:solidFill>
              </a:rPr>
              <a:t>Zeyd</a:t>
            </a:r>
            <a:r>
              <a:rPr lang="tr-TR" b="1" u="sng" dirty="0">
                <a:solidFill>
                  <a:srgbClr val="FF0000"/>
                </a:solidFill>
              </a:rPr>
              <a:t>, Peygamberimiz </a:t>
            </a:r>
            <a:r>
              <a:rPr lang="tr-TR" b="1" u="sng" dirty="0" err="1">
                <a:solidFill>
                  <a:srgbClr val="FF0000"/>
                </a:solidFill>
              </a:rPr>
              <a:t>Aleyhisselamın</a:t>
            </a:r>
            <a:r>
              <a:rPr lang="tr-TR" b="1" u="sng" dirty="0">
                <a:solidFill>
                  <a:srgbClr val="FF0000"/>
                </a:solidFill>
              </a:rPr>
              <a:t> yanına gidip, rüyasını anlattı:</a:t>
            </a:r>
          </a:p>
          <a:p>
            <a:pPr algn="just"/>
            <a:r>
              <a:rPr lang="tr-TR" dirty="0" smtClean="0">
                <a:solidFill>
                  <a:schemeClr val="tx1"/>
                </a:solidFill>
              </a:rPr>
              <a:t>"</a:t>
            </a:r>
            <a:r>
              <a:rPr lang="tr-TR" dirty="0" err="1">
                <a:solidFill>
                  <a:schemeClr val="tx1"/>
                </a:solidFill>
              </a:rPr>
              <a:t>Yâ</a:t>
            </a:r>
            <a:r>
              <a:rPr lang="tr-TR" dirty="0">
                <a:solidFill>
                  <a:schemeClr val="tx1"/>
                </a:solidFill>
              </a:rPr>
              <a:t> </a:t>
            </a:r>
            <a:r>
              <a:rPr lang="tr-TR" dirty="0" err="1">
                <a:solidFill>
                  <a:schemeClr val="tx1"/>
                </a:solidFill>
              </a:rPr>
              <a:t>Rasûlallah</a:t>
            </a:r>
            <a:r>
              <a:rPr lang="tr-TR" dirty="0">
                <a:solidFill>
                  <a:schemeClr val="tx1"/>
                </a:solidFill>
              </a:rPr>
              <a:t>! </a:t>
            </a:r>
            <a:r>
              <a:rPr lang="tr-TR" b="1" dirty="0">
                <a:solidFill>
                  <a:schemeClr val="tx1"/>
                </a:solidFill>
              </a:rPr>
              <a:t>Bu gece uyurken, elinde bir çan taşıyan, üzerinde altlı üstlü iki parça yeşil elbise bulunan bir adam yanıma çıkageldi</a:t>
            </a:r>
            <a:r>
              <a:rPr lang="tr-TR" dirty="0">
                <a:solidFill>
                  <a:schemeClr val="tx1"/>
                </a:solidFill>
              </a:rPr>
              <a:t>. Ona:</a:t>
            </a:r>
          </a:p>
          <a:p>
            <a:pPr algn="just"/>
            <a:r>
              <a:rPr lang="tr-TR" dirty="0" smtClean="0">
                <a:solidFill>
                  <a:schemeClr val="tx1"/>
                </a:solidFill>
              </a:rPr>
              <a:t>'Ey </a:t>
            </a:r>
            <a:r>
              <a:rPr lang="tr-TR" dirty="0">
                <a:solidFill>
                  <a:schemeClr val="tx1"/>
                </a:solidFill>
              </a:rPr>
              <a:t>Allah'ın kulu! </a:t>
            </a:r>
            <a:r>
              <a:rPr lang="tr-TR" u="sng" dirty="0">
                <a:solidFill>
                  <a:schemeClr val="tx1"/>
                </a:solidFill>
              </a:rPr>
              <a:t>Bu çanı bana satmaz mısın?' </a:t>
            </a:r>
            <a:r>
              <a:rPr lang="tr-TR" dirty="0">
                <a:solidFill>
                  <a:schemeClr val="tx1"/>
                </a:solidFill>
              </a:rPr>
              <a:t>dedim. Bana: 'Onu ne yapacaksın?' diye sordu. Ona: </a:t>
            </a:r>
            <a:r>
              <a:rPr lang="tr-TR" u="sng" dirty="0">
                <a:solidFill>
                  <a:schemeClr val="tx1"/>
                </a:solidFill>
              </a:rPr>
              <a:t>'Halkı onunla namaza çağıracağız</a:t>
            </a:r>
            <a:r>
              <a:rPr lang="tr-TR" dirty="0">
                <a:solidFill>
                  <a:schemeClr val="tx1"/>
                </a:solidFill>
              </a:rPr>
              <a:t>!' dedim.</a:t>
            </a:r>
          </a:p>
          <a:p>
            <a:pPr algn="just"/>
            <a:r>
              <a:rPr lang="tr-TR" dirty="0" smtClean="0">
                <a:solidFill>
                  <a:schemeClr val="tx1"/>
                </a:solidFill>
              </a:rPr>
              <a:t>Bana</a:t>
            </a:r>
            <a:r>
              <a:rPr lang="tr-TR" dirty="0">
                <a:solidFill>
                  <a:schemeClr val="tx1"/>
                </a:solidFill>
              </a:rPr>
              <a:t>: </a:t>
            </a:r>
            <a:r>
              <a:rPr lang="tr-TR" b="1" u="sng" dirty="0">
                <a:solidFill>
                  <a:srgbClr val="FF0000"/>
                </a:solidFill>
              </a:rPr>
              <a:t>'Ben sana bundan daha hayırlısını göstersem olmaz mı?' </a:t>
            </a:r>
            <a:r>
              <a:rPr lang="tr-TR" dirty="0">
                <a:solidFill>
                  <a:schemeClr val="tx1"/>
                </a:solidFill>
              </a:rPr>
              <a:t>dedi 'Olur! Göster! Nedir o dedim .</a:t>
            </a:r>
          </a:p>
          <a:p>
            <a:pPr algn="just"/>
            <a:r>
              <a:rPr lang="tr-TR" dirty="0">
                <a:solidFill>
                  <a:schemeClr val="tx1"/>
                </a:solidFill>
              </a:rPr>
              <a:t>Bana: </a:t>
            </a:r>
            <a:r>
              <a:rPr lang="tr-TR" b="1" dirty="0">
                <a:solidFill>
                  <a:schemeClr val="tx1"/>
                </a:solidFill>
              </a:rPr>
              <a:t>'</a:t>
            </a:r>
            <a:r>
              <a:rPr lang="tr-TR" b="1" dirty="0" err="1">
                <a:solidFill>
                  <a:schemeClr val="tx1"/>
                </a:solidFill>
              </a:rPr>
              <a:t>Allâhu</a:t>
            </a:r>
            <a:r>
              <a:rPr lang="tr-TR" b="1" dirty="0">
                <a:solidFill>
                  <a:schemeClr val="tx1"/>
                </a:solidFill>
              </a:rPr>
              <a:t> </a:t>
            </a:r>
            <a:r>
              <a:rPr lang="tr-TR" b="1" dirty="0" err="1">
                <a:solidFill>
                  <a:schemeClr val="tx1"/>
                </a:solidFill>
              </a:rPr>
              <a:t>ekber</a:t>
            </a:r>
            <a:r>
              <a:rPr lang="tr-TR" b="1" dirty="0">
                <a:solidFill>
                  <a:schemeClr val="tx1"/>
                </a:solidFill>
              </a:rPr>
              <a:t>! </a:t>
            </a:r>
            <a:r>
              <a:rPr lang="tr-TR" b="1" dirty="0" err="1">
                <a:solidFill>
                  <a:schemeClr val="tx1"/>
                </a:solidFill>
              </a:rPr>
              <a:t>Allâhu</a:t>
            </a:r>
            <a:r>
              <a:rPr lang="tr-TR" b="1" dirty="0">
                <a:solidFill>
                  <a:schemeClr val="tx1"/>
                </a:solidFill>
              </a:rPr>
              <a:t> </a:t>
            </a:r>
            <a:r>
              <a:rPr lang="tr-TR" b="1" dirty="0" err="1">
                <a:solidFill>
                  <a:schemeClr val="tx1"/>
                </a:solidFill>
              </a:rPr>
              <a:t>ekber</a:t>
            </a:r>
            <a:r>
              <a:rPr lang="tr-TR" b="1" dirty="0">
                <a:solidFill>
                  <a:schemeClr val="tx1"/>
                </a:solidFill>
              </a:rPr>
              <a:t>! </a:t>
            </a:r>
            <a:r>
              <a:rPr lang="tr-TR" b="1" dirty="0" err="1">
                <a:solidFill>
                  <a:schemeClr val="tx1"/>
                </a:solidFill>
              </a:rPr>
              <a:t>Allâhu</a:t>
            </a:r>
            <a:r>
              <a:rPr lang="tr-TR" b="1" dirty="0">
                <a:solidFill>
                  <a:schemeClr val="tx1"/>
                </a:solidFill>
              </a:rPr>
              <a:t> </a:t>
            </a:r>
            <a:r>
              <a:rPr lang="tr-TR" b="1" dirty="0" err="1">
                <a:solidFill>
                  <a:schemeClr val="tx1"/>
                </a:solidFill>
              </a:rPr>
              <a:t>ekber</a:t>
            </a:r>
            <a:r>
              <a:rPr lang="tr-TR" b="1" dirty="0">
                <a:solidFill>
                  <a:schemeClr val="tx1"/>
                </a:solidFill>
              </a:rPr>
              <a:t>! </a:t>
            </a:r>
            <a:r>
              <a:rPr lang="tr-TR" b="1" dirty="0" err="1">
                <a:solidFill>
                  <a:schemeClr val="tx1"/>
                </a:solidFill>
              </a:rPr>
              <a:t>Allâhu</a:t>
            </a:r>
            <a:r>
              <a:rPr lang="tr-TR" b="1" dirty="0">
                <a:solidFill>
                  <a:schemeClr val="tx1"/>
                </a:solidFill>
              </a:rPr>
              <a:t> </a:t>
            </a:r>
            <a:r>
              <a:rPr lang="tr-TR" b="1" dirty="0" err="1">
                <a:solidFill>
                  <a:schemeClr val="tx1"/>
                </a:solidFill>
              </a:rPr>
              <a:t>ekber</a:t>
            </a:r>
            <a:r>
              <a:rPr lang="tr-TR" b="1" dirty="0" smtClean="0">
                <a:solidFill>
                  <a:schemeClr val="tx1"/>
                </a:solidFill>
              </a:rPr>
              <a:t>! </a:t>
            </a:r>
            <a:r>
              <a:rPr lang="tr-TR" dirty="0" smtClean="0">
                <a:solidFill>
                  <a:schemeClr val="tx1"/>
                </a:solidFill>
              </a:rPr>
              <a:t>(Allah en büyüktür )</a:t>
            </a:r>
            <a:endParaRPr lang="tr-TR" b="1" dirty="0">
              <a:solidFill>
                <a:schemeClr val="tx1"/>
              </a:solidFill>
            </a:endParaRPr>
          </a:p>
          <a:p>
            <a:pPr algn="just"/>
            <a:r>
              <a:rPr lang="tr-TR" b="1" dirty="0" err="1">
                <a:solidFill>
                  <a:schemeClr val="tx1"/>
                </a:solidFill>
              </a:rPr>
              <a:t>Eşhedü</a:t>
            </a:r>
            <a:r>
              <a:rPr lang="tr-TR" b="1" dirty="0">
                <a:solidFill>
                  <a:schemeClr val="tx1"/>
                </a:solidFill>
              </a:rPr>
              <a:t> en lâ ilahe illallah! </a:t>
            </a:r>
            <a:r>
              <a:rPr lang="tr-TR" b="1" dirty="0" err="1">
                <a:solidFill>
                  <a:schemeClr val="tx1"/>
                </a:solidFill>
              </a:rPr>
              <a:t>Eşhedü</a:t>
            </a:r>
            <a:r>
              <a:rPr lang="tr-TR" b="1" dirty="0">
                <a:solidFill>
                  <a:schemeClr val="tx1"/>
                </a:solidFill>
              </a:rPr>
              <a:t> en lâ ilahe illallah</a:t>
            </a:r>
            <a:r>
              <a:rPr lang="tr-TR" b="1" dirty="0" smtClean="0">
                <a:solidFill>
                  <a:schemeClr val="tx1"/>
                </a:solidFill>
              </a:rPr>
              <a:t>! </a:t>
            </a:r>
            <a:r>
              <a:rPr lang="tr-TR" dirty="0" smtClean="0">
                <a:solidFill>
                  <a:schemeClr val="tx1"/>
                </a:solidFill>
              </a:rPr>
              <a:t>(Allah'tan baksa tanrı olmadığına </a:t>
            </a:r>
            <a:r>
              <a:rPr lang="tr-TR" dirty="0" err="1" smtClean="0">
                <a:solidFill>
                  <a:schemeClr val="tx1"/>
                </a:solidFill>
              </a:rPr>
              <a:t>şehadet</a:t>
            </a:r>
            <a:r>
              <a:rPr lang="tr-TR" dirty="0" smtClean="0">
                <a:solidFill>
                  <a:schemeClr val="tx1"/>
                </a:solidFill>
              </a:rPr>
              <a:t> ederim); </a:t>
            </a:r>
            <a:endParaRPr lang="tr-TR" dirty="0">
              <a:solidFill>
                <a:schemeClr val="tx1"/>
              </a:solidFill>
            </a:endParaRPr>
          </a:p>
          <a:p>
            <a:pPr algn="just"/>
            <a:r>
              <a:rPr lang="tr-TR" b="1" dirty="0" err="1">
                <a:solidFill>
                  <a:schemeClr val="tx1"/>
                </a:solidFill>
              </a:rPr>
              <a:t>Eşhedü</a:t>
            </a:r>
            <a:r>
              <a:rPr lang="tr-TR" b="1" dirty="0">
                <a:solidFill>
                  <a:schemeClr val="tx1"/>
                </a:solidFill>
              </a:rPr>
              <a:t> </a:t>
            </a:r>
            <a:r>
              <a:rPr lang="tr-TR" b="1" dirty="0" err="1">
                <a:solidFill>
                  <a:schemeClr val="tx1"/>
                </a:solidFill>
              </a:rPr>
              <a:t>enne</a:t>
            </a:r>
            <a:r>
              <a:rPr lang="tr-TR" b="1" dirty="0">
                <a:solidFill>
                  <a:schemeClr val="tx1"/>
                </a:solidFill>
              </a:rPr>
              <a:t> </a:t>
            </a:r>
            <a:r>
              <a:rPr lang="tr-TR" b="1" dirty="0" err="1">
                <a:solidFill>
                  <a:schemeClr val="tx1"/>
                </a:solidFill>
              </a:rPr>
              <a:t>Muhammederresûlullah</a:t>
            </a:r>
            <a:r>
              <a:rPr lang="tr-TR" dirty="0" smtClean="0">
                <a:solidFill>
                  <a:schemeClr val="tx1"/>
                </a:solidFill>
              </a:rPr>
              <a:t>!</a:t>
            </a:r>
            <a:r>
              <a:rPr lang="tr-TR" b="1" dirty="0" smtClean="0">
                <a:solidFill>
                  <a:schemeClr val="tx1"/>
                </a:solidFill>
              </a:rPr>
              <a:t> </a:t>
            </a:r>
            <a:r>
              <a:rPr lang="tr-TR" b="1" dirty="0" err="1" smtClean="0">
                <a:solidFill>
                  <a:schemeClr val="tx1"/>
                </a:solidFill>
              </a:rPr>
              <a:t>Eşhedü</a:t>
            </a:r>
            <a:r>
              <a:rPr lang="tr-TR" b="1" dirty="0" smtClean="0">
                <a:solidFill>
                  <a:schemeClr val="tx1"/>
                </a:solidFill>
              </a:rPr>
              <a:t> </a:t>
            </a:r>
            <a:r>
              <a:rPr lang="tr-TR" b="1" dirty="0" err="1" smtClean="0">
                <a:solidFill>
                  <a:schemeClr val="tx1"/>
                </a:solidFill>
              </a:rPr>
              <a:t>enne</a:t>
            </a:r>
            <a:r>
              <a:rPr lang="tr-TR" b="1" dirty="0" smtClean="0">
                <a:solidFill>
                  <a:schemeClr val="tx1"/>
                </a:solidFill>
              </a:rPr>
              <a:t> </a:t>
            </a:r>
            <a:r>
              <a:rPr lang="tr-TR" b="1" dirty="0" err="1" smtClean="0">
                <a:solidFill>
                  <a:schemeClr val="tx1"/>
                </a:solidFill>
              </a:rPr>
              <a:t>Muhammederresûlullah</a:t>
            </a:r>
            <a:r>
              <a:rPr lang="tr-TR" dirty="0" smtClean="0">
                <a:solidFill>
                  <a:schemeClr val="tx1"/>
                </a:solidFill>
              </a:rPr>
              <a:t>! (Muhammed'in Allah'ın elçisi olduğuna </a:t>
            </a:r>
            <a:r>
              <a:rPr lang="tr-TR" dirty="0" err="1" smtClean="0">
                <a:solidFill>
                  <a:schemeClr val="tx1"/>
                </a:solidFill>
              </a:rPr>
              <a:t>şehadet</a:t>
            </a:r>
            <a:r>
              <a:rPr lang="tr-TR" dirty="0" smtClean="0">
                <a:solidFill>
                  <a:schemeClr val="tx1"/>
                </a:solidFill>
              </a:rPr>
              <a:t> ederim); </a:t>
            </a:r>
          </a:p>
          <a:p>
            <a:pPr algn="just"/>
            <a:r>
              <a:rPr lang="tr-TR" dirty="0" smtClean="0">
                <a:solidFill>
                  <a:schemeClr val="tx1"/>
                </a:solidFill>
              </a:rPr>
              <a:t> </a:t>
            </a:r>
            <a:r>
              <a:rPr lang="tr-TR" b="1" dirty="0" err="1" smtClean="0">
                <a:solidFill>
                  <a:schemeClr val="tx1"/>
                </a:solidFill>
              </a:rPr>
              <a:t>Hayye</a:t>
            </a:r>
            <a:r>
              <a:rPr lang="tr-TR" b="1" dirty="0" smtClean="0">
                <a:solidFill>
                  <a:schemeClr val="tx1"/>
                </a:solidFill>
              </a:rPr>
              <a:t> </a:t>
            </a:r>
            <a:r>
              <a:rPr lang="tr-TR" b="1" dirty="0" err="1">
                <a:solidFill>
                  <a:schemeClr val="tx1"/>
                </a:solidFill>
              </a:rPr>
              <a:t>alessalah</a:t>
            </a:r>
            <a:r>
              <a:rPr lang="tr-TR" b="1" dirty="0">
                <a:solidFill>
                  <a:schemeClr val="tx1"/>
                </a:solidFill>
              </a:rPr>
              <a:t>! </a:t>
            </a:r>
            <a:r>
              <a:rPr lang="tr-TR" b="1" dirty="0" err="1">
                <a:solidFill>
                  <a:schemeClr val="tx1"/>
                </a:solidFill>
              </a:rPr>
              <a:t>Hayye</a:t>
            </a:r>
            <a:r>
              <a:rPr lang="tr-TR" b="1" dirty="0">
                <a:solidFill>
                  <a:schemeClr val="tx1"/>
                </a:solidFill>
              </a:rPr>
              <a:t> </a:t>
            </a:r>
            <a:r>
              <a:rPr lang="tr-TR" b="1" dirty="0" err="1">
                <a:solidFill>
                  <a:schemeClr val="tx1"/>
                </a:solidFill>
              </a:rPr>
              <a:t>alessalah</a:t>
            </a:r>
            <a:r>
              <a:rPr lang="tr-TR" b="1" dirty="0" smtClean="0">
                <a:solidFill>
                  <a:schemeClr val="tx1"/>
                </a:solidFill>
              </a:rPr>
              <a:t>! </a:t>
            </a:r>
            <a:r>
              <a:rPr lang="tr-TR" dirty="0" smtClean="0">
                <a:solidFill>
                  <a:schemeClr val="tx1"/>
                </a:solidFill>
              </a:rPr>
              <a:t>(haydi namaza) </a:t>
            </a:r>
            <a:endParaRPr lang="tr-TR" dirty="0">
              <a:solidFill>
                <a:schemeClr val="tx1"/>
              </a:solidFill>
            </a:endParaRPr>
          </a:p>
          <a:p>
            <a:pPr algn="just"/>
            <a:r>
              <a:rPr lang="tr-TR" b="1" dirty="0" err="1">
                <a:solidFill>
                  <a:schemeClr val="tx1"/>
                </a:solidFill>
              </a:rPr>
              <a:t>Hayye</a:t>
            </a:r>
            <a:r>
              <a:rPr lang="tr-TR" b="1" dirty="0">
                <a:solidFill>
                  <a:schemeClr val="tx1"/>
                </a:solidFill>
              </a:rPr>
              <a:t> </a:t>
            </a:r>
            <a:r>
              <a:rPr lang="tr-TR" b="1" dirty="0" err="1">
                <a:solidFill>
                  <a:schemeClr val="tx1"/>
                </a:solidFill>
              </a:rPr>
              <a:t>alelfelah</a:t>
            </a:r>
            <a:r>
              <a:rPr lang="tr-TR" b="1" dirty="0">
                <a:solidFill>
                  <a:schemeClr val="tx1"/>
                </a:solidFill>
              </a:rPr>
              <a:t>!  </a:t>
            </a:r>
            <a:r>
              <a:rPr lang="tr-TR" b="1" dirty="0" err="1">
                <a:solidFill>
                  <a:schemeClr val="tx1"/>
                </a:solidFill>
              </a:rPr>
              <a:t>Hayye</a:t>
            </a:r>
            <a:r>
              <a:rPr lang="tr-TR" b="1" dirty="0">
                <a:solidFill>
                  <a:schemeClr val="tx1"/>
                </a:solidFill>
              </a:rPr>
              <a:t> </a:t>
            </a:r>
            <a:r>
              <a:rPr lang="tr-TR" b="1" dirty="0" err="1">
                <a:solidFill>
                  <a:schemeClr val="tx1"/>
                </a:solidFill>
              </a:rPr>
              <a:t>alelfelah</a:t>
            </a:r>
            <a:r>
              <a:rPr lang="tr-TR" dirty="0" smtClean="0">
                <a:solidFill>
                  <a:schemeClr val="tx1"/>
                </a:solidFill>
              </a:rPr>
              <a:t>! (haydi </a:t>
            </a:r>
            <a:r>
              <a:rPr lang="tr-TR" dirty="0" err="1" smtClean="0">
                <a:solidFill>
                  <a:schemeClr val="tx1"/>
                </a:solidFill>
              </a:rPr>
              <a:t>kurtulusa</a:t>
            </a:r>
            <a:r>
              <a:rPr lang="tr-TR" dirty="0" smtClean="0">
                <a:solidFill>
                  <a:schemeClr val="tx1"/>
                </a:solidFill>
              </a:rPr>
              <a:t>) </a:t>
            </a:r>
            <a:endParaRPr lang="tr-TR" dirty="0">
              <a:solidFill>
                <a:schemeClr val="tx1"/>
              </a:solidFill>
            </a:endParaRPr>
          </a:p>
          <a:p>
            <a:pPr algn="just"/>
            <a:r>
              <a:rPr lang="tr-TR" b="1" dirty="0" err="1">
                <a:solidFill>
                  <a:schemeClr val="tx1"/>
                </a:solidFill>
              </a:rPr>
              <a:t>Allâhu</a:t>
            </a:r>
            <a:r>
              <a:rPr lang="tr-TR" b="1" dirty="0">
                <a:solidFill>
                  <a:schemeClr val="tx1"/>
                </a:solidFill>
              </a:rPr>
              <a:t> </a:t>
            </a:r>
            <a:r>
              <a:rPr lang="tr-TR" b="1" dirty="0" err="1">
                <a:solidFill>
                  <a:schemeClr val="tx1"/>
                </a:solidFill>
              </a:rPr>
              <a:t>ekber</a:t>
            </a:r>
            <a:r>
              <a:rPr lang="tr-TR" b="1" dirty="0">
                <a:solidFill>
                  <a:schemeClr val="tx1"/>
                </a:solidFill>
              </a:rPr>
              <a:t>! </a:t>
            </a:r>
            <a:r>
              <a:rPr lang="tr-TR" b="1" dirty="0" err="1">
                <a:solidFill>
                  <a:schemeClr val="tx1"/>
                </a:solidFill>
              </a:rPr>
              <a:t>Allâhu</a:t>
            </a:r>
            <a:r>
              <a:rPr lang="tr-TR" b="1" dirty="0">
                <a:solidFill>
                  <a:schemeClr val="tx1"/>
                </a:solidFill>
              </a:rPr>
              <a:t> </a:t>
            </a:r>
            <a:r>
              <a:rPr lang="tr-TR" b="1" dirty="0" err="1">
                <a:solidFill>
                  <a:schemeClr val="tx1"/>
                </a:solidFill>
              </a:rPr>
              <a:t>ekber</a:t>
            </a:r>
            <a:r>
              <a:rPr lang="tr-TR" b="1" dirty="0">
                <a:solidFill>
                  <a:schemeClr val="tx1"/>
                </a:solidFill>
              </a:rPr>
              <a:t>!  </a:t>
            </a:r>
          </a:p>
          <a:p>
            <a:pPr algn="just"/>
            <a:r>
              <a:rPr lang="tr-TR" b="1" dirty="0">
                <a:solidFill>
                  <a:schemeClr val="tx1"/>
                </a:solidFill>
              </a:rPr>
              <a:t>Lâ ilahe illallah</a:t>
            </a:r>
            <a:r>
              <a:rPr lang="tr-TR" b="1" dirty="0" smtClean="0">
                <a:solidFill>
                  <a:schemeClr val="tx1"/>
                </a:solidFill>
              </a:rPr>
              <a:t>! </a:t>
            </a:r>
            <a:r>
              <a:rPr lang="tr-TR" dirty="0" smtClean="0">
                <a:solidFill>
                  <a:schemeClr val="tx1"/>
                </a:solidFill>
              </a:rPr>
              <a:t>(Allah'tan baksa tanrı yoktur) dersin</a:t>
            </a:r>
            <a:r>
              <a:rPr lang="tr-TR" dirty="0">
                <a:solidFill>
                  <a:schemeClr val="tx1"/>
                </a:solidFill>
              </a:rPr>
              <a:t>' dedikten sonra, benden biraz </a:t>
            </a:r>
            <a:r>
              <a:rPr lang="tr-TR" dirty="0" smtClean="0">
                <a:solidFill>
                  <a:schemeClr val="tx1"/>
                </a:solidFill>
              </a:rPr>
              <a:t>uzaklaştı.</a:t>
            </a:r>
            <a:endParaRPr lang="tr-TR"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14282" y="357166"/>
            <a:ext cx="6786610" cy="614366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400" b="1" u="sng" dirty="0" smtClean="0">
                <a:solidFill>
                  <a:srgbClr val="FF0000"/>
                </a:solidFill>
              </a:rPr>
              <a:t>Ezan okuyan müezzinlerin kıymetini ifade için</a:t>
            </a:r>
          </a:p>
          <a:p>
            <a:pPr algn="just"/>
            <a:r>
              <a:rPr lang="tr-TR" dirty="0" smtClean="0">
                <a:solidFill>
                  <a:schemeClr val="tx1"/>
                </a:solidFill>
              </a:rPr>
              <a:t>Ebu </a:t>
            </a:r>
            <a:r>
              <a:rPr lang="tr-TR" dirty="0" err="1" smtClean="0">
                <a:solidFill>
                  <a:schemeClr val="tx1"/>
                </a:solidFill>
              </a:rPr>
              <a:t>Hüreyre</a:t>
            </a:r>
            <a:r>
              <a:rPr lang="tr-TR" b="1" dirty="0" smtClean="0">
                <a:solidFill>
                  <a:schemeClr val="tx1"/>
                </a:solidFill>
              </a:rPr>
              <a:t> ;(r.a.) </a:t>
            </a:r>
            <a:r>
              <a:rPr lang="tr-TR" dirty="0" err="1" smtClean="0">
                <a:solidFill>
                  <a:schemeClr val="tx1"/>
                </a:solidFill>
              </a:rPr>
              <a:t>Resulullah</a:t>
            </a:r>
            <a:r>
              <a:rPr lang="tr-TR" dirty="0" smtClean="0">
                <a:solidFill>
                  <a:schemeClr val="tx1"/>
                </a:solidFill>
              </a:rPr>
              <a:t> (sav)’in şöyle buyurduğunu söyledi: </a:t>
            </a:r>
            <a:r>
              <a:rPr lang="tr-TR" sz="2800" dirty="0" smtClean="0">
                <a:solidFill>
                  <a:srgbClr val="FF0000"/>
                </a:solidFill>
              </a:rPr>
              <a:t>"</a:t>
            </a:r>
            <a:r>
              <a:rPr lang="tr-TR" sz="2800" dirty="0" smtClean="0">
                <a:solidFill>
                  <a:srgbClr val="7030A0"/>
                </a:solidFill>
              </a:rPr>
              <a:t>Müezzin, </a:t>
            </a:r>
            <a:r>
              <a:rPr lang="tr-TR" sz="2800" dirty="0" smtClean="0">
                <a:solidFill>
                  <a:srgbClr val="FF0000"/>
                </a:solidFill>
              </a:rPr>
              <a:t>sesinin gittiği yer boyunca mağfiret olunur. </a:t>
            </a:r>
            <a:r>
              <a:rPr lang="tr-TR" sz="2800" b="1" dirty="0" smtClean="0">
                <a:solidFill>
                  <a:srgbClr val="0070C0"/>
                </a:solidFill>
              </a:rPr>
              <a:t>Yaş ve kuru her şey onun lehinde </a:t>
            </a:r>
            <a:r>
              <a:rPr lang="tr-TR" sz="2800" b="1" dirty="0" err="1" smtClean="0">
                <a:solidFill>
                  <a:srgbClr val="0070C0"/>
                </a:solidFill>
              </a:rPr>
              <a:t>şehadet</a:t>
            </a:r>
            <a:r>
              <a:rPr lang="tr-TR" sz="2800" b="1" dirty="0" smtClean="0">
                <a:solidFill>
                  <a:srgbClr val="0070C0"/>
                </a:solidFill>
              </a:rPr>
              <a:t> eder, </a:t>
            </a:r>
            <a:r>
              <a:rPr lang="tr-TR" sz="2800" dirty="0" smtClean="0">
                <a:solidFill>
                  <a:srgbClr val="FF0000"/>
                </a:solidFill>
              </a:rPr>
              <a:t>namaza katılan kimseye yirmi beş kat namaz yazılır ve </a:t>
            </a:r>
            <a:r>
              <a:rPr lang="tr-TR" sz="2800" dirty="0" smtClean="0">
                <a:solidFill>
                  <a:srgbClr val="0070C0"/>
                </a:solidFill>
              </a:rPr>
              <a:t>iki namaz arasındaki (günahları) affedilir.</a:t>
            </a:r>
            <a:r>
              <a:rPr lang="tr-TR" sz="2800" dirty="0" smtClean="0">
                <a:solidFill>
                  <a:srgbClr val="FF0000"/>
                </a:solidFill>
              </a:rPr>
              <a:t>”</a:t>
            </a:r>
            <a:br>
              <a:rPr lang="tr-TR" sz="2800" dirty="0" smtClean="0">
                <a:solidFill>
                  <a:srgbClr val="FF0000"/>
                </a:solidFill>
              </a:rPr>
            </a:br>
            <a:r>
              <a:rPr lang="tr-TR" sz="1400" dirty="0" smtClean="0">
                <a:solidFill>
                  <a:schemeClr val="tx1"/>
                </a:solidFill>
              </a:rPr>
              <a:t>(Ebu </a:t>
            </a:r>
            <a:r>
              <a:rPr lang="tr-TR" sz="1400" dirty="0" err="1" smtClean="0">
                <a:solidFill>
                  <a:schemeClr val="tx1"/>
                </a:solidFill>
              </a:rPr>
              <a:t>Davud</a:t>
            </a:r>
            <a:r>
              <a:rPr lang="tr-TR" sz="1400" dirty="0" smtClean="0">
                <a:solidFill>
                  <a:schemeClr val="tx1"/>
                </a:solidFill>
              </a:rPr>
              <a:t>, Salat 31, (515); </a:t>
            </a:r>
            <a:r>
              <a:rPr lang="tr-TR" sz="1400" dirty="0" err="1" smtClean="0">
                <a:solidFill>
                  <a:schemeClr val="tx1"/>
                </a:solidFill>
              </a:rPr>
              <a:t>Nesai</a:t>
            </a:r>
            <a:r>
              <a:rPr lang="tr-TR" sz="1400" dirty="0" smtClean="0">
                <a:solidFill>
                  <a:schemeClr val="tx1"/>
                </a:solidFill>
              </a:rPr>
              <a:t>, Ezan 14, (2, 13); </a:t>
            </a:r>
            <a:r>
              <a:rPr lang="tr-TR" sz="1400" dirty="0" err="1" smtClean="0">
                <a:solidFill>
                  <a:schemeClr val="tx1"/>
                </a:solidFill>
              </a:rPr>
              <a:t>İbnu</a:t>
            </a:r>
            <a:r>
              <a:rPr lang="tr-TR" sz="1400" dirty="0" smtClean="0">
                <a:solidFill>
                  <a:schemeClr val="tx1"/>
                </a:solidFill>
              </a:rPr>
              <a:t> </a:t>
            </a:r>
            <a:r>
              <a:rPr lang="tr-TR" sz="1400" dirty="0" err="1" smtClean="0">
                <a:solidFill>
                  <a:schemeClr val="tx1"/>
                </a:solidFill>
              </a:rPr>
              <a:t>Mace</a:t>
            </a:r>
            <a:r>
              <a:rPr lang="tr-TR" sz="1400" dirty="0" smtClean="0">
                <a:solidFill>
                  <a:schemeClr val="tx1"/>
                </a:solidFill>
              </a:rPr>
              <a:t>, Ezan 5, (724))</a:t>
            </a:r>
            <a:endParaRPr lang="tr-TR"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TotalTime>
  <Words>3792</Words>
  <Application>Microsoft Office PowerPoint</Application>
  <PresentationFormat>Ekran Gösterisi (4:3)</PresentationFormat>
  <Paragraphs>271</Paragraphs>
  <Slides>52</Slides>
  <Notes>1</Notes>
  <HiddenSlides>0</HiddenSlides>
  <MMClips>0</MMClips>
  <ScaleCrop>false</ScaleCrop>
  <HeadingPairs>
    <vt:vector size="4" baseType="variant">
      <vt:variant>
        <vt:lpstr>Tema</vt:lpstr>
      </vt:variant>
      <vt:variant>
        <vt:i4>1</vt:i4>
      </vt:variant>
      <vt:variant>
        <vt:lpstr>Slayt Başlıkları</vt:lpstr>
      </vt:variant>
      <vt:variant>
        <vt:i4>52</vt:i4>
      </vt:variant>
    </vt:vector>
  </HeadingPairs>
  <TitlesOfParts>
    <vt:vector size="53"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dmc</dc:creator>
  <cp:lastModifiedBy>herhayat1sorudur</cp:lastModifiedBy>
  <cp:revision>44</cp:revision>
  <dcterms:created xsi:type="dcterms:W3CDTF">2012-02-09T10:56:29Z</dcterms:created>
  <dcterms:modified xsi:type="dcterms:W3CDTF">2015-01-07T19:26:33Z</dcterms:modified>
</cp:coreProperties>
</file>