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8"/>
  </p:notesMasterIdLst>
  <p:sldIdLst>
    <p:sldId id="256" r:id="rId2"/>
    <p:sldId id="303" r:id="rId3"/>
    <p:sldId id="257" r:id="rId4"/>
    <p:sldId id="258" r:id="rId5"/>
    <p:sldId id="259"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3" r:id="rId19"/>
    <p:sldId id="275" r:id="rId20"/>
    <p:sldId id="279" r:id="rId21"/>
    <p:sldId id="278" r:id="rId22"/>
    <p:sldId id="277" r:id="rId23"/>
    <p:sldId id="276" r:id="rId24"/>
    <p:sldId id="306" r:id="rId25"/>
    <p:sldId id="280" r:id="rId26"/>
    <p:sldId id="281" r:id="rId27"/>
    <p:sldId id="283" r:id="rId28"/>
    <p:sldId id="282" r:id="rId29"/>
    <p:sldId id="284" r:id="rId30"/>
    <p:sldId id="285" r:id="rId31"/>
    <p:sldId id="286" r:id="rId32"/>
    <p:sldId id="287" r:id="rId33"/>
    <p:sldId id="288" r:id="rId34"/>
    <p:sldId id="290" r:id="rId35"/>
    <p:sldId id="304" r:id="rId36"/>
    <p:sldId id="292" r:id="rId37"/>
    <p:sldId id="293" r:id="rId38"/>
    <p:sldId id="294" r:id="rId39"/>
    <p:sldId id="295" r:id="rId40"/>
    <p:sldId id="296" r:id="rId41"/>
    <p:sldId id="297" r:id="rId42"/>
    <p:sldId id="298" r:id="rId43"/>
    <p:sldId id="299" r:id="rId44"/>
    <p:sldId id="301" r:id="rId45"/>
    <p:sldId id="302" r:id="rId46"/>
    <p:sldId id="305" r:id="rId4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71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E024E8-8FBD-4A89-A8B7-8FD2BBC255A8}" type="datetimeFigureOut">
              <a:rPr lang="tr-TR" smtClean="0"/>
              <a:pPr/>
              <a:t>21.02.2013</a:t>
            </a:fld>
            <a:endParaRPr lang="tr-TR" dirty="0"/>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F1850E-C085-46F6-8C3D-6E9C944254A8}" type="slidenum">
              <a:rPr lang="tr-TR" smtClean="0"/>
              <a:pPr/>
              <a:t>‹#›</a:t>
            </a:fld>
            <a:endParaRPr lang="tr-T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r>
              <a:rPr lang="tr-TR" dirty="0" smtClean="0"/>
              <a:t>13.02.2013</a:t>
            </a:r>
            <a:endParaRPr lang="tr-TR" dirty="0"/>
          </a:p>
        </p:txBody>
      </p:sp>
      <p:sp>
        <p:nvSpPr>
          <p:cNvPr id="17" name="16 Altbilgi Yer Tutucusu"/>
          <p:cNvSpPr>
            <a:spLocks noGrp="1"/>
          </p:cNvSpPr>
          <p:nvPr>
            <p:ph type="ftr" sz="quarter" idx="11"/>
          </p:nvPr>
        </p:nvSpPr>
        <p:spPr/>
        <p:txBody>
          <a:bodyPr/>
          <a:lstStyle/>
          <a:p>
            <a:endParaRPr lang="tr-TR" dirty="0"/>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2F6897F2-FF88-4DD7-94D2-57ACF86490C2}" type="slidenum">
              <a:rPr lang="tr-TR" smtClean="0"/>
              <a:pPr/>
              <a:t>‹#›</a:t>
            </a:fld>
            <a:endParaRPr lang="tr-TR" dirty="0"/>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r>
              <a:rPr lang="tr-TR" dirty="0" smtClean="0"/>
              <a:t>13.02.2013</a:t>
            </a:r>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2F6897F2-FF88-4DD7-94D2-57ACF86490C2}"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r>
              <a:rPr lang="tr-TR" dirty="0" smtClean="0"/>
              <a:t>13.02.2013</a:t>
            </a:r>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2F6897F2-FF88-4DD7-94D2-57ACF86490C2}"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r>
              <a:rPr lang="tr-TR" dirty="0" smtClean="0"/>
              <a:t>13.02.2013</a:t>
            </a:r>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2F6897F2-FF88-4DD7-94D2-57ACF86490C2}" type="slidenum">
              <a:rPr lang="tr-TR" smtClean="0"/>
              <a:pPr/>
              <a:t>‹#›</a:t>
            </a:fld>
            <a:endParaRPr lang="tr-TR" dirty="0"/>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r>
              <a:rPr lang="tr-TR" dirty="0" smtClean="0"/>
              <a:t>13.02.2013</a:t>
            </a:r>
            <a:endParaRPr lang="tr-TR" dirty="0"/>
          </a:p>
        </p:txBody>
      </p:sp>
      <p:sp>
        <p:nvSpPr>
          <p:cNvPr id="5" name="4 Altbilgi Yer Tutucusu"/>
          <p:cNvSpPr>
            <a:spLocks noGrp="1"/>
          </p:cNvSpPr>
          <p:nvPr>
            <p:ph type="ftr" sz="quarter" idx="11"/>
          </p:nvPr>
        </p:nvSpPr>
        <p:spPr>
          <a:xfrm>
            <a:off x="800100" y="6172200"/>
            <a:ext cx="4000500" cy="457200"/>
          </a:xfrm>
        </p:spPr>
        <p:txBody>
          <a:bodyPr/>
          <a:lstStyle/>
          <a:p>
            <a:endParaRPr lang="tr-TR" dirty="0"/>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5 Slayt Numarası Yer Tutucusu"/>
          <p:cNvSpPr>
            <a:spLocks noGrp="1"/>
          </p:cNvSpPr>
          <p:nvPr>
            <p:ph type="sldNum" sz="quarter" idx="12"/>
          </p:nvPr>
        </p:nvSpPr>
        <p:spPr>
          <a:xfrm>
            <a:off x="146304" y="6208776"/>
            <a:ext cx="457200" cy="457200"/>
          </a:xfrm>
        </p:spPr>
        <p:txBody>
          <a:bodyPr/>
          <a:lstStyle/>
          <a:p>
            <a:fld id="{2F6897F2-FF88-4DD7-94D2-57ACF86490C2}" type="slidenum">
              <a:rPr lang="tr-TR" smtClean="0"/>
              <a:pPr/>
              <a:t>‹#›</a:t>
            </a:fld>
            <a:endParaRPr lang="tr-T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r>
              <a:rPr lang="tr-TR" dirty="0" smtClean="0"/>
              <a:t>13.02.2013</a:t>
            </a:r>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2F6897F2-FF88-4DD7-94D2-57ACF86490C2}" type="slidenum">
              <a:rPr lang="tr-TR" smtClean="0"/>
              <a:pPr/>
              <a:t>‹#›</a:t>
            </a:fld>
            <a:endParaRPr lang="tr-TR" dirty="0"/>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r>
              <a:rPr lang="tr-TR" dirty="0" smtClean="0"/>
              <a:t>13.02.2013</a:t>
            </a:r>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2F6897F2-FF88-4DD7-94D2-57ACF86490C2}" type="slidenum">
              <a:rPr lang="tr-TR" smtClean="0"/>
              <a:pPr/>
              <a:t>‹#›</a:t>
            </a:fld>
            <a:endParaRPr lang="tr-TR" dirty="0"/>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2F6897F2-FF88-4DD7-94D2-57ACF86490C2}"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r>
              <a:rPr lang="tr-TR" dirty="0" smtClean="0"/>
              <a:t>13.02.2013</a:t>
            </a:r>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r>
              <a:rPr lang="tr-TR" dirty="0" smtClean="0"/>
              <a:t>13.02.2013</a:t>
            </a:r>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2F6897F2-FF88-4DD7-94D2-57ACF86490C2}" type="slidenum">
              <a:rPr lang="tr-TR" smtClean="0"/>
              <a:pPr/>
              <a:t>‹#›</a:t>
            </a:fld>
            <a:endParaRPr lang="tr-TR" dirty="0"/>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r>
              <a:rPr lang="tr-TR" dirty="0" smtClean="0"/>
              <a:t>13.02.2013</a:t>
            </a:r>
            <a:endParaRPr lang="tr-TR" dirty="0"/>
          </a:p>
        </p:txBody>
      </p:sp>
      <p:sp>
        <p:nvSpPr>
          <p:cNvPr id="6" name="5 Altbilgi Yer Tutucusu"/>
          <p:cNvSpPr>
            <a:spLocks noGrp="1"/>
          </p:cNvSpPr>
          <p:nvPr>
            <p:ph type="ftr" sz="quarter" idx="11"/>
          </p:nvPr>
        </p:nvSpPr>
        <p:spPr>
          <a:xfrm>
            <a:off x="914400" y="6172200"/>
            <a:ext cx="3886200" cy="457200"/>
          </a:xfrm>
        </p:spPr>
        <p:txBody>
          <a:bodyPr/>
          <a:lstStyle/>
          <a:p>
            <a:endParaRPr lang="tr-TR" dirty="0"/>
          </a:p>
        </p:txBody>
      </p:sp>
      <p:sp>
        <p:nvSpPr>
          <p:cNvPr id="7" name="6 Slayt Numarası Yer Tutucusu"/>
          <p:cNvSpPr>
            <a:spLocks noGrp="1"/>
          </p:cNvSpPr>
          <p:nvPr>
            <p:ph type="sldNum" sz="quarter" idx="12"/>
          </p:nvPr>
        </p:nvSpPr>
        <p:spPr>
          <a:xfrm>
            <a:off x="146304" y="6208776"/>
            <a:ext cx="457200" cy="457200"/>
          </a:xfrm>
        </p:spPr>
        <p:txBody>
          <a:bodyPr/>
          <a:lstStyle/>
          <a:p>
            <a:fld id="{2F6897F2-FF88-4DD7-94D2-57ACF86490C2}" type="slidenum">
              <a:rPr lang="tr-TR" smtClean="0"/>
              <a:pPr/>
              <a:t>‹#›</a:t>
            </a:fld>
            <a:endParaRPr lang="tr-TR" dirty="0"/>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dirty="0"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r>
              <a:rPr lang="tr-TR" dirty="0" smtClean="0"/>
              <a:t>13.02.2013</a:t>
            </a:r>
            <a:endParaRPr lang="tr-TR" dirty="0"/>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dirty="0"/>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F6897F2-FF88-4DD7-94D2-57ACF86490C2}"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ada99:VAAZ\LUTFU%20SENTURK\VAAZ\LUTFU%20SENTURK\VAAZ\LUTFU%20SENTURK\EMANET.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ada99:VAAZ\LUTFU%20SENTURK\VAAZ\LUTFU%20SENTURK\VAAZ\LUTFU%20SENTURK\EMANET.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ada99:VAAZ\LUTFU%20SENTURK\VAAZ\LUTFU%20SENTURK\VAAZ\LUTFU%20SENTURK\EMANET.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ada99:VAAZ\LUTFU%20SENTURK\VAAZ\LUTFU%20SENTURK\VAAZ\LUTFU%20SENTURK\EMANET.ht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ada99:VAAZ\LUTFU%20SENTURK\VAAZ\LUTFU%20SENTURK\VAAZ\LUTFU%20SENTURK\EMANET.ht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ada99:VAAZ\LUTFU%20SENTURK\VAAZ\LUTFU%20SENTURK\VAAZ\LUTFU%20SENTURK\EMANET.ht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ada99:VAAZ\LUTFU%20SENTURK\VAAZ\LUTFU%20SENTURK\VAAZ\LUTFU%20SENTURK\EMANET.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tr/url?sa=i&amp;rct=j&amp;q=&amp;esrc=s&amp;frm=1&amp;source=images&amp;cd=&amp;cad=rja&amp;docid=-IU99QeFI4_geM&amp;tbnid=eq_HjqkjK78-vM:&amp;ved=0CAUQjRw&amp;url=http%3A%2F%2Fmy.opera.com%2Fsudesukran%2Fblog%2F%3Fstartidx%3D110&amp;ei=p3QmUeP2DYKShgfayoGADg&amp;bvm=bv.42661473,d.ZG4&amp;psig=AFQjCNEegJ9fm7g9Gx-nWv84Q7ngIVUmlw&amp;ust=1361561125407947"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ada99:VAAZ\LUTFU%20SENTURK\VAAZ\LUTFU%20SENTURK\VAAZ\LUTFU%20SENTURK\EMANET.ht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ada99:VAAZ\LUTFU%20SENTURK\VAAZ\LUTFU%20SENTURK\VAAZ\LUTFU%20SENTURK\EMANET.ht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m.tr/url?sa=i&amp;rct=j&amp;q=&amp;esrc=s&amp;frm=1&amp;source=images&amp;cd=&amp;cad=rja&amp;docid=1tWFMnxgJrQIMM&amp;tbnid=Qn9_uGW-pfX8jM:&amp;ved=0CAUQjRw&amp;url=http%3A%2F%2Fwww.ekince.net%2Fetiket%2Fgaleri%2Fislam-duvar-kagidi%2F&amp;ei=cnYmUfDhN4e2hQfg3YEg&amp;bvm=bv.42661473,d.ZG4&amp;psig=AFQjCNGD95qqGIxSHFpqCqAlSmFtYGY_vw&amp;ust=1361561392334537" TargetMode="External"/><Relationship Id="rId2" Type="http://schemas.openxmlformats.org/officeDocument/2006/relationships/hyperlink" Target="http://www.google.com.tr/url?sa=i&amp;rct=j&amp;q=&amp;esrc=s&amp;frm=1&amp;source=images&amp;cd=&amp;cad=rja&amp;docid=keuatlWHGnxFpM&amp;tbnid=5kMNvj16FQXCgM:&amp;ved=0CAUQjRw&amp;url=http%3A%2F%2Fwww.fanpop.com%2Fclubs%2Fislam%2Fimages%2F31324530%2Ftitle%2Fislam-wallpaper&amp;ei=vHUmUeruDciZhQfh74DoDQ&amp;bvm=bv.42661473,d.ZG4&amp;psig=AFQjCNGD95qqGIxSHFpqCqAlSmFtYGY_vw&amp;ust=1361561392334537"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tr/url?sa=i&amp;source=images&amp;cd=&amp;cad=rja&amp;docid=CwVpFsBfDT-ucM&amp;tbnid=8FFNs5oqBokgQM:&amp;ved=0CAgQjRwwADiaAQ&amp;url=http%3A%2F%2Fcafer54.blogspot.com%2F2012_01_01_archive.html&amp;ei=mHUmUfeWHoSHhQet54H4CA&amp;psig=AFQjCNGOmgNPt4iLelcz_GA_rJexpck7MA&amp;ust=136156136856024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ada99:VAAZ\LUTFU%20SENTURK\VAAZ\LUTFU%20SENTURK\VAAZ\LUTFU%20SENTURK\EMANET.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smtClean="0">
                <a:latin typeface="Algerian" pitchFamily="82" charset="0"/>
              </a:rPr>
              <a:t>SİNAN ERAVCI</a:t>
            </a:r>
            <a:endParaRPr lang="tr-TR" dirty="0">
              <a:latin typeface="Algerian" pitchFamily="82" charset="0"/>
            </a:endParaRPr>
          </a:p>
        </p:txBody>
      </p:sp>
      <p:sp>
        <p:nvSpPr>
          <p:cNvPr id="4" name="3 Veri Yer Tutucusu"/>
          <p:cNvSpPr>
            <a:spLocks noGrp="1"/>
          </p:cNvSpPr>
          <p:nvPr>
            <p:ph type="dt" sz="half" idx="10"/>
          </p:nvPr>
        </p:nvSpPr>
        <p:spPr/>
        <p:txBody>
          <a:bodyPr/>
          <a:lstStyle/>
          <a:p>
            <a:r>
              <a:rPr lang="tr-TR" dirty="0" smtClean="0"/>
              <a:t>13.02.2013</a:t>
            </a:r>
            <a:endParaRPr lang="tr-TR" dirty="0"/>
          </a:p>
        </p:txBody>
      </p:sp>
      <p:sp>
        <p:nvSpPr>
          <p:cNvPr id="5" name="4 Slayt Numarası Yer Tutucusu"/>
          <p:cNvSpPr>
            <a:spLocks noGrp="1"/>
          </p:cNvSpPr>
          <p:nvPr>
            <p:ph type="sldNum" sz="quarter" idx="12"/>
          </p:nvPr>
        </p:nvSpPr>
        <p:spPr/>
        <p:txBody>
          <a:bodyPr/>
          <a:lstStyle/>
          <a:p>
            <a:fld id="{2F6897F2-FF88-4DD7-94D2-57ACF86490C2}" type="slidenum">
              <a:rPr lang="tr-TR" smtClean="0"/>
              <a:pPr/>
              <a:t>1</a:t>
            </a:fld>
            <a:endParaRPr lang="tr-TR" dirty="0"/>
          </a:p>
        </p:txBody>
      </p:sp>
      <p:sp>
        <p:nvSpPr>
          <p:cNvPr id="2" name="1 Başlık"/>
          <p:cNvSpPr>
            <a:spLocks noGrp="1"/>
          </p:cNvSpPr>
          <p:nvPr>
            <p:ph type="ctrTitle"/>
          </p:nvPr>
        </p:nvSpPr>
        <p:spPr/>
        <p:txBody>
          <a:bodyPr/>
          <a:lstStyle/>
          <a:p>
            <a:r>
              <a:rPr lang="tr-TR" dirty="0" smtClean="0">
                <a:latin typeface="Algerian" pitchFamily="82" charset="0"/>
              </a:rPr>
              <a:t>EMANETE RİAYET ETMEK,sözünde durmak</a:t>
            </a:r>
            <a:endParaRPr lang="tr-TR" dirty="0">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850106"/>
          </a:xfrm>
        </p:spPr>
        <p:txBody>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10</a:t>
            </a:fld>
            <a:endParaRPr lang="tr-TR" dirty="0"/>
          </a:p>
        </p:txBody>
      </p:sp>
      <p:sp>
        <p:nvSpPr>
          <p:cNvPr id="2" name="1 İçerik Yer Tutucusu"/>
          <p:cNvSpPr>
            <a:spLocks noGrp="1"/>
          </p:cNvSpPr>
          <p:nvPr>
            <p:ph sz="quarter" idx="1"/>
          </p:nvPr>
        </p:nvSpPr>
        <p:spPr>
          <a:xfrm>
            <a:off x="0" y="1052736"/>
            <a:ext cx="9144000" cy="5400600"/>
          </a:xfrm>
        </p:spPr>
        <p:txBody>
          <a:bodyPr>
            <a:normAutofit/>
          </a:bodyPr>
          <a:lstStyle/>
          <a:p>
            <a:r>
              <a:rPr lang="tr-TR" dirty="0" smtClean="0">
                <a:solidFill>
                  <a:srgbClr val="00B050"/>
                </a:solidFill>
                <a:latin typeface="Arial Black" pitchFamily="34" charset="0"/>
              </a:rPr>
              <a:t>Burada yer ve göklerin taşımadığı, kabul etmediği emanetin dini yükümlülükler olduğunda şüphe yoktur. </a:t>
            </a:r>
          </a:p>
          <a:p>
            <a:endParaRPr lang="tr-TR" dirty="0" smtClean="0">
              <a:latin typeface="Arial Black" pitchFamily="34" charset="0"/>
            </a:endParaRPr>
          </a:p>
          <a:p>
            <a:r>
              <a:rPr lang="tr-TR" dirty="0" smtClean="0">
                <a:solidFill>
                  <a:srgbClr val="7030A0"/>
                </a:solidFill>
                <a:latin typeface="Arial Black" pitchFamily="34" charset="0"/>
              </a:rPr>
              <a:t>Allah Teâlâ'nın sayısız nimet ve Iütuflarına mazhar olan insan, o nimetleri verene karşı bir takım yükümlülükleri olduğu hatırlatılmaktadır.</a:t>
            </a:r>
          </a:p>
          <a:p>
            <a:endParaRPr lang="tr-TR" dirty="0" smtClean="0">
              <a:latin typeface="Arial Black" pitchFamily="34" charset="0"/>
            </a:endParaRPr>
          </a:p>
          <a:p>
            <a:r>
              <a:rPr lang="tr-TR" dirty="0" smtClean="0">
                <a:latin typeface="Arial Black" pitchFamily="34" charset="0"/>
              </a:rPr>
              <a:t>Allah'ın emir ve yasaklarına, gönderdiği son Peygamberin sünnet ve tavsiyelerine uymayan kimse yüklendiği bu emanete karşı görevini yapmamış olur. </a:t>
            </a:r>
            <a:endParaRPr lang="tr-TR" dirty="0">
              <a:latin typeface="Arial Black"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490066"/>
          </a:xfrm>
        </p:spPr>
        <p:txBody>
          <a:bodyPr>
            <a:normAutofit fontScale="90000"/>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11</a:t>
            </a:fld>
            <a:endParaRPr lang="tr-TR" dirty="0"/>
          </a:p>
        </p:txBody>
      </p:sp>
      <p:sp>
        <p:nvSpPr>
          <p:cNvPr id="2" name="1 İçerik Yer Tutucusu"/>
          <p:cNvSpPr>
            <a:spLocks noGrp="1"/>
          </p:cNvSpPr>
          <p:nvPr>
            <p:ph sz="quarter" idx="1"/>
          </p:nvPr>
        </p:nvSpPr>
        <p:spPr>
          <a:xfrm>
            <a:off x="179512" y="404664"/>
            <a:ext cx="8964488" cy="6264696"/>
          </a:xfrm>
        </p:spPr>
        <p:txBody>
          <a:bodyPr>
            <a:normAutofit fontScale="85000" lnSpcReduction="20000"/>
          </a:bodyPr>
          <a:lstStyle/>
          <a:p>
            <a:pPr>
              <a:buNone/>
            </a:pPr>
            <a:endParaRPr lang="tr-TR" dirty="0" smtClean="0">
              <a:latin typeface="Arial Black" pitchFamily="34" charset="0"/>
            </a:endParaRPr>
          </a:p>
          <a:p>
            <a:r>
              <a:rPr lang="tr-TR" dirty="0" smtClean="0">
                <a:latin typeface="Arial Black" pitchFamily="34" charset="0"/>
              </a:rPr>
              <a:t>Kur'an-ı Kerim'de şöyle buyuruluyor: </a:t>
            </a:r>
          </a:p>
          <a:p>
            <a:r>
              <a:rPr lang="ar-SA" sz="2800" b="1" dirty="0" smtClean="0">
                <a:latin typeface="Arial Black" pitchFamily="34" charset="0"/>
              </a:rPr>
              <a:t>يَا أَيُّهَا الَّذِينَ آمَنُواْ </a:t>
            </a:r>
            <a:r>
              <a:rPr lang="ar-SA" sz="2800" b="1" dirty="0" smtClean="0">
                <a:solidFill>
                  <a:srgbClr val="7030A0"/>
                </a:solidFill>
                <a:latin typeface="Arial Black" pitchFamily="34" charset="0"/>
              </a:rPr>
              <a:t>لاَ تَخُونُواْ اللّهَ وَالرَّسُولَ </a:t>
            </a:r>
            <a:r>
              <a:rPr lang="ar-SA" sz="2800" b="1" dirty="0" smtClean="0">
                <a:latin typeface="Arial Black" pitchFamily="34" charset="0"/>
              </a:rPr>
              <a:t>وَتَخُونُواْ أَمَانَاتِكُمْ </a:t>
            </a:r>
            <a:r>
              <a:rPr lang="ar-SA" sz="2800" b="1" dirty="0" smtClean="0">
                <a:solidFill>
                  <a:srgbClr val="C00000"/>
                </a:solidFill>
                <a:latin typeface="Arial Black" pitchFamily="34" charset="0"/>
              </a:rPr>
              <a:t>وَأَنتُمْ تَعْلَمُونَْ</a:t>
            </a:r>
            <a:endParaRPr lang="tr-TR" sz="2800" dirty="0" smtClean="0">
              <a:solidFill>
                <a:srgbClr val="C00000"/>
              </a:solidFill>
              <a:latin typeface="Arial Black" pitchFamily="34" charset="0"/>
            </a:endParaRPr>
          </a:p>
          <a:p>
            <a:r>
              <a:rPr lang="tr-TR" dirty="0" smtClean="0">
                <a:solidFill>
                  <a:srgbClr val="7030A0"/>
                </a:solidFill>
                <a:latin typeface="Arial Black" pitchFamily="34" charset="0"/>
              </a:rPr>
              <a:t>"Allah'a ve Peygamberine hainlik etmeyiniz ki </a:t>
            </a:r>
            <a:r>
              <a:rPr lang="tr-TR" dirty="0" smtClean="0">
                <a:solidFill>
                  <a:srgbClr val="C00000"/>
                </a:solidFill>
                <a:latin typeface="Arial Black" pitchFamily="34" charset="0"/>
              </a:rPr>
              <a:t>bile bile </a:t>
            </a:r>
            <a:r>
              <a:rPr lang="tr-TR" dirty="0" smtClean="0">
                <a:latin typeface="Arial Black" pitchFamily="34" charset="0"/>
              </a:rPr>
              <a:t>kendi emanetlerinize hıyanet etmiş olmayasınız.'‘ (3)</a:t>
            </a:r>
          </a:p>
          <a:p>
            <a:endParaRPr lang="tr-TR" dirty="0" smtClean="0">
              <a:latin typeface="Arial Black" pitchFamily="34" charset="0"/>
            </a:endParaRPr>
          </a:p>
          <a:p>
            <a:r>
              <a:rPr lang="tr-TR" dirty="0" smtClean="0">
                <a:solidFill>
                  <a:srgbClr val="00B050"/>
                </a:solidFill>
                <a:latin typeface="Arial Black" pitchFamily="34" charset="0"/>
              </a:rPr>
              <a:t>Âyet-i kerime, Allah'a ve Peygamberine itaatsizlik yapılmamasını emrediyor.</a:t>
            </a:r>
          </a:p>
          <a:p>
            <a:endParaRPr lang="tr-TR" dirty="0" smtClean="0">
              <a:latin typeface="Arial Black" pitchFamily="34" charset="0"/>
            </a:endParaRPr>
          </a:p>
          <a:p>
            <a:r>
              <a:rPr lang="tr-TR" dirty="0" smtClean="0">
                <a:latin typeface="Arial Black" pitchFamily="34" charset="0"/>
              </a:rPr>
              <a:t> Çünkü Allah'ın emirleri, Peygamberinin tavsiyeleri insanın hayat kaynadığıdır. </a:t>
            </a:r>
          </a:p>
          <a:p>
            <a:r>
              <a:rPr lang="tr-TR" dirty="0" smtClean="0">
                <a:solidFill>
                  <a:srgbClr val="C00000"/>
                </a:solidFill>
                <a:latin typeface="Arial Black" pitchFamily="34" charset="0"/>
              </a:rPr>
              <a:t>Nasıl olur da insan kendisine hayat veren emir ve tavsiyelere kulaklarını kapar onları dinlemez.</a:t>
            </a:r>
          </a:p>
          <a:p>
            <a:endParaRPr lang="tr-TR" dirty="0" smtClean="0">
              <a:latin typeface="Arial Black" pitchFamily="34" charset="0"/>
            </a:endParaRPr>
          </a:p>
          <a:p>
            <a:r>
              <a:rPr lang="tr-TR" dirty="0" smtClean="0">
                <a:latin typeface="Arial Black" pitchFamily="34" charset="0"/>
              </a:rPr>
              <a:t> Böyle yaptığı takdirde Allah'a ve Peygamberine hainlik yapmış olur.</a:t>
            </a:r>
          </a:p>
          <a:p>
            <a:r>
              <a:rPr lang="tr-TR" dirty="0" smtClean="0">
                <a:solidFill>
                  <a:srgbClr val="7030A0"/>
                </a:solidFill>
                <a:latin typeface="Arial Black" pitchFamily="34" charset="0"/>
              </a:rPr>
              <a:t> Allah'a ve Peygamberine hainlik yapan ise emanetlerine hıyanette bulunmuş olur.</a:t>
            </a:r>
            <a:r>
              <a:rPr lang="tr-TR" dirty="0" smtClean="0"/>
              <a:t/>
            </a:r>
            <a:br>
              <a:rPr lang="tr-TR" dirty="0" smtClean="0"/>
            </a:b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12</a:t>
            </a:fld>
            <a:endParaRPr lang="tr-TR" dirty="0"/>
          </a:p>
        </p:txBody>
      </p:sp>
      <p:sp>
        <p:nvSpPr>
          <p:cNvPr id="2" name="1 İçerik Yer Tutucusu"/>
          <p:cNvSpPr>
            <a:spLocks noGrp="1"/>
          </p:cNvSpPr>
          <p:nvPr>
            <p:ph sz="quarter" idx="1"/>
          </p:nvPr>
        </p:nvSpPr>
        <p:spPr>
          <a:xfrm>
            <a:off x="0" y="1447800"/>
            <a:ext cx="8892480" cy="4572000"/>
          </a:xfrm>
        </p:spPr>
        <p:txBody>
          <a:bodyPr/>
          <a:lstStyle/>
          <a:p>
            <a:endParaRPr lang="tr-TR" dirty="0" smtClean="0">
              <a:latin typeface="Arial Black" pitchFamily="34" charset="0"/>
            </a:endParaRPr>
          </a:p>
          <a:p>
            <a:r>
              <a:rPr lang="tr-TR" dirty="0" smtClean="0">
                <a:latin typeface="Arial Black" pitchFamily="34" charset="0"/>
              </a:rPr>
              <a:t>Halbuki hainlik ve yalan müminde bulunmaz. </a:t>
            </a:r>
          </a:p>
          <a:p>
            <a:endParaRPr lang="tr-TR" dirty="0" smtClean="0">
              <a:latin typeface="Arial Black" pitchFamily="34" charset="0"/>
            </a:endParaRPr>
          </a:p>
          <a:p>
            <a:r>
              <a:rPr lang="tr-TR" dirty="0" smtClean="0">
                <a:solidFill>
                  <a:srgbClr val="7030A0"/>
                </a:solidFill>
                <a:latin typeface="Arial Black" pitchFamily="34" charset="0"/>
              </a:rPr>
              <a:t>Nitekim Efendimiz buyuruyorlar ki:</a:t>
            </a:r>
            <a:r>
              <a:rPr lang="tr-TR" baseline="30000" dirty="0" smtClean="0">
                <a:solidFill>
                  <a:srgbClr val="7030A0"/>
                </a:solidFill>
                <a:latin typeface="Arial Black" pitchFamily="34" charset="0"/>
                <a:hlinkClick r:id="rId2"/>
              </a:rPr>
              <a:t>[4]</a:t>
            </a:r>
            <a:endParaRPr lang="tr-TR" dirty="0" smtClean="0">
              <a:solidFill>
                <a:srgbClr val="7030A0"/>
              </a:solidFill>
              <a:latin typeface="Arial Black" pitchFamily="34" charset="0"/>
            </a:endParaRPr>
          </a:p>
          <a:p>
            <a:pPr rtl="1"/>
            <a:r>
              <a:rPr lang="ar-SA" b="1" dirty="0" smtClean="0">
                <a:latin typeface="Arial Black" pitchFamily="34" charset="0"/>
              </a:rPr>
              <a:t>يُطْبع المؤمن على كل شيئ إلا الخيانةَ والكذِب.</a:t>
            </a:r>
            <a:endParaRPr lang="tr-TR" dirty="0" smtClean="0">
              <a:latin typeface="Arial Black" pitchFamily="34" charset="0"/>
            </a:endParaRPr>
          </a:p>
          <a:p>
            <a:endParaRPr lang="tr-TR" dirty="0" smtClean="0">
              <a:latin typeface="Arial Black" pitchFamily="34" charset="0"/>
            </a:endParaRPr>
          </a:p>
          <a:p>
            <a:r>
              <a:rPr lang="tr-TR" dirty="0" smtClean="0">
                <a:latin typeface="Arial Black" pitchFamily="34" charset="0"/>
              </a:rPr>
              <a:t>"İki özellik vardır ki bunlar mü'minde huy haline gelmez. </a:t>
            </a:r>
            <a:r>
              <a:rPr lang="tr-TR" dirty="0" smtClean="0">
                <a:solidFill>
                  <a:srgbClr val="00B050"/>
                </a:solidFill>
                <a:latin typeface="Arial Black" pitchFamily="34" charset="0"/>
              </a:rPr>
              <a:t>Bunlar, hıyanet ve yalandır.“ </a:t>
            </a:r>
            <a:r>
              <a:rPr lang="tr-TR" dirty="0" smtClean="0">
                <a:latin typeface="Arial Black" pitchFamily="34" charset="0"/>
              </a:rPr>
              <a:t>(4)</a:t>
            </a:r>
            <a:endParaRPr lang="tr-TR" dirty="0">
              <a:latin typeface="Arial Black"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r>
              <a:rPr lang="tr-TR" dirty="0" smtClean="0"/>
              <a:t>Değerli mü'minler! </a:t>
            </a:r>
            <a:br>
              <a:rPr lang="tr-TR" dirty="0" smtClean="0"/>
            </a:b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13</a:t>
            </a:fld>
            <a:endParaRPr lang="tr-TR" dirty="0"/>
          </a:p>
        </p:txBody>
      </p:sp>
      <p:sp>
        <p:nvSpPr>
          <p:cNvPr id="2" name="1 İçerik Yer Tutucusu"/>
          <p:cNvSpPr>
            <a:spLocks noGrp="1"/>
          </p:cNvSpPr>
          <p:nvPr>
            <p:ph sz="quarter" idx="1"/>
          </p:nvPr>
        </p:nvSpPr>
        <p:spPr>
          <a:xfrm>
            <a:off x="179512" y="1052736"/>
            <a:ext cx="8784976" cy="5112568"/>
          </a:xfrm>
        </p:spPr>
        <p:txBody>
          <a:bodyPr>
            <a:normAutofit fontScale="85000" lnSpcReduction="20000"/>
          </a:bodyPr>
          <a:lstStyle/>
          <a:p>
            <a:r>
              <a:rPr lang="tr-TR" dirty="0" smtClean="0">
                <a:latin typeface="Arial Black" pitchFamily="34" charset="0"/>
              </a:rPr>
              <a:t>Emanetin geniş anlamlı olduğunu yukarda söylemiştik. </a:t>
            </a:r>
          </a:p>
          <a:p>
            <a:endParaRPr lang="tr-TR" dirty="0" smtClean="0">
              <a:latin typeface="Arial Black" pitchFamily="34" charset="0"/>
            </a:endParaRPr>
          </a:p>
          <a:p>
            <a:r>
              <a:rPr lang="tr-TR" dirty="0" smtClean="0">
                <a:solidFill>
                  <a:srgbClr val="C00000"/>
                </a:solidFill>
                <a:latin typeface="Arial Black" pitchFamily="34" charset="0"/>
              </a:rPr>
              <a:t>Mü'minin yüklendiği emanetlerden birisi de kamuya ait işlerdir, yani devlet işleridir. </a:t>
            </a:r>
          </a:p>
          <a:p>
            <a:endParaRPr lang="tr-TR" dirty="0" smtClean="0">
              <a:latin typeface="Arial Black" pitchFamily="34" charset="0"/>
            </a:endParaRPr>
          </a:p>
          <a:p>
            <a:r>
              <a:rPr lang="tr-TR" dirty="0" smtClean="0">
                <a:latin typeface="Arial Black" pitchFamily="34" charset="0"/>
              </a:rPr>
              <a:t>Kur'an-ı Kerim, devlet işlerinin önce ehline verilmesini emretmekte ve şöyle buyurmaktadır: </a:t>
            </a:r>
          </a:p>
          <a:p>
            <a:r>
              <a:rPr lang="ar-SA" sz="2800" b="1" dirty="0" smtClean="0">
                <a:solidFill>
                  <a:srgbClr val="C00000"/>
                </a:solidFill>
                <a:latin typeface="Arial Black" pitchFamily="34" charset="0"/>
              </a:rPr>
              <a:t>إِنَّ اللّهَ يَأْمُرُكُمْ أَن تُؤدُّواْ الأَمَانَاتِ إِلَى أَهْلِهَا </a:t>
            </a:r>
            <a:r>
              <a:rPr lang="ar-SA" sz="2800" b="1" dirty="0" smtClean="0">
                <a:latin typeface="Arial Black" pitchFamily="34" charset="0"/>
              </a:rPr>
              <a:t>وَإِذَا حَكَمْتُم بَيْنَ النَّاسِ أَن تَحْكُمُواْ بِالْعَدْلِ </a:t>
            </a:r>
            <a:r>
              <a:rPr lang="ar-SA" sz="2800" b="1" dirty="0" smtClean="0">
                <a:solidFill>
                  <a:srgbClr val="00B050"/>
                </a:solidFill>
                <a:latin typeface="Arial Black" pitchFamily="34" charset="0"/>
              </a:rPr>
              <a:t>إِنَّ اللّهَ نِعِمَّا يَعِظُكُم بِهِ </a:t>
            </a:r>
            <a:r>
              <a:rPr lang="ar-SA" sz="2800" b="1" dirty="0" smtClean="0">
                <a:latin typeface="Arial Black" pitchFamily="34" charset="0"/>
              </a:rPr>
              <a:t>إِنَّ اللّهَ كَانَ سَمِيعاً</a:t>
            </a:r>
            <a:r>
              <a:rPr lang="en-US" sz="2800" b="1" dirty="0" smtClean="0">
                <a:latin typeface="Arial Black" pitchFamily="34" charset="0"/>
              </a:rPr>
              <a:t>.</a:t>
            </a:r>
            <a:endParaRPr lang="tr-TR" sz="2800" dirty="0" smtClean="0">
              <a:latin typeface="Arial Black" pitchFamily="34" charset="0"/>
            </a:endParaRPr>
          </a:p>
          <a:p>
            <a:endParaRPr lang="tr-TR" dirty="0" smtClean="0">
              <a:latin typeface="Arial Black" pitchFamily="34" charset="0"/>
            </a:endParaRPr>
          </a:p>
          <a:p>
            <a:r>
              <a:rPr lang="tr-TR" dirty="0" smtClean="0">
                <a:solidFill>
                  <a:srgbClr val="C00000"/>
                </a:solidFill>
                <a:latin typeface="Arial Black" pitchFamily="34" charset="0"/>
              </a:rPr>
              <a:t>"Allah size emanetleri ehline vermenizi </a:t>
            </a:r>
            <a:r>
              <a:rPr lang="tr-TR" dirty="0" smtClean="0">
                <a:latin typeface="Arial Black" pitchFamily="34" charset="0"/>
              </a:rPr>
              <a:t>ve insanlar arasında hükmettiğiniz vakit adâletle hükmetmenizi emrediyor. </a:t>
            </a:r>
            <a:r>
              <a:rPr lang="tr-TR" dirty="0" smtClean="0">
                <a:solidFill>
                  <a:srgbClr val="00B050"/>
                </a:solidFill>
                <a:latin typeface="Arial Black" pitchFamily="34" charset="0"/>
              </a:rPr>
              <a:t>Allah size ne kadar güzel öğüt veriyor.</a:t>
            </a:r>
            <a:r>
              <a:rPr lang="tr-TR" dirty="0" smtClean="0">
                <a:latin typeface="Arial Black" pitchFamily="34" charset="0"/>
              </a:rPr>
              <a:t> Şüphesiz Allah her şeyi işiten ve görendir.'‘ (5)</a:t>
            </a:r>
            <a:br>
              <a:rPr lang="tr-TR" dirty="0" smtClean="0">
                <a:latin typeface="Arial Black" pitchFamily="34" charset="0"/>
              </a:rPr>
            </a:br>
            <a:endParaRPr lang="tr-TR" dirty="0">
              <a:latin typeface="Arial Black"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562074"/>
          </a:xfrm>
        </p:spPr>
        <p:txBody>
          <a:bodyPr>
            <a:normAutofit fontScale="90000"/>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14</a:t>
            </a:fld>
            <a:endParaRPr lang="tr-TR" dirty="0"/>
          </a:p>
        </p:txBody>
      </p:sp>
      <p:sp>
        <p:nvSpPr>
          <p:cNvPr id="2" name="1 İçerik Yer Tutucusu"/>
          <p:cNvSpPr>
            <a:spLocks noGrp="1"/>
          </p:cNvSpPr>
          <p:nvPr>
            <p:ph sz="quarter" idx="1"/>
          </p:nvPr>
        </p:nvSpPr>
        <p:spPr>
          <a:xfrm>
            <a:off x="0" y="692696"/>
            <a:ext cx="9144000" cy="5220072"/>
          </a:xfrm>
        </p:spPr>
        <p:txBody>
          <a:bodyPr>
            <a:noAutofit/>
          </a:bodyPr>
          <a:lstStyle/>
          <a:p>
            <a:r>
              <a:rPr lang="tr-TR" sz="1800" dirty="0" smtClean="0">
                <a:latin typeface="Arial Black" pitchFamily="34" charset="0"/>
              </a:rPr>
              <a:t>Bu âyet-i kerimenin şu olay üzerine nazil olduğu rivayet ediliyor: </a:t>
            </a:r>
          </a:p>
          <a:p>
            <a:pPr>
              <a:buNone/>
            </a:pPr>
            <a:endParaRPr lang="tr-TR" sz="1800" dirty="0" smtClean="0">
              <a:latin typeface="Arial Black" pitchFamily="34" charset="0"/>
            </a:endParaRPr>
          </a:p>
          <a:p>
            <a:r>
              <a:rPr lang="tr-TR" sz="1800" dirty="0" smtClean="0">
                <a:solidFill>
                  <a:srgbClr val="0070C0"/>
                </a:solidFill>
                <a:latin typeface="Arial Black" pitchFamily="34" charset="0"/>
              </a:rPr>
              <a:t>İslâmiyetten önce Kâbe ile ilgili bazı hizmetler belli kişiler tarafından yürütülüyordu. Peygamberimiz Mekke'yi fethettiği gün Kâbe'nin anahtarlarını </a:t>
            </a:r>
            <a:r>
              <a:rPr lang="tr-TR" sz="1800" dirty="0" smtClean="0">
                <a:solidFill>
                  <a:srgbClr val="C00000"/>
                </a:solidFill>
                <a:latin typeface="Arial Black" pitchFamily="34" charset="0"/>
              </a:rPr>
              <a:t>Osman b. Talha b. Abdüddar</a:t>
            </a:r>
            <a:r>
              <a:rPr lang="tr-TR" sz="1800" dirty="0" smtClean="0">
                <a:latin typeface="Arial Black" pitchFamily="34" charset="0"/>
              </a:rPr>
              <a:t> </a:t>
            </a:r>
            <a:r>
              <a:rPr lang="tr-TR" sz="1800" dirty="0" smtClean="0">
                <a:solidFill>
                  <a:srgbClr val="0070C0"/>
                </a:solidFill>
                <a:latin typeface="Arial Black" pitchFamily="34" charset="0"/>
              </a:rPr>
              <a:t>taşıyordu. </a:t>
            </a:r>
          </a:p>
          <a:p>
            <a:endParaRPr lang="tr-TR" sz="1800" dirty="0" smtClean="0">
              <a:latin typeface="Arial Black" pitchFamily="34" charset="0"/>
            </a:endParaRPr>
          </a:p>
          <a:p>
            <a:r>
              <a:rPr lang="tr-TR" sz="1800" dirty="0" smtClean="0">
                <a:latin typeface="Arial Black" pitchFamily="34" charset="0"/>
              </a:rPr>
              <a:t>Peygamberimiz bu zatı çağırtarak Kâbe'yi açmasını emretti. Orada hazır bulunan Peygamberimizin amcası </a:t>
            </a:r>
            <a:r>
              <a:rPr lang="tr-TR" sz="1800" dirty="0" smtClean="0">
                <a:solidFill>
                  <a:srgbClr val="00B050"/>
                </a:solidFill>
                <a:latin typeface="Arial Black" pitchFamily="34" charset="0"/>
              </a:rPr>
              <a:t>Hz. Abbas, </a:t>
            </a:r>
            <a:r>
              <a:rPr lang="tr-TR" sz="1800" dirty="0" smtClean="0">
                <a:latin typeface="Arial Black" pitchFamily="34" charset="0"/>
              </a:rPr>
              <a:t>eskiden sorumluluğunda bulunan hacılara su dağıtma görevi ile beraber Kâbe anahtarlarının da kendisine verilmesini istedi. </a:t>
            </a:r>
          </a:p>
          <a:p>
            <a:r>
              <a:rPr lang="tr-TR" sz="1800" dirty="0" smtClean="0">
                <a:solidFill>
                  <a:srgbClr val="C00000"/>
                </a:solidFill>
                <a:latin typeface="Arial Black" pitchFamily="34" charset="0"/>
              </a:rPr>
              <a:t>Bunun üzerine bu âyet-i kerime nazil oldu. Peygamberimiz de Kâbe'nin anahtarlarını eskiden beri taşıyan </a:t>
            </a:r>
            <a:r>
              <a:rPr lang="tr-TR" sz="1800" dirty="0" smtClean="0">
                <a:solidFill>
                  <a:srgbClr val="7030A0"/>
                </a:solidFill>
                <a:latin typeface="Arial Black" pitchFamily="34" charset="0"/>
              </a:rPr>
              <a:t>Osman b. Talha'ya </a:t>
            </a:r>
            <a:r>
              <a:rPr lang="tr-TR" sz="1800" dirty="0" smtClean="0">
                <a:solidFill>
                  <a:srgbClr val="C00000"/>
                </a:solidFill>
                <a:latin typeface="Arial Black" pitchFamily="34" charset="0"/>
              </a:rPr>
              <a:t>vererek:</a:t>
            </a:r>
            <a:r>
              <a:rPr lang="tr-TR" sz="1800" dirty="0" smtClean="0">
                <a:latin typeface="Arial Black" pitchFamily="34" charset="0"/>
              </a:rPr>
              <a:t/>
            </a:r>
            <a:br>
              <a:rPr lang="tr-TR" sz="1800" dirty="0" smtClean="0">
                <a:latin typeface="Arial Black" pitchFamily="34" charset="0"/>
              </a:rPr>
            </a:br>
            <a:endParaRPr lang="tr-TR" sz="1800" dirty="0" smtClean="0">
              <a:latin typeface="Arial Black" pitchFamily="34" charset="0"/>
            </a:endParaRPr>
          </a:p>
          <a:p>
            <a:r>
              <a:rPr lang="tr-TR" sz="1800" dirty="0" smtClean="0">
                <a:solidFill>
                  <a:srgbClr val="C00000"/>
                </a:solidFill>
                <a:latin typeface="Arial Black" pitchFamily="34" charset="0"/>
              </a:rPr>
              <a:t>- Ey Ebû Talha evlâdı, </a:t>
            </a:r>
            <a:r>
              <a:rPr lang="tr-TR" sz="1800" dirty="0" smtClean="0">
                <a:solidFill>
                  <a:srgbClr val="00B050"/>
                </a:solidFill>
                <a:latin typeface="Arial Black" pitchFamily="34" charset="0"/>
              </a:rPr>
              <a:t>atalarınızdan kalma olan Kâbe kapıcılığı sizde kalmak üzere, işte anahtarlarını alınız, bunu, haksızlık yapmadan hiç kimse sizden alamaz, buyurdu ve anahtarlarını eskiden olduğu gibi aynı sahibine tekrar verdi. </a:t>
            </a:r>
            <a:r>
              <a:rPr lang="tr-TR" sz="1800" dirty="0" smtClean="0">
                <a:latin typeface="Arial Black" pitchFamily="34" charset="0"/>
              </a:rPr>
              <a:t>(6)</a:t>
            </a:r>
            <a:endParaRPr lang="tr-TR" sz="1800" dirty="0">
              <a:latin typeface="Arial Black"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562074"/>
          </a:xfrm>
        </p:spPr>
        <p:txBody>
          <a:bodyPr>
            <a:normAutofit fontScale="90000"/>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15</a:t>
            </a:fld>
            <a:endParaRPr lang="tr-TR" dirty="0"/>
          </a:p>
        </p:txBody>
      </p:sp>
      <p:sp>
        <p:nvSpPr>
          <p:cNvPr id="2" name="1 İçerik Yer Tutucusu"/>
          <p:cNvSpPr>
            <a:spLocks noGrp="1"/>
          </p:cNvSpPr>
          <p:nvPr>
            <p:ph sz="quarter" idx="1"/>
          </p:nvPr>
        </p:nvSpPr>
        <p:spPr>
          <a:xfrm>
            <a:off x="0" y="764704"/>
            <a:ext cx="8964488" cy="5472608"/>
          </a:xfrm>
        </p:spPr>
        <p:txBody>
          <a:bodyPr>
            <a:normAutofit fontScale="92500"/>
          </a:bodyPr>
          <a:lstStyle/>
          <a:p>
            <a:endParaRPr lang="tr-TR" sz="2400" dirty="0" smtClean="0">
              <a:latin typeface="Arial Black" pitchFamily="34" charset="0"/>
            </a:endParaRPr>
          </a:p>
          <a:p>
            <a:r>
              <a:rPr lang="tr-TR" sz="2400" dirty="0" smtClean="0">
                <a:solidFill>
                  <a:srgbClr val="C00000"/>
                </a:solidFill>
                <a:latin typeface="Arial Black" pitchFamily="34" charset="0"/>
              </a:rPr>
              <a:t>Evet, bu âyet-i kerime emanetlerin ehline verilmesini emrediyor ve ehliyetli olan kimseden emanetin alınmamasını istiyor.</a:t>
            </a:r>
          </a:p>
          <a:p>
            <a:r>
              <a:rPr lang="tr-TR" sz="2400" dirty="0" smtClean="0">
                <a:latin typeface="Arial Black" pitchFamily="34" charset="0"/>
              </a:rPr>
              <a:t> </a:t>
            </a:r>
            <a:r>
              <a:rPr lang="tr-TR" sz="2400" dirty="0" smtClean="0">
                <a:solidFill>
                  <a:srgbClr val="7030A0"/>
                </a:solidFill>
                <a:latin typeface="Arial Black" pitchFamily="34" charset="0"/>
              </a:rPr>
              <a:t>Eskiden beri Kâbe'nin kapıcılığı görevini ehliyetle yapmış olan birisinden bu görevin alınarak kendisine verilmesini isteyen </a:t>
            </a:r>
            <a:r>
              <a:rPr lang="tr-TR" sz="2400" dirty="0" smtClean="0">
                <a:solidFill>
                  <a:srgbClr val="00B050"/>
                </a:solidFill>
                <a:latin typeface="Arial Black" pitchFamily="34" charset="0"/>
              </a:rPr>
              <a:t>Hz.Abbas, </a:t>
            </a:r>
            <a:r>
              <a:rPr lang="tr-TR" sz="2400" dirty="0" smtClean="0">
                <a:solidFill>
                  <a:srgbClr val="7030A0"/>
                </a:solidFill>
                <a:latin typeface="Arial Black" pitchFamily="34" charset="0"/>
              </a:rPr>
              <a:t>Peygamberimizin saygıdeğer amcası olmasına rağmen bu görev, âyet-i kerimenin işâretiyle ehil olan eski sahibinde bir daha ondan alınmamak üzere bırakılmıştır.</a:t>
            </a:r>
          </a:p>
          <a:p>
            <a:r>
              <a:rPr lang="tr-TR" sz="2400" dirty="0" smtClean="0">
                <a:latin typeface="Arial Black" pitchFamily="34" charset="0"/>
              </a:rPr>
              <a:t> Âyet-i kerime, devlet işleri için ehliyetin dışında başka bir şey kabul etmiyor. </a:t>
            </a:r>
            <a:r>
              <a:rPr lang="tr-TR" sz="2400" dirty="0" smtClean="0">
                <a:solidFill>
                  <a:srgbClr val="00B050"/>
                </a:solidFill>
                <a:latin typeface="Arial Black" pitchFamily="34" charset="0"/>
              </a:rPr>
              <a:t>Aklın da kabul ettiği bu değil mi? </a:t>
            </a:r>
            <a:r>
              <a:rPr lang="tr-TR" sz="2400" dirty="0" smtClean="0">
                <a:latin typeface="Arial Black" pitchFamily="34" charset="0"/>
              </a:rPr>
              <a:t>Eğer maksat kamu işlerinin aksamadan düzenli bir şekilde yürütülmesi ise bu işe ehil olan birisini getirmek gerekir.</a:t>
            </a:r>
            <a:endParaRPr lang="tr-TR" sz="2400" dirty="0">
              <a:latin typeface="Arial Black"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188640"/>
            <a:ext cx="7772400" cy="432048"/>
          </a:xfrm>
        </p:spPr>
        <p:txBody>
          <a:bodyPr>
            <a:normAutofit fontScale="90000"/>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16</a:t>
            </a:fld>
            <a:endParaRPr lang="tr-TR" dirty="0"/>
          </a:p>
        </p:txBody>
      </p:sp>
      <p:sp>
        <p:nvSpPr>
          <p:cNvPr id="2" name="1 İçerik Yer Tutucusu"/>
          <p:cNvSpPr>
            <a:spLocks noGrp="1"/>
          </p:cNvSpPr>
          <p:nvPr>
            <p:ph sz="quarter" idx="1"/>
          </p:nvPr>
        </p:nvSpPr>
        <p:spPr>
          <a:xfrm>
            <a:off x="179512" y="476672"/>
            <a:ext cx="8964488" cy="6192688"/>
          </a:xfrm>
        </p:spPr>
        <p:txBody>
          <a:bodyPr>
            <a:normAutofit fontScale="55000" lnSpcReduction="20000"/>
          </a:bodyPr>
          <a:lstStyle/>
          <a:p>
            <a:r>
              <a:rPr lang="tr-TR" sz="3300" dirty="0" smtClean="0">
                <a:solidFill>
                  <a:srgbClr val="C00000"/>
                </a:solidFill>
                <a:latin typeface="Arial Black" pitchFamily="34" charset="0"/>
              </a:rPr>
              <a:t>Emanetin önemine işaret eden bir hadis de şöyledir:</a:t>
            </a:r>
            <a:r>
              <a:rPr lang="tr-TR" sz="3300" baseline="30000" dirty="0" smtClean="0">
                <a:solidFill>
                  <a:srgbClr val="C00000"/>
                </a:solidFill>
                <a:latin typeface="Arial Black" pitchFamily="34" charset="0"/>
                <a:hlinkClick r:id="rId2"/>
              </a:rPr>
              <a:t>[7]</a:t>
            </a:r>
            <a:r>
              <a:rPr lang="tr-TR" sz="3300" dirty="0" smtClean="0">
                <a:solidFill>
                  <a:srgbClr val="C00000"/>
                </a:solidFill>
                <a:latin typeface="Arial Black" pitchFamily="34" charset="0"/>
              </a:rPr>
              <a:t>   </a:t>
            </a:r>
          </a:p>
          <a:p>
            <a:pPr rtl="1"/>
            <a:r>
              <a:rPr lang="ar-SA" sz="4400" b="1" dirty="0" smtClean="0">
                <a:latin typeface="Arial Black" pitchFamily="34" charset="0"/>
              </a:rPr>
              <a:t>عن أبى هريرة قال: بينما النبىُ فى مجلس يحدّث القوم جاءه أعرابى فقال: </a:t>
            </a:r>
            <a:r>
              <a:rPr lang="ar-SA" sz="4400" b="1" dirty="0" smtClean="0">
                <a:solidFill>
                  <a:srgbClr val="7030A0"/>
                </a:solidFill>
                <a:latin typeface="Arial Black" pitchFamily="34" charset="0"/>
              </a:rPr>
              <a:t>متى الساعة؟ </a:t>
            </a:r>
            <a:r>
              <a:rPr lang="ar-SA" sz="4400" b="1" dirty="0" smtClean="0">
                <a:latin typeface="Arial Black" pitchFamily="34" charset="0"/>
              </a:rPr>
              <a:t>فمضى رسولُ الله يحدّث. </a:t>
            </a:r>
            <a:r>
              <a:rPr lang="ar-SA" sz="4400" b="1" dirty="0" smtClean="0">
                <a:solidFill>
                  <a:srgbClr val="00B050"/>
                </a:solidFill>
                <a:latin typeface="Arial Black" pitchFamily="34" charset="0"/>
              </a:rPr>
              <a:t>فقال بعض القوم سمع ما قال فكره ما قال وقال بعضهم بل لم يسمع، </a:t>
            </a:r>
            <a:r>
              <a:rPr lang="ar-SA" sz="4400" b="1" dirty="0" smtClean="0">
                <a:latin typeface="Arial Black" pitchFamily="34" charset="0"/>
              </a:rPr>
              <a:t>حتى إذا قضى حديثه </a:t>
            </a:r>
            <a:r>
              <a:rPr lang="ar-SA" sz="4400" b="1" dirty="0" smtClean="0">
                <a:solidFill>
                  <a:srgbClr val="0070C0"/>
                </a:solidFill>
                <a:latin typeface="Arial Black" pitchFamily="34" charset="0"/>
              </a:rPr>
              <a:t>قال: أين اُراه السائلُ عن الساعة؟ </a:t>
            </a:r>
            <a:r>
              <a:rPr lang="ar-SA" sz="4400" b="1" dirty="0" smtClean="0">
                <a:latin typeface="Arial Black" pitchFamily="34" charset="0"/>
              </a:rPr>
              <a:t>قال: ها أنا يا رسول الله. </a:t>
            </a:r>
            <a:r>
              <a:rPr lang="ar-SA" sz="4400" b="1" dirty="0" smtClean="0">
                <a:solidFill>
                  <a:srgbClr val="C00000"/>
                </a:solidFill>
                <a:latin typeface="Arial Black" pitchFamily="34" charset="0"/>
              </a:rPr>
              <a:t>قال: إذا ضُيِّعَتْ الأمانة فانتظرْ الساعة</a:t>
            </a:r>
            <a:r>
              <a:rPr lang="ar-SA" sz="4400" b="1" dirty="0" smtClean="0">
                <a:solidFill>
                  <a:srgbClr val="0070C0"/>
                </a:solidFill>
                <a:latin typeface="Arial Black" pitchFamily="34" charset="0"/>
              </a:rPr>
              <a:t>. قال: كيف إضاعتها؟ </a:t>
            </a:r>
            <a:r>
              <a:rPr lang="ar-SA" sz="4400" b="1" dirty="0" smtClean="0">
                <a:latin typeface="Arial Black" pitchFamily="34" charset="0"/>
              </a:rPr>
              <a:t>قال: إذا وُسِّدَ الأمر إلى غير أهله قانتظر الساعة</a:t>
            </a:r>
            <a:r>
              <a:rPr lang="ar-SA" sz="2900" b="1" dirty="0" smtClean="0">
                <a:latin typeface="Arial Black" pitchFamily="34" charset="0"/>
              </a:rPr>
              <a:t>.</a:t>
            </a:r>
            <a:r>
              <a:rPr lang="ar-SA" b="1" dirty="0" smtClean="0">
                <a:latin typeface="Arial Black" pitchFamily="34" charset="0"/>
              </a:rPr>
              <a:t>    </a:t>
            </a:r>
            <a:endParaRPr lang="tr-TR" dirty="0" smtClean="0">
              <a:latin typeface="Arial Black" pitchFamily="34" charset="0"/>
            </a:endParaRPr>
          </a:p>
          <a:p>
            <a:r>
              <a:rPr lang="tr-TR" sz="3300" dirty="0" smtClean="0">
                <a:latin typeface="Arial Black" pitchFamily="34" charset="0"/>
              </a:rPr>
              <a:t>Bir adam Peygamberimize gelerek:</a:t>
            </a:r>
            <a:br>
              <a:rPr lang="tr-TR" sz="3300" dirty="0" smtClean="0">
                <a:latin typeface="Arial Black" pitchFamily="34" charset="0"/>
              </a:rPr>
            </a:br>
            <a:r>
              <a:rPr lang="tr-TR" sz="3300" dirty="0" smtClean="0">
                <a:latin typeface="Arial Black" pitchFamily="34" charset="0"/>
              </a:rPr>
              <a:t/>
            </a:r>
            <a:br>
              <a:rPr lang="tr-TR" sz="3300" dirty="0" smtClean="0">
                <a:latin typeface="Arial Black" pitchFamily="34" charset="0"/>
              </a:rPr>
            </a:br>
            <a:r>
              <a:rPr lang="tr-TR" sz="3300" dirty="0" smtClean="0">
                <a:solidFill>
                  <a:srgbClr val="7030A0"/>
                </a:solidFill>
                <a:latin typeface="Arial Black" pitchFamily="34" charset="0"/>
              </a:rPr>
              <a:t>- Ey Allah'ın Resûlü, kıyâmet ne zaman kopacak? diye sordu. </a:t>
            </a:r>
            <a:r>
              <a:rPr lang="tr-TR" sz="3300" dirty="0" smtClean="0">
                <a:latin typeface="Arial Black" pitchFamily="34" charset="0"/>
              </a:rPr>
              <a:t>Peygamberimiz sözünü kesmeyip devam etti. </a:t>
            </a:r>
            <a:r>
              <a:rPr lang="tr-TR" sz="3300" dirty="0" smtClean="0">
                <a:solidFill>
                  <a:srgbClr val="00B050"/>
                </a:solidFill>
                <a:latin typeface="Arial Black" pitchFamily="34" charset="0"/>
              </a:rPr>
              <a:t>Oradakilerden kimi kendi kendine, Bedevinin ne dediğini işitti ama sorulan sorudan hoşlanmadı, kimi de: "Belki işitmedi'' dediler. </a:t>
            </a:r>
            <a:r>
              <a:rPr lang="tr-TR" sz="3300" dirty="0" smtClean="0">
                <a:latin typeface="Arial Black" pitchFamily="34" charset="0"/>
              </a:rPr>
              <a:t>Nihayet Peygamberimiz sözünü bitirince:</a:t>
            </a:r>
            <a:br>
              <a:rPr lang="tr-TR" sz="3300" dirty="0" smtClean="0">
                <a:latin typeface="Arial Black" pitchFamily="34" charset="0"/>
              </a:rPr>
            </a:br>
            <a:r>
              <a:rPr lang="tr-TR" sz="3300" dirty="0" smtClean="0">
                <a:latin typeface="Arial Black" pitchFamily="34" charset="0"/>
              </a:rPr>
              <a:t/>
            </a:r>
            <a:br>
              <a:rPr lang="tr-TR" sz="3300" dirty="0" smtClean="0">
                <a:latin typeface="Arial Black" pitchFamily="34" charset="0"/>
              </a:rPr>
            </a:br>
            <a:r>
              <a:rPr lang="tr-TR" sz="3300" dirty="0" smtClean="0">
                <a:solidFill>
                  <a:srgbClr val="0070C0"/>
                </a:solidFill>
                <a:latin typeface="Arial Black" pitchFamily="34" charset="0"/>
              </a:rPr>
              <a:t>- O kıyameti soran nerede? buyurdu. </a:t>
            </a:r>
            <a:r>
              <a:rPr lang="tr-TR" sz="3300" dirty="0" smtClean="0">
                <a:latin typeface="Arial Black" pitchFamily="34" charset="0"/>
              </a:rPr>
              <a:t>Bedevî:</a:t>
            </a:r>
            <a:br>
              <a:rPr lang="tr-TR" sz="3300" dirty="0" smtClean="0">
                <a:latin typeface="Arial Black" pitchFamily="34" charset="0"/>
              </a:rPr>
            </a:br>
            <a:r>
              <a:rPr lang="tr-TR" sz="3300" dirty="0" smtClean="0">
                <a:latin typeface="Arial Black" pitchFamily="34" charset="0"/>
              </a:rPr>
              <a:t/>
            </a:r>
            <a:br>
              <a:rPr lang="tr-TR" sz="3300" dirty="0" smtClean="0">
                <a:latin typeface="Arial Black" pitchFamily="34" charset="0"/>
              </a:rPr>
            </a:br>
            <a:r>
              <a:rPr lang="tr-TR" sz="3300" dirty="0" smtClean="0">
                <a:latin typeface="Arial Black" pitchFamily="34" charset="0"/>
              </a:rPr>
              <a:t>- İşte ben, ey Allah'ın Resulü, dedi.</a:t>
            </a:r>
            <a:br>
              <a:rPr lang="tr-TR" sz="3300" dirty="0" smtClean="0">
                <a:latin typeface="Arial Black" pitchFamily="34" charset="0"/>
              </a:rPr>
            </a:br>
            <a:r>
              <a:rPr lang="tr-TR" sz="3300" dirty="0" smtClean="0">
                <a:latin typeface="Arial Black" pitchFamily="34" charset="0"/>
              </a:rPr>
              <a:t/>
            </a:r>
            <a:br>
              <a:rPr lang="tr-TR" sz="3300" dirty="0" smtClean="0">
                <a:latin typeface="Arial Black" pitchFamily="34" charset="0"/>
              </a:rPr>
            </a:br>
            <a:r>
              <a:rPr lang="tr-TR" sz="3300" dirty="0" smtClean="0">
                <a:solidFill>
                  <a:srgbClr val="C00000"/>
                </a:solidFill>
                <a:latin typeface="Arial Black" pitchFamily="34" charset="0"/>
              </a:rPr>
              <a:t>- Emanet zayi olduğu zaman kıyâmeti bekle, buyurdu. </a:t>
            </a:r>
            <a:r>
              <a:rPr lang="tr-TR" sz="3300" dirty="0" smtClean="0">
                <a:latin typeface="Arial Black" pitchFamily="34" charset="0"/>
              </a:rPr>
              <a:t>Adam bunu anlamamış olacak ki tekrar sordu:</a:t>
            </a:r>
            <a:br>
              <a:rPr lang="tr-TR" sz="3300" dirty="0" smtClean="0">
                <a:latin typeface="Arial Black" pitchFamily="34" charset="0"/>
              </a:rPr>
            </a:br>
            <a:r>
              <a:rPr lang="tr-TR" sz="3300" dirty="0" smtClean="0">
                <a:latin typeface="Arial Black" pitchFamily="34" charset="0"/>
              </a:rPr>
              <a:t/>
            </a:r>
            <a:br>
              <a:rPr lang="tr-TR" sz="3300" dirty="0" smtClean="0">
                <a:latin typeface="Arial Black" pitchFamily="34" charset="0"/>
              </a:rPr>
            </a:br>
            <a:r>
              <a:rPr lang="tr-TR" sz="3300" dirty="0" smtClean="0">
                <a:solidFill>
                  <a:srgbClr val="0070C0"/>
                </a:solidFill>
                <a:latin typeface="Arial Black" pitchFamily="34" charset="0"/>
              </a:rPr>
              <a:t>- Emânetin zayi olması nasıl olur? </a:t>
            </a:r>
            <a:r>
              <a:rPr lang="tr-TR" sz="3300" dirty="0" smtClean="0">
                <a:latin typeface="Arial Black" pitchFamily="34" charset="0"/>
              </a:rPr>
              <a:t>Bunun üzerine Peygamberimiz:</a:t>
            </a:r>
            <a:br>
              <a:rPr lang="tr-TR" sz="3300" dirty="0" smtClean="0">
                <a:latin typeface="Arial Black" pitchFamily="34" charset="0"/>
              </a:rPr>
            </a:br>
            <a:r>
              <a:rPr lang="tr-TR" sz="3300" dirty="0" smtClean="0">
                <a:latin typeface="Arial Black" pitchFamily="34" charset="0"/>
              </a:rPr>
              <a:t/>
            </a:r>
            <a:br>
              <a:rPr lang="tr-TR" sz="3300" dirty="0" smtClean="0">
                <a:latin typeface="Arial Black" pitchFamily="34" charset="0"/>
              </a:rPr>
            </a:br>
            <a:r>
              <a:rPr lang="tr-TR" sz="3300" dirty="0" smtClean="0">
                <a:latin typeface="Arial Black" pitchFamily="34" charset="0"/>
              </a:rPr>
              <a:t>- İşler ehil olmayan kimselere verildiği zaman kıyâmeti bekle,    buyurdu.(7)</a:t>
            </a:r>
            <a:endParaRPr lang="tr-TR" sz="3300" dirty="0">
              <a:latin typeface="Arial Black"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706090"/>
          </a:xfrm>
        </p:spPr>
        <p:txBody>
          <a:bodyPr>
            <a:normAutofit fontScale="90000"/>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17</a:t>
            </a:fld>
            <a:endParaRPr lang="tr-TR" dirty="0"/>
          </a:p>
        </p:txBody>
      </p:sp>
      <p:sp>
        <p:nvSpPr>
          <p:cNvPr id="2" name="1 İçerik Yer Tutucusu"/>
          <p:cNvSpPr>
            <a:spLocks noGrp="1"/>
          </p:cNvSpPr>
          <p:nvPr>
            <p:ph sz="quarter" idx="1"/>
          </p:nvPr>
        </p:nvSpPr>
        <p:spPr>
          <a:xfrm>
            <a:off x="179512" y="1196752"/>
            <a:ext cx="8784976" cy="5400600"/>
          </a:xfrm>
        </p:spPr>
        <p:txBody>
          <a:bodyPr>
            <a:normAutofit/>
          </a:bodyPr>
          <a:lstStyle/>
          <a:p>
            <a:r>
              <a:rPr lang="tr-TR" sz="2400" dirty="0" smtClean="0">
                <a:latin typeface="Arial Black" pitchFamily="34" charset="0"/>
              </a:rPr>
              <a:t>Dikkat edilirse Peygamberimiz, kıyâmetin ne zaman kopacağını öğrenmek isteyen kimseye daha önemli olan bir konuya işaret ederek cevap veriyor. </a:t>
            </a:r>
          </a:p>
          <a:p>
            <a:r>
              <a:rPr lang="tr-TR" sz="2400" dirty="0" smtClean="0">
                <a:solidFill>
                  <a:srgbClr val="0070C0"/>
                </a:solidFill>
                <a:latin typeface="Arial Black" pitchFamily="34" charset="0"/>
              </a:rPr>
              <a:t>Toplumda emânetin ehline verilmemesi, o toplumun kıyâmetinin kopması demektir. Öyle değil midir? </a:t>
            </a:r>
          </a:p>
          <a:p>
            <a:r>
              <a:rPr lang="tr-TR" sz="2400" dirty="0" smtClean="0">
                <a:solidFill>
                  <a:srgbClr val="C00000"/>
                </a:solidFill>
                <a:latin typeface="Arial Black" pitchFamily="34" charset="0"/>
              </a:rPr>
              <a:t>Siz kalkar bir kamu işine o işe ehil olmayan hatta o işten hiç anlamayan ve sorumluluk duygusu bulunmayan birini getirecek ve emaneti ona yükleyecek olursanız o işin düzenli bir şekilde yürümesini bekleyemezsiniz.</a:t>
            </a:r>
            <a:endParaRPr lang="tr-TR" sz="2400" dirty="0">
              <a:solidFill>
                <a:srgbClr val="C00000"/>
              </a:solidFill>
              <a:latin typeface="Arial Black"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706090"/>
          </a:xfrm>
        </p:spPr>
        <p:txBody>
          <a:bodyPr>
            <a:normAutofit fontScale="90000"/>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18</a:t>
            </a:fld>
            <a:endParaRPr lang="tr-TR" dirty="0"/>
          </a:p>
        </p:txBody>
      </p:sp>
      <p:sp>
        <p:nvSpPr>
          <p:cNvPr id="2" name="1 İçerik Yer Tutucusu"/>
          <p:cNvSpPr>
            <a:spLocks noGrp="1"/>
          </p:cNvSpPr>
          <p:nvPr>
            <p:ph sz="quarter" idx="1"/>
          </p:nvPr>
        </p:nvSpPr>
        <p:spPr>
          <a:xfrm>
            <a:off x="0" y="908720"/>
            <a:ext cx="8964488" cy="5400600"/>
          </a:xfrm>
        </p:spPr>
        <p:txBody>
          <a:bodyPr>
            <a:normAutofit fontScale="77500" lnSpcReduction="20000"/>
          </a:bodyPr>
          <a:lstStyle/>
          <a:p>
            <a:r>
              <a:rPr lang="tr-TR" dirty="0" smtClean="0">
                <a:latin typeface="Arial Black" pitchFamily="34" charset="0"/>
              </a:rPr>
              <a:t>Emanet </a:t>
            </a:r>
            <a:r>
              <a:rPr lang="tr-TR" dirty="0" smtClean="0">
                <a:solidFill>
                  <a:srgbClr val="C00000"/>
                </a:solidFill>
                <a:latin typeface="Arial Black" pitchFamily="34" charset="0"/>
              </a:rPr>
              <a:t>(devlet işleri ) </a:t>
            </a:r>
            <a:r>
              <a:rPr lang="tr-TR" dirty="0" smtClean="0">
                <a:latin typeface="Arial Black" pitchFamily="34" charset="0"/>
              </a:rPr>
              <a:t>ehline verilmeyince işler aksar, toplumda huzursuzluk başlar, şikâyet ve kavga artar. </a:t>
            </a:r>
          </a:p>
          <a:p>
            <a:r>
              <a:rPr lang="tr-TR" dirty="0" smtClean="0">
                <a:solidFill>
                  <a:srgbClr val="C00000"/>
                </a:solidFill>
                <a:latin typeface="Arial Black" pitchFamily="34" charset="0"/>
              </a:rPr>
              <a:t>Toplum ferdlerinin birbirine olan güveni ortadan kalkar. İşte bu, Peygamberimizin ifadeleri ile o toplumun kıyâmetinin kopması demektir.</a:t>
            </a:r>
            <a:r>
              <a:rPr lang="tr-TR" dirty="0" smtClean="0">
                <a:latin typeface="Arial Black" pitchFamily="34" charset="0"/>
              </a:rPr>
              <a:t/>
            </a:r>
            <a:br>
              <a:rPr lang="tr-TR" dirty="0" smtClean="0">
                <a:latin typeface="Arial Black" pitchFamily="34" charset="0"/>
              </a:rPr>
            </a:br>
            <a:r>
              <a:rPr lang="tr-TR" dirty="0" smtClean="0">
                <a:latin typeface="Arial Black" pitchFamily="34" charset="0"/>
              </a:rPr>
              <a:t/>
            </a:r>
            <a:br>
              <a:rPr lang="tr-TR" dirty="0" smtClean="0">
                <a:latin typeface="Arial Black" pitchFamily="34" charset="0"/>
              </a:rPr>
            </a:br>
            <a:endParaRPr lang="tr-TR" dirty="0" smtClean="0">
              <a:latin typeface="Arial Black" pitchFamily="34" charset="0"/>
            </a:endParaRPr>
          </a:p>
          <a:p>
            <a:r>
              <a:rPr lang="tr-TR" dirty="0" smtClean="0">
                <a:latin typeface="Arial Black" pitchFamily="34" charset="0"/>
              </a:rPr>
              <a:t>Kamu işleri için yetki vermek durumunda olan kimseler ,ehil olmayanlara yetki vermekle emanete hıyanette bulunmuş olurlar ve bunun zararını da yine kendileri çekerler</a:t>
            </a:r>
            <a:r>
              <a:rPr lang="tr-TR" dirty="0" smtClean="0">
                <a:solidFill>
                  <a:srgbClr val="00B050"/>
                </a:solidFill>
                <a:latin typeface="Arial Black" pitchFamily="34" charset="0"/>
              </a:rPr>
              <a:t>. Sonra da ne yapalım, Allah böyle takdir etmiş diyerek teselli bulmak isterler. </a:t>
            </a:r>
            <a:r>
              <a:rPr lang="tr-TR" dirty="0" smtClean="0">
                <a:latin typeface="Arial Black" pitchFamily="34" charset="0"/>
              </a:rPr>
              <a:t>Evet, Allah öyle takdir etmiş ama Allah'ın bu takdirine biz sebep olmuş oluyoruz. Çünkü bizim ne yapacağımızı Allah biliyor ve ona göre takdir ediyor. </a:t>
            </a:r>
            <a:br>
              <a:rPr lang="tr-TR" dirty="0" smtClean="0">
                <a:latin typeface="Arial Black" pitchFamily="34" charset="0"/>
              </a:rPr>
            </a:br>
            <a:r>
              <a:rPr lang="tr-TR" dirty="0" smtClean="0">
                <a:latin typeface="Arial Black" pitchFamily="34" charset="0"/>
              </a:rPr>
              <a:t/>
            </a:r>
            <a:br>
              <a:rPr lang="tr-TR" dirty="0" smtClean="0">
                <a:latin typeface="Arial Black" pitchFamily="34" charset="0"/>
              </a:rPr>
            </a:br>
            <a:endParaRPr lang="tr-TR" dirty="0" smtClean="0">
              <a:latin typeface="Arial Black" pitchFamily="34" charset="0"/>
            </a:endParaRPr>
          </a:p>
          <a:p>
            <a:r>
              <a:rPr lang="tr-TR" sz="2900" dirty="0" smtClean="0">
                <a:solidFill>
                  <a:srgbClr val="7030A0"/>
                </a:solidFill>
                <a:latin typeface="Arial Black" pitchFamily="34" charset="0"/>
              </a:rPr>
              <a:t>Emanet vermek durumunda olan kimseler dikkatli olacakları gibi emanet isteyen , görev talebinde bulunan kimseler de yapamayacakları bir görevi istemeyecekler, verilse bile kabul etmeyeceklerdir.</a:t>
            </a:r>
            <a:r>
              <a:rPr lang="tr-TR" dirty="0" smtClean="0">
                <a:solidFill>
                  <a:srgbClr val="7030A0"/>
                </a:solidFill>
                <a:latin typeface="Arial Black" pitchFamily="34" charset="0"/>
              </a:rPr>
              <a:t> </a:t>
            </a:r>
            <a:endParaRPr lang="tr-TR" dirty="0">
              <a:solidFill>
                <a:srgbClr val="7030A0"/>
              </a:solidFill>
              <a:latin typeface="Arial Black"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562074"/>
          </a:xfrm>
        </p:spPr>
        <p:txBody>
          <a:bodyPr>
            <a:normAutofit fontScale="90000"/>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19</a:t>
            </a:fld>
            <a:endParaRPr lang="tr-TR" dirty="0"/>
          </a:p>
        </p:txBody>
      </p:sp>
      <p:sp>
        <p:nvSpPr>
          <p:cNvPr id="2" name="1 İçerik Yer Tutucusu"/>
          <p:cNvSpPr>
            <a:spLocks noGrp="1"/>
          </p:cNvSpPr>
          <p:nvPr>
            <p:ph sz="quarter" idx="1"/>
          </p:nvPr>
        </p:nvSpPr>
        <p:spPr>
          <a:xfrm>
            <a:off x="0" y="908720"/>
            <a:ext cx="8964488" cy="5472608"/>
          </a:xfrm>
        </p:spPr>
        <p:txBody>
          <a:bodyPr>
            <a:normAutofit/>
          </a:bodyPr>
          <a:lstStyle/>
          <a:p>
            <a:r>
              <a:rPr lang="tr-TR" dirty="0" smtClean="0">
                <a:latin typeface="Arial Black" pitchFamily="34" charset="0"/>
              </a:rPr>
              <a:t>Sahabeden Ebu Zer diyor ki:</a:t>
            </a:r>
            <a:r>
              <a:rPr lang="tr-TR" baseline="30000" dirty="0" smtClean="0">
                <a:latin typeface="Arial Black" pitchFamily="34" charset="0"/>
                <a:hlinkClick r:id="rId2"/>
              </a:rPr>
              <a:t>[8]</a:t>
            </a:r>
            <a:r>
              <a:rPr lang="tr-TR" dirty="0" smtClean="0">
                <a:latin typeface="Arial Black" pitchFamily="34" charset="0"/>
              </a:rPr>
              <a:t> Efendimize: </a:t>
            </a:r>
          </a:p>
          <a:p>
            <a:r>
              <a:rPr lang="tr-TR" dirty="0" smtClean="0">
                <a:solidFill>
                  <a:srgbClr val="7030A0"/>
                </a:solidFill>
                <a:latin typeface="Arial Black" pitchFamily="34" charset="0"/>
              </a:rPr>
              <a:t>-Ey Allah’ın Rasulü, beni vali yapmıyor  musun? dedim de Efendimiz şöyle buyurdular:</a:t>
            </a:r>
          </a:p>
          <a:p>
            <a:pPr rtl="1"/>
            <a:r>
              <a:rPr lang="ar-SA" sz="2800" b="1" dirty="0" smtClean="0">
                <a:solidFill>
                  <a:srgbClr val="C00000"/>
                </a:solidFill>
                <a:latin typeface="Arial Black" pitchFamily="34" charset="0"/>
              </a:rPr>
              <a:t>يا أبا ذر إنك ضعيف </a:t>
            </a:r>
            <a:r>
              <a:rPr lang="ar-SA" sz="2800" b="1" dirty="0" smtClean="0">
                <a:solidFill>
                  <a:srgbClr val="00B050"/>
                </a:solidFill>
                <a:latin typeface="Arial Black" pitchFamily="34" charset="0"/>
              </a:rPr>
              <a:t>وإنها أمانة </a:t>
            </a:r>
            <a:r>
              <a:rPr lang="ar-SA" sz="2800" b="1" dirty="0" smtClean="0">
                <a:latin typeface="Arial Black" pitchFamily="34" charset="0"/>
              </a:rPr>
              <a:t>وإنها يوم القيامة خزى وندامة </a:t>
            </a:r>
            <a:r>
              <a:rPr lang="ar-SA" sz="2800" b="1" dirty="0" smtClean="0">
                <a:solidFill>
                  <a:srgbClr val="7030A0"/>
                </a:solidFill>
                <a:latin typeface="Arial Black" pitchFamily="34" charset="0"/>
              </a:rPr>
              <a:t>إلا من أخذها بحقها وأدّى الذى عليه فيها.</a:t>
            </a:r>
            <a:r>
              <a:rPr lang="tr-TR" sz="2800" dirty="0" smtClean="0">
                <a:solidFill>
                  <a:srgbClr val="7030A0"/>
                </a:solidFill>
                <a:latin typeface="Arial Black" pitchFamily="34" charset="0"/>
              </a:rPr>
              <a:t> </a:t>
            </a:r>
          </a:p>
          <a:p>
            <a:endParaRPr lang="tr-TR" dirty="0" smtClean="0">
              <a:solidFill>
                <a:srgbClr val="C00000"/>
              </a:solidFill>
              <a:latin typeface="Arial Black" pitchFamily="34" charset="0"/>
            </a:endParaRPr>
          </a:p>
          <a:p>
            <a:r>
              <a:rPr lang="tr-TR" dirty="0" smtClean="0">
                <a:solidFill>
                  <a:srgbClr val="C00000"/>
                </a:solidFill>
                <a:latin typeface="Arial Black" pitchFamily="34" charset="0"/>
              </a:rPr>
              <a:t>- Ebû Zer, sen zayıfsın, </a:t>
            </a:r>
            <a:r>
              <a:rPr lang="tr-TR" dirty="0" smtClean="0">
                <a:solidFill>
                  <a:srgbClr val="00B050"/>
                </a:solidFill>
                <a:latin typeface="Arial Black" pitchFamily="34" charset="0"/>
              </a:rPr>
              <a:t>bu valilik bir emanettir, </a:t>
            </a:r>
            <a:r>
              <a:rPr lang="tr-TR" dirty="0" smtClean="0">
                <a:latin typeface="Arial Black" pitchFamily="34" charset="0"/>
              </a:rPr>
              <a:t>kıyâmet gününde gerçekten bir perişanlıktır. </a:t>
            </a:r>
            <a:r>
              <a:rPr lang="tr-TR" dirty="0" smtClean="0">
                <a:solidFill>
                  <a:srgbClr val="7030A0"/>
                </a:solidFill>
                <a:latin typeface="Arial Black" pitchFamily="34" charset="0"/>
              </a:rPr>
              <a:t>Ancak onu hakkıyla alan o hususta üzerine düşeni yapan müstesnâ, buyurmuş. </a:t>
            </a:r>
            <a:r>
              <a:rPr lang="tr-TR" dirty="0" smtClean="0">
                <a:latin typeface="Arial Black" pitchFamily="34" charset="0"/>
              </a:rPr>
              <a:t>(8) </a:t>
            </a:r>
            <a:r>
              <a:rPr lang="tr-TR" dirty="0" smtClean="0">
                <a:solidFill>
                  <a:srgbClr val="00B050"/>
                </a:solidFill>
                <a:latin typeface="Arial Black" pitchFamily="34" charset="0"/>
              </a:rPr>
              <a:t>ve Ebû Zer gibi bir sahabeyi böyle bir yükün altına sokmak istememiştir.</a:t>
            </a:r>
            <a:endParaRPr lang="tr-TR" dirty="0">
              <a:solidFill>
                <a:srgbClr val="00B050"/>
              </a:solidFill>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2</a:t>
            </a:fld>
            <a:endParaRPr lang="tr-TR" dirty="0"/>
          </a:p>
        </p:txBody>
      </p:sp>
      <p:sp>
        <p:nvSpPr>
          <p:cNvPr id="5" name="4 İçerik Yer Tutucusu"/>
          <p:cNvSpPr>
            <a:spLocks noGrp="1"/>
          </p:cNvSpPr>
          <p:nvPr>
            <p:ph sz="quarter" idx="1"/>
          </p:nvPr>
        </p:nvSpPr>
        <p:spPr/>
        <p:txBody>
          <a:bodyPr/>
          <a:lstStyle/>
          <a:p>
            <a:r>
              <a:rPr lang="tr-TR" dirty="0" smtClean="0">
                <a:latin typeface="Arial Black" pitchFamily="34" charset="0"/>
              </a:rPr>
              <a:t> </a:t>
            </a:r>
            <a:r>
              <a:rPr lang="tr-TR" dirty="0" smtClean="0">
                <a:solidFill>
                  <a:srgbClr val="00B050"/>
                </a:solidFill>
                <a:latin typeface="Arial Black" pitchFamily="34" charset="0"/>
              </a:rPr>
              <a:t>Kur’an-ı Kerim’in mü’minde bulunmasını şiddetle istediği iki sorumluluktan bahsetmek istiyorum.</a:t>
            </a:r>
          </a:p>
          <a:p>
            <a:endParaRPr lang="tr-TR" dirty="0" smtClean="0">
              <a:latin typeface="Arial Black" pitchFamily="34" charset="0"/>
            </a:endParaRPr>
          </a:p>
          <a:p>
            <a:r>
              <a:rPr lang="tr-TR" dirty="0" smtClean="0">
                <a:latin typeface="Arial Black" pitchFamily="34" charset="0"/>
              </a:rPr>
              <a:t>Günümüzde unutulmaya yüz tutmuş bu iki haslet;</a:t>
            </a:r>
          </a:p>
          <a:p>
            <a:r>
              <a:rPr lang="tr-TR" dirty="0" smtClean="0">
                <a:solidFill>
                  <a:srgbClr val="C00000"/>
                </a:solidFill>
                <a:latin typeface="Arial Black" pitchFamily="34" charset="0"/>
              </a:rPr>
              <a:t>A)</a:t>
            </a:r>
            <a:r>
              <a:rPr lang="tr-TR" dirty="0" smtClean="0">
                <a:latin typeface="Arial Black" pitchFamily="34" charset="0"/>
              </a:rPr>
              <a:t> </a:t>
            </a:r>
            <a:r>
              <a:rPr lang="tr-TR" dirty="0" smtClean="0">
                <a:solidFill>
                  <a:srgbClr val="0070C0"/>
                </a:solidFill>
                <a:latin typeface="Arial Black" pitchFamily="34" charset="0"/>
              </a:rPr>
              <a:t>Emanete riayete  etmek</a:t>
            </a:r>
          </a:p>
          <a:p>
            <a:r>
              <a:rPr lang="tr-TR" dirty="0" smtClean="0">
                <a:solidFill>
                  <a:srgbClr val="C00000"/>
                </a:solidFill>
                <a:latin typeface="Arial Black" pitchFamily="34" charset="0"/>
              </a:rPr>
              <a:t>B)</a:t>
            </a:r>
            <a:r>
              <a:rPr lang="tr-TR" dirty="0" smtClean="0">
                <a:latin typeface="Arial Black" pitchFamily="34" charset="0"/>
              </a:rPr>
              <a:t>Sözünde durmak(Ahde vefa)</a:t>
            </a:r>
            <a:endParaRPr lang="tr-TR" dirty="0">
              <a:latin typeface="Arial Black"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706090"/>
          </a:xfrm>
        </p:spPr>
        <p:txBody>
          <a:bodyPr>
            <a:normAutofit fontScale="90000"/>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20</a:t>
            </a:fld>
            <a:endParaRPr lang="tr-TR" dirty="0"/>
          </a:p>
        </p:txBody>
      </p:sp>
      <p:sp>
        <p:nvSpPr>
          <p:cNvPr id="2" name="1 İçerik Yer Tutucusu"/>
          <p:cNvSpPr>
            <a:spLocks noGrp="1"/>
          </p:cNvSpPr>
          <p:nvPr>
            <p:ph sz="quarter" idx="1"/>
          </p:nvPr>
        </p:nvSpPr>
        <p:spPr>
          <a:xfrm>
            <a:off x="179512" y="980728"/>
            <a:ext cx="8712968" cy="5400600"/>
          </a:xfrm>
        </p:spPr>
        <p:txBody>
          <a:bodyPr>
            <a:normAutofit/>
          </a:bodyPr>
          <a:lstStyle/>
          <a:p>
            <a:r>
              <a:rPr lang="tr-TR" sz="2400" dirty="0" smtClean="0">
                <a:latin typeface="Arial Black" pitchFamily="34" charset="0"/>
              </a:rPr>
              <a:t>Emanet vermekle yetkili olan kimseler onu ehline verecekleri gibi, emanet kendilerine verilen kimseler de bunun sorumluluğundan kurtulmak için görevin gereğini yapmaya çalışacaklar ve görevde kusurlu davranmayacaklardır.</a:t>
            </a:r>
            <a:br>
              <a:rPr lang="tr-TR" sz="2400" dirty="0" smtClean="0">
                <a:latin typeface="Arial Black" pitchFamily="34" charset="0"/>
              </a:rPr>
            </a:br>
            <a:r>
              <a:rPr lang="tr-TR" sz="2400" dirty="0" smtClean="0">
                <a:latin typeface="Arial Black" pitchFamily="34" charset="0"/>
              </a:rPr>
              <a:t/>
            </a:r>
            <a:br>
              <a:rPr lang="tr-TR" sz="2400" dirty="0" smtClean="0">
                <a:latin typeface="Arial Black" pitchFamily="34" charset="0"/>
              </a:rPr>
            </a:br>
            <a:r>
              <a:rPr lang="tr-TR" sz="2400" dirty="0" smtClean="0">
                <a:solidFill>
                  <a:srgbClr val="00B050"/>
                </a:solidFill>
                <a:latin typeface="Arial Black" pitchFamily="34" charset="0"/>
              </a:rPr>
              <a:t>Bakınız Peygamberimiz ne buyuruyor: </a:t>
            </a:r>
          </a:p>
          <a:p>
            <a:r>
              <a:rPr lang="ar-SA" sz="2800" b="1" dirty="0" smtClean="0">
                <a:solidFill>
                  <a:srgbClr val="7030A0"/>
                </a:solidFill>
                <a:latin typeface="Arial Black" pitchFamily="34" charset="0"/>
              </a:rPr>
              <a:t>ما من أمير يلِى أمر المسلمين</a:t>
            </a:r>
            <a:r>
              <a:rPr lang="ar-SA" sz="2800" b="1" dirty="0" smtClean="0">
                <a:latin typeface="Arial Black" pitchFamily="34" charset="0"/>
              </a:rPr>
              <a:t> ثم لا يَجْهَدُ لهم ويَنصَح إلا لم يدخل معهم الجنة.</a:t>
            </a:r>
            <a:endParaRPr lang="tr-TR" sz="2800" dirty="0" smtClean="0">
              <a:latin typeface="Arial Black" pitchFamily="34" charset="0"/>
            </a:endParaRPr>
          </a:p>
          <a:p>
            <a:r>
              <a:rPr lang="tr-TR" sz="2400" dirty="0" smtClean="0">
                <a:solidFill>
                  <a:srgbClr val="7030A0"/>
                </a:solidFill>
                <a:latin typeface="Arial Black" pitchFamily="34" charset="0"/>
              </a:rPr>
              <a:t>"Eğer bir yönetici müslümanların işini üzerine alır, </a:t>
            </a:r>
            <a:r>
              <a:rPr lang="tr-TR" sz="2400" dirty="0" smtClean="0">
                <a:latin typeface="Arial Black" pitchFamily="34" charset="0"/>
              </a:rPr>
              <a:t>sonra onlar için çalışıp işinin gereğini yapmazsa onlarla birlikte cennete giremez.'‘ (9) </a:t>
            </a:r>
            <a:endParaRPr lang="tr-TR" sz="2400" dirty="0">
              <a:latin typeface="Arial Black"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21</a:t>
            </a:fld>
            <a:endParaRPr lang="tr-TR" dirty="0"/>
          </a:p>
        </p:txBody>
      </p:sp>
      <p:sp>
        <p:nvSpPr>
          <p:cNvPr id="2" name="1 İçerik Yer Tutucusu"/>
          <p:cNvSpPr>
            <a:spLocks noGrp="1"/>
          </p:cNvSpPr>
          <p:nvPr>
            <p:ph sz="quarter" idx="1"/>
          </p:nvPr>
        </p:nvSpPr>
        <p:spPr>
          <a:xfrm>
            <a:off x="179512" y="1447800"/>
            <a:ext cx="8784976" cy="4789512"/>
          </a:xfrm>
        </p:spPr>
        <p:txBody>
          <a:bodyPr>
            <a:normAutofit fontScale="92500" lnSpcReduction="10000"/>
          </a:bodyPr>
          <a:lstStyle/>
          <a:p>
            <a:r>
              <a:rPr lang="tr-TR" dirty="0" smtClean="0">
                <a:solidFill>
                  <a:srgbClr val="7030A0"/>
                </a:solidFill>
                <a:latin typeface="Arial Black" pitchFamily="34" charset="0"/>
              </a:rPr>
              <a:t>Peygamberimiz prensip olarak görev isteyenlere görev vermez, bu sorumluluktan kaçanları tercih ederdi.</a:t>
            </a:r>
            <a:r>
              <a:rPr lang="tr-TR" dirty="0" smtClean="0">
                <a:latin typeface="Arial Black" pitchFamily="34" charset="0"/>
              </a:rPr>
              <a:t/>
            </a:r>
            <a:br>
              <a:rPr lang="tr-TR" dirty="0" smtClean="0">
                <a:latin typeface="Arial Black" pitchFamily="34" charset="0"/>
              </a:rPr>
            </a:br>
            <a:r>
              <a:rPr lang="tr-TR" dirty="0" smtClean="0">
                <a:latin typeface="Arial Black" pitchFamily="34" charset="0"/>
              </a:rPr>
              <a:t/>
            </a:r>
            <a:br>
              <a:rPr lang="tr-TR" dirty="0" smtClean="0">
                <a:latin typeface="Arial Black" pitchFamily="34" charset="0"/>
              </a:rPr>
            </a:br>
            <a:r>
              <a:rPr lang="tr-TR" dirty="0" smtClean="0">
                <a:latin typeface="Arial Black" pitchFamily="34" charset="0"/>
              </a:rPr>
              <a:t>Ashâb-ı Kirâm'dan Ebû Mûsâ (r.a.) diyor ki:</a:t>
            </a:r>
            <a:br>
              <a:rPr lang="tr-TR" dirty="0" smtClean="0">
                <a:latin typeface="Arial Black" pitchFamily="34" charset="0"/>
              </a:rPr>
            </a:br>
            <a:r>
              <a:rPr lang="tr-TR" dirty="0" smtClean="0">
                <a:latin typeface="Arial Black" pitchFamily="34" charset="0"/>
              </a:rPr>
              <a:t/>
            </a:r>
            <a:br>
              <a:rPr lang="tr-TR" dirty="0" smtClean="0">
                <a:latin typeface="Arial Black" pitchFamily="34" charset="0"/>
              </a:rPr>
            </a:br>
            <a:r>
              <a:rPr lang="tr-TR" dirty="0" smtClean="0">
                <a:solidFill>
                  <a:srgbClr val="002060"/>
                </a:solidFill>
                <a:latin typeface="Arial Black" pitchFamily="34" charset="0"/>
              </a:rPr>
              <a:t>"Ben ve amcam oğullarından iki zât Peygamberimizin yanına gittik. O iki arkadaşımdan biri:</a:t>
            </a:r>
            <a:r>
              <a:rPr lang="tr-TR" dirty="0" smtClean="0">
                <a:latin typeface="Arial Black" pitchFamily="34" charset="0"/>
              </a:rPr>
              <a:t/>
            </a:r>
            <a:br>
              <a:rPr lang="tr-TR" dirty="0" smtClean="0">
                <a:latin typeface="Arial Black" pitchFamily="34" charset="0"/>
              </a:rPr>
            </a:br>
            <a:r>
              <a:rPr lang="tr-TR" dirty="0" smtClean="0">
                <a:latin typeface="Arial Black" pitchFamily="34" charset="0"/>
              </a:rPr>
              <a:t/>
            </a:r>
            <a:br>
              <a:rPr lang="tr-TR" dirty="0" smtClean="0">
                <a:latin typeface="Arial Black" pitchFamily="34" charset="0"/>
              </a:rPr>
            </a:br>
            <a:r>
              <a:rPr lang="tr-TR" dirty="0" smtClean="0">
                <a:solidFill>
                  <a:srgbClr val="C00000"/>
                </a:solidFill>
                <a:latin typeface="Arial Black" pitchFamily="34" charset="0"/>
              </a:rPr>
              <a:t>- Ey Allah'ın Resulü, bizi, Allah'ın sizi hâkim kıldığı yerlerden bazısına hâkim tayin et, dedi, öbürü de buna benzer bir istekte bulundu.</a:t>
            </a:r>
            <a:endParaRPr lang="tr-TR" dirty="0">
              <a:solidFill>
                <a:srgbClr val="C00000"/>
              </a:solidFill>
              <a:latin typeface="Arial Black"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778098"/>
          </a:xfrm>
        </p:spPr>
        <p:txBody>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22</a:t>
            </a:fld>
            <a:endParaRPr lang="tr-TR" dirty="0"/>
          </a:p>
        </p:txBody>
      </p:sp>
      <p:sp>
        <p:nvSpPr>
          <p:cNvPr id="2" name="1 İçerik Yer Tutucusu"/>
          <p:cNvSpPr>
            <a:spLocks noGrp="1"/>
          </p:cNvSpPr>
          <p:nvPr>
            <p:ph sz="quarter" idx="1"/>
          </p:nvPr>
        </p:nvSpPr>
        <p:spPr>
          <a:xfrm>
            <a:off x="0" y="1052736"/>
            <a:ext cx="9144000" cy="5805264"/>
          </a:xfrm>
        </p:spPr>
        <p:txBody>
          <a:bodyPr>
            <a:normAutofit fontScale="92500"/>
          </a:bodyPr>
          <a:lstStyle/>
          <a:p>
            <a:r>
              <a:rPr lang="tr-TR" sz="2400" dirty="0" smtClean="0">
                <a:latin typeface="Arial Black" pitchFamily="34" charset="0"/>
              </a:rPr>
              <a:t>Efendimiz </a:t>
            </a:r>
            <a:r>
              <a:rPr lang="tr-TR" sz="2400" dirty="0" smtClean="0">
                <a:latin typeface="Arial Black" pitchFamily="34" charset="0"/>
              </a:rPr>
              <a:t>şöyle buyurarak görev isteyene görev vermek gibi bir adetinin olmadığını ifade buyurdular:</a:t>
            </a:r>
          </a:p>
          <a:p>
            <a:pPr lvl="7" rtl="1"/>
            <a:r>
              <a:rPr lang="ar-SA" sz="2400" b="1" dirty="0" smtClean="0">
                <a:latin typeface="Arial Black" pitchFamily="34" charset="0"/>
              </a:rPr>
              <a:t>والله لا نُوَلِّى </a:t>
            </a:r>
            <a:r>
              <a:rPr lang="ar-SA" sz="2400" b="1" dirty="0" smtClean="0">
                <a:solidFill>
                  <a:srgbClr val="C00000"/>
                </a:solidFill>
                <a:latin typeface="Arial Black" pitchFamily="34" charset="0"/>
              </a:rPr>
              <a:t>على هذا العمل أحدا سأله </a:t>
            </a:r>
            <a:r>
              <a:rPr lang="ar-SA" sz="2400" b="1" dirty="0" smtClean="0">
                <a:solidFill>
                  <a:srgbClr val="00B050"/>
                </a:solidFill>
                <a:latin typeface="Arial Black" pitchFamily="34" charset="0"/>
              </a:rPr>
              <a:t>ولا أحدا حرَص عليه.</a:t>
            </a:r>
            <a:r>
              <a:rPr lang="ar-SA" sz="2400" dirty="0" smtClean="0">
                <a:solidFill>
                  <a:srgbClr val="00B050"/>
                </a:solidFill>
                <a:latin typeface="Arial Black" pitchFamily="34" charset="0"/>
              </a:rPr>
              <a:t> </a:t>
            </a:r>
            <a:r>
              <a:rPr lang="tr-TR" sz="2400" dirty="0" smtClean="0">
                <a:solidFill>
                  <a:srgbClr val="00B050"/>
                </a:solidFill>
                <a:latin typeface="Arial Black" pitchFamily="34" charset="0"/>
              </a:rPr>
              <a:t>    </a:t>
            </a:r>
          </a:p>
          <a:p>
            <a:r>
              <a:rPr lang="tr-TR" sz="2400" dirty="0" smtClean="0">
                <a:latin typeface="Arial Black" pitchFamily="34" charset="0"/>
              </a:rPr>
              <a:t>- Vallahi, </a:t>
            </a:r>
            <a:r>
              <a:rPr lang="tr-TR" sz="2400" dirty="0" smtClean="0">
                <a:solidFill>
                  <a:srgbClr val="C00000"/>
                </a:solidFill>
                <a:latin typeface="Arial Black" pitchFamily="34" charset="0"/>
              </a:rPr>
              <a:t>biz bu işe </a:t>
            </a:r>
            <a:r>
              <a:rPr lang="tr-TR" sz="2400" dirty="0" smtClean="0">
                <a:latin typeface="Arial Black" pitchFamily="34" charset="0"/>
              </a:rPr>
              <a:t>ne</a:t>
            </a:r>
            <a:r>
              <a:rPr lang="tr-TR" sz="2400" dirty="0" smtClean="0">
                <a:solidFill>
                  <a:srgbClr val="C00000"/>
                </a:solidFill>
                <a:latin typeface="Arial Black" pitchFamily="34" charset="0"/>
              </a:rPr>
              <a:t> onu isteyen birini </a:t>
            </a:r>
            <a:r>
              <a:rPr lang="tr-TR" sz="2400" dirty="0" smtClean="0">
                <a:latin typeface="Arial Black" pitchFamily="34" charset="0"/>
              </a:rPr>
              <a:t>tayin ederiz, ne de </a:t>
            </a:r>
            <a:r>
              <a:rPr lang="tr-TR" sz="2400" dirty="0" smtClean="0">
                <a:solidFill>
                  <a:srgbClr val="00B050"/>
                </a:solidFill>
                <a:latin typeface="Arial Black" pitchFamily="34" charset="0"/>
              </a:rPr>
              <a:t>ona aşırı istekli olan birini, buyurdu. </a:t>
            </a:r>
            <a:r>
              <a:rPr lang="tr-TR" sz="2400" dirty="0" smtClean="0">
                <a:latin typeface="Arial Black" pitchFamily="34" charset="0"/>
              </a:rPr>
              <a:t>(10) </a:t>
            </a:r>
            <a:r>
              <a:rPr lang="tr-TR" sz="2400" dirty="0" smtClean="0">
                <a:solidFill>
                  <a:srgbClr val="C00000"/>
                </a:solidFill>
                <a:latin typeface="Arial Black" pitchFamily="34" charset="0"/>
              </a:rPr>
              <a:t>ve görev isteyene görev vermek âdeti olmadığını bildirdi.</a:t>
            </a:r>
          </a:p>
          <a:p>
            <a:endParaRPr lang="tr-TR" sz="2400" dirty="0" smtClean="0">
              <a:latin typeface="Arial Black" pitchFamily="34" charset="0"/>
            </a:endParaRPr>
          </a:p>
          <a:p>
            <a:r>
              <a:rPr lang="tr-TR" sz="2400" dirty="0" smtClean="0">
                <a:latin typeface="Arial Black" pitchFamily="34" charset="0"/>
              </a:rPr>
              <a:t>Görülüyor ki, Peygamberimiz görev isteyen ve buna aşırı istekli olan kimseye görev vermiyor; </a:t>
            </a:r>
            <a:r>
              <a:rPr lang="tr-TR" sz="2400" dirty="0" smtClean="0">
                <a:solidFill>
                  <a:srgbClr val="00B050"/>
                </a:solidFill>
                <a:latin typeface="Arial Black" pitchFamily="34" charset="0"/>
              </a:rPr>
              <a:t>ehil olduğu, görevi başaracağına inandığı kimseleri göreve getiriyordu.</a:t>
            </a:r>
            <a:r>
              <a:rPr lang="tr-TR" sz="2400" dirty="0" smtClean="0">
                <a:latin typeface="Arial Black" pitchFamily="34" charset="0"/>
              </a:rPr>
              <a:t> </a:t>
            </a:r>
          </a:p>
          <a:p>
            <a:endParaRPr lang="tr-TR" sz="2400" dirty="0" smtClean="0">
              <a:latin typeface="Arial Black" pitchFamily="34" charset="0"/>
            </a:endParaRPr>
          </a:p>
          <a:p>
            <a:r>
              <a:rPr lang="tr-TR" sz="2400" dirty="0" smtClean="0">
                <a:latin typeface="Arial Black" pitchFamily="34" charset="0"/>
              </a:rPr>
              <a:t>Çünkü Kur 'an, görevin ehil olana verilmesini emrediyordu.</a:t>
            </a:r>
            <a:r>
              <a:rPr lang="tr-TR" sz="2400" dirty="0" smtClean="0"/>
              <a:t/>
            </a:r>
            <a:br>
              <a:rPr lang="tr-TR" sz="2400" dirty="0" smtClean="0"/>
            </a:br>
            <a:endParaRPr lang="tr-TR"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634082"/>
          </a:xfrm>
        </p:spPr>
        <p:txBody>
          <a:bodyPr>
            <a:normAutofit fontScale="90000"/>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23</a:t>
            </a:fld>
            <a:endParaRPr lang="tr-TR" dirty="0"/>
          </a:p>
        </p:txBody>
      </p:sp>
      <p:sp>
        <p:nvSpPr>
          <p:cNvPr id="2" name="1 İçerik Yer Tutucusu"/>
          <p:cNvSpPr>
            <a:spLocks noGrp="1"/>
          </p:cNvSpPr>
          <p:nvPr>
            <p:ph sz="quarter" idx="1"/>
          </p:nvPr>
        </p:nvSpPr>
        <p:spPr>
          <a:xfrm>
            <a:off x="179512" y="908720"/>
            <a:ext cx="8784976" cy="5688632"/>
          </a:xfrm>
        </p:spPr>
        <p:txBody>
          <a:bodyPr>
            <a:normAutofit/>
          </a:bodyPr>
          <a:lstStyle/>
          <a:p>
            <a:r>
              <a:rPr lang="tr-TR" dirty="0" smtClean="0">
                <a:solidFill>
                  <a:srgbClr val="00B050"/>
                </a:solidFill>
                <a:latin typeface="Arial Black" pitchFamily="34" charset="0"/>
              </a:rPr>
              <a:t>İnsan olarak, Allah'ın en seçkin yaratığı olarak pek çok emanetler taşımaktayız. </a:t>
            </a:r>
            <a:r>
              <a:rPr lang="tr-TR" dirty="0" smtClean="0">
                <a:latin typeface="Arial Black" pitchFamily="34" charset="0"/>
              </a:rPr>
              <a:t>Bunların hepsini saymak için yeterli zamanımız yoktur. </a:t>
            </a:r>
            <a:r>
              <a:rPr lang="tr-TR" dirty="0" smtClean="0">
                <a:solidFill>
                  <a:srgbClr val="FFC715"/>
                </a:solidFill>
                <a:latin typeface="Arial Black" pitchFamily="34" charset="0"/>
              </a:rPr>
              <a:t>Ancak bunlardan önemli olan bazılarına işaret etmekle yetineceğiz</a:t>
            </a:r>
            <a:r>
              <a:rPr lang="tr-TR" dirty="0" smtClean="0">
                <a:solidFill>
                  <a:srgbClr val="FFC715"/>
                </a:solidFill>
                <a:latin typeface="Arial Black" pitchFamily="34" charset="0"/>
              </a:rPr>
              <a:t>.</a:t>
            </a:r>
            <a:endParaRPr lang="tr-TR" dirty="0" smtClean="0">
              <a:solidFill>
                <a:srgbClr val="FFC715"/>
              </a:solidFill>
              <a:latin typeface="Arial Black" pitchFamily="34" charset="0"/>
            </a:endParaRPr>
          </a:p>
        </p:txBody>
      </p:sp>
      <p:pic>
        <p:nvPicPr>
          <p:cNvPr id="23554" name="Picture 2" descr="Kapak Fotoğrafı"/>
          <p:cNvPicPr>
            <a:picLocks noChangeAspect="1" noChangeArrowheads="1"/>
          </p:cNvPicPr>
          <p:nvPr/>
        </p:nvPicPr>
        <p:blipFill>
          <a:blip r:embed="rId2" cstate="print"/>
          <a:srcRect/>
          <a:stretch>
            <a:fillRect/>
          </a:stretch>
        </p:blipFill>
        <p:spPr bwMode="auto">
          <a:xfrm>
            <a:off x="395536" y="2996952"/>
            <a:ext cx="8096250" cy="2981326"/>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74638"/>
            <a:ext cx="8219256" cy="1143000"/>
          </a:xfrm>
          <a:solidFill>
            <a:schemeClr val="accent1">
              <a:lumMod val="20000"/>
              <a:lumOff val="80000"/>
            </a:schemeClr>
          </a:solidFill>
        </p:spPr>
        <p:txBody>
          <a:bodyPr>
            <a:normAutofit/>
          </a:bodyPr>
          <a:lstStyle/>
          <a:p>
            <a:r>
              <a:rPr lang="tr-TR" sz="3200" dirty="0" smtClean="0">
                <a:solidFill>
                  <a:srgbClr val="C00000"/>
                </a:solidFill>
                <a:latin typeface="Arial Black" pitchFamily="34" charset="0"/>
              </a:rPr>
              <a:t>1. </a:t>
            </a:r>
            <a:r>
              <a:rPr lang="tr-TR" sz="3200" dirty="0" smtClean="0">
                <a:latin typeface="Arial Black" pitchFamily="34" charset="0"/>
              </a:rPr>
              <a:t>Ailemiz ve çoluk-çocuğumuz önemli emanetler arasındadır. </a:t>
            </a:r>
            <a:endParaRPr lang="tr-TR" sz="3200" dirty="0"/>
          </a:p>
        </p:txBody>
      </p:sp>
      <p:sp>
        <p:nvSpPr>
          <p:cNvPr id="3" name="2 Veri Yer Tutucusu"/>
          <p:cNvSpPr>
            <a:spLocks noGrp="1"/>
          </p:cNvSpPr>
          <p:nvPr>
            <p:ph type="dt" sz="half" idx="10"/>
          </p:nvPr>
        </p:nvSpPr>
        <p:spPr/>
        <p:txBody>
          <a:bodyPr/>
          <a:lstStyle/>
          <a:p>
            <a:r>
              <a:rPr lang="tr-TR"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24</a:t>
            </a:fld>
            <a:endParaRPr lang="tr-TR" dirty="0"/>
          </a:p>
        </p:txBody>
      </p:sp>
      <p:sp>
        <p:nvSpPr>
          <p:cNvPr id="5" name="4 İçerik Yer Tutucusu"/>
          <p:cNvSpPr>
            <a:spLocks noGrp="1"/>
          </p:cNvSpPr>
          <p:nvPr>
            <p:ph sz="quarter" idx="1"/>
          </p:nvPr>
        </p:nvSpPr>
        <p:spPr>
          <a:xfrm>
            <a:off x="467544" y="1447800"/>
            <a:ext cx="8219256" cy="4572000"/>
          </a:xfrm>
        </p:spPr>
        <p:txBody>
          <a:bodyPr>
            <a:normAutofit lnSpcReduction="10000"/>
          </a:bodyPr>
          <a:lstStyle/>
          <a:p>
            <a:r>
              <a:rPr lang="tr-TR" dirty="0" smtClean="0">
                <a:solidFill>
                  <a:srgbClr val="C00000"/>
                </a:solidFill>
                <a:latin typeface="Arial Black" pitchFamily="34" charset="0"/>
              </a:rPr>
              <a:t>Çocuklarımızın </a:t>
            </a:r>
            <a:r>
              <a:rPr lang="tr-TR" dirty="0" smtClean="0">
                <a:solidFill>
                  <a:srgbClr val="C00000"/>
                </a:solidFill>
                <a:latin typeface="Arial Black" pitchFamily="34" charset="0"/>
              </a:rPr>
              <a:t>eğitilmesi; her türlü zararlı akımlardan uzak tutularak, dinimiz, vatanımız ve milletimiz için yararlı olacak şekilde yetiştirilmeleri, görevlerimiz cümlesindendir. </a:t>
            </a:r>
            <a:r>
              <a:rPr lang="tr-TR" dirty="0" smtClean="0">
                <a:solidFill>
                  <a:srgbClr val="00B050"/>
                </a:solidFill>
                <a:latin typeface="Arial Black" pitchFamily="34" charset="0"/>
              </a:rPr>
              <a:t>Çünkü Kuran’da şöyle </a:t>
            </a:r>
            <a:r>
              <a:rPr lang="tr-TR" dirty="0" err="1" smtClean="0">
                <a:solidFill>
                  <a:srgbClr val="00B050"/>
                </a:solidFill>
                <a:latin typeface="Arial Black" pitchFamily="34" charset="0"/>
              </a:rPr>
              <a:t>buyuruluyor</a:t>
            </a:r>
            <a:r>
              <a:rPr lang="tr-TR" dirty="0" smtClean="0">
                <a:solidFill>
                  <a:srgbClr val="00B050"/>
                </a:solidFill>
                <a:latin typeface="Arial Black" pitchFamily="34" charset="0"/>
              </a:rPr>
              <a:t>:</a:t>
            </a:r>
            <a:r>
              <a:rPr lang="tr-TR" baseline="30000" dirty="0" smtClean="0">
                <a:solidFill>
                  <a:srgbClr val="00B050"/>
                </a:solidFill>
                <a:latin typeface="Arial Black" pitchFamily="34" charset="0"/>
                <a:hlinkClick r:id="rId2"/>
              </a:rPr>
              <a:t>[11]</a:t>
            </a:r>
            <a:endParaRPr lang="tr-TR" dirty="0" smtClean="0">
              <a:solidFill>
                <a:srgbClr val="00B050"/>
              </a:solidFill>
              <a:latin typeface="Arial Black" pitchFamily="34" charset="0"/>
            </a:endParaRPr>
          </a:p>
          <a:p>
            <a:pPr rtl="1"/>
            <a:r>
              <a:rPr lang="ar-SA" b="1" dirty="0" smtClean="0">
                <a:latin typeface="Arial Black" pitchFamily="34" charset="0"/>
              </a:rPr>
              <a:t>يَا أَيُّهَا الَّذِينَ آمَنُوا</a:t>
            </a:r>
            <a:r>
              <a:rPr lang="ar-SA" b="1" dirty="0" smtClean="0">
                <a:solidFill>
                  <a:srgbClr val="C00000"/>
                </a:solidFill>
                <a:latin typeface="Arial Black" pitchFamily="34" charset="0"/>
              </a:rPr>
              <a:t> قُوا </a:t>
            </a:r>
            <a:r>
              <a:rPr lang="ar-SA" b="1" dirty="0" smtClean="0">
                <a:solidFill>
                  <a:srgbClr val="7030A0"/>
                </a:solidFill>
                <a:latin typeface="Arial Black" pitchFamily="34" charset="0"/>
              </a:rPr>
              <a:t>أَنفُسَكُمْ وَأَهْلِيكُمْ </a:t>
            </a:r>
            <a:r>
              <a:rPr lang="ar-SA" b="1" dirty="0" smtClean="0">
                <a:solidFill>
                  <a:srgbClr val="0070C0"/>
                </a:solidFill>
                <a:latin typeface="Arial Black" pitchFamily="34" charset="0"/>
              </a:rPr>
              <a:t>نَاراً</a:t>
            </a:r>
            <a:r>
              <a:rPr lang="ar-SA" b="1" dirty="0" smtClean="0">
                <a:latin typeface="Arial Black" pitchFamily="34" charset="0"/>
              </a:rPr>
              <a:t> وَقُودُهَا النَّاسُ وَالْحِجَارَةُ </a:t>
            </a:r>
            <a:r>
              <a:rPr lang="ar-SA" b="1" dirty="0" smtClean="0">
                <a:solidFill>
                  <a:srgbClr val="002060"/>
                </a:solidFill>
                <a:latin typeface="Arial Black" pitchFamily="34" charset="0"/>
              </a:rPr>
              <a:t>عَلَيْهَا </a:t>
            </a:r>
            <a:endParaRPr lang="tr-TR" b="1" dirty="0" smtClean="0">
              <a:solidFill>
                <a:srgbClr val="002060"/>
              </a:solidFill>
              <a:latin typeface="Arial Black" pitchFamily="34" charset="0"/>
            </a:endParaRPr>
          </a:p>
          <a:p>
            <a:pPr rtl="1">
              <a:buNone/>
            </a:pPr>
            <a:r>
              <a:rPr lang="ar-SA" b="1" dirty="0" smtClean="0">
                <a:solidFill>
                  <a:srgbClr val="002060"/>
                </a:solidFill>
                <a:latin typeface="Arial Black" pitchFamily="34" charset="0"/>
              </a:rPr>
              <a:t>مَلَائِكَةٌ غِلَاظٌ شِدَادٌ لَا يَعْصُونَ اللَّهَ مَا أَمَرَهُمْ وَيَفْعَلُونَ مَا يُؤْمَرُونَ</a:t>
            </a:r>
            <a:r>
              <a:rPr lang="en-US" b="1" dirty="0" smtClean="0">
                <a:latin typeface="Arial Black" pitchFamily="34" charset="0"/>
              </a:rPr>
              <a:t>.</a:t>
            </a:r>
            <a:endParaRPr lang="tr-TR" dirty="0" smtClean="0">
              <a:latin typeface="Arial Black" pitchFamily="34" charset="0"/>
            </a:endParaRPr>
          </a:p>
          <a:p>
            <a:r>
              <a:rPr lang="tr-TR" dirty="0" smtClean="0">
                <a:latin typeface="Arial Black" pitchFamily="34" charset="0"/>
              </a:rPr>
              <a:t>''Ey müminler, </a:t>
            </a:r>
            <a:r>
              <a:rPr lang="tr-TR" dirty="0" smtClean="0">
                <a:solidFill>
                  <a:srgbClr val="7030A0"/>
                </a:solidFill>
                <a:latin typeface="Arial Black" pitchFamily="34" charset="0"/>
              </a:rPr>
              <a:t>kendinizi ve ailenizi, </a:t>
            </a:r>
            <a:r>
              <a:rPr lang="tr-TR" dirty="0" smtClean="0">
                <a:latin typeface="Arial Black" pitchFamily="34" charset="0"/>
              </a:rPr>
              <a:t>yakıtı insanlar ve taşlar olan </a:t>
            </a:r>
            <a:r>
              <a:rPr lang="tr-TR" dirty="0" smtClean="0">
                <a:solidFill>
                  <a:srgbClr val="0070C0"/>
                </a:solidFill>
                <a:latin typeface="Arial Black" pitchFamily="34" charset="0"/>
              </a:rPr>
              <a:t>cehennemden</a:t>
            </a:r>
            <a:r>
              <a:rPr lang="tr-TR" dirty="0" smtClean="0">
                <a:latin typeface="Arial Black" pitchFamily="34" charset="0"/>
              </a:rPr>
              <a:t> </a:t>
            </a:r>
            <a:r>
              <a:rPr lang="tr-TR" dirty="0" smtClean="0">
                <a:solidFill>
                  <a:srgbClr val="C00000"/>
                </a:solidFill>
                <a:latin typeface="Arial Black" pitchFamily="34" charset="0"/>
              </a:rPr>
              <a:t>koruyun.</a:t>
            </a:r>
            <a:r>
              <a:rPr lang="tr-TR" dirty="0" smtClean="0">
                <a:latin typeface="Arial Black" pitchFamily="34" charset="0"/>
              </a:rPr>
              <a:t> (11)</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490066"/>
          </a:xfrm>
        </p:spPr>
        <p:txBody>
          <a:bodyPr>
            <a:normAutofit fontScale="90000"/>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25</a:t>
            </a:fld>
            <a:endParaRPr lang="tr-TR" dirty="0"/>
          </a:p>
        </p:txBody>
      </p:sp>
      <p:sp>
        <p:nvSpPr>
          <p:cNvPr id="2" name="1 İçerik Yer Tutucusu"/>
          <p:cNvSpPr>
            <a:spLocks noGrp="1"/>
          </p:cNvSpPr>
          <p:nvPr>
            <p:ph sz="quarter" idx="1"/>
          </p:nvPr>
        </p:nvSpPr>
        <p:spPr>
          <a:xfrm>
            <a:off x="179512" y="908720"/>
            <a:ext cx="8784976" cy="5688632"/>
          </a:xfrm>
        </p:spPr>
        <p:txBody>
          <a:bodyPr>
            <a:normAutofit/>
          </a:bodyPr>
          <a:lstStyle/>
          <a:p>
            <a:r>
              <a:rPr lang="tr-TR" sz="2200" dirty="0" smtClean="0">
                <a:latin typeface="Arial Black" pitchFamily="34" charset="0"/>
              </a:rPr>
              <a:t>Müslüman anne -baba, çocuklarının dinî terbiyelerine özen göstermeli, dinin inanç esaslarını ibâdetleriyle ahlâk kurallarını onlara öğretmelidirler. </a:t>
            </a:r>
          </a:p>
          <a:p>
            <a:r>
              <a:rPr lang="tr-TR" sz="2200" dirty="0" smtClean="0">
                <a:solidFill>
                  <a:srgbClr val="7030A0"/>
                </a:solidFill>
                <a:latin typeface="Arial Black" pitchFamily="34" charset="0"/>
              </a:rPr>
              <a:t>Bu görevlerini ihmal eden anne ve babalar sonradan büyük pişmanlık duyacakları kaçınılmazdır.</a:t>
            </a:r>
          </a:p>
          <a:p>
            <a:r>
              <a:rPr lang="tr-TR" sz="2200" dirty="0" smtClean="0">
                <a:solidFill>
                  <a:srgbClr val="C00000"/>
                </a:solidFill>
                <a:latin typeface="Arial Black" pitchFamily="34" charset="0"/>
              </a:rPr>
              <a:t> Zaman zaman basına ve televizyon ekranlarına yansıyan, okunması ve izlenmesi bile üzüntü veren olaylar, bu görevin ihmali sonucunda meydana gelmektedir. </a:t>
            </a:r>
            <a:r>
              <a:rPr lang="tr-TR" sz="2200" dirty="0" smtClean="0">
                <a:latin typeface="Arial Black" pitchFamily="34" charset="0"/>
              </a:rPr>
              <a:t/>
            </a:r>
            <a:br>
              <a:rPr lang="tr-TR" sz="2200" dirty="0" smtClean="0">
                <a:latin typeface="Arial Black" pitchFamily="34" charset="0"/>
              </a:rPr>
            </a:br>
            <a:endParaRPr lang="tr-TR" sz="2200" dirty="0" smtClean="0">
              <a:latin typeface="Arial Black" pitchFamily="34" charset="0"/>
            </a:endParaRPr>
          </a:p>
          <a:p>
            <a:r>
              <a:rPr lang="tr-TR" sz="2200" dirty="0" smtClean="0">
                <a:solidFill>
                  <a:srgbClr val="002060"/>
                </a:solidFill>
                <a:latin typeface="Arial Black" pitchFamily="34" charset="0"/>
              </a:rPr>
              <a:t>Çocuklarımıza bırakacaklarımız arasında en değerli olanı, hiç şüphe yok ki vatan ve millet sevgisiyle dopdolu ve dinî değerlere bağlı olarak yetiştirilmeleridir.</a:t>
            </a:r>
            <a:endParaRPr lang="tr-TR" dirty="0">
              <a:solidFill>
                <a:srgbClr val="002060"/>
              </a:solidFill>
              <a:latin typeface="Arial Black"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706090"/>
          </a:xfrm>
        </p:spPr>
        <p:txBody>
          <a:bodyPr>
            <a:normAutofit fontScale="90000"/>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26</a:t>
            </a:fld>
            <a:endParaRPr lang="tr-TR" dirty="0"/>
          </a:p>
        </p:txBody>
      </p:sp>
      <p:sp>
        <p:nvSpPr>
          <p:cNvPr id="2" name="1 İçerik Yer Tutucusu"/>
          <p:cNvSpPr>
            <a:spLocks noGrp="1"/>
          </p:cNvSpPr>
          <p:nvPr>
            <p:ph sz="quarter" idx="1"/>
          </p:nvPr>
        </p:nvSpPr>
        <p:spPr>
          <a:xfrm>
            <a:off x="179512" y="1052736"/>
            <a:ext cx="8964488" cy="5400600"/>
          </a:xfrm>
        </p:spPr>
        <p:txBody>
          <a:bodyPr>
            <a:normAutofit fontScale="92500"/>
          </a:bodyPr>
          <a:lstStyle/>
          <a:p>
            <a:r>
              <a:rPr lang="tr-TR" dirty="0" smtClean="0">
                <a:solidFill>
                  <a:srgbClr val="0070C0"/>
                </a:solidFill>
                <a:latin typeface="Arial Black" pitchFamily="34" charset="0"/>
              </a:rPr>
              <a:t>Nitekim Efendimiz buyuruyorlar ki:</a:t>
            </a:r>
            <a:r>
              <a:rPr lang="tr-TR" baseline="30000" dirty="0" smtClean="0">
                <a:solidFill>
                  <a:srgbClr val="0070C0"/>
                </a:solidFill>
                <a:latin typeface="Arial Black" pitchFamily="34" charset="0"/>
                <a:hlinkClick r:id="rId2"/>
              </a:rPr>
              <a:t>[12]</a:t>
            </a:r>
            <a:endParaRPr lang="tr-TR" dirty="0" smtClean="0">
              <a:solidFill>
                <a:srgbClr val="0070C0"/>
              </a:solidFill>
              <a:latin typeface="Arial Black" pitchFamily="34" charset="0"/>
            </a:endParaRPr>
          </a:p>
          <a:p>
            <a:pPr rtl="1"/>
            <a:r>
              <a:rPr lang="ar-SA" b="1" dirty="0" smtClean="0">
                <a:latin typeface="Arial Black" pitchFamily="34" charset="0"/>
              </a:rPr>
              <a:t>ما نحَل والدٌ ولدا من نُحْلٍ أفضلَ من أدب حسن. </a:t>
            </a:r>
            <a:r>
              <a:rPr lang="tr-TR" dirty="0" smtClean="0">
                <a:latin typeface="Arial Black" pitchFamily="34" charset="0"/>
              </a:rPr>
              <a:t> </a:t>
            </a:r>
          </a:p>
          <a:p>
            <a:r>
              <a:rPr lang="tr-TR" dirty="0" smtClean="0">
                <a:latin typeface="Arial Black" pitchFamily="34" charset="0"/>
              </a:rPr>
              <a:t>"Hiç bir baba çocuğa güzel terbiyeden daha üstün bir hediye vermiş olamaz.'‘ (12) buyurmuştur.</a:t>
            </a:r>
          </a:p>
          <a:p>
            <a:endParaRPr lang="tr-TR" dirty="0" smtClean="0">
              <a:latin typeface="Arial Black" pitchFamily="34" charset="0"/>
            </a:endParaRPr>
          </a:p>
          <a:p>
            <a:r>
              <a:rPr lang="tr-TR" dirty="0" smtClean="0">
                <a:solidFill>
                  <a:srgbClr val="00B050"/>
                </a:solidFill>
                <a:latin typeface="Arial Black" pitchFamily="34" charset="0"/>
              </a:rPr>
              <a:t>Bize emânet olan çocuklarımıza karşı görevlerimizi yapmadığımız zaman çocuklarımızdan sadece biz değil toplum da rahatsız olacak ve zarar görecektir.</a:t>
            </a:r>
          </a:p>
          <a:p>
            <a:pPr>
              <a:buNone/>
            </a:pPr>
            <a:endParaRPr lang="tr-TR" dirty="0" smtClean="0">
              <a:latin typeface="Arial Black" pitchFamily="34" charset="0"/>
            </a:endParaRPr>
          </a:p>
          <a:p>
            <a:r>
              <a:rPr lang="tr-TR" dirty="0" smtClean="0">
                <a:latin typeface="Arial Black" pitchFamily="34" charset="0"/>
              </a:rPr>
              <a:t>Bundan başka Allah'ın emrine uymadığımız için de O'nun yüce katında sorumlu duruma düşmüş olacağız.</a:t>
            </a:r>
            <a:endParaRPr lang="tr-TR" dirty="0">
              <a:latin typeface="Arial Black"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323528" y="0"/>
            <a:ext cx="8363272" cy="953344"/>
          </a:xfrm>
          <a:solidFill>
            <a:schemeClr val="accent1">
              <a:lumMod val="20000"/>
              <a:lumOff val="80000"/>
            </a:schemeClr>
          </a:solidFill>
        </p:spPr>
        <p:txBody>
          <a:bodyPr>
            <a:noAutofit/>
          </a:bodyPr>
          <a:lstStyle/>
          <a:p>
            <a:r>
              <a:rPr lang="tr-TR" sz="2800" dirty="0" smtClean="0">
                <a:solidFill>
                  <a:srgbClr val="C00000"/>
                </a:solidFill>
                <a:latin typeface="Arial Black" pitchFamily="34" charset="0"/>
              </a:rPr>
              <a:t>2</a:t>
            </a:r>
            <a:r>
              <a:rPr lang="tr-TR" sz="2800" dirty="0" smtClean="0">
                <a:solidFill>
                  <a:srgbClr val="C00000"/>
                </a:solidFill>
                <a:latin typeface="Arial Black" pitchFamily="34" charset="0"/>
              </a:rPr>
              <a:t>.</a:t>
            </a:r>
            <a:r>
              <a:rPr lang="tr-TR" sz="2800" dirty="0" smtClean="0">
                <a:latin typeface="Arial Black" pitchFamily="34" charset="0"/>
              </a:rPr>
              <a:t> </a:t>
            </a:r>
            <a:r>
              <a:rPr lang="tr-TR" sz="2800" dirty="0" smtClean="0">
                <a:solidFill>
                  <a:srgbClr val="00B050"/>
                </a:solidFill>
                <a:latin typeface="Arial Black" pitchFamily="34" charset="0"/>
              </a:rPr>
              <a:t>Sağlığımız da bir emanettir. Sağlığımıza zarar veren her şeyden korunacağız</a:t>
            </a:r>
            <a:r>
              <a:rPr lang="tr-TR" sz="2800" dirty="0" smtClean="0">
                <a:solidFill>
                  <a:srgbClr val="00B050"/>
                </a:solidFill>
                <a:latin typeface="Arial Black" pitchFamily="34" charset="0"/>
              </a:rPr>
              <a:t>.</a:t>
            </a:r>
            <a:endParaRPr lang="tr-TR" sz="2800"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27</a:t>
            </a:fld>
            <a:endParaRPr lang="tr-TR" dirty="0"/>
          </a:p>
        </p:txBody>
      </p:sp>
      <p:sp>
        <p:nvSpPr>
          <p:cNvPr id="2" name="1 İçerik Yer Tutucusu"/>
          <p:cNvSpPr>
            <a:spLocks noGrp="1"/>
          </p:cNvSpPr>
          <p:nvPr>
            <p:ph sz="quarter" idx="1"/>
          </p:nvPr>
        </p:nvSpPr>
        <p:spPr>
          <a:xfrm>
            <a:off x="179512" y="1124744"/>
            <a:ext cx="8784976" cy="5328592"/>
          </a:xfrm>
        </p:spPr>
        <p:txBody>
          <a:bodyPr>
            <a:normAutofit/>
          </a:bodyPr>
          <a:lstStyle/>
          <a:p>
            <a:r>
              <a:rPr lang="de-CH" dirty="0" smtClean="0">
                <a:solidFill>
                  <a:srgbClr val="0070C0"/>
                </a:solidFill>
                <a:latin typeface="Arial Black" pitchFamily="34" charset="0"/>
              </a:rPr>
              <a:t>H</a:t>
            </a:r>
            <a:r>
              <a:rPr lang="tr-TR" dirty="0" err="1" smtClean="0">
                <a:solidFill>
                  <a:srgbClr val="0070C0"/>
                </a:solidFill>
                <a:latin typeface="Arial Black" pitchFamily="34" charset="0"/>
              </a:rPr>
              <a:t>ayatın</a:t>
            </a:r>
            <a:r>
              <a:rPr lang="tr-TR" dirty="0" smtClean="0">
                <a:solidFill>
                  <a:srgbClr val="0070C0"/>
                </a:solidFill>
                <a:latin typeface="Arial Black" pitchFamily="34" charset="0"/>
              </a:rPr>
              <a:t> </a:t>
            </a:r>
            <a:r>
              <a:rPr lang="tr-TR" dirty="0" smtClean="0">
                <a:solidFill>
                  <a:srgbClr val="0070C0"/>
                </a:solidFill>
                <a:latin typeface="Arial Black" pitchFamily="34" charset="0"/>
              </a:rPr>
              <a:t>tadı, ibadetin zevk ve neşesi, vücut sağlığına bağlıdır.</a:t>
            </a:r>
          </a:p>
          <a:p>
            <a:r>
              <a:rPr lang="tr-TR" dirty="0" smtClean="0">
                <a:solidFill>
                  <a:srgbClr val="C00000"/>
                </a:solidFill>
                <a:latin typeface="Arial Black" pitchFamily="34" charset="0"/>
              </a:rPr>
              <a:t> Sağlığı yerinde olmayan bir müslüman, Allah’a, anne-babasına, ailesine, vatanına ve milletine karşı olan görevlerini gereği gibi yerine getiremez. </a:t>
            </a:r>
          </a:p>
          <a:p>
            <a:r>
              <a:rPr lang="de-CH" dirty="0" smtClean="0">
                <a:latin typeface="Arial Black" pitchFamily="34" charset="0"/>
              </a:rPr>
              <a:t>D</a:t>
            </a:r>
            <a:r>
              <a:rPr lang="tr-TR" dirty="0" smtClean="0">
                <a:latin typeface="Arial Black" pitchFamily="34" charset="0"/>
              </a:rPr>
              <a:t>inimiz</a:t>
            </a:r>
            <a:r>
              <a:rPr lang="tr-TR" dirty="0" smtClean="0">
                <a:latin typeface="Arial Black" pitchFamily="34" charset="0"/>
              </a:rPr>
              <a:t>, insan sağlığına önem vermiş, onu tehdit eden her türlü uyuşturucu maddeleri yasaklamıştır. </a:t>
            </a:r>
          </a:p>
          <a:p>
            <a:r>
              <a:rPr lang="tr-TR" dirty="0" smtClean="0">
                <a:solidFill>
                  <a:srgbClr val="7030A0"/>
                </a:solidFill>
                <a:latin typeface="Arial Black" pitchFamily="34" charset="0"/>
              </a:rPr>
              <a:t>Yine bunun içindir ki; Efendimiz, sağlıklı ve kuvvetli müminin zayıf müminden daha hayırlı olduğunu bildirmiştir. </a:t>
            </a:r>
            <a:r>
              <a:rPr lang="tr-TR" dirty="0" smtClean="0">
                <a:latin typeface="Arial Black" pitchFamily="34" charset="0"/>
              </a:rPr>
              <a:t>	</a:t>
            </a:r>
            <a:r>
              <a:rPr lang="tr-TR" dirty="0" smtClean="0"/>
              <a:t>				</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490066"/>
          </a:xfrm>
        </p:spPr>
        <p:txBody>
          <a:bodyPr>
            <a:normAutofit fontScale="90000"/>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28</a:t>
            </a:fld>
            <a:endParaRPr lang="tr-TR" dirty="0"/>
          </a:p>
        </p:txBody>
      </p:sp>
      <p:sp>
        <p:nvSpPr>
          <p:cNvPr id="2" name="1 İçerik Yer Tutucusu"/>
          <p:cNvSpPr>
            <a:spLocks noGrp="1"/>
          </p:cNvSpPr>
          <p:nvPr>
            <p:ph sz="quarter" idx="1"/>
          </p:nvPr>
        </p:nvSpPr>
        <p:spPr>
          <a:xfrm>
            <a:off x="179512" y="836712"/>
            <a:ext cx="8784976" cy="5688632"/>
          </a:xfrm>
        </p:spPr>
        <p:txBody>
          <a:bodyPr>
            <a:normAutofit lnSpcReduction="10000"/>
          </a:bodyPr>
          <a:lstStyle/>
          <a:p>
            <a:r>
              <a:rPr lang="tr-TR" dirty="0" smtClean="0">
                <a:latin typeface="Arial Black" pitchFamily="34" charset="0"/>
              </a:rPr>
              <a:t>Efendimizin şu uyarısına herkes kulak vermelidir:</a:t>
            </a:r>
            <a:r>
              <a:rPr lang="tr-TR" baseline="30000" dirty="0" smtClean="0">
                <a:latin typeface="Arial Black" pitchFamily="34" charset="0"/>
                <a:hlinkClick r:id="rId2"/>
              </a:rPr>
              <a:t>[13]</a:t>
            </a:r>
            <a:endParaRPr lang="tr-TR" dirty="0" smtClean="0">
              <a:latin typeface="Arial Black" pitchFamily="34" charset="0"/>
            </a:endParaRPr>
          </a:p>
          <a:p>
            <a:pPr rtl="1"/>
            <a:r>
              <a:rPr lang="ar-SA" sz="2800" b="1" dirty="0" smtClean="0">
                <a:solidFill>
                  <a:srgbClr val="7030A0"/>
                </a:solidFill>
                <a:latin typeface="Arial Black" pitchFamily="34" charset="0"/>
              </a:rPr>
              <a:t>إغْتَنِمْ خمسا قبل خمس</a:t>
            </a:r>
            <a:r>
              <a:rPr lang="ar-SA" sz="2800" b="1" dirty="0" smtClean="0">
                <a:latin typeface="Arial Black" pitchFamily="34" charset="0"/>
              </a:rPr>
              <a:t>: </a:t>
            </a:r>
            <a:r>
              <a:rPr lang="ar-SA" sz="2800" b="1" dirty="0" smtClean="0">
                <a:solidFill>
                  <a:srgbClr val="C00000"/>
                </a:solidFill>
                <a:latin typeface="Arial Black" pitchFamily="34" charset="0"/>
              </a:rPr>
              <a:t>حياتَك قبل موتك </a:t>
            </a:r>
            <a:r>
              <a:rPr lang="ar-SA" sz="2800" b="1" dirty="0" smtClean="0">
                <a:latin typeface="Arial Black" pitchFamily="34" charset="0"/>
              </a:rPr>
              <a:t>وصحتك قبل سَقَمك </a:t>
            </a:r>
            <a:r>
              <a:rPr lang="ar-SA" sz="2800" b="1" dirty="0" smtClean="0">
                <a:solidFill>
                  <a:srgbClr val="00B050"/>
                </a:solidFill>
                <a:latin typeface="Arial Black" pitchFamily="34" charset="0"/>
              </a:rPr>
              <a:t>وفَراغك قبل شُغْلك</a:t>
            </a:r>
            <a:r>
              <a:rPr lang="ar-SA" sz="2800" b="1" dirty="0" smtClean="0">
                <a:latin typeface="Arial Black" pitchFamily="34" charset="0"/>
              </a:rPr>
              <a:t> وشبابك قبل هَرَمك </a:t>
            </a:r>
            <a:r>
              <a:rPr lang="ar-SA" sz="2800" b="1" dirty="0" smtClean="0">
                <a:solidFill>
                  <a:srgbClr val="C00000"/>
                </a:solidFill>
                <a:latin typeface="Arial Black" pitchFamily="34" charset="0"/>
              </a:rPr>
              <a:t>وغناك قبل فقرك.</a:t>
            </a:r>
            <a:r>
              <a:rPr lang="tr-TR" sz="2800" dirty="0" smtClean="0">
                <a:solidFill>
                  <a:srgbClr val="C00000"/>
                </a:solidFill>
                <a:latin typeface="Arial Black" pitchFamily="34" charset="0"/>
              </a:rPr>
              <a:t> </a:t>
            </a:r>
          </a:p>
          <a:p>
            <a:endParaRPr lang="tr-TR" dirty="0" smtClean="0">
              <a:latin typeface="Arial Black" pitchFamily="34" charset="0"/>
            </a:endParaRPr>
          </a:p>
          <a:p>
            <a:r>
              <a:rPr lang="tr-TR" dirty="0" smtClean="0">
                <a:latin typeface="Arial Black" pitchFamily="34" charset="0"/>
              </a:rPr>
              <a:t>Şöyle buyuruyor: </a:t>
            </a:r>
            <a:r>
              <a:rPr lang="tr-TR" dirty="0" smtClean="0">
                <a:solidFill>
                  <a:srgbClr val="7030A0"/>
                </a:solidFill>
                <a:latin typeface="Arial Black" pitchFamily="34" charset="0"/>
              </a:rPr>
              <a:t>Beş şey gelmeden bunların kıymetini bil.</a:t>
            </a:r>
            <a:br>
              <a:rPr lang="tr-TR" dirty="0" smtClean="0">
                <a:solidFill>
                  <a:srgbClr val="7030A0"/>
                </a:solidFill>
                <a:latin typeface="Arial Black" pitchFamily="34" charset="0"/>
              </a:rPr>
            </a:br>
            <a:r>
              <a:rPr lang="tr-TR" dirty="0" smtClean="0">
                <a:latin typeface="Arial Black" pitchFamily="34" charset="0"/>
              </a:rPr>
              <a:t/>
            </a:r>
            <a:br>
              <a:rPr lang="tr-TR" dirty="0" smtClean="0">
                <a:latin typeface="Arial Black" pitchFamily="34" charset="0"/>
              </a:rPr>
            </a:br>
            <a:r>
              <a:rPr lang="tr-TR" dirty="0" smtClean="0">
                <a:solidFill>
                  <a:srgbClr val="C00000"/>
                </a:solidFill>
                <a:latin typeface="Arial Black" pitchFamily="34" charset="0"/>
              </a:rPr>
              <a:t>"Ölümden önce hayatının, </a:t>
            </a:r>
            <a:r>
              <a:rPr lang="tr-TR" dirty="0" smtClean="0">
                <a:latin typeface="Arial Black" pitchFamily="34" charset="0"/>
              </a:rPr>
              <a:t>hastalıktan önce sağlığının, </a:t>
            </a:r>
            <a:r>
              <a:rPr lang="tr-TR" dirty="0" smtClean="0">
                <a:solidFill>
                  <a:srgbClr val="00B050"/>
                </a:solidFill>
                <a:latin typeface="Arial Black" pitchFamily="34" charset="0"/>
              </a:rPr>
              <a:t>meşguliyetinden önce boş vakitlerinin,</a:t>
            </a:r>
            <a:r>
              <a:rPr lang="tr-TR" dirty="0" smtClean="0">
                <a:latin typeface="Arial Black" pitchFamily="34" charset="0"/>
              </a:rPr>
              <a:t> ihtiyarlığından önce gençliğinin, </a:t>
            </a:r>
            <a:r>
              <a:rPr lang="tr-TR" dirty="0" smtClean="0">
                <a:solidFill>
                  <a:srgbClr val="C00000"/>
                </a:solidFill>
                <a:latin typeface="Arial Black" pitchFamily="34" charset="0"/>
              </a:rPr>
              <a:t>yoksulluğundan önce zenginliğinin </a:t>
            </a:r>
            <a:r>
              <a:rPr lang="tr-TR" dirty="0" smtClean="0">
                <a:latin typeface="Arial Black" pitchFamily="34" charset="0"/>
              </a:rPr>
              <a:t>kıymetini bil.“ (13)</a:t>
            </a:r>
            <a:br>
              <a:rPr lang="tr-TR" dirty="0" smtClean="0">
                <a:latin typeface="Arial Black" pitchFamily="34" charset="0"/>
              </a:rPr>
            </a:br>
            <a:endParaRPr lang="tr-TR" dirty="0">
              <a:latin typeface="Arial Black"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395536" y="274638"/>
            <a:ext cx="8291264" cy="706090"/>
          </a:xfrm>
          <a:solidFill>
            <a:schemeClr val="accent1">
              <a:lumMod val="20000"/>
              <a:lumOff val="80000"/>
            </a:schemeClr>
          </a:solidFill>
        </p:spPr>
        <p:txBody>
          <a:bodyPr>
            <a:noAutofit/>
          </a:bodyPr>
          <a:lstStyle/>
          <a:p>
            <a:r>
              <a:rPr lang="tr-TR" sz="2800" dirty="0" smtClean="0">
                <a:solidFill>
                  <a:srgbClr val="C00000"/>
                </a:solidFill>
                <a:latin typeface="Arial Black" pitchFamily="34" charset="0"/>
              </a:rPr>
              <a:t>3</a:t>
            </a:r>
            <a:r>
              <a:rPr lang="tr-TR" sz="2800" dirty="0" smtClean="0">
                <a:solidFill>
                  <a:srgbClr val="C00000"/>
                </a:solidFill>
                <a:latin typeface="Arial Black" pitchFamily="34" charset="0"/>
              </a:rPr>
              <a:t>.</a:t>
            </a:r>
            <a:r>
              <a:rPr lang="tr-TR" sz="2800" dirty="0" smtClean="0">
                <a:latin typeface="Arial Black" pitchFamily="34" charset="0"/>
              </a:rPr>
              <a:t> </a:t>
            </a:r>
            <a:r>
              <a:rPr lang="tr-TR" sz="2800" dirty="0" smtClean="0">
                <a:solidFill>
                  <a:srgbClr val="00B050"/>
                </a:solidFill>
                <a:latin typeface="Arial Black" pitchFamily="34" charset="0"/>
              </a:rPr>
              <a:t>Malımız ve servetimiz bize emanettir. </a:t>
            </a:r>
            <a:endParaRPr lang="tr-TR" sz="2800"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29</a:t>
            </a:fld>
            <a:endParaRPr lang="tr-TR" dirty="0"/>
          </a:p>
        </p:txBody>
      </p:sp>
      <p:sp>
        <p:nvSpPr>
          <p:cNvPr id="2" name="1 İçerik Yer Tutucusu"/>
          <p:cNvSpPr>
            <a:spLocks noGrp="1"/>
          </p:cNvSpPr>
          <p:nvPr>
            <p:ph sz="quarter" idx="1"/>
          </p:nvPr>
        </p:nvSpPr>
        <p:spPr>
          <a:xfrm>
            <a:off x="179512" y="980728"/>
            <a:ext cx="8964488" cy="5616624"/>
          </a:xfrm>
        </p:spPr>
        <p:txBody>
          <a:bodyPr>
            <a:normAutofit fontScale="92500" lnSpcReduction="20000"/>
          </a:bodyPr>
          <a:lstStyle/>
          <a:p>
            <a:pPr>
              <a:buNone/>
            </a:pPr>
            <a:r>
              <a:rPr lang="tr-TR" dirty="0" smtClean="0">
                <a:latin typeface="Arial Black" pitchFamily="34" charset="0"/>
              </a:rPr>
              <a:t>						</a:t>
            </a:r>
          </a:p>
          <a:p>
            <a:r>
              <a:rPr lang="tr-TR" dirty="0" smtClean="0">
                <a:latin typeface="Arial Black" pitchFamily="34" charset="0"/>
              </a:rPr>
              <a:t>Bir gün bu geçici dünya hayatına veda ederken malımızı ve her şeyimizi burada bırakacağız. </a:t>
            </a:r>
            <a:r>
              <a:rPr lang="tr-TR" dirty="0" smtClean="0">
                <a:solidFill>
                  <a:srgbClr val="C00000"/>
                </a:solidFill>
                <a:latin typeface="Arial Black" pitchFamily="34" charset="0"/>
              </a:rPr>
              <a:t>Ancak Allah’ın huzurunda hesap verirken malımızı nereden kazanıp, nereye harcadığımızın da hesabını vereceğiz. </a:t>
            </a:r>
          </a:p>
          <a:p>
            <a:r>
              <a:rPr lang="tr-TR" dirty="0" smtClean="0">
                <a:latin typeface="Arial Black" pitchFamily="34" charset="0"/>
              </a:rPr>
              <a:t>Nitekim Efendimiz şöyle buyurmaktadır:</a:t>
            </a:r>
            <a:r>
              <a:rPr lang="tr-TR" baseline="30000" dirty="0" smtClean="0">
                <a:latin typeface="Arial Black" pitchFamily="34" charset="0"/>
                <a:hlinkClick r:id="rId2"/>
              </a:rPr>
              <a:t>[14]</a:t>
            </a:r>
            <a:endParaRPr lang="tr-TR" dirty="0" smtClean="0">
              <a:latin typeface="Arial Black" pitchFamily="34" charset="0"/>
            </a:endParaRPr>
          </a:p>
          <a:p>
            <a:pPr rtl="1"/>
            <a:r>
              <a:rPr lang="ar-SA" sz="4000" b="1" dirty="0" smtClean="0">
                <a:latin typeface="Arial Black" pitchFamily="34" charset="0"/>
              </a:rPr>
              <a:t>لا تزول قدمُ بن ادم يوم القيامة من عند ربه حتى يُسئل عن خمس: </a:t>
            </a:r>
            <a:r>
              <a:rPr lang="ar-SA" sz="4000" b="1" dirty="0" smtClean="0">
                <a:solidFill>
                  <a:srgbClr val="00B050"/>
                </a:solidFill>
                <a:latin typeface="Arial Black" pitchFamily="34" charset="0"/>
              </a:rPr>
              <a:t>عن عمره فيم افناه, </a:t>
            </a:r>
            <a:r>
              <a:rPr lang="ar-SA" sz="4000" b="1" dirty="0" smtClean="0">
                <a:solidFill>
                  <a:srgbClr val="7030A0"/>
                </a:solidFill>
                <a:latin typeface="Arial Black" pitchFamily="34" charset="0"/>
              </a:rPr>
              <a:t>وعن شبابه فيم أبْلاه, </a:t>
            </a:r>
            <a:r>
              <a:rPr lang="ar-SA" sz="4000" b="1" dirty="0" smtClean="0">
                <a:solidFill>
                  <a:srgbClr val="C00000"/>
                </a:solidFill>
                <a:latin typeface="Arial Black" pitchFamily="34" charset="0"/>
              </a:rPr>
              <a:t>وماله من اين اكتسبه, وفيم انفقه, </a:t>
            </a:r>
            <a:r>
              <a:rPr lang="ar-SA" sz="4000" b="1" dirty="0" smtClean="0">
                <a:latin typeface="Arial Black" pitchFamily="34" charset="0"/>
              </a:rPr>
              <a:t>وماذا عمل فيما علم.</a:t>
            </a:r>
            <a:endParaRPr lang="tr-TR" sz="4000" dirty="0" smtClean="0">
              <a:latin typeface="Arial Black" pitchFamily="34" charset="0"/>
            </a:endParaRPr>
          </a:p>
          <a:p>
            <a:r>
              <a:rPr lang="tr-TR" dirty="0" smtClean="0">
                <a:latin typeface="Arial Black" pitchFamily="34" charset="0"/>
              </a:rPr>
              <a:t>"Hiç kimse kıyamet günü (beş şeyden) </a:t>
            </a:r>
            <a:r>
              <a:rPr lang="tr-TR" dirty="0" smtClean="0">
                <a:solidFill>
                  <a:srgbClr val="00B050"/>
                </a:solidFill>
                <a:latin typeface="Arial Black" pitchFamily="34" charset="0"/>
              </a:rPr>
              <a:t>ömrünü nerede ve ne sûretle tükettiğinden, </a:t>
            </a:r>
            <a:r>
              <a:rPr lang="tr-TR" dirty="0" smtClean="0">
                <a:solidFill>
                  <a:srgbClr val="7030A0"/>
                </a:solidFill>
                <a:latin typeface="Arial Black" pitchFamily="34" charset="0"/>
              </a:rPr>
              <a:t>gençliğini nerede ve nasıl yıpratıp çürüttüğünden,</a:t>
            </a:r>
            <a:r>
              <a:rPr lang="tr-TR" dirty="0" smtClean="0">
                <a:latin typeface="Arial Black" pitchFamily="34" charset="0"/>
              </a:rPr>
              <a:t> </a:t>
            </a:r>
            <a:r>
              <a:rPr lang="tr-TR" dirty="0" smtClean="0">
                <a:solidFill>
                  <a:srgbClr val="C00000"/>
                </a:solidFill>
                <a:latin typeface="Arial Black" pitchFamily="34" charset="0"/>
              </a:rPr>
              <a:t>malını nasıl kazanıp nerelere harcadığından, </a:t>
            </a:r>
            <a:r>
              <a:rPr lang="tr-TR" dirty="0" smtClean="0">
                <a:latin typeface="Arial Black" pitchFamily="34" charset="0"/>
              </a:rPr>
              <a:t>elde ettiği bilgi ile ne yaptığından sorguya çekilmedikçe Allah'ın yüce katından ayrılamayacaktır.(14)</a:t>
            </a:r>
            <a:endParaRPr lang="tr-TR" dirty="0">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2400"/>
            <a:ext cx="8229600" cy="756320"/>
          </a:xfrm>
        </p:spPr>
        <p:txBody>
          <a:bodyPr/>
          <a:lstStyle/>
          <a:p>
            <a:r>
              <a:rPr lang="tr-TR" dirty="0" smtClean="0"/>
              <a:t>Değerli mü'minler!</a:t>
            </a:r>
            <a:endParaRPr lang="tr-TR" dirty="0"/>
          </a:p>
        </p:txBody>
      </p:sp>
      <p:sp>
        <p:nvSpPr>
          <p:cNvPr id="4" name="3 Veri Yer Tutucusu"/>
          <p:cNvSpPr>
            <a:spLocks noGrp="1"/>
          </p:cNvSpPr>
          <p:nvPr>
            <p:ph type="dt" sz="half" idx="10"/>
          </p:nvPr>
        </p:nvSpPr>
        <p:spPr/>
        <p:txBody>
          <a:bodyPr/>
          <a:lstStyle/>
          <a:p>
            <a:r>
              <a:rPr lang="tr-TR" dirty="0" smtClean="0"/>
              <a:t>13.02.2013</a:t>
            </a:r>
            <a:endParaRPr lang="tr-TR" dirty="0"/>
          </a:p>
        </p:txBody>
      </p:sp>
      <p:sp>
        <p:nvSpPr>
          <p:cNvPr id="5" name="4 Slayt Numarası Yer Tutucusu"/>
          <p:cNvSpPr>
            <a:spLocks noGrp="1"/>
          </p:cNvSpPr>
          <p:nvPr>
            <p:ph type="sldNum" sz="quarter" idx="12"/>
          </p:nvPr>
        </p:nvSpPr>
        <p:spPr/>
        <p:txBody>
          <a:bodyPr/>
          <a:lstStyle/>
          <a:p>
            <a:fld id="{2F6897F2-FF88-4DD7-94D2-57ACF86490C2}" type="slidenum">
              <a:rPr lang="tr-TR" smtClean="0"/>
              <a:pPr/>
              <a:t>3</a:t>
            </a:fld>
            <a:endParaRPr lang="tr-TR" dirty="0"/>
          </a:p>
        </p:txBody>
      </p:sp>
      <p:sp>
        <p:nvSpPr>
          <p:cNvPr id="3" name="2 İçerik Yer Tutucusu"/>
          <p:cNvSpPr>
            <a:spLocks noGrp="1"/>
          </p:cNvSpPr>
          <p:nvPr>
            <p:ph sz="quarter" idx="1"/>
          </p:nvPr>
        </p:nvSpPr>
        <p:spPr>
          <a:xfrm>
            <a:off x="0" y="908720"/>
            <a:ext cx="6588224" cy="5760640"/>
          </a:xfrm>
        </p:spPr>
        <p:txBody>
          <a:bodyPr>
            <a:normAutofit fontScale="92500" lnSpcReduction="20000"/>
          </a:bodyPr>
          <a:lstStyle/>
          <a:p>
            <a:r>
              <a:rPr lang="tr-TR" dirty="0" smtClean="0">
                <a:solidFill>
                  <a:srgbClr val="C00000"/>
                </a:solidFill>
                <a:latin typeface="Arial Black" pitchFamily="34" charset="0"/>
              </a:rPr>
              <a:t>A)</a:t>
            </a:r>
            <a:r>
              <a:rPr lang="tr-TR" dirty="0" smtClean="0">
                <a:latin typeface="Arial Black" pitchFamily="34" charset="0"/>
              </a:rPr>
              <a:t> </a:t>
            </a:r>
            <a:r>
              <a:rPr lang="tr-TR" dirty="0" smtClean="0">
                <a:solidFill>
                  <a:srgbClr val="0070C0"/>
                </a:solidFill>
                <a:latin typeface="Arial Black" pitchFamily="34" charset="0"/>
              </a:rPr>
              <a:t>Emanete riayete  etmek</a:t>
            </a:r>
            <a:endParaRPr lang="tr-TR" dirty="0" smtClean="0">
              <a:latin typeface="Arial Black" pitchFamily="34" charset="0"/>
            </a:endParaRPr>
          </a:p>
          <a:p>
            <a:endParaRPr lang="tr-TR" dirty="0" smtClean="0">
              <a:latin typeface="Arial Black" pitchFamily="34" charset="0"/>
            </a:endParaRPr>
          </a:p>
          <a:p>
            <a:r>
              <a:rPr lang="tr-TR" dirty="0" smtClean="0">
                <a:latin typeface="Arial Black" pitchFamily="34" charset="0"/>
              </a:rPr>
              <a:t>Emanet </a:t>
            </a:r>
            <a:r>
              <a:rPr lang="tr-TR" dirty="0">
                <a:latin typeface="Arial Black" pitchFamily="34" charset="0"/>
              </a:rPr>
              <a:t>EMN kökünden gelen bir kelimedir. </a:t>
            </a:r>
            <a:r>
              <a:rPr lang="tr-TR" dirty="0">
                <a:solidFill>
                  <a:srgbClr val="FF0000"/>
                </a:solidFill>
                <a:latin typeface="Arial Black" pitchFamily="34" charset="0"/>
              </a:rPr>
              <a:t>Emn ise korku ve endişeden emin olmak demektir. 		</a:t>
            </a:r>
            <a:r>
              <a:rPr lang="tr-TR" dirty="0">
                <a:latin typeface="Arial Black" pitchFamily="34" charset="0"/>
              </a:rPr>
              <a:t>		</a:t>
            </a:r>
            <a:endParaRPr lang="tr-TR" dirty="0" smtClean="0">
              <a:latin typeface="Arial Black" pitchFamily="34" charset="0"/>
            </a:endParaRPr>
          </a:p>
          <a:p>
            <a:r>
              <a:rPr lang="tr-TR" dirty="0" smtClean="0">
                <a:latin typeface="Arial Black" pitchFamily="34" charset="0"/>
              </a:rPr>
              <a:t>Emanet </a:t>
            </a:r>
            <a:r>
              <a:rPr lang="tr-TR" dirty="0">
                <a:solidFill>
                  <a:srgbClr val="92D050"/>
                </a:solidFill>
                <a:latin typeface="Arial Black" pitchFamily="34" charset="0"/>
              </a:rPr>
              <a:t>hıyanetin</a:t>
            </a:r>
            <a:r>
              <a:rPr lang="tr-TR" dirty="0">
                <a:latin typeface="Arial Black" pitchFamily="34" charset="0"/>
              </a:rPr>
              <a:t> karşıt anlamlısı olarak, isim şeklinde kullanıldığı gibi </a:t>
            </a:r>
            <a:r>
              <a:rPr lang="tr-TR" dirty="0">
                <a:solidFill>
                  <a:srgbClr val="92D050"/>
                </a:solidFill>
                <a:latin typeface="Arial Black" pitchFamily="34" charset="0"/>
              </a:rPr>
              <a:t>güvenilir olmak </a:t>
            </a:r>
            <a:r>
              <a:rPr lang="tr-TR" dirty="0">
                <a:latin typeface="Arial Black" pitchFamily="34" charset="0"/>
              </a:rPr>
              <a:t>anlamında mastar şeklinde de kullanılır. </a:t>
            </a:r>
            <a:endParaRPr lang="tr-TR" dirty="0" smtClean="0">
              <a:latin typeface="Arial Black" pitchFamily="34" charset="0"/>
            </a:endParaRPr>
          </a:p>
          <a:p>
            <a:r>
              <a:rPr lang="tr-TR" dirty="0" smtClean="0">
                <a:latin typeface="Arial Black" pitchFamily="34" charset="0"/>
              </a:rPr>
              <a:t>Ayrıca </a:t>
            </a:r>
            <a:r>
              <a:rPr lang="tr-TR" dirty="0">
                <a:latin typeface="Arial Black" pitchFamily="34" charset="0"/>
              </a:rPr>
              <a:t>güvenilen bir kimseye geçici olarak bırakılan şey manasına da gelir. </a:t>
            </a:r>
            <a:r>
              <a:rPr lang="tr-TR" dirty="0">
                <a:solidFill>
                  <a:srgbClr val="92D050"/>
                </a:solidFill>
                <a:latin typeface="Arial Black" pitchFamily="34" charset="0"/>
              </a:rPr>
              <a:t>Halk arasında yaygın olan manası da budur. </a:t>
            </a:r>
            <a:r>
              <a:rPr lang="tr-TR" dirty="0">
                <a:latin typeface="Arial Black" pitchFamily="34" charset="0"/>
              </a:rPr>
              <a:t>						</a:t>
            </a:r>
            <a:endParaRPr lang="tr-TR" dirty="0" smtClean="0">
              <a:latin typeface="Arial Black" pitchFamily="34" charset="0"/>
            </a:endParaRPr>
          </a:p>
          <a:p>
            <a:r>
              <a:rPr lang="tr-TR" dirty="0" smtClean="0">
                <a:latin typeface="Arial Black" pitchFamily="34" charset="0"/>
              </a:rPr>
              <a:t>Özet </a:t>
            </a:r>
            <a:r>
              <a:rPr lang="tr-TR" dirty="0">
                <a:latin typeface="Arial Black" pitchFamily="34" charset="0"/>
              </a:rPr>
              <a:t>olarak söylemek gerekirse insanın sorumluluk alanına giren her şeye emanet denir. </a:t>
            </a:r>
          </a:p>
          <a:p>
            <a:endParaRPr lang="tr-TR" dirty="0"/>
          </a:p>
        </p:txBody>
      </p:sp>
      <p:pic>
        <p:nvPicPr>
          <p:cNvPr id="44034" name="Picture 2" descr="http://files.myopera.com/sudesukran/blog/Selimiye-039.jpg">
            <a:hlinkClick r:id="rId2"/>
          </p:cNvPr>
          <p:cNvPicPr>
            <a:picLocks noChangeAspect="1" noChangeArrowheads="1"/>
          </p:cNvPicPr>
          <p:nvPr/>
        </p:nvPicPr>
        <p:blipFill>
          <a:blip r:embed="rId3" cstate="print"/>
          <a:srcRect l="6600" r="10040"/>
          <a:stretch>
            <a:fillRect/>
          </a:stretch>
        </p:blipFill>
        <p:spPr bwMode="auto">
          <a:xfrm>
            <a:off x="6804248" y="1772816"/>
            <a:ext cx="2088232" cy="3743325"/>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30</a:t>
            </a:fld>
            <a:endParaRPr lang="tr-TR" dirty="0"/>
          </a:p>
        </p:txBody>
      </p:sp>
      <p:sp>
        <p:nvSpPr>
          <p:cNvPr id="2" name="1 İçerik Yer Tutucusu"/>
          <p:cNvSpPr>
            <a:spLocks noGrp="1"/>
          </p:cNvSpPr>
          <p:nvPr>
            <p:ph sz="quarter" idx="1"/>
          </p:nvPr>
        </p:nvSpPr>
        <p:spPr>
          <a:xfrm>
            <a:off x="0" y="692696"/>
            <a:ext cx="8892480" cy="5760640"/>
          </a:xfrm>
        </p:spPr>
        <p:txBody>
          <a:bodyPr>
            <a:normAutofit fontScale="77500" lnSpcReduction="20000"/>
          </a:bodyPr>
          <a:lstStyle/>
          <a:p>
            <a:r>
              <a:rPr lang="tr-TR" dirty="0" smtClean="0">
                <a:latin typeface="Arial Black" pitchFamily="34" charset="0"/>
              </a:rPr>
              <a:t>							</a:t>
            </a:r>
          </a:p>
          <a:p>
            <a:r>
              <a:rPr lang="tr-TR" dirty="0" smtClean="0">
                <a:solidFill>
                  <a:srgbClr val="C00000"/>
                </a:solidFill>
                <a:latin typeface="Arial Black" pitchFamily="34" charset="0"/>
              </a:rPr>
              <a:t>Vatan bir toprak parçasıdır, ama her toprak parçası vatan değildir. </a:t>
            </a:r>
            <a:r>
              <a:rPr lang="tr-TR" dirty="0" smtClean="0">
                <a:latin typeface="Arial Black" pitchFamily="34" charset="0"/>
              </a:rPr>
              <a:t>Vatan, uğrunda şehitlerin kanlarını akıttıkları toprak parçasıdır. </a:t>
            </a:r>
          </a:p>
          <a:p>
            <a:r>
              <a:rPr lang="tr-TR" dirty="0" smtClean="0">
                <a:solidFill>
                  <a:srgbClr val="00B050"/>
                </a:solidFill>
                <a:latin typeface="Arial Black" pitchFamily="34" charset="0"/>
              </a:rPr>
              <a:t>Şair bu gerçeği şu şekilde ifade etmiştir:</a:t>
            </a:r>
            <a:r>
              <a:rPr lang="tr-TR" dirty="0" smtClean="0">
                <a:latin typeface="Arial Black" pitchFamily="34" charset="0"/>
              </a:rPr>
              <a:t>								       </a:t>
            </a:r>
          </a:p>
          <a:p>
            <a:pPr>
              <a:buFont typeface="Wingdings" pitchFamily="2" charset="2"/>
              <a:buChar char="Ø"/>
            </a:pPr>
            <a:r>
              <a:rPr lang="tr-TR" dirty="0" smtClean="0">
                <a:latin typeface="Arial Black" pitchFamily="34" charset="0"/>
              </a:rPr>
              <a:t>Bayrakları bayrak yapan üzerindeki kandır,  			</a:t>
            </a:r>
          </a:p>
          <a:p>
            <a:pPr>
              <a:buFont typeface="Wingdings" pitchFamily="2" charset="2"/>
              <a:buChar char="Ø"/>
            </a:pPr>
            <a:r>
              <a:rPr lang="tr-TR" dirty="0" smtClean="0">
                <a:latin typeface="Arial Black" pitchFamily="34" charset="0"/>
              </a:rPr>
              <a:t> Vatan, eğer uğrunda ölen varsa vatandır. 					</a:t>
            </a:r>
          </a:p>
          <a:p>
            <a:r>
              <a:rPr lang="tr-TR" dirty="0" smtClean="0">
                <a:solidFill>
                  <a:srgbClr val="0070C0"/>
                </a:solidFill>
                <a:latin typeface="Arial Black" pitchFamily="34" charset="0"/>
              </a:rPr>
              <a:t>Vatan bir müslümanın her şeyidir. Çünkü din, namus, şeref ve bağımsızlık gibi kutsal değerler ancak vatan sayesinde kazanılabilir. </a:t>
            </a:r>
          </a:p>
          <a:p>
            <a:r>
              <a:rPr lang="tr-TR" dirty="0" smtClean="0">
                <a:latin typeface="Arial Black" pitchFamily="34" charset="0"/>
              </a:rPr>
              <a:t>İşte atalarımız bu cennet vatanı, uğrunda şehit olarak, kanlarını akıtarak bize emanet etmişlerdir. </a:t>
            </a:r>
            <a:r>
              <a:rPr lang="tr-TR" dirty="0" smtClean="0">
                <a:solidFill>
                  <a:srgbClr val="00B050"/>
                </a:solidFill>
                <a:latin typeface="Arial Black" pitchFamily="34" charset="0"/>
              </a:rPr>
              <a:t>Bu emaneti korumak bizim görevimizdir.</a:t>
            </a:r>
            <a:r>
              <a:rPr lang="tr-TR" dirty="0" smtClean="0">
                <a:latin typeface="Arial Black" pitchFamily="34" charset="0"/>
              </a:rPr>
              <a:t> Bu güzel vatanı bir taraftan düşmandan korurken, diğer taraftan onu imar edip güzelleştirecek ve bizden sonrakilere korumak üzere teslim edeceğiz. </a:t>
            </a:r>
          </a:p>
          <a:p>
            <a:r>
              <a:rPr lang="tr-TR" dirty="0" smtClean="0">
                <a:solidFill>
                  <a:srgbClr val="C00000"/>
                </a:solidFill>
                <a:latin typeface="Arial Black" pitchFamily="34" charset="0"/>
              </a:rPr>
              <a:t>Taşıdığımız emanetler sadece bu saydıklarımızdan ibaret değildir. </a:t>
            </a:r>
            <a:r>
              <a:rPr lang="tr-TR" dirty="0" smtClean="0">
                <a:solidFill>
                  <a:srgbClr val="0070C0"/>
                </a:solidFill>
                <a:latin typeface="Arial Black" pitchFamily="34" charset="0"/>
              </a:rPr>
              <a:t>Biz sadece önemli olanlarına işaret ettik.</a:t>
            </a:r>
            <a:endParaRPr lang="tr-TR" dirty="0">
              <a:solidFill>
                <a:srgbClr val="0070C0"/>
              </a:solidFill>
              <a:latin typeface="Arial Black" pitchFamily="34" charset="0"/>
            </a:endParaRPr>
          </a:p>
        </p:txBody>
      </p:sp>
      <p:sp>
        <p:nvSpPr>
          <p:cNvPr id="7" name="4 Başlık"/>
          <p:cNvSpPr>
            <a:spLocks noGrp="1"/>
          </p:cNvSpPr>
          <p:nvPr>
            <p:ph type="title"/>
          </p:nvPr>
        </p:nvSpPr>
        <p:spPr>
          <a:xfrm>
            <a:off x="395536" y="274638"/>
            <a:ext cx="8291264" cy="706090"/>
          </a:xfrm>
          <a:solidFill>
            <a:schemeClr val="accent1">
              <a:lumMod val="20000"/>
              <a:lumOff val="80000"/>
            </a:schemeClr>
          </a:solidFill>
        </p:spPr>
        <p:txBody>
          <a:bodyPr>
            <a:noAutofit/>
          </a:bodyPr>
          <a:lstStyle/>
          <a:p>
            <a:r>
              <a:rPr lang="tr-TR" sz="2800" dirty="0" smtClean="0">
                <a:solidFill>
                  <a:srgbClr val="C00000"/>
                </a:solidFill>
                <a:latin typeface="Arial Black" pitchFamily="34" charset="0"/>
              </a:rPr>
              <a:t>4</a:t>
            </a:r>
            <a:r>
              <a:rPr lang="tr-TR" sz="2800" dirty="0" smtClean="0">
                <a:solidFill>
                  <a:srgbClr val="C00000"/>
                </a:solidFill>
                <a:latin typeface="Arial Black" pitchFamily="34" charset="0"/>
              </a:rPr>
              <a:t>.</a:t>
            </a:r>
            <a:r>
              <a:rPr lang="tr-TR" sz="2800" dirty="0" smtClean="0">
                <a:latin typeface="Arial Black" pitchFamily="34" charset="0"/>
              </a:rPr>
              <a:t> Vatan da bir emanettir.</a:t>
            </a:r>
            <a:endParaRPr lang="tr-TR"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778098"/>
          </a:xfrm>
        </p:spPr>
        <p:txBody>
          <a:bodyPr/>
          <a:lstStyle/>
          <a:p>
            <a:r>
              <a:rPr lang="tr-TR" dirty="0" smtClean="0"/>
              <a:t>Değerli Müminler! </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31</a:t>
            </a:fld>
            <a:endParaRPr lang="tr-TR" dirty="0"/>
          </a:p>
        </p:txBody>
      </p:sp>
      <p:sp>
        <p:nvSpPr>
          <p:cNvPr id="2" name="1 İçerik Yer Tutucusu"/>
          <p:cNvSpPr>
            <a:spLocks noGrp="1"/>
          </p:cNvSpPr>
          <p:nvPr>
            <p:ph sz="quarter" idx="1"/>
          </p:nvPr>
        </p:nvSpPr>
        <p:spPr>
          <a:xfrm>
            <a:off x="0" y="1124744"/>
            <a:ext cx="8964488" cy="5256584"/>
          </a:xfrm>
        </p:spPr>
        <p:txBody>
          <a:bodyPr>
            <a:normAutofit lnSpcReduction="10000"/>
          </a:bodyPr>
          <a:lstStyle/>
          <a:p>
            <a:r>
              <a:rPr lang="tr-TR" dirty="0" smtClean="0">
                <a:latin typeface="Arial Black" pitchFamily="34" charset="0"/>
              </a:rPr>
              <a:t>Emaneti olmayan, yani taşıdığı emanete riayet etmeyen kimse olgun mümin olamaz. </a:t>
            </a:r>
          </a:p>
          <a:p>
            <a:r>
              <a:rPr lang="tr-TR" dirty="0" smtClean="0">
                <a:solidFill>
                  <a:srgbClr val="C00000"/>
                </a:solidFill>
                <a:latin typeface="Arial Black" pitchFamily="34" charset="0"/>
              </a:rPr>
              <a:t>Çünkü Kuran’da müminin özellikleri sayılırken emanete de yer verilmiştir:</a:t>
            </a:r>
            <a:r>
              <a:rPr lang="tr-TR" baseline="30000" dirty="0" smtClean="0">
                <a:solidFill>
                  <a:srgbClr val="C00000"/>
                </a:solidFill>
                <a:latin typeface="Arial Black" pitchFamily="34" charset="0"/>
                <a:hlinkClick r:id="rId2"/>
              </a:rPr>
              <a:t>[</a:t>
            </a:r>
            <a:r>
              <a:rPr lang="tr-TR" baseline="30000" dirty="0" smtClean="0">
                <a:latin typeface="Arial Black" pitchFamily="34" charset="0"/>
                <a:hlinkClick r:id="rId2"/>
              </a:rPr>
              <a:t>15]</a:t>
            </a:r>
            <a:r>
              <a:rPr lang="tr-TR" dirty="0" smtClean="0">
                <a:latin typeface="Arial Black" pitchFamily="34" charset="0"/>
              </a:rPr>
              <a:t> Şöyle buyurulmuştur: </a:t>
            </a:r>
          </a:p>
          <a:p>
            <a:pPr rtl="1"/>
            <a:r>
              <a:rPr lang="ar-SA" b="1" dirty="0" smtClean="0">
                <a:latin typeface="Arial Black" pitchFamily="34" charset="0"/>
              </a:rPr>
              <a:t>وَالَّذِينَ هُمْ لِأَمَانَاتِهِمْ وَعَهْدِهِمْ رَاعُونَ</a:t>
            </a:r>
            <a:r>
              <a:rPr lang="en-US" b="1" dirty="0" smtClean="0">
                <a:latin typeface="Arial Black" pitchFamily="34" charset="0"/>
              </a:rPr>
              <a:t>.</a:t>
            </a:r>
            <a:endParaRPr lang="tr-TR" dirty="0" smtClean="0">
              <a:latin typeface="Arial Black" pitchFamily="34" charset="0"/>
            </a:endParaRPr>
          </a:p>
          <a:p>
            <a:r>
              <a:rPr lang="tr-TR" dirty="0" smtClean="0">
                <a:solidFill>
                  <a:srgbClr val="00B050"/>
                </a:solidFill>
                <a:latin typeface="Arial Black" pitchFamily="34" charset="0"/>
              </a:rPr>
              <a:t>"0 mü'minler ki, emanetlerine ve ahitlerine riâyet ederler.“ </a:t>
            </a:r>
            <a:r>
              <a:rPr lang="tr-TR" dirty="0" smtClean="0">
                <a:latin typeface="Arial Black" pitchFamily="34" charset="0"/>
              </a:rPr>
              <a:t>(15)</a:t>
            </a:r>
          </a:p>
          <a:p>
            <a:r>
              <a:rPr lang="tr-TR" dirty="0" smtClean="0">
                <a:latin typeface="Arial Black" pitchFamily="34" charset="0"/>
              </a:rPr>
              <a:t>Efendimiz de şöyle buyurmuştur:</a:t>
            </a:r>
            <a:r>
              <a:rPr lang="tr-TR" baseline="30000" dirty="0" smtClean="0">
                <a:latin typeface="Arial Black" pitchFamily="34" charset="0"/>
                <a:hlinkClick r:id="rId2"/>
              </a:rPr>
              <a:t>[16]</a:t>
            </a:r>
            <a:r>
              <a:rPr lang="tr-TR" dirty="0" smtClean="0">
                <a:latin typeface="Arial Black" pitchFamily="34" charset="0"/>
              </a:rPr>
              <a:t> </a:t>
            </a:r>
          </a:p>
          <a:p>
            <a:pPr rtl="1"/>
            <a:r>
              <a:rPr lang="ar-SA" b="1" dirty="0" smtClean="0">
                <a:latin typeface="Arial Black" pitchFamily="34" charset="0"/>
              </a:rPr>
              <a:t>لا إيمان لمن لا أمانة له.</a:t>
            </a:r>
            <a:endParaRPr lang="tr-TR" dirty="0" smtClean="0">
              <a:latin typeface="Arial Black" pitchFamily="34" charset="0"/>
            </a:endParaRPr>
          </a:p>
          <a:p>
            <a:r>
              <a:rPr lang="tr-TR" dirty="0" smtClean="0">
                <a:solidFill>
                  <a:srgbClr val="7030A0"/>
                </a:solidFill>
                <a:latin typeface="Arial Black" pitchFamily="34" charset="0"/>
              </a:rPr>
              <a:t>"Emaneti olmayanın imanı yoktur. </a:t>
            </a:r>
            <a:r>
              <a:rPr lang="tr-TR" dirty="0" smtClean="0">
                <a:solidFill>
                  <a:srgbClr val="C00000"/>
                </a:solidFill>
                <a:latin typeface="Arial Black" pitchFamily="34" charset="0"/>
              </a:rPr>
              <a:t>(Yani olgun mü'min değildir.)</a:t>
            </a:r>
            <a:r>
              <a:rPr lang="tr-TR" dirty="0" smtClean="0">
                <a:latin typeface="Arial Black" pitchFamily="34" charset="0"/>
              </a:rPr>
              <a:t> (16)</a:t>
            </a:r>
            <a:endParaRPr lang="tr-TR" dirty="0">
              <a:latin typeface="Arial Black"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850106"/>
          </a:xfrm>
        </p:spPr>
        <p:txBody>
          <a:bodyPr/>
          <a:lstStyle/>
          <a:p>
            <a:r>
              <a:rPr lang="tr-TR" dirty="0" smtClean="0"/>
              <a:t>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32</a:t>
            </a:fld>
            <a:endParaRPr lang="tr-TR" dirty="0"/>
          </a:p>
        </p:txBody>
      </p:sp>
      <p:sp>
        <p:nvSpPr>
          <p:cNvPr id="2" name="1 İçerik Yer Tutucusu"/>
          <p:cNvSpPr>
            <a:spLocks noGrp="1"/>
          </p:cNvSpPr>
          <p:nvPr>
            <p:ph sz="quarter" idx="1"/>
          </p:nvPr>
        </p:nvSpPr>
        <p:spPr>
          <a:xfrm>
            <a:off x="0" y="1268760"/>
            <a:ext cx="8964488" cy="5112568"/>
          </a:xfrm>
        </p:spPr>
        <p:txBody>
          <a:bodyPr>
            <a:normAutofit lnSpcReduction="10000"/>
          </a:bodyPr>
          <a:lstStyle/>
          <a:p>
            <a:r>
              <a:rPr lang="tr-TR" dirty="0" smtClean="0">
                <a:latin typeface="Arial Black" pitchFamily="34" charset="0"/>
              </a:rPr>
              <a:t>Yine Efendimiz emanete hıyaneti nifak belirtisi saymış ve şöyle buyurmuştur:</a:t>
            </a:r>
            <a:r>
              <a:rPr lang="tr-TR" baseline="30000" dirty="0" smtClean="0">
                <a:latin typeface="Arial Black" pitchFamily="34" charset="0"/>
                <a:hlinkClick r:id="rId2"/>
              </a:rPr>
              <a:t>[17]</a:t>
            </a:r>
            <a:r>
              <a:rPr lang="tr-TR" dirty="0" smtClean="0">
                <a:latin typeface="Arial Black" pitchFamily="34" charset="0"/>
              </a:rPr>
              <a:t> </a:t>
            </a:r>
          </a:p>
          <a:p>
            <a:pPr rtl="1"/>
            <a:r>
              <a:rPr lang="ar-SA" b="1" dirty="0" smtClean="0">
                <a:latin typeface="Arial Black" pitchFamily="34" charset="0"/>
              </a:rPr>
              <a:t>أية المنافق ثلاث: </a:t>
            </a:r>
            <a:r>
              <a:rPr lang="ar-SA" b="1" dirty="0" smtClean="0">
                <a:solidFill>
                  <a:srgbClr val="C00000"/>
                </a:solidFill>
                <a:latin typeface="Arial Black" pitchFamily="34" charset="0"/>
              </a:rPr>
              <a:t>إذا حدّث كذَب </a:t>
            </a:r>
            <a:r>
              <a:rPr lang="ar-SA" b="1" dirty="0" smtClean="0">
                <a:latin typeface="Arial Black" pitchFamily="34" charset="0"/>
              </a:rPr>
              <a:t>وإذا وعد أخلف </a:t>
            </a:r>
            <a:r>
              <a:rPr lang="ar-SA" b="1" dirty="0" smtClean="0">
                <a:solidFill>
                  <a:srgbClr val="0070C0"/>
                </a:solidFill>
                <a:latin typeface="Arial Black" pitchFamily="34" charset="0"/>
              </a:rPr>
              <a:t>وإذا أتمن خان.</a:t>
            </a:r>
            <a:endParaRPr lang="tr-TR" dirty="0" smtClean="0">
              <a:solidFill>
                <a:srgbClr val="0070C0"/>
              </a:solidFill>
              <a:latin typeface="Arial Black" pitchFamily="34" charset="0"/>
            </a:endParaRPr>
          </a:p>
          <a:p>
            <a:endParaRPr lang="tr-TR" dirty="0" smtClean="0">
              <a:latin typeface="Arial Black" pitchFamily="34" charset="0"/>
            </a:endParaRPr>
          </a:p>
          <a:p>
            <a:r>
              <a:rPr lang="tr-TR" dirty="0" smtClean="0">
                <a:latin typeface="Arial Black" pitchFamily="34" charset="0"/>
              </a:rPr>
              <a:t>"Münafığın alâmeti üçtür: </a:t>
            </a:r>
            <a:r>
              <a:rPr lang="tr-TR" dirty="0" smtClean="0">
                <a:solidFill>
                  <a:srgbClr val="C00000"/>
                </a:solidFill>
                <a:latin typeface="Arial Black" pitchFamily="34" charset="0"/>
              </a:rPr>
              <a:t>Konuştuğu zaman yalan söyler,</a:t>
            </a:r>
            <a:r>
              <a:rPr lang="tr-TR" dirty="0" smtClean="0">
                <a:latin typeface="Arial Black" pitchFamily="34" charset="0"/>
              </a:rPr>
              <a:t> söz verirse sözünde durmaz. </a:t>
            </a:r>
            <a:r>
              <a:rPr lang="tr-TR" dirty="0" smtClean="0">
                <a:solidFill>
                  <a:srgbClr val="0070C0"/>
                </a:solidFill>
                <a:latin typeface="Arial Black" pitchFamily="34" charset="0"/>
              </a:rPr>
              <a:t>Kendisine bir şey emanet edilirse ona hıyanet eder.“ </a:t>
            </a:r>
            <a:r>
              <a:rPr lang="tr-TR" dirty="0" smtClean="0">
                <a:latin typeface="Arial Black" pitchFamily="34" charset="0"/>
              </a:rPr>
              <a:t>(17)</a:t>
            </a:r>
            <a:br>
              <a:rPr lang="tr-TR" dirty="0" smtClean="0">
                <a:latin typeface="Arial Black" pitchFamily="34" charset="0"/>
              </a:rPr>
            </a:br>
            <a:r>
              <a:rPr lang="tr-TR" dirty="0" smtClean="0">
                <a:latin typeface="Arial Black" pitchFamily="34" charset="0"/>
              </a:rPr>
              <a:t/>
            </a:r>
            <a:br>
              <a:rPr lang="tr-TR" dirty="0" smtClean="0">
                <a:latin typeface="Arial Black" pitchFamily="34" charset="0"/>
              </a:rPr>
            </a:br>
            <a:endParaRPr lang="tr-TR" dirty="0" smtClean="0">
              <a:latin typeface="Arial Black" pitchFamily="34" charset="0"/>
            </a:endParaRPr>
          </a:p>
          <a:p>
            <a:r>
              <a:rPr lang="tr-TR" dirty="0" smtClean="0">
                <a:latin typeface="Arial Black" pitchFamily="34" charset="0"/>
              </a:rPr>
              <a:t>Müslim'in rivâyetinde: </a:t>
            </a:r>
            <a:r>
              <a:rPr lang="tr-TR" dirty="0" smtClean="0">
                <a:solidFill>
                  <a:srgbClr val="00B050"/>
                </a:solidFill>
                <a:latin typeface="Arial Black" pitchFamily="34" charset="0"/>
              </a:rPr>
              <a:t>"Oruç tutsa, namaz kılsa ve kendini müslüman saysa da:" </a:t>
            </a:r>
            <a:r>
              <a:rPr lang="tr-TR" dirty="0" smtClean="0">
                <a:latin typeface="Arial Black" pitchFamily="34" charset="0"/>
              </a:rPr>
              <a:t>ilâvesi vardır.</a:t>
            </a:r>
          </a:p>
          <a:p>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914400" y="274638"/>
            <a:ext cx="7772400" cy="634082"/>
          </a:xfrm>
        </p:spPr>
        <p:txBody>
          <a:bodyPr>
            <a:normAutofit fontScale="90000"/>
          </a:bodyPr>
          <a:lstStyle/>
          <a:p>
            <a:r>
              <a:rPr lang="tr-TR" dirty="0" smtClean="0"/>
              <a:t>İşte Değerli Müminler!</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33</a:t>
            </a:fld>
            <a:endParaRPr lang="tr-TR" dirty="0"/>
          </a:p>
        </p:txBody>
      </p:sp>
      <p:sp>
        <p:nvSpPr>
          <p:cNvPr id="2" name="1 İçerik Yer Tutucusu"/>
          <p:cNvSpPr>
            <a:spLocks noGrp="1"/>
          </p:cNvSpPr>
          <p:nvPr>
            <p:ph sz="quarter" idx="1"/>
          </p:nvPr>
        </p:nvSpPr>
        <p:spPr>
          <a:xfrm>
            <a:off x="251520" y="908720"/>
            <a:ext cx="8892480" cy="5616624"/>
          </a:xfrm>
        </p:spPr>
        <p:txBody>
          <a:bodyPr>
            <a:normAutofit fontScale="85000" lnSpcReduction="20000"/>
          </a:bodyPr>
          <a:lstStyle/>
          <a:p>
            <a:r>
              <a:rPr lang="tr-TR" dirty="0" smtClean="0">
                <a:solidFill>
                  <a:srgbClr val="00B050"/>
                </a:solidFill>
                <a:latin typeface="Arial Black" pitchFamily="34" charset="0"/>
              </a:rPr>
              <a:t>Dinimizin emanete verdiği değer budur. </a:t>
            </a:r>
          </a:p>
          <a:p>
            <a:pPr>
              <a:buNone/>
            </a:pPr>
            <a:endParaRPr lang="tr-TR" dirty="0" smtClean="0">
              <a:latin typeface="Arial Black" pitchFamily="34" charset="0"/>
            </a:endParaRPr>
          </a:p>
          <a:p>
            <a:r>
              <a:rPr lang="tr-TR" dirty="0" smtClean="0">
                <a:latin typeface="Arial Black" pitchFamily="34" charset="0"/>
              </a:rPr>
              <a:t>İslam emanete riayet etmeyeni, olgun mümin olarak kabul etmiyor. </a:t>
            </a:r>
          </a:p>
          <a:p>
            <a:endParaRPr lang="tr-TR" dirty="0" smtClean="0">
              <a:latin typeface="Arial Black" pitchFamily="34" charset="0"/>
            </a:endParaRPr>
          </a:p>
          <a:p>
            <a:r>
              <a:rPr lang="tr-TR" dirty="0" smtClean="0">
                <a:solidFill>
                  <a:srgbClr val="C00000"/>
                </a:solidFill>
                <a:latin typeface="Arial Black" pitchFamily="34" charset="0"/>
              </a:rPr>
              <a:t>Peygamberlerde bulunması gerekli beş nitelikten biri emanet olduğu gibi olgun müminin özelliklerinden biri de emanettir.</a:t>
            </a:r>
          </a:p>
          <a:p>
            <a:endParaRPr lang="tr-TR" dirty="0" smtClean="0">
              <a:latin typeface="Arial Black" pitchFamily="34" charset="0"/>
            </a:endParaRPr>
          </a:p>
          <a:p>
            <a:r>
              <a:rPr lang="tr-TR" dirty="0" smtClean="0">
                <a:solidFill>
                  <a:srgbClr val="0070C0"/>
                </a:solidFill>
                <a:latin typeface="Arial Black" pitchFamily="34" charset="0"/>
              </a:rPr>
              <a:t> Zaten insanların, sözüne, işine ve halkla olan ilişkilerindeki davranışlarına güvenilmeyen bir kimsenin kamil manada mümin olması düşünülemez. </a:t>
            </a:r>
          </a:p>
          <a:p>
            <a:endParaRPr lang="tr-TR" dirty="0" smtClean="0">
              <a:latin typeface="Arial Black" pitchFamily="34" charset="0"/>
            </a:endParaRPr>
          </a:p>
          <a:p>
            <a:r>
              <a:rPr lang="tr-TR" sz="3400" dirty="0" smtClean="0">
                <a:latin typeface="Arial Black" pitchFamily="34" charset="0"/>
              </a:rPr>
              <a:t>Allah’tan emanet ehli olmamızı niyaz ediyorum. </a:t>
            </a:r>
          </a:p>
          <a:p>
            <a:pPr>
              <a:buNone/>
            </a:pPr>
            <a:r>
              <a:rPr lang="tr-TR" dirty="0" smtClean="0"/>
              <a:t/>
            </a:r>
            <a:br>
              <a:rPr lang="tr-TR" dirty="0" smtClean="0"/>
            </a:br>
            <a:endParaRPr lang="tr-TR" dirty="0" smtClean="0"/>
          </a:p>
          <a:p>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692696"/>
            <a:ext cx="7772400" cy="490066"/>
          </a:xfrm>
        </p:spPr>
        <p:txBody>
          <a:bodyPr>
            <a:normAutofit fontScale="90000"/>
          </a:bodyPr>
          <a:lstStyle/>
          <a:p>
            <a:r>
              <a:rPr lang="tr-TR" dirty="0" smtClean="0"/>
              <a:t>Muhterem Kardeşlerim!</a:t>
            </a:r>
            <a:br>
              <a:rPr lang="tr-TR" dirty="0" smtClean="0"/>
            </a:b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34</a:t>
            </a:fld>
            <a:endParaRPr lang="tr-TR" dirty="0"/>
          </a:p>
        </p:txBody>
      </p:sp>
      <p:sp>
        <p:nvSpPr>
          <p:cNvPr id="5" name="4 İçerik Yer Tutucusu"/>
          <p:cNvSpPr>
            <a:spLocks noGrp="1"/>
          </p:cNvSpPr>
          <p:nvPr>
            <p:ph sz="quarter" idx="1"/>
          </p:nvPr>
        </p:nvSpPr>
        <p:spPr>
          <a:xfrm>
            <a:off x="179512" y="1196752"/>
            <a:ext cx="8964488" cy="5661248"/>
          </a:xfrm>
        </p:spPr>
        <p:txBody>
          <a:bodyPr>
            <a:normAutofit/>
          </a:bodyPr>
          <a:lstStyle/>
          <a:p>
            <a:r>
              <a:rPr lang="tr-TR" dirty="0" smtClean="0">
                <a:solidFill>
                  <a:srgbClr val="C00000"/>
                </a:solidFill>
                <a:latin typeface="Arial Black" pitchFamily="34" charset="0"/>
              </a:rPr>
              <a:t>B)</a:t>
            </a:r>
            <a:r>
              <a:rPr lang="tr-TR" dirty="0" smtClean="0">
                <a:solidFill>
                  <a:srgbClr val="0070C0"/>
                </a:solidFill>
                <a:latin typeface="Arial Black" pitchFamily="34" charset="0"/>
              </a:rPr>
              <a:t>Sözünde durmak(Ahde vefa)</a:t>
            </a:r>
          </a:p>
          <a:p>
            <a:endParaRPr lang="tr-TR" dirty="0" smtClean="0">
              <a:solidFill>
                <a:srgbClr val="C00000"/>
              </a:solidFill>
              <a:latin typeface="Arial Black" pitchFamily="34" charset="0"/>
            </a:endParaRPr>
          </a:p>
          <a:p>
            <a:r>
              <a:rPr lang="tr-TR" dirty="0" smtClean="0">
                <a:solidFill>
                  <a:srgbClr val="C00000"/>
                </a:solidFill>
                <a:latin typeface="Arial Black" pitchFamily="34" charset="0"/>
              </a:rPr>
              <a:t>İnsanlar arası ilişkilerde güven unsurunun hâkim olabilmesi için yegane garanti vasıtası ahde vefâdır . </a:t>
            </a:r>
          </a:p>
          <a:p>
            <a:r>
              <a:rPr lang="tr-TR" dirty="0" smtClean="0">
                <a:solidFill>
                  <a:srgbClr val="00B050"/>
                </a:solidFill>
                <a:latin typeface="Arial Black" pitchFamily="34" charset="0"/>
              </a:rPr>
              <a:t>Bu yüzden, Allah Teâlâ, Kur’an’da, insanların toplum hayatının gereği olarak birbirleriyle yaptıkları sözleşmelerin esaslarına uygun hareket etmelerinin, verdikleri sözleri mutlaka yerine getirmelerinin önemi üzerinde ısrarla durur.</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994122"/>
          </a:xfrm>
        </p:spPr>
        <p:txBody>
          <a:bodyPr/>
          <a:lstStyle/>
          <a:p>
            <a:r>
              <a:rPr lang="tr-TR" dirty="0" smtClean="0"/>
              <a:t>Muhterem Kardeşlerim!</a:t>
            </a: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35</a:t>
            </a:fld>
            <a:endParaRPr lang="tr-TR" dirty="0"/>
          </a:p>
        </p:txBody>
      </p:sp>
      <p:sp>
        <p:nvSpPr>
          <p:cNvPr id="5" name="4 İçerik Yer Tutucusu"/>
          <p:cNvSpPr>
            <a:spLocks noGrp="1"/>
          </p:cNvSpPr>
          <p:nvPr>
            <p:ph sz="quarter" idx="1"/>
          </p:nvPr>
        </p:nvSpPr>
        <p:spPr>
          <a:xfrm>
            <a:off x="431032" y="1268760"/>
            <a:ext cx="8712968" cy="5005536"/>
          </a:xfrm>
        </p:spPr>
        <p:txBody>
          <a:bodyPr>
            <a:normAutofit/>
          </a:bodyPr>
          <a:lstStyle/>
          <a:p>
            <a:r>
              <a:rPr lang="tr-TR" dirty="0" smtClean="0">
                <a:latin typeface="Arial Black" pitchFamily="34" charset="0"/>
              </a:rPr>
              <a:t>Ahde vefanın Müslümanların karakteristik özelliklerinden olduğunun altını çizen Kur’ân-ı Kerîm, gerek insanlar arası ve gerekse uluslararası ilişkilerinde ahde vefaya ayrı bir önem atfeder .</a:t>
            </a:r>
          </a:p>
          <a:p>
            <a:r>
              <a:rPr lang="tr-TR" dirty="0" smtClean="0">
                <a:latin typeface="Arial Black" pitchFamily="34" charset="0"/>
              </a:rPr>
              <a:t> </a:t>
            </a:r>
            <a:r>
              <a:rPr lang="tr-TR" dirty="0" smtClean="0">
                <a:solidFill>
                  <a:srgbClr val="0070C0"/>
                </a:solidFill>
                <a:latin typeface="Arial Black" pitchFamily="34" charset="0"/>
              </a:rPr>
              <a:t>Başka bir ifadeyle, Kur’ân-ı Kerîm, ahde vefayı, insanın bireysel ve toplumsal hayatının önemli ve uyulması zorunlu unsurlarından biri olarak telakki eder.</a:t>
            </a:r>
          </a:p>
          <a:p>
            <a:r>
              <a:rPr lang="tr-TR" dirty="0" smtClean="0">
                <a:latin typeface="Arial Black" pitchFamily="34" charset="0"/>
              </a:rPr>
              <a:t> </a:t>
            </a:r>
            <a:r>
              <a:rPr lang="tr-TR" dirty="0" smtClean="0">
                <a:solidFill>
                  <a:srgbClr val="7030A0"/>
                </a:solidFill>
                <a:latin typeface="Arial Black" pitchFamily="34" charset="0"/>
              </a:rPr>
              <a:t> Dolayısıyla ahde vefa göstermek, hem Allah-insan ilişkilerinin hem de uluslararası ilişkilerin temel unsurlarındandır.</a:t>
            </a:r>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404664"/>
            <a:ext cx="7772400" cy="850106"/>
          </a:xfrm>
        </p:spPr>
        <p:txBody>
          <a:bodyPr>
            <a:normAutofit fontScale="90000"/>
          </a:bodyPr>
          <a:lstStyle/>
          <a:p>
            <a:r>
              <a:rPr lang="tr-TR" dirty="0" smtClean="0"/>
              <a:t>Muhterem Kardeşlerim</a:t>
            </a:r>
            <a:br>
              <a:rPr lang="tr-TR" dirty="0" smtClean="0"/>
            </a:b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36</a:t>
            </a:fld>
            <a:endParaRPr lang="tr-TR" dirty="0"/>
          </a:p>
        </p:txBody>
      </p:sp>
      <p:sp>
        <p:nvSpPr>
          <p:cNvPr id="5" name="4 İçerik Yer Tutucusu"/>
          <p:cNvSpPr>
            <a:spLocks noGrp="1"/>
          </p:cNvSpPr>
          <p:nvPr>
            <p:ph sz="quarter" idx="1"/>
          </p:nvPr>
        </p:nvSpPr>
        <p:spPr>
          <a:xfrm>
            <a:off x="179512" y="764704"/>
            <a:ext cx="8712968" cy="5760640"/>
          </a:xfrm>
        </p:spPr>
        <p:txBody>
          <a:bodyPr>
            <a:normAutofit/>
          </a:bodyPr>
          <a:lstStyle/>
          <a:p>
            <a:r>
              <a:rPr lang="tr-TR" sz="2400" dirty="0" smtClean="0">
                <a:solidFill>
                  <a:srgbClr val="00B050"/>
                </a:solidFill>
                <a:latin typeface="Arial Black" pitchFamily="34" charset="0"/>
              </a:rPr>
              <a:t>Kur’ân, ahitlerin yerine getirilmesi hususunda çok titiz davranır.</a:t>
            </a:r>
          </a:p>
          <a:p>
            <a:r>
              <a:rPr lang="tr-TR" sz="2400" dirty="0" smtClean="0">
                <a:latin typeface="Arial Black" pitchFamily="34" charset="0"/>
              </a:rPr>
              <a:t>  Ahit, hem Allah’ın insanlara teklif etmiş olduğu hükümler ve hem de insanların Allah’a karşı veya Allah adına diğerlerine karşı yerine getirmeyi taahhüt etmiş oldukları hususlar olduğu içindir ki, </a:t>
            </a:r>
            <a:r>
              <a:rPr lang="tr-TR" sz="2400" dirty="0" smtClean="0">
                <a:solidFill>
                  <a:srgbClr val="00B050"/>
                </a:solidFill>
                <a:latin typeface="Arial Black" pitchFamily="34" charset="0"/>
              </a:rPr>
              <a:t>Allah Teâlâ, bu hususta</a:t>
            </a:r>
          </a:p>
          <a:p>
            <a:r>
              <a:rPr lang="ar-SA" sz="2800" dirty="0" smtClean="0">
                <a:solidFill>
                  <a:srgbClr val="C00000"/>
                </a:solidFill>
                <a:latin typeface="Arial Black" pitchFamily="34" charset="0"/>
              </a:rPr>
              <a:t>وَاِذَا قُلْتُمْ فَاعْدِلُوا وَلَوْ كَانَ ذَاقُرْبى </a:t>
            </a:r>
            <a:r>
              <a:rPr lang="ar-SA" sz="2800" dirty="0" smtClean="0">
                <a:solidFill>
                  <a:srgbClr val="7030A0"/>
                </a:solidFill>
                <a:latin typeface="Arial Black" pitchFamily="34" charset="0"/>
              </a:rPr>
              <a:t>وَبِعَهْدِ اللّهِ اَوْفُوا </a:t>
            </a:r>
            <a:r>
              <a:rPr lang="ar-SA" sz="2800" dirty="0" smtClean="0">
                <a:latin typeface="Arial Black" pitchFamily="34" charset="0"/>
              </a:rPr>
              <a:t>ذلِكُمْ وَصّيكُمْ بِه لَعَلَّكُمْ تَذَكَّرُونَ</a:t>
            </a:r>
            <a:endParaRPr lang="tr-TR" sz="2800" dirty="0" smtClean="0">
              <a:latin typeface="Arial Black" pitchFamily="34" charset="0"/>
            </a:endParaRPr>
          </a:p>
          <a:p>
            <a:r>
              <a:rPr lang="tr-TR" sz="2400" dirty="0" smtClean="0">
                <a:solidFill>
                  <a:srgbClr val="C00000"/>
                </a:solidFill>
                <a:latin typeface="Arial Black" pitchFamily="34" charset="0"/>
              </a:rPr>
              <a:t>“ (Birisi hakkında) konuştuğunuz zaman yakınınız bile olsa adil olun</a:t>
            </a:r>
            <a:r>
              <a:rPr lang="tr-TR" sz="2400" dirty="0" smtClean="0">
                <a:latin typeface="Arial Black" pitchFamily="34" charset="0"/>
              </a:rPr>
              <a:t>  </a:t>
            </a:r>
            <a:r>
              <a:rPr lang="tr-TR" sz="2400" dirty="0" smtClean="0">
                <a:solidFill>
                  <a:srgbClr val="7030A0"/>
                </a:solidFill>
                <a:latin typeface="Arial Black" pitchFamily="34" charset="0"/>
              </a:rPr>
              <a:t>Allah’a verdiğiniz sözü tutun </a:t>
            </a:r>
            <a:r>
              <a:rPr lang="tr-TR" sz="2400" dirty="0" smtClean="0">
                <a:latin typeface="Arial Black" pitchFamily="34" charset="0"/>
              </a:rPr>
              <a:t> İşte bunları Allah size öğüt alasınız diye emretti ” (En’am,6/152)</a:t>
            </a:r>
          </a:p>
          <a:p>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404664"/>
            <a:ext cx="7772400" cy="778098"/>
          </a:xfrm>
        </p:spPr>
        <p:txBody>
          <a:bodyPr>
            <a:normAutofit fontScale="90000"/>
          </a:bodyPr>
          <a:lstStyle/>
          <a:p>
            <a:r>
              <a:rPr lang="tr-TR" dirty="0" smtClean="0"/>
              <a:t>Muhterem Kardeşlerim</a:t>
            </a:r>
            <a:br>
              <a:rPr lang="tr-TR" dirty="0" smtClean="0"/>
            </a:b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37</a:t>
            </a:fld>
            <a:endParaRPr lang="tr-TR" dirty="0"/>
          </a:p>
        </p:txBody>
      </p:sp>
      <p:sp>
        <p:nvSpPr>
          <p:cNvPr id="5" name="4 İçerik Yer Tutucusu"/>
          <p:cNvSpPr>
            <a:spLocks noGrp="1"/>
          </p:cNvSpPr>
          <p:nvPr>
            <p:ph sz="quarter" idx="1"/>
          </p:nvPr>
        </p:nvSpPr>
        <p:spPr>
          <a:xfrm>
            <a:off x="0" y="692696"/>
            <a:ext cx="8964488" cy="5688632"/>
          </a:xfrm>
        </p:spPr>
        <p:txBody>
          <a:bodyPr>
            <a:normAutofit/>
          </a:bodyPr>
          <a:lstStyle/>
          <a:p>
            <a:r>
              <a:rPr lang="ar-SA" dirty="0" smtClean="0">
                <a:latin typeface="Arial Black" pitchFamily="34" charset="0"/>
              </a:rPr>
              <a:t>وَاَوْفُوا بِعَهْدِ اللهِ اِذَا عَاهَدْتُمْ</a:t>
            </a:r>
            <a:endParaRPr lang="tr-TR" dirty="0" smtClean="0">
              <a:latin typeface="Arial Black" pitchFamily="34" charset="0"/>
            </a:endParaRPr>
          </a:p>
          <a:p>
            <a:r>
              <a:rPr lang="tr-TR" dirty="0" smtClean="0">
                <a:solidFill>
                  <a:srgbClr val="C00000"/>
                </a:solidFill>
                <a:latin typeface="Arial Black" pitchFamily="34" charset="0"/>
              </a:rPr>
              <a:t>“  Allah’ın ahdini yerine getiriniz ” </a:t>
            </a:r>
            <a:r>
              <a:rPr lang="tr-TR" dirty="0" smtClean="0">
                <a:latin typeface="Arial Black" pitchFamily="34" charset="0"/>
              </a:rPr>
              <a:t>( Nahl,16/91 ) buyurmaktadır .</a:t>
            </a:r>
          </a:p>
          <a:p>
            <a:endParaRPr lang="tr-TR" dirty="0" smtClean="0">
              <a:latin typeface="Arial Black" pitchFamily="34" charset="0"/>
            </a:endParaRPr>
          </a:p>
          <a:p>
            <a:r>
              <a:rPr lang="tr-TR" dirty="0" smtClean="0">
                <a:latin typeface="Arial Black" pitchFamily="34" charset="0"/>
              </a:rPr>
              <a:t>Allah’a, insanlara ve uluslara verilen her söz ve taahhüt bir sorumluluğu gerektirir.  </a:t>
            </a:r>
            <a:r>
              <a:rPr lang="tr-TR" dirty="0" smtClean="0">
                <a:solidFill>
                  <a:srgbClr val="0070C0"/>
                </a:solidFill>
                <a:latin typeface="Arial Black" pitchFamily="34" charset="0"/>
              </a:rPr>
              <a:t>Ahde vefa göstermeyenler Allah’a karşı sorumludurlar:</a:t>
            </a:r>
          </a:p>
          <a:p>
            <a:endParaRPr lang="tr-TR" dirty="0" smtClean="0">
              <a:latin typeface="Arial Black" pitchFamily="34" charset="0"/>
            </a:endParaRPr>
          </a:p>
          <a:p>
            <a:r>
              <a:rPr lang="ar-SA" dirty="0" smtClean="0">
                <a:solidFill>
                  <a:srgbClr val="00B050"/>
                </a:solidFill>
                <a:latin typeface="Arial Black" pitchFamily="34" charset="0"/>
              </a:rPr>
              <a:t>وَاَوْفُوا بِالْعَهْدِ </a:t>
            </a:r>
            <a:r>
              <a:rPr lang="ar-SA" dirty="0" smtClean="0">
                <a:latin typeface="Arial Black" pitchFamily="34" charset="0"/>
              </a:rPr>
              <a:t>اِنَّ الْعَهْدَ كَانَ مَسْؤُلاً</a:t>
            </a:r>
            <a:endParaRPr lang="tr-TR" dirty="0" smtClean="0">
              <a:latin typeface="Arial Black" pitchFamily="34" charset="0"/>
            </a:endParaRPr>
          </a:p>
          <a:p>
            <a:r>
              <a:rPr lang="tr-TR" dirty="0" smtClean="0">
                <a:solidFill>
                  <a:srgbClr val="00B050"/>
                </a:solidFill>
                <a:latin typeface="Arial Black" pitchFamily="34" charset="0"/>
              </a:rPr>
              <a:t>“ Verdiğiniz sözü de yerine getirin. </a:t>
            </a:r>
            <a:r>
              <a:rPr lang="tr-TR" dirty="0" smtClean="0">
                <a:latin typeface="Arial Black" pitchFamily="34" charset="0"/>
              </a:rPr>
              <a:t> Çünkü söz (veren sözünden) sorumludur ”( İsrâ, 17/34 )</a:t>
            </a:r>
          </a:p>
          <a:p>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Muhterem Kardeşlerim</a:t>
            </a:r>
            <a:br>
              <a:rPr lang="tr-TR" dirty="0" smtClean="0"/>
            </a:b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38</a:t>
            </a:fld>
            <a:endParaRPr lang="tr-TR" dirty="0"/>
          </a:p>
        </p:txBody>
      </p:sp>
      <p:sp>
        <p:nvSpPr>
          <p:cNvPr id="5" name="4 İçerik Yer Tutucusu"/>
          <p:cNvSpPr>
            <a:spLocks noGrp="1"/>
          </p:cNvSpPr>
          <p:nvPr>
            <p:ph sz="quarter" idx="1"/>
          </p:nvPr>
        </p:nvSpPr>
        <p:spPr>
          <a:xfrm>
            <a:off x="251520" y="836712"/>
            <a:ext cx="8712968" cy="5832648"/>
          </a:xfrm>
        </p:spPr>
        <p:txBody>
          <a:bodyPr>
            <a:normAutofit fontScale="77500" lnSpcReduction="20000"/>
          </a:bodyPr>
          <a:lstStyle/>
          <a:p>
            <a:r>
              <a:rPr lang="tr-TR" dirty="0" smtClean="0">
                <a:solidFill>
                  <a:srgbClr val="C00000"/>
                </a:solidFill>
                <a:latin typeface="Arial Black" pitchFamily="34" charset="0"/>
              </a:rPr>
              <a:t>Ayetlerden anlaşıldığına göre, antlaşma yapan taraflar arasındaki güç dengesi ne olursa olsun, temel ahlâkî ilke, verilen sözün mutlaka yerine getirilmesidir .</a:t>
            </a:r>
          </a:p>
          <a:p>
            <a:r>
              <a:rPr lang="tr-TR" dirty="0" smtClean="0">
                <a:latin typeface="Arial Black" pitchFamily="34" charset="0"/>
              </a:rPr>
              <a:t> Kendinden güçlü olana verilen sözü yerine getirip, zayıf olana verilen söze riayet etmemek, ahlaksızca bir tutumdur.</a:t>
            </a:r>
          </a:p>
          <a:p>
            <a:r>
              <a:rPr lang="tr-TR" dirty="0" smtClean="0">
                <a:solidFill>
                  <a:srgbClr val="00B050"/>
                </a:solidFill>
                <a:latin typeface="Arial Black" pitchFamily="34" charset="0"/>
              </a:rPr>
              <a:t>  Bu ilke, aynı zamanda bireysel ilişkilerde büyük-küçük arasında da dikkat edilmesi gereken temel ve ahlâkî bir düzenleyici ilkedir.</a:t>
            </a:r>
          </a:p>
          <a:p>
            <a:r>
              <a:rPr lang="tr-TR" dirty="0" smtClean="0">
                <a:latin typeface="Arial Black" pitchFamily="34" charset="0"/>
              </a:rPr>
              <a:t>  Ayrıca, verilen söz ve yapılan antlaşmalara riâyet hususunda Allah kefil tutulmuş olduğundan, antlaşmanın gereğini yerine getirmemek Allah’a karşı işlenmiş büyük bir suçtur.</a:t>
            </a:r>
          </a:p>
          <a:p>
            <a:r>
              <a:rPr lang="tr-TR" dirty="0" smtClean="0">
                <a:latin typeface="Arial Black" pitchFamily="34" charset="0"/>
              </a:rPr>
              <a:t> </a:t>
            </a:r>
            <a:r>
              <a:rPr lang="tr-TR" dirty="0" smtClean="0">
                <a:solidFill>
                  <a:srgbClr val="0070C0"/>
                </a:solidFill>
                <a:latin typeface="Arial Black" pitchFamily="34" charset="0"/>
              </a:rPr>
              <a:t> Kısaca, bu âyetler, kişinin Allah’a olan inancından dolayı manevî, ahlâkî, toplumsal ve uluslararası ilişkilerdeki sorumluluklarına işaret ettiği gibi, aynı zamanda insanların birbiriyle yaptıkları bütün sözleşmelerin, bütün antlaşmaların ilke olarak Allah’la yapılmış sayılacağını ve dolayısıyla bunlara tam bir riayet gerektirdiğine dikkat çeker .</a:t>
            </a:r>
          </a:p>
          <a:p>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Muhterem Kardeşlerim</a:t>
            </a:r>
            <a:br>
              <a:rPr lang="tr-TR" dirty="0" smtClean="0"/>
            </a:b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39</a:t>
            </a:fld>
            <a:endParaRPr lang="tr-TR" dirty="0"/>
          </a:p>
        </p:txBody>
      </p:sp>
      <p:sp>
        <p:nvSpPr>
          <p:cNvPr id="5" name="4 İçerik Yer Tutucusu"/>
          <p:cNvSpPr>
            <a:spLocks noGrp="1"/>
          </p:cNvSpPr>
          <p:nvPr>
            <p:ph sz="quarter" idx="1"/>
          </p:nvPr>
        </p:nvSpPr>
        <p:spPr>
          <a:xfrm>
            <a:off x="251520" y="980728"/>
            <a:ext cx="8712968" cy="5544616"/>
          </a:xfrm>
        </p:spPr>
        <p:txBody>
          <a:bodyPr>
            <a:normAutofit/>
          </a:bodyPr>
          <a:lstStyle/>
          <a:p>
            <a:r>
              <a:rPr lang="tr-TR" dirty="0" smtClean="0">
                <a:solidFill>
                  <a:srgbClr val="0070C0"/>
                </a:solidFill>
                <a:latin typeface="Arial Black" pitchFamily="34" charset="0"/>
              </a:rPr>
              <a:t>Zikredilen âyetlerden de anlaşıldığı üzere, Kur’ân, sözde durmayı ve antlaşmalara riâyeti imanın bir gereği saymıştır .</a:t>
            </a:r>
          </a:p>
          <a:p>
            <a:endParaRPr lang="tr-TR" dirty="0" smtClean="0">
              <a:latin typeface="Arial Black" pitchFamily="34" charset="0"/>
            </a:endParaRPr>
          </a:p>
          <a:p>
            <a:r>
              <a:rPr lang="tr-TR" dirty="0" smtClean="0">
                <a:latin typeface="Arial Black" pitchFamily="34" charset="0"/>
              </a:rPr>
              <a:t>Hz Peygamber de verilen sözün önemi üzerinde titizlikle durmuş ve sözde durmayı ve antlaşmalara riâyeti imanın bir gereği ve dinî bir görev saymıştır. </a:t>
            </a:r>
          </a:p>
          <a:p>
            <a:endParaRPr lang="tr-TR" dirty="0" smtClean="0">
              <a:solidFill>
                <a:srgbClr val="C00000"/>
              </a:solidFill>
              <a:latin typeface="Arial Black" pitchFamily="34" charset="0"/>
            </a:endParaRPr>
          </a:p>
          <a:p>
            <a:r>
              <a:rPr lang="tr-TR" dirty="0" smtClean="0">
                <a:solidFill>
                  <a:srgbClr val="C00000"/>
                </a:solidFill>
                <a:latin typeface="Arial Black" pitchFamily="34" charset="0"/>
              </a:rPr>
              <a:t>Bu konuda Hz Peygamber şöyle buyurmuştur:</a:t>
            </a:r>
          </a:p>
          <a:p>
            <a:r>
              <a:rPr lang="tr-TR" dirty="0" smtClean="0">
                <a:latin typeface="Arial Black" pitchFamily="34" charset="0"/>
              </a:rPr>
              <a:t> “Emanete riâyeti olmayanın imanı yoktur, </a:t>
            </a:r>
            <a:r>
              <a:rPr lang="tr-TR" dirty="0" smtClean="0">
                <a:solidFill>
                  <a:srgbClr val="00B050"/>
                </a:solidFill>
                <a:latin typeface="Arial Black" pitchFamily="34" charset="0"/>
              </a:rPr>
              <a:t>sözünde durmayanın da dini yoktur ” </a:t>
            </a:r>
            <a:r>
              <a:rPr lang="tr-TR" sz="2000" dirty="0" smtClean="0">
                <a:latin typeface="Arial Black" pitchFamily="34" charset="0"/>
              </a:rPr>
              <a:t>(Ahmed b  Hanbel, Müsned, III, 135, 154, 210, 251 )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152400"/>
            <a:ext cx="8229600" cy="756320"/>
          </a:xfrm>
        </p:spPr>
        <p:txBody>
          <a:bodyPr/>
          <a:lstStyle/>
          <a:p>
            <a:r>
              <a:rPr lang="tr-TR" dirty="0" smtClean="0"/>
              <a:t>Değerli mü'minler!</a:t>
            </a:r>
            <a:endParaRPr lang="tr-TR" dirty="0"/>
          </a:p>
        </p:txBody>
      </p:sp>
      <p:sp>
        <p:nvSpPr>
          <p:cNvPr id="4" name="3 Veri Yer Tutucusu"/>
          <p:cNvSpPr>
            <a:spLocks noGrp="1"/>
          </p:cNvSpPr>
          <p:nvPr>
            <p:ph type="dt" sz="half" idx="10"/>
          </p:nvPr>
        </p:nvSpPr>
        <p:spPr/>
        <p:txBody>
          <a:bodyPr/>
          <a:lstStyle/>
          <a:p>
            <a:r>
              <a:rPr lang="tr-TR" dirty="0" smtClean="0"/>
              <a:t>13.02.2013</a:t>
            </a:r>
            <a:endParaRPr lang="tr-TR" dirty="0"/>
          </a:p>
        </p:txBody>
      </p:sp>
      <p:sp>
        <p:nvSpPr>
          <p:cNvPr id="5" name="4 Slayt Numarası Yer Tutucusu"/>
          <p:cNvSpPr>
            <a:spLocks noGrp="1"/>
          </p:cNvSpPr>
          <p:nvPr>
            <p:ph type="sldNum" sz="quarter" idx="12"/>
          </p:nvPr>
        </p:nvSpPr>
        <p:spPr/>
        <p:txBody>
          <a:bodyPr/>
          <a:lstStyle/>
          <a:p>
            <a:fld id="{2F6897F2-FF88-4DD7-94D2-57ACF86490C2}" type="slidenum">
              <a:rPr lang="tr-TR" smtClean="0"/>
              <a:pPr/>
              <a:t>4</a:t>
            </a:fld>
            <a:endParaRPr lang="tr-TR" dirty="0"/>
          </a:p>
        </p:txBody>
      </p:sp>
      <p:sp>
        <p:nvSpPr>
          <p:cNvPr id="2" name="1 İçerik Yer Tutucusu"/>
          <p:cNvSpPr>
            <a:spLocks noGrp="1"/>
          </p:cNvSpPr>
          <p:nvPr>
            <p:ph sz="quarter" idx="1"/>
          </p:nvPr>
        </p:nvSpPr>
        <p:spPr>
          <a:xfrm>
            <a:off x="395536" y="836712"/>
            <a:ext cx="6624736" cy="5616624"/>
          </a:xfrm>
        </p:spPr>
        <p:txBody>
          <a:bodyPr>
            <a:normAutofit fontScale="77500" lnSpcReduction="20000"/>
          </a:bodyPr>
          <a:lstStyle/>
          <a:p>
            <a:endParaRPr lang="tr-TR" dirty="0" smtClean="0">
              <a:latin typeface="Arial Black" pitchFamily="34" charset="0"/>
            </a:endParaRPr>
          </a:p>
          <a:p>
            <a:r>
              <a:rPr lang="tr-TR" dirty="0" smtClean="0">
                <a:latin typeface="Arial Black" pitchFamily="34" charset="0"/>
              </a:rPr>
              <a:t>Peygamberlerde bulunması gerekli beş nitelikten birinin de emanet olması, emanetin mana ve önemini ifade etmektedir. </a:t>
            </a:r>
          </a:p>
          <a:p>
            <a:endParaRPr lang="tr-TR" dirty="0" smtClean="0">
              <a:latin typeface="Arial Black" pitchFamily="34" charset="0"/>
            </a:endParaRPr>
          </a:p>
          <a:p>
            <a:r>
              <a:rPr lang="tr-TR" dirty="0" smtClean="0">
                <a:latin typeface="Arial Black" pitchFamily="34" charset="0"/>
              </a:rPr>
              <a:t>Bu sıfat, Peygamberlerin her yönü ile güvenilir olduklarını ifade eder. </a:t>
            </a:r>
            <a:r>
              <a:rPr lang="tr-TR" dirty="0" smtClean="0">
                <a:solidFill>
                  <a:srgbClr val="FF0000"/>
                </a:solidFill>
                <a:latin typeface="Arial Black" pitchFamily="34" charset="0"/>
              </a:rPr>
              <a:t>Esasen insanların güvenmediği bir kimsenin, Peygamber olarak görevlendirilmesi düşünülemez. </a:t>
            </a:r>
            <a:r>
              <a:rPr lang="tr-TR" dirty="0" smtClean="0">
                <a:latin typeface="Arial Black" pitchFamily="34" charset="0"/>
              </a:rPr>
              <a:t>Çünkü Peygamber, Allah ile kulları arasında elçidir. Böyle bir kimse güvenilir olmazsa insanlar ona ne inanır ne de  söylediklerini dinler.										</a:t>
            </a:r>
          </a:p>
          <a:p>
            <a:r>
              <a:rPr lang="tr-TR" dirty="0" smtClean="0">
                <a:latin typeface="Arial Black" pitchFamily="34" charset="0"/>
              </a:rPr>
              <a:t>Peygamberlerin sonuncusu olan Efendimiz, içinde doğup büyüdüğü toplum tarafından, daha Peygamber olarak görevlendirilmezden önce </a:t>
            </a:r>
            <a:r>
              <a:rPr lang="tr-TR" dirty="0" smtClean="0">
                <a:solidFill>
                  <a:srgbClr val="00B050"/>
                </a:solidFill>
                <a:latin typeface="Arial Black" pitchFamily="34" charset="0"/>
              </a:rPr>
              <a:t>el-Emin olarak</a:t>
            </a:r>
            <a:r>
              <a:rPr lang="tr-TR" dirty="0" smtClean="0">
                <a:solidFill>
                  <a:srgbClr val="92D050"/>
                </a:solidFill>
                <a:latin typeface="Arial Black" pitchFamily="34" charset="0"/>
              </a:rPr>
              <a:t> </a:t>
            </a:r>
            <a:r>
              <a:rPr lang="tr-TR" dirty="0" smtClean="0">
                <a:latin typeface="Arial Black" pitchFamily="34" charset="0"/>
              </a:rPr>
              <a:t>tanınmıştı. </a:t>
            </a:r>
          </a:p>
          <a:p>
            <a:pPr>
              <a:buNone/>
            </a:pPr>
            <a:endParaRPr lang="tr-TR" dirty="0" smtClean="0">
              <a:solidFill>
                <a:srgbClr val="FFFF00"/>
              </a:solidFill>
              <a:latin typeface="Arial Black" pitchFamily="34" charset="0"/>
            </a:endParaRPr>
          </a:p>
        </p:txBody>
      </p:sp>
      <p:sp>
        <p:nvSpPr>
          <p:cNvPr id="43010" name="AutoShape 2" descr="https://encrypted-tbn1.gstatic.com/images?q=tbn:ANd9GcTwpmGUBYLUKtSfviJLTyXa2sze-bQ4HLFmxpk_DUayEBBcSQtREA">
            <a:hlinkClick r:id="rId2"/>
          </p:cNvPr>
          <p:cNvSpPr>
            <a:spLocks noChangeAspect="1" noChangeArrowheads="1"/>
          </p:cNvSpPr>
          <p:nvPr/>
        </p:nvSpPr>
        <p:spPr bwMode="auto">
          <a:xfrm>
            <a:off x="155575" y="-1790700"/>
            <a:ext cx="4991100" cy="3743325"/>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43012" name="AutoShape 4" descr="https://encrypted-tbn1.gstatic.com/images?q=tbn:ANd9GcTwpmGUBYLUKtSfviJLTyXa2sze-bQ4HLFmxpk_DUayEBBcSQtREA">
            <a:hlinkClick r:id="rId2"/>
          </p:cNvPr>
          <p:cNvSpPr>
            <a:spLocks noChangeAspect="1" noChangeArrowheads="1"/>
          </p:cNvSpPr>
          <p:nvPr/>
        </p:nvSpPr>
        <p:spPr bwMode="auto">
          <a:xfrm>
            <a:off x="155575" y="-1790700"/>
            <a:ext cx="4991100" cy="3743325"/>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43014" name="AutoShape 6" descr="https://encrypted-tbn1.gstatic.com/images?q=tbn:ANd9GcTwpmGUBYLUKtSfviJLTyXa2sze-bQ4HLFmxpk_DUayEBBcSQtREA">
            <a:hlinkClick r:id="rId2"/>
          </p:cNvPr>
          <p:cNvSpPr>
            <a:spLocks noChangeAspect="1" noChangeArrowheads="1"/>
          </p:cNvSpPr>
          <p:nvPr/>
        </p:nvSpPr>
        <p:spPr bwMode="auto">
          <a:xfrm>
            <a:off x="155575" y="-1790700"/>
            <a:ext cx="4991100" cy="3743325"/>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43018" name="Picture 10" descr="http://www.ekince.net/resimler/galeri/islam-desktop-wallpaper.jpg">
            <a:hlinkClick r:id="rId3"/>
          </p:cNvPr>
          <p:cNvPicPr>
            <a:picLocks noChangeAspect="1" noChangeArrowheads="1"/>
          </p:cNvPicPr>
          <p:nvPr/>
        </p:nvPicPr>
        <p:blipFill>
          <a:blip r:embed="rId4" cstate="print"/>
          <a:srcRect l="46168" r="1894"/>
          <a:stretch>
            <a:fillRect/>
          </a:stretch>
        </p:blipFill>
        <p:spPr bwMode="auto">
          <a:xfrm>
            <a:off x="7092280" y="1700808"/>
            <a:ext cx="1872208" cy="4104456"/>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Muhterem Kardeşlerim</a:t>
            </a:r>
            <a:br>
              <a:rPr lang="tr-TR" dirty="0" smtClean="0"/>
            </a:b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40</a:t>
            </a:fld>
            <a:endParaRPr lang="tr-TR" dirty="0"/>
          </a:p>
        </p:txBody>
      </p:sp>
      <p:sp>
        <p:nvSpPr>
          <p:cNvPr id="5" name="4 İçerik Yer Tutucusu"/>
          <p:cNvSpPr>
            <a:spLocks noGrp="1"/>
          </p:cNvSpPr>
          <p:nvPr>
            <p:ph sz="quarter" idx="1"/>
          </p:nvPr>
        </p:nvSpPr>
        <p:spPr>
          <a:xfrm>
            <a:off x="179512" y="836712"/>
            <a:ext cx="8712968" cy="5688632"/>
          </a:xfrm>
        </p:spPr>
        <p:txBody>
          <a:bodyPr>
            <a:normAutofit lnSpcReduction="10000"/>
          </a:bodyPr>
          <a:lstStyle/>
          <a:p>
            <a:r>
              <a:rPr lang="tr-TR" dirty="0" smtClean="0">
                <a:latin typeface="Arial Black" pitchFamily="34" charset="0"/>
              </a:rPr>
              <a:t>Kur’an’da, verilen sözün yerine getirilmemesi Allah katında en çirkin davranışlardan biri hatta önde geleni olarak takdim edilmektedir:</a:t>
            </a:r>
          </a:p>
          <a:p>
            <a:pPr rtl="1"/>
            <a:r>
              <a:rPr lang="ar-SA" sz="3000" dirty="0" smtClean="0">
                <a:solidFill>
                  <a:srgbClr val="00B050"/>
                </a:solidFill>
                <a:latin typeface="Arial Black" pitchFamily="34" charset="0"/>
              </a:rPr>
              <a:t>يَا أَيُّهَا الَّذِينَ آَمَنُوا لِمَ تَقُولُونَ مَا لَا تَفْعَلُونَ</a:t>
            </a:r>
            <a:endParaRPr lang="en-US" sz="3000" dirty="0" smtClean="0">
              <a:solidFill>
                <a:srgbClr val="00B050"/>
              </a:solidFill>
              <a:latin typeface="Arial Black" pitchFamily="34" charset="0"/>
            </a:endParaRPr>
          </a:p>
          <a:p>
            <a:pPr rtl="1"/>
            <a:r>
              <a:rPr lang="ar-SA" sz="3000" dirty="0" smtClean="0">
                <a:latin typeface="Arial Black" pitchFamily="34" charset="0"/>
              </a:rPr>
              <a:t>كَبُرَ مَقْتاً عِندَ اللَّهِ أَن تَقُولُوا مَا لَا تَفْعَلُونَ </a:t>
            </a:r>
            <a:endParaRPr lang="en-US" sz="3000" dirty="0" smtClean="0">
              <a:latin typeface="Arial Black" pitchFamily="34" charset="0"/>
            </a:endParaRPr>
          </a:p>
          <a:p>
            <a:r>
              <a:rPr lang="tr-TR" dirty="0" smtClean="0">
                <a:solidFill>
                  <a:srgbClr val="00B050"/>
                </a:solidFill>
                <a:latin typeface="Arial Black" pitchFamily="34" charset="0"/>
              </a:rPr>
              <a:t>“Ey iman edenler! Yapmayacağınız şeyleri niçin söylüyorsunuz? </a:t>
            </a:r>
            <a:r>
              <a:rPr lang="tr-TR" dirty="0" smtClean="0">
                <a:latin typeface="Arial Black" pitchFamily="34" charset="0"/>
              </a:rPr>
              <a:t>Yapmayacağınız şeyleri söylemeniz, Allah katında büyük gazap gerektiren bir iştir ” (Saf,61/ 2-3 )</a:t>
            </a:r>
          </a:p>
          <a:p>
            <a:endParaRPr lang="tr-TR" dirty="0" smtClean="0">
              <a:latin typeface="Arial Black" pitchFamily="34" charset="0"/>
            </a:endParaRPr>
          </a:p>
          <a:p>
            <a:r>
              <a:rPr lang="tr-TR" dirty="0" smtClean="0">
                <a:latin typeface="Arial Black" pitchFamily="34" charset="0"/>
              </a:rPr>
              <a:t>İşte bundan dolayı olsa gerek ki, Allah adına verilen ahdin bozulmaması istenmiştir</a:t>
            </a:r>
          </a:p>
          <a:p>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706090"/>
          </a:xfrm>
        </p:spPr>
        <p:txBody>
          <a:bodyPr>
            <a:normAutofit fontScale="90000"/>
          </a:bodyPr>
          <a:lstStyle/>
          <a:p>
            <a:r>
              <a:rPr lang="tr-TR" dirty="0" err="1" smtClean="0">
                <a:solidFill>
                  <a:srgbClr val="00B050"/>
                </a:solidFill>
                <a:latin typeface="Arial Black" pitchFamily="34" charset="0"/>
              </a:rPr>
              <a:t>Müslümanın</a:t>
            </a:r>
            <a:r>
              <a:rPr lang="tr-TR" dirty="0" smtClean="0">
                <a:solidFill>
                  <a:srgbClr val="00B050"/>
                </a:solidFill>
                <a:latin typeface="Arial Black" pitchFamily="34" charset="0"/>
              </a:rPr>
              <a:t> sözü </a:t>
            </a:r>
            <a:r>
              <a:rPr lang="tr-TR" dirty="0" smtClean="0">
                <a:solidFill>
                  <a:srgbClr val="00B050"/>
                </a:solidFill>
                <a:latin typeface="Arial Black" pitchFamily="34" charset="0"/>
              </a:rPr>
              <a:t>senet</a:t>
            </a:r>
            <a:r>
              <a:rPr lang="de-CH" dirty="0" err="1" smtClean="0">
                <a:solidFill>
                  <a:srgbClr val="00B050"/>
                </a:solidFill>
                <a:latin typeface="Arial Black" pitchFamily="34" charset="0"/>
              </a:rPr>
              <a:t>tir</a:t>
            </a:r>
            <a:r>
              <a:rPr lang="de-CH" dirty="0" smtClean="0">
                <a:solidFill>
                  <a:srgbClr val="00B050"/>
                </a:solidFill>
                <a:latin typeface="Arial Black" pitchFamily="34" charset="0"/>
              </a:rPr>
              <a:t>.</a:t>
            </a:r>
            <a:endParaRPr lang="tr-TR" dirty="0" smtClean="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41</a:t>
            </a:fld>
            <a:endParaRPr lang="tr-TR" dirty="0"/>
          </a:p>
        </p:txBody>
      </p:sp>
      <p:sp>
        <p:nvSpPr>
          <p:cNvPr id="5" name="4 İçerik Yer Tutucusu"/>
          <p:cNvSpPr>
            <a:spLocks noGrp="1"/>
          </p:cNvSpPr>
          <p:nvPr>
            <p:ph sz="quarter" idx="1"/>
          </p:nvPr>
        </p:nvSpPr>
        <p:spPr>
          <a:xfrm>
            <a:off x="0" y="836712"/>
            <a:ext cx="8964488" cy="5760640"/>
          </a:xfrm>
        </p:spPr>
        <p:txBody>
          <a:bodyPr>
            <a:normAutofit lnSpcReduction="10000"/>
          </a:bodyPr>
          <a:lstStyle/>
          <a:p>
            <a:endParaRPr lang="tr-TR" dirty="0" smtClean="0">
              <a:latin typeface="Arial Black" pitchFamily="34" charset="0"/>
            </a:endParaRPr>
          </a:p>
          <a:p>
            <a:r>
              <a:rPr lang="tr-TR" dirty="0" smtClean="0">
                <a:latin typeface="Arial Black" pitchFamily="34" charset="0"/>
              </a:rPr>
              <a:t>Peygamberimiz </a:t>
            </a:r>
            <a:r>
              <a:rPr lang="tr-TR" dirty="0" smtClean="0">
                <a:latin typeface="Arial Black" pitchFamily="34" charset="0"/>
              </a:rPr>
              <a:t>buyuruyor ki:</a:t>
            </a:r>
          </a:p>
          <a:p>
            <a:r>
              <a:rPr lang="ar-SA" sz="2800" dirty="0" smtClean="0">
                <a:latin typeface="Arial Black" pitchFamily="34" charset="0"/>
              </a:rPr>
              <a:t>قَالَ رَسُولُ اللّهِ: </a:t>
            </a:r>
            <a:r>
              <a:rPr lang="ar-SA" sz="2800" dirty="0" smtClean="0">
                <a:solidFill>
                  <a:srgbClr val="C00000"/>
                </a:solidFill>
                <a:latin typeface="Arial Black" pitchFamily="34" charset="0"/>
              </a:rPr>
              <a:t>أرْبَعٌ  مَنْ كُنَّ فيهِ كَانَ مُنَافِقاً خَالِصاً</a:t>
            </a:r>
            <a:r>
              <a:rPr lang="ar-SA" sz="2800" dirty="0" smtClean="0">
                <a:latin typeface="Arial Black" pitchFamily="34" charset="0"/>
              </a:rPr>
              <a:t>. وَمَنْ كَانَتْ فِيهِ خَصْلَةٌ مِنْهُنَّ كَانَتْ فِيهِ خَصْلَةٌ مِنَ النِّفَاقِ حَتّى يَدَعَهَا:</a:t>
            </a:r>
            <a:r>
              <a:rPr lang="ar-SA" sz="2800" dirty="0" smtClean="0">
                <a:solidFill>
                  <a:srgbClr val="00B050"/>
                </a:solidFill>
                <a:latin typeface="Arial Black" pitchFamily="34" charset="0"/>
              </a:rPr>
              <a:t> إذَا أُؤْتِمِنَ خَانَ، </a:t>
            </a:r>
            <a:r>
              <a:rPr lang="ar-SA" sz="2800" dirty="0" smtClean="0">
                <a:latin typeface="Arial Black" pitchFamily="34" charset="0"/>
              </a:rPr>
              <a:t>وَإذَا حَدّثَ كَذَبَ، </a:t>
            </a:r>
            <a:r>
              <a:rPr lang="ar-SA" sz="2800" dirty="0" smtClean="0">
                <a:solidFill>
                  <a:srgbClr val="7030A0"/>
                </a:solidFill>
                <a:latin typeface="Arial Black" pitchFamily="34" charset="0"/>
              </a:rPr>
              <a:t>وإذَا عَاهَدَ غَدَرَ، </a:t>
            </a:r>
            <a:r>
              <a:rPr lang="ar-SA" sz="2800" dirty="0" smtClean="0">
                <a:latin typeface="Arial Black" pitchFamily="34" charset="0"/>
              </a:rPr>
              <a:t>وَإذَا خَاصَمَ فَجَرَ</a:t>
            </a:r>
            <a:endParaRPr lang="tr-TR" sz="2800" dirty="0" smtClean="0">
              <a:latin typeface="Arial Black" pitchFamily="34" charset="0"/>
            </a:endParaRPr>
          </a:p>
          <a:p>
            <a:r>
              <a:rPr lang="tr-TR" sz="2400" dirty="0" smtClean="0">
                <a:latin typeface="Arial Black" pitchFamily="34" charset="0"/>
              </a:rPr>
              <a:t>İbnu Amr İbni'l-As (radıyallahu anhümâ) anlatıyor: </a:t>
            </a:r>
            <a:r>
              <a:rPr lang="tr-TR" dirty="0" smtClean="0">
                <a:latin typeface="Arial Black" pitchFamily="34" charset="0"/>
              </a:rPr>
              <a:t>"</a:t>
            </a:r>
            <a:r>
              <a:rPr lang="tr-TR" sz="2400" dirty="0" smtClean="0">
                <a:latin typeface="Arial Black" pitchFamily="34" charset="0"/>
              </a:rPr>
              <a:t>Resulullah (aleyhissalâtu vesselâm) buyurdular ki:“ </a:t>
            </a:r>
            <a:r>
              <a:rPr lang="tr-TR" dirty="0" smtClean="0">
                <a:solidFill>
                  <a:srgbClr val="C00000"/>
                </a:solidFill>
                <a:latin typeface="Arial Black" pitchFamily="34" charset="0"/>
              </a:rPr>
              <a:t>Dört haslet vardır; kimde bu hasletler bulunursa o kimse halis münafıktır </a:t>
            </a:r>
            <a:r>
              <a:rPr lang="tr-TR" dirty="0" smtClean="0">
                <a:latin typeface="Arial Black" pitchFamily="34" charset="0"/>
              </a:rPr>
              <a:t> Kimde de bunlardan biri bulunursa, onu bırakıncaya kadar kendinde nifaktan bir haslet var demektir: </a:t>
            </a:r>
            <a:r>
              <a:rPr lang="tr-TR" dirty="0" smtClean="0">
                <a:solidFill>
                  <a:srgbClr val="00B050"/>
                </a:solidFill>
                <a:latin typeface="Arial Black" pitchFamily="34" charset="0"/>
              </a:rPr>
              <a:t>Emanet edilince hıyanet eder, </a:t>
            </a:r>
            <a:r>
              <a:rPr lang="tr-TR" dirty="0" smtClean="0">
                <a:latin typeface="Arial Black" pitchFamily="34" charset="0"/>
              </a:rPr>
              <a:t>konuşunca yalan söyler, </a:t>
            </a:r>
            <a:r>
              <a:rPr lang="tr-TR" dirty="0" smtClean="0">
                <a:solidFill>
                  <a:srgbClr val="7030A0"/>
                </a:solidFill>
                <a:latin typeface="Arial Black" pitchFamily="34" charset="0"/>
              </a:rPr>
              <a:t>söz verince sözünde durmaz, </a:t>
            </a:r>
            <a:r>
              <a:rPr lang="tr-TR" dirty="0" smtClean="0">
                <a:latin typeface="Arial Black" pitchFamily="34" charset="0"/>
              </a:rPr>
              <a:t>husumet edince haddi aşar “  </a:t>
            </a:r>
            <a:r>
              <a:rPr lang="tr-TR" sz="1400" dirty="0" smtClean="0">
                <a:latin typeface="Arial Black" pitchFamily="34" charset="0"/>
              </a:rPr>
              <a:t>[Buharî, İman 24, Mezalim 17, Cizye 17; Müslim, İman 106, (58); Ebu Davud, Sünnet 16, (4688); Tirmizî, İman 14, (2634); Nesâî, İman 20, (8, 116) ]</a:t>
            </a:r>
            <a:endParaRPr lang="tr-TR" sz="1900" dirty="0" smtClean="0">
              <a:latin typeface="Arial Black" pitchFamily="34" charset="0"/>
            </a:endParaRPr>
          </a:p>
          <a:p>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200" dirty="0" smtClean="0">
                <a:solidFill>
                  <a:srgbClr val="0070C0"/>
                </a:solidFill>
                <a:latin typeface="Arial Black" pitchFamily="34" charset="0"/>
              </a:rPr>
              <a:t>Kulluğun en başta gelen özelliği bu… Sözünü yerine getirmek</a:t>
            </a:r>
            <a:r>
              <a:rPr lang="tr-TR" sz="3200" dirty="0" smtClean="0">
                <a:solidFill>
                  <a:srgbClr val="0070C0"/>
                </a:solidFill>
                <a:latin typeface="Arial Black" pitchFamily="34" charset="0"/>
              </a:rPr>
              <a:t>…</a:t>
            </a:r>
            <a:endParaRPr lang="tr-TR" sz="3200"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42</a:t>
            </a:fld>
            <a:endParaRPr lang="tr-TR" dirty="0"/>
          </a:p>
        </p:txBody>
      </p:sp>
      <p:sp>
        <p:nvSpPr>
          <p:cNvPr id="5" name="4 İçerik Yer Tutucusu"/>
          <p:cNvSpPr>
            <a:spLocks noGrp="1"/>
          </p:cNvSpPr>
          <p:nvPr>
            <p:ph sz="quarter" idx="1"/>
          </p:nvPr>
        </p:nvSpPr>
        <p:spPr>
          <a:xfrm>
            <a:off x="179512" y="1484784"/>
            <a:ext cx="8784976" cy="5040560"/>
          </a:xfrm>
        </p:spPr>
        <p:txBody>
          <a:bodyPr>
            <a:normAutofit/>
          </a:bodyPr>
          <a:lstStyle/>
          <a:p>
            <a:r>
              <a:rPr lang="tr-TR" dirty="0" smtClean="0">
                <a:latin typeface="Arial Black" pitchFamily="34" charset="0"/>
              </a:rPr>
              <a:t>Mü’minlerin vasıflarını bildiren Rabbimiz buyurmaktadır:</a:t>
            </a:r>
          </a:p>
          <a:p>
            <a:r>
              <a:rPr lang="ar-SA" dirty="0" smtClean="0">
                <a:solidFill>
                  <a:srgbClr val="7030A0"/>
                </a:solidFill>
                <a:latin typeface="Arial Black" pitchFamily="34" charset="0"/>
              </a:rPr>
              <a:t>وَالَّذِينَ هُمْ لاَمَانَاتِهِمْ </a:t>
            </a:r>
            <a:r>
              <a:rPr lang="ar-SA" dirty="0" smtClean="0">
                <a:solidFill>
                  <a:srgbClr val="C00000"/>
                </a:solidFill>
                <a:latin typeface="Arial Black" pitchFamily="34" charset="0"/>
              </a:rPr>
              <a:t>وَعَهْدِهِمْ رَاعُونَ</a:t>
            </a:r>
            <a:endParaRPr lang="tr-TR" dirty="0" smtClean="0">
              <a:solidFill>
                <a:srgbClr val="C00000"/>
              </a:solidFill>
              <a:latin typeface="Arial Black" pitchFamily="34" charset="0"/>
            </a:endParaRPr>
          </a:p>
          <a:p>
            <a:r>
              <a:rPr lang="tr-TR" dirty="0" smtClean="0">
                <a:solidFill>
                  <a:srgbClr val="7030A0"/>
                </a:solidFill>
                <a:latin typeface="Arial Black" pitchFamily="34" charset="0"/>
              </a:rPr>
              <a:t>“Yine onlar ki, emanetlerine</a:t>
            </a:r>
            <a:r>
              <a:rPr lang="tr-TR" dirty="0" smtClean="0">
                <a:latin typeface="Arial Black" pitchFamily="34" charset="0"/>
              </a:rPr>
              <a:t> </a:t>
            </a:r>
            <a:r>
              <a:rPr lang="tr-TR" dirty="0" smtClean="0">
                <a:solidFill>
                  <a:srgbClr val="C00000"/>
                </a:solidFill>
                <a:latin typeface="Arial Black" pitchFamily="34" charset="0"/>
              </a:rPr>
              <a:t>ve verdikleri sözlere riâyet ederler ” </a:t>
            </a:r>
            <a:r>
              <a:rPr lang="tr-TR" dirty="0" smtClean="0">
                <a:latin typeface="Arial Black" pitchFamily="34" charset="0"/>
              </a:rPr>
              <a:t>(Mü’minun, 23/8)</a:t>
            </a:r>
          </a:p>
          <a:p>
            <a:endParaRPr lang="tr-TR" dirty="0" smtClean="0">
              <a:latin typeface="Arial Black" pitchFamily="34" charset="0"/>
            </a:endParaRPr>
          </a:p>
          <a:p>
            <a:r>
              <a:rPr lang="tr-TR" dirty="0" smtClean="0">
                <a:latin typeface="Arial Black" pitchFamily="34" charset="0"/>
              </a:rPr>
              <a:t>Yüce </a:t>
            </a:r>
            <a:r>
              <a:rPr lang="tr-TR" dirty="0" smtClean="0">
                <a:latin typeface="Arial Black" pitchFamily="34" charset="0"/>
              </a:rPr>
              <a:t>Mevlamız örnek gösteriyor:</a:t>
            </a:r>
          </a:p>
          <a:p>
            <a:r>
              <a:rPr lang="ar-SA" dirty="0" smtClean="0">
                <a:solidFill>
                  <a:srgbClr val="7030A0"/>
                </a:solidFill>
                <a:latin typeface="Arial Black" pitchFamily="34" charset="0"/>
              </a:rPr>
              <a:t>وَاذْكُرْ فِى الْكِتَابِ اِسْمَعِيلَ </a:t>
            </a:r>
            <a:r>
              <a:rPr lang="ar-SA" dirty="0" smtClean="0">
                <a:latin typeface="Arial Black" pitchFamily="34" charset="0"/>
              </a:rPr>
              <a:t>اِنَّهُ كَانَ صَادِقَ الْوَعْدِ </a:t>
            </a:r>
            <a:r>
              <a:rPr lang="ar-SA" dirty="0" smtClean="0">
                <a:solidFill>
                  <a:srgbClr val="00B050"/>
                </a:solidFill>
                <a:latin typeface="Arial Black" pitchFamily="34" charset="0"/>
              </a:rPr>
              <a:t>وَكَانَ رَسُولاً نَبِيًّا</a:t>
            </a:r>
            <a:endParaRPr lang="tr-TR" dirty="0" smtClean="0">
              <a:solidFill>
                <a:srgbClr val="00B050"/>
              </a:solidFill>
              <a:latin typeface="Arial Black" pitchFamily="34" charset="0"/>
            </a:endParaRPr>
          </a:p>
          <a:p>
            <a:r>
              <a:rPr lang="tr-TR" dirty="0" smtClean="0">
                <a:solidFill>
                  <a:srgbClr val="7030A0"/>
                </a:solidFill>
                <a:latin typeface="Arial Black" pitchFamily="34" charset="0"/>
              </a:rPr>
              <a:t>“Kitap’ta İsmail’i de an</a:t>
            </a:r>
            <a:r>
              <a:rPr lang="tr-TR" dirty="0" smtClean="0">
                <a:latin typeface="Arial Black" pitchFamily="34" charset="0"/>
              </a:rPr>
              <a:t>  Şüphesiz o sözünde duran bir kimse idi  </a:t>
            </a:r>
            <a:r>
              <a:rPr lang="tr-TR" dirty="0" smtClean="0">
                <a:solidFill>
                  <a:srgbClr val="00B050"/>
                </a:solidFill>
                <a:latin typeface="Arial Black" pitchFamily="34" charset="0"/>
              </a:rPr>
              <a:t>Bir resul, bir nebi idi ”</a:t>
            </a:r>
            <a:r>
              <a:rPr lang="tr-TR" sz="2200" dirty="0" smtClean="0">
                <a:latin typeface="Arial Black" pitchFamily="34" charset="0"/>
              </a:rPr>
              <a:t>(Meryem, 19/54)</a:t>
            </a:r>
            <a:endParaRPr lang="tr-TR" dirty="0" smtClean="0">
              <a:latin typeface="Arial Black" pitchFamily="34" charset="0"/>
            </a:endParaRPr>
          </a:p>
          <a:p>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0"/>
            <a:ext cx="7772400" cy="850106"/>
          </a:xfrm>
        </p:spPr>
        <p:txBody>
          <a:bodyPr/>
          <a:lstStyle/>
          <a:p>
            <a:r>
              <a:rPr lang="tr-TR" dirty="0" smtClean="0"/>
              <a:t>Muhterem Kardeşlerim</a:t>
            </a:r>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43</a:t>
            </a:fld>
            <a:endParaRPr lang="tr-TR" dirty="0"/>
          </a:p>
        </p:txBody>
      </p:sp>
      <p:sp>
        <p:nvSpPr>
          <p:cNvPr id="5" name="4 İçerik Yer Tutucusu"/>
          <p:cNvSpPr>
            <a:spLocks noGrp="1"/>
          </p:cNvSpPr>
          <p:nvPr>
            <p:ph sz="quarter" idx="1"/>
          </p:nvPr>
        </p:nvSpPr>
        <p:spPr>
          <a:xfrm>
            <a:off x="179512" y="764704"/>
            <a:ext cx="8964488" cy="6093296"/>
          </a:xfrm>
        </p:spPr>
        <p:txBody>
          <a:bodyPr>
            <a:normAutofit fontScale="92500"/>
          </a:bodyPr>
          <a:lstStyle/>
          <a:p>
            <a:r>
              <a:rPr lang="ar-SA" sz="3300" dirty="0" smtClean="0"/>
              <a:t>عن عبداللّهِ بن أبى الحمساءَ رَضِيَ اللّهُ عَنه قال: ]</a:t>
            </a:r>
            <a:r>
              <a:rPr lang="ar-SA" sz="3300" dirty="0" smtClean="0">
                <a:solidFill>
                  <a:srgbClr val="C00000"/>
                </a:solidFill>
              </a:rPr>
              <a:t>بَايَعْتُ</a:t>
            </a:r>
            <a:endParaRPr lang="tr-TR" sz="3300" dirty="0" smtClean="0">
              <a:solidFill>
                <a:srgbClr val="C00000"/>
              </a:solidFill>
            </a:endParaRPr>
          </a:p>
          <a:p>
            <a:r>
              <a:rPr lang="ar-SA" sz="3300" dirty="0" smtClean="0">
                <a:solidFill>
                  <a:srgbClr val="C00000"/>
                </a:solidFill>
              </a:rPr>
              <a:t>رَسُولَ اللّهِ . بِبَيْعٍ قَبْلَ أنْ يُبْعَثَ،</a:t>
            </a:r>
            <a:r>
              <a:rPr lang="ar-SA" sz="3300" dirty="0" smtClean="0"/>
              <a:t> </a:t>
            </a:r>
            <a:r>
              <a:rPr lang="ar-SA" sz="3300" dirty="0" smtClean="0">
                <a:solidFill>
                  <a:srgbClr val="00B050"/>
                </a:solidFill>
              </a:rPr>
              <a:t>وَبَقِيَتْ لَهُ بَقِيَّةٌ، </a:t>
            </a:r>
            <a:r>
              <a:rPr lang="ar-SA" sz="3300" dirty="0" smtClean="0"/>
              <a:t>فَوَعَدْتُهُ أنْ آتِيَهُ بِهَا في مَكَانِهِ، </a:t>
            </a:r>
            <a:r>
              <a:rPr lang="ar-SA" sz="3300" dirty="0" smtClean="0">
                <a:solidFill>
                  <a:srgbClr val="0070C0"/>
                </a:solidFill>
              </a:rPr>
              <a:t>فَنَسِيتُ</a:t>
            </a:r>
            <a:r>
              <a:rPr lang="ar-SA" sz="3300" dirty="0" smtClean="0"/>
              <a:t> </a:t>
            </a:r>
            <a:r>
              <a:rPr lang="ar-SA" sz="3300" dirty="0" smtClean="0">
                <a:solidFill>
                  <a:srgbClr val="7030A0"/>
                </a:solidFill>
              </a:rPr>
              <a:t>ثُمَّ ذَكَرْتُ بَعْدَ ثَثٍ، </a:t>
            </a:r>
            <a:r>
              <a:rPr lang="ar-SA" sz="3300" dirty="0" smtClean="0"/>
              <a:t>فَجِئْتُ فَإذَا هُوَ فِي مَكَانِهِ، </a:t>
            </a:r>
            <a:r>
              <a:rPr lang="ar-SA" sz="3300" dirty="0" smtClean="0">
                <a:solidFill>
                  <a:srgbClr val="C00000"/>
                </a:solidFill>
              </a:rPr>
              <a:t>فَقَالَ: يَا فَتَى لَقَدْ شَقَقْتَ عَلَيَّ أنَا ههُنَا مُنْذُ ثَثٍ أنْتَظِرُكَ</a:t>
            </a:r>
            <a:endParaRPr lang="tr-TR" sz="3300" dirty="0" smtClean="0">
              <a:solidFill>
                <a:srgbClr val="C00000"/>
              </a:solidFill>
            </a:endParaRPr>
          </a:p>
          <a:p>
            <a:r>
              <a:rPr lang="tr-TR" dirty="0" smtClean="0">
                <a:latin typeface="Arial Black" pitchFamily="34" charset="0"/>
              </a:rPr>
              <a:t> Abdullah İbnu Ebi'l-Hamsa (radıyallahu anh) anlatıyor: </a:t>
            </a:r>
            <a:r>
              <a:rPr lang="tr-TR" dirty="0" smtClean="0">
                <a:solidFill>
                  <a:srgbClr val="C00000"/>
                </a:solidFill>
                <a:latin typeface="Arial Black" pitchFamily="34" charset="0"/>
              </a:rPr>
              <a:t>"Resulullah (aleyhissalâtu vesselâm)'a daha bi'set (peygamberlik) gelmezden önce bir şey satın almıştım </a:t>
            </a:r>
            <a:r>
              <a:rPr lang="tr-TR" dirty="0" smtClean="0">
                <a:solidFill>
                  <a:srgbClr val="00B050"/>
                </a:solidFill>
                <a:latin typeface="Arial Black" pitchFamily="34" charset="0"/>
              </a:rPr>
              <a:t>O alışverişten ona hâlâ bir miktar (borç) bakiyesi kalmıştı  </a:t>
            </a:r>
            <a:r>
              <a:rPr lang="tr-TR" dirty="0" smtClean="0">
                <a:latin typeface="Arial Black" pitchFamily="34" charset="0"/>
              </a:rPr>
              <a:t>Ben o kalanı, kendisine yerinde vermeyi vaadettim  </a:t>
            </a:r>
            <a:r>
              <a:rPr lang="tr-TR" dirty="0" smtClean="0">
                <a:solidFill>
                  <a:srgbClr val="0070C0"/>
                </a:solidFill>
                <a:latin typeface="Arial Black" pitchFamily="34" charset="0"/>
              </a:rPr>
              <a:t>Ama bunu unuttum</a:t>
            </a:r>
            <a:r>
              <a:rPr lang="tr-TR" dirty="0" smtClean="0">
                <a:latin typeface="Arial Black" pitchFamily="34" charset="0"/>
              </a:rPr>
              <a:t>  </a:t>
            </a:r>
            <a:r>
              <a:rPr lang="tr-TR" dirty="0" smtClean="0">
                <a:solidFill>
                  <a:srgbClr val="7030A0"/>
                </a:solidFill>
                <a:latin typeface="Arial Black" pitchFamily="34" charset="0"/>
              </a:rPr>
              <a:t>Üç gün geçtikten sonra hatırladım, </a:t>
            </a:r>
            <a:r>
              <a:rPr lang="tr-TR" dirty="0" smtClean="0">
                <a:latin typeface="Arial Black" pitchFamily="34" charset="0"/>
              </a:rPr>
              <a:t>geldiğimde o hâlâ (sözleştiğimiz) yerindeydi </a:t>
            </a:r>
            <a:r>
              <a:rPr lang="tr-TR" dirty="0" smtClean="0">
                <a:solidFill>
                  <a:srgbClr val="C00000"/>
                </a:solidFill>
                <a:latin typeface="Arial Black" pitchFamily="34" charset="0"/>
              </a:rPr>
              <a:t>"Ey genç bana meşakkat verdin, ben üç gündür burada seni bekliyorum!" buyurdular “ </a:t>
            </a:r>
            <a:r>
              <a:rPr lang="tr-TR" dirty="0" smtClean="0">
                <a:latin typeface="Arial Black" pitchFamily="34" charset="0"/>
              </a:rPr>
              <a:t>[Ebu Davud, Edeb 90, (4996) ]</a:t>
            </a:r>
          </a:p>
          <a:p>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778098"/>
          </a:xfrm>
        </p:spPr>
        <p:txBody>
          <a:bodyPr/>
          <a:lstStyle/>
          <a:p>
            <a:r>
              <a:rPr lang="tr-TR" dirty="0" smtClean="0"/>
              <a:t>Muhterem Kardeşlerim</a:t>
            </a:r>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44</a:t>
            </a:fld>
            <a:endParaRPr lang="tr-TR" dirty="0"/>
          </a:p>
        </p:txBody>
      </p:sp>
      <p:sp>
        <p:nvSpPr>
          <p:cNvPr id="5" name="4 İçerik Yer Tutucusu"/>
          <p:cNvSpPr>
            <a:spLocks noGrp="1"/>
          </p:cNvSpPr>
          <p:nvPr>
            <p:ph sz="quarter" idx="1"/>
          </p:nvPr>
        </p:nvSpPr>
        <p:spPr>
          <a:xfrm>
            <a:off x="179512" y="908720"/>
            <a:ext cx="8784976" cy="5688632"/>
          </a:xfrm>
        </p:spPr>
        <p:txBody>
          <a:bodyPr>
            <a:normAutofit fontScale="62500" lnSpcReduction="20000"/>
          </a:bodyPr>
          <a:lstStyle/>
          <a:p>
            <a:r>
              <a:rPr lang="tr-TR" sz="3200" dirty="0" smtClean="0">
                <a:solidFill>
                  <a:srgbClr val="0070C0"/>
                </a:solidFill>
                <a:latin typeface="Arial Black" pitchFamily="34" charset="0"/>
              </a:rPr>
              <a:t>Mehmet Akif, bütün ömrü boyunca, hep verdiği söze bağlı olarak yaşadı  Vefa duygusu Onun en belli başlı özelliklerinden birisiydi  Arkadaşları, Onun bir defa olsun yalan söylediğini duymadılar  Verdiği sözden caydığına şahit olmadılar  </a:t>
            </a:r>
            <a:r>
              <a:rPr lang="tr-TR" sz="3200" dirty="0" smtClean="0">
                <a:solidFill>
                  <a:srgbClr val="C00000"/>
                </a:solidFill>
                <a:latin typeface="Arial Black" pitchFamily="34" charset="0"/>
              </a:rPr>
              <a:t>Yakın dostlarından Mithat Cemal Kuntay anlatıyor .</a:t>
            </a:r>
          </a:p>
          <a:p>
            <a:r>
              <a:rPr lang="tr-TR" sz="3200" dirty="0" smtClean="0">
                <a:latin typeface="Arial Black" pitchFamily="34" charset="0"/>
              </a:rPr>
              <a:t>«Balkan Harbi başlarken, </a:t>
            </a:r>
            <a:r>
              <a:rPr lang="tr-TR" sz="3200" dirty="0" smtClean="0">
                <a:solidFill>
                  <a:srgbClr val="00B050"/>
                </a:solidFill>
                <a:latin typeface="Arial Black" pitchFamily="34" charset="0"/>
              </a:rPr>
              <a:t>Akif Bey, yegane geçim yolu olan resmi memuriyetinden istifa etti </a:t>
            </a:r>
            <a:r>
              <a:rPr lang="tr-TR" sz="3200" dirty="0" smtClean="0">
                <a:latin typeface="Arial Black" pitchFamily="34" charset="0"/>
              </a:rPr>
              <a:t> Kirada oturduğu evine, bir cuma günü gittim  Beş çocuğundan başka, dört çocuk daha vardı .</a:t>
            </a:r>
          </a:p>
          <a:p>
            <a:r>
              <a:rPr lang="tr-TR" sz="3200" dirty="0" smtClean="0">
                <a:solidFill>
                  <a:srgbClr val="C00000"/>
                </a:solidFill>
                <a:latin typeface="Arial Black" pitchFamily="34" charset="0"/>
              </a:rPr>
              <a:t>- Bunlar kim? dedim</a:t>
            </a:r>
          </a:p>
          <a:p>
            <a:r>
              <a:rPr lang="tr-TR" sz="3200" dirty="0" smtClean="0">
                <a:latin typeface="Arial Black" pitchFamily="34" charset="0"/>
              </a:rPr>
              <a:t>- Çocuklarım! dedi  Sonra anlattı</a:t>
            </a:r>
          </a:p>
          <a:p>
            <a:r>
              <a:rPr lang="tr-TR" sz="3200" dirty="0" smtClean="0">
                <a:solidFill>
                  <a:srgbClr val="C00000"/>
                </a:solidFill>
                <a:latin typeface="Arial Black" pitchFamily="34" charset="0"/>
              </a:rPr>
              <a:t>Âkif, Baytar Mektebinde iken bir arkadaşıyla anlaşmışlar  Kim önce ölürse, çocuklarına sağ kalan baksın! » demişler </a:t>
            </a:r>
            <a:r>
              <a:rPr lang="tr-TR" sz="3200" dirty="0" smtClean="0">
                <a:latin typeface="Arial Black" pitchFamily="34" charset="0"/>
              </a:rPr>
              <a:t>Arkadaşı vefat etmiş Mehmet Akif'te, verdiği söze bağlı kalarak anlaşma hükmünü yerine getirmiş.</a:t>
            </a:r>
          </a:p>
          <a:p>
            <a:r>
              <a:rPr lang="tr-TR" sz="3200" b="1" dirty="0" smtClean="0">
                <a:solidFill>
                  <a:srgbClr val="7030A0"/>
                </a:solidFill>
                <a:latin typeface="Arial Black" pitchFamily="34" charset="0"/>
              </a:rPr>
              <a:t>Mithat Cemal devam ediyor;</a:t>
            </a:r>
            <a:endParaRPr lang="tr-TR" sz="3200" dirty="0" smtClean="0">
              <a:solidFill>
                <a:srgbClr val="7030A0"/>
              </a:solidFill>
              <a:latin typeface="Arial Black" pitchFamily="34" charset="0"/>
            </a:endParaRPr>
          </a:p>
          <a:p>
            <a:r>
              <a:rPr lang="tr-TR" sz="3200" dirty="0" smtClean="0">
                <a:latin typeface="Arial Black" pitchFamily="34" charset="0"/>
              </a:rPr>
              <a:t>- Halbuki o zamanlar, Akif Beyin beş parası yoktu; fakat beş çocuğu vardı!</a:t>
            </a:r>
          </a:p>
          <a:p>
            <a:endParaRPr lang="tr-TR" dirty="0" smtClean="0">
              <a:latin typeface="Arial Black" pitchFamily="34" charset="0"/>
            </a:endParaRPr>
          </a:p>
          <a:p>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Muhterem Kardeşlerim</a:t>
            </a:r>
            <a:br>
              <a:rPr lang="tr-TR" dirty="0" smtClean="0"/>
            </a:br>
            <a:endParaRPr lang="tr-TR" dirty="0"/>
          </a:p>
        </p:txBody>
      </p:sp>
      <p:sp>
        <p:nvSpPr>
          <p:cNvPr id="3" name="2 Veri Yer Tutucusu"/>
          <p:cNvSpPr>
            <a:spLocks noGrp="1"/>
          </p:cNvSpPr>
          <p:nvPr>
            <p:ph type="dt" sz="half" idx="10"/>
          </p:nvPr>
        </p:nvSpPr>
        <p:spPr/>
        <p:txBody>
          <a:bodyPr/>
          <a:lstStyle/>
          <a:p>
            <a:r>
              <a:rPr lang="tr-TR" dirty="0"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45</a:t>
            </a:fld>
            <a:endParaRPr lang="tr-TR" dirty="0"/>
          </a:p>
        </p:txBody>
      </p:sp>
      <p:sp>
        <p:nvSpPr>
          <p:cNvPr id="5" name="4 İçerik Yer Tutucusu"/>
          <p:cNvSpPr>
            <a:spLocks noGrp="1"/>
          </p:cNvSpPr>
          <p:nvPr>
            <p:ph sz="quarter" idx="1"/>
          </p:nvPr>
        </p:nvSpPr>
        <p:spPr>
          <a:xfrm>
            <a:off x="0" y="908720"/>
            <a:ext cx="8892480" cy="5544616"/>
          </a:xfrm>
        </p:spPr>
        <p:txBody>
          <a:bodyPr>
            <a:normAutofit fontScale="77500" lnSpcReduction="20000"/>
          </a:bodyPr>
          <a:lstStyle/>
          <a:p>
            <a:r>
              <a:rPr lang="tr-TR" dirty="0" smtClean="0">
                <a:solidFill>
                  <a:srgbClr val="7030A0"/>
                </a:solidFill>
                <a:latin typeface="Arial Black" pitchFamily="34" charset="0"/>
              </a:rPr>
              <a:t>Yine çok yakın dostlarından Fatih Gökmen anlatıyor;</a:t>
            </a:r>
          </a:p>
          <a:p>
            <a:endParaRPr lang="tr-TR" dirty="0" smtClean="0">
              <a:latin typeface="Arial Black" pitchFamily="34" charset="0"/>
            </a:endParaRPr>
          </a:p>
          <a:p>
            <a:r>
              <a:rPr lang="tr-TR" dirty="0" smtClean="0">
                <a:latin typeface="Arial Black" pitchFamily="34" charset="0"/>
              </a:rPr>
              <a:t>Akif, verdiği söze bağlı olmayanlara insan gözüyle bakmazdı  Aramızda geçen bir olayı anlatayım: </a:t>
            </a:r>
            <a:r>
              <a:rPr lang="tr-TR" dirty="0" smtClean="0">
                <a:solidFill>
                  <a:srgbClr val="C00000"/>
                </a:solidFill>
                <a:latin typeface="Arial Black" pitchFamily="34" charset="0"/>
              </a:rPr>
              <a:t>Ben Vaniköy'de oturuyordum  Kendisi de Beylerbeyi'nde </a:t>
            </a:r>
            <a:r>
              <a:rPr lang="tr-TR" dirty="0" smtClean="0">
                <a:latin typeface="Arial Black" pitchFamily="34" charset="0"/>
              </a:rPr>
              <a:t> Bir gün, öğlen yemeğini bende yemeği, sonra da oturup sohbet etmeyi kararlaştırdık .</a:t>
            </a:r>
          </a:p>
          <a:p>
            <a:r>
              <a:rPr lang="tr-TR" dirty="0" smtClean="0">
                <a:latin typeface="Arial Black" pitchFamily="34" charset="0"/>
              </a:rPr>
              <a:t> O gün, öyle yağmurlu, boralı bir hava oldu ki her taraf sele boğuldu.  </a:t>
            </a:r>
            <a:r>
              <a:rPr lang="tr-TR" dirty="0" smtClean="0">
                <a:solidFill>
                  <a:srgbClr val="C00000"/>
                </a:solidFill>
                <a:latin typeface="Arial Black" pitchFamily="34" charset="0"/>
              </a:rPr>
              <a:t>Havanın bu haliyle karadan gelemeyeceğini tabii gördüm .</a:t>
            </a:r>
            <a:r>
              <a:rPr lang="tr-TR" dirty="0" smtClean="0">
                <a:latin typeface="Arial Black" pitchFamily="34" charset="0"/>
              </a:rPr>
              <a:t> Yakın komşulardan birine gittim.  </a:t>
            </a:r>
          </a:p>
          <a:p>
            <a:endParaRPr lang="tr-TR" dirty="0" smtClean="0">
              <a:latin typeface="Arial Black" pitchFamily="34" charset="0"/>
            </a:endParaRPr>
          </a:p>
          <a:p>
            <a:r>
              <a:rPr lang="tr-TR" dirty="0" smtClean="0">
                <a:latin typeface="Arial Black" pitchFamily="34" charset="0"/>
              </a:rPr>
              <a:t>Yağmur, bütün şiddetiyle devam ediyordu . Eve döndüğümde ne işiteyim, bu arada, </a:t>
            </a:r>
            <a:r>
              <a:rPr lang="tr-TR" dirty="0" smtClean="0">
                <a:solidFill>
                  <a:srgbClr val="0070C0"/>
                </a:solidFill>
                <a:latin typeface="Arial Black" pitchFamily="34" charset="0"/>
              </a:rPr>
              <a:t>Mehmet Akif Bey sırılsıklam bir vaziyette gelmiş  Beni bulamayınca,</a:t>
            </a:r>
            <a:r>
              <a:rPr lang="tr-TR" dirty="0" smtClean="0">
                <a:latin typeface="Arial Black" pitchFamily="34" charset="0"/>
              </a:rPr>
              <a:t> </a:t>
            </a:r>
            <a:r>
              <a:rPr lang="tr-TR" dirty="0" smtClean="0">
                <a:solidFill>
                  <a:srgbClr val="0070C0"/>
                </a:solidFill>
                <a:latin typeface="Arial Black" pitchFamily="34" charset="0"/>
              </a:rPr>
              <a:t>evdekilerin bütün ısrarlarına rağmen içeri girmemiş </a:t>
            </a:r>
            <a:r>
              <a:rPr lang="tr-TR" dirty="0" smtClean="0">
                <a:latin typeface="Arial Black" pitchFamily="34" charset="0"/>
              </a:rPr>
              <a:t> «Selam söyleyin» </a:t>
            </a:r>
            <a:r>
              <a:rPr lang="tr-TR" dirty="0" smtClean="0">
                <a:solidFill>
                  <a:srgbClr val="0070C0"/>
                </a:solidFill>
                <a:latin typeface="Arial Black" pitchFamily="34" charset="0"/>
              </a:rPr>
              <a:t>demiş ve o yağmurlu havada dönmüş gitmiş! </a:t>
            </a:r>
            <a:r>
              <a:rPr lang="tr-TR" dirty="0" smtClean="0">
                <a:latin typeface="Arial Black" pitchFamily="34" charset="0"/>
              </a:rPr>
              <a:t>Ertesi gün, kendisinden özür dilemek istedim</a:t>
            </a:r>
          </a:p>
          <a:p>
            <a:r>
              <a:rPr lang="tr-TR" dirty="0" smtClean="0">
                <a:latin typeface="Arial Black" pitchFamily="34" charset="0"/>
              </a:rPr>
              <a:t>- «Bir söz, ya ölüm veya ona yakın bir felaketle yerine getirilmezse mazur görülebilir” dedi ve benimle </a:t>
            </a:r>
            <a:r>
              <a:rPr lang="tr-TR" dirty="0" smtClean="0">
                <a:solidFill>
                  <a:srgbClr val="C00000"/>
                </a:solidFill>
                <a:latin typeface="Arial Black" pitchFamily="34" charset="0"/>
              </a:rPr>
              <a:t>altı ay </a:t>
            </a:r>
            <a:r>
              <a:rPr lang="tr-TR" dirty="0" smtClean="0">
                <a:latin typeface="Arial Black" pitchFamily="34" charset="0"/>
              </a:rPr>
              <a:t>dargın kaldı ”</a:t>
            </a:r>
          </a:p>
          <a:p>
            <a:endParaRPr lang="tr-TR" dirty="0" smtClean="0">
              <a:latin typeface="Arial Black" pitchFamily="34" charset="0"/>
            </a:endParaRPr>
          </a:p>
          <a:p>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850106"/>
          </a:xfrm>
        </p:spPr>
        <p:txBody>
          <a:bodyPr/>
          <a:lstStyle/>
          <a:p>
            <a:endParaRPr lang="tr-TR" dirty="0"/>
          </a:p>
        </p:txBody>
      </p:sp>
      <p:sp>
        <p:nvSpPr>
          <p:cNvPr id="3" name="2 Veri Yer Tutucusu"/>
          <p:cNvSpPr>
            <a:spLocks noGrp="1"/>
          </p:cNvSpPr>
          <p:nvPr>
            <p:ph type="dt" sz="half" idx="10"/>
          </p:nvPr>
        </p:nvSpPr>
        <p:spPr/>
        <p:txBody>
          <a:bodyPr/>
          <a:lstStyle/>
          <a:p>
            <a:r>
              <a:rPr lang="tr-TR" smtClean="0"/>
              <a:t>13.02.2013</a:t>
            </a:r>
            <a:endParaRPr lang="tr-TR" dirty="0"/>
          </a:p>
        </p:txBody>
      </p:sp>
      <p:sp>
        <p:nvSpPr>
          <p:cNvPr id="4" name="3 Slayt Numarası Yer Tutucusu"/>
          <p:cNvSpPr>
            <a:spLocks noGrp="1"/>
          </p:cNvSpPr>
          <p:nvPr>
            <p:ph type="sldNum" sz="quarter" idx="12"/>
          </p:nvPr>
        </p:nvSpPr>
        <p:spPr/>
        <p:txBody>
          <a:bodyPr/>
          <a:lstStyle/>
          <a:p>
            <a:fld id="{2F6897F2-FF88-4DD7-94D2-57ACF86490C2}" type="slidenum">
              <a:rPr lang="tr-TR" smtClean="0"/>
              <a:pPr/>
              <a:t>46</a:t>
            </a:fld>
            <a:endParaRPr lang="tr-TR" dirty="0"/>
          </a:p>
        </p:txBody>
      </p:sp>
      <p:pic>
        <p:nvPicPr>
          <p:cNvPr id="60418" name="Picture 2" descr="http://2.bp.blogspot.com/-RBiA0ab8rCE/TwDE7dYnqnI/AAAAAAAAAXY/cmsHdeagLtQ/s1600/elf.jpg">
            <a:hlinkClick r:id="rId2"/>
          </p:cNvPr>
          <p:cNvPicPr>
            <a:picLocks noChangeAspect="1" noChangeArrowheads="1"/>
          </p:cNvPicPr>
          <p:nvPr/>
        </p:nvPicPr>
        <p:blipFill>
          <a:blip r:embed="rId3" cstate="print"/>
          <a:srcRect/>
          <a:stretch>
            <a:fillRect/>
          </a:stretch>
        </p:blipFill>
        <p:spPr bwMode="auto">
          <a:xfrm>
            <a:off x="971600" y="1340768"/>
            <a:ext cx="6984776" cy="491262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152400"/>
            <a:ext cx="8229600" cy="756320"/>
          </a:xfrm>
        </p:spPr>
        <p:txBody>
          <a:bodyPr/>
          <a:lstStyle/>
          <a:p>
            <a:r>
              <a:rPr lang="tr-TR" dirty="0" smtClean="0"/>
              <a:t>Değerli mü'minler!</a:t>
            </a:r>
            <a:endParaRPr lang="tr-TR" dirty="0"/>
          </a:p>
        </p:txBody>
      </p:sp>
      <p:sp>
        <p:nvSpPr>
          <p:cNvPr id="4" name="3 Veri Yer Tutucusu"/>
          <p:cNvSpPr>
            <a:spLocks noGrp="1"/>
          </p:cNvSpPr>
          <p:nvPr>
            <p:ph type="dt" sz="half" idx="10"/>
          </p:nvPr>
        </p:nvSpPr>
        <p:spPr/>
        <p:txBody>
          <a:bodyPr/>
          <a:lstStyle/>
          <a:p>
            <a:r>
              <a:rPr lang="tr-TR" dirty="0" smtClean="0"/>
              <a:t>13.02.2013</a:t>
            </a:r>
            <a:endParaRPr lang="tr-TR" dirty="0"/>
          </a:p>
        </p:txBody>
      </p:sp>
      <p:sp>
        <p:nvSpPr>
          <p:cNvPr id="5" name="4 Slayt Numarası Yer Tutucusu"/>
          <p:cNvSpPr>
            <a:spLocks noGrp="1"/>
          </p:cNvSpPr>
          <p:nvPr>
            <p:ph type="sldNum" sz="quarter" idx="12"/>
          </p:nvPr>
        </p:nvSpPr>
        <p:spPr/>
        <p:txBody>
          <a:bodyPr/>
          <a:lstStyle/>
          <a:p>
            <a:fld id="{2F6897F2-FF88-4DD7-94D2-57ACF86490C2}" type="slidenum">
              <a:rPr lang="tr-TR" smtClean="0"/>
              <a:pPr/>
              <a:t>5</a:t>
            </a:fld>
            <a:endParaRPr lang="tr-TR" dirty="0"/>
          </a:p>
        </p:txBody>
      </p:sp>
      <p:sp>
        <p:nvSpPr>
          <p:cNvPr id="2" name="1 İçerik Yer Tutucusu"/>
          <p:cNvSpPr>
            <a:spLocks noGrp="1"/>
          </p:cNvSpPr>
          <p:nvPr>
            <p:ph sz="quarter" idx="1"/>
          </p:nvPr>
        </p:nvSpPr>
        <p:spPr>
          <a:xfrm>
            <a:off x="457200" y="1052736"/>
            <a:ext cx="8229600" cy="5400600"/>
          </a:xfrm>
        </p:spPr>
        <p:txBody>
          <a:bodyPr>
            <a:normAutofit/>
          </a:bodyPr>
          <a:lstStyle/>
          <a:p>
            <a:r>
              <a:rPr lang="tr-TR" sz="2000" dirty="0" smtClean="0">
                <a:latin typeface="Arial Black" pitchFamily="34" charset="0"/>
              </a:rPr>
              <a:t>Onu öldürmek için bir araya gelen bu insanlar, birbirlerinden çok ona inanıyor, kıymetli eşyalarını, altın ve mücevherlerini ona emaneten bırakıyorlardı. </a:t>
            </a:r>
          </a:p>
          <a:p>
            <a:endParaRPr lang="tr-TR" sz="2000" dirty="0" smtClean="0">
              <a:solidFill>
                <a:srgbClr val="FFFF00"/>
              </a:solidFill>
              <a:latin typeface="Arial Black" pitchFamily="34" charset="0"/>
            </a:endParaRPr>
          </a:p>
          <a:p>
            <a:r>
              <a:rPr lang="tr-TR" sz="2000" dirty="0" smtClean="0">
                <a:solidFill>
                  <a:srgbClr val="FF0000"/>
                </a:solidFill>
                <a:latin typeface="Arial Black" pitchFamily="34" charset="0"/>
              </a:rPr>
              <a:t>Mekke’den Medine’ye hicret ettiği gece yanındaki emanetlerin sahiplerine verilmesi için Hz.Ali’yi bu sebeple yatağında bırakmıştı. 	</a:t>
            </a:r>
            <a:r>
              <a:rPr lang="tr-TR" sz="2000" dirty="0" smtClean="0">
                <a:latin typeface="Arial Black" pitchFamily="34" charset="0"/>
              </a:rPr>
              <a:t>	</a:t>
            </a:r>
          </a:p>
          <a:p>
            <a:r>
              <a:rPr lang="tr-TR" sz="2000" dirty="0" smtClean="0">
                <a:solidFill>
                  <a:srgbClr val="00B0F0"/>
                </a:solidFill>
                <a:latin typeface="Arial Black" pitchFamily="34" charset="0"/>
              </a:rPr>
              <a:t>Efendimizin bu davranışı, onun emanete ne kadar önem verdiğini göstermektedir. </a:t>
            </a:r>
          </a:p>
          <a:p>
            <a:endParaRPr lang="tr-TR" sz="2000" dirty="0" smtClean="0">
              <a:latin typeface="Arial Black" pitchFamily="34" charset="0"/>
            </a:endParaRPr>
          </a:p>
          <a:p>
            <a:r>
              <a:rPr lang="tr-TR" sz="2000" dirty="0" smtClean="0">
                <a:latin typeface="Arial Black" pitchFamily="34" charset="0"/>
              </a:rPr>
              <a:t>Esasen O, halkın güvenini kazanmamış olsaydı, insanlar kısa sürede inançlarını, adet ve geleneklerini bırakarak onun etrafında toplanırlar mıydı? </a:t>
            </a:r>
            <a:endParaRPr lang="tr-TR" sz="2000" dirty="0">
              <a:latin typeface="Arial Black"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152400"/>
            <a:ext cx="8229600" cy="756320"/>
          </a:xfrm>
        </p:spPr>
        <p:txBody>
          <a:bodyPr/>
          <a:lstStyle/>
          <a:p>
            <a:r>
              <a:rPr lang="tr-TR" dirty="0" smtClean="0"/>
              <a:t>Değerli mü'minler!</a:t>
            </a:r>
            <a:endParaRPr lang="tr-TR" dirty="0"/>
          </a:p>
        </p:txBody>
      </p:sp>
      <p:sp>
        <p:nvSpPr>
          <p:cNvPr id="4" name="3 Veri Yer Tutucusu"/>
          <p:cNvSpPr>
            <a:spLocks noGrp="1"/>
          </p:cNvSpPr>
          <p:nvPr>
            <p:ph type="dt" sz="half" idx="10"/>
          </p:nvPr>
        </p:nvSpPr>
        <p:spPr/>
        <p:txBody>
          <a:bodyPr/>
          <a:lstStyle/>
          <a:p>
            <a:r>
              <a:rPr lang="tr-TR" dirty="0" smtClean="0"/>
              <a:t>13.02.2013</a:t>
            </a:r>
            <a:endParaRPr lang="tr-TR" dirty="0"/>
          </a:p>
        </p:txBody>
      </p:sp>
      <p:sp>
        <p:nvSpPr>
          <p:cNvPr id="5" name="4 Slayt Numarası Yer Tutucusu"/>
          <p:cNvSpPr>
            <a:spLocks noGrp="1"/>
          </p:cNvSpPr>
          <p:nvPr>
            <p:ph type="sldNum" sz="quarter" idx="12"/>
          </p:nvPr>
        </p:nvSpPr>
        <p:spPr/>
        <p:txBody>
          <a:bodyPr/>
          <a:lstStyle/>
          <a:p>
            <a:fld id="{2F6897F2-FF88-4DD7-94D2-57ACF86490C2}" type="slidenum">
              <a:rPr lang="tr-TR" smtClean="0"/>
              <a:pPr/>
              <a:t>6</a:t>
            </a:fld>
            <a:endParaRPr lang="tr-TR" dirty="0"/>
          </a:p>
        </p:txBody>
      </p:sp>
      <p:sp>
        <p:nvSpPr>
          <p:cNvPr id="2" name="1 İçerik Yer Tutucusu"/>
          <p:cNvSpPr>
            <a:spLocks noGrp="1"/>
          </p:cNvSpPr>
          <p:nvPr>
            <p:ph sz="quarter" idx="1"/>
          </p:nvPr>
        </p:nvSpPr>
        <p:spPr>
          <a:xfrm>
            <a:off x="251520" y="908720"/>
            <a:ext cx="8640960" cy="5544616"/>
          </a:xfrm>
        </p:spPr>
        <p:txBody>
          <a:bodyPr>
            <a:normAutofit fontScale="62500" lnSpcReduction="20000"/>
          </a:bodyPr>
          <a:lstStyle/>
          <a:p>
            <a:pPr>
              <a:buNone/>
            </a:pPr>
            <a:r>
              <a:rPr lang="tr-TR" dirty="0" smtClean="0">
                <a:latin typeface="Arial Black" pitchFamily="34" charset="0"/>
              </a:rPr>
              <a:t>  </a:t>
            </a:r>
          </a:p>
          <a:p>
            <a:pPr>
              <a:buNone/>
            </a:pPr>
            <a:r>
              <a:rPr lang="tr-TR" dirty="0" smtClean="0">
                <a:solidFill>
                  <a:srgbClr val="FF0000"/>
                </a:solidFill>
                <a:latin typeface="Arial Black" pitchFamily="34" charset="0"/>
              </a:rPr>
              <a:t>        </a:t>
            </a:r>
            <a:r>
              <a:rPr lang="tr-TR" sz="2900" dirty="0" smtClean="0">
                <a:solidFill>
                  <a:srgbClr val="FF0000"/>
                </a:solidFill>
                <a:latin typeface="Arial Black" pitchFamily="34" charset="0"/>
              </a:rPr>
              <a:t>Evet, Değerli Müminler, </a:t>
            </a:r>
            <a:r>
              <a:rPr lang="tr-TR" dirty="0" smtClean="0">
                <a:solidFill>
                  <a:srgbClr val="FF0000"/>
                </a:solidFill>
                <a:latin typeface="Arial Black" pitchFamily="34" charset="0"/>
              </a:rPr>
              <a:t>     </a:t>
            </a:r>
          </a:p>
          <a:p>
            <a:pPr>
              <a:buFont typeface="Wingdings" pitchFamily="2" charset="2"/>
              <a:buChar char="v"/>
            </a:pPr>
            <a:r>
              <a:rPr lang="tr-TR" dirty="0" smtClean="0">
                <a:latin typeface="Arial Black" pitchFamily="34" charset="0"/>
              </a:rPr>
              <a:t>    insanın sorumluluk alanına giren her şey emanettir. </a:t>
            </a:r>
            <a:r>
              <a:rPr lang="tr-TR" dirty="0" smtClean="0">
                <a:solidFill>
                  <a:srgbClr val="00B050"/>
                </a:solidFill>
                <a:latin typeface="Arial Black" pitchFamily="34" charset="0"/>
              </a:rPr>
              <a:t>Bakınız Efendimiz ne buyuruyorlar:</a:t>
            </a:r>
            <a:r>
              <a:rPr lang="tr-TR" baseline="30000" dirty="0" smtClean="0">
                <a:solidFill>
                  <a:srgbClr val="00B050"/>
                </a:solidFill>
                <a:latin typeface="Arial Black" pitchFamily="34" charset="0"/>
                <a:hlinkClick r:id="rId2"/>
              </a:rPr>
              <a:t>[1]</a:t>
            </a:r>
            <a:endParaRPr lang="tr-TR" dirty="0" smtClean="0">
              <a:solidFill>
                <a:srgbClr val="00B050"/>
              </a:solidFill>
              <a:latin typeface="Arial Black" pitchFamily="34" charset="0"/>
            </a:endParaRPr>
          </a:p>
          <a:p>
            <a:pPr rtl="1"/>
            <a:endParaRPr lang="tr-TR" sz="4500" b="1" dirty="0" smtClean="0"/>
          </a:p>
          <a:p>
            <a:pPr rtl="1"/>
            <a:r>
              <a:rPr lang="ar-SA" sz="4500" b="1" dirty="0" smtClean="0"/>
              <a:t>عن بن عمر قال سمعت رسول الله يقول: </a:t>
            </a:r>
            <a:r>
              <a:rPr lang="ar-SA" sz="4500" b="1" dirty="0" smtClean="0">
                <a:solidFill>
                  <a:srgbClr val="7030A0"/>
                </a:solidFill>
              </a:rPr>
              <a:t>كلكم راع وكلكم مسؤل عن رعيته،</a:t>
            </a:r>
            <a:r>
              <a:rPr lang="ar-SA" sz="4500" b="1" dirty="0" smtClean="0">
                <a:solidFill>
                  <a:schemeClr val="accent2">
                    <a:lumMod val="75000"/>
                  </a:schemeClr>
                </a:solidFill>
              </a:rPr>
              <a:t> </a:t>
            </a:r>
            <a:r>
              <a:rPr lang="ar-SA" sz="4500" b="1" dirty="0" smtClean="0"/>
              <a:t>الإمام راع ومسؤل عن رعيته </a:t>
            </a:r>
            <a:r>
              <a:rPr lang="ar-SA" sz="4500" b="1" dirty="0" smtClean="0">
                <a:solidFill>
                  <a:srgbClr val="00B0F0"/>
                </a:solidFill>
              </a:rPr>
              <a:t>والرجل راع فى أهله  وهو مسؤل عن رعيته</a:t>
            </a:r>
            <a:r>
              <a:rPr lang="ar-SA" sz="4500" b="1" dirty="0" smtClean="0"/>
              <a:t> </a:t>
            </a:r>
            <a:r>
              <a:rPr lang="ar-SA" sz="4500" b="1" dirty="0" smtClean="0">
                <a:solidFill>
                  <a:srgbClr val="C00000"/>
                </a:solidFill>
              </a:rPr>
              <a:t>والمرأة راعية فى بيت زوجها ومسؤلة عن رعيته، </a:t>
            </a:r>
            <a:r>
              <a:rPr lang="ar-SA" sz="4500" b="1" dirty="0" smtClean="0"/>
              <a:t>فالخادم راع فى مال سيده ومسؤل عن رعيته، </a:t>
            </a:r>
            <a:r>
              <a:rPr lang="ar-SA" sz="4500" b="1" dirty="0" smtClean="0">
                <a:solidFill>
                  <a:srgbClr val="00B050"/>
                </a:solidFill>
              </a:rPr>
              <a:t>وكلكم راع ومسؤل عن رعيته. </a:t>
            </a:r>
            <a:r>
              <a:rPr lang="tr-TR" sz="4500" b="1" dirty="0" smtClean="0">
                <a:solidFill>
                  <a:srgbClr val="00B050"/>
                </a:solidFill>
              </a:rPr>
              <a:t> </a:t>
            </a:r>
            <a:endParaRPr lang="tr-TR" dirty="0" smtClean="0">
              <a:solidFill>
                <a:srgbClr val="00B050"/>
              </a:solidFill>
              <a:latin typeface="Arial Black" pitchFamily="34" charset="0"/>
            </a:endParaRPr>
          </a:p>
          <a:p>
            <a:endParaRPr lang="tr-TR" dirty="0" smtClean="0">
              <a:latin typeface="Arial Black" pitchFamily="34" charset="0"/>
            </a:endParaRPr>
          </a:p>
          <a:p>
            <a:endParaRPr lang="tr-TR" dirty="0" smtClean="0">
              <a:latin typeface="Arial Black" pitchFamily="34" charset="0"/>
            </a:endParaRPr>
          </a:p>
          <a:p>
            <a:r>
              <a:rPr lang="tr-TR" dirty="0" smtClean="0">
                <a:latin typeface="Arial Black" pitchFamily="34" charset="0"/>
              </a:rPr>
              <a:t>İbn-i Ömer (r.a.) diyor ki: Peygamberimizin şöyle buyurduğunu duydum: </a:t>
            </a:r>
            <a:br>
              <a:rPr lang="tr-TR" dirty="0" smtClean="0">
                <a:latin typeface="Arial Black" pitchFamily="34" charset="0"/>
              </a:rPr>
            </a:br>
            <a:r>
              <a:rPr lang="tr-TR" sz="2900" dirty="0" smtClean="0">
                <a:latin typeface="Arial Black" pitchFamily="34" charset="0"/>
              </a:rPr>
              <a:t/>
            </a:r>
            <a:br>
              <a:rPr lang="tr-TR" sz="2900" dirty="0" smtClean="0">
                <a:latin typeface="Arial Black" pitchFamily="34" charset="0"/>
              </a:rPr>
            </a:br>
            <a:r>
              <a:rPr lang="tr-TR" sz="2900" dirty="0" smtClean="0">
                <a:solidFill>
                  <a:srgbClr val="7030A0"/>
                </a:solidFill>
                <a:latin typeface="Arial Black" pitchFamily="34" charset="0"/>
              </a:rPr>
              <a:t>"Hepiniz çobansınız ve hepiniz çobanlığınızdan sorumlusunuz. </a:t>
            </a:r>
            <a:r>
              <a:rPr lang="tr-TR" sz="2900" dirty="0" smtClean="0">
                <a:latin typeface="Arial Black" pitchFamily="34" charset="0"/>
              </a:rPr>
              <a:t>Devlet Başkanı üslendiği görevden sorumludur. </a:t>
            </a:r>
            <a:r>
              <a:rPr lang="tr-TR" sz="2900" dirty="0" smtClean="0">
                <a:solidFill>
                  <a:srgbClr val="00B0F0"/>
                </a:solidFill>
                <a:latin typeface="Arial Black" pitchFamily="34" charset="0"/>
              </a:rPr>
              <a:t>Kişi ailesinin koruyucusu ve eli altında olanlardan sorumludur.</a:t>
            </a:r>
            <a:r>
              <a:rPr lang="tr-TR" sz="2900" dirty="0" smtClean="0">
                <a:solidFill>
                  <a:srgbClr val="C00000"/>
                </a:solidFill>
                <a:latin typeface="Arial Black" pitchFamily="34" charset="0"/>
              </a:rPr>
              <a:t>Kadın da evinin çobanıdır ve eli altında olanlardan sorumludur. </a:t>
            </a:r>
            <a:r>
              <a:rPr lang="tr-TR" sz="2900" dirty="0" smtClean="0">
                <a:latin typeface="Arial Black" pitchFamily="34" charset="0"/>
              </a:rPr>
              <a:t>Hizmetçi, efendisinin malının koruyucusu ve eli altında bulunanlardan sorumludur. </a:t>
            </a:r>
            <a:r>
              <a:rPr lang="tr-TR" sz="2900" dirty="0" smtClean="0">
                <a:solidFill>
                  <a:srgbClr val="00B050"/>
                </a:solidFill>
                <a:latin typeface="Arial Black" pitchFamily="34" charset="0"/>
              </a:rPr>
              <a:t>Dikkat ediniz, hepiniz çobansınız ve hepiniz çobanlığınızdan sorumludur“ </a:t>
            </a:r>
            <a:r>
              <a:rPr lang="tr-TR" sz="2900" dirty="0" smtClean="0">
                <a:latin typeface="Arial Black" pitchFamily="34" charset="0"/>
              </a:rPr>
              <a:t>(1 )</a:t>
            </a:r>
          </a:p>
          <a:p>
            <a:endParaRPr lang="tr-TR"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914400" y="274638"/>
            <a:ext cx="7772400" cy="562074"/>
          </a:xfrm>
        </p:spPr>
        <p:txBody>
          <a:bodyPr>
            <a:normAutofit fontScale="90000"/>
          </a:bodyPr>
          <a:lstStyle/>
          <a:p>
            <a:r>
              <a:rPr lang="tr-TR" dirty="0" smtClean="0"/>
              <a:t>Değerli mü'minler!</a:t>
            </a:r>
            <a:endParaRPr lang="tr-TR" dirty="0"/>
          </a:p>
        </p:txBody>
      </p:sp>
      <p:sp>
        <p:nvSpPr>
          <p:cNvPr id="4" name="3 Veri Yer Tutucusu"/>
          <p:cNvSpPr>
            <a:spLocks noGrp="1"/>
          </p:cNvSpPr>
          <p:nvPr>
            <p:ph type="dt" sz="half" idx="10"/>
          </p:nvPr>
        </p:nvSpPr>
        <p:spPr/>
        <p:txBody>
          <a:bodyPr/>
          <a:lstStyle/>
          <a:p>
            <a:r>
              <a:rPr lang="tr-TR" dirty="0" smtClean="0"/>
              <a:t>13.02.2013</a:t>
            </a:r>
            <a:endParaRPr lang="tr-TR" dirty="0"/>
          </a:p>
        </p:txBody>
      </p:sp>
      <p:sp>
        <p:nvSpPr>
          <p:cNvPr id="5" name="4 Slayt Numarası Yer Tutucusu"/>
          <p:cNvSpPr>
            <a:spLocks noGrp="1"/>
          </p:cNvSpPr>
          <p:nvPr>
            <p:ph type="sldNum" sz="quarter" idx="12"/>
          </p:nvPr>
        </p:nvSpPr>
        <p:spPr/>
        <p:txBody>
          <a:bodyPr/>
          <a:lstStyle/>
          <a:p>
            <a:fld id="{2F6897F2-FF88-4DD7-94D2-57ACF86490C2}" type="slidenum">
              <a:rPr lang="tr-TR" smtClean="0"/>
              <a:pPr/>
              <a:t>7</a:t>
            </a:fld>
            <a:endParaRPr lang="tr-TR" dirty="0"/>
          </a:p>
        </p:txBody>
      </p:sp>
      <p:sp>
        <p:nvSpPr>
          <p:cNvPr id="2" name="1 İçerik Yer Tutucusu"/>
          <p:cNvSpPr>
            <a:spLocks noGrp="1"/>
          </p:cNvSpPr>
          <p:nvPr>
            <p:ph sz="quarter" idx="1"/>
          </p:nvPr>
        </p:nvSpPr>
        <p:spPr>
          <a:xfrm>
            <a:off x="395536" y="1052736"/>
            <a:ext cx="8352928" cy="5184576"/>
          </a:xfrm>
        </p:spPr>
        <p:txBody>
          <a:bodyPr>
            <a:normAutofit/>
          </a:bodyPr>
          <a:lstStyle/>
          <a:p>
            <a:r>
              <a:rPr lang="tr-TR" sz="2400" dirty="0" smtClean="0">
                <a:solidFill>
                  <a:srgbClr val="0070C0"/>
                </a:solidFill>
                <a:latin typeface="Arial Black" pitchFamily="34" charset="0"/>
              </a:rPr>
              <a:t>Hadis-i şerifte, kişilerin birbirlerine ve topluma karşı yükümlü bulundukları görevler noktasından </a:t>
            </a:r>
            <a:r>
              <a:rPr lang="tr-TR" sz="2400" dirty="0" smtClean="0">
                <a:solidFill>
                  <a:srgbClr val="FF0000"/>
                </a:solidFill>
                <a:latin typeface="Arial Black" pitchFamily="34" charset="0"/>
              </a:rPr>
              <a:t>"Çoban'' </a:t>
            </a:r>
            <a:r>
              <a:rPr lang="tr-TR" sz="2400" dirty="0" smtClean="0">
                <a:solidFill>
                  <a:srgbClr val="0070C0"/>
                </a:solidFill>
                <a:latin typeface="Arial Black" pitchFamily="34" charset="0"/>
              </a:rPr>
              <a:t>olarak ifade edilmesi, görevin kutsallığını ve içtenlikle yerine getirilmesinin gerektiğini ifade etmektedir. </a:t>
            </a:r>
          </a:p>
          <a:p>
            <a:endParaRPr lang="tr-TR" sz="2400" dirty="0" smtClean="0">
              <a:latin typeface="Arial Black" pitchFamily="34" charset="0"/>
            </a:endParaRPr>
          </a:p>
          <a:p>
            <a:r>
              <a:rPr lang="tr-TR" sz="2400" dirty="0" smtClean="0">
                <a:latin typeface="Arial Black" pitchFamily="34" charset="0"/>
              </a:rPr>
              <a:t>Toplumun değersiz ve kıymetsiz aşırı istek ve arzularından uzak bulunan ve daima yaratılış saflığı ile yaşayan, koyunlarını güdüp gözetirken onlara karşı duyduğu derin şefkat ve merhamet duygusu, kişilerin görevlerini yaparken aranılan samimiyetin en temiz örneğidir.</a:t>
            </a:r>
            <a:endParaRPr lang="tr-TR" sz="2400" dirty="0">
              <a:latin typeface="Arial Black"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914400" y="274638"/>
            <a:ext cx="7772400" cy="634082"/>
          </a:xfrm>
        </p:spPr>
        <p:txBody>
          <a:bodyPr>
            <a:normAutofit fontScale="90000"/>
          </a:bodyPr>
          <a:lstStyle/>
          <a:p>
            <a:r>
              <a:rPr lang="tr-TR" dirty="0" smtClean="0"/>
              <a:t>Değerli mü'minler!</a:t>
            </a:r>
            <a:endParaRPr lang="tr-TR" dirty="0"/>
          </a:p>
        </p:txBody>
      </p:sp>
      <p:sp>
        <p:nvSpPr>
          <p:cNvPr id="4" name="3 Veri Yer Tutucusu"/>
          <p:cNvSpPr>
            <a:spLocks noGrp="1"/>
          </p:cNvSpPr>
          <p:nvPr>
            <p:ph type="dt" sz="half" idx="10"/>
          </p:nvPr>
        </p:nvSpPr>
        <p:spPr/>
        <p:txBody>
          <a:bodyPr/>
          <a:lstStyle/>
          <a:p>
            <a:r>
              <a:rPr lang="tr-TR" dirty="0" smtClean="0"/>
              <a:t>13.02.2013</a:t>
            </a:r>
            <a:endParaRPr lang="tr-TR" dirty="0"/>
          </a:p>
        </p:txBody>
      </p:sp>
      <p:sp>
        <p:nvSpPr>
          <p:cNvPr id="5" name="4 Slayt Numarası Yer Tutucusu"/>
          <p:cNvSpPr>
            <a:spLocks noGrp="1"/>
          </p:cNvSpPr>
          <p:nvPr>
            <p:ph type="sldNum" sz="quarter" idx="12"/>
          </p:nvPr>
        </p:nvSpPr>
        <p:spPr/>
        <p:txBody>
          <a:bodyPr/>
          <a:lstStyle/>
          <a:p>
            <a:fld id="{2F6897F2-FF88-4DD7-94D2-57ACF86490C2}" type="slidenum">
              <a:rPr lang="tr-TR" smtClean="0"/>
              <a:pPr/>
              <a:t>8</a:t>
            </a:fld>
            <a:endParaRPr lang="tr-TR" dirty="0"/>
          </a:p>
        </p:txBody>
      </p:sp>
      <p:sp>
        <p:nvSpPr>
          <p:cNvPr id="2" name="1 İçerik Yer Tutucusu"/>
          <p:cNvSpPr>
            <a:spLocks noGrp="1"/>
          </p:cNvSpPr>
          <p:nvPr>
            <p:ph sz="quarter" idx="1"/>
          </p:nvPr>
        </p:nvSpPr>
        <p:spPr>
          <a:xfrm>
            <a:off x="251520" y="1052736"/>
            <a:ext cx="8712968" cy="5256584"/>
          </a:xfrm>
        </p:spPr>
        <p:txBody>
          <a:bodyPr>
            <a:normAutofit lnSpcReduction="10000"/>
          </a:bodyPr>
          <a:lstStyle/>
          <a:p>
            <a:r>
              <a:rPr lang="tr-TR" sz="2400" dirty="0" smtClean="0">
                <a:solidFill>
                  <a:srgbClr val="7030A0"/>
                </a:solidFill>
                <a:latin typeface="Arial Black" pitchFamily="34" charset="0"/>
              </a:rPr>
              <a:t>Hiç şüphe yok ki, insanın ilk sorumluluğu, kendisini yaratan ve akıl gibi üstün yetenekler veren Allah'a karşı olan sorumluluğudur.</a:t>
            </a:r>
          </a:p>
          <a:p>
            <a:endParaRPr lang="tr-TR" sz="2400" dirty="0" smtClean="0">
              <a:latin typeface="Arial Black" pitchFamily="34" charset="0"/>
            </a:endParaRPr>
          </a:p>
          <a:p>
            <a:r>
              <a:rPr lang="tr-TR" sz="2400" dirty="0" smtClean="0">
                <a:latin typeface="Arial Black" pitchFamily="34" charset="0"/>
              </a:rPr>
              <a:t> </a:t>
            </a:r>
            <a:r>
              <a:rPr lang="tr-TR" sz="2400" dirty="0" smtClean="0">
                <a:solidFill>
                  <a:srgbClr val="C00000"/>
                </a:solidFill>
                <a:latin typeface="Arial Black" pitchFamily="34" charset="0"/>
              </a:rPr>
              <a:t>Allah Teâlâ insanoğluna bu sorumluluğunu hatırlatmak üzere pekçok Peygamberler göndermiş ve bu Peygamberlerin bazıları ile de kitaplar indirmiştir.</a:t>
            </a:r>
          </a:p>
          <a:p>
            <a:endParaRPr lang="tr-TR" sz="2400" dirty="0" smtClean="0">
              <a:latin typeface="Arial Black" pitchFamily="34" charset="0"/>
            </a:endParaRPr>
          </a:p>
          <a:p>
            <a:r>
              <a:rPr lang="tr-TR" sz="2400" dirty="0" smtClean="0">
                <a:latin typeface="Arial Black" pitchFamily="34" charset="0"/>
              </a:rPr>
              <a:t> Bu kitaplarda uyulması ve sakınılması gereken hususlar yer almıştır. Allah Teâlâ'nın görevlendirdiği son Peygamber, </a:t>
            </a:r>
            <a:r>
              <a:rPr lang="tr-TR" sz="2400" dirty="0" smtClean="0">
                <a:solidFill>
                  <a:srgbClr val="00B050"/>
                </a:solidFill>
                <a:latin typeface="Arial Black" pitchFamily="34" charset="0"/>
              </a:rPr>
              <a:t>Muhammed Mustafa (s.a.v.),</a:t>
            </a:r>
            <a:r>
              <a:rPr lang="tr-TR" sz="2400" dirty="0" smtClean="0">
                <a:latin typeface="Arial Black" pitchFamily="34" charset="0"/>
              </a:rPr>
              <a:t> indirdiği son kitap da Kur'an-ı Kerim'dir. </a:t>
            </a:r>
            <a:endParaRPr lang="tr-TR" sz="2400" dirty="0">
              <a:latin typeface="Arial Black"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914400" y="274638"/>
            <a:ext cx="7772400" cy="778098"/>
          </a:xfrm>
        </p:spPr>
        <p:txBody>
          <a:bodyPr/>
          <a:lstStyle/>
          <a:p>
            <a:r>
              <a:rPr lang="tr-TR" dirty="0" smtClean="0"/>
              <a:t>Değerli mü'minler!</a:t>
            </a:r>
            <a:endParaRPr lang="tr-TR" dirty="0"/>
          </a:p>
        </p:txBody>
      </p:sp>
      <p:sp>
        <p:nvSpPr>
          <p:cNvPr id="4" name="3 Veri Yer Tutucusu"/>
          <p:cNvSpPr>
            <a:spLocks noGrp="1"/>
          </p:cNvSpPr>
          <p:nvPr>
            <p:ph type="dt" sz="half" idx="10"/>
          </p:nvPr>
        </p:nvSpPr>
        <p:spPr/>
        <p:txBody>
          <a:bodyPr/>
          <a:lstStyle/>
          <a:p>
            <a:r>
              <a:rPr lang="tr-TR" dirty="0" smtClean="0"/>
              <a:t>13.02.2013</a:t>
            </a:r>
            <a:endParaRPr lang="tr-TR" dirty="0"/>
          </a:p>
        </p:txBody>
      </p:sp>
      <p:sp>
        <p:nvSpPr>
          <p:cNvPr id="5" name="4 Slayt Numarası Yer Tutucusu"/>
          <p:cNvSpPr>
            <a:spLocks noGrp="1"/>
          </p:cNvSpPr>
          <p:nvPr>
            <p:ph type="sldNum" sz="quarter" idx="12"/>
          </p:nvPr>
        </p:nvSpPr>
        <p:spPr/>
        <p:txBody>
          <a:bodyPr/>
          <a:lstStyle/>
          <a:p>
            <a:fld id="{2F6897F2-FF88-4DD7-94D2-57ACF86490C2}" type="slidenum">
              <a:rPr lang="tr-TR" smtClean="0"/>
              <a:pPr/>
              <a:t>9</a:t>
            </a:fld>
            <a:endParaRPr lang="tr-TR" dirty="0"/>
          </a:p>
        </p:txBody>
      </p:sp>
      <p:sp>
        <p:nvSpPr>
          <p:cNvPr id="2" name="1 İçerik Yer Tutucusu"/>
          <p:cNvSpPr>
            <a:spLocks noGrp="1"/>
          </p:cNvSpPr>
          <p:nvPr>
            <p:ph sz="quarter" idx="1"/>
          </p:nvPr>
        </p:nvSpPr>
        <p:spPr>
          <a:xfrm>
            <a:off x="323528" y="1447800"/>
            <a:ext cx="8363272" cy="4789512"/>
          </a:xfrm>
        </p:spPr>
        <p:txBody>
          <a:bodyPr>
            <a:normAutofit/>
          </a:bodyPr>
          <a:lstStyle/>
          <a:p>
            <a:r>
              <a:rPr lang="tr-TR" sz="2400" dirty="0" smtClean="0">
                <a:latin typeface="Arial Black" pitchFamily="34" charset="0"/>
              </a:rPr>
              <a:t>Kur'an-ı Kerim, Allah'ın emanetini insanoğlunun taşıdığını bildirmektedir. Şöyle buyuruluyor:</a:t>
            </a:r>
          </a:p>
          <a:p>
            <a:endParaRPr lang="tr-TR" sz="2400" b="1" dirty="0" smtClean="0">
              <a:latin typeface="Arial Black" pitchFamily="34" charset="0"/>
            </a:endParaRPr>
          </a:p>
          <a:p>
            <a:r>
              <a:rPr lang="ar-SA" sz="2400" b="1" dirty="0" smtClean="0">
                <a:latin typeface="Arial Black" pitchFamily="34" charset="0"/>
              </a:rPr>
              <a:t>إ</a:t>
            </a:r>
            <a:r>
              <a:rPr lang="ar-SA" sz="2400" b="1" dirty="0" smtClean="0">
                <a:solidFill>
                  <a:srgbClr val="00B050"/>
                </a:solidFill>
                <a:latin typeface="Arial Black" pitchFamily="34" charset="0"/>
              </a:rPr>
              <a:t>ِنَّا عَرَضْنَا الْأَمَانَةَ عَلَى السَّمَاوَاتِ وَالْأَرْضِ وَالْجِبَالِ </a:t>
            </a:r>
            <a:r>
              <a:rPr lang="ar-SA" sz="2400" b="1" dirty="0" smtClean="0">
                <a:latin typeface="Arial Black" pitchFamily="34" charset="0"/>
              </a:rPr>
              <a:t>فَأَبَيْنَ أَن يَحْمِلْنَهَا </a:t>
            </a:r>
            <a:r>
              <a:rPr lang="ar-SA" sz="2400" b="1" dirty="0" smtClean="0">
                <a:solidFill>
                  <a:srgbClr val="C00000"/>
                </a:solidFill>
                <a:latin typeface="Arial Black" pitchFamily="34" charset="0"/>
              </a:rPr>
              <a:t>وَأَشْفَقْنَ مِنْهَا </a:t>
            </a:r>
            <a:r>
              <a:rPr lang="ar-SA" sz="2400" b="1" dirty="0" smtClean="0">
                <a:solidFill>
                  <a:srgbClr val="7030A0"/>
                </a:solidFill>
                <a:latin typeface="Arial Black" pitchFamily="34" charset="0"/>
              </a:rPr>
              <a:t>وَحَمَلَهَا الْإِنسَانُ إ</a:t>
            </a:r>
            <a:r>
              <a:rPr lang="ar-SA" sz="2400" b="1" dirty="0" smtClean="0">
                <a:latin typeface="Arial Black" pitchFamily="34" charset="0"/>
              </a:rPr>
              <a:t>ِنَّهُ كَانَ ظَلُوماً جَهُولاً</a:t>
            </a:r>
            <a:endParaRPr lang="tr-TR" sz="2400" dirty="0" smtClean="0">
              <a:latin typeface="Arial Black" pitchFamily="34" charset="0"/>
            </a:endParaRPr>
          </a:p>
          <a:p>
            <a:endParaRPr lang="tr-TR" sz="2400" dirty="0" smtClean="0">
              <a:solidFill>
                <a:srgbClr val="00B050"/>
              </a:solidFill>
              <a:latin typeface="Arial Black" pitchFamily="34" charset="0"/>
            </a:endParaRPr>
          </a:p>
          <a:p>
            <a:endParaRPr lang="tr-TR" sz="2400" dirty="0" smtClean="0">
              <a:solidFill>
                <a:srgbClr val="00B050"/>
              </a:solidFill>
              <a:latin typeface="Arial Black" pitchFamily="34" charset="0"/>
            </a:endParaRPr>
          </a:p>
          <a:p>
            <a:r>
              <a:rPr lang="tr-TR" sz="2400" dirty="0" smtClean="0">
                <a:solidFill>
                  <a:srgbClr val="00B050"/>
                </a:solidFill>
                <a:latin typeface="Arial Black" pitchFamily="34" charset="0"/>
              </a:rPr>
              <a:t>"Biz emaneti göklere, yere ve dağlara arzettik. </a:t>
            </a:r>
            <a:r>
              <a:rPr lang="tr-TR" sz="2400" dirty="0" smtClean="0">
                <a:latin typeface="Arial Black" pitchFamily="34" charset="0"/>
              </a:rPr>
              <a:t>Onlar onu yüklenmeye yanaşmadılar, </a:t>
            </a:r>
            <a:r>
              <a:rPr lang="tr-TR" sz="2400" dirty="0" smtClean="0">
                <a:solidFill>
                  <a:srgbClr val="C00000"/>
                </a:solidFill>
                <a:latin typeface="Arial Black" pitchFamily="34" charset="0"/>
              </a:rPr>
              <a:t>ondan korktular da </a:t>
            </a:r>
            <a:r>
              <a:rPr lang="tr-TR" sz="2400" dirty="0" smtClean="0">
                <a:solidFill>
                  <a:srgbClr val="7030A0"/>
                </a:solidFill>
                <a:latin typeface="Arial Black" pitchFamily="34" charset="0"/>
              </a:rPr>
              <a:t>onu insanoğlu yüklendi. </a:t>
            </a:r>
            <a:r>
              <a:rPr lang="tr-TR" sz="2400" dirty="0" smtClean="0">
                <a:latin typeface="Arial Black" pitchFamily="34" charset="0"/>
              </a:rPr>
              <a:t>O gerçekten çok zalim ve cahildir.‘  (2)</a:t>
            </a:r>
            <a:endParaRPr lang="tr-TR" sz="2400" dirty="0">
              <a:latin typeface="Arial Black" pitchFamily="34" charset="0"/>
            </a:endParaRPr>
          </a:p>
        </p:txBody>
      </p:sp>
      <p:pic>
        <p:nvPicPr>
          <p:cNvPr id="6" name="Picture 8" descr="İSLAM  moleküler olarak islam  Japon bilim adamı"/>
          <p:cNvPicPr>
            <a:picLocks noChangeAspect="1" noChangeArrowheads="1"/>
          </p:cNvPicPr>
          <p:nvPr/>
        </p:nvPicPr>
        <p:blipFill>
          <a:blip r:embed="rId2" cstate="print"/>
          <a:srcRect/>
          <a:stretch>
            <a:fillRect/>
          </a:stretch>
        </p:blipFill>
        <p:spPr bwMode="auto">
          <a:xfrm>
            <a:off x="7812360" y="54396"/>
            <a:ext cx="1301130" cy="135838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415</TotalTime>
  <Words>2184</Words>
  <Application>Microsoft Office PowerPoint</Application>
  <PresentationFormat>Ekran Gösterisi (4:3)</PresentationFormat>
  <Paragraphs>373</Paragraphs>
  <Slides>46</Slides>
  <Notes>0</Notes>
  <HiddenSlides>0</HiddenSlides>
  <MMClips>0</MMClips>
  <ScaleCrop>false</ScaleCrop>
  <HeadingPairs>
    <vt:vector size="4" baseType="variant">
      <vt:variant>
        <vt:lpstr>Tema</vt:lpstr>
      </vt:variant>
      <vt:variant>
        <vt:i4>1</vt:i4>
      </vt:variant>
      <vt:variant>
        <vt:lpstr>Slayt Başlıkları</vt:lpstr>
      </vt:variant>
      <vt:variant>
        <vt:i4>46</vt:i4>
      </vt:variant>
    </vt:vector>
  </HeadingPairs>
  <TitlesOfParts>
    <vt:vector size="47" baseType="lpstr">
      <vt:lpstr>Hisse Senedi</vt:lpstr>
      <vt:lpstr>EMANETE RİAYET ETMEK,sözünde durmak</vt:lpstr>
      <vt:lpstr>Değerli mü'minler!</vt:lpstr>
      <vt:lpstr>Değerli mü'minler!</vt:lpstr>
      <vt:lpstr>Değerli mü'minler!</vt:lpstr>
      <vt:lpstr>Değerli mü'minler!</vt:lpstr>
      <vt:lpstr>Değerli mü'minler!</vt:lpstr>
      <vt:lpstr>Değerli mü'minler!</vt:lpstr>
      <vt:lpstr>Değerli mü'minler!</vt:lpstr>
      <vt:lpstr>Değerli mü'minler!</vt:lpstr>
      <vt:lpstr>Değerli mü'minler!</vt:lpstr>
      <vt:lpstr>Değerli mü'minler!</vt:lpstr>
      <vt:lpstr>Değerli mü'minler!</vt:lpstr>
      <vt:lpstr>Değerli mü'minler!  </vt:lpstr>
      <vt:lpstr>Değerli mü'minler!</vt:lpstr>
      <vt:lpstr>Değerli mü'minler!</vt:lpstr>
      <vt:lpstr>Değerli mü'minler!</vt:lpstr>
      <vt:lpstr>Değerli mü'minler!</vt:lpstr>
      <vt:lpstr>Değerli mü'minler!</vt:lpstr>
      <vt:lpstr>Değerli mü'minler!</vt:lpstr>
      <vt:lpstr>Değerli mü'minler!</vt:lpstr>
      <vt:lpstr>Değerli mü'minler!</vt:lpstr>
      <vt:lpstr>Değerli mü'minler!</vt:lpstr>
      <vt:lpstr>Değerli müminler!</vt:lpstr>
      <vt:lpstr>1. Ailemiz ve çoluk-çocuğumuz önemli emanetler arasındadır. </vt:lpstr>
      <vt:lpstr>Değerli mü'minler!</vt:lpstr>
      <vt:lpstr>Değerli mü'minler!</vt:lpstr>
      <vt:lpstr>2. Sağlığımız da bir emanettir. Sağlığımıza zarar veren her şeyden korunacağız.</vt:lpstr>
      <vt:lpstr>Değerli mü'minler!</vt:lpstr>
      <vt:lpstr>3. Malımız ve servetimiz bize emanettir. </vt:lpstr>
      <vt:lpstr>4. Vatan da bir emanettir.</vt:lpstr>
      <vt:lpstr>Değerli Müminler! </vt:lpstr>
      <vt:lpstr>Değerli mü'minler!</vt:lpstr>
      <vt:lpstr>İşte Değerli Müminler!</vt:lpstr>
      <vt:lpstr>Muhterem Kardeşlerim! </vt:lpstr>
      <vt:lpstr>Muhterem Kardeşlerim!</vt:lpstr>
      <vt:lpstr>Muhterem Kardeşlerim </vt:lpstr>
      <vt:lpstr>Muhterem Kardeşlerim </vt:lpstr>
      <vt:lpstr>Muhterem Kardeşlerim </vt:lpstr>
      <vt:lpstr>Muhterem Kardeşlerim </vt:lpstr>
      <vt:lpstr>Muhterem Kardeşlerim </vt:lpstr>
      <vt:lpstr>Müslümanın sözü senettir.</vt:lpstr>
      <vt:lpstr>Kulluğun en başta gelen özelliği bu… Sözünü yerine getirmek…</vt:lpstr>
      <vt:lpstr>Muhterem Kardeşlerim</vt:lpstr>
      <vt:lpstr>Muhterem Kardeşlerim</vt:lpstr>
      <vt:lpstr>Muhterem Kardeşlerim </vt:lpstr>
      <vt:lpstr>Slayt 46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EMANETE RİAYET ETMEK</dc:title>
  <dc:creator>Microsoft-PC</dc:creator>
  <cp:lastModifiedBy>9336597624</cp:lastModifiedBy>
  <cp:revision>47</cp:revision>
  <dcterms:created xsi:type="dcterms:W3CDTF">2013-02-13T19:25:25Z</dcterms:created>
  <dcterms:modified xsi:type="dcterms:W3CDTF">2013-02-21T20:45:44Z</dcterms:modified>
</cp:coreProperties>
</file>