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84" r:id="rId1"/>
  </p:sldMasterIdLst>
  <p:notesMasterIdLst>
    <p:notesMasterId r:id="rId35"/>
  </p:notesMasterIdLst>
  <p:sldIdLst>
    <p:sldId id="256" r:id="rId2"/>
    <p:sldId id="257" r:id="rId3"/>
    <p:sldId id="288" r:id="rId4"/>
    <p:sldId id="289" r:id="rId5"/>
    <p:sldId id="290" r:id="rId6"/>
    <p:sldId id="260" r:id="rId7"/>
    <p:sldId id="269" r:id="rId8"/>
    <p:sldId id="268" r:id="rId9"/>
    <p:sldId id="267" r:id="rId10"/>
    <p:sldId id="265" r:id="rId11"/>
    <p:sldId id="266" r:id="rId12"/>
    <p:sldId id="264" r:id="rId13"/>
    <p:sldId id="263" r:id="rId14"/>
    <p:sldId id="262" r:id="rId15"/>
    <p:sldId id="261" r:id="rId16"/>
    <p:sldId id="291" r:id="rId17"/>
    <p:sldId id="259" r:id="rId18"/>
    <p:sldId id="258" r:id="rId19"/>
    <p:sldId id="272" r:id="rId20"/>
    <p:sldId id="270" r:id="rId21"/>
    <p:sldId id="271" r:id="rId22"/>
    <p:sldId id="273" r:id="rId23"/>
    <p:sldId id="274" r:id="rId24"/>
    <p:sldId id="275" r:id="rId25"/>
    <p:sldId id="294" r:id="rId26"/>
    <p:sldId id="276" r:id="rId27"/>
    <p:sldId id="277" r:id="rId28"/>
    <p:sldId id="281" r:id="rId29"/>
    <p:sldId id="296" r:id="rId30"/>
    <p:sldId id="292" r:id="rId31"/>
    <p:sldId id="293" r:id="rId32"/>
    <p:sldId id="285" r:id="rId33"/>
    <p:sldId id="295"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0944BF-CF5E-4679-B692-95F2070A26B5}" type="datetimeFigureOut">
              <a:rPr lang="tr-TR" smtClean="0"/>
              <a:pPr/>
              <a:t>26.09.2012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BE1CE-BECD-47C7-94FF-C11470314F5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1EA084C0-513D-4EBA-AF4D-C0AF379024B8}" type="datetime1">
              <a:rPr lang="tr-TR" smtClean="0"/>
              <a:pPr/>
              <a:t>26.09.2012</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F05F1069-8890-4D91-A232-2AB9A7765AB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1D50BD1-0337-4F39-82BD-0AFAC93B693E}" type="datetime1">
              <a:rPr lang="tr-TR" smtClean="0"/>
              <a:pPr/>
              <a:t>26.09.2012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05F1069-8890-4D91-A232-2AB9A7765AB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97E9044-7830-4149-9EC4-170F9AD93A61}" type="datetime1">
              <a:rPr lang="tr-TR" smtClean="0"/>
              <a:pPr/>
              <a:t>26.09.2012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05F1069-8890-4D91-A232-2AB9A7765AB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878C01F0-D842-4237-9498-AFEB8B92731F}" type="datetime1">
              <a:rPr lang="tr-TR" smtClean="0"/>
              <a:pPr/>
              <a:t>26.09.2012</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F05F1069-8890-4D91-A232-2AB9A7765AB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CC049B0D-7426-4701-BCC6-FE4D1BFC55E1}" type="datetime1">
              <a:rPr lang="tr-TR" smtClean="0"/>
              <a:pPr/>
              <a:t>26.09.2012</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F05F1069-8890-4D91-A232-2AB9A7765AB6}"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198E64C6-2F33-49ED-9BAE-40EE555A643F}" type="datetime1">
              <a:rPr lang="tr-TR" smtClean="0"/>
              <a:pPr/>
              <a:t>26.09.2012</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F05F1069-8890-4D91-A232-2AB9A7765AB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31990286-EF47-4F3B-BE0D-66F90985E4A2}" type="datetime1">
              <a:rPr lang="tr-TR" smtClean="0"/>
              <a:pPr/>
              <a:t>26.09.2012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F05F1069-8890-4D91-A232-2AB9A7765AB6}"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BA26172-7615-4225-BFB4-4DA633E0696C}" type="datetime1">
              <a:rPr lang="tr-TR" smtClean="0"/>
              <a:pPr/>
              <a:t>26.09.2012</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05F1069-8890-4D91-A232-2AB9A7765AB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6B689775-D0FE-481A-B1D5-F197B2C5B6BE}" type="datetime1">
              <a:rPr lang="tr-TR" smtClean="0"/>
              <a:pPr/>
              <a:t>26.09.2012</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05F1069-8890-4D91-A232-2AB9A7765AB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C0DABDF-9BFD-4B6D-A50D-AE4EDF14F45A}" type="datetime1">
              <a:rPr lang="tr-TR" smtClean="0"/>
              <a:pPr/>
              <a:t>26.09.2012</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05F1069-8890-4D91-A232-2AB9A7765AB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14E37F11-5D44-4778-BB3F-5784C2C08CEB}" type="datetime1">
              <a:rPr lang="tr-TR" smtClean="0"/>
              <a:pPr/>
              <a:t>26.09.2012</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F05F1069-8890-4D91-A232-2AB9A7765AB6}"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06CB72-241B-4A82-8906-27828BD92451}" type="datetime1">
              <a:rPr lang="tr-TR" smtClean="0"/>
              <a:pPr/>
              <a:t>26.09.2012</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05F1069-8890-4D91-A232-2AB9A7765AB6}"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nasihatler.com/etiket/dunya-ve-ahiret-dengesi"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l-shia.org/html/tur/makale/007/01.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diniyazilar.com/wp-content/uploads/2012/02/dunya_ahiret_denges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5 Metin kutusu"/>
          <p:cNvSpPr txBox="1"/>
          <p:nvPr/>
        </p:nvSpPr>
        <p:spPr>
          <a:xfrm>
            <a:off x="2285984" y="500042"/>
            <a:ext cx="4429156" cy="1200329"/>
          </a:xfrm>
          <a:prstGeom prst="rect">
            <a:avLst/>
          </a:prstGeom>
          <a:noFill/>
        </p:spPr>
        <p:txBody>
          <a:bodyPr wrap="square" rtlCol="0">
            <a:spAutoFit/>
          </a:bodyPr>
          <a:lstStyle/>
          <a:p>
            <a:pPr algn="ctr"/>
            <a:r>
              <a:rPr lang="tr-TR" sz="3600" b="1" dirty="0" smtClean="0">
                <a:effectLst>
                  <a:outerShdw blurRad="38100" dist="38100" dir="2700000" algn="tl">
                    <a:srgbClr val="000000">
                      <a:alpha val="43137"/>
                    </a:srgbClr>
                  </a:outerShdw>
                </a:effectLst>
                <a:latin typeface="Algerian" pitchFamily="82" charset="0"/>
              </a:rPr>
              <a:t>DÜNYA VE AHİRET DENGESİ</a:t>
            </a:r>
            <a:endParaRPr lang="tr-TR" sz="3600" b="1" dirty="0">
              <a:effectLst>
                <a:outerShdw blurRad="38100" dist="38100" dir="2700000" algn="tl">
                  <a:srgbClr val="000000">
                    <a:alpha val="43137"/>
                  </a:srgbClr>
                </a:outerShdw>
              </a:effectLst>
              <a:latin typeface="Algerian" pitchFamily="82"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pPr/>
              <a:t>1</a:t>
            </a:fld>
            <a:endParaRPr lang="tr-TR"/>
          </a:p>
        </p:txBody>
      </p:sp>
      <p:sp>
        <p:nvSpPr>
          <p:cNvPr id="5" name="4 Metin kutusu"/>
          <p:cNvSpPr txBox="1"/>
          <p:nvPr/>
        </p:nvSpPr>
        <p:spPr>
          <a:xfrm>
            <a:off x="4786314" y="5380672"/>
            <a:ext cx="4357686" cy="1477328"/>
          </a:xfrm>
          <a:prstGeom prst="rect">
            <a:avLst/>
          </a:prstGeom>
          <a:noFill/>
        </p:spPr>
        <p:txBody>
          <a:bodyPr wrap="square" rtlCol="0">
            <a:spAutoFit/>
          </a:bodyPr>
          <a:lstStyle/>
          <a:p>
            <a:pPr algn="ctr"/>
            <a:r>
              <a:rPr lang="tr-TR" sz="2400" b="1" dirty="0" smtClean="0">
                <a:solidFill>
                  <a:srgbClr val="FF0000"/>
                </a:solidFill>
                <a:effectLst>
                  <a:outerShdw blurRad="38100" dist="38100" dir="2700000" algn="tl">
                    <a:srgbClr val="000000">
                      <a:alpha val="43137"/>
                    </a:srgbClr>
                  </a:outerShdw>
                </a:effectLst>
                <a:latin typeface="Algerian" pitchFamily="82" charset="0"/>
              </a:rPr>
              <a:t>FARUK KESGİN</a:t>
            </a:r>
          </a:p>
          <a:p>
            <a:pPr algn="ctr"/>
            <a:r>
              <a:rPr lang="tr-TR" sz="2400" b="1" dirty="0" smtClean="0">
                <a:solidFill>
                  <a:srgbClr val="FF0000"/>
                </a:solidFill>
                <a:effectLst>
                  <a:outerShdw blurRad="38100" dist="38100" dir="2700000" algn="tl">
                    <a:srgbClr val="000000">
                      <a:alpha val="43137"/>
                    </a:srgbClr>
                  </a:outerShdw>
                </a:effectLst>
                <a:latin typeface="Algerian" pitchFamily="82" charset="0"/>
              </a:rPr>
              <a:t>SARİYER DOĞANEVLER CAMİİ İMAM-HATİBİ</a:t>
            </a:r>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071538" y="0"/>
            <a:ext cx="807246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 noktada göz önüne alınması gereken önemli bir kavram,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kavramıdır.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kelimesi, genel olarak ‘ötede olan; burada ve şimdi olmayan, ama burası ve şimdinin götürmesi gereken şey’, ‘sonra, sonradan gelen, daha sonra olacak olan’, ‘içinde bulunduğumuz anın ardından gelen zaman ve içinde bulunduğumuz boyutun üstündeki boyut’ anlamına gelmektedir.</a:t>
            </a:r>
            <a:endParaRPr lang="tr-TR" sz="2800" dirty="0" smtClean="0" bmk="_ftnref3">
              <a:solidFill>
                <a:srgbClr val="3300FF"/>
              </a:solidFill>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dirty="0" smtClean="0" bmk="_ftnref3">
              <a:ln>
                <a:noFill/>
              </a:ln>
              <a:solidFill>
                <a:srgbClr val="3300FF"/>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Kur’ân</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kelimesini, özel anlamda ‘son hesap günü’, ‘ölümden sonra gelen hayat’ anlamında kullanmaktadır.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Resim" descr="http://www.dervisinfikri.com/uploads/posts/2012-08/1344868192_ebedi-hayat.jpg"/>
          <p:cNvPicPr/>
          <p:nvPr/>
        </p:nvPicPr>
        <p:blipFill>
          <a:blip r:embed="rId2"/>
          <a:srcRect/>
          <a:stretch>
            <a:fillRect/>
          </a:stretch>
        </p:blipFill>
        <p:spPr bwMode="auto">
          <a:xfrm>
            <a:off x="0" y="0"/>
            <a:ext cx="928662"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F05F1069-8890-4D91-A232-2AB9A7765AB6}" type="slidenum">
              <a:rPr lang="tr-TR" smtClean="0"/>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142976" y="0"/>
            <a:ext cx="800102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İslamî düşüncede dünya kavramı,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kavramı referans alınarak değerlendirilmektedir. Dünya ve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kavramlarına bu etkileşim çerçevesinde bakılması zorunludur. Dünya ve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kavramları, ikizine bağlı çift kelime grubundan olup aralarındaki çağrışım ilişkisi, karşıtlık ilişkisidir. Her iki kavram, nitelendirdikleri kelimeleri bu bağlamda şekillendirmekte ve anlamlandırmaktadır. Dünya dendiği zaman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müslümanın</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kafasında karşıtı olan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canlanmaktadır. İslam’da konuya ilişkin tüm değerlendirmeler, bu dünya ve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ahiretin</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birlikteliğinin oluşturduğu ikilem üzerine oturtulmuştur.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pPr/>
              <a:t>11</a:t>
            </a:fld>
            <a:endParaRPr lang="tr-TR"/>
          </a:p>
        </p:txBody>
      </p:sp>
      <p:pic>
        <p:nvPicPr>
          <p:cNvPr id="5" name="4 Resim" descr="http://emirdag.com.tr/d/images/stories/hutbeler/cenntchnm.jpg"/>
          <p:cNvPicPr/>
          <p:nvPr/>
        </p:nvPicPr>
        <p:blipFill>
          <a:blip r:embed="rId2"/>
          <a:srcRect/>
          <a:stretch>
            <a:fillRect/>
          </a:stretch>
        </p:blipFill>
        <p:spPr bwMode="auto">
          <a:xfrm>
            <a:off x="0" y="0"/>
            <a:ext cx="10715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285852" y="0"/>
            <a:ext cx="785814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İslam’a göre insan hayatında birbirinin devamı, birbirinin tamamlayıcısı ve birbiri ile sıkı ilişkili dört evre vardır.</a:t>
            </a: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Bunlar </a:t>
            </a:r>
          </a:p>
          <a:p>
            <a:pPr marL="0" marR="0" lvl="0" indent="333375" algn="l" defTabSz="914400" rtl="0" eaLnBrk="1" fontAlgn="base" latinLnBrk="0" hangingPunct="1">
              <a:lnSpc>
                <a:spcPct val="100000"/>
              </a:lnSpc>
              <a:spcBef>
                <a:spcPct val="0"/>
              </a:spcBef>
              <a:spcAft>
                <a:spcPct val="0"/>
              </a:spcAft>
              <a:buClrTx/>
              <a:buSzTx/>
              <a:buFontTx/>
              <a:buNone/>
              <a:tabLst/>
            </a:pPr>
            <a:endParaRPr lang="tr-TR" sz="2400" dirty="0">
              <a:solidFill>
                <a:srgbClr val="000000"/>
              </a:solidFill>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 typeface="Wingdings" pitchFamily="2" charset="2"/>
              <a:buChar char="v"/>
              <a:tabLst/>
            </a:pPr>
            <a:r>
              <a:rPr kumimoji="0" lang="tr-TR"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Anne karnındaki hayat, </a:t>
            </a:r>
          </a:p>
          <a:p>
            <a:pPr marL="0" marR="0" lvl="0" indent="333375" algn="l" defTabSz="914400" rtl="0" eaLnBrk="1" fontAlgn="base" latinLnBrk="0" hangingPunct="1">
              <a:lnSpc>
                <a:spcPct val="100000"/>
              </a:lnSpc>
              <a:spcBef>
                <a:spcPct val="0"/>
              </a:spcBef>
              <a:spcAft>
                <a:spcPct val="0"/>
              </a:spcAft>
              <a:buClrTx/>
              <a:buSzTx/>
              <a:buFont typeface="Wingdings" pitchFamily="2" charset="2"/>
              <a:buChar char="v"/>
              <a:tabLst/>
            </a:pPr>
            <a:r>
              <a:rPr kumimoji="0" lang="tr-TR"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Yer küredeki hayat, </a:t>
            </a:r>
          </a:p>
          <a:p>
            <a:pPr marL="0" marR="0" lvl="0" indent="333375" algn="l" defTabSz="914400" rtl="0" eaLnBrk="1" fontAlgn="base" latinLnBrk="0" hangingPunct="1">
              <a:lnSpc>
                <a:spcPct val="100000"/>
              </a:lnSpc>
              <a:spcBef>
                <a:spcPct val="0"/>
              </a:spcBef>
              <a:spcAft>
                <a:spcPct val="0"/>
              </a:spcAft>
              <a:buClrTx/>
              <a:buSzTx/>
              <a:buFont typeface="Wingdings" pitchFamily="2" charset="2"/>
              <a:buChar char="v"/>
              <a:tabLst/>
            </a:pPr>
            <a:r>
              <a:rPr kumimoji="0" lang="tr-TR"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Berzah(kabir) evresi ve </a:t>
            </a:r>
          </a:p>
          <a:p>
            <a:pPr marL="0" marR="0" lvl="0" indent="333375" algn="l" defTabSz="914400" rtl="0" eaLnBrk="1" fontAlgn="base" latinLnBrk="0" hangingPunct="1">
              <a:lnSpc>
                <a:spcPct val="100000"/>
              </a:lnSpc>
              <a:spcBef>
                <a:spcPct val="0"/>
              </a:spcBef>
              <a:spcAft>
                <a:spcPct val="0"/>
              </a:spcAft>
              <a:buClrTx/>
              <a:buSzTx/>
              <a:buFont typeface="Wingdings" pitchFamily="2" charset="2"/>
              <a:buChar char="v"/>
              <a:tabLst/>
            </a:pPr>
            <a:r>
              <a:rPr kumimoji="0" lang="tr-TR" sz="2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Ahiret</a:t>
            </a:r>
            <a:r>
              <a:rPr kumimoji="0" lang="tr-TR"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hayatıdır</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333375" algn="l" defTabSz="914400" rtl="0" eaLnBrk="1" fontAlgn="base" latinLnBrk="0" hangingPunct="1">
              <a:lnSpc>
                <a:spcPct val="100000"/>
              </a:lnSpc>
              <a:spcBef>
                <a:spcPct val="0"/>
              </a:spcBef>
              <a:spcAft>
                <a:spcPct val="0"/>
              </a:spcAft>
              <a:buClrTx/>
              <a:buSzTx/>
              <a:buFontTx/>
              <a:buNone/>
              <a:tabLst/>
            </a:pPr>
            <a:endParaRPr lang="tr-TR" sz="2400" dirty="0">
              <a:solidFill>
                <a:srgbClr val="000000"/>
              </a:solidFill>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İslam’ın değer sistemine göre bu hayat zincirinde referans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hayatıdır. Çünkü ebedi bir hayattır. Bu öneminden dolayıdır ki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Kur’ân’da</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birçok yerde Allah’a imanla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ahirete</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iman birlikte zikredilir.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Kur’ân’da</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“el-</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hayâtü’d</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dünyâ</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tabirini, İslam’ın bu bakış açısına bağlı olarak, iki anlam boyutunda kullanıldığını söyleyebiliriz.</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12</a:t>
            </a:fld>
            <a:endParaRPr lang="tr-TR" dirty="0">
              <a:solidFill>
                <a:srgbClr val="FF0000"/>
              </a:solidFill>
            </a:endParaRPr>
          </a:p>
        </p:txBody>
      </p:sp>
      <p:pic>
        <p:nvPicPr>
          <p:cNvPr id="5" name="4 Resim" descr="http://www.biriz.biz/cennet/agac1.jpg"/>
          <p:cNvPicPr/>
          <p:nvPr/>
        </p:nvPicPr>
        <p:blipFill>
          <a:blip r:embed="rId2"/>
          <a:srcRect/>
          <a:stretch>
            <a:fillRect/>
          </a:stretch>
        </p:blipFill>
        <p:spPr bwMode="auto">
          <a:xfrm>
            <a:off x="0" y="1"/>
            <a:ext cx="135937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785786" y="0"/>
            <a:ext cx="8358214"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ctr" defTabSz="914400" rtl="0" eaLnBrk="1" fontAlgn="base" latinLnBrk="0" hangingPunct="1">
              <a:lnSpc>
                <a:spcPct val="100000"/>
              </a:lnSpc>
              <a:spcBef>
                <a:spcPct val="0"/>
              </a:spcBef>
              <a:spcAft>
                <a:spcPct val="0"/>
              </a:spcAft>
              <a:buClrTx/>
              <a:buSzTx/>
              <a:buFontTx/>
              <a:buNone/>
              <a:tabLst/>
            </a:pPr>
            <a:r>
              <a:rPr kumimoji="0" lang="tr-TR" sz="2400" b="1" i="0" u="sng" strike="noStrike" cap="none" normalizeH="0" baseline="0" dirty="0" smtClean="0">
                <a:ln>
                  <a:noFill/>
                </a:ln>
                <a:solidFill>
                  <a:srgbClr val="009933"/>
                </a:solidFill>
                <a:effectLst/>
                <a:latin typeface="Arial" pitchFamily="34" charset="0"/>
                <a:ea typeface="Times New Roman" pitchFamily="18" charset="0"/>
                <a:cs typeface="Arial" pitchFamily="34" charset="0"/>
              </a:rPr>
              <a:t>Dünya Hayatının Birinci Anlam Boyutu  </a:t>
            </a:r>
            <a:endParaRPr kumimoji="0" lang="tr-TR" sz="2400" b="1" i="0" u="sng"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Birincisi, dünya kelimesinin yukarıda ifade olunan iki anlam alanı göz önüne alındığında,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Kur’ân’da</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geçen “el-</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hayâtü’d</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dünyâ</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tabirinin,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hayatı referans alınarak, zaman açısından </a:t>
            </a:r>
            <a:r>
              <a:rPr kumimoji="0" lang="tr-TR"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“yakın/kısa hayat</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değer açısından ise, </a:t>
            </a:r>
            <a:r>
              <a:rPr kumimoji="0" lang="tr-TR" sz="24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“alçak/değersiz hayat</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anlamına geldiği söylenebilir. Dünya kelimesindeki yakınlık anlamı, hali hazırda içerisinde yaşadığımızdan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ahirete</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göre bize daha yakın olma bağlamındadır. Yaşadığımız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âna</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göre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daha uzaktır. Dolayısıyla bu anlam boyutu ile dünya yakın, kısa, sonlu ve önce olan;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ise uzak, uzun, ebedi ve sonra olandır. Keza dünya kelimesindeki ‘çok düşük, basit, alçak, değersiz, ölümlü’ anlamları ise gene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ahirete</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göredir. Dolayısıyla Arzda yaşanan hayat, bizzat mahiyetinden dolayı değil, fakat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hayatı referans alındığında, zaman açısından gelip geçici, kısa ömürlü; değer açısından önemsiz, değersiz olarak değerlendirilmektedir: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pPr/>
              <a:t>13</a:t>
            </a:fld>
            <a:endParaRPr lang="tr-TR"/>
          </a:p>
        </p:txBody>
      </p:sp>
      <p:pic>
        <p:nvPicPr>
          <p:cNvPr id="5" name="4 Resim" descr="http://emirdag.com.tr/d/images/stories/hutbeler/cenntchnm.jpg"/>
          <p:cNvPicPr/>
          <p:nvPr/>
        </p:nvPicPr>
        <p:blipFill>
          <a:blip r:embed="rId2"/>
          <a:srcRect/>
          <a:stretch>
            <a:fillRect/>
          </a:stretch>
        </p:blipFill>
        <p:spPr bwMode="auto">
          <a:xfrm>
            <a:off x="0" y="0"/>
            <a:ext cx="71434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928662" y="0"/>
            <a:ext cx="8215338"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lang="tr-TR" sz="2800" dirty="0" smtClean="0">
              <a:solidFill>
                <a:srgbClr val="000000"/>
              </a:solidFill>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lang="tr-TR" sz="2000" dirty="0" smtClean="0">
              <a:solidFill>
                <a:srgbClr val="000000"/>
              </a:solidFill>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lang="tr-TR" sz="2000" dirty="0" smtClean="0">
              <a:solidFill>
                <a:srgbClr val="000000"/>
              </a:solidFill>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“Dünya hayatının örneği, ancak gökten indirdiğimiz, onunla insanların ve hayvanların yediği yeryüzünün bitkisi karışmış olan bir su gibidir. Öyle ki yer, güzelliğini takınıp süslendiği ve ahalisi de gerçekten ona güç yetirdiklerini sanmışlarken (işte tam bu sırada) gece veya gündüz ona emrimiz gelmiştir de, dün sanki hiçbir zenginliği yokmuş gibi, onu kökünden biçilip atılmış bir durumda kılmışız. Düşünen bir topluluk için biz ayetleri böyle birer birer açıklarız.”(10/24)</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Buradaki mesaj, dört evreli hayat zincirinde yer küredeki hayatın geçiciliğine, kısa ömürlü oluşuna dikkat ederek dünyadaki nimetlere dalıp öte boyutunu unutmamaktır.</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Resim" descr="http://www.dervisinfikri.com/uploads/posts/2012-08/1344868192_ebedi-hayat.jpg"/>
          <p:cNvPicPr/>
          <p:nvPr/>
        </p:nvPicPr>
        <p:blipFill>
          <a:blip r:embed="rId2"/>
          <a:srcRect/>
          <a:stretch>
            <a:fillRect/>
          </a:stretch>
        </p:blipFill>
        <p:spPr bwMode="auto">
          <a:xfrm>
            <a:off x="0" y="0"/>
            <a:ext cx="928662"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14</a:t>
            </a:fld>
            <a:endParaRPr lang="tr-TR" dirty="0">
              <a:solidFill>
                <a:srgbClr val="FF0000"/>
              </a:solidFill>
            </a:endParaRPr>
          </a:p>
        </p:txBody>
      </p:sp>
      <p:sp>
        <p:nvSpPr>
          <p:cNvPr id="5" name="4 Dikdörtgen"/>
          <p:cNvSpPr/>
          <p:nvPr/>
        </p:nvSpPr>
        <p:spPr>
          <a:xfrm>
            <a:off x="1000100" y="214290"/>
            <a:ext cx="7858180" cy="2554545"/>
          </a:xfrm>
          <a:prstGeom prst="rect">
            <a:avLst/>
          </a:prstGeom>
        </p:spPr>
        <p:txBody>
          <a:bodyPr wrap="square">
            <a:spAutoFit/>
          </a:bodyPr>
          <a:lstStyle/>
          <a:p>
            <a:pPr algn="ctr"/>
            <a:r>
              <a:rPr lang="ar-AE" sz="3200" b="1" dirty="0" smtClean="0">
                <a:solidFill>
                  <a:srgbClr val="FF0000"/>
                </a:solidFill>
                <a:latin typeface="Arial" pitchFamily="34" charset="0"/>
                <a:cs typeface="Arial" pitchFamily="34" charset="0"/>
              </a:rPr>
              <a:t>إِنَّمَا مَثَلُ الْحَيَاةِ الدُّنْيَا كَمَاء أَنزَلْنَاهُ مِنَ السَّمَاء فَاخْتَلَطَ بِهِ نَبَاتُ الأَرْضِ مِمَّا يَأْكُلُ النَّاسُ وَالأَنْعَامُ حَتَّىَ إِذَا أَخَذَتِ الأَرْضُ زُخْرُفَهَا وَازَّيَّنَتْ وَظَنَّ أَهْلُهَا أَنَّهُمْ قَادِرُونَ عَلَيْهَآ أَتَاهَا أَمْرُنَا لَيْلاً أَوْ نَهَارًا فَجَعَلْنَاهَا حَصِيدًا كَأَن لَّمْ تَغْنَ بِالأَمْسِ كَذَلِكَ نُفَصِّلُ الآيَاتِ لِقَوْمٍ يَتَفَكَّرُونَ</a:t>
            </a:r>
            <a:endParaRPr lang="tr-TR" sz="32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571604" y="0"/>
            <a:ext cx="757239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lang="tr-TR" sz="2400" dirty="0">
              <a:solidFill>
                <a:srgbClr val="000000"/>
              </a:solidFill>
              <a:latin typeface="Calibri"/>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tr-TR" sz="24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Kur</a:t>
            </a:r>
            <a:r>
              <a:rPr kumimoji="0" lang="tr-TR" sz="2400" b="0" i="0" u="none" strike="noStrike" cap="none" normalizeH="0" baseline="0" dirty="0" err="1" smtClean="0">
                <a:ln>
                  <a:noFill/>
                </a:ln>
                <a:solidFill>
                  <a:srgbClr val="000000"/>
                </a:solidFill>
                <a:effectLst/>
                <a:latin typeface="Calibri"/>
                <a:ea typeface="Times New Roman" pitchFamily="18" charset="0"/>
                <a:cs typeface="Times New Roman" pitchFamily="18" charset="0"/>
              </a:rPr>
              <a:t>’</a:t>
            </a:r>
            <a:r>
              <a:rPr kumimoji="0" lang="tr-TR" sz="24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ân</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d</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hayatını birinci anlam boyutu ile konu ederken insanların dikkatlerini belli noktalara yoğunlaştırmak ister. Bunları aşağıdaki gibi </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zetleyebiliriz:</a:t>
            </a:r>
            <a:endParaRPr kumimoji="0" lang="tr-TR" sz="2400" b="0" i="0" u="none" strike="noStrike" cap="none" normalizeH="0" baseline="0" dirty="0" smtClean="0">
              <a:ln>
                <a:noFill/>
              </a:ln>
              <a:solidFill>
                <a:schemeClr val="tx1"/>
              </a:solidFill>
              <a:effectLst/>
              <a:latin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lang="tr-TR" sz="2400" dirty="0" smtClean="0">
              <a:solidFill>
                <a:srgbClr val="000000"/>
              </a:solidFill>
              <a:latin typeface="Calibri"/>
              <a:ea typeface="Times New Roman" pitchFamily="18" charset="0"/>
              <a:cs typeface="Times New Roman" pitchFamily="18"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D</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hayatı kısa olup </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abucak ge</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er</a:t>
            </a:r>
            <a:r>
              <a:rPr kumimoji="0" lang="tr-TR"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a:t>
            </a:r>
            <a:r>
              <a:rPr kumimoji="0" lang="tr-TR"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(20/103-104, </a:t>
            </a:r>
            <a:endParaRPr kumimoji="0" lang="tr-TR" b="0" i="0" u="none" strike="noStrike" cap="none" normalizeH="0" baseline="0" dirty="0" smtClean="0">
              <a:ln>
                <a:noFill/>
              </a:ln>
              <a:solidFill>
                <a:schemeClr val="tx1"/>
              </a:solidFill>
              <a:effectLst/>
              <a:latin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D</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hayatının nimetleri ge</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ici olup t</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kenir</a:t>
            </a:r>
            <a:r>
              <a:rPr kumimoji="0" lang="tr-TR"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a:t>
            </a:r>
            <a:r>
              <a:rPr kumimoji="0" lang="tr-TR"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tr-TR"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20/131</a:t>
            </a:r>
            <a:r>
              <a:rPr lang="tr-TR" dirty="0" smtClean="0">
                <a:solidFill>
                  <a:srgbClr val="000000"/>
                </a:solidFill>
                <a:latin typeface="Helvetica" charset="-94"/>
                <a:ea typeface="Times New Roman" pitchFamily="18" charset="0"/>
                <a:cs typeface="Times New Roman" pitchFamily="18"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D</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hayatı aldatıcı bir metadır</a:t>
            </a:r>
            <a:r>
              <a:rPr kumimoji="0" lang="tr-TR"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a:t>
            </a:r>
            <a:r>
              <a:rPr kumimoji="0" lang="tr-TR"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(28/60, 42/36, 3/185,)</a:t>
            </a:r>
            <a:endParaRPr kumimoji="0" lang="tr-TR" b="0" i="0" u="none" strike="noStrike" cap="none" normalizeH="0" baseline="0" dirty="0" smtClean="0">
              <a:ln>
                <a:noFill/>
              </a:ln>
              <a:solidFill>
                <a:schemeClr val="tx1"/>
              </a:solidFill>
              <a:effectLst/>
              <a:latin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D</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hayatı bir oyun ve eğlencedir</a:t>
            </a:r>
            <a:r>
              <a:rPr kumimoji="0" lang="tr-TR" sz="16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a:t>
            </a:r>
            <a:r>
              <a:rPr kumimoji="0" lang="tr-TR" sz="16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16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(6/32, 29/64, 47/36)</a:t>
            </a:r>
            <a:endParaRPr kumimoji="0" lang="tr-TR" sz="1600" b="0" i="0" u="none" strike="noStrike" cap="none" normalizeH="0" baseline="0" dirty="0" smtClean="0">
              <a:ln>
                <a:noFill/>
              </a:ln>
              <a:solidFill>
                <a:schemeClr val="tx1"/>
              </a:solidFill>
              <a:effectLst/>
              <a:latin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15</a:t>
            </a:fld>
            <a:endParaRPr lang="tr-TR" dirty="0">
              <a:solidFill>
                <a:srgbClr val="FF0000"/>
              </a:solidFill>
            </a:endParaRPr>
          </a:p>
        </p:txBody>
      </p:sp>
      <p:pic>
        <p:nvPicPr>
          <p:cNvPr id="5" name="4 Resim" descr="http://emirdag.com.tr/d/images/stories/hutbeler/cenntchnm.jpg"/>
          <p:cNvPicPr/>
          <p:nvPr/>
        </p:nvPicPr>
        <p:blipFill>
          <a:blip r:embed="rId2"/>
          <a:srcRect/>
          <a:stretch>
            <a:fillRect/>
          </a:stretch>
        </p:blipFill>
        <p:spPr bwMode="auto">
          <a:xfrm>
            <a:off x="0" y="0"/>
            <a:ext cx="164304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kampussohbet.com/wp-content/uploads/2012/09/ahiret21.jpg"/>
          <p:cNvPicPr>
            <a:picLocks noChangeAspect="1" noChangeArrowheads="1"/>
          </p:cNvPicPr>
          <p:nvPr/>
        </p:nvPicPr>
        <p:blipFill>
          <a:blip r:embed="rId2"/>
          <a:srcRect/>
          <a:stretch>
            <a:fillRect/>
          </a:stretch>
        </p:blipFill>
        <p:spPr bwMode="auto">
          <a:xfrm>
            <a:off x="-21865" y="0"/>
            <a:ext cx="9165865" cy="6831953"/>
          </a:xfrm>
          <a:prstGeom prst="rect">
            <a:avLst/>
          </a:prstGeom>
          <a:noFill/>
        </p:spPr>
      </p:pic>
      <p:sp>
        <p:nvSpPr>
          <p:cNvPr id="3" name="2 Slayt Numarası Yer Tutucusu"/>
          <p:cNvSpPr>
            <a:spLocks noGrp="1"/>
          </p:cNvSpPr>
          <p:nvPr>
            <p:ph type="sldNum" sz="quarter" idx="12"/>
          </p:nvPr>
        </p:nvSpPr>
        <p:spPr/>
        <p:txBody>
          <a:bodyPr/>
          <a:lstStyle/>
          <a:p>
            <a:fld id="{F05F1069-8890-4D91-A232-2AB9A7765AB6}" type="slidenum">
              <a:rPr lang="tr-TR" smtClean="0"/>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428728" y="0"/>
            <a:ext cx="7715272"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Buradaki amaç, insanların Öte Dünya’yı unutup, bu hayatın cazibesine kapılarak yanlış bir hayat tarzını benimsemelerini engellemektir. Dolayısıyla dünya hayatı kavramının birinci anlam boyutu, trafik işaretlerinin taşıdığı anlam gibi uyarı amaçlıdır: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lang="tr-TR" sz="2400" dirty="0" smtClean="0">
              <a:solidFill>
                <a:srgbClr val="000000"/>
              </a:solidFill>
              <a:latin typeface="Arial" pitchFamily="34" charset="0"/>
              <a:ea typeface="Times New Roman" pitchFamily="18" charset="0"/>
              <a:cs typeface="Arial" pitchFamily="34" charset="0"/>
            </a:endParaRPr>
          </a:p>
          <a:p>
            <a:pPr lvl="0" indent="333375" algn="ctr" eaLnBrk="0" fontAlgn="base" hangingPunct="0">
              <a:spcBef>
                <a:spcPct val="0"/>
              </a:spcBef>
              <a:spcAft>
                <a:spcPct val="0"/>
              </a:spcAft>
            </a:pPr>
            <a:r>
              <a:rPr lang="ar-AE" sz="2400" b="1" dirty="0" smtClean="0">
                <a:latin typeface="Arial" pitchFamily="34" charset="0"/>
                <a:cs typeface="Arial" pitchFamily="34" charset="0"/>
              </a:rPr>
              <a:t/>
            </a:r>
            <a:br>
              <a:rPr lang="ar-AE" sz="2400" b="1" dirty="0" smtClean="0">
                <a:latin typeface="Arial" pitchFamily="34" charset="0"/>
                <a:cs typeface="Arial" pitchFamily="34" charset="0"/>
              </a:rPr>
            </a:br>
            <a:r>
              <a:rPr lang="ar-AE" sz="3600" b="1" dirty="0" smtClean="0">
                <a:solidFill>
                  <a:srgbClr val="FF0000"/>
                </a:solidFill>
                <a:latin typeface="Arial" pitchFamily="34" charset="0"/>
                <a:cs typeface="Arial" pitchFamily="34" charset="0"/>
              </a:rPr>
              <a:t>يَا أَيُّهَا النَّاسُ إِنَّ وَعْدَ اللَّهِ حَقٌّ فَلَا تَغُرَّنَّكُمُ الْحَيَاةُ الدُّنْيَا وَلَا يَغُرَّنَّكُم بِاللَّهِ الْغَرُورُ</a:t>
            </a:r>
            <a:endParaRPr kumimoji="0" lang="tr-TR"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lang="tr-TR" sz="2400" dirty="0" smtClean="0">
              <a:solidFill>
                <a:srgbClr val="000000"/>
              </a:solidFill>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“Ey insanlar, hiç şüphesiz Allah’ın </a:t>
            </a:r>
            <a:r>
              <a:rPr kumimoji="0" lang="tr-TR" sz="2800" b="0" i="0" u="none" strike="noStrike" cap="none" normalizeH="0" baseline="0" dirty="0" err="1" smtClean="0">
                <a:ln>
                  <a:noFill/>
                </a:ln>
                <a:solidFill>
                  <a:srgbClr val="00B0F0"/>
                </a:solidFill>
                <a:effectLst/>
                <a:latin typeface="Arial" pitchFamily="34" charset="0"/>
                <a:ea typeface="Times New Roman" pitchFamily="18" charset="0"/>
                <a:cs typeface="Arial" pitchFamily="34" charset="0"/>
              </a:rPr>
              <a:t>va’di</a:t>
            </a:r>
            <a:r>
              <a:rPr kumimoji="0" lang="tr-TR" sz="28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haktır, öyleyse dünya hayatı sizi aldatmasın ve aldatıcı(</a:t>
            </a:r>
            <a:r>
              <a:rPr kumimoji="0" lang="tr-TR" sz="2800" b="0" i="0" u="none" strike="noStrike" cap="none" normalizeH="0" baseline="0" dirty="0" err="1" smtClean="0">
                <a:ln>
                  <a:noFill/>
                </a:ln>
                <a:solidFill>
                  <a:srgbClr val="00B0F0"/>
                </a:solidFill>
                <a:effectLst/>
                <a:latin typeface="Arial" pitchFamily="34" charset="0"/>
                <a:ea typeface="Times New Roman" pitchFamily="18" charset="0"/>
                <a:cs typeface="Arial" pitchFamily="34" charset="0"/>
              </a:rPr>
              <a:t>lar</a:t>
            </a:r>
            <a:r>
              <a:rPr kumimoji="0" lang="tr-TR" sz="28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da, sizi Allah ile (Allah’ın adını kullanarak) aldatmasın.”</a:t>
            </a:r>
          </a:p>
          <a:p>
            <a:pPr marL="0" marR="0" lvl="0" indent="333375" algn="l" defTabSz="914400" rtl="0" eaLnBrk="0" fontAlgn="base" latinLnBrk="0" hangingPunct="0">
              <a:lnSpc>
                <a:spcPct val="100000"/>
              </a:lnSpc>
              <a:spcBef>
                <a:spcPct val="0"/>
              </a:spcBef>
              <a:spcAft>
                <a:spcPct val="0"/>
              </a:spcAft>
              <a:buClrTx/>
              <a:buSzTx/>
              <a:buFontTx/>
              <a:buNone/>
              <a:tabLst/>
            </a:pPr>
            <a:r>
              <a:rPr lang="tr-TR" sz="2400" dirty="0" smtClean="0">
                <a:solidFill>
                  <a:srgbClr val="000000"/>
                </a:solidFill>
                <a:latin typeface="Arial" pitchFamily="34" charset="0"/>
                <a:ea typeface="Times New Roman" pitchFamily="18" charset="0"/>
                <a:cs typeface="Arial" pitchFamily="34" charset="0"/>
              </a:rPr>
              <a:t>						</a:t>
            </a: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tr-TR"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Fatır</a:t>
            </a: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S./5)</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17</a:t>
            </a:fld>
            <a:endParaRPr lang="tr-TR" dirty="0">
              <a:solidFill>
                <a:srgbClr val="FF0000"/>
              </a:solidFill>
            </a:endParaRPr>
          </a:p>
        </p:txBody>
      </p:sp>
      <p:pic>
        <p:nvPicPr>
          <p:cNvPr id="6" name="5 Resim" descr="http://emirdag.com.tr/d/images/stories/hutbeler/cenntchnm.jpg"/>
          <p:cNvPicPr/>
          <p:nvPr/>
        </p:nvPicPr>
        <p:blipFill>
          <a:blip r:embed="rId2"/>
          <a:srcRect/>
          <a:stretch>
            <a:fillRect/>
          </a:stretch>
        </p:blipFill>
        <p:spPr bwMode="auto">
          <a:xfrm>
            <a:off x="0" y="0"/>
            <a:ext cx="12858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142976" y="0"/>
            <a:ext cx="778674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Dünya hayatı kavramının birinci anlam boyutu ile ilgili dikkat edilmesi gereken </a:t>
            </a:r>
            <a:r>
              <a:rPr kumimoji="0" lang="tr-TR"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önemli bir nokta</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arzdaki hayatın doğası, yapısı itibariyle kötü, zararlı olmadığıdır. Burada kötü olan, değersiz olan yeryüzü, arz anlamındaki dünyadaki hayat değil; kötü olan, </a:t>
            </a:r>
            <a:r>
              <a:rPr kumimoji="0" lang="tr-TR"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Allah’tan uzaklaştıran, sefahat ve çirkinlik dolu, Öte’yi yok sayan bir hayat ve bir yaşam tarzıdır.</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İslam, Allah’ın insanlar için yaratmış olduğu bu dünyadaki nimetlerin kötü, anlamsız, zararlı ve tehlikeli olduğunu, bunlardan el etek çekip tamamen inzivaya çekilmesi gerektiğini söylememekte ve de insanlardan istememektedir: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Resim" descr="http://www.dervisinfikri.com/uploads/posts/2012-08/1344868192_ebedi-hayat.jpg"/>
          <p:cNvPicPr/>
          <p:nvPr/>
        </p:nvPicPr>
        <p:blipFill>
          <a:blip r:embed="rId2"/>
          <a:srcRect/>
          <a:stretch>
            <a:fillRect/>
          </a:stretch>
        </p:blipFill>
        <p:spPr bwMode="auto">
          <a:xfrm>
            <a:off x="0" y="0"/>
            <a:ext cx="1142976"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18</a:t>
            </a:fld>
            <a:endParaRPr lang="tr-TR">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857224" y="0"/>
            <a:ext cx="828677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lang="tr-TR" sz="2000" dirty="0" smtClean="0">
              <a:solidFill>
                <a:srgbClr val="000000"/>
              </a:solidFill>
              <a:latin typeface="Calibri"/>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lang="tr-TR" sz="2000" dirty="0" smtClean="0">
              <a:solidFill>
                <a:srgbClr val="000000"/>
              </a:solidFill>
              <a:latin typeface="Calibri"/>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lang="tr-TR" sz="2000" dirty="0" smtClean="0">
              <a:solidFill>
                <a:srgbClr val="000000"/>
              </a:solidFill>
              <a:latin typeface="Calibri"/>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lang="tr-TR" sz="2000" dirty="0" smtClean="0">
              <a:solidFill>
                <a:srgbClr val="000000"/>
              </a:solidFill>
              <a:latin typeface="Calibri"/>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De ki: </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Allah</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ın kulları i</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in </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ıkardığı ziyneti ve temiz rızıkları kim haram kılmıştır?</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De ki: </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Bunlar, d</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hayatında iman edenler i</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indir, kıyamet g</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ise yalnızca onlarındır.</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(Araf 31-32)</a:t>
            </a:r>
            <a:endParaRPr kumimoji="0" lang="tr-TR" sz="2400" b="0" i="0" u="none" strike="noStrike" cap="none" normalizeH="0" baseline="0" dirty="0" smtClean="0">
              <a:ln>
                <a:noFill/>
              </a:ln>
              <a:solidFill>
                <a:schemeClr val="tx1"/>
              </a:solidFill>
              <a:effectLst/>
              <a:latin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tr-TR" sz="20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Kur</a:t>
            </a:r>
            <a:r>
              <a:rPr kumimoji="0" lang="tr-TR" sz="2000" b="0" i="0" u="none" strike="noStrike" cap="none" normalizeH="0" baseline="0" dirty="0" err="1" smtClean="0">
                <a:ln>
                  <a:noFill/>
                </a:ln>
                <a:solidFill>
                  <a:srgbClr val="000000"/>
                </a:solidFill>
                <a:effectLst/>
                <a:latin typeface="Calibri"/>
                <a:ea typeface="Times New Roman" pitchFamily="18" charset="0"/>
                <a:cs typeface="Times New Roman" pitchFamily="18" charset="0"/>
              </a:rPr>
              <a:t>’</a:t>
            </a:r>
            <a:r>
              <a:rPr kumimoji="0" lang="tr-TR" sz="20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ân</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insanlar i</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in yaratılmış d</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nimetlerine karşı insanların zaaf g</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stermesine dikkat </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ekmekte ve uyarmaktadır. İnsanın yapısındaki bu boyuta vurgu yapmaktadır:</a:t>
            </a:r>
            <a:endParaRPr kumimoji="0" lang="tr-TR" sz="2000" b="0" i="0" u="none" strike="noStrike" cap="none" normalizeH="0" baseline="0" dirty="0" smtClean="0">
              <a:ln>
                <a:noFill/>
              </a:ln>
              <a:solidFill>
                <a:schemeClr val="tx1"/>
              </a:solidFill>
              <a:effectLst/>
              <a:latin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Kadınlara, oğullara, kantar kantar yığılmış altın ve g</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m</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şe, salma g</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zel atlara, hayvanlara ve ekinlere duyulan tutkulu şehvet insanlara </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s</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sl</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ve </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ekici</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kılındı. Bunlar, d</a:t>
            </a:r>
            <a:r>
              <a:rPr kumimoji="0" lang="tr-TR"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4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hayatının meta</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ıdır. Asıl varılacak g</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zel yer Allah katında olandır.</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(3/14</a:t>
            </a:r>
            <a:endParaRPr kumimoji="0" lang="tr-TR" sz="1800" b="0" i="0" u="none" strike="noStrike" cap="none" normalizeH="0" baseline="0" dirty="0" smtClean="0">
              <a:ln>
                <a:noFill/>
              </a:ln>
              <a:solidFill>
                <a:schemeClr val="tx1"/>
              </a:solidFill>
              <a:effectLst/>
              <a:latin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pPr/>
              <a:t>19</a:t>
            </a:fld>
            <a:endParaRPr lang="tr-TR"/>
          </a:p>
        </p:txBody>
      </p:sp>
      <p:sp>
        <p:nvSpPr>
          <p:cNvPr id="5" name="4 Dikdörtgen"/>
          <p:cNvSpPr/>
          <p:nvPr/>
        </p:nvSpPr>
        <p:spPr>
          <a:xfrm>
            <a:off x="857224" y="214290"/>
            <a:ext cx="8001056" cy="2062103"/>
          </a:xfrm>
          <a:prstGeom prst="rect">
            <a:avLst/>
          </a:prstGeom>
        </p:spPr>
        <p:txBody>
          <a:bodyPr wrap="square">
            <a:spAutoFit/>
          </a:bodyPr>
          <a:lstStyle/>
          <a:p>
            <a:pPr algn="ctr"/>
            <a:r>
              <a:rPr lang="ar-AE" sz="3200" b="1" dirty="0" smtClean="0">
                <a:solidFill>
                  <a:srgbClr val="0070C0"/>
                </a:solidFill>
                <a:latin typeface="Arial" pitchFamily="34" charset="0"/>
                <a:cs typeface="Arial" pitchFamily="34" charset="0"/>
              </a:rPr>
              <a:t/>
            </a:r>
            <a:br>
              <a:rPr lang="ar-AE" sz="3200" b="1" dirty="0" smtClean="0">
                <a:solidFill>
                  <a:srgbClr val="0070C0"/>
                </a:solidFill>
                <a:latin typeface="Arial" pitchFamily="34" charset="0"/>
                <a:cs typeface="Arial" pitchFamily="34" charset="0"/>
              </a:rPr>
            </a:br>
            <a:r>
              <a:rPr lang="ar-AE" sz="3200" b="1" dirty="0" smtClean="0">
                <a:solidFill>
                  <a:srgbClr val="0070C0"/>
                </a:solidFill>
                <a:latin typeface="Arial" pitchFamily="34" charset="0"/>
                <a:cs typeface="Arial" pitchFamily="34" charset="0"/>
              </a:rPr>
              <a:t>قُلْ مَنْ حَرَّمَ زِينَةَ اللّهِ الَّتِيَ أَخْرَجَ لِعِبَادِهِ وَالْطَّيِّبَاتِ مِنَ الرِّزْقِ قُلْ هِي لِلَّذِينَ آمَنُواْ فِي الْحَيَاةِ الدُّنْيَا خَالِصَةً يَوْمَ الْقِيَامَةِ كَذَلِكَ نُفَصِّلُ الآيَاتِ لِقَوْمٍ يَعْلَمُونَ</a:t>
            </a:r>
            <a:endParaRPr lang="tr-TR" sz="3200" b="1" dirty="0">
              <a:solidFill>
                <a:srgbClr val="0070C0"/>
              </a:solidFill>
              <a:latin typeface="Arial" pitchFamily="34" charset="0"/>
              <a:cs typeface="Arial" pitchFamily="34" charset="0"/>
            </a:endParaRPr>
          </a:p>
        </p:txBody>
      </p:sp>
      <p:pic>
        <p:nvPicPr>
          <p:cNvPr id="6" name="5 Resim" descr="http://emirdag.com.tr/d/images/stories/hutbeler/cenntchnm.jpg"/>
          <p:cNvPicPr/>
          <p:nvPr/>
        </p:nvPicPr>
        <p:blipFill>
          <a:blip r:embed="rId2"/>
          <a:srcRect/>
          <a:stretch>
            <a:fillRect/>
          </a:stretch>
        </p:blipFill>
        <p:spPr bwMode="auto">
          <a:xfrm>
            <a:off x="0" y="0"/>
            <a:ext cx="78578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http://4.bp.blogspot.com/-vKmi-wczPi0/T2GV02AISRI/AAAAAAAAAxg/FP0tGNEudbk/s1600/re.jpg"/>
          <p:cNvPicPr>
            <a:picLocks noChangeAspect="1" noChangeArrowheads="1"/>
          </p:cNvPicPr>
          <p:nvPr/>
        </p:nvPicPr>
        <p:blipFill>
          <a:blip r:embed="rId2"/>
          <a:srcRect/>
          <a:stretch>
            <a:fillRect/>
          </a:stretch>
        </p:blipFill>
        <p:spPr bwMode="auto">
          <a:xfrm>
            <a:off x="0" y="0"/>
            <a:ext cx="9184144" cy="6855607"/>
          </a:xfrm>
          <a:prstGeom prst="rect">
            <a:avLst/>
          </a:prstGeom>
          <a:noFill/>
        </p:spPr>
      </p:pic>
      <p:sp>
        <p:nvSpPr>
          <p:cNvPr id="3" name="2 Slayt Numarası Yer Tutucusu"/>
          <p:cNvSpPr>
            <a:spLocks noGrp="1"/>
          </p:cNvSpPr>
          <p:nvPr>
            <p:ph type="sldNum" sz="quarter" idx="12"/>
          </p:nvPr>
        </p:nvSpPr>
        <p:spPr/>
        <p:txBody>
          <a:bodyPr/>
          <a:lstStyle/>
          <a:p>
            <a:fld id="{F05F1069-8890-4D91-A232-2AB9A7765AB6}"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1000100" y="0"/>
            <a:ext cx="81439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lang="tr-TR" sz="2800" dirty="0" smtClean="0">
              <a:solidFill>
                <a:srgbClr val="000000"/>
              </a:solidFill>
              <a:latin typeface="Helvetica" charset="-94"/>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D</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hayatının birinci anlam boyutunda, bu kadar cazip ve </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ekici olan bu nimetlerden daha hayırlı ve daha kalıcı olanların </a:t>
            </a:r>
            <a:r>
              <a:rPr kumimoji="0" lang="tr-TR" sz="28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ahiret</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hayatında var olduğu belirtilerek, insanın kendisini bu d</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hayatına kaptırıp geleceğini karartacak yaşantı i</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erisine girmemesi i</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in bir uyarı vardır:</a:t>
            </a:r>
            <a:endParaRPr kumimoji="0" lang="tr-TR" sz="2800" b="0" i="0" u="none" strike="noStrike" cap="none" normalizeH="0" baseline="0" dirty="0" smtClean="0">
              <a:ln>
                <a:noFill/>
              </a:ln>
              <a:solidFill>
                <a:schemeClr val="tx1"/>
              </a:solidFill>
              <a:effectLst/>
              <a:latin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De ki: </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Size bundan daha hayırlı olanı bildireyim mi? Korkup-sakınanlar i</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in Rablerinin katında, i</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inde temelli kalacakları, altından ırmaklar akan cennetler, tertemiz eşler ve Allah</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ın rızası vardır.</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(3Ali İmran15)</a:t>
            </a:r>
            <a:endParaRPr kumimoji="0" lang="tr-TR" sz="2800" b="0" i="0" u="none" strike="noStrike" cap="none" normalizeH="0" baseline="0" dirty="0" smtClean="0">
              <a:ln>
                <a:noFill/>
              </a:ln>
              <a:solidFill>
                <a:schemeClr val="tx1"/>
              </a:solidFill>
              <a:effectLst/>
              <a:latin typeface="Arial" pitchFamily="34" charset="0"/>
            </a:endParaRPr>
          </a:p>
        </p:txBody>
      </p:sp>
      <p:pic>
        <p:nvPicPr>
          <p:cNvPr id="3" name="2 Resim" descr="http://www.dervisinfikri.com/uploads/posts/2012-08/1344868192_ebedi-hayat.jpg"/>
          <p:cNvPicPr/>
          <p:nvPr/>
        </p:nvPicPr>
        <p:blipFill>
          <a:blip r:embed="rId2"/>
          <a:srcRect/>
          <a:stretch>
            <a:fillRect/>
          </a:stretch>
        </p:blipFill>
        <p:spPr bwMode="auto">
          <a:xfrm>
            <a:off x="0" y="0"/>
            <a:ext cx="1000100"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20</a:t>
            </a:fld>
            <a:endParaRPr lang="tr-TR">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428728" y="0"/>
            <a:ext cx="7715272"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ctr" defTabSz="914400" rtl="0" eaLnBrk="1" fontAlgn="base" latinLnBrk="0" hangingPunct="1">
              <a:lnSpc>
                <a:spcPct val="100000"/>
              </a:lnSpc>
              <a:spcBef>
                <a:spcPct val="0"/>
              </a:spcBef>
              <a:spcAft>
                <a:spcPct val="0"/>
              </a:spcAft>
              <a:buClrTx/>
              <a:buSzTx/>
              <a:buFontTx/>
              <a:buNone/>
              <a:tabLst/>
            </a:pPr>
            <a:r>
              <a:rPr kumimoji="0" lang="tr-TR" sz="2800" b="1" i="0" u="sng" strike="noStrike" cap="none" normalizeH="0" baseline="0" dirty="0" smtClean="0">
                <a:ln>
                  <a:noFill/>
                </a:ln>
                <a:solidFill>
                  <a:srgbClr val="009933"/>
                </a:solidFill>
                <a:effectLst/>
                <a:latin typeface="Calibri" pitchFamily="34" charset="0"/>
                <a:ea typeface="Times New Roman" pitchFamily="18" charset="0"/>
                <a:cs typeface="Times New Roman" pitchFamily="18" charset="0"/>
              </a:rPr>
              <a:t>Dünya Hayatının İkinci Anlam Boyutu</a:t>
            </a:r>
            <a:endParaRPr kumimoji="0" lang="tr-TR" sz="2800" b="1" i="0" u="sng" strike="noStrike" cap="none" normalizeH="0" baseline="0" dirty="0" smtClean="0">
              <a:ln>
                <a:noFill/>
              </a:ln>
              <a:solidFill>
                <a:schemeClr val="tx1"/>
              </a:solidFill>
              <a:effectLst/>
              <a:latin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İkinci anlam boyutu, yer k</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rede </a:t>
            </a:r>
            <a:r>
              <a:rPr kumimoji="0" lang="tr-TR" sz="20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ahiret</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hayatını ve vahyi bilgiyi g</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z </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ne almayan, insanın </a:t>
            </a:r>
            <a:r>
              <a:rPr kumimoji="0" lang="tr-TR" sz="20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heva</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ve hevesine dayalı ve insanı cehenneme g</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t</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recek olan k</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t</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değersiz, yararsız ve insan i</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in zararlı yaşam tarzı ve bi</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imi anlamındadır. Bu boyutu ile </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el-</a:t>
            </a:r>
            <a:r>
              <a:rPr kumimoji="0" lang="tr-TR" sz="20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hayât</a:t>
            </a:r>
            <a:r>
              <a:rPr kumimoji="0" lang="tr-TR" sz="2000" b="0" i="0" u="none" strike="noStrike" cap="none" normalizeH="0" baseline="0" dirty="0" err="1" smtClean="0">
                <a:ln>
                  <a:noFill/>
                </a:ln>
                <a:solidFill>
                  <a:srgbClr val="000000"/>
                </a:solidFill>
                <a:effectLst/>
                <a:latin typeface="Calibri"/>
                <a:ea typeface="Times New Roman" pitchFamily="18" charset="0"/>
                <a:cs typeface="Times New Roman" pitchFamily="18" charset="0"/>
              </a:rPr>
              <a:t>ü’</a:t>
            </a:r>
            <a:r>
              <a:rPr kumimoji="0" lang="tr-TR" sz="20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d</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a:t>
            </a:r>
            <a:r>
              <a:rPr kumimoji="0" lang="tr-TR" sz="20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d</a:t>
            </a:r>
            <a:r>
              <a:rPr kumimoji="0" lang="tr-TR" sz="2000" b="0" i="0" u="none" strike="noStrike" cap="none" normalizeH="0" baseline="0" dirty="0" err="1" smtClean="0">
                <a:ln>
                  <a:noFill/>
                </a:ln>
                <a:solidFill>
                  <a:srgbClr val="000000"/>
                </a:solidFill>
                <a:effectLst/>
                <a:latin typeface="Calibri"/>
                <a:ea typeface="Times New Roman" pitchFamily="18" charset="0"/>
                <a:cs typeface="Times New Roman" pitchFamily="18" charset="0"/>
              </a:rPr>
              <a:t>ü</a:t>
            </a:r>
            <a:r>
              <a:rPr kumimoji="0" lang="tr-TR" sz="20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nyâ</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kavramı, </a:t>
            </a:r>
            <a:r>
              <a:rPr kumimoji="0" lang="tr-TR" sz="20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ahiret</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hayatını </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nemsemeyen, unutan ve/veya reddeden insanların bu d</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nyada </a:t>
            </a:r>
            <a:r>
              <a:rPr kumimoji="0" lang="tr-TR" sz="20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hevalarına</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dayalı bir değer sistemine g</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re inşa ettikleri bir hayat tarzı anlamına gelmektedir:</a:t>
            </a:r>
            <a:endParaRPr kumimoji="0" lang="tr-TR" sz="1100" b="0" i="0" u="none" strike="noStrike" cap="none" normalizeH="0" baseline="0" dirty="0" smtClean="0">
              <a:ln>
                <a:noFill/>
              </a:ln>
              <a:solidFill>
                <a:schemeClr val="tx1"/>
              </a:solidFill>
              <a:effectLst/>
              <a:latin typeface="Arial" pitchFamily="34" charset="0"/>
            </a:endParaRPr>
          </a:p>
          <a:p>
            <a:pPr marL="0" marR="0" lvl="0" indent="333375"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tr-T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lvl="0" indent="333375" algn="ctr" eaLnBrk="0" fontAlgn="base" hangingPunct="0">
              <a:spcBef>
                <a:spcPct val="0"/>
              </a:spcBef>
              <a:spcAft>
                <a:spcPct val="0"/>
              </a:spcAft>
            </a:pPr>
            <a:r>
              <a:rPr lang="ar-AE" sz="2800" b="1" dirty="0" smtClean="0">
                <a:solidFill>
                  <a:srgbClr val="FF0000"/>
                </a:solidFill>
                <a:latin typeface="Arial" pitchFamily="34" charset="0"/>
                <a:cs typeface="Arial" pitchFamily="34" charset="0"/>
              </a:rPr>
              <a:t>إَنَّ الَّذِينَ لاَ يَرْجُونَ لِقَاءنَا وَرَضُواْ بِالْحَياةِ الدُّنْيَا وَاطْمَأَنُّواْ بِهَا وَالَّذِينَ هُمْ عَنْ آيَاتِنَا غَافِلُونَ</a:t>
            </a:r>
            <a:endParaRPr lang="tr-TR" sz="2800" b="1" dirty="0" smtClean="0">
              <a:solidFill>
                <a:srgbClr val="FF0000"/>
              </a:solidFill>
              <a:latin typeface="Arial" pitchFamily="34" charset="0"/>
              <a:ea typeface="Times New Roman" pitchFamily="18" charset="0"/>
              <a:cs typeface="Arial" pitchFamily="34" charset="0"/>
            </a:endParaRPr>
          </a:p>
          <a:p>
            <a:pPr marL="0" marR="0" lvl="0" indent="333375" algn="ctr" defTabSz="914400" rtl="0" eaLnBrk="0" fontAlgn="base" latinLnBrk="0" hangingPunct="0">
              <a:lnSpc>
                <a:spcPct val="100000"/>
              </a:lnSpc>
              <a:spcBef>
                <a:spcPct val="0"/>
              </a:spcBef>
              <a:spcAft>
                <a:spcPct val="0"/>
              </a:spcAft>
              <a:buClrTx/>
              <a:buSzTx/>
              <a:buFontTx/>
              <a:buNone/>
              <a:tabLst/>
            </a:pPr>
            <a:endParaRPr kumimoji="0" lang="tr-T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lvl="0" indent="333375" algn="ctr" eaLnBrk="0" fontAlgn="base" hangingPunct="0">
              <a:spcBef>
                <a:spcPct val="0"/>
              </a:spcBef>
              <a:spcAft>
                <a:spcPct val="0"/>
              </a:spcAft>
            </a:pPr>
            <a:r>
              <a:rPr lang="ar-AE" sz="2800" b="1" dirty="0" smtClean="0">
                <a:solidFill>
                  <a:srgbClr val="FF0000"/>
                </a:solidFill>
                <a:latin typeface="Arial" pitchFamily="34" charset="0"/>
                <a:cs typeface="Arial" pitchFamily="34" charset="0"/>
              </a:rPr>
              <a:t>أُوْلَئِكَ مَأْوَاهُمُ النُّارُ بِمَا كَانُواْ يَكْسِبُونَ</a:t>
            </a:r>
            <a:endParaRPr lang="tr-TR" sz="2800" b="1" dirty="0" smtClean="0">
              <a:solidFill>
                <a:srgbClr val="FF0000"/>
              </a:solidFill>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Bizimle karşılaşmayı ummayanlar, d</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hayatına razı olanlar ve bununla tatmin olanlar ve bizim ayetlerimizden habersiz olanlar; İşte bunların, kazanmakta olduklarından dolayı barınma yerleri ateştir.</a:t>
            </a:r>
            <a:r>
              <a:rPr kumimoji="0" lang="tr-TR" sz="20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0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(Yunus 7-8)</a:t>
            </a:r>
            <a:endParaRPr kumimoji="0" lang="tr-TR" sz="1800" b="0" i="0" u="none" strike="noStrike" cap="none" normalizeH="0" baseline="0" dirty="0" smtClean="0">
              <a:ln>
                <a:noFill/>
              </a:ln>
              <a:solidFill>
                <a:schemeClr val="tx1"/>
              </a:solidFill>
              <a:effectLst/>
              <a:latin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21</a:t>
            </a:fld>
            <a:endParaRPr lang="tr-TR" dirty="0">
              <a:solidFill>
                <a:srgbClr val="FF0000"/>
              </a:solidFill>
            </a:endParaRPr>
          </a:p>
        </p:txBody>
      </p:sp>
      <p:pic>
        <p:nvPicPr>
          <p:cNvPr id="5" name="4 Resim" descr="http://emirdag.com.tr/d/images/stories/hutbeler/cenntchnm.jpg"/>
          <p:cNvPicPr/>
          <p:nvPr/>
        </p:nvPicPr>
        <p:blipFill>
          <a:blip r:embed="rId2"/>
          <a:srcRect/>
          <a:stretch>
            <a:fillRect/>
          </a:stretch>
        </p:blipFill>
        <p:spPr bwMode="auto">
          <a:xfrm>
            <a:off x="0" y="0"/>
            <a:ext cx="12858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1714480" y="0"/>
            <a:ext cx="742952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lang="tr-TR" sz="2800" dirty="0" smtClean="0">
              <a:solidFill>
                <a:srgbClr val="000000"/>
              </a:solidFill>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Burada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hayatına bakış itibariyle 3 grup insandan söz edilmektedir: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hayatını inkâr edenler.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hayatını unutanlar.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hayatını önemsemeyenler.</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Bu, 3 farklı insan unsuruna göre 3 farklı dünya hayatı telakkisi olabileceği anlamına gelmektedir. Bunları kısaca aşağıdaki gibi özetleyebiliriz.</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Resim" descr="http://www.dervisinfikri.com/uploads/posts/2012-08/1344868192_ebedi-hayat.jpg"/>
          <p:cNvPicPr/>
          <p:nvPr/>
        </p:nvPicPr>
        <p:blipFill>
          <a:blip r:embed="rId2"/>
          <a:srcRect/>
          <a:stretch>
            <a:fillRect/>
          </a:stretch>
        </p:blipFill>
        <p:spPr bwMode="auto">
          <a:xfrm>
            <a:off x="0" y="0"/>
            <a:ext cx="1643042" cy="685800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22</a:t>
            </a:fld>
            <a:endParaRPr lang="tr-TR"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428728" y="0"/>
            <a:ext cx="771527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ctr" defTabSz="914400" rtl="0" eaLnBrk="1" fontAlgn="base" latinLnBrk="0" hangingPunct="1">
              <a:lnSpc>
                <a:spcPct val="100000"/>
              </a:lnSpc>
              <a:spcBef>
                <a:spcPct val="0"/>
              </a:spcBef>
              <a:spcAft>
                <a:spcPct val="0"/>
              </a:spcAft>
              <a:buClrTx/>
              <a:buSzTx/>
              <a:buFontTx/>
              <a:buNone/>
              <a:tabLst/>
            </a:pPr>
            <a:r>
              <a:rPr kumimoji="0" lang="tr-TR" sz="2400" b="1" i="0" u="sng" strike="noStrike" cap="none" normalizeH="0" baseline="0" dirty="0" err="1" smtClean="0">
                <a:ln>
                  <a:noFill/>
                </a:ln>
                <a:solidFill>
                  <a:srgbClr val="009933"/>
                </a:solidFill>
                <a:effectLst/>
                <a:latin typeface="Arial" pitchFamily="34" charset="0"/>
                <a:ea typeface="Times New Roman" pitchFamily="18" charset="0"/>
                <a:cs typeface="Arial" pitchFamily="34" charset="0"/>
              </a:rPr>
              <a:t>Ahiret</a:t>
            </a:r>
            <a:r>
              <a:rPr kumimoji="0" lang="tr-TR" sz="2400" b="1" i="0" u="sng" strike="noStrike" cap="none" normalizeH="0" baseline="0" dirty="0" smtClean="0">
                <a:ln>
                  <a:noFill/>
                </a:ln>
                <a:solidFill>
                  <a:srgbClr val="009933"/>
                </a:solidFill>
                <a:effectLst/>
                <a:latin typeface="Arial" pitchFamily="34" charset="0"/>
                <a:ea typeface="Times New Roman" pitchFamily="18" charset="0"/>
                <a:cs typeface="Arial" pitchFamily="34" charset="0"/>
              </a:rPr>
              <a:t> Hayatını İnkâr Edenler</a:t>
            </a:r>
            <a:endParaRPr kumimoji="0" lang="tr-TR" sz="2400" b="1" i="0" u="sng"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hayatını inkâr edenler için sadece bu dünya vardır, ölümden sonra herhangi bir hayat yoktur. Dolayısıyla bu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ânı</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şimdiyi yaşamalıyız. Olmayan bir dünya için bu dünyadaki hayatı sınırlandırmamalıyız:</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 siz öldüğünüz, toprak ve kemik haline geldiğiniz zaman, sizin mutlaka (yeniden diriltilip) çıkarılacağınızı mı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va’dediyor</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Vaad</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edildiğiniz şey ne kadar uzak, hem de ne kadar uzak.</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 (bütün gerçek), bizim yalnızca (yaşamakta olduğumuz bu) dünya hayatımızdan ibarettir; ölürüz ve yaşarız, biz diriltilecekler değiliz.” (</a:t>
            </a:r>
            <a:r>
              <a:rPr lang="tr-TR" sz="2400" dirty="0" err="1" smtClean="0">
                <a:solidFill>
                  <a:srgbClr val="000000"/>
                </a:solidFill>
                <a:latin typeface="Arial" pitchFamily="34" charset="0"/>
                <a:ea typeface="Times New Roman" pitchFamily="18" charset="0"/>
                <a:cs typeface="Arial" pitchFamily="34" charset="0"/>
              </a:rPr>
              <a:t>Mü’minun</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/33-37,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23</a:t>
            </a:fld>
            <a:endParaRPr lang="tr-TR" dirty="0">
              <a:solidFill>
                <a:srgbClr val="FF0000"/>
              </a:solidFill>
            </a:endParaRPr>
          </a:p>
        </p:txBody>
      </p:sp>
      <p:pic>
        <p:nvPicPr>
          <p:cNvPr id="5" name="4 Resim" descr="http://emirdag.com.tr/d/images/stories/hutbeler/cenntchnm.jpg"/>
          <p:cNvPicPr/>
          <p:nvPr/>
        </p:nvPicPr>
        <p:blipFill>
          <a:blip r:embed="rId2"/>
          <a:srcRect/>
          <a:stretch>
            <a:fillRect/>
          </a:stretch>
        </p:blipFill>
        <p:spPr bwMode="auto">
          <a:xfrm>
            <a:off x="0" y="0"/>
            <a:ext cx="142872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1285852" y="0"/>
            <a:ext cx="785814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Ahireti</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inkâr edenler, vahyi bilginin getirdiği değer sistemlerini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redderek</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kendi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hevalarının</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öngördüğü değerlere göre bir hayat tarzı inşa etmişlerdir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Rad</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33). Bunlar bütün güzelliklerini bu dünyada tüketmişlerdir: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lvl="0" indent="333375" algn="ctr" eaLnBrk="0" fontAlgn="base" hangingPunct="0">
              <a:spcBef>
                <a:spcPct val="0"/>
              </a:spcBef>
              <a:spcAft>
                <a:spcPct val="0"/>
              </a:spcAft>
            </a:pPr>
            <a:r>
              <a:rPr lang="ar-AE" sz="3200" b="1" dirty="0" smtClean="0">
                <a:solidFill>
                  <a:srgbClr val="FF0000"/>
                </a:solidFill>
                <a:latin typeface="Arial" pitchFamily="34" charset="0"/>
                <a:cs typeface="Arial" pitchFamily="34" charset="0"/>
              </a:rPr>
              <a:t>وَيَوْمَ يُعْرَضُ الَّذِينَ كَفَرُوا عَلَى النَّارِ أَذْهَبْتُمْ طَيِّبَاتِكُمْ فِي حَيَاتِكُمُ الدُّنْيَا وَاسْتَمْتَعْتُم بِهَا فَالْيَوْمَ تُجْزَوْنَ عَذَابَ الْهُونِ بِمَا كُنتُمْ تَسْتَكْبِرُونَ فِي الْأَرْضِ بِغَيْرِ الْحَقِّ وَبِمَا كُنتُمْ تَفْسُقُونَ</a:t>
            </a:r>
            <a:endParaRPr lang="tr-TR" sz="3200" b="1" dirty="0" smtClean="0">
              <a:solidFill>
                <a:srgbClr val="FF0000"/>
              </a:solidFill>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lang="tr-TR" sz="2400" dirty="0" smtClean="0">
              <a:solidFill>
                <a:srgbClr val="000000"/>
              </a:solidFill>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“Küfredenler ateşe sunulacakları gün, (onlara şöyle denir:) “Siz dünya hayatınızda bütün ‘güzellikleriniz ve zevklerinizi’ tüketip</a:t>
            </a:r>
            <a:r>
              <a:rPr kumimoji="0" lang="tr-TR" sz="24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yok ettiniz, onlarla yaşayıp</a:t>
            </a:r>
            <a:r>
              <a:rPr kumimoji="0" lang="tr-TR" sz="24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zevk sürdünüz. İşte yeryüzünde haksız yere büyüklenmeniz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istikbârınız</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ve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fasıklıkta</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bulunmanızdan dolayı, bugün alçaltıcı bir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azab</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ile cezalandırılacaksınız.”(</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Ahkaf</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20)</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Resim" descr="http://www.dervisinfikri.com/uploads/posts/2012-08/1344868192_ebedi-hayat.jpg"/>
          <p:cNvPicPr/>
          <p:nvPr/>
        </p:nvPicPr>
        <p:blipFill>
          <a:blip r:embed="rId2"/>
          <a:srcRect/>
          <a:stretch>
            <a:fillRect/>
          </a:stretch>
        </p:blipFill>
        <p:spPr bwMode="auto">
          <a:xfrm>
            <a:off x="0" y="0"/>
            <a:ext cx="1285852"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24</a:t>
            </a:fld>
            <a:endParaRPr lang="tr-TR"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F05F1069-8890-4D91-A232-2AB9A7765AB6}" type="slidenum">
              <a:rPr lang="tr-TR" smtClean="0"/>
              <a:pPr/>
              <a:t>25</a:t>
            </a:fld>
            <a:endParaRPr lang="tr-TR"/>
          </a:p>
        </p:txBody>
      </p:sp>
      <p:pic>
        <p:nvPicPr>
          <p:cNvPr id="1026" name="Picture 2" descr="http://img03.blogcu.com/images/b/i/l/bilgelikalemi/eb1836ebaa2037b3220b12b1da1ef4df_1297721048.jpg"/>
          <p:cNvPicPr>
            <a:picLocks noChangeAspect="1" noChangeArrowheads="1"/>
          </p:cNvPicPr>
          <p:nvPr/>
        </p:nvPicPr>
        <p:blipFill>
          <a:blip r:embed="rId2"/>
          <a:srcRect/>
          <a:stretch>
            <a:fillRect/>
          </a:stretch>
        </p:blipFill>
        <p:spPr bwMode="auto">
          <a:xfrm>
            <a:off x="0" y="0"/>
            <a:ext cx="9144000" cy="686695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1214414" y="1"/>
            <a:ext cx="7929586"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ctr" defTabSz="914400" rtl="0" eaLnBrk="1" fontAlgn="base" latinLnBrk="0" hangingPunct="1">
              <a:lnSpc>
                <a:spcPct val="100000"/>
              </a:lnSpc>
              <a:spcBef>
                <a:spcPct val="0"/>
              </a:spcBef>
              <a:spcAft>
                <a:spcPct val="0"/>
              </a:spcAft>
              <a:buClrTx/>
              <a:buSzTx/>
              <a:buFontTx/>
              <a:buNone/>
              <a:tabLst/>
            </a:pPr>
            <a:r>
              <a:rPr kumimoji="0" lang="tr-TR" sz="2400" b="1" i="0" u="sng" strike="noStrike" cap="none" normalizeH="0" baseline="0" dirty="0" err="1" smtClean="0">
                <a:ln>
                  <a:noFill/>
                </a:ln>
                <a:solidFill>
                  <a:srgbClr val="009933"/>
                </a:solidFill>
                <a:effectLst/>
                <a:latin typeface="Arial" pitchFamily="34" charset="0"/>
                <a:ea typeface="Times New Roman" pitchFamily="18" charset="0"/>
                <a:cs typeface="Arial" pitchFamily="34" charset="0"/>
              </a:rPr>
              <a:t>Ahiret</a:t>
            </a:r>
            <a:r>
              <a:rPr kumimoji="0" lang="tr-TR" sz="2400" b="1" i="0" u="sng" strike="noStrike" cap="none" normalizeH="0" baseline="0" dirty="0" smtClean="0">
                <a:ln>
                  <a:noFill/>
                </a:ln>
                <a:solidFill>
                  <a:srgbClr val="009933"/>
                </a:solidFill>
                <a:effectLst/>
                <a:latin typeface="Arial" pitchFamily="34" charset="0"/>
                <a:ea typeface="Times New Roman" pitchFamily="18" charset="0"/>
                <a:cs typeface="Arial" pitchFamily="34" charset="0"/>
              </a:rPr>
              <a:t> Hayatını Unutanlar</a:t>
            </a:r>
            <a:endParaRPr lang="tr-TR" sz="2400" u="sng" dirty="0" smtClean="0">
              <a:latin typeface="Arial" pitchFamily="34" charset="0"/>
              <a:ea typeface="Times New Roman" pitchFamily="18" charset="0"/>
              <a:cs typeface="Arial" pitchFamily="34" charset="0"/>
            </a:endParaRPr>
          </a:p>
          <a:p>
            <a:pPr marL="0" marR="0" lvl="0" indent="333375"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 grup </a:t>
            </a:r>
            <a:r>
              <a:rPr kumimoji="0" lang="tr-TR"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hayatını inkâr etmemektedir. Ancak gündemlerinde böyle bir hayat yoktur. Unutulmuş bir hayattır o. Dolayısıyla da günlük yaşantılarına etki etmez:</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lvl="0" indent="333375" algn="ctr" eaLnBrk="0" fontAlgn="base" hangingPunct="0">
              <a:spcBef>
                <a:spcPct val="0"/>
              </a:spcBef>
              <a:spcAft>
                <a:spcPct val="0"/>
              </a:spcAf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ar-AE" sz="2800" b="1" dirty="0" smtClean="0">
                <a:solidFill>
                  <a:srgbClr val="FF0000"/>
                </a:solidFill>
                <a:latin typeface="Arial" pitchFamily="34" charset="0"/>
                <a:cs typeface="Arial" pitchFamily="34" charset="0"/>
              </a:rPr>
              <a:t/>
            </a:r>
            <a:br>
              <a:rPr lang="ar-AE" sz="2800" b="1" dirty="0" smtClean="0">
                <a:solidFill>
                  <a:srgbClr val="FF0000"/>
                </a:solidFill>
                <a:latin typeface="Arial" pitchFamily="34" charset="0"/>
                <a:cs typeface="Arial" pitchFamily="34" charset="0"/>
              </a:rPr>
            </a:br>
            <a:r>
              <a:rPr lang="ar-AE" sz="2800" b="1" dirty="0" smtClean="0">
                <a:solidFill>
                  <a:srgbClr val="FF0000"/>
                </a:solidFill>
                <a:latin typeface="Arial" pitchFamily="34" charset="0"/>
                <a:cs typeface="Arial" pitchFamily="34" charset="0"/>
              </a:rPr>
              <a:t>وَقِيلَ الْيَوْمَ نَنسَاكُمْ كَمَا نَسِيتُمْ لِقَاء يَوْمِكُمْ هَذَا وَمَأْوَاكُمْ النَّارُ وَمَا لَكُم مِّن نَّاصِرِينَ</a:t>
            </a:r>
            <a:endParaRPr kumimoji="0" lang="tr-T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“Denildi ki: “Bugününüzle karşılaşmayı unuttuğunuz gibi, biz de sizi bugün unutuyoruz. Barınma yeriniz ateştir. Ve sizin için hiçbir yardımcı yoktur.”</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lvl="0" indent="333375" algn="ctr" eaLnBrk="0" fontAlgn="base" hangingPunct="0">
              <a:spcBef>
                <a:spcPct val="0"/>
              </a:spcBef>
              <a:spcAft>
                <a:spcPct val="0"/>
              </a:spcAf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ar-AE" sz="2400" dirty="0" smtClean="0"/>
              <a:t/>
            </a:r>
            <a:br>
              <a:rPr lang="ar-AE" sz="2400" dirty="0" smtClean="0"/>
            </a:br>
            <a:r>
              <a:rPr lang="ar-AE" sz="2800" b="1" dirty="0" smtClean="0">
                <a:solidFill>
                  <a:srgbClr val="FF0000"/>
                </a:solidFill>
                <a:latin typeface="Arial" pitchFamily="34" charset="0"/>
                <a:cs typeface="Arial" pitchFamily="34" charset="0"/>
              </a:rPr>
              <a:t>ذَلِكُم بِأَنَّكُمُ اتَّخَذْتُمْ آيَاتِ اللَّهِ هُزُوًا وَغَرَّتْكُمُ الْحَيَاةُ الدُّنْيَا فَالْيَوْمَ لَا يُخْرَجُونَ مِنْهَا وَلَا هُمْ يُسْتَعْتَبُونَ</a:t>
            </a:r>
            <a:endParaRPr kumimoji="0" lang="tr-T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“Bunun nedeni de şudur: Çünkü siz Allah’ın ayetlerini alay konusu edindiniz; dünya hayatı da sizi aldattı.” Böylece ne oradan (ateşten) çıkarılırlar, ne de (Allah’tan) hoşnutluk dilekleri kabul </a:t>
            </a:r>
            <a:r>
              <a:rPr kumimoji="0" lang="tr-TR" sz="1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edilir” </a:t>
            </a:r>
            <a:r>
              <a:rPr kumimoji="0" lang="tr-T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(Casiye34-35)</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26</a:t>
            </a:fld>
            <a:endParaRPr lang="tr-TR" dirty="0">
              <a:solidFill>
                <a:srgbClr val="FF0000"/>
              </a:solidFill>
            </a:endParaRPr>
          </a:p>
        </p:txBody>
      </p:sp>
      <p:pic>
        <p:nvPicPr>
          <p:cNvPr id="5" name="4 Resim" descr="http://emirdag.com.tr/d/images/stories/hutbeler/cenntchnm.jpg"/>
          <p:cNvPicPr/>
          <p:nvPr/>
        </p:nvPicPr>
        <p:blipFill>
          <a:blip r:embed="rId2"/>
          <a:srcRect/>
          <a:stretch>
            <a:fillRect/>
          </a:stretch>
        </p:blipFill>
        <p:spPr bwMode="auto">
          <a:xfrm>
            <a:off x="0" y="0"/>
            <a:ext cx="121441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428728" y="0"/>
            <a:ext cx="771527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ctr" defTabSz="914400" rtl="0" eaLnBrk="1" fontAlgn="base" latinLnBrk="0" hangingPunct="1">
              <a:lnSpc>
                <a:spcPct val="100000"/>
              </a:lnSpc>
              <a:spcBef>
                <a:spcPct val="0"/>
              </a:spcBef>
              <a:spcAft>
                <a:spcPct val="0"/>
              </a:spcAft>
              <a:buClrTx/>
              <a:buSzTx/>
              <a:buFontTx/>
              <a:buNone/>
              <a:tabLst/>
            </a:pPr>
            <a:r>
              <a:rPr kumimoji="0" lang="tr-TR" sz="2400" b="1" i="0" u="sng" strike="noStrike" cap="none" normalizeH="0" baseline="0" dirty="0" smtClean="0">
                <a:ln>
                  <a:noFill/>
                </a:ln>
                <a:solidFill>
                  <a:srgbClr val="00B050"/>
                </a:solidFill>
                <a:effectLst/>
                <a:latin typeface="Arial" pitchFamily="34" charset="0"/>
                <a:ea typeface="Times New Roman" pitchFamily="18" charset="0"/>
                <a:cs typeface="Arial" pitchFamily="34" charset="0"/>
              </a:rPr>
              <a:t>Dünya Hayatını </a:t>
            </a:r>
            <a:r>
              <a:rPr kumimoji="0" lang="tr-TR" sz="2400" b="1" i="0" u="sng" strike="noStrike" cap="none" normalizeH="0" baseline="0" dirty="0" err="1" smtClean="0">
                <a:ln>
                  <a:noFill/>
                </a:ln>
                <a:solidFill>
                  <a:srgbClr val="00B050"/>
                </a:solidFill>
                <a:effectLst/>
                <a:latin typeface="Arial" pitchFamily="34" charset="0"/>
                <a:ea typeface="Times New Roman" pitchFamily="18" charset="0"/>
                <a:cs typeface="Arial" pitchFamily="34" charset="0"/>
              </a:rPr>
              <a:t>Ahirete</a:t>
            </a:r>
            <a:r>
              <a:rPr kumimoji="0" lang="tr-TR" sz="2400" b="1" i="0" u="sng" strike="noStrike" cap="none" normalizeH="0" baseline="0" dirty="0" smtClean="0">
                <a:ln>
                  <a:noFill/>
                </a:ln>
                <a:solidFill>
                  <a:srgbClr val="00B050"/>
                </a:solidFill>
                <a:effectLst/>
                <a:latin typeface="Arial" pitchFamily="34" charset="0"/>
                <a:ea typeface="Times New Roman" pitchFamily="18" charset="0"/>
                <a:cs typeface="Arial" pitchFamily="34" charset="0"/>
              </a:rPr>
              <a:t> Göre Daha Sevimli Bulup Dünyaya Dalanlar</a:t>
            </a:r>
            <a:endParaRPr kumimoji="0" lang="tr-TR" sz="2400" b="1" i="0" u="sng" strike="noStrike" cap="none" normalizeH="0" baseline="0" dirty="0" smtClean="0">
              <a:ln>
                <a:noFill/>
              </a:ln>
              <a:solidFill>
                <a:srgbClr val="00B050"/>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Bunlar,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hayatını inkâr etmeyip dünyanın süsüne, cazibesine kendisini kaptırır ve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hayatına karşı önemsizmiş gibi davranırlar: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“Onlar kendi paylarıyla yararlanmaya baktılar; siz de, sizden öncekilerin kendi paylarıyla yararlanmaya kalkışmaları gibi, kendi paylarınızla yararlanmaya baktınız ve siz de (dünya ve zevke) dalanlar gibi daldınız. İşte onların dünyada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ahirette</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bütün yapıp-ettikleri (amelleri) boşa çıkmıştır ve işte onlar kayba uğrayanlardır.”(</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Tevbe</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69)</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“Onlar, dünya hayatını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ahirete</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tercih ederler, Allah’ın yolundan alıkoyarlar ve onu çarpıtmak isterler (veya onda çarpıklık ararlar). İşte onlar, uzak bir sapıklık içindedirler.”(İbrahim 3)</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27</a:t>
            </a:fld>
            <a:endParaRPr lang="tr-TR" dirty="0">
              <a:solidFill>
                <a:srgbClr val="FF0000"/>
              </a:solidFill>
            </a:endParaRPr>
          </a:p>
        </p:txBody>
      </p:sp>
      <p:pic>
        <p:nvPicPr>
          <p:cNvPr id="6" name="5 Resim" descr="http://www.biriz.biz/cennet/agac1.jpg"/>
          <p:cNvPicPr/>
          <p:nvPr/>
        </p:nvPicPr>
        <p:blipFill>
          <a:blip r:embed="rId2"/>
          <a:srcRect/>
          <a:stretch>
            <a:fillRect/>
          </a:stretch>
        </p:blipFill>
        <p:spPr bwMode="auto">
          <a:xfrm>
            <a:off x="0" y="1"/>
            <a:ext cx="142872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1142976" y="0"/>
            <a:ext cx="8001024"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Öyleyse insanı iyiye, güzele, doğruya götürecek olan bilgi nasıl elde edilmelidir? İman edenler gerekli ana bilgilerin vahiyle insanlara bildirildiğine inanırlar. Dolayısıyla iman edenlere göre sevgi ve şehvet kelimelerinin meşruiyet sınırları,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vahyî</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bilgiyle belirlenmiştir.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Bu kavramların insanın iki cephesi açısından farklı tezahür şekilleri söz konusudur. Nefsi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emmare</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düzeyindeki bir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nefs</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ve paslanmış, kirlenmiş, mühürlenmiş bir kalp, bu kavramların uç anlamlarını tercih etmektedir. Malı, mülkü ve makamı sevme değil mala, mülke ve makama tapınma düzeyinde bir tutku ve bir bağlanma vardır(100/8). Buna karşılık mutmain olmuş bir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nefs</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ile temiz bir kalp, gerek sevgi ve gerekse şehveti yaratıcı tarafından tayin edilen hudutlar dairesinde tutar(49/7).</a:t>
            </a:r>
            <a:endParaRPr lang="tr-TR" sz="2400" dirty="0">
              <a:solidFill>
                <a:srgbClr val="000000"/>
              </a:solidFill>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28</a:t>
            </a:fld>
            <a:endParaRPr lang="tr-TR" dirty="0">
              <a:solidFill>
                <a:srgbClr val="FF0000"/>
              </a:solidFill>
            </a:endParaRPr>
          </a:p>
        </p:txBody>
      </p:sp>
      <p:pic>
        <p:nvPicPr>
          <p:cNvPr id="8" name="7 Resim" descr="http://www.dervisinfikri.com/uploads/posts/2012-08/1344868192_ebedi-hayat.jpg"/>
          <p:cNvPicPr/>
          <p:nvPr/>
        </p:nvPicPr>
        <p:blipFill>
          <a:blip r:embed="rId2"/>
          <a:srcRect/>
          <a:stretch>
            <a:fillRect/>
          </a:stretch>
        </p:blipFill>
        <p:spPr bwMode="auto">
          <a:xfrm>
            <a:off x="0" y="0"/>
            <a:ext cx="114297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29</a:t>
            </a:fld>
            <a:endParaRPr lang="tr-TR" dirty="0">
              <a:solidFill>
                <a:srgbClr val="FF0000"/>
              </a:solidFill>
            </a:endParaRPr>
          </a:p>
        </p:txBody>
      </p:sp>
      <p:sp>
        <p:nvSpPr>
          <p:cNvPr id="1025" name="Rectangle 1"/>
          <p:cNvSpPr>
            <a:spLocks noChangeArrowheads="1"/>
          </p:cNvSpPr>
          <p:nvPr/>
        </p:nvSpPr>
        <p:spPr bwMode="auto">
          <a:xfrm>
            <a:off x="857224" y="0"/>
            <a:ext cx="8286776"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B2251F"/>
                </a:solidFill>
                <a:effectLst/>
                <a:latin typeface="Arial" pitchFamily="34" charset="0"/>
                <a:ea typeface="Calibri" pitchFamily="34" charset="0"/>
                <a:cs typeface="Arial" pitchFamily="34" charset="0"/>
                <a:hlinkClick r:id="rId2" tooltip="Posts tagged with dünya ve ahiret dengesi"/>
              </a:rPr>
              <a:t>D</a:t>
            </a:r>
            <a:r>
              <a:rPr kumimoji="0" lang="tr-TR" sz="2200" b="0" i="0" u="none" strike="noStrike" cap="none" normalizeH="0" baseline="0" dirty="0" smtClean="0">
                <a:ln>
                  <a:noFill/>
                </a:ln>
                <a:solidFill>
                  <a:srgbClr val="B2251F"/>
                </a:solidFill>
                <a:effectLst/>
                <a:latin typeface="Calibri"/>
                <a:ea typeface="Calibri" pitchFamily="34" charset="0"/>
                <a:cs typeface="Arial" pitchFamily="34" charset="0"/>
                <a:hlinkClick r:id="rId2" tooltip="Posts tagged with dünya ve ahiret dengesi"/>
              </a:rPr>
              <a:t>ü</a:t>
            </a:r>
            <a:r>
              <a:rPr kumimoji="0" lang="tr-TR" sz="2200" b="0" i="0" u="none" strike="noStrike" cap="none" normalizeH="0" baseline="0" dirty="0" smtClean="0">
                <a:ln>
                  <a:noFill/>
                </a:ln>
                <a:solidFill>
                  <a:srgbClr val="B2251F"/>
                </a:solidFill>
                <a:effectLst/>
                <a:latin typeface="Arial" pitchFamily="34" charset="0"/>
                <a:ea typeface="Calibri" pitchFamily="34" charset="0"/>
                <a:cs typeface="Arial" pitchFamily="34" charset="0"/>
                <a:hlinkClick r:id="rId2" tooltip="Posts tagged with dünya ve ahiret dengesi"/>
              </a:rPr>
              <a:t>nya ve </a:t>
            </a:r>
            <a:r>
              <a:rPr kumimoji="0" lang="tr-TR" sz="2200" b="0" i="0" u="none" strike="noStrike" cap="none" normalizeH="0" baseline="0" dirty="0" err="1" smtClean="0">
                <a:ln>
                  <a:noFill/>
                </a:ln>
                <a:solidFill>
                  <a:srgbClr val="B2251F"/>
                </a:solidFill>
                <a:effectLst/>
                <a:latin typeface="Arial" pitchFamily="34" charset="0"/>
                <a:ea typeface="Calibri" pitchFamily="34" charset="0"/>
                <a:cs typeface="Arial" pitchFamily="34" charset="0"/>
                <a:hlinkClick r:id="rId2" tooltip="Posts tagged with dünya ve ahiret dengesi"/>
              </a:rPr>
              <a:t>ahiret</a:t>
            </a:r>
            <a:r>
              <a:rPr kumimoji="0" lang="tr-TR" sz="2200" b="0" i="0" u="none" strike="noStrike" cap="none" normalizeH="0" baseline="0" dirty="0" smtClean="0">
                <a:ln>
                  <a:noFill/>
                </a:ln>
                <a:solidFill>
                  <a:srgbClr val="B2251F"/>
                </a:solidFill>
                <a:effectLst/>
                <a:latin typeface="Arial" pitchFamily="34" charset="0"/>
                <a:ea typeface="Calibri" pitchFamily="34" charset="0"/>
                <a:cs typeface="Arial" pitchFamily="34" charset="0"/>
                <a:hlinkClick r:id="rId2" tooltip="Posts tagged with dünya ve ahiret dengesi"/>
              </a:rPr>
              <a:t> dengesi</a:t>
            </a:r>
            <a:r>
              <a:rPr kumimoji="0" lang="tr-TR" sz="2200" b="0" i="0" u="none" strike="noStrike" cap="none" normalizeH="0" baseline="0" dirty="0" smtClean="0">
                <a:ln>
                  <a:noFill/>
                </a:ln>
                <a:solidFill>
                  <a:srgbClr val="666666"/>
                </a:solidFill>
                <a:effectLst/>
                <a:latin typeface="Calibri"/>
                <a:ea typeface="Calibri" pitchFamily="34" charset="0"/>
                <a:cs typeface="Arial" pitchFamily="34" charset="0"/>
              </a:rPr>
              <a:t> </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ısından bakıldığında, b</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insanlar </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üç</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gruba ayrılabilir:</a:t>
            </a:r>
            <a:endParaRPr kumimoji="0" lang="tr-TR"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Birinci grup</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sadece maddi varlığı ve d</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nyası i</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alışanlar; </a:t>
            </a:r>
            <a:r>
              <a:rPr kumimoji="0" lang="tr-TR" sz="2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ahiret</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hayatını tamamen ihmal eden kimselerdir. Bunların kendilerini ebedi zarara uğrattıkları, ayet-i kerimeler, hadis-i şerifler ve b</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alimlerin ittifakıyla sabittir.</a:t>
            </a:r>
            <a:endParaRPr kumimoji="0" lang="tr-TR"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rgbClr val="FF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İkinci grupta </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bulunanlar, d</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nya hayatını tamamıyla ihmal ederek ifrata d</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şm</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ş olanlardır. Hıristiyan ruhbanlarını andıran b</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ö</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yle bir hayatı İslâm</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ın kesinlikle teşvik ve tasdik etmediği bilinir.</a:t>
            </a:r>
            <a:endParaRPr kumimoji="0" lang="tr-TR"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200" b="0" i="0" u="none" strike="noStrike" cap="none" normalizeH="0" baseline="0" dirty="0" smtClean="0">
              <a:ln>
                <a:noFill/>
              </a:ln>
              <a:solidFill>
                <a:srgbClr val="FF0000"/>
              </a:solidFill>
              <a:effectLst/>
              <a:latin typeface="Calibri"/>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FF0000"/>
                </a:solidFill>
                <a:effectLst/>
                <a:latin typeface="Calibri"/>
                <a:ea typeface="Calibri" pitchFamily="34" charset="0"/>
                <a:cs typeface="Arial" pitchFamily="34" charset="0"/>
              </a:rPr>
              <a:t>Üçü</a:t>
            </a:r>
            <a:r>
              <a:rPr kumimoji="0" lang="tr-TR" sz="22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nc</a:t>
            </a:r>
            <a:r>
              <a:rPr kumimoji="0" lang="tr-TR" sz="2200" b="0" i="0" u="none" strike="noStrike" cap="none" normalizeH="0" baseline="0" dirty="0" smtClean="0">
                <a:ln>
                  <a:noFill/>
                </a:ln>
                <a:solidFill>
                  <a:srgbClr val="FF0000"/>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 grupta </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ise, orta yolu tutan kimseler bulunur. Bunlar, ne d</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nyası i</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a:t>
            </a:r>
            <a:r>
              <a:rPr kumimoji="0" lang="tr-TR" sz="2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ahiretini</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ve ne de </a:t>
            </a:r>
            <a:r>
              <a:rPr kumimoji="0" lang="tr-TR" sz="2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ahireti</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d</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nyasını bırakmayan; her iki hayatın da hakkını verenlerdir. İşte dinimizin istediği hayat tarzı, yani denge budur.</a:t>
            </a:r>
            <a:endParaRPr kumimoji="0" lang="tr-TR" sz="2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Hayatlarında bu dengeyi bulabilen insanlar, d</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nyanın </a:t>
            </a:r>
            <a:r>
              <a:rPr kumimoji="0" lang="tr-TR" sz="2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ahirete</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giden bir yol olduğunu bilen; d</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nya hayatı ile </a:t>
            </a:r>
            <a:r>
              <a:rPr kumimoji="0" lang="tr-TR" sz="2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ahiret</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saadetini elde eden bahtiyarlardır. Hayatı bu şuurla yaşayanların sadece ifa ettiği farizalar değil; helal rızık </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abaları, yemeleri-i</a:t>
            </a:r>
            <a:r>
              <a:rPr kumimoji="0" lang="tr-TR" sz="2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tr-T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meleri ve hatta uykuları bile ibadet değeri kazanır.</a:t>
            </a:r>
            <a:endParaRPr kumimoji="0" lang="tr-TR" sz="2200" b="0" i="0" u="none" strike="noStrike" cap="none" normalizeH="0" baseline="0" dirty="0" smtClean="0">
              <a:ln>
                <a:noFill/>
              </a:ln>
              <a:solidFill>
                <a:schemeClr val="tx1"/>
              </a:solidFill>
              <a:effectLst/>
              <a:latin typeface="Arial" pitchFamily="34" charset="0"/>
            </a:endParaRPr>
          </a:p>
        </p:txBody>
      </p:sp>
      <p:pic>
        <p:nvPicPr>
          <p:cNvPr id="6" name="5 Resim" descr="http://emirdag.com.tr/d/images/stories/hutbeler/cenntchnm.jpg"/>
          <p:cNvPicPr/>
          <p:nvPr/>
        </p:nvPicPr>
        <p:blipFill>
          <a:blip r:embed="rId3"/>
          <a:srcRect/>
          <a:stretch>
            <a:fillRect/>
          </a:stretch>
        </p:blipFill>
        <p:spPr bwMode="auto">
          <a:xfrm>
            <a:off x="0" y="0"/>
            <a:ext cx="85722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857356" y="0"/>
            <a:ext cx="7286644"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ctr" defTabSz="914400" rtl="0" eaLnBrk="1" fontAlgn="base" latinLnBrk="0" hangingPunct="1">
              <a:lnSpc>
                <a:spcPct val="100000"/>
              </a:lnSpc>
              <a:spcBef>
                <a:spcPct val="0"/>
              </a:spcBef>
              <a:spcAft>
                <a:spcPct val="0"/>
              </a:spcAft>
              <a:buClrTx/>
              <a:buSzTx/>
              <a:buFontTx/>
              <a:buNone/>
              <a:tabLst/>
            </a:pPr>
            <a:r>
              <a:rPr kumimoji="0" lang="tr-TR" sz="2800" b="1" i="0" u="sng" strike="noStrike" cap="none" normalizeH="0" baseline="0" dirty="0" smtClean="0">
                <a:ln>
                  <a:noFill/>
                </a:ln>
                <a:solidFill>
                  <a:srgbClr val="00B050"/>
                </a:solidFill>
                <a:effectLst/>
                <a:latin typeface="Arial" pitchFamily="34" charset="0"/>
                <a:ea typeface="Times New Roman" pitchFamily="18" charset="0"/>
                <a:cs typeface="Arial" pitchFamily="34" charset="0"/>
              </a:rPr>
              <a:t>DÜNYEVİLEŞME HASTALIĞI</a:t>
            </a:r>
          </a:p>
          <a:p>
            <a:pPr marL="0" marR="0" lvl="0" indent="333375" defTabSz="914400" rtl="0" eaLnBrk="1" fontAlgn="base" latinLnBrk="0" hangingPunct="1">
              <a:lnSpc>
                <a:spcPct val="100000"/>
              </a:lnSpc>
              <a:spcBef>
                <a:spcPct val="0"/>
              </a:spcBef>
              <a:spcAft>
                <a:spcPct val="0"/>
              </a:spcAft>
              <a:buClrTx/>
              <a:buSzTx/>
              <a:buFontTx/>
              <a:buNone/>
              <a:tabLst/>
            </a:pPr>
            <a:endParaRPr lang="tr-TR" sz="2400" dirty="0" smtClean="0">
              <a:solidFill>
                <a:srgbClr val="000000"/>
              </a:solidFill>
              <a:latin typeface="Arial" pitchFamily="34" charset="0"/>
              <a:cs typeface="Arial" pitchFamily="34" charset="0"/>
            </a:endParaRPr>
          </a:p>
          <a:p>
            <a:pPr lvl="0" indent="333375" fontAlgn="base">
              <a:spcBef>
                <a:spcPct val="0"/>
              </a:spcBef>
              <a:spcAft>
                <a:spcPct val="0"/>
              </a:spcAft>
            </a:pPr>
            <a:r>
              <a:rPr lang="tr-TR" sz="2400" dirty="0" smtClean="0">
                <a:latin typeface="Arial" pitchFamily="34" charset="0"/>
                <a:cs typeface="Arial" pitchFamily="34" charset="0"/>
              </a:rPr>
              <a:t>Dünyanın bizim için bir imtihan yeri olduğunu, dünyada, dünyayla arasına mesafe koyarak yaşamayı becerebilenlerin kazançlı çıkacağını, dünyevîleşerek gırtlağına kadar dünyaya dalanların ise kaybedeceğini hatırdan çıkarmamalı. Yüzümüz </a:t>
            </a:r>
            <a:r>
              <a:rPr lang="tr-TR" sz="2400" dirty="0" err="1" smtClean="0">
                <a:latin typeface="Arial" pitchFamily="34" charset="0"/>
                <a:cs typeface="Arial" pitchFamily="34" charset="0"/>
              </a:rPr>
              <a:t>ahirete</a:t>
            </a:r>
            <a:r>
              <a:rPr lang="tr-TR" sz="2400" dirty="0" smtClean="0">
                <a:latin typeface="Arial" pitchFamily="34" charset="0"/>
                <a:cs typeface="Arial" pitchFamily="34" charset="0"/>
              </a:rPr>
              <a:t>, gözümüz nefsimize, kulağımız Selef'e ve kalbimiz </a:t>
            </a:r>
            <a:r>
              <a:rPr lang="tr-TR" sz="2400" dirty="0" err="1" smtClean="0">
                <a:latin typeface="Arial" pitchFamily="34" charset="0"/>
                <a:cs typeface="Arial" pitchFamily="34" charset="0"/>
              </a:rPr>
              <a:t>Kur'an</a:t>
            </a:r>
            <a:r>
              <a:rPr lang="tr-TR" sz="2400" dirty="0" smtClean="0">
                <a:latin typeface="Arial" pitchFamily="34" charset="0"/>
                <a:cs typeface="Arial" pitchFamily="34" charset="0"/>
              </a:rPr>
              <a:t> ve Sünnet'e dönük yaşamaktan başka şansımız ve çıkar yolumuz yoktur.</a:t>
            </a:r>
          </a:p>
          <a:p>
            <a:pPr lvl="0" indent="333375" fontAlgn="base">
              <a:spcBef>
                <a:spcPct val="0"/>
              </a:spcBef>
              <a:spcAft>
                <a:spcPct val="0"/>
              </a:spcAft>
            </a:pPr>
            <a:endParaRPr lang="tr-TR" sz="2400" dirty="0" smtClean="0">
              <a:latin typeface="Arial" pitchFamily="34" charset="0"/>
              <a:cs typeface="Arial" pitchFamily="34" charset="0"/>
            </a:endParaRPr>
          </a:p>
        </p:txBody>
      </p:sp>
      <p:sp>
        <p:nvSpPr>
          <p:cNvPr id="3" name="2 Slayt Numarası Yer Tutucusu"/>
          <p:cNvSpPr>
            <a:spLocks noGrp="1"/>
          </p:cNvSpPr>
          <p:nvPr>
            <p:ph type="sldNum" sz="quarter" idx="12"/>
          </p:nvPr>
        </p:nvSpPr>
        <p:spPr/>
        <p:txBody>
          <a:bodyPr/>
          <a:lstStyle/>
          <a:p>
            <a:fld id="{F05F1069-8890-4D91-A232-2AB9A7765AB6}" type="slidenum">
              <a:rPr lang="tr-TR" smtClean="0"/>
              <a:pPr/>
              <a:t>3</a:t>
            </a:fld>
            <a:endParaRPr lang="tr-TR" dirty="0"/>
          </a:p>
        </p:txBody>
      </p:sp>
      <p:pic>
        <p:nvPicPr>
          <p:cNvPr id="4" name="3 Resim" descr="http://medya.milligazete.com.tr/haberler/2011/01/05/186689/dunyayi-oncelemek-hastaliktir-medium-0.jpg"/>
          <p:cNvPicPr/>
          <p:nvPr/>
        </p:nvPicPr>
        <p:blipFill>
          <a:blip r:embed="rId2"/>
          <a:srcRect/>
          <a:stretch>
            <a:fillRect/>
          </a:stretch>
        </p:blipFill>
        <p:spPr bwMode="auto">
          <a:xfrm>
            <a:off x="0" y="571480"/>
            <a:ext cx="1904847" cy="3429024"/>
          </a:xfrm>
          <a:prstGeom prst="rect">
            <a:avLst/>
          </a:prstGeom>
          <a:noFill/>
          <a:ln w="9525">
            <a:noFill/>
            <a:miter lim="800000"/>
            <a:headEnd/>
            <a:tailEnd/>
          </a:ln>
        </p:spPr>
      </p:pic>
      <p:sp>
        <p:nvSpPr>
          <p:cNvPr id="5" name="4 Dikdörtgen"/>
          <p:cNvSpPr/>
          <p:nvPr/>
        </p:nvSpPr>
        <p:spPr>
          <a:xfrm>
            <a:off x="0" y="4071943"/>
            <a:ext cx="9144000" cy="2800767"/>
          </a:xfrm>
          <a:prstGeom prst="rect">
            <a:avLst/>
          </a:prstGeom>
        </p:spPr>
        <p:txBody>
          <a:bodyPr wrap="square">
            <a:spAutoFit/>
          </a:bodyPr>
          <a:lstStyle/>
          <a:p>
            <a:pPr lvl="0" indent="333375" fontAlgn="base">
              <a:spcBef>
                <a:spcPct val="0"/>
              </a:spcBef>
              <a:spcAft>
                <a:spcPct val="0"/>
              </a:spcAft>
            </a:pPr>
            <a:r>
              <a:rPr lang="tr-TR" sz="2200" dirty="0" smtClean="0">
                <a:latin typeface="Arial" pitchFamily="34" charset="0"/>
                <a:cs typeface="Arial" pitchFamily="34" charset="0"/>
              </a:rPr>
              <a:t>Mal mülk edinmeyi, </a:t>
            </a:r>
            <a:r>
              <a:rPr lang="tr-TR" sz="2200" dirty="0" err="1" smtClean="0">
                <a:latin typeface="Arial" pitchFamily="34" charset="0"/>
                <a:cs typeface="Arial" pitchFamily="34" charset="0"/>
              </a:rPr>
              <a:t>evladü</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iyale</a:t>
            </a:r>
            <a:r>
              <a:rPr lang="tr-TR" sz="2200" dirty="0" smtClean="0">
                <a:latin typeface="Arial" pitchFamily="34" charset="0"/>
                <a:cs typeface="Arial" pitchFamily="34" charset="0"/>
              </a:rPr>
              <a:t> sahip olmayı İslam yasaklamıyor aksine teşvik ediyor. Ama bunları vasıta mı, yoksa asıl gaye olarak mı görmeniz sizin zihniyetinizi belirler. Bu sayılanlardan birisi için mi, yoksa geminizi, içine başkalarını da alarak yürütmek için mi yaşıyorsunuz? Demek ki, dünyevileşme de ve kapitalistleşme de bir zihniyet </a:t>
            </a:r>
            <a:r>
              <a:rPr lang="tr-TR" sz="2000" dirty="0" smtClean="0">
                <a:latin typeface="Arial" pitchFamily="34" charset="0"/>
                <a:cs typeface="Arial" pitchFamily="34" charset="0"/>
              </a:rPr>
              <a:t>meselesidir. </a:t>
            </a:r>
            <a:r>
              <a:rPr lang="tr-TR" sz="2200" dirty="0" smtClean="0">
                <a:latin typeface="Arial" pitchFamily="34" charset="0"/>
                <a:cs typeface="Arial" pitchFamily="34" charset="0"/>
              </a:rPr>
              <a:t>Önce zihinlerin dünyevileşmeden uzaklaşması gerekmek-</a:t>
            </a:r>
            <a:r>
              <a:rPr lang="tr-TR" sz="2200" dirty="0" err="1" smtClean="0">
                <a:latin typeface="Arial" pitchFamily="34" charset="0"/>
                <a:cs typeface="Arial" pitchFamily="34" charset="0"/>
              </a:rPr>
              <a:t>tedir</a:t>
            </a:r>
            <a:r>
              <a:rPr lang="tr-TR" sz="2200" dirty="0" smtClean="0">
                <a:latin typeface="Arial" pitchFamily="34" charset="0"/>
                <a:cs typeface="Arial" pitchFamily="34" charset="0"/>
              </a:rPr>
              <a:t>. Fiili yönelimlerin zihinle mütenasip hale dönüşmesi daha kolaydır.</a:t>
            </a:r>
          </a:p>
          <a:p>
            <a:pPr lvl="0" indent="333375" fontAlgn="base">
              <a:spcBef>
                <a:spcPct val="0"/>
              </a:spcBef>
              <a:spcAft>
                <a:spcPct val="0"/>
              </a:spcAft>
            </a:pPr>
            <a:endParaRPr lang="tr-TR"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img03.blogcu.com/images/c/a/y/caysohbeti/0337544de2b6920e789121d2bbc93af8_1297119995.gif"/>
          <p:cNvPicPr>
            <a:picLocks noChangeAspect="1" noChangeArrowheads="1"/>
          </p:cNvPicPr>
          <p:nvPr/>
        </p:nvPicPr>
        <p:blipFill>
          <a:blip r:embed="rId2"/>
          <a:srcRect/>
          <a:stretch>
            <a:fillRect/>
          </a:stretch>
        </p:blipFill>
        <p:spPr bwMode="auto">
          <a:xfrm>
            <a:off x="-41287" y="0"/>
            <a:ext cx="9185287" cy="6858000"/>
          </a:xfrm>
          <a:prstGeom prst="rect">
            <a:avLst/>
          </a:prstGeom>
          <a:noFill/>
        </p:spPr>
      </p:pic>
      <p:sp>
        <p:nvSpPr>
          <p:cNvPr id="3" name="2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30</a:t>
            </a:fld>
            <a:endParaRPr lang="tr-TR"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C8BEC8B5-D0B1-4646-9CA3-BDC5D5CC3D62}" type="slidenum">
              <a:rPr lang="tr-TR" smtClean="0">
                <a:solidFill>
                  <a:srgbClr val="FF0000"/>
                </a:solidFill>
              </a:rPr>
              <a:pPr/>
              <a:t>31</a:t>
            </a:fld>
            <a:endParaRPr lang="tr-TR" dirty="0">
              <a:solidFill>
                <a:srgbClr val="FF0000"/>
              </a:solidFill>
            </a:endParaRPr>
          </a:p>
        </p:txBody>
      </p:sp>
      <p:sp>
        <p:nvSpPr>
          <p:cNvPr id="5" name="4 Dikdörtgen"/>
          <p:cNvSpPr/>
          <p:nvPr/>
        </p:nvSpPr>
        <p:spPr>
          <a:xfrm>
            <a:off x="1285852" y="0"/>
            <a:ext cx="7858148" cy="6986528"/>
          </a:xfrm>
          <a:prstGeom prst="rect">
            <a:avLst/>
          </a:prstGeom>
        </p:spPr>
        <p:txBody>
          <a:bodyPr wrap="square">
            <a:spAutoFit/>
          </a:bodyPr>
          <a:lstStyle/>
          <a:p>
            <a:r>
              <a:rPr lang="tr-TR" sz="2800" dirty="0" smtClean="0">
                <a:latin typeface="Arial" pitchFamily="34" charset="0"/>
                <a:cs typeface="Arial" pitchFamily="34" charset="0"/>
              </a:rPr>
              <a:t>Kişi dünyaya ne oranda bağlanırsa ayrıldığında hasret ve </a:t>
            </a:r>
            <a:r>
              <a:rPr lang="tr-TR" sz="2800" dirty="0" err="1" smtClean="0">
                <a:latin typeface="Arial" pitchFamily="34" charset="0"/>
                <a:cs typeface="Arial" pitchFamily="34" charset="0"/>
              </a:rPr>
              <a:t>ızdırabı</a:t>
            </a:r>
            <a:r>
              <a:rPr lang="tr-TR" sz="2800" dirty="0" smtClean="0">
                <a:latin typeface="Arial" pitchFamily="34" charset="0"/>
                <a:cs typeface="Arial" pitchFamily="34" charset="0"/>
              </a:rPr>
              <a:t> o oranda fazla olur. Dünyaya bağlanan kişinin kalbi üç şeyle karşılaşır: </a:t>
            </a:r>
            <a:br>
              <a:rPr lang="tr-TR" sz="2800" dirty="0" smtClean="0">
                <a:latin typeface="Arial" pitchFamily="34" charset="0"/>
                <a:cs typeface="Arial" pitchFamily="34" charset="0"/>
              </a:rPr>
            </a:br>
            <a:r>
              <a:rPr lang="tr-TR" sz="2800" dirty="0" smtClean="0">
                <a:latin typeface="Arial" pitchFamily="34" charset="0"/>
                <a:cs typeface="Arial" pitchFamily="34" charset="0"/>
              </a:rPr>
              <a:t/>
            </a:r>
            <a:br>
              <a:rPr lang="tr-TR" sz="2800" dirty="0" smtClean="0">
                <a:latin typeface="Arial" pitchFamily="34" charset="0"/>
                <a:cs typeface="Arial" pitchFamily="34" charset="0"/>
              </a:rPr>
            </a:br>
            <a:r>
              <a:rPr lang="tr-TR" sz="2800" dirty="0" smtClean="0">
                <a:latin typeface="Arial" pitchFamily="34" charset="0"/>
                <a:cs typeface="Arial" pitchFamily="34" charset="0"/>
              </a:rPr>
              <a:t>1-Bitmeyen gam </a:t>
            </a:r>
            <a:br>
              <a:rPr lang="tr-TR" sz="2800" dirty="0" smtClean="0">
                <a:latin typeface="Arial" pitchFamily="34" charset="0"/>
                <a:cs typeface="Arial" pitchFamily="34" charset="0"/>
              </a:rPr>
            </a:br>
            <a:r>
              <a:rPr lang="tr-TR" sz="2800" dirty="0" smtClean="0">
                <a:latin typeface="Arial" pitchFamily="34" charset="0"/>
                <a:cs typeface="Arial" pitchFamily="34" charset="0"/>
              </a:rPr>
              <a:t>2-Erişilmez arzu </a:t>
            </a:r>
            <a:br>
              <a:rPr lang="tr-TR" sz="2800" dirty="0" smtClean="0">
                <a:latin typeface="Arial" pitchFamily="34" charset="0"/>
                <a:cs typeface="Arial" pitchFamily="34" charset="0"/>
              </a:rPr>
            </a:br>
            <a:r>
              <a:rPr lang="tr-TR" sz="2800" dirty="0" smtClean="0">
                <a:latin typeface="Arial" pitchFamily="34" charset="0"/>
                <a:cs typeface="Arial" pitchFamily="34" charset="0"/>
              </a:rPr>
              <a:t>3-Gerçekleşmez umut </a:t>
            </a:r>
            <a:br>
              <a:rPr lang="tr-TR" sz="2800" dirty="0" smtClean="0">
                <a:latin typeface="Arial" pitchFamily="34" charset="0"/>
                <a:cs typeface="Arial" pitchFamily="34" charset="0"/>
              </a:rPr>
            </a:br>
            <a:r>
              <a:rPr lang="tr-TR" sz="2800" dirty="0" smtClean="0">
                <a:latin typeface="Arial" pitchFamily="34" charset="0"/>
                <a:cs typeface="Arial" pitchFamily="34" charset="0"/>
              </a:rPr>
              <a:t/>
            </a:r>
            <a:br>
              <a:rPr lang="tr-TR" sz="2800" dirty="0" smtClean="0">
                <a:latin typeface="Arial" pitchFamily="34" charset="0"/>
                <a:cs typeface="Arial" pitchFamily="34" charset="0"/>
              </a:rPr>
            </a:br>
            <a:r>
              <a:rPr lang="tr-TR" sz="2800" dirty="0" smtClean="0">
                <a:latin typeface="Arial" pitchFamily="34" charset="0"/>
                <a:cs typeface="Arial" pitchFamily="34" charset="0"/>
              </a:rPr>
              <a:t>Dünyanın durumu deniz suyunun durumuna benzer. Ne kadar çok içilse susamışlık o oranda artar ve içeni öldürür. </a:t>
            </a:r>
            <a:br>
              <a:rPr lang="tr-TR" sz="2800" dirty="0" smtClean="0">
                <a:latin typeface="Arial" pitchFamily="34" charset="0"/>
                <a:cs typeface="Arial" pitchFamily="34" charset="0"/>
              </a:rPr>
            </a:br>
            <a:r>
              <a:rPr lang="tr-TR" sz="2800" dirty="0" smtClean="0">
                <a:latin typeface="Arial" pitchFamily="34" charset="0"/>
                <a:cs typeface="Arial" pitchFamily="34" charset="0"/>
              </a:rPr>
              <a:t/>
            </a:r>
            <a:br>
              <a:rPr lang="tr-TR" sz="2800" dirty="0" smtClean="0">
                <a:latin typeface="Arial" pitchFamily="34" charset="0"/>
                <a:cs typeface="Arial" pitchFamily="34" charset="0"/>
              </a:rPr>
            </a:br>
            <a:r>
              <a:rPr lang="tr-TR" sz="2800" dirty="0" smtClean="0">
                <a:latin typeface="Arial" pitchFamily="34" charset="0"/>
                <a:cs typeface="Arial" pitchFamily="34" charset="0"/>
              </a:rPr>
              <a:t>Müslüman’ın Gözünde Dünya: </a:t>
            </a:r>
            <a:br>
              <a:rPr lang="tr-TR" sz="2800" dirty="0" smtClean="0">
                <a:latin typeface="Arial" pitchFamily="34" charset="0"/>
                <a:cs typeface="Arial" pitchFamily="34" charset="0"/>
              </a:rPr>
            </a:br>
            <a:r>
              <a:rPr lang="tr-TR" sz="2800" dirty="0" err="1" smtClean="0">
                <a:latin typeface="Arial" pitchFamily="34" charset="0"/>
                <a:cs typeface="Arial" pitchFamily="34" charset="0"/>
              </a:rPr>
              <a:t>Kur’an</a:t>
            </a:r>
            <a:r>
              <a:rPr lang="tr-TR" sz="2800" dirty="0" smtClean="0">
                <a:latin typeface="Arial" pitchFamily="34" charset="0"/>
                <a:cs typeface="Arial" pitchFamily="34" charset="0"/>
              </a:rPr>
              <a:t> bize bir ucu dünyada diğer ucu </a:t>
            </a:r>
            <a:r>
              <a:rPr lang="tr-TR" sz="2800" dirty="0" err="1" smtClean="0">
                <a:latin typeface="Arial" pitchFamily="34" charset="0"/>
                <a:cs typeface="Arial" pitchFamily="34" charset="0"/>
              </a:rPr>
              <a:t>ahirette</a:t>
            </a:r>
            <a:r>
              <a:rPr lang="tr-TR" sz="2800" dirty="0" smtClean="0">
                <a:latin typeface="Arial" pitchFamily="34" charset="0"/>
                <a:cs typeface="Arial" pitchFamily="34" charset="0"/>
              </a:rPr>
              <a:t> olan bir hayat anlayışı sunuyor. </a:t>
            </a:r>
            <a:br>
              <a:rPr lang="tr-TR" sz="2800" dirty="0" smtClean="0">
                <a:latin typeface="Arial" pitchFamily="34" charset="0"/>
                <a:cs typeface="Arial" pitchFamily="34" charset="0"/>
              </a:rPr>
            </a:br>
            <a:endParaRPr lang="tr-TR" sz="2800" dirty="0">
              <a:latin typeface="Arial" pitchFamily="34" charset="0"/>
              <a:cs typeface="Arial" pitchFamily="34" charset="0"/>
            </a:endParaRPr>
          </a:p>
        </p:txBody>
      </p:sp>
      <p:pic>
        <p:nvPicPr>
          <p:cNvPr id="6" name="5 Resim" descr="http://emirdag.com.tr/d/images/stories/hutbeler/cenntchnm.jpg"/>
          <p:cNvPicPr/>
          <p:nvPr/>
        </p:nvPicPr>
        <p:blipFill>
          <a:blip r:embed="rId2"/>
          <a:srcRect/>
          <a:stretch>
            <a:fillRect/>
          </a:stretch>
        </p:blipFill>
        <p:spPr bwMode="auto">
          <a:xfrm>
            <a:off x="0" y="0"/>
            <a:ext cx="12858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285852" y="0"/>
            <a:ext cx="7858148" cy="68788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“İnsanlardan öylesi vardır ki: “Rabbimiz, bize dünyada ver” der; onun </a:t>
            </a:r>
            <a:r>
              <a:rPr kumimoji="0" lang="tr-TR" sz="2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ahirette</a:t>
            </a:r>
            <a:r>
              <a:rPr kumimoji="0" lang="tr-TR" sz="2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nasibi yoktur.”</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lvl="0" indent="333375" eaLnBrk="0" fontAlgn="base" hangingPunct="0">
              <a:spcBef>
                <a:spcPct val="0"/>
              </a:spcBef>
              <a:spcAft>
                <a:spcPct val="0"/>
              </a:spcAft>
            </a:pPr>
            <a:endParaRPr lang="tr-TR" sz="2300" b="1" dirty="0" smtClean="0">
              <a:solidFill>
                <a:srgbClr val="00B0F0"/>
              </a:solidFill>
              <a:latin typeface="Arial" pitchFamily="34" charset="0"/>
              <a:cs typeface="Arial" pitchFamily="34" charset="0"/>
            </a:endParaRPr>
          </a:p>
          <a:p>
            <a:pPr lvl="0" indent="333375" eaLnBrk="0" fontAlgn="base" hangingPunct="0">
              <a:spcBef>
                <a:spcPct val="0"/>
              </a:spcBef>
              <a:spcAft>
                <a:spcPct val="0"/>
              </a:spcAft>
            </a:pPr>
            <a:r>
              <a:rPr lang="ar-AE" sz="2300" b="1" dirty="0" smtClean="0">
                <a:solidFill>
                  <a:srgbClr val="00B0F0"/>
                </a:solidFill>
                <a:latin typeface="Arial" pitchFamily="34" charset="0"/>
                <a:cs typeface="Arial" pitchFamily="34" charset="0"/>
              </a:rPr>
              <a:t>وِمِنْهُم مَّن يَقُولُ رَبَّنَا آتِنَا فِي الدُّنْيَا حَسَنَةً وَفِي الآخِرَةِ حَسَنَةً وَقِنَا عَذَابَ النَّا</a:t>
            </a:r>
            <a:r>
              <a:rPr lang="ar-AE" sz="2300" dirty="0" smtClean="0">
                <a:solidFill>
                  <a:srgbClr val="00B0F0"/>
                </a:solidFill>
              </a:rPr>
              <a:t>رِ</a:t>
            </a:r>
            <a:endParaRPr kumimoji="0" lang="tr-TR" sz="23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15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Onlardan öylesi de vardır ki: “Rabbimiz, bize dünyada da iyilik ver, </a:t>
            </a:r>
            <a:r>
              <a:rPr kumimoji="0" lang="tr-TR" sz="2150" b="0" i="0" u="none" strike="noStrike" cap="none" normalizeH="0" baseline="0" dirty="0" err="1" smtClean="0">
                <a:ln>
                  <a:noFill/>
                </a:ln>
                <a:solidFill>
                  <a:srgbClr val="7030A0"/>
                </a:solidFill>
                <a:effectLst/>
                <a:latin typeface="Arial" pitchFamily="34" charset="0"/>
                <a:ea typeface="Times New Roman" pitchFamily="18" charset="0"/>
                <a:cs typeface="Arial" pitchFamily="34" charset="0"/>
              </a:rPr>
              <a:t>ahirette</a:t>
            </a:r>
            <a:r>
              <a:rPr kumimoji="0" lang="tr-TR" sz="215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de iyilik (ver) ve bizi ateşin azabından koru.” der</a:t>
            </a:r>
            <a:endParaRPr kumimoji="0" lang="tr-TR" sz="2150" b="0" i="0" u="none" strike="noStrike" cap="none" normalizeH="0" baseline="0" dirty="0" smtClean="0">
              <a:ln>
                <a:noFill/>
              </a:ln>
              <a:solidFill>
                <a:srgbClr val="7030A0"/>
              </a:solidFill>
              <a:effectLst/>
              <a:latin typeface="Arial" pitchFamily="34" charset="0"/>
              <a:cs typeface="Arial" pitchFamily="34" charset="0"/>
            </a:endParaRPr>
          </a:p>
          <a:p>
            <a:pPr lvl="0" indent="333375" algn="ctr" eaLnBrk="0" fontAlgn="base" hangingPunct="0">
              <a:spcBef>
                <a:spcPct val="0"/>
              </a:spcBef>
              <a:spcAft>
                <a:spcPct val="0"/>
              </a:spcAft>
            </a:pPr>
            <a:r>
              <a:rPr lang="ar-AE" sz="2800" b="1" dirty="0" smtClean="0">
                <a:latin typeface="Arial" pitchFamily="34" charset="0"/>
                <a:cs typeface="Arial" pitchFamily="34" charset="0"/>
              </a:rPr>
              <a:t>أُولَئِكَ لَهُمْ نَصِيبٌ مِّمَّا كَسَبُواْ وَاللّهُ سَرِيعُ الْحِسَابِ</a:t>
            </a:r>
            <a:endParaRPr kumimoji="0" lang="tr-TR"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İşte bunların kazandıklarına karşılık </a:t>
            </a:r>
            <a:r>
              <a:rPr kumimoji="0" lang="tr-TR" sz="2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nasibleri</a:t>
            </a:r>
            <a:r>
              <a:rPr kumimoji="0" lang="tr-TR"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vardır. Allah, hesabı pek seri görendir.”</a:t>
            </a:r>
            <a:endParaRPr kumimoji="0" lang="tr-TR"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“Kim dünyanın yararını (sevabını) isterse ona ondan veririz, kim de </a:t>
            </a:r>
            <a:r>
              <a:rPr kumimoji="0" lang="tr-TR"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ahiret</a:t>
            </a: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sevabını isterse ona da ondan veririz.”(3/145)</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tr-TR"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Seküler</a:t>
            </a: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zihniyetin tercihi</a:t>
            </a: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birinci grupta olmak iken; iman edenlerin tercihi ise ikinci grupta olmaktır.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Onun için bizim sözümüz;</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“Rabbimiz, günahlarımızı ve işimizdeki aşırılıklarımızı bağışla, ayaklarımızı (bastıkları yerde) sağlamlaştır ve bize kâfirler topluluğuna karşı yardım et.” ( Ali İmran 147)</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32</a:t>
            </a:fld>
            <a:endParaRPr lang="tr-TR" dirty="0">
              <a:solidFill>
                <a:srgbClr val="FF0000"/>
              </a:solidFill>
            </a:endParaRPr>
          </a:p>
        </p:txBody>
      </p:sp>
      <p:sp>
        <p:nvSpPr>
          <p:cNvPr id="5" name="4 Dikdörtgen"/>
          <p:cNvSpPr/>
          <p:nvPr/>
        </p:nvSpPr>
        <p:spPr>
          <a:xfrm>
            <a:off x="1214414" y="214290"/>
            <a:ext cx="7929586" cy="492443"/>
          </a:xfrm>
          <a:prstGeom prst="rect">
            <a:avLst/>
          </a:prstGeom>
        </p:spPr>
        <p:txBody>
          <a:bodyPr wrap="square">
            <a:spAutoFit/>
          </a:bodyPr>
          <a:lstStyle/>
          <a:p>
            <a:r>
              <a:rPr lang="ar-AE" sz="2600" b="1" dirty="0" smtClean="0">
                <a:solidFill>
                  <a:srgbClr val="FF0000"/>
                </a:solidFill>
                <a:latin typeface="Arial" pitchFamily="34" charset="0"/>
                <a:cs typeface="Arial" pitchFamily="34" charset="0"/>
              </a:rPr>
              <a:t> فَمِنَ النَّاسِ مَن يَقُولُ رَبَّنَا آتِنَا فِي الدُّنْيَا وَمَا لَهُ فِي الآخِرَةِ مِنْ خَلاَقٍ</a:t>
            </a:r>
            <a:endParaRPr lang="tr-TR" sz="2600" b="1" dirty="0">
              <a:solidFill>
                <a:srgbClr val="FF0000"/>
              </a:solidFill>
              <a:latin typeface="Arial" pitchFamily="34" charset="0"/>
              <a:cs typeface="Arial" pitchFamily="34" charset="0"/>
            </a:endParaRPr>
          </a:p>
        </p:txBody>
      </p:sp>
      <p:pic>
        <p:nvPicPr>
          <p:cNvPr id="7" name="6 Resim" descr="http://www.dervisinfikri.com/uploads/posts/2012-08/1344868192_ebedi-hayat.jpg"/>
          <p:cNvPicPr/>
          <p:nvPr/>
        </p:nvPicPr>
        <p:blipFill>
          <a:blip r:embed="rId2"/>
          <a:srcRect/>
          <a:stretch>
            <a:fillRect/>
          </a:stretch>
        </p:blipFill>
        <p:spPr bwMode="auto">
          <a:xfrm>
            <a:off x="0" y="0"/>
            <a:ext cx="12858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33</a:t>
            </a:fld>
            <a:endParaRPr lang="tr-TR" dirty="0">
              <a:solidFill>
                <a:srgbClr val="FF0000"/>
              </a:solidFill>
            </a:endParaRPr>
          </a:p>
        </p:txBody>
      </p:sp>
      <p:sp>
        <p:nvSpPr>
          <p:cNvPr id="6" name="5 Dikdörtgen"/>
          <p:cNvSpPr/>
          <p:nvPr/>
        </p:nvSpPr>
        <p:spPr>
          <a:xfrm>
            <a:off x="1428696" y="428604"/>
            <a:ext cx="7715304" cy="6370975"/>
          </a:xfrm>
          <a:prstGeom prst="rect">
            <a:avLst/>
          </a:prstGeom>
        </p:spPr>
        <p:txBody>
          <a:bodyPr wrap="square">
            <a:spAutoFit/>
          </a:bodyPr>
          <a:lstStyle/>
          <a:p>
            <a:pPr algn="ctr"/>
            <a:r>
              <a:rPr lang="tr-TR" sz="2400" dirty="0" smtClean="0">
                <a:latin typeface="Berlin Sans FB" pitchFamily="34" charset="0"/>
              </a:rPr>
              <a:t>KİMİN KAYGISI AHİRET OLURSA ALLAH ONUN ZENGİNLİĞİNİ KALBİNDE KILAR.İSLERİNİ DAĞINIK OLMAKTAN KURTARIR.DÜNYA ONA BOYUN EĞEREK GELİR.</a:t>
            </a:r>
            <a:br>
              <a:rPr lang="tr-TR" sz="2400" dirty="0" smtClean="0">
                <a:latin typeface="Berlin Sans FB" pitchFamily="34" charset="0"/>
              </a:rPr>
            </a:br>
            <a:r>
              <a:rPr lang="tr-TR" sz="2400" dirty="0" smtClean="0">
                <a:latin typeface="Berlin Sans FB" pitchFamily="34" charset="0"/>
              </a:rPr>
              <a:t/>
            </a:r>
            <a:br>
              <a:rPr lang="tr-TR" sz="2400" dirty="0" smtClean="0">
                <a:latin typeface="Berlin Sans FB" pitchFamily="34" charset="0"/>
              </a:rPr>
            </a:br>
            <a:r>
              <a:rPr lang="tr-TR" sz="2400" dirty="0" smtClean="0">
                <a:latin typeface="Berlin Sans FB" pitchFamily="34" charset="0"/>
              </a:rPr>
              <a:t>KİMİN KAYGISIDA DÜNYA OLURSA ALLAH ONUN FAKİRLİĞİNİ İKİ GÖZÜ ARASINDA KILAR.KENDİSİNİ DERBEDER EDER.DÜNYADANDA KENDİSİNE TAKDİR 			EDİLEN GELİR.. 			</a:t>
            </a:r>
          </a:p>
          <a:p>
            <a:r>
              <a:rPr lang="tr-TR" sz="2400" dirty="0" smtClean="0">
                <a:latin typeface="Berlin Sans FB" pitchFamily="34" charset="0"/>
              </a:rPr>
              <a:t>						(TİRMİZİ)</a:t>
            </a:r>
            <a:br>
              <a:rPr lang="tr-TR" sz="2400" dirty="0" smtClean="0">
                <a:latin typeface="Berlin Sans FB" pitchFamily="34" charset="0"/>
              </a:rPr>
            </a:br>
            <a:r>
              <a:rPr lang="tr-TR" sz="2400" dirty="0" smtClean="0">
                <a:latin typeface="Berlin Sans FB" pitchFamily="34" charset="0"/>
              </a:rPr>
              <a:t/>
            </a:r>
            <a:br>
              <a:rPr lang="tr-TR" sz="2400" dirty="0" smtClean="0">
                <a:latin typeface="Berlin Sans FB" pitchFamily="34" charset="0"/>
              </a:rPr>
            </a:br>
            <a:r>
              <a:rPr lang="tr-TR" sz="2400" dirty="0" smtClean="0">
                <a:latin typeface="Berlin Sans FB" pitchFamily="34" charset="0"/>
              </a:rPr>
              <a:t>DEMEK OLUYORKİ DÜNYAYA BAĞLANDIKÇA FAKİRLEŞİYOR ACİZLEŞİYOR VE EN ÖNEMLİSİ TOPRAK VE RUHDAN OLUŞAN ÖZÜMÜZÜ ÇAMURLAŞTIRARAK AŞŞAĞILARIN AŞŞASINA SÜRÜKLENİYORUZ</a:t>
            </a:r>
            <a:r>
              <a:rPr lang="tr-TR" sz="2400" dirty="0" smtClean="0">
                <a:latin typeface="Berlin Sans FB" pitchFamily="34" charset="0"/>
              </a:rPr>
              <a:t>..</a:t>
            </a:r>
          </a:p>
          <a:p>
            <a:r>
              <a:rPr lang="tr-TR" sz="2400" dirty="0" smtClean="0">
                <a:latin typeface="Berlin Sans FB" pitchFamily="34" charset="0"/>
              </a:rPr>
              <a:t>RABBİM </a:t>
            </a:r>
            <a:r>
              <a:rPr lang="tr-TR" sz="2400" dirty="0" smtClean="0">
                <a:latin typeface="Berlin Sans FB" pitchFamily="34" charset="0"/>
              </a:rPr>
              <a:t>BİZLERİ YOLUNDAN AYIRMASIN..AMİN..SELAMETLE...</a:t>
            </a:r>
            <a:endParaRPr lang="tr-TR" sz="2400" dirty="0">
              <a:latin typeface="Berlin Sans FB" pitchFamily="34" charset="0"/>
            </a:endParaRPr>
          </a:p>
        </p:txBody>
      </p:sp>
      <p:pic>
        <p:nvPicPr>
          <p:cNvPr id="5" name="4 Resim" descr="http://emirdag.com.tr/d/images/stories/hutbeler/cenntchnm.jpg"/>
          <p:cNvPicPr/>
          <p:nvPr/>
        </p:nvPicPr>
        <p:blipFill>
          <a:blip r:embed="rId2"/>
          <a:srcRect/>
          <a:stretch>
            <a:fillRect/>
          </a:stretch>
        </p:blipFill>
        <p:spPr bwMode="auto">
          <a:xfrm>
            <a:off x="0" y="0"/>
            <a:ext cx="12858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http://www.ayetler.com/data/link/MULK/images/Mulk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Slayt Numarası Yer Tutucusu"/>
          <p:cNvSpPr>
            <a:spLocks noGrp="1"/>
          </p:cNvSpPr>
          <p:nvPr>
            <p:ph type="sldNum" sz="quarter" idx="12"/>
          </p:nvPr>
        </p:nvSpPr>
        <p:spPr/>
        <p:txBody>
          <a:bodyPr/>
          <a:lstStyle/>
          <a:p>
            <a:fld id="{F05F1069-8890-4D91-A232-2AB9A7765AB6}" type="slidenum">
              <a:rPr lang="tr-TR" smtClean="0"/>
              <a:pPr/>
              <a:t>4</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ayetler.com/data/link/ANKEBUT/images/ankebut%2064.jpg"/>
          <p:cNvPicPr>
            <a:picLocks noChangeAspect="1" noChangeArrowheads="1"/>
          </p:cNvPicPr>
          <p:nvPr/>
        </p:nvPicPr>
        <p:blipFill>
          <a:blip r:embed="rId2"/>
          <a:srcRect/>
          <a:stretch>
            <a:fillRect/>
          </a:stretch>
        </p:blipFill>
        <p:spPr bwMode="auto">
          <a:xfrm>
            <a:off x="0" y="-83725"/>
            <a:ext cx="9144000" cy="6941725"/>
          </a:xfrm>
          <a:prstGeom prst="rect">
            <a:avLst/>
          </a:prstGeom>
          <a:noFill/>
        </p:spPr>
      </p:pic>
      <p:sp>
        <p:nvSpPr>
          <p:cNvPr id="3" name="2 Slayt Numarası Yer Tutucusu"/>
          <p:cNvSpPr>
            <a:spLocks noGrp="1"/>
          </p:cNvSpPr>
          <p:nvPr>
            <p:ph type="sldNum" sz="quarter" idx="12"/>
          </p:nvPr>
        </p:nvSpPr>
        <p:spPr/>
        <p:txBody>
          <a:bodyPr/>
          <a:lstStyle/>
          <a:p>
            <a:fld id="{F05F1069-8890-4D91-A232-2AB9A7765AB6}"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357290" y="428604"/>
            <a:ext cx="7500990" cy="6124754"/>
          </a:xfrm>
          <a:prstGeom prst="rect">
            <a:avLst/>
          </a:prstGeom>
        </p:spPr>
        <p:txBody>
          <a:bodyPr wrap="square">
            <a:spAutoFit/>
          </a:bodyPr>
          <a:lstStyle/>
          <a:p>
            <a:r>
              <a:rPr lang="tr-TR" sz="2800" dirty="0"/>
              <a:t>İnsanoğlunun yaşamında </a:t>
            </a:r>
            <a:r>
              <a:rPr lang="tr-TR" sz="2800" dirty="0">
                <a:solidFill>
                  <a:srgbClr val="00B050"/>
                </a:solidFill>
              </a:rPr>
              <a:t>anne karnında</a:t>
            </a:r>
            <a:r>
              <a:rPr lang="tr-TR" sz="2800" dirty="0"/>
              <a:t>, </a:t>
            </a:r>
            <a:r>
              <a:rPr lang="tr-TR" sz="2800" dirty="0">
                <a:solidFill>
                  <a:srgbClr val="FF0000"/>
                </a:solidFill>
              </a:rPr>
              <a:t>bu dünyada</a:t>
            </a:r>
            <a:r>
              <a:rPr lang="tr-TR" sz="2800" dirty="0"/>
              <a:t>, </a:t>
            </a:r>
            <a:r>
              <a:rPr lang="tr-TR" sz="2800" dirty="0">
                <a:solidFill>
                  <a:srgbClr val="7030A0"/>
                </a:solidFill>
              </a:rPr>
              <a:t>berzahta(kabirde)</a:t>
            </a:r>
            <a:r>
              <a:rPr lang="tr-TR" sz="2800" dirty="0"/>
              <a:t> ve </a:t>
            </a:r>
            <a:r>
              <a:rPr lang="tr-TR" sz="2800" dirty="0">
                <a:solidFill>
                  <a:srgbClr val="0070C0"/>
                </a:solidFill>
              </a:rPr>
              <a:t>öte dünyada </a:t>
            </a:r>
            <a:r>
              <a:rPr lang="tr-TR" sz="2800" dirty="0"/>
              <a:t>olmak üzere dört evre söz konusudur. Yaratıcı, âlemlerin Rabbi olan Allah, anne karnı ve kabir evreleri ile ilgili yeterli bir bilgilendirme yapmamış olmasına karşılık; insanoğlunun, bu dünyadaki hayatları ve </a:t>
            </a:r>
            <a:r>
              <a:rPr lang="tr-TR" sz="2800" dirty="0" err="1"/>
              <a:t>Ahiret’te</a:t>
            </a:r>
            <a:r>
              <a:rPr lang="tr-TR" sz="2800" dirty="0"/>
              <a:t> yaşayacakları hayatla ilgili çok fazla bilgilendirme yapmıştır. Bu bilgilerde bu dünyada yaşanan hayatla öteki dünyada yaşanacak olan hayat arasında sıkı bir bağ kurulduğu ve bu dünyada seçilen yaşam tarzına bağlı olarak Öte’de ya cennette ya da cehennemde yaşanacak olan bir hayatın var olduğu görülmektedir.</a:t>
            </a:r>
          </a:p>
        </p:txBody>
      </p:sp>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6</a:t>
            </a:fld>
            <a:endParaRPr lang="tr-TR">
              <a:solidFill>
                <a:srgbClr val="FF0000"/>
              </a:solidFill>
            </a:endParaRPr>
          </a:p>
        </p:txBody>
      </p:sp>
      <p:pic>
        <p:nvPicPr>
          <p:cNvPr id="5" name="4 Resim" descr="http://emirdag.com.tr/d/images/stories/hutbeler/cenntchnm.jpg"/>
          <p:cNvPicPr/>
          <p:nvPr/>
        </p:nvPicPr>
        <p:blipFill>
          <a:blip r:embed="rId2"/>
          <a:srcRect/>
          <a:stretch>
            <a:fillRect/>
          </a:stretch>
        </p:blipFill>
        <p:spPr bwMode="auto">
          <a:xfrm>
            <a:off x="0" y="0"/>
            <a:ext cx="12858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071538" y="0"/>
            <a:ext cx="778674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Gerek </a:t>
            </a:r>
            <a:r>
              <a:rPr kumimoji="0" lang="tr-T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Kur’ân</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ve gerekse hadisler, ‘dünya hayatı’ denilen bir yaşam tarzından bahsederler. Genelde bu hayat tarzı, olumlu değildir. Olumsuzluk içeren bu hayat tarzı, Allah’ın insanlara kurtuluşa ermeleri ve mutlu olmaları için emrettiği yaşam tarzından bir sapmadır. Bu sapmanın en alt basamağı </a:t>
            </a:r>
            <a:r>
              <a:rPr kumimoji="0" lang="tr-TR" sz="2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dünyevileşmedir.</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Müslümanların zihin dünyasında meydana gelen bir kırılma olarak </a:t>
            </a:r>
            <a:r>
              <a:rPr kumimoji="0" lang="tr-TR"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dünyevileşme</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iki ana eksende vuku bulmaktadır. </a:t>
            </a: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Birincisi makam tutkusu,</a:t>
            </a: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İkincisi mal mülk ve servet tutkusudur. </a:t>
            </a: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Burada öncelikle bir kavramsal analiz yapılacaktır. Dünyevileşmenin makam ve mal-mülk-servet tutkusu boyutları üzerinde daha sonra durulacaktır.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Resim" descr="http://www.dervisinfikri.com/uploads/posts/2012-08/1344868192_ebedi-hayat.jpg"/>
          <p:cNvPicPr/>
          <p:nvPr/>
        </p:nvPicPr>
        <p:blipFill>
          <a:blip r:embed="rId2"/>
          <a:srcRect/>
          <a:stretch>
            <a:fillRect/>
          </a:stretch>
        </p:blipFill>
        <p:spPr bwMode="auto">
          <a:xfrm>
            <a:off x="0" y="0"/>
            <a:ext cx="1000100" cy="6858000"/>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F05F1069-8890-4D91-A232-2AB9A7765AB6}" type="slidenum">
              <a:rPr lang="tr-TR" smtClean="0">
                <a:solidFill>
                  <a:srgbClr val="FF0000"/>
                </a:solidFill>
              </a:rPr>
              <a:pPr/>
              <a:t>7</a:t>
            </a:fld>
            <a:endParaRPr lang="tr-TR">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285852" y="0"/>
            <a:ext cx="785814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sng" strike="noStrike" cap="none" normalizeH="0" baseline="0" dirty="0" smtClean="0">
                <a:ln>
                  <a:noFill/>
                </a:ln>
                <a:solidFill>
                  <a:srgbClr val="009933"/>
                </a:solidFill>
                <a:effectLst/>
                <a:latin typeface="Arial" pitchFamily="34" charset="0"/>
                <a:ea typeface="Times New Roman" pitchFamily="18" charset="0"/>
                <a:cs typeface="Arial" pitchFamily="34" charset="0"/>
              </a:rPr>
              <a:t>Dünya Hayatı (“el-</a:t>
            </a:r>
            <a:r>
              <a:rPr kumimoji="0" lang="tr-TR" sz="2800" b="1" i="0" u="sng" strike="noStrike" cap="none" normalizeH="0" baseline="0" dirty="0" err="1" smtClean="0">
                <a:ln>
                  <a:noFill/>
                </a:ln>
                <a:solidFill>
                  <a:srgbClr val="009933"/>
                </a:solidFill>
                <a:effectLst/>
                <a:latin typeface="Arial" pitchFamily="34" charset="0"/>
                <a:ea typeface="Times New Roman" pitchFamily="18" charset="0"/>
                <a:cs typeface="Arial" pitchFamily="34" charset="0"/>
              </a:rPr>
              <a:t>hayâtü’d</a:t>
            </a:r>
            <a:r>
              <a:rPr kumimoji="0" lang="tr-TR" sz="2800" b="1" i="0" u="sng" strike="noStrike" cap="none" normalizeH="0" baseline="0" dirty="0" smtClean="0">
                <a:ln>
                  <a:noFill/>
                </a:ln>
                <a:solidFill>
                  <a:srgbClr val="009933"/>
                </a:solidFill>
                <a:effectLst/>
                <a:latin typeface="Arial" pitchFamily="34" charset="0"/>
                <a:ea typeface="Times New Roman" pitchFamily="18" charset="0"/>
                <a:cs typeface="Arial" pitchFamily="34" charset="0"/>
              </a:rPr>
              <a:t>-</a:t>
            </a:r>
            <a:r>
              <a:rPr kumimoji="0" lang="tr-TR" sz="2800" b="1" i="0" u="sng" strike="noStrike" cap="none" normalizeH="0" baseline="0" dirty="0" err="1" smtClean="0">
                <a:ln>
                  <a:noFill/>
                </a:ln>
                <a:solidFill>
                  <a:srgbClr val="009933"/>
                </a:solidFill>
                <a:effectLst/>
                <a:latin typeface="Arial" pitchFamily="34" charset="0"/>
                <a:ea typeface="Times New Roman" pitchFamily="18" charset="0"/>
                <a:cs typeface="Arial" pitchFamily="34" charset="0"/>
              </a:rPr>
              <a:t>dünyâ</a:t>
            </a:r>
            <a:r>
              <a:rPr kumimoji="0" lang="tr-TR" sz="2800" b="1" i="0" u="sng" strike="noStrike" cap="none" normalizeH="0" baseline="0" dirty="0" smtClean="0">
                <a:ln>
                  <a:noFill/>
                </a:ln>
                <a:solidFill>
                  <a:srgbClr val="009933"/>
                </a:solidFill>
                <a:effectLst/>
                <a:latin typeface="Arial" pitchFamily="34" charset="0"/>
                <a:ea typeface="Times New Roman" pitchFamily="18" charset="0"/>
                <a:cs typeface="Arial" pitchFamily="34" charset="0"/>
              </a:rPr>
              <a:t>”)</a:t>
            </a:r>
            <a:endParaRPr kumimoji="0" lang="tr-TR" sz="28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Gerek </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Kur’ân’da</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ve gerekse hadislerde dünyevileşme için anahtar, odak kavram diyebileceğimiz dünya hayatı (“el-</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hayâtü’d</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tr-T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dünyâ</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kavramı kullanılmaktadır. Burada dünya ve hayat kavramı birlikte kullanılmakta ve dünya kelimesi, hayat kelimesini nitelendiren, ona boyut veren, çerçeve çizen durumundadır. Burada kullanılan dünya kavramı, arz, yer küre anlamında kullanılmamaktadır. </a:t>
            </a:r>
            <a:r>
              <a:rPr kumimoji="0" lang="tr-TR"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Dünya kelimesinin genel anlamı, zaman boyutlu olarak yakın, kısa; değer boyutlu olarak çok düşük, basit, alçak, değersiz ve ölümlü </a:t>
            </a:r>
            <a:r>
              <a:rPr kumimoji="0" lang="tr-TR" sz="2800" b="0" i="0" u="none" strike="noStrike" cap="none" normalizeH="0" baseline="0" dirty="0" smtClean="0">
                <a:ln>
                  <a:noFill/>
                </a:ln>
                <a:effectLst/>
                <a:latin typeface="Arial" pitchFamily="34" charset="0"/>
                <a:ea typeface="Times New Roman" pitchFamily="18" charset="0"/>
                <a:cs typeface="Arial" pitchFamily="34" charset="0"/>
              </a:rPr>
              <a:t>anlamında kullanılmaktadır.</a:t>
            </a:r>
            <a:r>
              <a:rPr kumimoji="0" lang="tr-TR" sz="2800" b="0" i="0" u="none" strike="noStrike" cap="none" normalizeH="0" baseline="0" dirty="0" smtClean="0">
                <a:ln>
                  <a:noFill/>
                </a:ln>
                <a:effectLst/>
                <a:latin typeface="Arial" pitchFamily="34" charset="0"/>
                <a:cs typeface="Arial" pitchFamily="34" charset="0"/>
              </a:rPr>
              <a:t> </a:t>
            </a:r>
          </a:p>
        </p:txBody>
      </p:sp>
      <p:sp>
        <p:nvSpPr>
          <p:cNvPr id="4" name="3 Slayt Numarası Yer Tutucusu"/>
          <p:cNvSpPr>
            <a:spLocks noGrp="1"/>
          </p:cNvSpPr>
          <p:nvPr>
            <p:ph type="sldNum" sz="quarter" idx="12"/>
          </p:nvPr>
        </p:nvSpPr>
        <p:spPr>
          <a:xfrm>
            <a:off x="8072462" y="6357958"/>
            <a:ext cx="758952" cy="246888"/>
          </a:xfrm>
        </p:spPr>
        <p:txBody>
          <a:bodyPr/>
          <a:lstStyle/>
          <a:p>
            <a:fld id="{F05F1069-8890-4D91-A232-2AB9A7765AB6}" type="slidenum">
              <a:rPr lang="tr-TR" smtClean="0">
                <a:solidFill>
                  <a:srgbClr val="FF0000"/>
                </a:solidFill>
              </a:rPr>
              <a:pPr/>
              <a:t>8</a:t>
            </a:fld>
            <a:endParaRPr lang="tr-TR" dirty="0">
              <a:solidFill>
                <a:srgbClr val="FF0000"/>
              </a:solidFill>
            </a:endParaRPr>
          </a:p>
        </p:txBody>
      </p:sp>
      <p:pic>
        <p:nvPicPr>
          <p:cNvPr id="5" name="4 Resim" descr="http://emirdag.com.tr/d/images/stories/hutbeler/cenntchnm.jpg"/>
          <p:cNvPicPr/>
          <p:nvPr/>
        </p:nvPicPr>
        <p:blipFill>
          <a:blip r:embed="rId2"/>
          <a:srcRect/>
          <a:stretch>
            <a:fillRect/>
          </a:stretch>
        </p:blipFill>
        <p:spPr bwMode="auto">
          <a:xfrm>
            <a:off x="0" y="0"/>
            <a:ext cx="12858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357290" y="0"/>
            <a:ext cx="778671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dirty="0" smtClean="0" bmk="_ftnref1">
              <a:ln>
                <a:noFill/>
              </a:ln>
              <a:solidFill>
                <a:srgbClr val="3300FF"/>
              </a:solidFill>
              <a:effectLst/>
              <a:latin typeface="Times"/>
              <a:ea typeface="Times New Roman" pitchFamily="18" charset="0"/>
              <a:cs typeface="Times New Roman" pitchFamily="18" charset="0"/>
              <a:hlinkClick r:id="rId2"/>
            </a:endParaRPr>
          </a:p>
          <a:p>
            <a:pPr marL="0" marR="0" lvl="0" indent="333375" algn="l" defTabSz="914400" rtl="0" eaLnBrk="1" fontAlgn="base" latinLnBrk="0" hangingPunct="1">
              <a:lnSpc>
                <a:spcPct val="100000"/>
              </a:lnSpc>
              <a:spcBef>
                <a:spcPct val="0"/>
              </a:spcBef>
              <a:spcAft>
                <a:spcPct val="0"/>
              </a:spcAft>
              <a:buClrTx/>
              <a:buSzTx/>
              <a:buFontTx/>
              <a:buNone/>
              <a:tabLst/>
            </a:pPr>
            <a:endParaRPr lang="tr-TR" sz="2800" dirty="0" smtClean="0" bmk="_ftnref1">
              <a:solidFill>
                <a:srgbClr val="3300FF"/>
              </a:solidFill>
              <a:latin typeface="Times"/>
              <a:ea typeface="Times New Roman" pitchFamily="18" charset="0"/>
              <a:cs typeface="Times New Roman" pitchFamily="18" charset="0"/>
              <a:hlinkClick r:id="rId2"/>
            </a:endParaRPr>
          </a:p>
          <a:p>
            <a:pPr marL="0" marR="0" lvl="0" indent="333375" algn="l"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D</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kavramı, </a:t>
            </a:r>
            <a:r>
              <a:rPr kumimoji="0" lang="tr-TR" sz="28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Kur</a:t>
            </a:r>
            <a:r>
              <a:rPr kumimoji="0" lang="tr-TR" sz="2800" b="0" i="0" u="none" strike="noStrike" cap="none" normalizeH="0" baseline="0" dirty="0" err="1" smtClean="0">
                <a:ln>
                  <a:noFill/>
                </a:ln>
                <a:solidFill>
                  <a:srgbClr val="000000"/>
                </a:solidFill>
                <a:effectLst/>
                <a:latin typeface="Calibri"/>
                <a:ea typeface="Times New Roman" pitchFamily="18" charset="0"/>
                <a:cs typeface="Times New Roman" pitchFamily="18" charset="0"/>
              </a:rPr>
              <a:t>’</a:t>
            </a:r>
            <a:r>
              <a:rPr kumimoji="0" lang="tr-TR" sz="28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ân</a:t>
            </a:r>
            <a:r>
              <a:rPr kumimoji="0" lang="tr-TR" sz="2800" b="0" i="0" u="none" strike="noStrike" cap="none" normalizeH="0" baseline="0" dirty="0" err="1" smtClean="0">
                <a:ln>
                  <a:noFill/>
                </a:ln>
                <a:solidFill>
                  <a:srgbClr val="000000"/>
                </a:solidFill>
                <a:effectLst/>
                <a:latin typeface="Calibri"/>
                <a:ea typeface="Times New Roman" pitchFamily="18" charset="0"/>
                <a:cs typeface="Times New Roman" pitchFamily="18" charset="0"/>
              </a:rPr>
              <a:t>’</a:t>
            </a:r>
            <a:r>
              <a:rPr kumimoji="0" lang="tr-TR" sz="28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da</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115 civarında yerde ge</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mekte ve %90</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dan fazlasıyla hayat kelimesi ile birlikte, </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el-</a:t>
            </a:r>
            <a:r>
              <a:rPr kumimoji="0" lang="tr-TR" sz="28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hayât</a:t>
            </a:r>
            <a:r>
              <a:rPr kumimoji="0" lang="tr-TR" sz="2800" b="0" i="0" u="none" strike="noStrike" cap="none" normalizeH="0" baseline="0" dirty="0" err="1"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d</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a:t>
            </a:r>
            <a:r>
              <a:rPr kumimoji="0" lang="tr-TR" sz="28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d</a:t>
            </a:r>
            <a:r>
              <a:rPr kumimoji="0" lang="tr-TR" sz="2800" b="0" i="0" u="none" strike="noStrike" cap="none" normalizeH="0" baseline="0" dirty="0" err="1"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nyâ</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şeklinde kullanılmaktadır.</a:t>
            </a:r>
            <a:endParaRPr lang="tr-TR" sz="2800" dirty="0" smtClean="0" bmk="_ftnref2">
              <a:solidFill>
                <a:srgbClr val="3300FF"/>
              </a:solidFill>
              <a:latin typeface="Times"/>
              <a:ea typeface="Times New Roman" pitchFamily="18" charset="0"/>
              <a:cs typeface="Times New Roman" pitchFamily="18" charset="0"/>
            </a:endParaRPr>
          </a:p>
          <a:p>
            <a:pPr marL="0" marR="0" lvl="0" indent="333375" algn="l" defTabSz="9144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dirty="0" smtClean="0">
              <a:ln>
                <a:noFill/>
              </a:ln>
              <a:solidFill>
                <a:schemeClr val="tx1"/>
              </a:solidFill>
              <a:effectLst/>
              <a:latin typeface="Arial" pitchFamily="34" charset="0"/>
            </a:endParaRPr>
          </a:p>
          <a:p>
            <a:pPr marL="0" marR="0" lvl="0" indent="333375"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tr-TR" sz="28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Kur</a:t>
            </a:r>
            <a:r>
              <a:rPr kumimoji="0" lang="tr-TR" sz="2800" b="0" i="0" u="none" strike="noStrike" cap="none" normalizeH="0" baseline="0" dirty="0" err="1" smtClean="0">
                <a:ln>
                  <a:noFill/>
                </a:ln>
                <a:solidFill>
                  <a:srgbClr val="000000"/>
                </a:solidFill>
                <a:effectLst/>
                <a:latin typeface="Calibri"/>
                <a:ea typeface="Times New Roman" pitchFamily="18" charset="0"/>
                <a:cs typeface="Times New Roman" pitchFamily="18" charset="0"/>
              </a:rPr>
              <a:t>’</a:t>
            </a:r>
            <a:r>
              <a:rPr kumimoji="0" lang="tr-TR" sz="2800" b="0" i="0" u="none" strike="noStrike" cap="none" normalizeH="0" baseline="0" dirty="0" err="1" smtClean="0">
                <a:ln>
                  <a:noFill/>
                </a:ln>
                <a:solidFill>
                  <a:srgbClr val="000000"/>
                </a:solidFill>
                <a:effectLst/>
                <a:latin typeface="Helvetica" charset="-94"/>
                <a:ea typeface="Times New Roman" pitchFamily="18" charset="0"/>
                <a:cs typeface="Times New Roman" pitchFamily="18" charset="0"/>
              </a:rPr>
              <a:t>ân</a:t>
            </a:r>
            <a:r>
              <a:rPr kumimoji="0" lang="tr-TR" sz="2800" b="0" i="0" u="none" strike="noStrike" cap="none" normalizeH="0" baseline="0" dirty="0" err="1" smtClean="0">
                <a:ln>
                  <a:noFill/>
                </a:ln>
                <a:solidFill>
                  <a:srgbClr val="000000"/>
                </a:solidFill>
                <a:effectLst/>
                <a:latin typeface="Calibri"/>
                <a:ea typeface="Times New Roman" pitchFamily="18" charset="0"/>
                <a:cs typeface="Times New Roman" pitchFamily="18" charset="0"/>
              </a:rPr>
              <a:t>î</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terminolojide d</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kelimesine y</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klenen gerek yakın, kısa ve gerekse </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ok d</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ş</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k, basit, iğreti, değersiz ve </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l</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ml</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manaları, daima bir referansa g</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re yapılmaktadır. Bu d</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neye g</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re kısa, yakın; neye g</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re al</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ç</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ak, basit, değersiz ve </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l</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ml</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 olmaktadır? D</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nya kavramının b</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ü</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nyesinde barındırdığı bu izafiliğe, g</a:t>
            </a:r>
            <a:r>
              <a:rPr kumimoji="0" lang="tr-T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ö</a:t>
            </a:r>
            <a:r>
              <a:rPr kumimoji="0" lang="tr-TR" sz="2800" b="0" i="0" u="none" strike="noStrike" cap="none" normalizeH="0" baseline="0" dirty="0" smtClean="0">
                <a:ln>
                  <a:noFill/>
                </a:ln>
                <a:solidFill>
                  <a:srgbClr val="000000"/>
                </a:solidFill>
                <a:effectLst/>
                <a:latin typeface="Helvetica" charset="-94"/>
                <a:ea typeface="Times New Roman" pitchFamily="18" charset="0"/>
                <a:cs typeface="Times New Roman" pitchFamily="18" charset="0"/>
              </a:rPr>
              <a:t>receliğe dikkat etmek gerekmektedir.</a:t>
            </a:r>
            <a:endParaRPr kumimoji="0" lang="tr-TR" sz="2800" b="0" i="0" u="none" strike="noStrike" cap="none" normalizeH="0" baseline="0" dirty="0" smtClean="0">
              <a:ln>
                <a:noFill/>
              </a:ln>
              <a:solidFill>
                <a:schemeClr val="tx1"/>
              </a:solidFill>
              <a:effectLst/>
              <a:latin typeface="Arial" pitchFamily="34" charset="0"/>
            </a:endParaRPr>
          </a:p>
        </p:txBody>
      </p:sp>
      <p:sp>
        <p:nvSpPr>
          <p:cNvPr id="4" name="3 Slayt Numarası Yer Tutucusu"/>
          <p:cNvSpPr>
            <a:spLocks noGrp="1"/>
          </p:cNvSpPr>
          <p:nvPr>
            <p:ph type="sldNum" sz="quarter" idx="12"/>
          </p:nvPr>
        </p:nvSpPr>
        <p:spPr/>
        <p:txBody>
          <a:bodyPr/>
          <a:lstStyle/>
          <a:p>
            <a:fld id="{F05F1069-8890-4D91-A232-2AB9A7765AB6}" type="slidenum">
              <a:rPr lang="tr-TR" smtClean="0"/>
              <a:pPr/>
              <a:t>9</a:t>
            </a:fld>
            <a:endParaRPr lang="tr-TR"/>
          </a:p>
        </p:txBody>
      </p:sp>
      <p:pic>
        <p:nvPicPr>
          <p:cNvPr id="5" name="4 Resim" descr="http://www.biriz.biz/cennet/agac1.jpg"/>
          <p:cNvPicPr/>
          <p:nvPr/>
        </p:nvPicPr>
        <p:blipFill>
          <a:blip r:embed="rId3"/>
          <a:srcRect/>
          <a:stretch>
            <a:fillRect/>
          </a:stretch>
        </p:blipFill>
        <p:spPr bwMode="auto">
          <a:xfrm>
            <a:off x="0" y="1"/>
            <a:ext cx="135937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557</TotalTime>
  <Words>934</Words>
  <Application>Microsoft Office PowerPoint</Application>
  <PresentationFormat>Ekran Gösterisi (4:3)</PresentationFormat>
  <Paragraphs>201</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Gezinti</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istanbul</dc:creator>
  <cp:lastModifiedBy>istanbul</cp:lastModifiedBy>
  <cp:revision>51</cp:revision>
  <dcterms:created xsi:type="dcterms:W3CDTF">2012-09-24T10:57:12Z</dcterms:created>
  <dcterms:modified xsi:type="dcterms:W3CDTF">2012-09-26T04:05:39Z</dcterms:modified>
</cp:coreProperties>
</file>