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xml" ContentType="application/vnd.openxmlformats-officedocument.presentationml.slide+xml"/>
  <Override PartName="/ppt/slides/slide49.xml" ContentType="application/vnd.openxmlformats-officedocument.presentationml.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7"/>
  </p:notesMasterIdLst>
  <p:sldIdLst>
    <p:sldId id="259" r:id="rId2"/>
    <p:sldId id="262" r:id="rId3"/>
    <p:sldId id="278" r:id="rId4"/>
    <p:sldId id="264" r:id="rId5"/>
    <p:sldId id="295" r:id="rId6"/>
    <p:sldId id="265" r:id="rId7"/>
    <p:sldId id="266" r:id="rId8"/>
    <p:sldId id="269" r:id="rId9"/>
    <p:sldId id="271" r:id="rId10"/>
    <p:sldId id="323" r:id="rId11"/>
    <p:sldId id="275" r:id="rId12"/>
    <p:sldId id="280" r:id="rId13"/>
    <p:sldId id="283" r:id="rId14"/>
    <p:sldId id="267" r:id="rId15"/>
    <p:sldId id="284" r:id="rId16"/>
    <p:sldId id="320" r:id="rId17"/>
    <p:sldId id="282" r:id="rId18"/>
    <p:sldId id="285" r:id="rId19"/>
    <p:sldId id="309" r:id="rId20"/>
    <p:sldId id="330" r:id="rId21"/>
    <p:sldId id="316" r:id="rId22"/>
    <p:sldId id="289" r:id="rId23"/>
    <p:sldId id="290" r:id="rId24"/>
    <p:sldId id="331" r:id="rId25"/>
    <p:sldId id="326" r:id="rId26"/>
    <p:sldId id="325" r:id="rId27"/>
    <p:sldId id="332" r:id="rId28"/>
    <p:sldId id="328" r:id="rId29"/>
    <p:sldId id="327" r:id="rId30"/>
    <p:sldId id="319" r:id="rId31"/>
    <p:sldId id="268" r:id="rId32"/>
    <p:sldId id="301" r:id="rId33"/>
    <p:sldId id="329" r:id="rId34"/>
    <p:sldId id="292" r:id="rId35"/>
    <p:sldId id="306" r:id="rId36"/>
    <p:sldId id="315" r:id="rId37"/>
    <p:sldId id="312" r:id="rId38"/>
    <p:sldId id="293" r:id="rId39"/>
    <p:sldId id="294" r:id="rId40"/>
    <p:sldId id="317" r:id="rId41"/>
    <p:sldId id="333" r:id="rId42"/>
    <p:sldId id="321" r:id="rId43"/>
    <p:sldId id="334" r:id="rId44"/>
    <p:sldId id="288" r:id="rId45"/>
    <p:sldId id="281" r:id="rId46"/>
    <p:sldId id="313" r:id="rId47"/>
    <p:sldId id="314" r:id="rId48"/>
    <p:sldId id="272" r:id="rId49"/>
    <p:sldId id="274" r:id="rId50"/>
    <p:sldId id="287" r:id="rId51"/>
    <p:sldId id="286" r:id="rId52"/>
    <p:sldId id="303" r:id="rId53"/>
    <p:sldId id="305" r:id="rId54"/>
    <p:sldId id="304" r:id="rId55"/>
    <p:sldId id="318" r:id="rId56"/>
    <p:sldId id="291" r:id="rId57"/>
    <p:sldId id="277" r:id="rId58"/>
    <p:sldId id="308" r:id="rId59"/>
    <p:sldId id="307" r:id="rId60"/>
    <p:sldId id="296" r:id="rId61"/>
    <p:sldId id="297" r:id="rId62"/>
    <p:sldId id="298" r:id="rId63"/>
    <p:sldId id="299" r:id="rId64"/>
    <p:sldId id="324" r:id="rId65"/>
    <p:sldId id="322" r:id="rId66"/>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57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79AF0C4-15F4-4AEB-8AE8-0BE1E68BBDD9}" type="datetimeFigureOut">
              <a:rPr lang="tr-TR" smtClean="0"/>
              <a:pPr/>
              <a:t>16.11.2011</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B79907A-DDF4-481F-86A2-257D07920F52}" type="slidenum">
              <a:rPr lang="tr-TR" smtClean="0"/>
              <a:pPr/>
              <a:t>‹#›</a:t>
            </a:fld>
            <a:endParaRPr lang="tr-T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4B79907A-DDF4-481F-86A2-257D07920F52}" type="slidenum">
              <a:rPr lang="tr-TR" smtClean="0"/>
              <a:pPr/>
              <a:t>57</a:t>
            </a:fld>
            <a:endParaRPr lang="tr-T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4B79907A-DDF4-481F-86A2-257D07920F52}" type="slidenum">
              <a:rPr lang="tr-TR" smtClean="0"/>
              <a:pPr/>
              <a:t>58</a:t>
            </a:fld>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5C85879D-F42B-4707-967A-01F27B309630}" type="datetimeFigureOut">
              <a:rPr lang="tr-TR" smtClean="0"/>
              <a:pPr/>
              <a:t>16.11.2011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15A3283B-142F-4718-B296-615DB3075A94}"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5C85879D-F42B-4707-967A-01F27B309630}" type="datetimeFigureOut">
              <a:rPr lang="tr-TR" smtClean="0"/>
              <a:pPr/>
              <a:t>16.11.2011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15A3283B-142F-4718-B296-615DB3075A94}"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5C85879D-F42B-4707-967A-01F27B309630}" type="datetimeFigureOut">
              <a:rPr lang="tr-TR" smtClean="0"/>
              <a:pPr/>
              <a:t>16.11.2011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15A3283B-142F-4718-B296-615DB3075A94}"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5C85879D-F42B-4707-967A-01F27B309630}" type="datetimeFigureOut">
              <a:rPr lang="tr-TR" smtClean="0"/>
              <a:pPr/>
              <a:t>16.11.2011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15A3283B-142F-4718-B296-615DB3075A94}"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5C85879D-F42B-4707-967A-01F27B309630}" type="datetimeFigureOut">
              <a:rPr lang="tr-TR" smtClean="0"/>
              <a:pPr/>
              <a:t>16.11.2011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15A3283B-142F-4718-B296-615DB3075A94}"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5C85879D-F42B-4707-967A-01F27B309630}" type="datetimeFigureOut">
              <a:rPr lang="tr-TR" smtClean="0"/>
              <a:pPr/>
              <a:t>16.11.2011</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15A3283B-142F-4718-B296-615DB3075A94}"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5C85879D-F42B-4707-967A-01F27B309630}" type="datetimeFigureOut">
              <a:rPr lang="tr-TR" smtClean="0"/>
              <a:pPr/>
              <a:t>16.11.2011</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15A3283B-142F-4718-B296-615DB3075A94}"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5C85879D-F42B-4707-967A-01F27B309630}" type="datetimeFigureOut">
              <a:rPr lang="tr-TR" smtClean="0"/>
              <a:pPr/>
              <a:t>16.11.2011</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15A3283B-142F-4718-B296-615DB3075A94}"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5C85879D-F42B-4707-967A-01F27B309630}" type="datetimeFigureOut">
              <a:rPr lang="tr-TR" smtClean="0"/>
              <a:pPr/>
              <a:t>16.11.2011</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15A3283B-142F-4718-B296-615DB3075A94}"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5C85879D-F42B-4707-967A-01F27B309630}" type="datetimeFigureOut">
              <a:rPr lang="tr-TR" smtClean="0"/>
              <a:pPr/>
              <a:t>16.11.2011</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15A3283B-142F-4718-B296-615DB3075A94}"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5C85879D-F42B-4707-967A-01F27B309630}" type="datetimeFigureOut">
              <a:rPr lang="tr-TR" smtClean="0"/>
              <a:pPr/>
              <a:t>16.11.2011</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15A3283B-142F-4718-B296-615DB3075A94}"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stretch>
            <a:fillRect/>
          </a:stretch>
        </a:blipFill>
        <a:effectLst/>
      </p:bgPr>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85879D-F42B-4707-967A-01F27B309630}" type="datetimeFigureOut">
              <a:rPr lang="tr-TR" smtClean="0"/>
              <a:pPr/>
              <a:t>16.11.2011</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A3283B-142F-4718-B296-615DB3075A94}"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pover point resimleri\gülyaprakları\4022c18b5aed.gif"/>
          <p:cNvPicPr>
            <a:picLocks noChangeAspect="1" noChangeArrowheads="1" noCrop="1"/>
          </p:cNvPicPr>
          <p:nvPr/>
        </p:nvPicPr>
        <p:blipFill>
          <a:blip r:embed="rId2"/>
          <a:srcRect/>
          <a:stretch>
            <a:fillRect/>
          </a:stretch>
        </p:blipFill>
        <p:spPr bwMode="auto">
          <a:xfrm>
            <a:off x="4141" y="0"/>
            <a:ext cx="9152994" cy="6858024"/>
          </a:xfrm>
          <a:prstGeom prst="rect">
            <a:avLst/>
          </a:prstGeom>
          <a:noFill/>
        </p:spPr>
      </p:pic>
      <p:sp>
        <p:nvSpPr>
          <p:cNvPr id="6" name="5 Dikdörtgen"/>
          <p:cNvSpPr/>
          <p:nvPr/>
        </p:nvSpPr>
        <p:spPr>
          <a:xfrm>
            <a:off x="1571603" y="5786454"/>
            <a:ext cx="3786214" cy="523220"/>
          </a:xfrm>
          <a:prstGeom prst="rect">
            <a:avLst/>
          </a:prstGeom>
        </p:spPr>
        <p:txBody>
          <a:bodyPr wrap="square">
            <a:spAutoFit/>
          </a:bodyPr>
          <a:lstStyle/>
          <a:p>
            <a:pPr algn="ctr"/>
            <a:r>
              <a:rPr lang="tr-TR" sz="2800" b="1" dirty="0" smtClean="0">
                <a:solidFill>
                  <a:srgbClr val="C00000"/>
                </a:solidFill>
                <a:latin typeface="Vivaldi" pitchFamily="66" charset="0"/>
                <a:cs typeface="Times New Roman" pitchFamily="18" charset="0"/>
              </a:rPr>
              <a:t>İ</a:t>
            </a:r>
            <a:r>
              <a:rPr lang="tr-TR" sz="2800" b="1" dirty="0" smtClean="0">
                <a:solidFill>
                  <a:srgbClr val="C00000"/>
                </a:solidFill>
                <a:latin typeface="Elephant" pitchFamily="18" charset="0"/>
                <a:cs typeface="Times New Roman" pitchFamily="18" charset="0"/>
              </a:rPr>
              <a:t>dris YAVUZYİĞİT</a:t>
            </a:r>
          </a:p>
        </p:txBody>
      </p:sp>
      <p:sp>
        <p:nvSpPr>
          <p:cNvPr id="7" name="6 Dikdörtgen"/>
          <p:cNvSpPr/>
          <p:nvPr/>
        </p:nvSpPr>
        <p:spPr>
          <a:xfrm>
            <a:off x="285720" y="1000108"/>
            <a:ext cx="8429684" cy="3785652"/>
          </a:xfrm>
          <a:prstGeom prst="rect">
            <a:avLst/>
          </a:prstGeom>
        </p:spPr>
        <p:txBody>
          <a:bodyPr wrap="square">
            <a:spAutoFit/>
          </a:bodyPr>
          <a:lstStyle/>
          <a:p>
            <a:pPr algn="ctr"/>
            <a:r>
              <a:rPr lang="tr-TR" sz="8000" dirty="0" smtClean="0">
                <a:effectLst>
                  <a:outerShdw blurRad="38100" dist="38100" dir="2700000" algn="tl">
                    <a:srgbClr val="000000">
                      <a:alpha val="43137"/>
                    </a:srgbClr>
                  </a:outerShdw>
                </a:effectLst>
                <a:latin typeface="Vivaldi" pitchFamily="66" charset="0"/>
                <a:cs typeface="Times New Roman" pitchFamily="18" charset="0"/>
              </a:rPr>
              <a:t>Dua’nın Hayatımızdaki Yeri Ve Önemi</a:t>
            </a:r>
          </a:p>
        </p:txBody>
      </p:sp>
      <p:sp>
        <p:nvSpPr>
          <p:cNvPr id="9" name="8 Dikdörtgen"/>
          <p:cNvSpPr/>
          <p:nvPr/>
        </p:nvSpPr>
        <p:spPr>
          <a:xfrm>
            <a:off x="1108918" y="6091996"/>
            <a:ext cx="4534652" cy="400110"/>
          </a:xfrm>
          <a:prstGeom prst="rect">
            <a:avLst/>
          </a:prstGeom>
        </p:spPr>
        <p:txBody>
          <a:bodyPr wrap="square">
            <a:spAutoFit/>
          </a:bodyPr>
          <a:lstStyle/>
          <a:p>
            <a:pPr algn="ctr"/>
            <a:r>
              <a:rPr lang="tr-TR" sz="2000" dirty="0" smtClean="0">
                <a:latin typeface="Vivaldi" pitchFamily="66" charset="0"/>
                <a:cs typeface="Times New Roman" pitchFamily="18" charset="0"/>
              </a:rPr>
              <a:t>Dadaşkent Merkez Camii </a:t>
            </a:r>
            <a:r>
              <a:rPr lang="tr-TR" sz="2000" dirty="0" err="1" smtClean="0">
                <a:latin typeface="Vivaldi" pitchFamily="66" charset="0"/>
                <a:cs typeface="Times New Roman" pitchFamily="18" charset="0"/>
              </a:rPr>
              <a:t>Imam</a:t>
            </a:r>
            <a:r>
              <a:rPr lang="tr-TR" sz="2000" dirty="0" smtClean="0">
                <a:latin typeface="Vivaldi" pitchFamily="66" charset="0"/>
                <a:cs typeface="Times New Roman" pitchFamily="18" charset="0"/>
              </a:rPr>
              <a:t> Hatibi</a:t>
            </a:r>
          </a:p>
        </p:txBody>
      </p:sp>
      <p:sp>
        <p:nvSpPr>
          <p:cNvPr id="13" name="Text Box 3"/>
          <p:cNvSpPr txBox="1">
            <a:spLocks noChangeArrowheads="1"/>
          </p:cNvSpPr>
          <p:nvPr/>
        </p:nvSpPr>
        <p:spPr bwMode="auto">
          <a:xfrm>
            <a:off x="1428728" y="-24"/>
            <a:ext cx="6357982" cy="1015663"/>
          </a:xfrm>
          <a:prstGeom prst="rect">
            <a:avLst/>
          </a:prstGeom>
          <a:noFill/>
          <a:ln w="9525">
            <a:noFill/>
            <a:miter lim="800000"/>
            <a:headEnd/>
            <a:tailEnd/>
          </a:ln>
        </p:spPr>
        <p:txBody>
          <a:bodyPr wrap="square">
            <a:spAutoFit/>
          </a:bodyPr>
          <a:lstStyle/>
          <a:p>
            <a:pPr algn="ctr" eaLnBrk="0" hangingPunct="0"/>
            <a:r>
              <a:rPr lang="tr-TR" sz="2000" b="1" dirty="0" smtClean="0">
                <a:solidFill>
                  <a:schemeClr val="accent6"/>
                </a:solidFill>
                <a:latin typeface="Times New Roman" pitchFamily="18" charset="0"/>
                <a:cs typeface="Times New Roman" pitchFamily="18" charset="0"/>
              </a:rPr>
              <a:t> </a:t>
            </a:r>
            <a:r>
              <a:rPr lang="tr-TR" sz="1400" b="1" dirty="0" smtClean="0">
                <a:latin typeface="Times New Roman" pitchFamily="18" charset="0"/>
                <a:cs typeface="Times New Roman" pitchFamily="18" charset="0"/>
              </a:rPr>
              <a:t>T.C. </a:t>
            </a:r>
            <a:endParaRPr lang="tr-TR" b="1" dirty="0" smtClean="0">
              <a:latin typeface="Times New Roman" pitchFamily="18" charset="0"/>
              <a:cs typeface="Times New Roman" pitchFamily="18" charset="0"/>
            </a:endParaRPr>
          </a:p>
          <a:p>
            <a:pPr algn="ctr" eaLnBrk="0" hangingPunct="0"/>
            <a:r>
              <a:rPr lang="tr-TR" b="1" dirty="0" smtClean="0">
                <a:latin typeface="Times New Roman" pitchFamily="18" charset="0"/>
                <a:cs typeface="Times New Roman" pitchFamily="18" charset="0"/>
              </a:rPr>
              <a:t>AZİZİYE MÜFTÜLÜĞÜ</a:t>
            </a:r>
          </a:p>
          <a:p>
            <a:pPr algn="ctr" eaLnBrk="0" hangingPunct="0"/>
            <a:r>
              <a:rPr lang="tr-TR" sz="2000" b="1" dirty="0" smtClean="0">
                <a:solidFill>
                  <a:srgbClr val="0070C0"/>
                </a:solidFill>
                <a:latin typeface="Times New Roman" pitchFamily="18" charset="0"/>
                <a:cs typeface="Times New Roman" pitchFamily="18" charset="0"/>
              </a:rPr>
              <a:t>DADAŞKENT MERKEZ CAMİİ</a:t>
            </a:r>
            <a:endParaRPr lang="tr-TR" sz="2000" b="1" dirty="0">
              <a:solidFill>
                <a:srgbClr val="0070C0"/>
              </a:solidFill>
              <a:latin typeface="Times New Roman" pitchFamily="18" charset="0"/>
              <a:cs typeface="Times New Roman" pitchFamily="18" charset="0"/>
            </a:endParaRPr>
          </a:p>
        </p:txBody>
      </p:sp>
      <p:pic>
        <p:nvPicPr>
          <p:cNvPr id="14" name="Picture 4" descr="D:\SUNULAR\SLAYT VE SUNULAR İÇİN RESİMLER\PNG RESİMLERİ\Turkey.png"/>
          <p:cNvPicPr>
            <a:picLocks noChangeAspect="1" noChangeArrowheads="1"/>
          </p:cNvPicPr>
          <p:nvPr/>
        </p:nvPicPr>
        <p:blipFill>
          <a:blip r:embed="rId3"/>
          <a:srcRect/>
          <a:stretch>
            <a:fillRect/>
          </a:stretch>
        </p:blipFill>
        <p:spPr bwMode="auto">
          <a:xfrm>
            <a:off x="7858140" y="1"/>
            <a:ext cx="1285859" cy="1285860"/>
          </a:xfrm>
          <a:prstGeom prst="rect">
            <a:avLst/>
          </a:prstGeom>
          <a:noFill/>
        </p:spPr>
      </p:pic>
      <p:pic>
        <p:nvPicPr>
          <p:cNvPr id="15" name="Picture 5" descr="D:\SUNULAR\SLAYT VE SUNULAR İÇİN RESİMLER\PNG RESİMLERİ\diyanet png logo özel idris.png"/>
          <p:cNvPicPr>
            <a:picLocks noChangeAspect="1" noChangeArrowheads="1"/>
          </p:cNvPicPr>
          <p:nvPr/>
        </p:nvPicPr>
        <p:blipFill>
          <a:blip r:embed="rId4" cstate="print"/>
          <a:srcRect/>
          <a:stretch>
            <a:fillRect/>
          </a:stretch>
        </p:blipFill>
        <p:spPr bwMode="auto">
          <a:xfrm>
            <a:off x="-31" y="-24"/>
            <a:ext cx="1285884" cy="1281619"/>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Dikdörtgen"/>
          <p:cNvSpPr/>
          <p:nvPr/>
        </p:nvSpPr>
        <p:spPr>
          <a:xfrm>
            <a:off x="295598" y="214290"/>
            <a:ext cx="8491244" cy="4643470"/>
          </a:xfrm>
          <a:prstGeom prst="rect">
            <a:avLst/>
          </a:prstGeom>
          <a:solidFill>
            <a:schemeClr val="accent6">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pPr algn="ctr" rtl="1"/>
            <a:r>
              <a:rPr lang="ar-SA" sz="4400" dirty="0" smtClean="0">
                <a:solidFill>
                  <a:schemeClr val="tx1"/>
                </a:solidFill>
                <a:latin typeface="HASENAT4" pitchFamily="2" charset="-78"/>
                <a:cs typeface="HASENAT4" pitchFamily="2" charset="-78"/>
              </a:rPr>
              <a:t>فَادْعُوا اللَّهَ مُخْلِصِينَ لَهُ الدِّينَ وَلَوْ كَرِهَ الْكَافِرُونَ </a:t>
            </a:r>
            <a:endParaRPr lang="tr-TR" sz="4400" dirty="0" smtClean="0">
              <a:solidFill>
                <a:schemeClr val="tx1"/>
              </a:solidFill>
              <a:latin typeface="HASENAT4" pitchFamily="2" charset="-78"/>
              <a:cs typeface="HASENAT4" pitchFamily="2" charset="-78"/>
            </a:endParaRPr>
          </a:p>
          <a:p>
            <a:pPr algn="just"/>
            <a:r>
              <a:rPr lang="tr-TR" sz="1400" b="1" dirty="0" smtClean="0">
                <a:solidFill>
                  <a:schemeClr val="tx1"/>
                </a:solidFill>
              </a:rPr>
              <a:t>	</a:t>
            </a:r>
          </a:p>
          <a:p>
            <a:pPr algn="just"/>
            <a:r>
              <a:rPr lang="tr-TR" sz="3200" b="1" dirty="0" smtClean="0">
                <a:solidFill>
                  <a:schemeClr val="tx1"/>
                </a:solidFill>
              </a:rPr>
              <a:t>	‘’Öyleyse, </a:t>
            </a:r>
            <a:r>
              <a:rPr lang="tr-TR" sz="3200" b="1" dirty="0" smtClean="0">
                <a:solidFill>
                  <a:srgbClr val="C00000"/>
                </a:solidFill>
              </a:rPr>
              <a:t>dini yalnızca O'na halis kılanlar olarak Allah'a dua (kulluk) edin; </a:t>
            </a:r>
            <a:r>
              <a:rPr lang="tr-TR" sz="3200" b="1" dirty="0" smtClean="0">
                <a:solidFill>
                  <a:schemeClr val="tx1"/>
                </a:solidFill>
              </a:rPr>
              <a:t>kafirler hoş görmese de.’’ </a:t>
            </a:r>
            <a:r>
              <a:rPr lang="tr-TR" b="1" i="1" dirty="0" smtClean="0">
                <a:solidFill>
                  <a:schemeClr val="tx1"/>
                </a:solidFill>
              </a:rPr>
              <a:t>(</a:t>
            </a:r>
            <a:r>
              <a:rPr lang="tr-TR" b="1" i="1" dirty="0" err="1" smtClean="0">
                <a:solidFill>
                  <a:schemeClr val="tx1"/>
                </a:solidFill>
              </a:rPr>
              <a:t>Mü’min</a:t>
            </a:r>
            <a:r>
              <a:rPr lang="tr-TR" b="1" i="1" dirty="0" smtClean="0">
                <a:solidFill>
                  <a:schemeClr val="tx1"/>
                </a:solidFill>
              </a:rPr>
              <a:t>, 40/14)</a:t>
            </a:r>
            <a:endParaRPr lang="tr-TR" sz="3200" dirty="0">
              <a:solidFill>
                <a:schemeClr val="tx1"/>
              </a:solidFill>
            </a:endParaRPr>
          </a:p>
        </p:txBody>
      </p:sp>
      <p:sp>
        <p:nvSpPr>
          <p:cNvPr id="3" name="2 Dikdörtgen"/>
          <p:cNvSpPr/>
          <p:nvPr/>
        </p:nvSpPr>
        <p:spPr>
          <a:xfrm>
            <a:off x="8715404" y="0"/>
            <a:ext cx="428596" cy="6858000"/>
          </a:xfrm>
          <a:prstGeom prst="rect">
            <a:avLst/>
          </a:prstGeom>
          <a:solidFill>
            <a:srgbClr val="00B050">
              <a:alpha val="17000"/>
            </a:srgbClr>
          </a:solidFill>
          <a:ln>
            <a:noFill/>
          </a:ln>
          <a:effectLst>
            <a:innerShdw blurRad="546100" dist="190500" dir="7440000">
              <a:prstClr val="black">
                <a:alpha val="73000"/>
              </a:prstClr>
            </a:inn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tr-TR" sz="2400" b="1" dirty="0" smtClean="0">
                <a:solidFill>
                  <a:schemeClr val="tx1"/>
                </a:solidFill>
                <a:latin typeface="Times New Roman" pitchFamily="18" charset="0"/>
                <a:cs typeface="Times New Roman" pitchFamily="18" charset="0"/>
              </a:rPr>
              <a:t>Kuranda Duanın Önemi</a:t>
            </a:r>
            <a:endParaRPr lang="tr-TR" sz="2400" b="1"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Dikdörtgen"/>
          <p:cNvSpPr/>
          <p:nvPr/>
        </p:nvSpPr>
        <p:spPr>
          <a:xfrm>
            <a:off x="295598" y="214290"/>
            <a:ext cx="8491244" cy="5500726"/>
          </a:xfrm>
          <a:prstGeom prst="rect">
            <a:avLst/>
          </a:prstGeom>
          <a:solidFill>
            <a:schemeClr val="accent6">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pPr algn="ctr"/>
            <a:r>
              <a:rPr lang="ar-AE" sz="4000" dirty="0" smtClean="0">
                <a:solidFill>
                  <a:schemeClr val="tx1"/>
                </a:solidFill>
                <a:latin typeface="HASENAT4" pitchFamily="2" charset="-78"/>
                <a:cs typeface="HASENAT4" pitchFamily="2" charset="-78"/>
              </a:rPr>
              <a:t>اَلدُّعَاءُ هُوَ الْعِبَادَةُ</a:t>
            </a:r>
          </a:p>
          <a:p>
            <a:pPr algn="ctr"/>
            <a:r>
              <a:rPr lang="tr-TR" sz="3200" b="1" dirty="0" smtClean="0">
                <a:solidFill>
                  <a:srgbClr val="7030A0"/>
                </a:solidFill>
              </a:rPr>
              <a:t>“Dua ibadetin (Özü) ta kendisidir.”</a:t>
            </a:r>
          </a:p>
          <a:p>
            <a:pPr algn="ctr"/>
            <a:r>
              <a:rPr lang="tr-TR" sz="1400" dirty="0" smtClean="0">
                <a:solidFill>
                  <a:schemeClr val="tx1"/>
                </a:solidFill>
              </a:rPr>
              <a:t>(</a:t>
            </a:r>
            <a:r>
              <a:rPr lang="tr-TR" sz="1400" dirty="0" err="1" smtClean="0">
                <a:solidFill>
                  <a:schemeClr val="tx1"/>
                </a:solidFill>
              </a:rPr>
              <a:t>Tirmizî</a:t>
            </a:r>
            <a:r>
              <a:rPr lang="tr-TR" sz="1400" dirty="0" smtClean="0">
                <a:solidFill>
                  <a:schemeClr val="tx1"/>
                </a:solidFill>
              </a:rPr>
              <a:t>, </a:t>
            </a:r>
            <a:r>
              <a:rPr lang="tr-TR" sz="1400" dirty="0" err="1" smtClean="0">
                <a:solidFill>
                  <a:schemeClr val="tx1"/>
                </a:solidFill>
              </a:rPr>
              <a:t>De’avât</a:t>
            </a:r>
            <a:r>
              <a:rPr lang="tr-TR" sz="1400" dirty="0" smtClean="0">
                <a:solidFill>
                  <a:schemeClr val="tx1"/>
                </a:solidFill>
              </a:rPr>
              <a:t>, 2; bk. </a:t>
            </a:r>
            <a:r>
              <a:rPr lang="tr-TR" sz="1400" dirty="0" err="1" smtClean="0">
                <a:solidFill>
                  <a:schemeClr val="tx1"/>
                </a:solidFill>
              </a:rPr>
              <a:t>İbn</a:t>
            </a:r>
            <a:r>
              <a:rPr lang="tr-TR" sz="1400" dirty="0" smtClean="0">
                <a:solidFill>
                  <a:schemeClr val="tx1"/>
                </a:solidFill>
              </a:rPr>
              <a:t> </a:t>
            </a:r>
            <a:r>
              <a:rPr lang="tr-TR" sz="1400" dirty="0" err="1" smtClean="0">
                <a:solidFill>
                  <a:schemeClr val="tx1"/>
                </a:solidFill>
              </a:rPr>
              <a:t>Mâce</a:t>
            </a:r>
            <a:r>
              <a:rPr lang="tr-TR" sz="1400" dirty="0" smtClean="0">
                <a:solidFill>
                  <a:schemeClr val="tx1"/>
                </a:solidFill>
              </a:rPr>
              <a:t>, Dua, </a:t>
            </a:r>
            <a:r>
              <a:rPr lang="fr-FR" sz="1400" dirty="0" smtClean="0">
                <a:solidFill>
                  <a:schemeClr val="tx1"/>
                </a:solidFill>
              </a:rPr>
              <a:t>1; </a:t>
            </a:r>
            <a:r>
              <a:rPr lang="fr-FR" sz="1400" dirty="0" err="1" smtClean="0">
                <a:solidFill>
                  <a:schemeClr val="tx1"/>
                </a:solidFill>
              </a:rPr>
              <a:t>Ebû</a:t>
            </a:r>
            <a:r>
              <a:rPr lang="fr-FR" sz="1400" dirty="0" smtClean="0">
                <a:solidFill>
                  <a:schemeClr val="tx1"/>
                </a:solidFill>
              </a:rPr>
              <a:t> </a:t>
            </a:r>
            <a:r>
              <a:rPr lang="fr-FR" sz="1400" dirty="0" err="1" smtClean="0">
                <a:solidFill>
                  <a:schemeClr val="tx1"/>
                </a:solidFill>
              </a:rPr>
              <a:t>Davut</a:t>
            </a:r>
            <a:r>
              <a:rPr lang="fr-FR" sz="1400" dirty="0" smtClean="0">
                <a:solidFill>
                  <a:schemeClr val="tx1"/>
                </a:solidFill>
              </a:rPr>
              <a:t>, Salât, 358)</a:t>
            </a:r>
            <a:endParaRPr lang="tr-TR" sz="1400" dirty="0" smtClean="0">
              <a:solidFill>
                <a:schemeClr val="tx1"/>
              </a:solidFill>
              <a:latin typeface="HASENAT4" pitchFamily="2" charset="-78"/>
              <a:cs typeface="HASENAT4" pitchFamily="2" charset="-78"/>
            </a:endParaRPr>
          </a:p>
          <a:p>
            <a:pPr algn="ctr"/>
            <a:r>
              <a:rPr lang="ar-AE" sz="4000" dirty="0" smtClean="0">
                <a:solidFill>
                  <a:schemeClr val="tx1"/>
                </a:solidFill>
                <a:latin typeface="HASENAT4" pitchFamily="2" charset="-78"/>
                <a:cs typeface="HASENAT4" pitchFamily="2" charset="-78"/>
              </a:rPr>
              <a:t>اَلدُّعَاءُ مِفْتَاحُ الرَّحْمَةِ</a:t>
            </a:r>
          </a:p>
          <a:p>
            <a:pPr algn="ctr"/>
            <a:r>
              <a:rPr lang="tr-TR" sz="2800" b="1" dirty="0" smtClean="0">
                <a:solidFill>
                  <a:srgbClr val="0070C0"/>
                </a:solidFill>
              </a:rPr>
              <a:t>“Dua, rahmet (kapılarını açan) bir anahtardır.” </a:t>
            </a:r>
          </a:p>
          <a:p>
            <a:pPr algn="ctr"/>
            <a:r>
              <a:rPr lang="tr-TR" sz="1400" dirty="0" smtClean="0">
                <a:solidFill>
                  <a:schemeClr val="tx1"/>
                </a:solidFill>
              </a:rPr>
              <a:t>(</a:t>
            </a:r>
            <a:r>
              <a:rPr lang="tr-TR" sz="1400" dirty="0" err="1" smtClean="0">
                <a:solidFill>
                  <a:schemeClr val="tx1"/>
                </a:solidFill>
              </a:rPr>
              <a:t>Tirmizî</a:t>
            </a:r>
            <a:r>
              <a:rPr lang="tr-TR" sz="1400" dirty="0" smtClean="0">
                <a:solidFill>
                  <a:schemeClr val="tx1"/>
                </a:solidFill>
              </a:rPr>
              <a:t>, </a:t>
            </a:r>
            <a:r>
              <a:rPr lang="tr-TR" sz="1400" dirty="0" err="1" smtClean="0">
                <a:solidFill>
                  <a:schemeClr val="tx1"/>
                </a:solidFill>
              </a:rPr>
              <a:t>Da’avât</a:t>
            </a:r>
            <a:r>
              <a:rPr lang="tr-TR" sz="1400" dirty="0" smtClean="0">
                <a:solidFill>
                  <a:schemeClr val="tx1"/>
                </a:solidFill>
              </a:rPr>
              <a:t>, 1, No: 3371. V, 456.)</a:t>
            </a:r>
          </a:p>
          <a:p>
            <a:pPr algn="ctr"/>
            <a:r>
              <a:rPr lang="ar-AE" sz="4000" dirty="0" smtClean="0">
                <a:solidFill>
                  <a:schemeClr val="tx1"/>
                </a:solidFill>
                <a:latin typeface="HASENAT4" pitchFamily="2" charset="-78"/>
                <a:cs typeface="HASENAT4" pitchFamily="2" charset="-78"/>
              </a:rPr>
              <a:t>اَفْضَلُ الْعِبَادَةِ هُوَ الدُّعَاءُ</a:t>
            </a:r>
          </a:p>
          <a:p>
            <a:pPr algn="ctr"/>
            <a:r>
              <a:rPr lang="tr-TR" sz="3200" dirty="0" smtClean="0">
                <a:solidFill>
                  <a:srgbClr val="00B050"/>
                </a:solidFill>
              </a:rPr>
              <a:t>“En faziletli ibadet, duadır”  </a:t>
            </a:r>
          </a:p>
          <a:p>
            <a:pPr algn="ctr"/>
            <a:r>
              <a:rPr lang="tr-TR" sz="1400" dirty="0" smtClean="0">
                <a:solidFill>
                  <a:schemeClr val="tx1"/>
                </a:solidFill>
              </a:rPr>
              <a:t>(Hâkim, </a:t>
            </a:r>
            <a:r>
              <a:rPr lang="tr-TR" sz="1400" dirty="0" err="1" smtClean="0">
                <a:solidFill>
                  <a:schemeClr val="tx1"/>
                </a:solidFill>
              </a:rPr>
              <a:t>De’avât</a:t>
            </a:r>
            <a:r>
              <a:rPr lang="tr-TR" sz="1400" dirty="0" smtClean="0">
                <a:solidFill>
                  <a:schemeClr val="tx1"/>
                </a:solidFill>
              </a:rPr>
              <a:t>, I, 491)</a:t>
            </a:r>
          </a:p>
          <a:p>
            <a:pPr algn="ctr"/>
            <a:endParaRPr lang="tr-TR" sz="1400" dirty="0" smtClean="0">
              <a:solidFill>
                <a:schemeClr val="tx1"/>
              </a:solidFill>
            </a:endParaRPr>
          </a:p>
          <a:p>
            <a:pPr algn="ctr"/>
            <a:r>
              <a:rPr lang="ar-AE" sz="4000" dirty="0" smtClean="0">
                <a:solidFill>
                  <a:schemeClr val="tx1"/>
                </a:solidFill>
                <a:latin typeface="HASENAT4" pitchFamily="2" charset="-78"/>
                <a:cs typeface="HASENAT4" pitchFamily="2" charset="-78"/>
              </a:rPr>
              <a:t>لَيْسَ شَيْءٌ أَكْرَمَ عَلٰى اللّٰهِ مِنَ الدُّعَاءِ</a:t>
            </a:r>
          </a:p>
          <a:p>
            <a:pPr algn="ctr"/>
            <a:r>
              <a:rPr lang="tr-TR" sz="3200" b="1" dirty="0" smtClean="0">
                <a:solidFill>
                  <a:srgbClr val="C00000"/>
                </a:solidFill>
              </a:rPr>
              <a:t>“</a:t>
            </a:r>
            <a:r>
              <a:rPr lang="tr-TR" sz="3200" b="1" i="1" dirty="0" smtClean="0">
                <a:solidFill>
                  <a:srgbClr val="C00000"/>
                </a:solidFill>
              </a:rPr>
              <a:t>Allah’a duadan daha değerli bir şey yoktur.”</a:t>
            </a:r>
          </a:p>
          <a:p>
            <a:pPr algn="ctr"/>
            <a:r>
              <a:rPr lang="tr-TR" sz="1400" dirty="0" smtClean="0">
                <a:solidFill>
                  <a:schemeClr val="tx1"/>
                </a:solidFill>
              </a:rPr>
              <a:t>(</a:t>
            </a:r>
            <a:r>
              <a:rPr lang="tr-TR" sz="1400" dirty="0" err="1" smtClean="0">
                <a:solidFill>
                  <a:schemeClr val="tx1"/>
                </a:solidFill>
              </a:rPr>
              <a:t>İbn</a:t>
            </a:r>
            <a:r>
              <a:rPr lang="tr-TR" sz="1400" dirty="0" smtClean="0">
                <a:solidFill>
                  <a:schemeClr val="tx1"/>
                </a:solidFill>
              </a:rPr>
              <a:t> </a:t>
            </a:r>
            <a:r>
              <a:rPr lang="tr-TR" sz="1400" dirty="0" err="1" smtClean="0">
                <a:solidFill>
                  <a:schemeClr val="tx1"/>
                </a:solidFill>
              </a:rPr>
              <a:t>Hıbbân</a:t>
            </a:r>
            <a:r>
              <a:rPr lang="tr-TR" sz="1400" dirty="0" smtClean="0">
                <a:solidFill>
                  <a:schemeClr val="tx1"/>
                </a:solidFill>
              </a:rPr>
              <a:t>, </a:t>
            </a:r>
            <a:r>
              <a:rPr lang="tr-TR" sz="1400" dirty="0" err="1" smtClean="0">
                <a:solidFill>
                  <a:schemeClr val="tx1"/>
                </a:solidFill>
              </a:rPr>
              <a:t>Ed’ıye</a:t>
            </a:r>
            <a:r>
              <a:rPr lang="tr-TR" sz="1400" dirty="0" smtClean="0">
                <a:solidFill>
                  <a:schemeClr val="tx1"/>
                </a:solidFill>
              </a:rPr>
              <a:t>, No: 870; </a:t>
            </a:r>
            <a:r>
              <a:rPr lang="tr-TR" sz="1400" dirty="0" err="1" smtClean="0">
                <a:solidFill>
                  <a:schemeClr val="tx1"/>
                </a:solidFill>
              </a:rPr>
              <a:t>Ahmed</a:t>
            </a:r>
            <a:r>
              <a:rPr lang="tr-TR" sz="1400" dirty="0" smtClean="0">
                <a:solidFill>
                  <a:schemeClr val="tx1"/>
                </a:solidFill>
              </a:rPr>
              <a:t>, II, 362; </a:t>
            </a:r>
            <a:r>
              <a:rPr lang="tr-TR" sz="1400" dirty="0" err="1" smtClean="0">
                <a:solidFill>
                  <a:schemeClr val="tx1"/>
                </a:solidFill>
              </a:rPr>
              <a:t>Tirmizî</a:t>
            </a:r>
            <a:r>
              <a:rPr lang="tr-TR" sz="1400" dirty="0" smtClean="0">
                <a:solidFill>
                  <a:schemeClr val="tx1"/>
                </a:solidFill>
              </a:rPr>
              <a:t>, </a:t>
            </a:r>
            <a:r>
              <a:rPr lang="tr-TR" sz="1400" dirty="0" err="1" smtClean="0">
                <a:solidFill>
                  <a:schemeClr val="tx1"/>
                </a:solidFill>
              </a:rPr>
              <a:t>De’avât</a:t>
            </a:r>
            <a:r>
              <a:rPr lang="tr-TR" sz="1400" dirty="0" smtClean="0">
                <a:solidFill>
                  <a:schemeClr val="tx1"/>
                </a:solidFill>
              </a:rPr>
              <a:t>, 1; </a:t>
            </a:r>
            <a:r>
              <a:rPr lang="tr-TR" sz="1400" dirty="0" err="1" smtClean="0">
                <a:solidFill>
                  <a:schemeClr val="tx1"/>
                </a:solidFill>
              </a:rPr>
              <a:t>İbn</a:t>
            </a:r>
            <a:r>
              <a:rPr lang="tr-TR" sz="1400" dirty="0" smtClean="0">
                <a:solidFill>
                  <a:schemeClr val="tx1"/>
                </a:solidFill>
              </a:rPr>
              <a:t> </a:t>
            </a:r>
            <a:r>
              <a:rPr lang="tr-TR" sz="1400" dirty="0" err="1" smtClean="0">
                <a:solidFill>
                  <a:schemeClr val="tx1"/>
                </a:solidFill>
              </a:rPr>
              <a:t>Mâce</a:t>
            </a:r>
            <a:r>
              <a:rPr lang="tr-TR" sz="1400" dirty="0" smtClean="0">
                <a:solidFill>
                  <a:schemeClr val="tx1"/>
                </a:solidFill>
              </a:rPr>
              <a:t>, Dua, 1)</a:t>
            </a:r>
            <a:endParaRPr lang="tr-TR" sz="2800" dirty="0">
              <a:solidFill>
                <a:schemeClr val="tx1"/>
              </a:solidFill>
            </a:endParaRPr>
          </a:p>
        </p:txBody>
      </p:sp>
      <p:sp>
        <p:nvSpPr>
          <p:cNvPr id="3" name="2 Dikdörtgen"/>
          <p:cNvSpPr/>
          <p:nvPr/>
        </p:nvSpPr>
        <p:spPr>
          <a:xfrm>
            <a:off x="8715404" y="0"/>
            <a:ext cx="428596" cy="6858000"/>
          </a:xfrm>
          <a:prstGeom prst="rect">
            <a:avLst/>
          </a:prstGeom>
          <a:solidFill>
            <a:srgbClr val="00B050">
              <a:alpha val="17000"/>
            </a:srgbClr>
          </a:solidFill>
          <a:ln>
            <a:noFill/>
          </a:ln>
          <a:effectLst>
            <a:innerShdw blurRad="546100" dist="190500" dir="7440000">
              <a:prstClr val="black">
                <a:alpha val="73000"/>
              </a:prstClr>
            </a:inn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tr-TR" sz="2400" b="1" dirty="0" smtClean="0">
                <a:solidFill>
                  <a:schemeClr val="tx1"/>
                </a:solidFill>
                <a:latin typeface="Times New Roman" pitchFamily="18" charset="0"/>
                <a:cs typeface="Times New Roman" pitchFamily="18" charset="0"/>
              </a:rPr>
              <a:t>Hadislerde Duanın Önemi</a:t>
            </a:r>
            <a:endParaRPr lang="tr-TR" sz="2400" b="1"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Dikdörtgen"/>
          <p:cNvSpPr/>
          <p:nvPr/>
        </p:nvSpPr>
        <p:spPr>
          <a:xfrm>
            <a:off x="295598" y="214290"/>
            <a:ext cx="8491244" cy="4857784"/>
          </a:xfrm>
          <a:prstGeom prst="rect">
            <a:avLst/>
          </a:prstGeom>
          <a:solidFill>
            <a:schemeClr val="accent6">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pPr algn="ctr"/>
            <a:r>
              <a:rPr lang="ar-AE" sz="4000" dirty="0" smtClean="0">
                <a:solidFill>
                  <a:schemeClr val="tx1"/>
                </a:solidFill>
                <a:latin typeface="HASENAT4" pitchFamily="2" charset="-78"/>
                <a:cs typeface="HASENAT4" pitchFamily="2" charset="-78"/>
              </a:rPr>
              <a:t>فَعَلَيْكُمْ عِبَادَ اللّٰهِ بِالدُّعَاءِ</a:t>
            </a:r>
          </a:p>
          <a:p>
            <a:pPr algn="ctr"/>
            <a:r>
              <a:rPr lang="tr-TR" sz="2800" dirty="0" smtClean="0">
                <a:solidFill>
                  <a:srgbClr val="C00000"/>
                </a:solidFill>
              </a:rPr>
              <a:t>“Ey Allah kulları! Size dua etmenizi tavsiye ederim.”</a:t>
            </a:r>
          </a:p>
          <a:p>
            <a:pPr algn="ctr"/>
            <a:r>
              <a:rPr lang="tr-TR" sz="1400" dirty="0" smtClean="0">
                <a:solidFill>
                  <a:schemeClr val="tx1"/>
                </a:solidFill>
              </a:rPr>
              <a:t>(Hâkim, </a:t>
            </a:r>
            <a:r>
              <a:rPr lang="tr-TR" sz="1400" dirty="0" err="1" smtClean="0">
                <a:solidFill>
                  <a:schemeClr val="tx1"/>
                </a:solidFill>
              </a:rPr>
              <a:t>De’avât</a:t>
            </a:r>
            <a:r>
              <a:rPr lang="tr-TR" sz="1400" dirty="0" smtClean="0">
                <a:solidFill>
                  <a:schemeClr val="tx1"/>
                </a:solidFill>
              </a:rPr>
              <a:t>, I, 493; </a:t>
            </a:r>
            <a:r>
              <a:rPr lang="tr-TR" sz="1400" dirty="0" err="1" smtClean="0">
                <a:solidFill>
                  <a:schemeClr val="tx1"/>
                </a:solidFill>
              </a:rPr>
              <a:t>Tirmizî</a:t>
            </a:r>
            <a:r>
              <a:rPr lang="tr-TR" sz="1400" dirty="0" smtClean="0">
                <a:solidFill>
                  <a:schemeClr val="tx1"/>
                </a:solidFill>
              </a:rPr>
              <a:t>, </a:t>
            </a:r>
            <a:r>
              <a:rPr lang="tr-TR" sz="1400" dirty="0" err="1" smtClean="0">
                <a:solidFill>
                  <a:schemeClr val="tx1"/>
                </a:solidFill>
              </a:rPr>
              <a:t>De’avât</a:t>
            </a:r>
            <a:r>
              <a:rPr lang="tr-TR" sz="1400" dirty="0" smtClean="0">
                <a:solidFill>
                  <a:schemeClr val="tx1"/>
                </a:solidFill>
              </a:rPr>
              <a:t>, 102)</a:t>
            </a:r>
          </a:p>
          <a:p>
            <a:pPr algn="ctr"/>
            <a:endParaRPr lang="tr-TR" sz="1400" dirty="0" smtClean="0">
              <a:solidFill>
                <a:schemeClr val="tx1"/>
              </a:solidFill>
            </a:endParaRPr>
          </a:p>
          <a:p>
            <a:pPr algn="ctr"/>
            <a:r>
              <a:rPr lang="ar-AE" sz="4000" dirty="0" smtClean="0">
                <a:solidFill>
                  <a:schemeClr val="tx1"/>
                </a:solidFill>
                <a:latin typeface="HASENAT4" pitchFamily="2" charset="-78"/>
                <a:cs typeface="HASENAT4" pitchFamily="2" charset="-78"/>
              </a:rPr>
              <a:t>تَرْكُ الدُّعَاءِ مَعْصِيَةٌ</a:t>
            </a:r>
          </a:p>
          <a:p>
            <a:pPr algn="ctr"/>
            <a:r>
              <a:rPr lang="tr-TR" sz="3600" dirty="0" smtClean="0">
                <a:solidFill>
                  <a:srgbClr val="0070C0"/>
                </a:solidFill>
              </a:rPr>
              <a:t>“Duayı terk etmek isyandır, günahtır.” </a:t>
            </a:r>
          </a:p>
          <a:p>
            <a:pPr algn="ctr"/>
            <a:r>
              <a:rPr lang="tr-TR" sz="1400" i="1" dirty="0" smtClean="0">
                <a:solidFill>
                  <a:schemeClr val="tx1"/>
                </a:solidFill>
              </a:rPr>
              <a:t>(</a:t>
            </a:r>
            <a:r>
              <a:rPr lang="tr-TR" sz="1400" i="1" dirty="0" err="1" smtClean="0">
                <a:solidFill>
                  <a:schemeClr val="tx1"/>
                </a:solidFill>
              </a:rPr>
              <a:t>Heysemî</a:t>
            </a:r>
            <a:r>
              <a:rPr lang="tr-TR" sz="1400" i="1" dirty="0" smtClean="0">
                <a:solidFill>
                  <a:schemeClr val="tx1"/>
                </a:solidFill>
              </a:rPr>
              <a:t>, </a:t>
            </a:r>
            <a:r>
              <a:rPr lang="tr-TR" sz="1400" i="1" dirty="0" err="1" smtClean="0">
                <a:solidFill>
                  <a:schemeClr val="tx1"/>
                </a:solidFill>
              </a:rPr>
              <a:t>Ed’ıye</a:t>
            </a:r>
            <a:r>
              <a:rPr lang="tr-TR" sz="1400" i="1" dirty="0" smtClean="0">
                <a:solidFill>
                  <a:schemeClr val="tx1"/>
                </a:solidFill>
              </a:rPr>
              <a:t>, 2, No: 17194)</a:t>
            </a:r>
          </a:p>
          <a:p>
            <a:pPr algn="ctr"/>
            <a:endParaRPr lang="tr-TR" sz="2400" i="1" dirty="0" smtClean="0">
              <a:solidFill>
                <a:schemeClr val="tx1"/>
              </a:solidFill>
            </a:endParaRPr>
          </a:p>
          <a:p>
            <a:pPr algn="ctr"/>
            <a:r>
              <a:rPr lang="ar-AE" sz="4000" dirty="0" smtClean="0">
                <a:solidFill>
                  <a:schemeClr val="tx1"/>
                </a:solidFill>
                <a:latin typeface="HASENAT4" pitchFamily="2" charset="-78"/>
                <a:cs typeface="HASENAT4" pitchFamily="2" charset="-78"/>
              </a:rPr>
              <a:t>لَا تَعْجِزُوا فِي الدُّعَاءِ فَاِنَّهُ لَايُهْلَكُ مَعَ الدُّعَاءِ اَحَدٌ</a:t>
            </a:r>
          </a:p>
          <a:p>
            <a:pPr algn="ctr"/>
            <a:r>
              <a:rPr lang="tr-TR" sz="3200" dirty="0" smtClean="0">
                <a:solidFill>
                  <a:srgbClr val="7030A0"/>
                </a:solidFill>
              </a:rPr>
              <a:t>“Dua etmekte aciz olmayın, </a:t>
            </a:r>
          </a:p>
          <a:p>
            <a:pPr algn="ctr"/>
            <a:r>
              <a:rPr lang="tr-TR" sz="3200" dirty="0" smtClean="0">
                <a:solidFill>
                  <a:srgbClr val="7030A0"/>
                </a:solidFill>
              </a:rPr>
              <a:t>çünkü dua eden hiçbir insan helâk olmaz.” </a:t>
            </a:r>
          </a:p>
          <a:p>
            <a:pPr algn="ctr"/>
            <a:r>
              <a:rPr lang="tr-TR" sz="1400" i="1" dirty="0" smtClean="0">
                <a:solidFill>
                  <a:schemeClr val="tx1"/>
                </a:solidFill>
              </a:rPr>
              <a:t>(</a:t>
            </a:r>
            <a:r>
              <a:rPr lang="tr-TR" sz="1400" i="1" dirty="0" err="1" smtClean="0">
                <a:solidFill>
                  <a:schemeClr val="tx1"/>
                </a:solidFill>
              </a:rPr>
              <a:t>İbn</a:t>
            </a:r>
            <a:r>
              <a:rPr lang="tr-TR" sz="1400" i="1" dirty="0" smtClean="0">
                <a:solidFill>
                  <a:schemeClr val="tx1"/>
                </a:solidFill>
              </a:rPr>
              <a:t> </a:t>
            </a:r>
            <a:r>
              <a:rPr lang="tr-TR" sz="1400" i="1" dirty="0" err="1" smtClean="0">
                <a:solidFill>
                  <a:schemeClr val="tx1"/>
                </a:solidFill>
              </a:rPr>
              <a:t>Hıbbân</a:t>
            </a:r>
            <a:r>
              <a:rPr lang="tr-TR" sz="1400" i="1" dirty="0" smtClean="0">
                <a:solidFill>
                  <a:schemeClr val="tx1"/>
                </a:solidFill>
              </a:rPr>
              <a:t>, </a:t>
            </a:r>
            <a:r>
              <a:rPr lang="tr-TR" sz="1400" i="1" dirty="0" err="1" smtClean="0">
                <a:solidFill>
                  <a:schemeClr val="tx1"/>
                </a:solidFill>
              </a:rPr>
              <a:t>Ed’ıye</a:t>
            </a:r>
            <a:r>
              <a:rPr lang="tr-TR" sz="1400" i="1" dirty="0" smtClean="0">
                <a:solidFill>
                  <a:schemeClr val="tx1"/>
                </a:solidFill>
              </a:rPr>
              <a:t>, No:871; Hâkim, </a:t>
            </a:r>
            <a:r>
              <a:rPr lang="tr-TR" sz="1400" i="1" dirty="0" err="1" smtClean="0">
                <a:solidFill>
                  <a:schemeClr val="tx1"/>
                </a:solidFill>
              </a:rPr>
              <a:t>De’avât</a:t>
            </a:r>
            <a:r>
              <a:rPr lang="tr-TR" sz="1400" i="1" dirty="0" smtClean="0">
                <a:solidFill>
                  <a:schemeClr val="tx1"/>
                </a:solidFill>
              </a:rPr>
              <a:t>, I, 494)</a:t>
            </a:r>
            <a:endParaRPr lang="tr-TR" sz="1400" dirty="0" smtClean="0">
              <a:solidFill>
                <a:schemeClr val="tx1"/>
              </a:solidFill>
            </a:endParaRPr>
          </a:p>
        </p:txBody>
      </p:sp>
      <p:sp>
        <p:nvSpPr>
          <p:cNvPr id="3" name="2 Dikdörtgen"/>
          <p:cNvSpPr/>
          <p:nvPr/>
        </p:nvSpPr>
        <p:spPr>
          <a:xfrm>
            <a:off x="8715404" y="0"/>
            <a:ext cx="428596" cy="6858000"/>
          </a:xfrm>
          <a:prstGeom prst="rect">
            <a:avLst/>
          </a:prstGeom>
          <a:solidFill>
            <a:srgbClr val="00B050">
              <a:alpha val="17000"/>
            </a:srgbClr>
          </a:solidFill>
          <a:ln>
            <a:noFill/>
          </a:ln>
          <a:effectLst>
            <a:innerShdw blurRad="546100" dist="190500" dir="7440000">
              <a:prstClr val="black">
                <a:alpha val="73000"/>
              </a:prstClr>
            </a:inn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tr-TR" sz="2400" b="1" dirty="0" smtClean="0">
                <a:solidFill>
                  <a:schemeClr val="tx1"/>
                </a:solidFill>
                <a:latin typeface="Times New Roman" pitchFamily="18" charset="0"/>
                <a:cs typeface="Times New Roman" pitchFamily="18" charset="0"/>
              </a:rPr>
              <a:t>Hadislerde Duanın Önemi</a:t>
            </a:r>
            <a:endParaRPr lang="tr-TR" sz="2400" b="1"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Dikdörtgen"/>
          <p:cNvSpPr/>
          <p:nvPr/>
        </p:nvSpPr>
        <p:spPr>
          <a:xfrm>
            <a:off x="295598" y="214290"/>
            <a:ext cx="8491244" cy="4857784"/>
          </a:xfrm>
          <a:prstGeom prst="rect">
            <a:avLst/>
          </a:prstGeom>
          <a:solidFill>
            <a:schemeClr val="accent6">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pPr algn="ctr"/>
            <a:r>
              <a:rPr lang="ar-AE" sz="4000" dirty="0" smtClean="0">
                <a:solidFill>
                  <a:schemeClr val="tx1"/>
                </a:solidFill>
                <a:latin typeface="HASENAT4" pitchFamily="2" charset="-78"/>
                <a:cs typeface="HASENAT4" pitchFamily="2" charset="-78"/>
              </a:rPr>
              <a:t>اَلدُّعَاءُ سِلاَحُ الْمُؤْمِنِ وَ عِمَادُ الدِّينِ وَ نُورُ السَّمَوَاتِ وَالْاَرْضِ</a:t>
            </a:r>
          </a:p>
          <a:p>
            <a:pPr algn="ctr"/>
            <a:endParaRPr lang="tr-TR" sz="1050" b="1" dirty="0" smtClean="0">
              <a:solidFill>
                <a:srgbClr val="C00000"/>
              </a:solidFill>
            </a:endParaRPr>
          </a:p>
          <a:p>
            <a:pPr algn="ctr"/>
            <a:r>
              <a:rPr lang="tr-TR" sz="4400" b="1" dirty="0" smtClean="0">
                <a:solidFill>
                  <a:srgbClr val="C00000"/>
                </a:solidFill>
              </a:rPr>
              <a:t>“Dua, </a:t>
            </a:r>
            <a:r>
              <a:rPr lang="tr-TR" sz="4400" b="1" dirty="0" err="1" smtClean="0">
                <a:solidFill>
                  <a:srgbClr val="C00000"/>
                </a:solidFill>
              </a:rPr>
              <a:t>mü’minin</a:t>
            </a:r>
            <a:r>
              <a:rPr lang="tr-TR" sz="4400" b="1" dirty="0" smtClean="0">
                <a:solidFill>
                  <a:srgbClr val="C00000"/>
                </a:solidFill>
              </a:rPr>
              <a:t> silahıdır, </a:t>
            </a:r>
          </a:p>
          <a:p>
            <a:pPr algn="ctr"/>
            <a:r>
              <a:rPr lang="tr-TR" sz="4400" b="1" dirty="0" smtClean="0">
                <a:solidFill>
                  <a:srgbClr val="0070C0"/>
                </a:solidFill>
              </a:rPr>
              <a:t>dinin direğidir, </a:t>
            </a:r>
          </a:p>
          <a:p>
            <a:pPr algn="ctr"/>
            <a:r>
              <a:rPr lang="tr-TR" sz="4400" b="1" dirty="0" smtClean="0">
                <a:solidFill>
                  <a:srgbClr val="7030A0"/>
                </a:solidFill>
              </a:rPr>
              <a:t>göklerin ve yerin nurudur.” </a:t>
            </a:r>
            <a:endParaRPr lang="tr-TR" sz="4000" b="1" dirty="0" smtClean="0">
              <a:solidFill>
                <a:srgbClr val="7030A0"/>
              </a:solidFill>
            </a:endParaRPr>
          </a:p>
          <a:p>
            <a:pPr algn="ctr"/>
            <a:r>
              <a:rPr lang="tr-TR" sz="1400" i="1" dirty="0" smtClean="0">
                <a:solidFill>
                  <a:schemeClr val="tx1"/>
                </a:solidFill>
              </a:rPr>
              <a:t>(Hâkim, </a:t>
            </a:r>
            <a:r>
              <a:rPr lang="tr-TR" sz="1400" i="1" dirty="0" err="1" smtClean="0">
                <a:solidFill>
                  <a:schemeClr val="tx1"/>
                </a:solidFill>
              </a:rPr>
              <a:t>De’avât</a:t>
            </a:r>
            <a:r>
              <a:rPr lang="tr-TR" sz="1400" i="1" dirty="0" smtClean="0">
                <a:solidFill>
                  <a:schemeClr val="tx1"/>
                </a:solidFill>
              </a:rPr>
              <a:t>, No: 1812; </a:t>
            </a:r>
            <a:r>
              <a:rPr lang="tr-TR" sz="1400" i="1" dirty="0" err="1" smtClean="0">
                <a:solidFill>
                  <a:schemeClr val="tx1"/>
                </a:solidFill>
              </a:rPr>
              <a:t>Heysemî</a:t>
            </a:r>
            <a:r>
              <a:rPr lang="tr-TR" sz="1400" i="1" dirty="0" smtClean="0">
                <a:solidFill>
                  <a:schemeClr val="tx1"/>
                </a:solidFill>
              </a:rPr>
              <a:t>, </a:t>
            </a:r>
            <a:r>
              <a:rPr lang="tr-TR" sz="1400" i="1" dirty="0" err="1" smtClean="0">
                <a:solidFill>
                  <a:schemeClr val="tx1"/>
                </a:solidFill>
              </a:rPr>
              <a:t>Ed’ıye</a:t>
            </a:r>
            <a:r>
              <a:rPr lang="tr-TR" sz="1400" i="1" dirty="0" smtClean="0">
                <a:solidFill>
                  <a:schemeClr val="tx1"/>
                </a:solidFill>
              </a:rPr>
              <a:t>, 5, No: 17198)</a:t>
            </a:r>
          </a:p>
          <a:p>
            <a:pPr algn="ctr"/>
            <a:endParaRPr lang="tr-TR" sz="1400" i="1" dirty="0" smtClean="0">
              <a:solidFill>
                <a:schemeClr val="tx1"/>
              </a:solidFill>
            </a:endParaRPr>
          </a:p>
          <a:p>
            <a:pPr algn="ctr"/>
            <a:r>
              <a:rPr lang="en-US" sz="4000" dirty="0" smtClean="0">
                <a:solidFill>
                  <a:schemeClr val="tx1"/>
                </a:solidFill>
                <a:latin typeface="HASENAT4" pitchFamily="2" charset="-78"/>
                <a:cs typeface="HASENAT4" pitchFamily="2" charset="-78"/>
              </a:rPr>
              <a:t>“</a:t>
            </a:r>
            <a:r>
              <a:rPr lang="tr-TR" sz="4000" dirty="0" smtClean="0">
                <a:solidFill>
                  <a:schemeClr val="tx1"/>
                </a:solidFill>
                <a:latin typeface="HASENAT4" pitchFamily="2" charset="-78"/>
                <a:cs typeface="HASENAT4" pitchFamily="2" charset="-78"/>
              </a:rPr>
              <a:t> </a:t>
            </a:r>
            <a:r>
              <a:rPr lang="ar-SA" sz="4000" dirty="0" smtClean="0">
                <a:solidFill>
                  <a:schemeClr val="tx1"/>
                </a:solidFill>
                <a:latin typeface="HASENAT4" pitchFamily="2" charset="-78"/>
                <a:cs typeface="HASENAT4" pitchFamily="2" charset="-78"/>
              </a:rPr>
              <a:t>الدُّعاءُ مُخُّ العِبادةِ</a:t>
            </a:r>
            <a:r>
              <a:rPr lang="tr-TR" sz="4000" dirty="0" smtClean="0">
                <a:solidFill>
                  <a:schemeClr val="tx1"/>
                </a:solidFill>
                <a:latin typeface="HASENAT4" pitchFamily="2" charset="-78"/>
                <a:cs typeface="HASENAT4" pitchFamily="2" charset="-78"/>
              </a:rPr>
              <a:t>”   </a:t>
            </a:r>
            <a:endParaRPr lang="en-US" sz="4000" dirty="0" smtClean="0">
              <a:solidFill>
                <a:schemeClr val="tx1"/>
              </a:solidFill>
              <a:latin typeface="HASENAT4" pitchFamily="2" charset="-78"/>
              <a:cs typeface="HASENAT4" pitchFamily="2" charset="-78"/>
            </a:endParaRPr>
          </a:p>
          <a:p>
            <a:pPr algn="ctr"/>
            <a:r>
              <a:rPr lang="en-US" sz="4400" dirty="0" smtClean="0">
                <a:solidFill>
                  <a:schemeClr val="tx1"/>
                </a:solidFill>
                <a:latin typeface="Times New Roman" pitchFamily="18" charset="0"/>
                <a:cs typeface="Times New Roman" pitchFamily="18" charset="0"/>
              </a:rPr>
              <a:t>  </a:t>
            </a:r>
            <a:r>
              <a:rPr lang="tr-TR" sz="4400" dirty="0" smtClean="0">
                <a:solidFill>
                  <a:schemeClr val="tx1"/>
                </a:solidFill>
                <a:latin typeface="Times New Roman" pitchFamily="18" charset="0"/>
                <a:cs typeface="Times New Roman" pitchFamily="18" charset="0"/>
              </a:rPr>
              <a:t>“</a:t>
            </a:r>
            <a:r>
              <a:rPr lang="tr-TR" sz="4400" dirty="0" smtClean="0">
                <a:solidFill>
                  <a:srgbClr val="00B050"/>
                </a:solidFill>
                <a:latin typeface="Times New Roman" pitchFamily="18" charset="0"/>
                <a:cs typeface="Times New Roman" pitchFamily="18" charset="0"/>
              </a:rPr>
              <a:t>Dua ibadetin özüdür</a:t>
            </a:r>
            <a:r>
              <a:rPr lang="tr-TR" sz="4400" dirty="0" smtClean="0">
                <a:solidFill>
                  <a:schemeClr val="tx1"/>
                </a:solidFill>
                <a:latin typeface="Times New Roman" pitchFamily="18" charset="0"/>
                <a:cs typeface="Times New Roman" pitchFamily="18" charset="0"/>
              </a:rPr>
              <a:t>”</a:t>
            </a:r>
          </a:p>
          <a:p>
            <a:pPr algn="ctr"/>
            <a:r>
              <a:rPr lang="tr-TR" sz="1400" dirty="0" smtClean="0">
                <a:solidFill>
                  <a:schemeClr val="tx1"/>
                </a:solidFill>
              </a:rPr>
              <a:t>(</a:t>
            </a:r>
            <a:r>
              <a:rPr lang="tr-TR" sz="1400" dirty="0" err="1" smtClean="0">
                <a:solidFill>
                  <a:schemeClr val="tx1"/>
                </a:solidFill>
              </a:rPr>
              <a:t>Tirmizî</a:t>
            </a:r>
            <a:r>
              <a:rPr lang="tr-TR" sz="1400" dirty="0" smtClean="0">
                <a:solidFill>
                  <a:schemeClr val="tx1"/>
                </a:solidFill>
              </a:rPr>
              <a:t>, </a:t>
            </a:r>
            <a:r>
              <a:rPr lang="tr-TR" sz="1400" dirty="0" err="1" smtClean="0">
                <a:solidFill>
                  <a:schemeClr val="tx1"/>
                </a:solidFill>
              </a:rPr>
              <a:t>Da’avât</a:t>
            </a:r>
            <a:r>
              <a:rPr lang="tr-TR" sz="1400" dirty="0" smtClean="0">
                <a:solidFill>
                  <a:schemeClr val="tx1"/>
                </a:solidFill>
              </a:rPr>
              <a:t>,1,No:3371.V,456.)</a:t>
            </a:r>
            <a:endParaRPr lang="tr-TR" sz="1400" i="1" dirty="0" smtClean="0">
              <a:solidFill>
                <a:schemeClr val="tx1"/>
              </a:solidFill>
            </a:endParaRPr>
          </a:p>
        </p:txBody>
      </p:sp>
      <p:sp>
        <p:nvSpPr>
          <p:cNvPr id="3" name="2 Dikdörtgen"/>
          <p:cNvSpPr/>
          <p:nvPr/>
        </p:nvSpPr>
        <p:spPr>
          <a:xfrm>
            <a:off x="8715404" y="0"/>
            <a:ext cx="428596" cy="6858000"/>
          </a:xfrm>
          <a:prstGeom prst="rect">
            <a:avLst/>
          </a:prstGeom>
          <a:solidFill>
            <a:srgbClr val="00B050">
              <a:alpha val="17000"/>
            </a:srgbClr>
          </a:solidFill>
          <a:ln>
            <a:noFill/>
          </a:ln>
          <a:effectLst>
            <a:innerShdw blurRad="546100" dist="190500" dir="7440000">
              <a:prstClr val="black">
                <a:alpha val="73000"/>
              </a:prstClr>
            </a:inn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tr-TR" sz="2400" b="1" dirty="0" smtClean="0">
                <a:solidFill>
                  <a:schemeClr val="tx1"/>
                </a:solidFill>
                <a:latin typeface="Times New Roman" pitchFamily="18" charset="0"/>
                <a:cs typeface="Times New Roman" pitchFamily="18" charset="0"/>
              </a:rPr>
              <a:t>Hadislerde Duanın Önemi</a:t>
            </a:r>
            <a:endParaRPr lang="tr-TR" sz="2400" b="1"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Dikdörtgen"/>
          <p:cNvSpPr/>
          <p:nvPr/>
        </p:nvSpPr>
        <p:spPr>
          <a:xfrm>
            <a:off x="285720" y="142876"/>
            <a:ext cx="8491244" cy="5500702"/>
          </a:xfrm>
          <a:prstGeom prst="rect">
            <a:avLst/>
          </a:prstGeom>
          <a:solidFill>
            <a:schemeClr val="accent6">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pPr algn="ctr"/>
            <a:r>
              <a:rPr lang="tr-TR" sz="2000" b="1" dirty="0" smtClean="0">
                <a:solidFill>
                  <a:schemeClr val="tx1"/>
                </a:solidFill>
              </a:rPr>
              <a:t>Dua, Hz. Peygamberin Hayatının Tamamında Kendini Göstermiştir.</a:t>
            </a:r>
          </a:p>
          <a:p>
            <a:pPr algn="ctr"/>
            <a:endParaRPr lang="tr-TR" sz="2000" dirty="0" smtClean="0">
              <a:solidFill>
                <a:schemeClr val="tx1"/>
              </a:solidFill>
            </a:endParaRPr>
          </a:p>
          <a:p>
            <a:pPr marL="457200" lvl="0" indent="-457200">
              <a:buFont typeface="Wingdings" pitchFamily="2" charset="2"/>
              <a:buChar char="q"/>
            </a:pPr>
            <a:r>
              <a:rPr lang="tr-TR" sz="2000" dirty="0" smtClean="0">
                <a:solidFill>
                  <a:schemeClr val="tx1"/>
                </a:solidFill>
              </a:rPr>
              <a:t>Sabah kalktığında dua ile kalkmış</a:t>
            </a:r>
          </a:p>
          <a:p>
            <a:pPr marL="457200" lvl="0" indent="-457200">
              <a:buFont typeface="Wingdings" pitchFamily="2" charset="2"/>
              <a:buChar char="q"/>
            </a:pPr>
            <a:r>
              <a:rPr lang="tr-TR" sz="2000" dirty="0" smtClean="0">
                <a:solidFill>
                  <a:schemeClr val="tx1"/>
                </a:solidFill>
              </a:rPr>
              <a:t>Abdestinde dua, namazında dua etmiştir.</a:t>
            </a:r>
          </a:p>
          <a:p>
            <a:pPr marL="457200" lvl="0" indent="-457200">
              <a:buFont typeface="Wingdings" pitchFamily="2" charset="2"/>
              <a:buChar char="q"/>
            </a:pPr>
            <a:r>
              <a:rPr lang="tr-TR" sz="2000" dirty="0" err="1" smtClean="0">
                <a:solidFill>
                  <a:schemeClr val="tx1"/>
                </a:solidFill>
              </a:rPr>
              <a:t>Mü’min</a:t>
            </a:r>
            <a:r>
              <a:rPr lang="tr-TR" sz="2000" dirty="0" smtClean="0">
                <a:solidFill>
                  <a:schemeClr val="tx1"/>
                </a:solidFill>
              </a:rPr>
              <a:t> kardeşini görmüş ona selam vererek dua etmiş</a:t>
            </a:r>
          </a:p>
          <a:p>
            <a:pPr marL="457200" lvl="0" indent="-457200">
              <a:buFont typeface="Wingdings" pitchFamily="2" charset="2"/>
              <a:buChar char="q"/>
            </a:pPr>
            <a:r>
              <a:rPr lang="tr-TR" sz="2000" dirty="0" smtClean="0">
                <a:solidFill>
                  <a:schemeClr val="tx1"/>
                </a:solidFill>
              </a:rPr>
              <a:t>Evlenen birisine rastlamış, bereket duası etmiş, </a:t>
            </a:r>
          </a:p>
          <a:p>
            <a:pPr marL="457200" lvl="0" indent="-457200">
              <a:buFont typeface="Wingdings" pitchFamily="2" charset="2"/>
              <a:buChar char="q"/>
            </a:pPr>
            <a:r>
              <a:rPr lang="tr-TR" sz="2000" dirty="0" smtClean="0">
                <a:solidFill>
                  <a:schemeClr val="tx1"/>
                </a:solidFill>
              </a:rPr>
              <a:t>hayırlı evlatlar, nesiller, helal ve temiz kazançlar için dua etmiş.</a:t>
            </a:r>
          </a:p>
          <a:p>
            <a:pPr marL="457200" lvl="0" indent="-457200">
              <a:buFont typeface="Wingdings" pitchFamily="2" charset="2"/>
              <a:buChar char="q"/>
            </a:pPr>
            <a:r>
              <a:rPr lang="tr-TR" sz="2000" dirty="0" smtClean="0">
                <a:solidFill>
                  <a:schemeClr val="tx1"/>
                </a:solidFill>
              </a:rPr>
              <a:t>Yeni elbise almış onu dua ile giymiş, </a:t>
            </a:r>
          </a:p>
          <a:p>
            <a:pPr marL="457200" lvl="0" indent="-457200">
              <a:buFont typeface="Wingdings" pitchFamily="2" charset="2"/>
              <a:buChar char="q"/>
            </a:pPr>
            <a:r>
              <a:rPr lang="tr-TR" sz="2000" dirty="0" smtClean="0">
                <a:solidFill>
                  <a:schemeClr val="tx1"/>
                </a:solidFill>
              </a:rPr>
              <a:t>yolculuğa çıkacağında dua etmiş, </a:t>
            </a:r>
          </a:p>
          <a:p>
            <a:pPr marL="457200" lvl="0" indent="-457200">
              <a:buFont typeface="Wingdings" pitchFamily="2" charset="2"/>
              <a:buChar char="q"/>
            </a:pPr>
            <a:r>
              <a:rPr lang="tr-TR" sz="2000" dirty="0" smtClean="0">
                <a:solidFill>
                  <a:schemeClr val="tx1"/>
                </a:solidFill>
              </a:rPr>
              <a:t>Yolculuktan dönünce yine dua etmiş</a:t>
            </a:r>
          </a:p>
          <a:p>
            <a:pPr marL="457200" lvl="0" indent="-457200">
              <a:buFont typeface="Wingdings" pitchFamily="2" charset="2"/>
              <a:buChar char="q"/>
            </a:pPr>
            <a:r>
              <a:rPr lang="tr-TR" sz="2000" dirty="0" smtClean="0">
                <a:solidFill>
                  <a:schemeClr val="tx1"/>
                </a:solidFill>
              </a:rPr>
              <a:t>Bütün günahları affedildiği halde yine dua etmiş, af ve mağfiret dilemiş</a:t>
            </a:r>
          </a:p>
          <a:p>
            <a:pPr marL="457200" lvl="0" indent="-457200">
              <a:buFont typeface="Wingdings" pitchFamily="2" charset="2"/>
              <a:buChar char="q"/>
            </a:pPr>
            <a:r>
              <a:rPr lang="tr-TR" sz="2000" dirty="0" smtClean="0">
                <a:solidFill>
                  <a:schemeClr val="tx1"/>
                </a:solidFill>
              </a:rPr>
              <a:t>Hastalandığında şifasının Allah’tan biran evvel gelmesi için dua etmiş,</a:t>
            </a:r>
          </a:p>
          <a:p>
            <a:pPr marL="457200" lvl="0" indent="-457200">
              <a:buFont typeface="Wingdings" pitchFamily="2" charset="2"/>
              <a:buChar char="q"/>
            </a:pPr>
            <a:r>
              <a:rPr lang="tr-TR" sz="2000" dirty="0" smtClean="0">
                <a:solidFill>
                  <a:schemeClr val="tx1"/>
                </a:solidFill>
              </a:rPr>
              <a:t>Verilen nimete şükretmiş, dua etmiş</a:t>
            </a:r>
          </a:p>
          <a:p>
            <a:pPr marL="457200" lvl="0" indent="-457200">
              <a:buFont typeface="Wingdings" pitchFamily="2" charset="2"/>
              <a:buChar char="q"/>
            </a:pPr>
            <a:r>
              <a:rPr lang="tr-TR" sz="2000" dirty="0" smtClean="0">
                <a:solidFill>
                  <a:schemeClr val="tx1"/>
                </a:solidFill>
              </a:rPr>
              <a:t>Borçların edası, dertlerin devası için dua etmiş,</a:t>
            </a:r>
          </a:p>
          <a:p>
            <a:pPr marL="457200" lvl="0" indent="-457200">
              <a:buFont typeface="Wingdings" pitchFamily="2" charset="2"/>
              <a:buChar char="q"/>
            </a:pPr>
            <a:r>
              <a:rPr lang="tr-TR" sz="2000" dirty="0" smtClean="0">
                <a:solidFill>
                  <a:schemeClr val="tx1"/>
                </a:solidFill>
              </a:rPr>
              <a:t>Savaş meydanında zafer için dua etmiş</a:t>
            </a:r>
          </a:p>
          <a:p>
            <a:pPr marL="457200" lvl="0" indent="-457200">
              <a:buFont typeface="Wingdings" pitchFamily="2" charset="2"/>
              <a:buChar char="q"/>
            </a:pPr>
            <a:r>
              <a:rPr lang="tr-TR" sz="2000" dirty="0" smtClean="0">
                <a:solidFill>
                  <a:schemeClr val="tx1"/>
                </a:solidFill>
              </a:rPr>
              <a:t>Günahkarların affı için dua etmiş.</a:t>
            </a:r>
            <a:endParaRPr lang="tr-TR" sz="2000" dirty="0">
              <a:solidFill>
                <a:schemeClr val="tx1"/>
              </a:solidFill>
            </a:endParaRPr>
          </a:p>
        </p:txBody>
      </p:sp>
      <p:sp>
        <p:nvSpPr>
          <p:cNvPr id="3" name="2 Dikdörtgen"/>
          <p:cNvSpPr/>
          <p:nvPr/>
        </p:nvSpPr>
        <p:spPr>
          <a:xfrm>
            <a:off x="8715404" y="0"/>
            <a:ext cx="428596" cy="6858000"/>
          </a:xfrm>
          <a:prstGeom prst="rect">
            <a:avLst/>
          </a:prstGeom>
          <a:solidFill>
            <a:srgbClr val="00B050">
              <a:alpha val="17000"/>
            </a:srgbClr>
          </a:solidFill>
          <a:ln>
            <a:noFill/>
          </a:ln>
          <a:effectLst>
            <a:innerShdw blurRad="546100" dist="190500" dir="7440000">
              <a:prstClr val="black">
                <a:alpha val="73000"/>
              </a:prstClr>
            </a:inn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tr-TR" sz="2400" b="1" dirty="0" smtClean="0">
                <a:solidFill>
                  <a:schemeClr val="tx1"/>
                </a:solidFill>
                <a:latin typeface="Times New Roman" pitchFamily="18" charset="0"/>
                <a:cs typeface="Times New Roman" pitchFamily="18" charset="0"/>
              </a:rPr>
              <a:t>Peygamberimizin Hayatında Dua</a:t>
            </a:r>
            <a:endParaRPr lang="tr-TR" sz="2400" b="1"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Dikdörtgen"/>
          <p:cNvSpPr/>
          <p:nvPr/>
        </p:nvSpPr>
        <p:spPr>
          <a:xfrm>
            <a:off x="295598" y="214290"/>
            <a:ext cx="8491244" cy="4857784"/>
          </a:xfrm>
          <a:prstGeom prst="rect">
            <a:avLst/>
          </a:prstGeom>
          <a:solidFill>
            <a:schemeClr val="accent6">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pPr algn="ctr"/>
            <a:r>
              <a:rPr lang="ar-AE" sz="4000" dirty="0" smtClean="0">
                <a:solidFill>
                  <a:schemeClr val="tx1"/>
                </a:solidFill>
                <a:latin typeface="HASENAT4" pitchFamily="2" charset="-78"/>
                <a:cs typeface="HASENAT4" pitchFamily="2" charset="-78"/>
              </a:rPr>
              <a:t>مَنْ لاَ يَدْعُو </a:t>
            </a:r>
            <a:r>
              <a:rPr lang="ar-SA" sz="4000" dirty="0" smtClean="0">
                <a:solidFill>
                  <a:schemeClr val="tx1"/>
                </a:solidFill>
                <a:latin typeface="HASENAT4" pitchFamily="2" charset="-78"/>
                <a:cs typeface="HASENAT4" pitchFamily="2" charset="-78"/>
              </a:rPr>
              <a:t>اللّهَ </a:t>
            </a:r>
            <a:r>
              <a:rPr lang="ar-AE" sz="4000" dirty="0" smtClean="0">
                <a:solidFill>
                  <a:schemeClr val="tx1"/>
                </a:solidFill>
                <a:latin typeface="HASENAT4" pitchFamily="2" charset="-78"/>
                <a:cs typeface="HASENAT4" pitchFamily="2" charset="-78"/>
              </a:rPr>
              <a:t>يَغْضَبْ عَلَيْهِ</a:t>
            </a:r>
          </a:p>
          <a:p>
            <a:pPr algn="ctr"/>
            <a:r>
              <a:rPr lang="tr-TR" sz="3200" b="1" dirty="0" smtClean="0">
                <a:solidFill>
                  <a:srgbClr val="C00000"/>
                </a:solidFill>
              </a:rPr>
              <a:t>“Kim Allah’a dua etmezse, Allah ona gazap eder.” </a:t>
            </a:r>
          </a:p>
          <a:p>
            <a:pPr algn="ctr"/>
            <a:r>
              <a:rPr lang="tr-TR" sz="1400" dirty="0" smtClean="0">
                <a:solidFill>
                  <a:schemeClr val="tx1"/>
                </a:solidFill>
              </a:rPr>
              <a:t>(</a:t>
            </a:r>
            <a:r>
              <a:rPr lang="tr-TR" sz="1400" dirty="0" err="1" smtClean="0">
                <a:solidFill>
                  <a:schemeClr val="tx1"/>
                </a:solidFill>
              </a:rPr>
              <a:t>Tirmizî</a:t>
            </a:r>
            <a:r>
              <a:rPr lang="tr-TR" sz="1400" dirty="0" smtClean="0">
                <a:solidFill>
                  <a:schemeClr val="tx1"/>
                </a:solidFill>
              </a:rPr>
              <a:t>, </a:t>
            </a:r>
            <a:r>
              <a:rPr lang="tr-TR" sz="1400" dirty="0" err="1" smtClean="0">
                <a:solidFill>
                  <a:schemeClr val="tx1"/>
                </a:solidFill>
              </a:rPr>
              <a:t>De’avât</a:t>
            </a:r>
            <a:r>
              <a:rPr lang="tr-TR" sz="1400" dirty="0" smtClean="0">
                <a:solidFill>
                  <a:schemeClr val="tx1"/>
                </a:solidFill>
              </a:rPr>
              <a:t>, 2; </a:t>
            </a:r>
            <a:r>
              <a:rPr lang="tr-TR" sz="1400" dirty="0" err="1" smtClean="0">
                <a:solidFill>
                  <a:schemeClr val="tx1"/>
                </a:solidFill>
              </a:rPr>
              <a:t>İbn</a:t>
            </a:r>
            <a:r>
              <a:rPr lang="tr-TR" sz="1400" dirty="0" smtClean="0">
                <a:solidFill>
                  <a:schemeClr val="tx1"/>
                </a:solidFill>
              </a:rPr>
              <a:t> </a:t>
            </a:r>
            <a:r>
              <a:rPr lang="tr-TR" sz="1400" dirty="0" err="1" smtClean="0">
                <a:solidFill>
                  <a:schemeClr val="tx1"/>
                </a:solidFill>
              </a:rPr>
              <a:t>Mâce</a:t>
            </a:r>
            <a:r>
              <a:rPr lang="tr-TR" sz="1400" dirty="0" smtClean="0">
                <a:solidFill>
                  <a:schemeClr val="tx1"/>
                </a:solidFill>
              </a:rPr>
              <a:t>, Dua, 1)</a:t>
            </a:r>
          </a:p>
        </p:txBody>
      </p:sp>
      <p:sp>
        <p:nvSpPr>
          <p:cNvPr id="3" name="2 Dikdörtgen"/>
          <p:cNvSpPr/>
          <p:nvPr/>
        </p:nvSpPr>
        <p:spPr>
          <a:xfrm>
            <a:off x="8715404" y="0"/>
            <a:ext cx="428596" cy="6858000"/>
          </a:xfrm>
          <a:prstGeom prst="rect">
            <a:avLst/>
          </a:prstGeom>
          <a:solidFill>
            <a:srgbClr val="00B050">
              <a:alpha val="17000"/>
            </a:srgbClr>
          </a:solidFill>
          <a:ln>
            <a:noFill/>
          </a:ln>
          <a:effectLst>
            <a:innerShdw blurRad="546100" dist="190500" dir="7440000">
              <a:prstClr val="black">
                <a:alpha val="73000"/>
              </a:prstClr>
            </a:inn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tr-TR" sz="2400" b="1" dirty="0" smtClean="0">
                <a:solidFill>
                  <a:schemeClr val="tx1"/>
                </a:solidFill>
                <a:latin typeface="Times New Roman" pitchFamily="18" charset="0"/>
                <a:cs typeface="Times New Roman" pitchFamily="18" charset="0"/>
              </a:rPr>
              <a:t>Allah Dua Etmeyene Gazap Eder</a:t>
            </a:r>
            <a:endParaRPr lang="tr-TR" sz="2400" b="1"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Dikdörtgen"/>
          <p:cNvSpPr/>
          <p:nvPr/>
        </p:nvSpPr>
        <p:spPr>
          <a:xfrm>
            <a:off x="295598" y="214290"/>
            <a:ext cx="8491244" cy="4643470"/>
          </a:xfrm>
          <a:prstGeom prst="rect">
            <a:avLst/>
          </a:prstGeom>
          <a:solidFill>
            <a:schemeClr val="accent6">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pPr algn="ctr"/>
            <a:r>
              <a:rPr lang="tr-TR" sz="4000" dirty="0" smtClean="0">
                <a:solidFill>
                  <a:srgbClr val="00B050"/>
                </a:solidFill>
              </a:rPr>
              <a:t>Dua eden kimse, Allah ve Peygamberin emrine uymuş, ibadet etmiş, Allah’ı anmış ve sevgisini kazanmış olur.</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Dikdörtgen"/>
          <p:cNvSpPr/>
          <p:nvPr/>
        </p:nvSpPr>
        <p:spPr>
          <a:xfrm>
            <a:off x="642910" y="214290"/>
            <a:ext cx="8072494" cy="5715040"/>
          </a:xfrm>
          <a:prstGeom prst="rect">
            <a:avLst/>
          </a:prstGeom>
          <a:solidFill>
            <a:schemeClr val="accent6">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pPr marL="457200" indent="-457200">
              <a:buFont typeface="Wingdings" pitchFamily="2" charset="2"/>
              <a:buChar char="ü"/>
            </a:pPr>
            <a:r>
              <a:rPr lang="tr-TR" sz="2000" dirty="0" smtClean="0">
                <a:solidFill>
                  <a:schemeClr val="tx1"/>
                </a:solidFill>
              </a:rPr>
              <a:t>Dua, İlâhî Bir Emirdir</a:t>
            </a:r>
          </a:p>
          <a:p>
            <a:pPr marL="457200" indent="-457200">
              <a:buFont typeface="Wingdings" pitchFamily="2" charset="2"/>
              <a:buChar char="ü"/>
            </a:pPr>
            <a:r>
              <a:rPr lang="tr-TR" sz="2000" dirty="0" smtClean="0">
                <a:solidFill>
                  <a:schemeClr val="tx1"/>
                </a:solidFill>
              </a:rPr>
              <a:t>Dua, Dinin Direğidir</a:t>
            </a:r>
          </a:p>
          <a:p>
            <a:pPr marL="457200" indent="-457200">
              <a:buFont typeface="Wingdings" pitchFamily="2" charset="2"/>
              <a:buChar char="ü"/>
            </a:pPr>
            <a:r>
              <a:rPr lang="tr-TR" sz="2000" dirty="0" smtClean="0">
                <a:solidFill>
                  <a:schemeClr val="tx1"/>
                </a:solidFill>
              </a:rPr>
              <a:t>Dua, İbadettir</a:t>
            </a:r>
          </a:p>
          <a:p>
            <a:pPr marL="457200" indent="-457200">
              <a:buFont typeface="Wingdings" pitchFamily="2" charset="2"/>
              <a:buChar char="ü"/>
            </a:pPr>
            <a:r>
              <a:rPr lang="tr-TR" sz="2000" dirty="0" smtClean="0">
                <a:solidFill>
                  <a:schemeClr val="tx1"/>
                </a:solidFill>
              </a:rPr>
              <a:t>Dua, </a:t>
            </a:r>
            <a:r>
              <a:rPr lang="tr-TR" sz="2000" dirty="0" err="1" smtClean="0">
                <a:solidFill>
                  <a:schemeClr val="tx1"/>
                </a:solidFill>
              </a:rPr>
              <a:t>Tevbedir</a:t>
            </a:r>
            <a:endParaRPr lang="tr-TR" sz="2000" dirty="0" smtClean="0">
              <a:solidFill>
                <a:schemeClr val="tx1"/>
              </a:solidFill>
            </a:endParaRPr>
          </a:p>
          <a:p>
            <a:pPr marL="457200" indent="-457200">
              <a:buFont typeface="Wingdings" pitchFamily="2" charset="2"/>
              <a:buChar char="ü"/>
            </a:pPr>
            <a:r>
              <a:rPr lang="tr-TR" sz="2000" dirty="0" smtClean="0">
                <a:solidFill>
                  <a:schemeClr val="tx1"/>
                </a:solidFill>
              </a:rPr>
              <a:t>Dua, Allah’ın Yüceliğini Tanımaktır</a:t>
            </a:r>
          </a:p>
          <a:p>
            <a:pPr marL="457200" indent="-457200">
              <a:buFont typeface="Wingdings" pitchFamily="2" charset="2"/>
              <a:buChar char="ü"/>
            </a:pPr>
            <a:r>
              <a:rPr lang="tr-TR" sz="2000" dirty="0" smtClean="0">
                <a:solidFill>
                  <a:schemeClr val="tx1"/>
                </a:solidFill>
              </a:rPr>
              <a:t>Dua, Kalbin Miracıdır</a:t>
            </a:r>
          </a:p>
          <a:p>
            <a:pPr marL="457200" indent="-457200">
              <a:buFont typeface="Wingdings" pitchFamily="2" charset="2"/>
              <a:buChar char="ü"/>
            </a:pPr>
            <a:r>
              <a:rPr lang="tr-TR" sz="2000" dirty="0" smtClean="0">
                <a:solidFill>
                  <a:schemeClr val="tx1"/>
                </a:solidFill>
              </a:rPr>
              <a:t>Dua, Sözün </a:t>
            </a:r>
            <a:r>
              <a:rPr lang="tr-TR" sz="2000" dirty="0" err="1" smtClean="0">
                <a:solidFill>
                  <a:schemeClr val="tx1"/>
                </a:solidFill>
              </a:rPr>
              <a:t>Sertacıdır</a:t>
            </a:r>
            <a:r>
              <a:rPr lang="tr-TR" sz="2000" dirty="0" smtClean="0">
                <a:solidFill>
                  <a:schemeClr val="tx1"/>
                </a:solidFill>
              </a:rPr>
              <a:t>, Özüdür</a:t>
            </a:r>
          </a:p>
          <a:p>
            <a:pPr marL="457200" indent="-457200">
              <a:buFont typeface="Wingdings" pitchFamily="2" charset="2"/>
              <a:buChar char="ü"/>
            </a:pPr>
            <a:r>
              <a:rPr lang="tr-TR" sz="2000" dirty="0" smtClean="0">
                <a:solidFill>
                  <a:schemeClr val="tx1"/>
                </a:solidFill>
              </a:rPr>
              <a:t>Dua, Allah Katında Çok Değerlidir</a:t>
            </a:r>
          </a:p>
          <a:p>
            <a:pPr marL="457200" indent="-457200">
              <a:buFont typeface="Wingdings" pitchFamily="2" charset="2"/>
              <a:buChar char="ü"/>
            </a:pPr>
            <a:r>
              <a:rPr lang="tr-TR" sz="2000" dirty="0" smtClean="0">
                <a:solidFill>
                  <a:schemeClr val="tx1"/>
                </a:solidFill>
              </a:rPr>
              <a:t>Dua, Rahmet Kapılarını Açan Bir Anahtardır</a:t>
            </a:r>
          </a:p>
          <a:p>
            <a:pPr marL="457200" indent="-457200">
              <a:buFont typeface="Wingdings" pitchFamily="2" charset="2"/>
              <a:buChar char="ü"/>
            </a:pPr>
            <a:r>
              <a:rPr lang="tr-TR" sz="2000" dirty="0" smtClean="0">
                <a:solidFill>
                  <a:schemeClr val="tx1"/>
                </a:solidFill>
              </a:rPr>
              <a:t>Dua, </a:t>
            </a:r>
            <a:r>
              <a:rPr lang="tr-TR" sz="2000" dirty="0" err="1" smtClean="0">
                <a:solidFill>
                  <a:schemeClr val="tx1"/>
                </a:solidFill>
              </a:rPr>
              <a:t>Mü’minin</a:t>
            </a:r>
            <a:r>
              <a:rPr lang="tr-TR" sz="2000" dirty="0" smtClean="0">
                <a:solidFill>
                  <a:schemeClr val="tx1"/>
                </a:solidFill>
              </a:rPr>
              <a:t> Manevî Silahıdır</a:t>
            </a:r>
          </a:p>
          <a:p>
            <a:pPr marL="457200" indent="-457200">
              <a:buFont typeface="Wingdings" pitchFamily="2" charset="2"/>
              <a:buChar char="ü"/>
            </a:pPr>
            <a:r>
              <a:rPr lang="tr-TR" sz="2000" dirty="0" smtClean="0">
                <a:solidFill>
                  <a:schemeClr val="tx1"/>
                </a:solidFill>
              </a:rPr>
              <a:t>Dua, Günaha Karşı Kalkandır</a:t>
            </a:r>
          </a:p>
          <a:p>
            <a:pPr marL="457200" indent="-457200">
              <a:buFont typeface="Wingdings" pitchFamily="2" charset="2"/>
              <a:buChar char="ü"/>
            </a:pPr>
            <a:r>
              <a:rPr lang="tr-TR" sz="2000" dirty="0" smtClean="0">
                <a:solidFill>
                  <a:schemeClr val="tx1"/>
                </a:solidFill>
                <a:latin typeface="Times New Roman" pitchFamily="18" charset="0"/>
                <a:cs typeface="Times New Roman" pitchFamily="18" charset="0"/>
              </a:rPr>
              <a:t>Dua, İnsanın her zaman muhtaçtır </a:t>
            </a:r>
            <a:endParaRPr lang="tr-TR" sz="2000" dirty="0" smtClean="0">
              <a:solidFill>
                <a:schemeClr val="tx1"/>
              </a:solidFill>
            </a:endParaRPr>
          </a:p>
          <a:p>
            <a:pPr marL="457200" indent="-457200">
              <a:buFont typeface="Wingdings" pitchFamily="2" charset="2"/>
              <a:buChar char="ü"/>
            </a:pPr>
            <a:r>
              <a:rPr lang="tr-TR" sz="2000" dirty="0" smtClean="0">
                <a:solidFill>
                  <a:schemeClr val="tx1"/>
                </a:solidFill>
              </a:rPr>
              <a:t>Dua, Allah’a Halini Arzdır</a:t>
            </a:r>
          </a:p>
          <a:p>
            <a:pPr marL="457200" indent="-457200">
              <a:buFont typeface="Wingdings" pitchFamily="2" charset="2"/>
              <a:buChar char="ü"/>
            </a:pPr>
            <a:r>
              <a:rPr lang="tr-TR" sz="2000" dirty="0" smtClean="0">
                <a:solidFill>
                  <a:schemeClr val="tx1"/>
                </a:solidFill>
              </a:rPr>
              <a:t>Dua, Aczin İtiraf Edilmesidir</a:t>
            </a:r>
          </a:p>
          <a:p>
            <a:pPr marL="457200" indent="-457200">
              <a:buFont typeface="Wingdings" pitchFamily="2" charset="2"/>
              <a:buChar char="ü"/>
            </a:pPr>
            <a:r>
              <a:rPr lang="tr-TR" sz="2000" dirty="0" smtClean="0">
                <a:solidFill>
                  <a:schemeClr val="tx1"/>
                </a:solidFill>
                <a:latin typeface="Times New Roman" pitchFamily="18" charset="0"/>
                <a:cs typeface="Times New Roman" pitchFamily="18" charset="0"/>
              </a:rPr>
              <a:t>Dua, Müslüman’ın Huzur Ve Mutluluk Kaynağıdır. </a:t>
            </a:r>
          </a:p>
          <a:p>
            <a:pPr marL="457200" indent="-457200">
              <a:buFont typeface="Wingdings" pitchFamily="2" charset="2"/>
              <a:buChar char="ü"/>
            </a:pPr>
            <a:r>
              <a:rPr lang="tr-TR" sz="2000" dirty="0" smtClean="0">
                <a:solidFill>
                  <a:schemeClr val="tx1"/>
                </a:solidFill>
                <a:latin typeface="Times New Roman" pitchFamily="18" charset="0"/>
                <a:cs typeface="Times New Roman" pitchFamily="18" charset="0"/>
              </a:rPr>
              <a:t>Dua, İnsanın Maddi Ve Manevi Refahına Vesiledir.</a:t>
            </a:r>
          </a:p>
          <a:p>
            <a:pPr marL="457200" indent="-457200">
              <a:buFont typeface="Wingdings" pitchFamily="2" charset="2"/>
              <a:buChar char="ü"/>
            </a:pPr>
            <a:r>
              <a:rPr lang="tr-TR" sz="2000" dirty="0" smtClean="0">
                <a:solidFill>
                  <a:schemeClr val="tx1"/>
                </a:solidFill>
              </a:rPr>
              <a:t>Dua Allah’ın rızasını kazanmanın şifresi ve cennet yurdunun anahtarıdır.</a:t>
            </a:r>
          </a:p>
          <a:p>
            <a:pPr marL="457200" indent="-457200">
              <a:buFont typeface="Wingdings" pitchFamily="2" charset="2"/>
              <a:buChar char="ü"/>
            </a:pPr>
            <a:r>
              <a:rPr lang="tr-TR" sz="1600" dirty="0" smtClean="0">
                <a:solidFill>
                  <a:schemeClr val="tx1"/>
                </a:solidFill>
              </a:rPr>
              <a:t>Dua, kuldan Rabbine yükselen kulluk nişanesi, Rabden kula inen rahmetin simgesidir.</a:t>
            </a:r>
          </a:p>
          <a:p>
            <a:pPr marL="457200" indent="-457200">
              <a:buFont typeface="Wingdings" pitchFamily="2" charset="2"/>
              <a:buChar char="ü"/>
            </a:pPr>
            <a:r>
              <a:rPr lang="tr-TR" sz="2000" dirty="0" smtClean="0">
                <a:solidFill>
                  <a:schemeClr val="tx1"/>
                </a:solidFill>
              </a:rPr>
              <a:t>Dua, Allah ile kul arasında olan münasebetin tam odak noktasıdır. </a:t>
            </a:r>
            <a:r>
              <a:rPr lang="tr-TR" sz="2000" dirty="0" smtClean="0">
                <a:solidFill>
                  <a:schemeClr val="tx1"/>
                </a:solidFill>
                <a:latin typeface="Times New Roman" pitchFamily="18" charset="0"/>
                <a:cs typeface="Times New Roman" pitchFamily="18" charset="0"/>
              </a:rPr>
              <a:t> </a:t>
            </a:r>
            <a:endParaRPr lang="tr-TR" sz="2000" dirty="0" smtClean="0">
              <a:solidFill>
                <a:schemeClr val="tx1"/>
              </a:solidFill>
            </a:endParaRPr>
          </a:p>
        </p:txBody>
      </p:sp>
      <p:sp>
        <p:nvSpPr>
          <p:cNvPr id="3" name="2 Dikdörtgen"/>
          <p:cNvSpPr/>
          <p:nvPr/>
        </p:nvSpPr>
        <p:spPr>
          <a:xfrm>
            <a:off x="8715404" y="0"/>
            <a:ext cx="428596" cy="6858000"/>
          </a:xfrm>
          <a:prstGeom prst="rect">
            <a:avLst/>
          </a:prstGeom>
          <a:solidFill>
            <a:srgbClr val="00B050">
              <a:alpha val="17000"/>
            </a:srgbClr>
          </a:solidFill>
          <a:ln>
            <a:noFill/>
          </a:ln>
          <a:effectLst>
            <a:innerShdw blurRad="546100" dist="190500" dir="7440000">
              <a:prstClr val="black">
                <a:alpha val="73000"/>
              </a:prstClr>
            </a:inn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tr-TR" sz="2400" b="1" dirty="0" smtClean="0">
                <a:solidFill>
                  <a:schemeClr val="tx1"/>
                </a:solidFill>
                <a:latin typeface="Times New Roman" pitchFamily="18" charset="0"/>
                <a:cs typeface="Times New Roman" pitchFamily="18" charset="0"/>
              </a:rPr>
              <a:t>Duanın Fonksiyonları</a:t>
            </a:r>
            <a:endParaRPr lang="tr-TR" sz="2400" b="1"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Dikdörtgen"/>
          <p:cNvSpPr/>
          <p:nvPr/>
        </p:nvSpPr>
        <p:spPr>
          <a:xfrm>
            <a:off x="714348" y="214290"/>
            <a:ext cx="8072494" cy="5429288"/>
          </a:xfrm>
          <a:prstGeom prst="rect">
            <a:avLst/>
          </a:prstGeom>
          <a:solidFill>
            <a:schemeClr val="accent6">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pPr algn="just"/>
            <a:r>
              <a:rPr lang="tr-TR" sz="2000" dirty="0" smtClean="0">
                <a:solidFill>
                  <a:schemeClr val="tx1"/>
                </a:solidFill>
              </a:rPr>
              <a:t>	</a:t>
            </a:r>
            <a:r>
              <a:rPr lang="nn-NO" sz="2000" dirty="0" smtClean="0">
                <a:solidFill>
                  <a:schemeClr val="tx1"/>
                </a:solidFill>
              </a:rPr>
              <a:t>Müslüman, her zaman dua yapabilir, ancak bazı ay,</a:t>
            </a:r>
            <a:r>
              <a:rPr lang="tr-TR" sz="2000" dirty="0" smtClean="0">
                <a:solidFill>
                  <a:schemeClr val="tx1"/>
                </a:solidFill>
              </a:rPr>
              <a:t> gün ve gecelerde / </a:t>
            </a:r>
            <a:r>
              <a:rPr lang="tr-TR" sz="2000" dirty="0" err="1" smtClean="0">
                <a:solidFill>
                  <a:schemeClr val="tx1"/>
                </a:solidFill>
              </a:rPr>
              <a:t>vakitlerdeyapılan</a:t>
            </a:r>
            <a:r>
              <a:rPr lang="tr-TR" sz="2000" dirty="0" smtClean="0">
                <a:solidFill>
                  <a:schemeClr val="tx1"/>
                </a:solidFill>
              </a:rPr>
              <a:t> duaların kabul olacağı ile ilgili hadisler vardır.</a:t>
            </a:r>
          </a:p>
          <a:p>
            <a:pPr algn="just"/>
            <a:endParaRPr lang="tr-TR" sz="1100" dirty="0" smtClean="0">
              <a:solidFill>
                <a:schemeClr val="tx1"/>
              </a:solidFill>
            </a:endParaRPr>
          </a:p>
          <a:p>
            <a:pPr marL="457200" indent="-457200" algn="just">
              <a:buFont typeface="Wingdings" pitchFamily="2" charset="2"/>
              <a:buChar char="q"/>
            </a:pPr>
            <a:r>
              <a:rPr lang="tr-TR" sz="2400" b="1" dirty="0" smtClean="0">
                <a:solidFill>
                  <a:srgbClr val="C00000"/>
                </a:solidFill>
              </a:rPr>
              <a:t>Kadir, Berat, </a:t>
            </a:r>
            <a:r>
              <a:rPr lang="tr-TR" sz="2400" b="1" dirty="0" err="1" smtClean="0">
                <a:solidFill>
                  <a:srgbClr val="C00000"/>
                </a:solidFill>
              </a:rPr>
              <a:t>Mirac</a:t>
            </a:r>
            <a:r>
              <a:rPr lang="tr-TR" sz="2400" b="1" dirty="0" smtClean="0">
                <a:solidFill>
                  <a:srgbClr val="C00000"/>
                </a:solidFill>
              </a:rPr>
              <a:t>, Regaip Gecelerinde Yapılan Dualar</a:t>
            </a:r>
          </a:p>
          <a:p>
            <a:pPr marL="457200" indent="-457200" algn="just">
              <a:buFont typeface="Wingdings" pitchFamily="2" charset="2"/>
              <a:buChar char="q"/>
            </a:pPr>
            <a:r>
              <a:rPr lang="es-ES" sz="2400" b="1" dirty="0" smtClean="0">
                <a:solidFill>
                  <a:srgbClr val="00B050"/>
                </a:solidFill>
              </a:rPr>
              <a:t>Cuma Günü Ve Gecelerinde Yapılan Dualar</a:t>
            </a:r>
            <a:endParaRPr lang="tr-TR" sz="2400" b="1" dirty="0" smtClean="0">
              <a:solidFill>
                <a:srgbClr val="00B050"/>
              </a:solidFill>
            </a:endParaRPr>
          </a:p>
          <a:p>
            <a:pPr marL="457200" indent="-457200" algn="just">
              <a:buFont typeface="Wingdings" pitchFamily="2" charset="2"/>
              <a:buChar char="q"/>
            </a:pPr>
            <a:r>
              <a:rPr lang="tr-TR" sz="2400" b="1" dirty="0" smtClean="0">
                <a:solidFill>
                  <a:srgbClr val="0070C0"/>
                </a:solidFill>
              </a:rPr>
              <a:t>Gecenin Son Vaktine Doğru Yapılan Dualar</a:t>
            </a:r>
          </a:p>
          <a:p>
            <a:pPr marL="457200" indent="-457200" algn="just">
              <a:buFont typeface="Wingdings" pitchFamily="2" charset="2"/>
              <a:buChar char="q"/>
            </a:pPr>
            <a:r>
              <a:rPr lang="tr-TR" sz="2400" b="1" dirty="0" smtClean="0">
                <a:solidFill>
                  <a:srgbClr val="7030A0"/>
                </a:solidFill>
              </a:rPr>
              <a:t>Üç Aylarda Yapılan Dualar</a:t>
            </a:r>
          </a:p>
          <a:p>
            <a:pPr marL="457200" indent="-457200" algn="just">
              <a:buFont typeface="Wingdings" pitchFamily="2" charset="2"/>
              <a:buChar char="q"/>
            </a:pPr>
            <a:r>
              <a:rPr lang="tr-TR" sz="2400" b="1" dirty="0" smtClean="0">
                <a:solidFill>
                  <a:schemeClr val="accent6">
                    <a:lumMod val="50000"/>
                  </a:schemeClr>
                </a:solidFill>
              </a:rPr>
              <a:t>İftar Vaktinde Yapılan Dualar</a:t>
            </a:r>
          </a:p>
          <a:p>
            <a:pPr marL="457200" indent="-457200" algn="just">
              <a:buFont typeface="Wingdings" pitchFamily="2" charset="2"/>
              <a:buChar char="q"/>
            </a:pPr>
            <a:r>
              <a:rPr lang="tr-TR" sz="2400" b="1" dirty="0" err="1" smtClean="0">
                <a:solidFill>
                  <a:srgbClr val="FF0000"/>
                </a:solidFill>
              </a:rPr>
              <a:t>Arefe</a:t>
            </a:r>
            <a:r>
              <a:rPr lang="tr-TR" sz="2400" b="1" dirty="0" smtClean="0">
                <a:solidFill>
                  <a:srgbClr val="FF0000"/>
                </a:solidFill>
              </a:rPr>
              <a:t> Günü Yapılan Dualar</a:t>
            </a:r>
          </a:p>
          <a:p>
            <a:pPr marL="457200" indent="-457200" algn="just">
              <a:buFont typeface="Wingdings" pitchFamily="2" charset="2"/>
              <a:buChar char="q"/>
            </a:pPr>
            <a:r>
              <a:rPr lang="tr-TR" sz="2400" b="1" dirty="0" smtClean="0">
                <a:solidFill>
                  <a:srgbClr val="00B0F0"/>
                </a:solidFill>
              </a:rPr>
              <a:t>Bayram Gecelerinde </a:t>
            </a:r>
            <a:r>
              <a:rPr lang="es-ES" sz="2400" b="1" dirty="0" smtClean="0">
                <a:solidFill>
                  <a:srgbClr val="00B0F0"/>
                </a:solidFill>
              </a:rPr>
              <a:t>Yapılan Dualar</a:t>
            </a:r>
          </a:p>
          <a:p>
            <a:pPr marL="457200" indent="-457200" algn="just">
              <a:buFont typeface="Wingdings" pitchFamily="2" charset="2"/>
              <a:buChar char="q"/>
            </a:pPr>
            <a:r>
              <a:rPr lang="tr-TR" sz="2400" b="1" dirty="0" smtClean="0">
                <a:solidFill>
                  <a:schemeClr val="accent2">
                    <a:lumMod val="50000"/>
                  </a:schemeClr>
                </a:solidFill>
              </a:rPr>
              <a:t>Ezan Okunduğu Ve Kamet Getirildiği Zaman Ve Ezan İle Kamet Arasında Yapılan Dualar</a:t>
            </a:r>
          </a:p>
          <a:p>
            <a:pPr marL="457200" indent="-457200" algn="just">
              <a:buFont typeface="Wingdings" pitchFamily="2" charset="2"/>
              <a:buChar char="q"/>
            </a:pPr>
            <a:r>
              <a:rPr lang="tr-TR" sz="2400" b="1" dirty="0" smtClean="0">
                <a:solidFill>
                  <a:srgbClr val="7030A0"/>
                </a:solidFill>
              </a:rPr>
              <a:t>Namazda, Secde Hâlinde Yapılan Dualar</a:t>
            </a:r>
          </a:p>
          <a:p>
            <a:pPr marL="457200" indent="-457200" algn="just">
              <a:buFont typeface="Wingdings" pitchFamily="2" charset="2"/>
              <a:buChar char="q"/>
            </a:pPr>
            <a:r>
              <a:rPr lang="tr-TR" sz="2400" b="1" dirty="0" smtClean="0">
                <a:solidFill>
                  <a:srgbClr val="0070C0"/>
                </a:solidFill>
              </a:rPr>
              <a:t>Farz Namazların Akabinde Yapılan Dualar</a:t>
            </a:r>
          </a:p>
          <a:p>
            <a:pPr marL="457200" indent="-457200" algn="just">
              <a:buFont typeface="Wingdings" pitchFamily="2" charset="2"/>
              <a:buChar char="q"/>
            </a:pPr>
            <a:r>
              <a:rPr lang="tr-TR" sz="2400" b="1" dirty="0" smtClean="0">
                <a:solidFill>
                  <a:srgbClr val="00B050"/>
                </a:solidFill>
              </a:rPr>
              <a:t>Kâbe’yi Görünce Yapılan Dua</a:t>
            </a:r>
            <a:endParaRPr lang="tr-TR" sz="2800" b="1" dirty="0" smtClean="0">
              <a:solidFill>
                <a:srgbClr val="00B050"/>
              </a:solidFill>
            </a:endParaRPr>
          </a:p>
        </p:txBody>
      </p:sp>
      <p:sp>
        <p:nvSpPr>
          <p:cNvPr id="3" name="2 Dikdörtgen"/>
          <p:cNvSpPr/>
          <p:nvPr/>
        </p:nvSpPr>
        <p:spPr>
          <a:xfrm>
            <a:off x="8715404" y="0"/>
            <a:ext cx="428596" cy="6858000"/>
          </a:xfrm>
          <a:prstGeom prst="rect">
            <a:avLst/>
          </a:prstGeom>
          <a:solidFill>
            <a:srgbClr val="00B050">
              <a:alpha val="17000"/>
            </a:srgbClr>
          </a:solidFill>
          <a:ln>
            <a:noFill/>
          </a:ln>
          <a:effectLst>
            <a:innerShdw blurRad="546100" dist="190500" dir="7440000">
              <a:prstClr val="black">
                <a:alpha val="73000"/>
              </a:prstClr>
            </a:inn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tr-TR" sz="2400" b="1" dirty="0" smtClean="0">
                <a:solidFill>
                  <a:schemeClr val="tx1"/>
                </a:solidFill>
                <a:latin typeface="Times New Roman" pitchFamily="18" charset="0"/>
                <a:cs typeface="Times New Roman" pitchFamily="18" charset="0"/>
              </a:rPr>
              <a:t>Duada Zaman</a:t>
            </a:r>
            <a:endParaRPr lang="tr-TR" sz="2400" b="1"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Dikdörtgen"/>
          <p:cNvSpPr/>
          <p:nvPr/>
        </p:nvSpPr>
        <p:spPr>
          <a:xfrm>
            <a:off x="285720" y="214290"/>
            <a:ext cx="8358246" cy="4929222"/>
          </a:xfrm>
          <a:prstGeom prst="rect">
            <a:avLst/>
          </a:prstGeom>
          <a:solidFill>
            <a:schemeClr val="accent6">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pPr algn="ctr" rtl="1"/>
            <a:r>
              <a:rPr lang="ar-SA" sz="4000" dirty="0" smtClean="0">
                <a:solidFill>
                  <a:schemeClr val="tx1"/>
                </a:solidFill>
                <a:latin typeface="HASENAT4" pitchFamily="2" charset="-78"/>
                <a:cs typeface="HASENAT4" pitchFamily="2" charset="-78"/>
              </a:rPr>
              <a:t>‏"‏ يَنْزِلُ رَبُّنَا تَبَارَكَ وَتَعَالَى كُلَّ لَيْلَةٍ إِلَى السَّمَاءِ الدُّنْيَا حِينَ يَبْقَى ثُلُثُ اللَّيْلِ الآخِرُ يَقُولُ مَنْ يَدْعُونِي فَأَسْتَجِيبَ لَهُ مَنْ يَسْأَلُنِي فَأُعْطِيَهُ مَنْ يَسْتَغْفِرُنِي فَأَغْفِرَ لَهُ ‏"‏‏</a:t>
            </a:r>
            <a:endParaRPr lang="tr-TR" sz="4000" dirty="0" smtClean="0">
              <a:solidFill>
                <a:schemeClr val="tx1"/>
              </a:solidFill>
              <a:latin typeface="HASENAT4" pitchFamily="2" charset="-78"/>
              <a:cs typeface="HASENAT4" pitchFamily="2" charset="-78"/>
            </a:endParaRPr>
          </a:p>
          <a:p>
            <a:endParaRPr lang="tr-TR" sz="1100" b="1" dirty="0" smtClean="0">
              <a:solidFill>
                <a:schemeClr val="tx1"/>
              </a:solidFill>
            </a:endParaRPr>
          </a:p>
          <a:p>
            <a:pPr algn="just"/>
            <a:r>
              <a:rPr lang="tr-TR" sz="2400" b="1" dirty="0" smtClean="0">
                <a:solidFill>
                  <a:schemeClr val="tx1"/>
                </a:solidFill>
              </a:rPr>
              <a:t>	</a:t>
            </a:r>
            <a:r>
              <a:rPr lang="tr-TR" sz="2400" dirty="0" err="1" smtClean="0">
                <a:solidFill>
                  <a:schemeClr val="tx1"/>
                </a:solidFill>
              </a:rPr>
              <a:t>Ebû</a:t>
            </a:r>
            <a:r>
              <a:rPr lang="tr-TR" sz="2400" dirty="0" smtClean="0">
                <a:solidFill>
                  <a:schemeClr val="tx1"/>
                </a:solidFill>
              </a:rPr>
              <a:t> </a:t>
            </a:r>
            <a:r>
              <a:rPr lang="tr-TR" sz="2400" dirty="0" err="1" smtClean="0">
                <a:solidFill>
                  <a:schemeClr val="tx1"/>
                </a:solidFill>
              </a:rPr>
              <a:t>Hüreyre</a:t>
            </a:r>
            <a:r>
              <a:rPr lang="tr-TR" sz="2400" dirty="0" smtClean="0">
                <a:solidFill>
                  <a:schemeClr val="tx1"/>
                </a:solidFill>
              </a:rPr>
              <a:t> (r.a): "</a:t>
            </a:r>
            <a:r>
              <a:rPr lang="tr-TR" sz="2400" dirty="0" err="1" smtClean="0">
                <a:solidFill>
                  <a:schemeClr val="tx1"/>
                </a:solidFill>
              </a:rPr>
              <a:t>Resulullah</a:t>
            </a:r>
            <a:r>
              <a:rPr lang="tr-TR" sz="2400" dirty="0" smtClean="0">
                <a:solidFill>
                  <a:schemeClr val="tx1"/>
                </a:solidFill>
              </a:rPr>
              <a:t> (s.a.v) buyurdular ki:</a:t>
            </a:r>
          </a:p>
          <a:p>
            <a:pPr algn="just"/>
            <a:r>
              <a:rPr lang="tr-TR" sz="2400" b="1" dirty="0" smtClean="0">
                <a:solidFill>
                  <a:schemeClr val="tx1"/>
                </a:solidFill>
              </a:rPr>
              <a:t>	"</a:t>
            </a:r>
            <a:r>
              <a:rPr lang="tr-TR" sz="2400" b="1" dirty="0" smtClean="0">
                <a:solidFill>
                  <a:srgbClr val="C00000"/>
                </a:solidFill>
              </a:rPr>
              <a:t>Her gece, Rabbimiz gecenin </a:t>
            </a:r>
            <a:r>
              <a:rPr lang="tr-TR" sz="2400" b="1" u="sng" dirty="0" smtClean="0">
                <a:solidFill>
                  <a:srgbClr val="C00000"/>
                </a:solidFill>
              </a:rPr>
              <a:t>son üçte biri girince</a:t>
            </a:r>
            <a:r>
              <a:rPr lang="tr-TR" sz="2400" b="1" dirty="0" smtClean="0">
                <a:solidFill>
                  <a:srgbClr val="C00000"/>
                </a:solidFill>
              </a:rPr>
              <a:t>, dünya semasına iner </a:t>
            </a:r>
            <a:r>
              <a:rPr lang="tr-TR" sz="2400" dirty="0" smtClean="0">
                <a:solidFill>
                  <a:schemeClr val="tx1"/>
                </a:solidFill>
              </a:rPr>
              <a:t>ve; </a:t>
            </a:r>
            <a:r>
              <a:rPr lang="tr-TR" sz="2400" b="1" dirty="0" smtClean="0">
                <a:solidFill>
                  <a:schemeClr val="tx1"/>
                </a:solidFill>
              </a:rPr>
              <a:t>"</a:t>
            </a:r>
            <a:r>
              <a:rPr lang="tr-TR" sz="2400" b="1" u="sng" dirty="0" smtClean="0">
                <a:solidFill>
                  <a:srgbClr val="0070C0"/>
                </a:solidFill>
              </a:rPr>
              <a:t>Kim bana dua ediyorsa ona icabet edeyim. </a:t>
            </a:r>
            <a:r>
              <a:rPr lang="tr-TR" sz="2400" b="1" dirty="0" smtClean="0">
                <a:solidFill>
                  <a:srgbClr val="0070C0"/>
                </a:solidFill>
              </a:rPr>
              <a:t>Kim benden bir şey istemişse onu vereyim, kim bana istiğfarda bulunursa ona mağfirette bulunayım</a:t>
            </a:r>
            <a:r>
              <a:rPr lang="tr-TR" sz="2400" b="1" dirty="0" smtClean="0">
                <a:solidFill>
                  <a:schemeClr val="tx1"/>
                </a:solidFill>
              </a:rPr>
              <a:t>" </a:t>
            </a:r>
            <a:r>
              <a:rPr lang="tr-TR" sz="2400" dirty="0" smtClean="0">
                <a:solidFill>
                  <a:schemeClr val="tx1"/>
                </a:solidFill>
              </a:rPr>
              <a:t>der.”</a:t>
            </a:r>
          </a:p>
          <a:p>
            <a:pPr algn="r"/>
            <a:r>
              <a:rPr lang="tr-TR" sz="1400" dirty="0" smtClean="0">
                <a:solidFill>
                  <a:schemeClr val="tx1"/>
                </a:solidFill>
              </a:rPr>
              <a:t>(</a:t>
            </a:r>
            <a:r>
              <a:rPr lang="tr-TR" sz="1400" dirty="0" err="1" smtClean="0">
                <a:solidFill>
                  <a:schemeClr val="tx1"/>
                </a:solidFill>
              </a:rPr>
              <a:t>Buhari</a:t>
            </a:r>
            <a:r>
              <a:rPr lang="tr-TR" sz="1400" dirty="0" smtClean="0">
                <a:solidFill>
                  <a:schemeClr val="tx1"/>
                </a:solidFill>
              </a:rPr>
              <a:t>, </a:t>
            </a:r>
            <a:r>
              <a:rPr lang="tr-TR" sz="1400" dirty="0" err="1" smtClean="0">
                <a:solidFill>
                  <a:schemeClr val="tx1"/>
                </a:solidFill>
              </a:rPr>
              <a:t>Tevhid</a:t>
            </a:r>
            <a:r>
              <a:rPr lang="tr-TR" sz="1400" dirty="0" smtClean="0">
                <a:solidFill>
                  <a:schemeClr val="tx1"/>
                </a:solidFill>
              </a:rPr>
              <a:t> 35, </a:t>
            </a:r>
            <a:r>
              <a:rPr lang="tr-TR" sz="1400" dirty="0" err="1" smtClean="0">
                <a:solidFill>
                  <a:schemeClr val="tx1"/>
                </a:solidFill>
              </a:rPr>
              <a:t>Teheccüd</a:t>
            </a:r>
            <a:r>
              <a:rPr lang="tr-TR" sz="1400" dirty="0" smtClean="0">
                <a:solidFill>
                  <a:schemeClr val="tx1"/>
                </a:solidFill>
              </a:rPr>
              <a:t> 14, </a:t>
            </a:r>
            <a:r>
              <a:rPr lang="tr-TR" sz="1400" dirty="0" err="1" smtClean="0">
                <a:solidFill>
                  <a:schemeClr val="tx1"/>
                </a:solidFill>
              </a:rPr>
              <a:t>Daavat</a:t>
            </a:r>
            <a:r>
              <a:rPr lang="tr-TR" sz="1400" dirty="0" smtClean="0">
                <a:solidFill>
                  <a:schemeClr val="tx1"/>
                </a:solidFill>
              </a:rPr>
              <a:t> 13)</a:t>
            </a:r>
          </a:p>
          <a:p>
            <a:pPr algn="r"/>
            <a:endParaRPr lang="tr-TR" sz="1400" dirty="0" smtClean="0">
              <a:solidFill>
                <a:schemeClr val="tx1"/>
              </a:solidFill>
            </a:endParaRPr>
          </a:p>
          <a:p>
            <a:pPr algn="r"/>
            <a:endParaRPr lang="tr-TR" sz="1400" dirty="0">
              <a:solidFill>
                <a:schemeClr val="tx1"/>
              </a:solidFill>
            </a:endParaRPr>
          </a:p>
        </p:txBody>
      </p:sp>
      <p:sp>
        <p:nvSpPr>
          <p:cNvPr id="4" name="3 Dikdörtgen"/>
          <p:cNvSpPr/>
          <p:nvPr/>
        </p:nvSpPr>
        <p:spPr>
          <a:xfrm>
            <a:off x="8715404" y="0"/>
            <a:ext cx="428596" cy="6858000"/>
          </a:xfrm>
          <a:prstGeom prst="rect">
            <a:avLst/>
          </a:prstGeom>
          <a:solidFill>
            <a:srgbClr val="00B050">
              <a:alpha val="17000"/>
            </a:srgbClr>
          </a:solidFill>
          <a:ln>
            <a:noFill/>
          </a:ln>
          <a:effectLst>
            <a:innerShdw blurRad="546100" dist="190500" dir="7440000">
              <a:prstClr val="black">
                <a:alpha val="73000"/>
              </a:prstClr>
            </a:inn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tr-TR" sz="2400" b="1" dirty="0" smtClean="0">
                <a:solidFill>
                  <a:schemeClr val="tx1"/>
                </a:solidFill>
                <a:latin typeface="Times New Roman" pitchFamily="18" charset="0"/>
                <a:cs typeface="Times New Roman" pitchFamily="18" charset="0"/>
              </a:rPr>
              <a:t>Duada Zaman</a:t>
            </a:r>
            <a:endParaRPr lang="tr-TR" sz="2400" b="1"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Dikdörtgen"/>
          <p:cNvSpPr/>
          <p:nvPr/>
        </p:nvSpPr>
        <p:spPr>
          <a:xfrm>
            <a:off x="214282" y="369706"/>
            <a:ext cx="8491244" cy="4643470"/>
          </a:xfrm>
          <a:prstGeom prst="rect">
            <a:avLst/>
          </a:prstGeom>
          <a:solidFill>
            <a:schemeClr val="accent6">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pPr algn="just"/>
            <a:r>
              <a:rPr lang="tr-TR" sz="2400" dirty="0" smtClean="0">
                <a:solidFill>
                  <a:schemeClr val="tx1"/>
                </a:solidFill>
              </a:rPr>
              <a:t>	Dua </a:t>
            </a:r>
            <a:r>
              <a:rPr lang="tr-TR" sz="2400" dirty="0">
                <a:solidFill>
                  <a:schemeClr val="tx1"/>
                </a:solidFill>
              </a:rPr>
              <a:t>kelime olarak, </a:t>
            </a:r>
            <a:r>
              <a:rPr lang="tr-TR" sz="2400" dirty="0">
                <a:solidFill>
                  <a:srgbClr val="C00000"/>
                </a:solidFill>
              </a:rPr>
              <a:t>çağırmak, seslenmek, istemek, talep etmek</a:t>
            </a:r>
            <a:r>
              <a:rPr lang="tr-TR" sz="2400" dirty="0">
                <a:solidFill>
                  <a:schemeClr val="tx1"/>
                </a:solidFill>
              </a:rPr>
              <a:t> anlamlarına gelir. </a:t>
            </a:r>
            <a:endParaRPr lang="tr-TR" sz="2400" dirty="0" smtClean="0">
              <a:solidFill>
                <a:schemeClr val="tx1"/>
              </a:solidFill>
            </a:endParaRPr>
          </a:p>
          <a:p>
            <a:pPr algn="just"/>
            <a:r>
              <a:rPr lang="tr-TR" sz="2400" dirty="0" smtClean="0">
                <a:solidFill>
                  <a:schemeClr val="tx1"/>
                </a:solidFill>
              </a:rPr>
              <a:t>	Kavram </a:t>
            </a:r>
            <a:r>
              <a:rPr lang="tr-TR" sz="2400" dirty="0">
                <a:solidFill>
                  <a:schemeClr val="tx1"/>
                </a:solidFill>
              </a:rPr>
              <a:t>olarak </a:t>
            </a:r>
            <a:r>
              <a:rPr lang="tr-TR" sz="2400" dirty="0" smtClean="0">
                <a:solidFill>
                  <a:schemeClr val="tx1"/>
                </a:solidFill>
              </a:rPr>
              <a:t>dua, </a:t>
            </a:r>
            <a:r>
              <a:rPr lang="tr-TR" sz="2400" b="1" dirty="0" smtClean="0">
                <a:solidFill>
                  <a:srgbClr val="C00000"/>
                </a:solidFill>
              </a:rPr>
              <a:t>Allah’ın yüceliği karşısında insanın aczini ve zafiyetini itiraf etmesi, sevgi ve saygı ile O’nun lütuf, nimet ve yardımını, dünya ve </a:t>
            </a:r>
            <a:r>
              <a:rPr lang="tr-TR" sz="2400" b="1" dirty="0" err="1" smtClean="0">
                <a:solidFill>
                  <a:srgbClr val="C00000"/>
                </a:solidFill>
              </a:rPr>
              <a:t>ahirette</a:t>
            </a:r>
            <a:r>
              <a:rPr lang="tr-TR" sz="2400" b="1" dirty="0" smtClean="0">
                <a:solidFill>
                  <a:srgbClr val="C00000"/>
                </a:solidFill>
              </a:rPr>
              <a:t> nimetler ve iyilikler ihsan etmesini; üzerindeki sıkıntı, dert ve belayı gidermesini; günah, hata ve kusurlarını bağışlamasını dilemesi; yalvarıp yakarması ve O’na hâlini arz edip niyazda bulunması demektir.</a:t>
            </a:r>
          </a:p>
        </p:txBody>
      </p:sp>
      <p:sp>
        <p:nvSpPr>
          <p:cNvPr id="3" name="2 Dikdörtgen"/>
          <p:cNvSpPr/>
          <p:nvPr/>
        </p:nvSpPr>
        <p:spPr>
          <a:xfrm>
            <a:off x="8715404" y="0"/>
            <a:ext cx="428596" cy="6858000"/>
          </a:xfrm>
          <a:prstGeom prst="rect">
            <a:avLst/>
          </a:prstGeom>
          <a:solidFill>
            <a:schemeClr val="bg2">
              <a:lumMod val="50000"/>
              <a:alpha val="51000"/>
            </a:schemeClr>
          </a:solidFill>
          <a:ln>
            <a:noFill/>
          </a:ln>
          <a:effectLst>
            <a:innerShdw blurRad="4318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tr-TR" sz="2400" b="1" dirty="0" smtClean="0">
                <a:solidFill>
                  <a:schemeClr val="tx1"/>
                </a:solidFill>
                <a:latin typeface="Times New Roman" pitchFamily="18" charset="0"/>
                <a:cs typeface="Times New Roman" pitchFamily="18" charset="0"/>
              </a:rPr>
              <a:t>Duanın tanımı</a:t>
            </a:r>
            <a:endParaRPr lang="tr-TR" sz="2400" b="1"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Dikdörtgen"/>
          <p:cNvSpPr/>
          <p:nvPr/>
        </p:nvSpPr>
        <p:spPr>
          <a:xfrm>
            <a:off x="285720" y="214290"/>
            <a:ext cx="8358246" cy="4929222"/>
          </a:xfrm>
          <a:prstGeom prst="rect">
            <a:avLst/>
          </a:prstGeom>
          <a:solidFill>
            <a:schemeClr val="accent6">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pPr algn="ctr"/>
            <a:r>
              <a:rPr lang="ar-SA" sz="3600" dirty="0" smtClean="0">
                <a:solidFill>
                  <a:schemeClr val="tx1"/>
                </a:solidFill>
                <a:latin typeface="HASENAT4" pitchFamily="2" charset="-78"/>
                <a:cs typeface="HASENAT4" pitchFamily="2" charset="-78"/>
              </a:rPr>
              <a:t>خمْسُ لَيَالٍ لا تَرِدُ فِيهِنَّ الدَّعْوَةُ: أَوَّلُ لَيْلَةٍ مِنْ رَجَبَ، وَلَيْلَةِ النِّصْفِ مِنْ شَعْبَانَ، وَلَيْلَةِ اْلجُمْعَةِ، وَلَيْلَةِ الْفِطْرِ، وَلَيْلَةِ النَّحْرِ</a:t>
            </a:r>
            <a:endParaRPr lang="tr-TR" sz="3600" dirty="0" smtClean="0">
              <a:solidFill>
                <a:schemeClr val="tx1"/>
              </a:solidFill>
              <a:latin typeface="HASENAT4" pitchFamily="2" charset="-78"/>
              <a:cs typeface="HASENAT4" pitchFamily="2" charset="-78"/>
            </a:endParaRPr>
          </a:p>
          <a:p>
            <a:pPr algn="ctr"/>
            <a:endParaRPr lang="tr-TR" sz="1200" dirty="0" smtClean="0">
              <a:solidFill>
                <a:schemeClr val="tx1"/>
              </a:solidFill>
            </a:endParaRPr>
          </a:p>
          <a:p>
            <a:pPr algn="ctr"/>
            <a:r>
              <a:rPr lang="tr-TR" sz="2400" dirty="0" smtClean="0">
                <a:solidFill>
                  <a:schemeClr val="tx1"/>
                </a:solidFill>
              </a:rPr>
              <a:t>"</a:t>
            </a:r>
            <a:r>
              <a:rPr lang="tr-TR" sz="2400" b="1" u="sng" dirty="0" smtClean="0">
                <a:solidFill>
                  <a:schemeClr val="tx1"/>
                </a:solidFill>
              </a:rPr>
              <a:t>Beş gece vardır ki onlarda yapılan dualar geriye çevrilmez. </a:t>
            </a:r>
          </a:p>
          <a:p>
            <a:pPr marL="514350" indent="-514350" algn="just">
              <a:buFont typeface="Wingdings" pitchFamily="2" charset="2"/>
              <a:buChar char="q"/>
            </a:pPr>
            <a:r>
              <a:rPr lang="tr-TR" sz="2400" b="1" dirty="0" smtClean="0">
                <a:solidFill>
                  <a:srgbClr val="FF0000"/>
                </a:solidFill>
              </a:rPr>
              <a:t>Recebin ilk (Cuma) gecesi, </a:t>
            </a:r>
          </a:p>
          <a:p>
            <a:pPr marL="514350" indent="-514350" algn="just">
              <a:buFont typeface="Wingdings" pitchFamily="2" charset="2"/>
              <a:buChar char="q"/>
            </a:pPr>
            <a:r>
              <a:rPr lang="tr-TR" sz="2400" dirty="0" smtClean="0">
                <a:solidFill>
                  <a:srgbClr val="00B050"/>
                </a:solidFill>
              </a:rPr>
              <a:t>Şabanın ortasında bulunan gece, </a:t>
            </a:r>
          </a:p>
          <a:p>
            <a:pPr marL="514350" indent="-514350" algn="just">
              <a:buFont typeface="Wingdings" pitchFamily="2" charset="2"/>
              <a:buChar char="q"/>
            </a:pPr>
            <a:r>
              <a:rPr lang="tr-TR" sz="2400" b="1" dirty="0" smtClean="0">
                <a:solidFill>
                  <a:srgbClr val="0070C0"/>
                </a:solidFill>
              </a:rPr>
              <a:t>Cuma gecesi, </a:t>
            </a:r>
          </a:p>
          <a:p>
            <a:pPr marL="514350" indent="-514350" algn="just">
              <a:buFont typeface="Wingdings" pitchFamily="2" charset="2"/>
              <a:buChar char="q"/>
            </a:pPr>
            <a:r>
              <a:rPr lang="tr-TR" sz="2400" dirty="0" smtClean="0">
                <a:solidFill>
                  <a:srgbClr val="C00000"/>
                </a:solidFill>
              </a:rPr>
              <a:t>Ramazan Bayramı gecesi </a:t>
            </a:r>
          </a:p>
          <a:p>
            <a:pPr marL="514350" indent="-514350" algn="just">
              <a:buFont typeface="Wingdings" pitchFamily="2" charset="2"/>
              <a:buChar char="q"/>
            </a:pPr>
            <a:r>
              <a:rPr lang="tr-TR" sz="2400" dirty="0" smtClean="0">
                <a:solidFill>
                  <a:schemeClr val="accent6">
                    <a:lumMod val="75000"/>
                  </a:schemeClr>
                </a:solidFill>
              </a:rPr>
              <a:t>Kurban Bayramı geceleridir.</a:t>
            </a:r>
            <a:r>
              <a:rPr lang="tr-TR" sz="2400" dirty="0" smtClean="0">
                <a:solidFill>
                  <a:schemeClr val="tx1"/>
                </a:solidFill>
              </a:rPr>
              <a:t> </a:t>
            </a:r>
            <a:r>
              <a:rPr lang="tr-TR" sz="1200" dirty="0" smtClean="0">
                <a:solidFill>
                  <a:schemeClr val="tx1"/>
                </a:solidFill>
              </a:rPr>
              <a:t>(</a:t>
            </a:r>
            <a:r>
              <a:rPr lang="tr-TR" sz="1200" dirty="0" err="1" smtClean="0">
                <a:solidFill>
                  <a:schemeClr val="tx1"/>
                </a:solidFill>
              </a:rPr>
              <a:t>Beyhaki</a:t>
            </a:r>
            <a:r>
              <a:rPr lang="tr-TR" sz="1200" dirty="0" smtClean="0">
                <a:solidFill>
                  <a:schemeClr val="tx1"/>
                </a:solidFill>
              </a:rPr>
              <a:t>, Sünen, </a:t>
            </a:r>
            <a:r>
              <a:rPr lang="tr-TR" sz="1200" dirty="0" err="1" smtClean="0">
                <a:solidFill>
                  <a:schemeClr val="tx1"/>
                </a:solidFill>
              </a:rPr>
              <a:t>Şuabül</a:t>
            </a:r>
            <a:r>
              <a:rPr lang="tr-TR" sz="1200" dirty="0" smtClean="0">
                <a:solidFill>
                  <a:schemeClr val="tx1"/>
                </a:solidFill>
              </a:rPr>
              <a:t>-İman)</a:t>
            </a:r>
            <a:endParaRPr lang="tr-TR" sz="2400" dirty="0">
              <a:solidFill>
                <a:schemeClr val="tx1"/>
              </a:solidFill>
              <a:latin typeface="Times New Roman" pitchFamily="18" charset="0"/>
              <a:cs typeface="Times New Roman" pitchFamily="18" charset="0"/>
            </a:endParaRPr>
          </a:p>
        </p:txBody>
      </p:sp>
      <p:sp>
        <p:nvSpPr>
          <p:cNvPr id="4" name="3 Dikdörtgen"/>
          <p:cNvSpPr/>
          <p:nvPr/>
        </p:nvSpPr>
        <p:spPr>
          <a:xfrm>
            <a:off x="8715404" y="0"/>
            <a:ext cx="428596" cy="6858000"/>
          </a:xfrm>
          <a:prstGeom prst="rect">
            <a:avLst/>
          </a:prstGeom>
          <a:solidFill>
            <a:srgbClr val="00B050">
              <a:alpha val="17000"/>
            </a:srgbClr>
          </a:solidFill>
          <a:ln>
            <a:noFill/>
          </a:ln>
          <a:effectLst>
            <a:innerShdw blurRad="546100" dist="190500" dir="7440000">
              <a:prstClr val="black">
                <a:alpha val="73000"/>
              </a:prstClr>
            </a:inn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tr-TR" sz="2400" b="1" dirty="0" smtClean="0">
                <a:solidFill>
                  <a:schemeClr val="tx1"/>
                </a:solidFill>
                <a:latin typeface="Times New Roman" pitchFamily="18" charset="0"/>
                <a:cs typeface="Times New Roman" pitchFamily="18" charset="0"/>
              </a:rPr>
              <a:t>Duada Zaman</a:t>
            </a:r>
            <a:endParaRPr lang="tr-TR" sz="2400" b="1"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Dikdörtgen"/>
          <p:cNvSpPr/>
          <p:nvPr/>
        </p:nvSpPr>
        <p:spPr>
          <a:xfrm>
            <a:off x="428596" y="142852"/>
            <a:ext cx="8286808" cy="5429288"/>
          </a:xfrm>
          <a:prstGeom prst="rect">
            <a:avLst/>
          </a:prstGeom>
          <a:solidFill>
            <a:schemeClr val="accent6">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pPr algn="ctr" rtl="1"/>
            <a:r>
              <a:rPr lang="ar-SA" sz="3200" dirty="0" smtClean="0">
                <a:solidFill>
                  <a:schemeClr val="tx1"/>
                </a:solidFill>
                <a:latin typeface="HASENAT4" pitchFamily="2" charset="-78"/>
                <a:cs typeface="HASENAT4" pitchFamily="2" charset="-78"/>
              </a:rPr>
              <a:t>أىُّ الدُّعَاءِ أسْمَعُ؟ قالَ: جَوْفَ اللَّيْلِ اﻻخِرَ، وَدُبُرَ الصَّلَوَاتِ المَكْتُوبَاتِ</a:t>
            </a:r>
            <a:endParaRPr lang="tr-TR" sz="3200" dirty="0" smtClean="0">
              <a:solidFill>
                <a:schemeClr val="tx1"/>
              </a:solidFill>
              <a:latin typeface="HASENAT4" pitchFamily="2" charset="-78"/>
              <a:cs typeface="HASENAT4" pitchFamily="2" charset="-78"/>
            </a:endParaRPr>
          </a:p>
          <a:p>
            <a:pPr algn="ctr" rtl="1"/>
            <a:endParaRPr lang="tr-TR" sz="1100" dirty="0" smtClean="0">
              <a:solidFill>
                <a:schemeClr val="tx1"/>
              </a:solidFill>
              <a:latin typeface="HASENAT4" pitchFamily="2" charset="-78"/>
              <a:cs typeface="HASENAT4" pitchFamily="2" charset="-78"/>
            </a:endParaRPr>
          </a:p>
          <a:p>
            <a:pPr algn="just" rtl="1"/>
            <a:r>
              <a:rPr lang="tr-TR" sz="2800" dirty="0" smtClean="0">
                <a:solidFill>
                  <a:schemeClr val="tx1"/>
                </a:solidFill>
              </a:rPr>
              <a:t>          </a:t>
            </a:r>
            <a:r>
              <a:rPr lang="en-US" sz="2800" dirty="0" smtClean="0">
                <a:solidFill>
                  <a:schemeClr val="tx1"/>
                </a:solidFill>
              </a:rPr>
              <a:t>"</a:t>
            </a:r>
            <a:r>
              <a:rPr lang="en-US" sz="2400" dirty="0" err="1" smtClean="0">
                <a:solidFill>
                  <a:schemeClr val="tx1"/>
                </a:solidFill>
              </a:rPr>
              <a:t>Denildi</a:t>
            </a:r>
            <a:r>
              <a:rPr lang="en-US" sz="2400" dirty="0" smtClean="0">
                <a:solidFill>
                  <a:schemeClr val="tx1"/>
                </a:solidFill>
              </a:rPr>
              <a:t> </a:t>
            </a:r>
            <a:r>
              <a:rPr lang="en-US" sz="2400" dirty="0" err="1" smtClean="0">
                <a:solidFill>
                  <a:schemeClr val="tx1"/>
                </a:solidFill>
              </a:rPr>
              <a:t>ki</a:t>
            </a:r>
            <a:r>
              <a:rPr lang="en-US" sz="2400" dirty="0" smtClean="0">
                <a:solidFill>
                  <a:schemeClr val="tx1"/>
                </a:solidFill>
              </a:rPr>
              <a:t>: </a:t>
            </a:r>
            <a:r>
              <a:rPr lang="en-US" sz="2800" dirty="0" smtClean="0">
                <a:solidFill>
                  <a:schemeClr val="tx1"/>
                </a:solidFill>
              </a:rPr>
              <a:t>"</a:t>
            </a:r>
            <a:r>
              <a:rPr lang="en-US" sz="2800" dirty="0" err="1" smtClean="0">
                <a:solidFill>
                  <a:srgbClr val="C00000"/>
                </a:solidFill>
              </a:rPr>
              <a:t>Ey</a:t>
            </a:r>
            <a:r>
              <a:rPr lang="en-US" sz="2800" dirty="0" smtClean="0">
                <a:solidFill>
                  <a:srgbClr val="C00000"/>
                </a:solidFill>
              </a:rPr>
              <a:t> </a:t>
            </a:r>
            <a:r>
              <a:rPr lang="en-US" sz="2800" dirty="0" err="1" smtClean="0">
                <a:solidFill>
                  <a:srgbClr val="C00000"/>
                </a:solidFill>
              </a:rPr>
              <a:t>Allah'ın</a:t>
            </a:r>
            <a:r>
              <a:rPr lang="en-US" sz="2800" dirty="0" smtClean="0">
                <a:solidFill>
                  <a:srgbClr val="C00000"/>
                </a:solidFill>
              </a:rPr>
              <a:t> </a:t>
            </a:r>
            <a:r>
              <a:rPr lang="en-US" sz="2800" dirty="0" err="1" smtClean="0">
                <a:solidFill>
                  <a:srgbClr val="C00000"/>
                </a:solidFill>
              </a:rPr>
              <a:t>Resûlü</a:t>
            </a:r>
            <a:r>
              <a:rPr lang="en-US" sz="2800" dirty="0" smtClean="0">
                <a:solidFill>
                  <a:srgbClr val="C00000"/>
                </a:solidFill>
              </a:rPr>
              <a:t>! En </a:t>
            </a:r>
            <a:r>
              <a:rPr lang="en-US" sz="2800" dirty="0" err="1" smtClean="0">
                <a:solidFill>
                  <a:srgbClr val="C00000"/>
                </a:solidFill>
              </a:rPr>
              <a:t>ziyade</a:t>
            </a:r>
            <a:r>
              <a:rPr lang="en-US" sz="2800" dirty="0" smtClean="0">
                <a:solidFill>
                  <a:srgbClr val="C00000"/>
                </a:solidFill>
              </a:rPr>
              <a:t> </a:t>
            </a:r>
            <a:r>
              <a:rPr lang="en-US" sz="2800" dirty="0" err="1" smtClean="0">
                <a:solidFill>
                  <a:srgbClr val="C00000"/>
                </a:solidFill>
              </a:rPr>
              <a:t>dinlenmeye</a:t>
            </a:r>
            <a:r>
              <a:rPr lang="en-US" sz="2800" dirty="0" smtClean="0">
                <a:solidFill>
                  <a:srgbClr val="C00000"/>
                </a:solidFill>
              </a:rPr>
              <a:t> (</a:t>
            </a:r>
            <a:r>
              <a:rPr lang="en-US" sz="2800" dirty="0" err="1" smtClean="0">
                <a:solidFill>
                  <a:srgbClr val="C00000"/>
                </a:solidFill>
              </a:rPr>
              <a:t>ve</a:t>
            </a:r>
            <a:r>
              <a:rPr lang="en-US" sz="2800" dirty="0" smtClean="0">
                <a:solidFill>
                  <a:srgbClr val="C00000"/>
                </a:solidFill>
              </a:rPr>
              <a:t> </a:t>
            </a:r>
            <a:r>
              <a:rPr lang="en-US" sz="2800" dirty="0" err="1" smtClean="0">
                <a:solidFill>
                  <a:srgbClr val="C00000"/>
                </a:solidFill>
              </a:rPr>
              <a:t>kabule</a:t>
            </a:r>
            <a:r>
              <a:rPr lang="en-US" sz="2800" dirty="0" smtClean="0">
                <a:solidFill>
                  <a:srgbClr val="C00000"/>
                </a:solidFill>
              </a:rPr>
              <a:t>) </a:t>
            </a:r>
            <a:r>
              <a:rPr lang="en-US" sz="2800" dirty="0" err="1" smtClean="0">
                <a:solidFill>
                  <a:srgbClr val="C00000"/>
                </a:solidFill>
              </a:rPr>
              <a:t>mazhar</a:t>
            </a:r>
            <a:r>
              <a:rPr lang="en-US" sz="2800" dirty="0" smtClean="0">
                <a:solidFill>
                  <a:srgbClr val="C00000"/>
                </a:solidFill>
              </a:rPr>
              <a:t> </a:t>
            </a:r>
            <a:r>
              <a:rPr lang="en-US" sz="2800" dirty="0" err="1" smtClean="0">
                <a:solidFill>
                  <a:srgbClr val="C00000"/>
                </a:solidFill>
              </a:rPr>
              <a:t>olan</a:t>
            </a:r>
            <a:r>
              <a:rPr lang="en-US" sz="2800" dirty="0" smtClean="0">
                <a:solidFill>
                  <a:srgbClr val="C00000"/>
                </a:solidFill>
              </a:rPr>
              <a:t> </a:t>
            </a:r>
            <a:r>
              <a:rPr lang="en-US" sz="2800" dirty="0" err="1" smtClean="0">
                <a:solidFill>
                  <a:srgbClr val="C00000"/>
                </a:solidFill>
              </a:rPr>
              <a:t>dua</a:t>
            </a:r>
            <a:r>
              <a:rPr lang="en-US" sz="2800" dirty="0" smtClean="0">
                <a:solidFill>
                  <a:srgbClr val="C00000"/>
                </a:solidFill>
              </a:rPr>
              <a:t> </a:t>
            </a:r>
            <a:r>
              <a:rPr lang="en-US" sz="2800" dirty="0" err="1" smtClean="0">
                <a:solidFill>
                  <a:srgbClr val="C00000"/>
                </a:solidFill>
              </a:rPr>
              <a:t>hangisidir</a:t>
            </a:r>
            <a:r>
              <a:rPr lang="en-US" sz="2800" dirty="0" smtClean="0">
                <a:solidFill>
                  <a:srgbClr val="C00000"/>
                </a:solidFill>
              </a:rPr>
              <a:t>?</a:t>
            </a:r>
            <a:r>
              <a:rPr lang="en-US" sz="2800" dirty="0" smtClean="0">
                <a:solidFill>
                  <a:schemeClr val="tx1"/>
                </a:solidFill>
              </a:rPr>
              <a:t>"</a:t>
            </a:r>
            <a:r>
              <a:rPr lang="tr-TR" sz="2800" dirty="0" smtClean="0">
                <a:solidFill>
                  <a:schemeClr val="tx1"/>
                </a:solidFill>
              </a:rPr>
              <a:t> </a:t>
            </a:r>
            <a:r>
              <a:rPr lang="en-US" sz="2800" dirty="0" smtClean="0">
                <a:solidFill>
                  <a:schemeClr val="tx1"/>
                </a:solidFill>
              </a:rPr>
              <a:t>"</a:t>
            </a:r>
            <a:r>
              <a:rPr lang="en-US" sz="2800" b="1" dirty="0" err="1" smtClean="0">
                <a:solidFill>
                  <a:srgbClr val="0070C0"/>
                </a:solidFill>
              </a:rPr>
              <a:t>Gecenin</a:t>
            </a:r>
            <a:r>
              <a:rPr lang="en-US" sz="2800" b="1" dirty="0" smtClean="0">
                <a:solidFill>
                  <a:srgbClr val="0070C0"/>
                </a:solidFill>
              </a:rPr>
              <a:t> </a:t>
            </a:r>
            <a:r>
              <a:rPr lang="en-US" sz="2800" b="1" dirty="0" err="1" smtClean="0">
                <a:solidFill>
                  <a:srgbClr val="0070C0"/>
                </a:solidFill>
              </a:rPr>
              <a:t>sonunda</a:t>
            </a:r>
            <a:r>
              <a:rPr lang="en-US" sz="2800" b="1" dirty="0" smtClean="0">
                <a:solidFill>
                  <a:srgbClr val="0070C0"/>
                </a:solidFill>
              </a:rPr>
              <a:t> </a:t>
            </a:r>
            <a:r>
              <a:rPr lang="en-US" sz="2800" b="1" dirty="0" err="1" smtClean="0">
                <a:solidFill>
                  <a:srgbClr val="0070C0"/>
                </a:solidFill>
              </a:rPr>
              <a:t>yapılan</a:t>
            </a:r>
            <a:r>
              <a:rPr lang="en-US" sz="2800" b="1" dirty="0" smtClean="0">
                <a:solidFill>
                  <a:srgbClr val="0070C0"/>
                </a:solidFill>
              </a:rPr>
              <a:t> </a:t>
            </a:r>
            <a:r>
              <a:rPr lang="en-US" sz="2800" b="1" dirty="0" err="1" smtClean="0">
                <a:solidFill>
                  <a:srgbClr val="0070C0"/>
                </a:solidFill>
              </a:rPr>
              <a:t>dua</a:t>
            </a:r>
            <a:r>
              <a:rPr lang="en-US" sz="2800" b="1" dirty="0" smtClean="0">
                <a:solidFill>
                  <a:srgbClr val="0070C0"/>
                </a:solidFill>
              </a:rPr>
              <a:t> </a:t>
            </a:r>
            <a:r>
              <a:rPr lang="en-US" sz="2800" b="1" dirty="0" err="1" smtClean="0">
                <a:solidFill>
                  <a:srgbClr val="0070C0"/>
                </a:solidFill>
              </a:rPr>
              <a:t>ile</a:t>
            </a:r>
            <a:r>
              <a:rPr lang="en-US" sz="2800" b="1" dirty="0" smtClean="0">
                <a:solidFill>
                  <a:srgbClr val="0070C0"/>
                </a:solidFill>
              </a:rPr>
              <a:t> </a:t>
            </a:r>
            <a:r>
              <a:rPr lang="en-US" sz="2800" b="1" dirty="0" err="1" smtClean="0">
                <a:solidFill>
                  <a:srgbClr val="0070C0"/>
                </a:solidFill>
              </a:rPr>
              <a:t>farz</a:t>
            </a:r>
            <a:r>
              <a:rPr lang="en-US" sz="2800" b="1" dirty="0" smtClean="0">
                <a:solidFill>
                  <a:srgbClr val="0070C0"/>
                </a:solidFill>
              </a:rPr>
              <a:t> </a:t>
            </a:r>
            <a:r>
              <a:rPr lang="en-US" sz="2800" b="1" dirty="0" err="1" smtClean="0">
                <a:solidFill>
                  <a:srgbClr val="0070C0"/>
                </a:solidFill>
              </a:rPr>
              <a:t>namazların</a:t>
            </a:r>
            <a:r>
              <a:rPr lang="en-US" sz="2800" b="1" dirty="0" smtClean="0">
                <a:solidFill>
                  <a:srgbClr val="0070C0"/>
                </a:solidFill>
              </a:rPr>
              <a:t> </a:t>
            </a:r>
            <a:endParaRPr lang="tr-TR" sz="2800" b="1" dirty="0" smtClean="0">
              <a:solidFill>
                <a:srgbClr val="0070C0"/>
              </a:solidFill>
            </a:endParaRPr>
          </a:p>
          <a:p>
            <a:pPr rtl="1"/>
            <a:r>
              <a:rPr lang="en-US" sz="2800" b="1" dirty="0" err="1" smtClean="0">
                <a:solidFill>
                  <a:srgbClr val="0070C0"/>
                </a:solidFill>
              </a:rPr>
              <a:t>ardından</a:t>
            </a:r>
            <a:r>
              <a:rPr lang="en-US" sz="2800" b="1" dirty="0" smtClean="0">
                <a:solidFill>
                  <a:srgbClr val="0070C0"/>
                </a:solidFill>
              </a:rPr>
              <a:t> </a:t>
            </a:r>
            <a:r>
              <a:rPr lang="en-US" sz="2800" b="1" dirty="0" err="1" smtClean="0">
                <a:solidFill>
                  <a:srgbClr val="0070C0"/>
                </a:solidFill>
              </a:rPr>
              <a:t>yapılan</a:t>
            </a:r>
            <a:r>
              <a:rPr lang="en-US" sz="2800" b="1" dirty="0" smtClean="0">
                <a:solidFill>
                  <a:srgbClr val="0070C0"/>
                </a:solidFill>
              </a:rPr>
              <a:t> </a:t>
            </a:r>
            <a:r>
              <a:rPr lang="en-US" sz="2800" b="1" dirty="0" err="1" smtClean="0">
                <a:solidFill>
                  <a:srgbClr val="0070C0"/>
                </a:solidFill>
              </a:rPr>
              <a:t>dualardır</a:t>
            </a:r>
            <a:r>
              <a:rPr lang="en-US" sz="2800" dirty="0" smtClean="0">
                <a:solidFill>
                  <a:srgbClr val="0070C0"/>
                </a:solidFill>
              </a:rPr>
              <a:t>!</a:t>
            </a:r>
            <a:r>
              <a:rPr lang="en-US" sz="2800" dirty="0" smtClean="0">
                <a:solidFill>
                  <a:schemeClr val="tx1"/>
                </a:solidFill>
              </a:rPr>
              <a:t>" </a:t>
            </a:r>
            <a:r>
              <a:rPr lang="en-US" sz="2400" dirty="0" err="1" smtClean="0">
                <a:solidFill>
                  <a:schemeClr val="tx1"/>
                </a:solidFill>
              </a:rPr>
              <a:t>diye</a:t>
            </a:r>
            <a:r>
              <a:rPr lang="en-US" sz="2400" dirty="0" smtClean="0">
                <a:solidFill>
                  <a:schemeClr val="tx1"/>
                </a:solidFill>
              </a:rPr>
              <a:t> </a:t>
            </a:r>
            <a:r>
              <a:rPr lang="en-US" sz="2400" dirty="0" err="1" smtClean="0">
                <a:solidFill>
                  <a:schemeClr val="tx1"/>
                </a:solidFill>
              </a:rPr>
              <a:t>cevap</a:t>
            </a:r>
            <a:r>
              <a:rPr lang="en-US" sz="2400" dirty="0" smtClean="0">
                <a:solidFill>
                  <a:schemeClr val="tx1"/>
                </a:solidFill>
              </a:rPr>
              <a:t> </a:t>
            </a:r>
            <a:r>
              <a:rPr lang="en-US" sz="2400" dirty="0" err="1" smtClean="0">
                <a:solidFill>
                  <a:schemeClr val="tx1"/>
                </a:solidFill>
              </a:rPr>
              <a:t>verdi</a:t>
            </a:r>
            <a:r>
              <a:rPr lang="en-US" sz="2800" dirty="0" smtClean="0">
                <a:solidFill>
                  <a:schemeClr val="tx1"/>
                </a:solidFill>
              </a:rPr>
              <a:t>."</a:t>
            </a:r>
            <a:endParaRPr lang="tr-TR" sz="2800" dirty="0" smtClean="0">
              <a:solidFill>
                <a:schemeClr val="tx1"/>
              </a:solidFill>
            </a:endParaRPr>
          </a:p>
          <a:p>
            <a:pPr algn="r" rtl="1"/>
            <a:r>
              <a:rPr lang="tr-TR" sz="1400" dirty="0" smtClean="0">
                <a:solidFill>
                  <a:schemeClr val="tx1"/>
                </a:solidFill>
              </a:rPr>
              <a:t>(</a:t>
            </a:r>
            <a:r>
              <a:rPr lang="en-US" sz="1400" dirty="0" err="1" smtClean="0">
                <a:solidFill>
                  <a:schemeClr val="tx1"/>
                </a:solidFill>
              </a:rPr>
              <a:t>Tirmizî</a:t>
            </a:r>
            <a:r>
              <a:rPr lang="en-US" sz="1400" dirty="0" smtClean="0">
                <a:solidFill>
                  <a:schemeClr val="tx1"/>
                </a:solidFill>
              </a:rPr>
              <a:t>, </a:t>
            </a:r>
            <a:r>
              <a:rPr lang="en-US" sz="1400" dirty="0" err="1" smtClean="0">
                <a:solidFill>
                  <a:schemeClr val="tx1"/>
                </a:solidFill>
              </a:rPr>
              <a:t>Daavât</a:t>
            </a:r>
            <a:r>
              <a:rPr lang="en-US" sz="1400" dirty="0" smtClean="0">
                <a:solidFill>
                  <a:schemeClr val="tx1"/>
                </a:solidFill>
              </a:rPr>
              <a:t> 78, (V, 527)</a:t>
            </a:r>
            <a:endParaRPr lang="tr-TR" sz="1400" dirty="0" smtClean="0">
              <a:solidFill>
                <a:schemeClr val="tx1"/>
              </a:solidFill>
            </a:endParaRPr>
          </a:p>
          <a:p>
            <a:pPr algn="ctr" rtl="1"/>
            <a:r>
              <a:rPr lang="ar-SA" sz="4000" dirty="0" smtClean="0">
                <a:solidFill>
                  <a:schemeClr val="tx1"/>
                </a:solidFill>
                <a:latin typeface="HASENAT4" pitchFamily="2" charset="-78"/>
                <a:cs typeface="HASENAT4" pitchFamily="2" charset="-78"/>
              </a:rPr>
              <a:t>أقْرَبُ مَا يَكُونُ الْعَبْدُ مِنْ رَبِّهِ وَهُوَ سَاجِدٌ، فأكْثِرُوا الدُّعَاءَ</a:t>
            </a:r>
            <a:endParaRPr lang="tr-TR" sz="4000" dirty="0" smtClean="0">
              <a:solidFill>
                <a:schemeClr val="tx1"/>
              </a:solidFill>
              <a:latin typeface="HASENAT4" pitchFamily="2" charset="-78"/>
              <a:cs typeface="HASENAT4" pitchFamily="2" charset="-78"/>
            </a:endParaRPr>
          </a:p>
          <a:p>
            <a:pPr algn="just"/>
            <a:endParaRPr lang="tr-TR" sz="900" b="1" dirty="0" smtClean="0">
              <a:solidFill>
                <a:srgbClr val="C00000"/>
              </a:solidFill>
            </a:endParaRPr>
          </a:p>
          <a:p>
            <a:pPr algn="just"/>
            <a:r>
              <a:rPr lang="tr-TR" sz="2800" b="1" dirty="0" smtClean="0">
                <a:solidFill>
                  <a:srgbClr val="C00000"/>
                </a:solidFill>
              </a:rPr>
              <a:t>	</a:t>
            </a:r>
            <a:r>
              <a:rPr lang="en-US" sz="2800" b="1" dirty="0" smtClean="0">
                <a:solidFill>
                  <a:srgbClr val="C00000"/>
                </a:solidFill>
              </a:rPr>
              <a:t>“</a:t>
            </a:r>
            <a:r>
              <a:rPr lang="en-US" sz="2800" i="1" dirty="0" err="1" smtClean="0">
                <a:solidFill>
                  <a:srgbClr val="C00000"/>
                </a:solidFill>
              </a:rPr>
              <a:t>Kulun</a:t>
            </a:r>
            <a:r>
              <a:rPr lang="en-US" sz="2800" i="1" dirty="0" smtClean="0">
                <a:solidFill>
                  <a:srgbClr val="C00000"/>
                </a:solidFill>
              </a:rPr>
              <a:t> </a:t>
            </a:r>
            <a:r>
              <a:rPr lang="en-US" sz="2800" i="1" dirty="0" err="1" smtClean="0">
                <a:solidFill>
                  <a:srgbClr val="C00000"/>
                </a:solidFill>
              </a:rPr>
              <a:t>Rabbine</a:t>
            </a:r>
            <a:r>
              <a:rPr lang="en-US" sz="2800" i="1" dirty="0" smtClean="0">
                <a:solidFill>
                  <a:srgbClr val="C00000"/>
                </a:solidFill>
              </a:rPr>
              <a:t> en </a:t>
            </a:r>
            <a:r>
              <a:rPr lang="en-US" sz="2800" i="1" dirty="0" err="1" smtClean="0">
                <a:solidFill>
                  <a:srgbClr val="C00000"/>
                </a:solidFill>
              </a:rPr>
              <a:t>yakın</a:t>
            </a:r>
            <a:r>
              <a:rPr lang="en-US" sz="2800" i="1" dirty="0" smtClean="0">
                <a:solidFill>
                  <a:srgbClr val="C00000"/>
                </a:solidFill>
              </a:rPr>
              <a:t> </a:t>
            </a:r>
            <a:r>
              <a:rPr lang="en-US" sz="2800" i="1" dirty="0" err="1" smtClean="0">
                <a:solidFill>
                  <a:srgbClr val="C00000"/>
                </a:solidFill>
              </a:rPr>
              <a:t>olduğu</a:t>
            </a:r>
            <a:r>
              <a:rPr lang="en-US" sz="2800" i="1" dirty="0" smtClean="0">
                <a:solidFill>
                  <a:srgbClr val="C00000"/>
                </a:solidFill>
              </a:rPr>
              <a:t> an, </a:t>
            </a:r>
            <a:r>
              <a:rPr lang="en-US" sz="2800" i="1" dirty="0" err="1" smtClean="0">
                <a:solidFill>
                  <a:srgbClr val="C00000"/>
                </a:solidFill>
              </a:rPr>
              <a:t>secdede</a:t>
            </a:r>
            <a:r>
              <a:rPr lang="en-US" sz="2800" i="1" dirty="0" smtClean="0">
                <a:solidFill>
                  <a:srgbClr val="C00000"/>
                </a:solidFill>
              </a:rPr>
              <a:t> </a:t>
            </a:r>
            <a:r>
              <a:rPr lang="en-US" sz="2800" i="1" dirty="0" err="1" smtClean="0">
                <a:solidFill>
                  <a:srgbClr val="C00000"/>
                </a:solidFill>
              </a:rPr>
              <a:t>bulunduğu</a:t>
            </a:r>
            <a:r>
              <a:rPr lang="en-US" sz="2800" i="1" dirty="0" smtClean="0">
                <a:solidFill>
                  <a:srgbClr val="C00000"/>
                </a:solidFill>
              </a:rPr>
              <a:t> </a:t>
            </a:r>
            <a:r>
              <a:rPr lang="en-US" sz="2800" i="1" dirty="0" err="1" smtClean="0">
                <a:solidFill>
                  <a:srgbClr val="C00000"/>
                </a:solidFill>
              </a:rPr>
              <a:t>andır</a:t>
            </a:r>
            <a:r>
              <a:rPr lang="en-US" sz="2800" i="1" dirty="0" smtClean="0">
                <a:solidFill>
                  <a:srgbClr val="C00000"/>
                </a:solidFill>
              </a:rPr>
              <a:t>. O </a:t>
            </a:r>
            <a:r>
              <a:rPr lang="en-US" sz="2800" i="1" dirty="0" err="1" smtClean="0">
                <a:solidFill>
                  <a:srgbClr val="C00000"/>
                </a:solidFill>
              </a:rPr>
              <a:t>halde</a:t>
            </a:r>
            <a:r>
              <a:rPr lang="en-US" sz="2800" i="1" dirty="0" smtClean="0">
                <a:solidFill>
                  <a:srgbClr val="C00000"/>
                </a:solidFill>
              </a:rPr>
              <a:t> </a:t>
            </a:r>
            <a:r>
              <a:rPr lang="en-US" sz="2800" i="1" dirty="0" err="1" smtClean="0">
                <a:solidFill>
                  <a:srgbClr val="C00000"/>
                </a:solidFill>
              </a:rPr>
              <a:t>secde</a:t>
            </a:r>
            <a:r>
              <a:rPr lang="en-US" sz="2800" i="1" dirty="0" smtClean="0">
                <a:solidFill>
                  <a:srgbClr val="C00000"/>
                </a:solidFill>
              </a:rPr>
              <a:t> </a:t>
            </a:r>
            <a:r>
              <a:rPr lang="en-US" sz="2800" i="1" dirty="0" err="1" smtClean="0">
                <a:solidFill>
                  <a:srgbClr val="C00000"/>
                </a:solidFill>
              </a:rPr>
              <a:t>halinde</a:t>
            </a:r>
            <a:r>
              <a:rPr lang="en-US" sz="2800" i="1" dirty="0" smtClean="0">
                <a:solidFill>
                  <a:srgbClr val="C00000"/>
                </a:solidFill>
              </a:rPr>
              <a:t> </a:t>
            </a:r>
            <a:r>
              <a:rPr lang="en-US" sz="2800" i="1" dirty="0" err="1" smtClean="0">
                <a:solidFill>
                  <a:srgbClr val="C00000"/>
                </a:solidFill>
              </a:rPr>
              <a:t>bolca</a:t>
            </a:r>
            <a:r>
              <a:rPr lang="en-US" sz="2800" i="1" dirty="0" smtClean="0">
                <a:solidFill>
                  <a:srgbClr val="C00000"/>
                </a:solidFill>
              </a:rPr>
              <a:t> </a:t>
            </a:r>
            <a:r>
              <a:rPr lang="en-US" sz="2800" i="1" dirty="0" err="1" smtClean="0">
                <a:solidFill>
                  <a:srgbClr val="C00000"/>
                </a:solidFill>
              </a:rPr>
              <a:t>dua</a:t>
            </a:r>
            <a:r>
              <a:rPr lang="en-US" sz="2800" i="1" dirty="0" smtClean="0">
                <a:solidFill>
                  <a:srgbClr val="C00000"/>
                </a:solidFill>
              </a:rPr>
              <a:t> </a:t>
            </a:r>
            <a:r>
              <a:rPr lang="en-US" sz="2800" i="1" dirty="0" err="1" smtClean="0">
                <a:solidFill>
                  <a:srgbClr val="C00000"/>
                </a:solidFill>
              </a:rPr>
              <a:t>ediniz</a:t>
            </a:r>
            <a:r>
              <a:rPr lang="en-US" sz="2800" dirty="0" smtClean="0">
                <a:solidFill>
                  <a:srgbClr val="C00000"/>
                </a:solidFill>
              </a:rPr>
              <a:t>” </a:t>
            </a:r>
            <a:r>
              <a:rPr lang="tr-TR" sz="1400" dirty="0" smtClean="0">
                <a:solidFill>
                  <a:schemeClr val="tx1"/>
                </a:solidFill>
              </a:rPr>
              <a:t>(Müslim, Salât, 42. I,350)</a:t>
            </a:r>
          </a:p>
          <a:p>
            <a:pPr algn="just"/>
            <a:endParaRPr lang="tr-TR" sz="2800" dirty="0">
              <a:solidFill>
                <a:schemeClr val="tx1"/>
              </a:solidFill>
            </a:endParaRPr>
          </a:p>
        </p:txBody>
      </p:sp>
      <p:sp>
        <p:nvSpPr>
          <p:cNvPr id="3" name="2 Dikdörtgen"/>
          <p:cNvSpPr/>
          <p:nvPr/>
        </p:nvSpPr>
        <p:spPr>
          <a:xfrm>
            <a:off x="8715404" y="0"/>
            <a:ext cx="428596" cy="6858000"/>
          </a:xfrm>
          <a:prstGeom prst="rect">
            <a:avLst/>
          </a:prstGeom>
          <a:solidFill>
            <a:srgbClr val="00B050">
              <a:alpha val="17000"/>
            </a:srgbClr>
          </a:solidFill>
          <a:ln>
            <a:noFill/>
          </a:ln>
          <a:effectLst>
            <a:innerShdw blurRad="546100" dist="190500" dir="7440000">
              <a:prstClr val="black">
                <a:alpha val="73000"/>
              </a:prstClr>
            </a:inn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tr-TR" sz="2400" b="1" dirty="0" smtClean="0">
                <a:solidFill>
                  <a:schemeClr val="tx1"/>
                </a:solidFill>
                <a:latin typeface="Times New Roman" pitchFamily="18" charset="0"/>
                <a:cs typeface="Times New Roman" pitchFamily="18" charset="0"/>
              </a:rPr>
              <a:t>Duada Zaman</a:t>
            </a:r>
            <a:endParaRPr lang="tr-TR" sz="2400" b="1"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Dikdörtgen"/>
          <p:cNvSpPr/>
          <p:nvPr/>
        </p:nvSpPr>
        <p:spPr>
          <a:xfrm>
            <a:off x="428596" y="285728"/>
            <a:ext cx="8286808" cy="5286412"/>
          </a:xfrm>
          <a:prstGeom prst="rect">
            <a:avLst/>
          </a:prstGeom>
          <a:solidFill>
            <a:schemeClr val="accent6">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pPr algn="just"/>
            <a:r>
              <a:rPr lang="tr-TR" sz="2400" dirty="0" smtClean="0">
                <a:solidFill>
                  <a:schemeClr val="tx1"/>
                </a:solidFill>
              </a:rPr>
              <a:t>	</a:t>
            </a:r>
            <a:r>
              <a:rPr lang="tr-TR" sz="2400" b="1" dirty="0" smtClean="0">
                <a:solidFill>
                  <a:srgbClr val="C00000"/>
                </a:solidFill>
              </a:rPr>
              <a:t>Evde, caddede, sokakta, iş yerinde, tarlada kısaca, tuvalet </a:t>
            </a:r>
            <a:r>
              <a:rPr lang="nb-NO" sz="2400" b="1" dirty="0" smtClean="0">
                <a:solidFill>
                  <a:srgbClr val="C00000"/>
                </a:solidFill>
              </a:rPr>
              <a:t>gibi ibadete elverişli olmayan yerler ile kumarhane ve</a:t>
            </a:r>
            <a:r>
              <a:rPr lang="tr-TR" sz="2400" b="1" dirty="0" smtClean="0">
                <a:solidFill>
                  <a:srgbClr val="C00000"/>
                </a:solidFill>
              </a:rPr>
              <a:t> meyhane gibi günah işlenen mekânların dışında her yerde dua edilebilir. </a:t>
            </a:r>
          </a:p>
          <a:p>
            <a:pPr algn="just"/>
            <a:r>
              <a:rPr lang="tr-TR" sz="2400" dirty="0" smtClean="0">
                <a:solidFill>
                  <a:schemeClr val="tx1"/>
                </a:solidFill>
              </a:rPr>
              <a:t>	</a:t>
            </a:r>
            <a:r>
              <a:rPr lang="tr-TR" sz="2400" dirty="0" smtClean="0">
                <a:solidFill>
                  <a:srgbClr val="0070C0"/>
                </a:solidFill>
              </a:rPr>
              <a:t>Bununla birlikte Kâbe ve cami gibi ibadet yerlerinde, Arafat ve </a:t>
            </a:r>
            <a:r>
              <a:rPr lang="tr-TR" sz="2400" dirty="0" err="1" smtClean="0">
                <a:solidFill>
                  <a:srgbClr val="0070C0"/>
                </a:solidFill>
              </a:rPr>
              <a:t>Müzdelife</a:t>
            </a:r>
            <a:r>
              <a:rPr lang="tr-TR" sz="2400" dirty="0" smtClean="0">
                <a:solidFill>
                  <a:srgbClr val="0070C0"/>
                </a:solidFill>
              </a:rPr>
              <a:t> gibi mübarek mekânlarda yapılan dualar daha faziletlidir. </a:t>
            </a:r>
          </a:p>
          <a:p>
            <a:pPr algn="just"/>
            <a:r>
              <a:rPr lang="tr-TR" sz="2400" dirty="0" smtClean="0">
                <a:solidFill>
                  <a:schemeClr val="tx1"/>
                </a:solidFill>
              </a:rPr>
              <a:t>	</a:t>
            </a:r>
            <a:r>
              <a:rPr lang="tr-TR" sz="2400" dirty="0" smtClean="0">
                <a:solidFill>
                  <a:srgbClr val="7030A0"/>
                </a:solidFill>
              </a:rPr>
              <a:t>Meselâ Peygamber Efendimiz; Medine’deki </a:t>
            </a:r>
            <a:r>
              <a:rPr lang="tr-TR" sz="2400" b="1" dirty="0" err="1" smtClean="0">
                <a:solidFill>
                  <a:srgbClr val="7030A0"/>
                </a:solidFill>
              </a:rPr>
              <a:t>Mescid</a:t>
            </a:r>
            <a:r>
              <a:rPr lang="tr-TR" sz="2400" b="1" dirty="0" smtClean="0">
                <a:solidFill>
                  <a:srgbClr val="7030A0"/>
                </a:solidFill>
              </a:rPr>
              <a:t>-i Nebevî’de </a:t>
            </a:r>
            <a:r>
              <a:rPr lang="tr-TR" sz="2400" dirty="0" smtClean="0">
                <a:solidFill>
                  <a:srgbClr val="7030A0"/>
                </a:solidFill>
              </a:rPr>
              <a:t>kılınan bir rekat namazın, </a:t>
            </a:r>
            <a:r>
              <a:rPr lang="tr-TR" sz="2400" b="1" dirty="0" err="1" smtClean="0">
                <a:solidFill>
                  <a:srgbClr val="7030A0"/>
                </a:solidFill>
              </a:rPr>
              <a:t>Mescid</a:t>
            </a:r>
            <a:r>
              <a:rPr lang="tr-TR" sz="2400" b="1" dirty="0" smtClean="0">
                <a:solidFill>
                  <a:srgbClr val="7030A0"/>
                </a:solidFill>
              </a:rPr>
              <a:t>-i Haram </a:t>
            </a:r>
            <a:r>
              <a:rPr lang="tr-TR" sz="2400" dirty="0" smtClean="0">
                <a:solidFill>
                  <a:srgbClr val="7030A0"/>
                </a:solidFill>
              </a:rPr>
              <a:t>dışındaki diğer mescitlerde kılınan bin rekat namaza denk olduğunu </a:t>
            </a:r>
            <a:r>
              <a:rPr lang="tr-TR" sz="2400" dirty="0" err="1" smtClean="0">
                <a:solidFill>
                  <a:srgbClr val="7030A0"/>
                </a:solidFill>
              </a:rPr>
              <a:t>Mescid</a:t>
            </a:r>
            <a:r>
              <a:rPr lang="tr-TR" sz="2400" dirty="0" smtClean="0">
                <a:solidFill>
                  <a:srgbClr val="7030A0"/>
                </a:solidFill>
              </a:rPr>
              <a:t>-i Haram’da kılınan namazın ise diğer mescitlerde kılınan namazlardan yüz bin kat daha fazla sevap olduğunu bildirmiştir. </a:t>
            </a:r>
          </a:p>
          <a:p>
            <a:pPr algn="just"/>
            <a:r>
              <a:rPr lang="tr-TR" sz="2400" dirty="0" smtClean="0">
                <a:solidFill>
                  <a:schemeClr val="tx1"/>
                </a:solidFill>
              </a:rPr>
              <a:t>	Dua da bir ibadet olduğuna göre </a:t>
            </a:r>
            <a:r>
              <a:rPr lang="tr-TR" sz="2400" dirty="0" err="1" smtClean="0">
                <a:solidFill>
                  <a:schemeClr val="tx1"/>
                </a:solidFill>
              </a:rPr>
              <a:t>Mescid</a:t>
            </a:r>
            <a:r>
              <a:rPr lang="tr-TR" sz="2400" dirty="0" smtClean="0">
                <a:solidFill>
                  <a:schemeClr val="tx1"/>
                </a:solidFill>
              </a:rPr>
              <a:t>-i Haram’da, </a:t>
            </a:r>
            <a:r>
              <a:rPr lang="tr-TR" sz="2400" dirty="0" err="1" smtClean="0">
                <a:solidFill>
                  <a:schemeClr val="tx1"/>
                </a:solidFill>
              </a:rPr>
              <a:t>Mescid</a:t>
            </a:r>
            <a:r>
              <a:rPr lang="tr-TR" sz="2400" dirty="0" smtClean="0">
                <a:solidFill>
                  <a:schemeClr val="tx1"/>
                </a:solidFill>
              </a:rPr>
              <a:t>-i Nebevî’de, </a:t>
            </a:r>
            <a:r>
              <a:rPr lang="tr-TR" sz="2400" dirty="0" err="1" smtClean="0">
                <a:solidFill>
                  <a:schemeClr val="tx1"/>
                </a:solidFill>
              </a:rPr>
              <a:t>Mescid</a:t>
            </a:r>
            <a:r>
              <a:rPr lang="tr-TR" sz="2400" dirty="0" smtClean="0">
                <a:solidFill>
                  <a:schemeClr val="tx1"/>
                </a:solidFill>
              </a:rPr>
              <a:t>-i </a:t>
            </a:r>
            <a:r>
              <a:rPr lang="tr-TR" sz="2400" dirty="0" err="1" smtClean="0">
                <a:solidFill>
                  <a:schemeClr val="tx1"/>
                </a:solidFill>
              </a:rPr>
              <a:t>Aksa’da</a:t>
            </a:r>
            <a:r>
              <a:rPr lang="tr-TR" sz="2400" dirty="0" smtClean="0">
                <a:solidFill>
                  <a:schemeClr val="tx1"/>
                </a:solidFill>
              </a:rPr>
              <a:t> yapılan </a:t>
            </a:r>
            <a:r>
              <a:rPr lang="pt-BR" sz="2400" dirty="0" smtClean="0">
                <a:solidFill>
                  <a:schemeClr val="tx1"/>
                </a:solidFill>
              </a:rPr>
              <a:t>dualar daha faziletli ve makbul olur.</a:t>
            </a:r>
          </a:p>
        </p:txBody>
      </p:sp>
      <p:sp>
        <p:nvSpPr>
          <p:cNvPr id="3" name="2 Dikdörtgen"/>
          <p:cNvSpPr/>
          <p:nvPr/>
        </p:nvSpPr>
        <p:spPr>
          <a:xfrm>
            <a:off x="8715404" y="0"/>
            <a:ext cx="428596" cy="6858000"/>
          </a:xfrm>
          <a:prstGeom prst="rect">
            <a:avLst/>
          </a:prstGeom>
          <a:solidFill>
            <a:srgbClr val="00B050">
              <a:alpha val="17000"/>
            </a:srgbClr>
          </a:solidFill>
          <a:ln>
            <a:noFill/>
          </a:ln>
          <a:effectLst>
            <a:innerShdw blurRad="546100" dist="190500" dir="7440000">
              <a:prstClr val="black">
                <a:alpha val="73000"/>
              </a:prstClr>
            </a:inn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tr-TR" sz="2400" b="1" dirty="0" smtClean="0">
                <a:solidFill>
                  <a:schemeClr val="tx1"/>
                </a:solidFill>
                <a:latin typeface="Times New Roman" pitchFamily="18" charset="0"/>
                <a:cs typeface="Times New Roman" pitchFamily="18" charset="0"/>
              </a:rPr>
              <a:t>Duada Mekan</a:t>
            </a:r>
            <a:endParaRPr lang="tr-TR" sz="2400" b="1"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Dikdörtgen"/>
          <p:cNvSpPr/>
          <p:nvPr/>
        </p:nvSpPr>
        <p:spPr>
          <a:xfrm>
            <a:off x="357158" y="214290"/>
            <a:ext cx="8358246" cy="5072098"/>
          </a:xfrm>
          <a:prstGeom prst="rect">
            <a:avLst/>
          </a:prstGeom>
          <a:solidFill>
            <a:schemeClr val="accent6">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pPr algn="ctr"/>
            <a:r>
              <a:rPr lang="tr-TR" sz="3600" dirty="0" smtClean="0">
                <a:solidFill>
                  <a:schemeClr val="tx1"/>
                </a:solidFill>
              </a:rPr>
              <a:t>Mevlâna şöyle diyor: </a:t>
            </a:r>
          </a:p>
          <a:p>
            <a:pPr lvl="0" algn="ctr"/>
            <a:r>
              <a:rPr lang="tr-TR" sz="4000" dirty="0" smtClean="0">
                <a:solidFill>
                  <a:srgbClr val="FF0000"/>
                </a:solidFill>
              </a:rPr>
              <a:t>“</a:t>
            </a:r>
            <a:r>
              <a:rPr lang="tr-TR" sz="4000" b="1" dirty="0" smtClean="0">
                <a:solidFill>
                  <a:srgbClr val="FF0000"/>
                </a:solidFill>
              </a:rPr>
              <a:t>Allah cömerttir, ama </a:t>
            </a:r>
          </a:p>
          <a:p>
            <a:pPr lvl="0" algn="ctr"/>
            <a:r>
              <a:rPr lang="tr-TR" sz="4000" b="1" dirty="0" smtClean="0">
                <a:solidFill>
                  <a:srgbClr val="FF0000"/>
                </a:solidFill>
              </a:rPr>
              <a:t>arpa ekene de buğday vermez</a:t>
            </a:r>
            <a:r>
              <a:rPr lang="tr-TR" sz="4000" dirty="0" smtClean="0">
                <a:solidFill>
                  <a:srgbClr val="FF0000"/>
                </a:solidFill>
              </a:rPr>
              <a:t>.”</a:t>
            </a:r>
          </a:p>
        </p:txBody>
      </p:sp>
      <p:sp>
        <p:nvSpPr>
          <p:cNvPr id="4" name="3 Dikdörtgen"/>
          <p:cNvSpPr/>
          <p:nvPr/>
        </p:nvSpPr>
        <p:spPr>
          <a:xfrm>
            <a:off x="8715404" y="0"/>
            <a:ext cx="428596" cy="6858000"/>
          </a:xfrm>
          <a:prstGeom prst="rect">
            <a:avLst/>
          </a:prstGeom>
          <a:solidFill>
            <a:srgbClr val="00B050">
              <a:alpha val="17000"/>
            </a:srgbClr>
          </a:solidFill>
          <a:ln>
            <a:noFill/>
          </a:ln>
          <a:effectLst>
            <a:innerShdw blurRad="546100" dist="190500" dir="7440000">
              <a:prstClr val="black">
                <a:alpha val="73000"/>
              </a:prstClr>
            </a:inn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tr-TR" sz="2400" b="1" dirty="0" smtClean="0">
                <a:solidFill>
                  <a:schemeClr val="tx1"/>
                </a:solidFill>
                <a:latin typeface="Times New Roman" pitchFamily="18" charset="0"/>
                <a:cs typeface="Times New Roman" pitchFamily="18" charset="0"/>
              </a:rPr>
              <a:t>Fiilî Dua</a:t>
            </a:r>
            <a:endParaRPr lang="tr-TR" sz="2400" b="1"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Dikdörtgen"/>
          <p:cNvSpPr/>
          <p:nvPr/>
        </p:nvSpPr>
        <p:spPr>
          <a:xfrm>
            <a:off x="357158" y="214290"/>
            <a:ext cx="8358246" cy="5072098"/>
          </a:xfrm>
          <a:prstGeom prst="rect">
            <a:avLst/>
          </a:prstGeom>
          <a:solidFill>
            <a:schemeClr val="accent6">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pPr algn="just"/>
            <a:r>
              <a:rPr lang="tr-TR" sz="2400" dirty="0" smtClean="0">
                <a:solidFill>
                  <a:schemeClr val="tx1"/>
                </a:solidFill>
              </a:rPr>
              <a:t>	Dil ile yapılan dua olduğu gibi fiili dua da vardır. Müslüman dili ile istediği şeylerin gerçekleşmesi için varsa sebeplere de baş vurmak durumundadır. </a:t>
            </a:r>
          </a:p>
          <a:p>
            <a:pPr algn="just"/>
            <a:r>
              <a:rPr lang="tr-TR" sz="2400" dirty="0" smtClean="0">
                <a:solidFill>
                  <a:schemeClr val="tx1"/>
                </a:solidFill>
              </a:rPr>
              <a:t>	</a:t>
            </a:r>
            <a:r>
              <a:rPr lang="es-ES" sz="2400" b="1" dirty="0" smtClean="0">
                <a:solidFill>
                  <a:srgbClr val="C00000"/>
                </a:solidFill>
              </a:rPr>
              <a:t> Fiil ve hâl ile yapılan</a:t>
            </a:r>
            <a:r>
              <a:rPr lang="tr-TR" sz="2400" b="1" dirty="0" smtClean="0">
                <a:solidFill>
                  <a:srgbClr val="C00000"/>
                </a:solidFill>
              </a:rPr>
              <a:t> dua, kişinin ulaşmasını arzu ettiği şeyin oluşmasını gerekli kılan sebeplere başvurmasıdır. </a:t>
            </a:r>
            <a:r>
              <a:rPr lang="tr-TR" sz="2400" dirty="0" smtClean="0">
                <a:solidFill>
                  <a:srgbClr val="0070C0"/>
                </a:solidFill>
              </a:rPr>
              <a:t>Çiftçinin tarlasını sürüp tohumunu ekmesi, bakımını yapıp onu sulaması fiille yapılan bir duadır. Ürünün elde edilmesi için gerekli olan bu sebeplere başvuran çiftçi</a:t>
            </a:r>
            <a:r>
              <a:rPr lang="tr-TR" sz="2400" dirty="0" smtClean="0">
                <a:solidFill>
                  <a:schemeClr val="tx1"/>
                </a:solidFill>
              </a:rPr>
              <a:t>, </a:t>
            </a:r>
            <a:r>
              <a:rPr lang="tr-TR" sz="2400" i="1" dirty="0" smtClean="0">
                <a:solidFill>
                  <a:schemeClr val="tx1"/>
                </a:solidFill>
              </a:rPr>
              <a:t>“</a:t>
            </a:r>
            <a:r>
              <a:rPr lang="tr-TR" sz="2400" i="1" dirty="0" smtClean="0">
                <a:solidFill>
                  <a:schemeClr val="accent6">
                    <a:lumMod val="50000"/>
                  </a:schemeClr>
                </a:solidFill>
              </a:rPr>
              <a:t>Allah’ım! Üzerime düşen gerekli sebeplere başvurdum. Senden rızık istiyorum” </a:t>
            </a:r>
            <a:r>
              <a:rPr lang="tr-TR" sz="2400" i="1" dirty="0" smtClean="0">
                <a:solidFill>
                  <a:srgbClr val="0070C0"/>
                </a:solidFill>
              </a:rPr>
              <a:t>diye dua etmiş </a:t>
            </a:r>
            <a:r>
              <a:rPr lang="tr-TR" sz="2400" dirty="0" smtClean="0">
                <a:solidFill>
                  <a:srgbClr val="0070C0"/>
                </a:solidFill>
              </a:rPr>
              <a:t>demektir.</a:t>
            </a:r>
          </a:p>
        </p:txBody>
      </p:sp>
      <p:sp>
        <p:nvSpPr>
          <p:cNvPr id="4" name="3 Dikdörtgen"/>
          <p:cNvSpPr/>
          <p:nvPr/>
        </p:nvSpPr>
        <p:spPr>
          <a:xfrm>
            <a:off x="8715404" y="0"/>
            <a:ext cx="428596" cy="6858000"/>
          </a:xfrm>
          <a:prstGeom prst="rect">
            <a:avLst/>
          </a:prstGeom>
          <a:solidFill>
            <a:srgbClr val="00B050">
              <a:alpha val="17000"/>
            </a:srgbClr>
          </a:solidFill>
          <a:ln>
            <a:noFill/>
          </a:ln>
          <a:effectLst>
            <a:innerShdw blurRad="546100" dist="190500" dir="7440000">
              <a:prstClr val="black">
                <a:alpha val="73000"/>
              </a:prstClr>
            </a:inn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tr-TR" sz="2400" b="1" dirty="0" smtClean="0">
                <a:solidFill>
                  <a:schemeClr val="tx1"/>
                </a:solidFill>
                <a:latin typeface="Times New Roman" pitchFamily="18" charset="0"/>
                <a:cs typeface="Times New Roman" pitchFamily="18" charset="0"/>
              </a:rPr>
              <a:t>Fiilî Dua</a:t>
            </a:r>
            <a:endParaRPr lang="tr-TR" sz="2400" b="1"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Dikdörtgen"/>
          <p:cNvSpPr/>
          <p:nvPr/>
        </p:nvSpPr>
        <p:spPr>
          <a:xfrm>
            <a:off x="285720" y="214290"/>
            <a:ext cx="8358246" cy="5072098"/>
          </a:xfrm>
          <a:prstGeom prst="rect">
            <a:avLst/>
          </a:prstGeom>
          <a:solidFill>
            <a:schemeClr val="accent6">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pPr algn="ctr"/>
            <a:r>
              <a:rPr lang="ar-AE" sz="4000" dirty="0" smtClean="0">
                <a:solidFill>
                  <a:schemeClr val="tx1"/>
                </a:solidFill>
                <a:latin typeface="HASENAT4" pitchFamily="2" charset="-78"/>
                <a:cs typeface="HASENAT4" pitchFamily="2" charset="-78"/>
              </a:rPr>
              <a:t>وَادْعُوهُ خَوْفًا وَطَمَعًا إِنَّ رَحْمَتَ اللّٰهِ قَرِيبٌ مِنَ الْمُحْسِنِينَ</a:t>
            </a:r>
          </a:p>
          <a:p>
            <a:pPr algn="just"/>
            <a:endParaRPr lang="tr-TR" sz="2000" dirty="0" smtClean="0">
              <a:solidFill>
                <a:schemeClr val="tx1"/>
              </a:solidFill>
            </a:endParaRPr>
          </a:p>
          <a:p>
            <a:pPr algn="just"/>
            <a:r>
              <a:rPr lang="tr-TR" sz="2400" dirty="0" smtClean="0">
                <a:solidFill>
                  <a:schemeClr val="tx1"/>
                </a:solidFill>
              </a:rPr>
              <a:t>	</a:t>
            </a:r>
            <a:r>
              <a:rPr lang="nn-NO" sz="2400" dirty="0" smtClean="0">
                <a:solidFill>
                  <a:schemeClr val="tx1"/>
                </a:solidFill>
              </a:rPr>
              <a:t>“</a:t>
            </a:r>
            <a:r>
              <a:rPr lang="nn-NO" sz="2400" b="1" dirty="0" smtClean="0">
                <a:solidFill>
                  <a:srgbClr val="0070C0"/>
                </a:solidFill>
              </a:rPr>
              <a:t>Korkarak ve umarak O’na dua edin. Muhakkak ki</a:t>
            </a:r>
            <a:r>
              <a:rPr lang="tr-TR" sz="2400" b="1" dirty="0" smtClean="0">
                <a:solidFill>
                  <a:srgbClr val="0070C0"/>
                </a:solidFill>
              </a:rPr>
              <a:t> </a:t>
            </a:r>
            <a:r>
              <a:rPr lang="tr-TR" sz="2400" b="1" dirty="0" err="1" smtClean="0">
                <a:solidFill>
                  <a:srgbClr val="0070C0"/>
                </a:solidFill>
              </a:rPr>
              <a:t>Allâh’ın</a:t>
            </a:r>
            <a:r>
              <a:rPr lang="tr-TR" sz="2400" b="1" dirty="0" smtClean="0">
                <a:solidFill>
                  <a:srgbClr val="0070C0"/>
                </a:solidFill>
              </a:rPr>
              <a:t> rahmeti, işlerini en güzel biçimde yapanlara yakındır</a:t>
            </a:r>
            <a:r>
              <a:rPr lang="tr-TR" sz="2400" i="1" dirty="0" smtClean="0">
                <a:solidFill>
                  <a:schemeClr val="tx1"/>
                </a:solidFill>
              </a:rPr>
              <a:t>.” </a:t>
            </a:r>
            <a:r>
              <a:rPr lang="tr-TR" sz="2400" dirty="0" smtClean="0">
                <a:solidFill>
                  <a:schemeClr val="tx1"/>
                </a:solidFill>
              </a:rPr>
              <a:t>(</a:t>
            </a:r>
            <a:r>
              <a:rPr lang="tr-TR" sz="2400" dirty="0" err="1" smtClean="0">
                <a:solidFill>
                  <a:schemeClr val="tx1"/>
                </a:solidFill>
              </a:rPr>
              <a:t>A’râf</a:t>
            </a:r>
            <a:r>
              <a:rPr lang="tr-TR" sz="2400" dirty="0" smtClean="0">
                <a:solidFill>
                  <a:schemeClr val="tx1"/>
                </a:solidFill>
              </a:rPr>
              <a:t>, 7/56)</a:t>
            </a:r>
          </a:p>
          <a:p>
            <a:pPr algn="just"/>
            <a:endParaRPr lang="tr-TR" sz="900" dirty="0" smtClean="0">
              <a:solidFill>
                <a:schemeClr val="tx1"/>
              </a:solidFill>
            </a:endParaRPr>
          </a:p>
          <a:p>
            <a:pPr algn="just"/>
            <a:r>
              <a:rPr lang="tr-TR" sz="2000" dirty="0" smtClean="0">
                <a:solidFill>
                  <a:schemeClr val="tx1"/>
                </a:solidFill>
              </a:rPr>
              <a:t>	</a:t>
            </a:r>
            <a:r>
              <a:rPr lang="tr-TR" sz="2400" dirty="0" smtClean="0">
                <a:solidFill>
                  <a:schemeClr val="tx1"/>
                </a:solidFill>
              </a:rPr>
              <a:t>Ayette, Allah’ın rahmetinin “</a:t>
            </a:r>
            <a:r>
              <a:rPr lang="tr-TR" sz="2400" dirty="0" err="1" smtClean="0">
                <a:solidFill>
                  <a:schemeClr val="tx1"/>
                </a:solidFill>
              </a:rPr>
              <a:t>muhsin</a:t>
            </a:r>
            <a:r>
              <a:rPr lang="tr-TR" sz="2400" dirty="0" smtClean="0">
                <a:solidFill>
                  <a:schemeClr val="tx1"/>
                </a:solidFill>
              </a:rPr>
              <a:t>” olanlara yakın olduğu açıkça beyan edilmektedir. “Muhsin”; iman edip </a:t>
            </a:r>
            <a:r>
              <a:rPr lang="tr-TR" sz="2400" dirty="0" err="1" smtClean="0">
                <a:solidFill>
                  <a:schemeClr val="tx1"/>
                </a:solidFill>
              </a:rPr>
              <a:t>sâlih</a:t>
            </a:r>
            <a:r>
              <a:rPr lang="tr-TR" sz="2400" dirty="0" smtClean="0">
                <a:solidFill>
                  <a:schemeClr val="tx1"/>
                </a:solidFill>
              </a:rPr>
              <a:t> amelleri Allah’ı görüyormuş gibi en güzel biçimde yapan kimseye denir. Dolayısıyla bir insan, elinden gelen bütün gayretleri gösterdikten, istediği şeyin zeminini hazırladıktan sonra neticeyi dua ederek Allah’tan istemelidir.</a:t>
            </a:r>
            <a:endParaRPr lang="tr-TR" sz="2000" dirty="0" smtClean="0">
              <a:solidFill>
                <a:schemeClr val="tx1"/>
              </a:solidFill>
            </a:endParaRPr>
          </a:p>
        </p:txBody>
      </p:sp>
      <p:sp>
        <p:nvSpPr>
          <p:cNvPr id="3" name="2 Dikdörtgen"/>
          <p:cNvSpPr/>
          <p:nvPr/>
        </p:nvSpPr>
        <p:spPr>
          <a:xfrm>
            <a:off x="8715404" y="0"/>
            <a:ext cx="428596" cy="6858000"/>
          </a:xfrm>
          <a:prstGeom prst="rect">
            <a:avLst/>
          </a:prstGeom>
          <a:solidFill>
            <a:srgbClr val="00B050">
              <a:alpha val="17000"/>
            </a:srgbClr>
          </a:solidFill>
          <a:ln>
            <a:noFill/>
          </a:ln>
          <a:effectLst>
            <a:innerShdw blurRad="546100" dist="190500" dir="7440000">
              <a:prstClr val="black">
                <a:alpha val="73000"/>
              </a:prstClr>
            </a:inn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tr-TR" sz="2400" b="1" dirty="0" smtClean="0">
                <a:solidFill>
                  <a:schemeClr val="tx1"/>
                </a:solidFill>
                <a:latin typeface="Times New Roman" pitchFamily="18" charset="0"/>
                <a:cs typeface="Times New Roman" pitchFamily="18" charset="0"/>
              </a:rPr>
              <a:t>Fiilî Dua</a:t>
            </a:r>
            <a:endParaRPr lang="tr-TR" sz="2400" b="1"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Dikdörtgen"/>
          <p:cNvSpPr/>
          <p:nvPr/>
        </p:nvSpPr>
        <p:spPr>
          <a:xfrm>
            <a:off x="357158" y="214290"/>
            <a:ext cx="8358246" cy="5072098"/>
          </a:xfrm>
          <a:prstGeom prst="rect">
            <a:avLst/>
          </a:prstGeom>
          <a:solidFill>
            <a:schemeClr val="accent6">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pPr algn="just"/>
            <a:r>
              <a:rPr lang="tr-TR" sz="2000" dirty="0" smtClean="0">
                <a:solidFill>
                  <a:schemeClr val="tx1"/>
                </a:solidFill>
              </a:rPr>
              <a:t>	</a:t>
            </a:r>
            <a:r>
              <a:rPr lang="tr-TR" sz="2400" dirty="0" smtClean="0">
                <a:solidFill>
                  <a:srgbClr val="FF0000"/>
                </a:solidFill>
              </a:rPr>
              <a:t>Çocuk sahibi olmak isteyen bir kimsenin evlenmesi;</a:t>
            </a:r>
            <a:r>
              <a:rPr lang="tr-TR" sz="2400" dirty="0" smtClean="0">
                <a:solidFill>
                  <a:schemeClr val="tx1"/>
                </a:solidFill>
              </a:rPr>
              <a:t> </a:t>
            </a:r>
            <a:r>
              <a:rPr lang="tr-TR" sz="2400" dirty="0" smtClean="0">
                <a:solidFill>
                  <a:srgbClr val="0070C0"/>
                </a:solidFill>
              </a:rPr>
              <a:t>sağlık ve </a:t>
            </a:r>
            <a:r>
              <a:rPr lang="tr-TR" sz="2400" dirty="0" err="1" smtClean="0">
                <a:solidFill>
                  <a:srgbClr val="0070C0"/>
                </a:solidFill>
              </a:rPr>
              <a:t>âfiyet</a:t>
            </a:r>
            <a:r>
              <a:rPr lang="tr-TR" sz="2400" dirty="0" smtClean="0">
                <a:solidFill>
                  <a:srgbClr val="0070C0"/>
                </a:solidFill>
              </a:rPr>
              <a:t> isteyen bir kimsenin yemesine içmesine, sıcağa, soğuğa ve sağlık kurallarına dikkat etmesi; </a:t>
            </a:r>
            <a:r>
              <a:rPr lang="tr-TR" sz="2400" dirty="0" smtClean="0">
                <a:solidFill>
                  <a:srgbClr val="00B050"/>
                </a:solidFill>
              </a:rPr>
              <a:t>zengin olmak isteyen kimsenin çok çalışması, </a:t>
            </a:r>
            <a:r>
              <a:rPr lang="tr-TR" sz="2400" dirty="0" smtClean="0">
                <a:solidFill>
                  <a:srgbClr val="7030A0"/>
                </a:solidFill>
              </a:rPr>
              <a:t>bir sınavda başarılı olmak isteyen kimsenin sınava iyi hazırlanması, </a:t>
            </a:r>
            <a:r>
              <a:rPr lang="tr-TR" sz="2400" dirty="0" smtClean="0">
                <a:solidFill>
                  <a:srgbClr val="FF0000"/>
                </a:solidFill>
              </a:rPr>
              <a:t>tarlasından, bağından ve bahçesinden bol ürün almak isteyen kimsenin bağına, bahçesine ve tarlasına iyi bakması, gerektiğinde sulaması ve gübrelemesi gerekir. </a:t>
            </a:r>
          </a:p>
          <a:p>
            <a:pPr algn="just"/>
            <a:r>
              <a:rPr lang="tr-TR" sz="2400" dirty="0" smtClean="0">
                <a:solidFill>
                  <a:schemeClr val="tx1"/>
                </a:solidFill>
              </a:rPr>
              <a:t>	</a:t>
            </a:r>
          </a:p>
          <a:p>
            <a:pPr algn="just"/>
            <a:r>
              <a:rPr lang="tr-TR" sz="2400" b="1" dirty="0" smtClean="0">
                <a:solidFill>
                  <a:schemeClr val="tx1"/>
                </a:solidFill>
              </a:rPr>
              <a:t>	</a:t>
            </a:r>
            <a:r>
              <a:rPr lang="tr-TR" sz="2400" b="1" dirty="0" smtClean="0">
                <a:solidFill>
                  <a:srgbClr val="0070C0"/>
                </a:solidFill>
              </a:rPr>
              <a:t>Evlenmeden çocuk sahibi olmayı, sağlık kurallarına uymadan sağlıklı kalmayı, çalışmadan zengin olmayı, iyi hazırlanmadan bir sınavda başarılı olmayı, gerekli emeği harcamadan bol ürün almayı istemek </a:t>
            </a:r>
            <a:r>
              <a:rPr lang="tr-TR" sz="2400" b="1" dirty="0" err="1" smtClean="0">
                <a:solidFill>
                  <a:srgbClr val="0070C0"/>
                </a:solidFill>
              </a:rPr>
              <a:t>sünnetüllâha</a:t>
            </a:r>
            <a:r>
              <a:rPr lang="tr-TR" sz="2400" b="1" dirty="0" smtClean="0">
                <a:solidFill>
                  <a:srgbClr val="0070C0"/>
                </a:solidFill>
              </a:rPr>
              <a:t> aykırıdır.</a:t>
            </a:r>
          </a:p>
          <a:p>
            <a:pPr algn="just"/>
            <a:r>
              <a:rPr lang="tr-TR" sz="2400" b="1" dirty="0" smtClean="0">
                <a:solidFill>
                  <a:srgbClr val="0070C0"/>
                </a:solidFill>
              </a:rPr>
              <a:t> </a:t>
            </a:r>
          </a:p>
        </p:txBody>
      </p:sp>
      <p:sp>
        <p:nvSpPr>
          <p:cNvPr id="3" name="2 Dikdörtgen"/>
          <p:cNvSpPr/>
          <p:nvPr/>
        </p:nvSpPr>
        <p:spPr>
          <a:xfrm>
            <a:off x="8715404" y="0"/>
            <a:ext cx="428596" cy="6858000"/>
          </a:xfrm>
          <a:prstGeom prst="rect">
            <a:avLst/>
          </a:prstGeom>
          <a:solidFill>
            <a:srgbClr val="00B050">
              <a:alpha val="17000"/>
            </a:srgbClr>
          </a:solidFill>
          <a:ln>
            <a:noFill/>
          </a:ln>
          <a:effectLst>
            <a:innerShdw blurRad="546100" dist="190500" dir="7440000">
              <a:prstClr val="black">
                <a:alpha val="73000"/>
              </a:prstClr>
            </a:inn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tr-TR" sz="2400" b="1" dirty="0" smtClean="0">
                <a:solidFill>
                  <a:schemeClr val="tx1"/>
                </a:solidFill>
                <a:latin typeface="Times New Roman" pitchFamily="18" charset="0"/>
                <a:cs typeface="Times New Roman" pitchFamily="18" charset="0"/>
              </a:rPr>
              <a:t>Fiilî Dua</a:t>
            </a:r>
            <a:endParaRPr lang="tr-TR" sz="2400" b="1"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Dikdörtgen"/>
          <p:cNvSpPr/>
          <p:nvPr/>
        </p:nvSpPr>
        <p:spPr>
          <a:xfrm>
            <a:off x="357158" y="214290"/>
            <a:ext cx="8358246" cy="5072098"/>
          </a:xfrm>
          <a:prstGeom prst="rect">
            <a:avLst/>
          </a:prstGeom>
          <a:solidFill>
            <a:schemeClr val="accent6">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pPr algn="just"/>
            <a:r>
              <a:rPr lang="tr-TR" sz="2000" dirty="0" smtClean="0">
                <a:solidFill>
                  <a:schemeClr val="tx1"/>
                </a:solidFill>
              </a:rPr>
              <a:t>	</a:t>
            </a:r>
            <a:r>
              <a:rPr lang="tr-TR" sz="2400" dirty="0" smtClean="0">
                <a:solidFill>
                  <a:srgbClr val="C00000"/>
                </a:solidFill>
              </a:rPr>
              <a:t>İşlediği günahlarının affını isteyen bir kimsenin, </a:t>
            </a:r>
            <a:r>
              <a:rPr lang="tr-TR" sz="2400" i="1" dirty="0" smtClean="0">
                <a:solidFill>
                  <a:srgbClr val="C00000"/>
                </a:solidFill>
              </a:rPr>
              <a:t>“ey Rabbim! Beni affet, bağışla” diye yalvarması </a:t>
            </a:r>
            <a:r>
              <a:rPr lang="tr-TR" sz="2400" dirty="0" smtClean="0">
                <a:solidFill>
                  <a:srgbClr val="C00000"/>
                </a:solidFill>
              </a:rPr>
              <a:t>sözlü dua, günahları terk edip Allah’ın emrine yönelmesi, işlediği günahlara bir daha dönmemesi ve </a:t>
            </a:r>
            <a:r>
              <a:rPr lang="tr-TR" sz="2400" dirty="0" err="1" smtClean="0">
                <a:solidFill>
                  <a:srgbClr val="C00000"/>
                </a:solidFill>
              </a:rPr>
              <a:t>sâlih</a:t>
            </a:r>
            <a:r>
              <a:rPr lang="tr-TR" sz="2400" dirty="0" smtClean="0">
                <a:solidFill>
                  <a:srgbClr val="C00000"/>
                </a:solidFill>
              </a:rPr>
              <a:t> ameller işlemesi, fiilî duadır.</a:t>
            </a:r>
          </a:p>
          <a:p>
            <a:pPr algn="just"/>
            <a:r>
              <a:rPr lang="tr-TR" sz="2400" dirty="0" smtClean="0">
                <a:solidFill>
                  <a:schemeClr val="tx1"/>
                </a:solidFill>
              </a:rPr>
              <a:t>	</a:t>
            </a:r>
            <a:r>
              <a:rPr lang="tr-TR" sz="2400" dirty="0" smtClean="0">
                <a:solidFill>
                  <a:srgbClr val="7030A0"/>
                </a:solidFill>
              </a:rPr>
              <a:t> </a:t>
            </a:r>
          </a:p>
          <a:p>
            <a:pPr algn="just"/>
            <a:r>
              <a:rPr lang="tr-TR" sz="2400" dirty="0" smtClean="0">
                <a:solidFill>
                  <a:srgbClr val="7030A0"/>
                </a:solidFill>
              </a:rPr>
              <a:t>	Allah, peygamberimizin sözlü ve fiilî duasını kabul etmiş, Müslümanları düşmandan korumuştu. Peygamberimiz (s.a.s.), Bedir savaşında gerekli bütün askerî tedbirleri aldıktan sonra yardım etmesi için Allah’a dua etmiş, Allah da bin melekle yardım etmiştir. </a:t>
            </a:r>
            <a:r>
              <a:rPr lang="tr-TR" sz="1400" dirty="0" smtClean="0">
                <a:solidFill>
                  <a:schemeClr val="tx1"/>
                </a:solidFill>
              </a:rPr>
              <a:t>(</a:t>
            </a:r>
            <a:r>
              <a:rPr lang="tr-TR" sz="1400" dirty="0" err="1" smtClean="0">
                <a:solidFill>
                  <a:schemeClr val="tx1"/>
                </a:solidFill>
              </a:rPr>
              <a:t>Enfâl</a:t>
            </a:r>
            <a:r>
              <a:rPr lang="tr-TR" sz="1400" dirty="0" smtClean="0">
                <a:solidFill>
                  <a:schemeClr val="tx1"/>
                </a:solidFill>
              </a:rPr>
              <a:t>, 8/9-11)</a:t>
            </a:r>
            <a:endParaRPr lang="tr-TR" sz="2400" dirty="0" smtClean="0">
              <a:solidFill>
                <a:schemeClr val="tx1"/>
              </a:solidFill>
            </a:endParaRPr>
          </a:p>
          <a:p>
            <a:pPr algn="just"/>
            <a:r>
              <a:rPr lang="tr-TR" sz="2400" dirty="0" smtClean="0">
                <a:solidFill>
                  <a:srgbClr val="7030A0"/>
                </a:solidFill>
              </a:rPr>
              <a:t>	</a:t>
            </a:r>
            <a:r>
              <a:rPr lang="tr-TR" sz="2400" dirty="0" smtClean="0">
                <a:solidFill>
                  <a:schemeClr val="tx1"/>
                </a:solidFill>
              </a:rPr>
              <a:t> </a:t>
            </a:r>
          </a:p>
          <a:p>
            <a:pPr algn="just"/>
            <a:r>
              <a:rPr lang="tr-TR" sz="2400" dirty="0" smtClean="0">
                <a:solidFill>
                  <a:schemeClr val="tx1"/>
                </a:solidFill>
              </a:rPr>
              <a:t>	Fatih İstanbul’u fethetmek için dua etmiş ama gemileri de karadan yürütmüştür.</a:t>
            </a:r>
            <a:endParaRPr lang="tr-TR" sz="2400" dirty="0" smtClean="0">
              <a:solidFill>
                <a:srgbClr val="7030A0"/>
              </a:solidFill>
            </a:endParaRPr>
          </a:p>
        </p:txBody>
      </p:sp>
      <p:sp>
        <p:nvSpPr>
          <p:cNvPr id="3" name="2 Dikdörtgen"/>
          <p:cNvSpPr/>
          <p:nvPr/>
        </p:nvSpPr>
        <p:spPr>
          <a:xfrm>
            <a:off x="8715404" y="0"/>
            <a:ext cx="428596" cy="6858000"/>
          </a:xfrm>
          <a:prstGeom prst="rect">
            <a:avLst/>
          </a:prstGeom>
          <a:solidFill>
            <a:srgbClr val="00B050">
              <a:alpha val="17000"/>
            </a:srgbClr>
          </a:solidFill>
          <a:ln>
            <a:noFill/>
          </a:ln>
          <a:effectLst>
            <a:innerShdw blurRad="546100" dist="190500" dir="7440000">
              <a:prstClr val="black">
                <a:alpha val="73000"/>
              </a:prstClr>
            </a:inn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tr-TR" sz="2400" b="1" dirty="0" smtClean="0">
                <a:solidFill>
                  <a:schemeClr val="tx1"/>
                </a:solidFill>
                <a:latin typeface="Times New Roman" pitchFamily="18" charset="0"/>
                <a:cs typeface="Times New Roman" pitchFamily="18" charset="0"/>
              </a:rPr>
              <a:t>Fiilî Dua</a:t>
            </a:r>
            <a:endParaRPr lang="tr-TR" sz="2400" b="1"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Dikdörtgen"/>
          <p:cNvSpPr/>
          <p:nvPr/>
        </p:nvSpPr>
        <p:spPr>
          <a:xfrm>
            <a:off x="285720" y="214290"/>
            <a:ext cx="8358246" cy="5072098"/>
          </a:xfrm>
          <a:prstGeom prst="rect">
            <a:avLst/>
          </a:prstGeom>
          <a:solidFill>
            <a:schemeClr val="accent6">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pPr algn="just"/>
            <a:r>
              <a:rPr lang="tr-TR" sz="2800" dirty="0" smtClean="0">
                <a:solidFill>
                  <a:schemeClr val="tx1"/>
                </a:solidFill>
              </a:rPr>
              <a:t>	</a:t>
            </a:r>
            <a:r>
              <a:rPr lang="tr-TR" sz="2800" dirty="0" smtClean="0">
                <a:solidFill>
                  <a:srgbClr val="C00000"/>
                </a:solidFill>
              </a:rPr>
              <a:t>Derdinden kurtulmak isteyen bir hasta düşünelim; hasta hem iyileşmesi, şifa vermesi için Allah’a dua etmeli, </a:t>
            </a:r>
            <a:r>
              <a:rPr lang="tr-TR" sz="2800" dirty="0" smtClean="0">
                <a:solidFill>
                  <a:srgbClr val="0070C0"/>
                </a:solidFill>
              </a:rPr>
              <a:t>hem de hastalığı için gerekli olan tıbbî çarelere başvurmalı, doktorların tavsiyesine uymalı, ilaç kullanmalı, gerektiğinde ameliyat olmalıdır. </a:t>
            </a:r>
          </a:p>
          <a:p>
            <a:pPr algn="just"/>
            <a:r>
              <a:rPr lang="tr-TR" sz="1200" dirty="0" smtClean="0">
                <a:solidFill>
                  <a:schemeClr val="tx1"/>
                </a:solidFill>
              </a:rPr>
              <a:t>	</a:t>
            </a:r>
          </a:p>
          <a:p>
            <a:pPr algn="just"/>
            <a:r>
              <a:rPr lang="tr-TR" sz="2800" dirty="0" smtClean="0">
                <a:solidFill>
                  <a:schemeClr val="tx1"/>
                </a:solidFill>
              </a:rPr>
              <a:t>	</a:t>
            </a:r>
            <a:r>
              <a:rPr lang="tr-TR" sz="2800" b="1" dirty="0" smtClean="0">
                <a:solidFill>
                  <a:srgbClr val="FF0000"/>
                </a:solidFill>
              </a:rPr>
              <a:t>Birinci yapılan, sözlü dua; ikinci yapılan ise fiilî duadır. </a:t>
            </a:r>
            <a:r>
              <a:rPr lang="tr-TR" sz="2800" dirty="0" smtClean="0">
                <a:solidFill>
                  <a:schemeClr val="tx1"/>
                </a:solidFill>
              </a:rPr>
              <a:t>Tıbbî çarelere başvurmak ile de yetinilmemeli, “</a:t>
            </a:r>
            <a:r>
              <a:rPr lang="tr-TR" sz="2800" b="1" dirty="0" smtClean="0">
                <a:solidFill>
                  <a:srgbClr val="0070C0"/>
                </a:solidFill>
              </a:rPr>
              <a:t>Derdi Veren Allah Dermanı Da Verir</a:t>
            </a:r>
            <a:r>
              <a:rPr lang="tr-TR" sz="2800" dirty="0" smtClean="0">
                <a:solidFill>
                  <a:schemeClr val="tx1"/>
                </a:solidFill>
              </a:rPr>
              <a:t>” inancı ile dua edilmelidir. </a:t>
            </a:r>
          </a:p>
          <a:p>
            <a:pPr algn="just"/>
            <a:r>
              <a:rPr lang="tr-TR" sz="2800" dirty="0" smtClean="0">
                <a:solidFill>
                  <a:schemeClr val="tx1"/>
                </a:solidFill>
              </a:rPr>
              <a:t>	</a:t>
            </a:r>
            <a:r>
              <a:rPr lang="tr-TR" sz="2400" b="1" dirty="0" err="1" smtClean="0">
                <a:solidFill>
                  <a:srgbClr val="7030A0"/>
                </a:solidFill>
              </a:rPr>
              <a:t>Eyyûb</a:t>
            </a:r>
            <a:r>
              <a:rPr lang="tr-TR" sz="2400" b="1" dirty="0" smtClean="0">
                <a:solidFill>
                  <a:srgbClr val="7030A0"/>
                </a:solidFill>
              </a:rPr>
              <a:t> (a.s.), hem sözlü hem de fiilî dua yapmıştır.</a:t>
            </a:r>
          </a:p>
        </p:txBody>
      </p:sp>
      <p:sp>
        <p:nvSpPr>
          <p:cNvPr id="3" name="2 Dikdörtgen"/>
          <p:cNvSpPr/>
          <p:nvPr/>
        </p:nvSpPr>
        <p:spPr>
          <a:xfrm>
            <a:off x="8715404" y="0"/>
            <a:ext cx="428596" cy="6858000"/>
          </a:xfrm>
          <a:prstGeom prst="rect">
            <a:avLst/>
          </a:prstGeom>
          <a:solidFill>
            <a:srgbClr val="00B050">
              <a:alpha val="17000"/>
            </a:srgbClr>
          </a:solidFill>
          <a:ln>
            <a:noFill/>
          </a:ln>
          <a:effectLst>
            <a:innerShdw blurRad="546100" dist="190500" dir="7440000">
              <a:prstClr val="black">
                <a:alpha val="73000"/>
              </a:prstClr>
            </a:inn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tr-TR" sz="2400" b="1" dirty="0" smtClean="0">
                <a:solidFill>
                  <a:schemeClr val="tx1"/>
                </a:solidFill>
                <a:latin typeface="Times New Roman" pitchFamily="18" charset="0"/>
                <a:cs typeface="Times New Roman" pitchFamily="18" charset="0"/>
              </a:rPr>
              <a:t>Fiilî Dua</a:t>
            </a:r>
            <a:endParaRPr lang="tr-TR" sz="2400" b="1"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Dikdörtgen"/>
          <p:cNvSpPr/>
          <p:nvPr/>
        </p:nvSpPr>
        <p:spPr>
          <a:xfrm>
            <a:off x="285720" y="214290"/>
            <a:ext cx="8358246" cy="5072098"/>
          </a:xfrm>
          <a:prstGeom prst="rect">
            <a:avLst/>
          </a:prstGeom>
          <a:solidFill>
            <a:schemeClr val="accent6">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pPr algn="just"/>
            <a:r>
              <a:rPr lang="tr-TR" sz="2000" dirty="0" smtClean="0">
                <a:solidFill>
                  <a:schemeClr val="tx1"/>
                </a:solidFill>
              </a:rPr>
              <a:t>	Uzun yıllar hastalık çeken </a:t>
            </a:r>
            <a:r>
              <a:rPr lang="tr-TR" sz="2000" dirty="0" err="1" smtClean="0">
                <a:solidFill>
                  <a:schemeClr val="tx1"/>
                </a:solidFill>
              </a:rPr>
              <a:t>Eyyûb</a:t>
            </a:r>
            <a:r>
              <a:rPr lang="tr-TR" sz="2000" dirty="0" smtClean="0">
                <a:solidFill>
                  <a:schemeClr val="tx1"/>
                </a:solidFill>
              </a:rPr>
              <a:t> (a.s.), hastalığının iyileşmesi ve sıkıntısının giderilmesi için Allah’a şöyle dua eder:</a:t>
            </a:r>
          </a:p>
          <a:p>
            <a:pPr algn="ctr"/>
            <a:r>
              <a:rPr lang="ar-AE" sz="3200" dirty="0" smtClean="0">
                <a:solidFill>
                  <a:schemeClr val="tx1"/>
                </a:solidFill>
                <a:latin typeface="HASENAT4" pitchFamily="2" charset="-78"/>
                <a:cs typeface="HASENAT4" pitchFamily="2" charset="-78"/>
              </a:rPr>
              <a:t>وَأَيُّوبَ إِذْ نَادَى رَبَّهُ أَنِّي مَسَّنِيَ الضُّرُّ وَأَنْتَ أَرْحَمُ الرَّاحِمِينَ</a:t>
            </a:r>
          </a:p>
          <a:p>
            <a:pPr algn="just"/>
            <a:r>
              <a:rPr lang="tr-TR" sz="2000" dirty="0" smtClean="0">
                <a:solidFill>
                  <a:schemeClr val="tx1"/>
                </a:solidFill>
              </a:rPr>
              <a:t>	</a:t>
            </a:r>
            <a:r>
              <a:rPr lang="tr-TR" sz="2000" b="1" dirty="0" smtClean="0">
                <a:solidFill>
                  <a:srgbClr val="0070C0"/>
                </a:solidFill>
              </a:rPr>
              <a:t>“(Ey Peygamberim!) </a:t>
            </a:r>
            <a:r>
              <a:rPr lang="tr-TR" sz="2000" b="1" i="1" dirty="0" err="1" smtClean="0">
                <a:solidFill>
                  <a:srgbClr val="0070C0"/>
                </a:solidFill>
              </a:rPr>
              <a:t>Eyyûb’u</a:t>
            </a:r>
            <a:r>
              <a:rPr lang="tr-TR" sz="2000" b="1" i="1" dirty="0" smtClean="0">
                <a:solidFill>
                  <a:srgbClr val="0070C0"/>
                </a:solidFill>
              </a:rPr>
              <a:t> da hatırla. Hani o Rabbine, ‘Şüphesiz ki ben derde uğradım, sen merhametlilerin </a:t>
            </a:r>
            <a:r>
              <a:rPr lang="tr-TR" sz="2000" b="1" i="1" dirty="0" err="1" smtClean="0">
                <a:solidFill>
                  <a:srgbClr val="0070C0"/>
                </a:solidFill>
              </a:rPr>
              <a:t>enmerhametlisisin</a:t>
            </a:r>
            <a:r>
              <a:rPr lang="tr-TR" sz="2000" b="1" i="1" dirty="0" smtClean="0">
                <a:solidFill>
                  <a:srgbClr val="0070C0"/>
                </a:solidFill>
              </a:rPr>
              <a:t>’ diye yalvarmıştı</a:t>
            </a:r>
            <a:r>
              <a:rPr lang="tr-TR" sz="2000" i="1" dirty="0" smtClean="0">
                <a:solidFill>
                  <a:schemeClr val="tx1"/>
                </a:solidFill>
              </a:rPr>
              <a:t>.” </a:t>
            </a:r>
            <a:r>
              <a:rPr lang="tr-TR" sz="1400" i="1" dirty="0" smtClean="0">
                <a:solidFill>
                  <a:schemeClr val="tx1"/>
                </a:solidFill>
              </a:rPr>
              <a:t>(Enbiya, 21/83; bk. </a:t>
            </a:r>
            <a:r>
              <a:rPr lang="tr-TR" sz="1400" i="1" dirty="0" err="1" smtClean="0">
                <a:solidFill>
                  <a:schemeClr val="tx1"/>
                </a:solidFill>
              </a:rPr>
              <a:t>Sâd</a:t>
            </a:r>
            <a:r>
              <a:rPr lang="tr-TR" sz="1400" i="1" dirty="0" smtClean="0">
                <a:solidFill>
                  <a:schemeClr val="tx1"/>
                </a:solidFill>
              </a:rPr>
              <a:t>, 38/41) </a:t>
            </a:r>
            <a:r>
              <a:rPr lang="tr-TR" sz="2000" dirty="0" smtClean="0">
                <a:solidFill>
                  <a:schemeClr val="tx1"/>
                </a:solidFill>
              </a:rPr>
              <a:t>Yüce Allah, </a:t>
            </a:r>
            <a:r>
              <a:rPr lang="tr-TR" sz="2000" dirty="0" err="1" smtClean="0">
                <a:solidFill>
                  <a:schemeClr val="tx1"/>
                </a:solidFill>
              </a:rPr>
              <a:t>Eyyûb</a:t>
            </a:r>
            <a:r>
              <a:rPr lang="tr-TR" sz="2000" dirty="0" smtClean="0">
                <a:solidFill>
                  <a:schemeClr val="tx1"/>
                </a:solidFill>
              </a:rPr>
              <a:t> Peygamberin duası üzerine hastalığının iyileşmesi için;</a:t>
            </a:r>
          </a:p>
          <a:p>
            <a:pPr algn="ctr"/>
            <a:r>
              <a:rPr lang="ar-AE" sz="4000" dirty="0" smtClean="0">
                <a:solidFill>
                  <a:schemeClr val="tx1"/>
                </a:solidFill>
                <a:latin typeface="HASENAT4" pitchFamily="2" charset="-78"/>
                <a:cs typeface="HASENAT4" pitchFamily="2" charset="-78"/>
              </a:rPr>
              <a:t>اُرْكُضْ بِرِجْلِكَ هٰذَا مُغْتَسَلٌ بَارِدٌ وَشَرَابٌ</a:t>
            </a:r>
          </a:p>
          <a:p>
            <a:pPr algn="just"/>
            <a:r>
              <a:rPr lang="tr-TR" sz="2000" dirty="0" smtClean="0">
                <a:solidFill>
                  <a:schemeClr val="tx1"/>
                </a:solidFill>
              </a:rPr>
              <a:t>	“</a:t>
            </a:r>
            <a:r>
              <a:rPr lang="tr-TR" sz="2000" b="1" dirty="0" smtClean="0">
                <a:solidFill>
                  <a:srgbClr val="C00000"/>
                </a:solidFill>
              </a:rPr>
              <a:t>Ayağını (yere) vur, işte yıkanacak ve içilecek serin (bir su)</a:t>
            </a:r>
            <a:r>
              <a:rPr lang="tr-TR" sz="2000" dirty="0" smtClean="0">
                <a:solidFill>
                  <a:schemeClr val="tx1"/>
                </a:solidFill>
              </a:rPr>
              <a:t>”. </a:t>
            </a:r>
            <a:r>
              <a:rPr lang="tr-TR" sz="1400" dirty="0" smtClean="0">
                <a:solidFill>
                  <a:schemeClr val="tx1"/>
                </a:solidFill>
              </a:rPr>
              <a:t>(</a:t>
            </a:r>
            <a:r>
              <a:rPr lang="tr-TR" sz="1400" dirty="0" err="1" smtClean="0">
                <a:solidFill>
                  <a:schemeClr val="tx1"/>
                </a:solidFill>
              </a:rPr>
              <a:t>Sâd</a:t>
            </a:r>
            <a:r>
              <a:rPr lang="tr-TR" sz="1400" dirty="0" smtClean="0">
                <a:solidFill>
                  <a:schemeClr val="tx1"/>
                </a:solidFill>
              </a:rPr>
              <a:t>, 38/42)</a:t>
            </a:r>
            <a:endParaRPr lang="tr-TR" sz="2000" dirty="0" smtClean="0">
              <a:solidFill>
                <a:schemeClr val="tx1"/>
              </a:solidFill>
            </a:endParaRPr>
          </a:p>
          <a:p>
            <a:pPr algn="just"/>
            <a:r>
              <a:rPr lang="tr-TR" sz="2000" dirty="0" smtClean="0">
                <a:solidFill>
                  <a:schemeClr val="tx1"/>
                </a:solidFill>
              </a:rPr>
              <a:t>	Bunun üzerine </a:t>
            </a:r>
            <a:r>
              <a:rPr lang="tr-TR" sz="2000" dirty="0" err="1" smtClean="0">
                <a:solidFill>
                  <a:schemeClr val="tx1"/>
                </a:solidFill>
              </a:rPr>
              <a:t>Eyyûb</a:t>
            </a:r>
            <a:r>
              <a:rPr lang="tr-TR" sz="2000" dirty="0" smtClean="0">
                <a:solidFill>
                  <a:schemeClr val="tx1"/>
                </a:solidFill>
              </a:rPr>
              <a:t> (a.s.) ayağını yere vurur, çıkan sudan içer ve bu su ile yıkanır, neticede iç ve dış bütün hastalıkları iyileşir. (Enbiya, 21/84) Yüce Allah, bu örneği, ibadet/dua eden kulları için bir öğüt olduğunu bildirmektedir:</a:t>
            </a:r>
          </a:p>
          <a:p>
            <a:pPr algn="ctr"/>
            <a:r>
              <a:rPr lang="ar-AE" sz="3600" dirty="0" smtClean="0">
                <a:solidFill>
                  <a:schemeClr val="tx1"/>
                </a:solidFill>
                <a:latin typeface="HASENAT4" pitchFamily="2" charset="-78"/>
                <a:cs typeface="HASENAT4" pitchFamily="2" charset="-78"/>
              </a:rPr>
              <a:t>وَذِكْرٰى لِلْعَابِدِينَ</a:t>
            </a:r>
          </a:p>
          <a:p>
            <a:pPr algn="just"/>
            <a:r>
              <a:rPr lang="tr-TR" sz="2000" dirty="0" smtClean="0">
                <a:solidFill>
                  <a:schemeClr val="tx1"/>
                </a:solidFill>
              </a:rPr>
              <a:t>	“(Bu), </a:t>
            </a:r>
            <a:r>
              <a:rPr lang="tr-TR" sz="2000" i="1" dirty="0" smtClean="0">
                <a:solidFill>
                  <a:schemeClr val="tx1"/>
                </a:solidFill>
              </a:rPr>
              <a:t>ibadet eden / dua eden bütün kullar için bir öğüttür.” </a:t>
            </a:r>
            <a:r>
              <a:rPr lang="tr-TR" sz="1400" dirty="0" smtClean="0">
                <a:solidFill>
                  <a:schemeClr val="tx1"/>
                </a:solidFill>
              </a:rPr>
              <a:t>(Enbiya, 21/84)</a:t>
            </a:r>
          </a:p>
        </p:txBody>
      </p:sp>
      <p:sp>
        <p:nvSpPr>
          <p:cNvPr id="3" name="2 Dikdörtgen"/>
          <p:cNvSpPr/>
          <p:nvPr/>
        </p:nvSpPr>
        <p:spPr>
          <a:xfrm>
            <a:off x="8715404" y="0"/>
            <a:ext cx="428596" cy="6858000"/>
          </a:xfrm>
          <a:prstGeom prst="rect">
            <a:avLst/>
          </a:prstGeom>
          <a:solidFill>
            <a:srgbClr val="00B050">
              <a:alpha val="17000"/>
            </a:srgbClr>
          </a:solidFill>
          <a:ln>
            <a:noFill/>
          </a:ln>
          <a:effectLst>
            <a:innerShdw blurRad="546100" dist="190500" dir="7440000">
              <a:prstClr val="black">
                <a:alpha val="73000"/>
              </a:prstClr>
            </a:inn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tr-TR" sz="2400" b="1" dirty="0" smtClean="0">
                <a:solidFill>
                  <a:schemeClr val="tx1"/>
                </a:solidFill>
                <a:latin typeface="Times New Roman" pitchFamily="18" charset="0"/>
                <a:cs typeface="Times New Roman" pitchFamily="18" charset="0"/>
              </a:rPr>
              <a:t>Fiilî Dua Ve </a:t>
            </a:r>
            <a:r>
              <a:rPr lang="tr-TR" sz="2400" b="1" dirty="0" err="1" smtClean="0">
                <a:solidFill>
                  <a:schemeClr val="tx1"/>
                </a:solidFill>
                <a:latin typeface="Times New Roman" pitchFamily="18" charset="0"/>
                <a:cs typeface="Times New Roman" pitchFamily="18" charset="0"/>
              </a:rPr>
              <a:t>Kavlî</a:t>
            </a:r>
            <a:r>
              <a:rPr lang="tr-TR" sz="2400" b="1" dirty="0" smtClean="0">
                <a:solidFill>
                  <a:schemeClr val="tx1"/>
                </a:solidFill>
                <a:latin typeface="Times New Roman" pitchFamily="18" charset="0"/>
                <a:cs typeface="Times New Roman" pitchFamily="18" charset="0"/>
              </a:rPr>
              <a:t> Dua</a:t>
            </a:r>
            <a:endParaRPr lang="tr-TR" sz="2400" b="1"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Dikdörtgen"/>
          <p:cNvSpPr/>
          <p:nvPr/>
        </p:nvSpPr>
        <p:spPr>
          <a:xfrm>
            <a:off x="142844" y="369706"/>
            <a:ext cx="8491244" cy="4643470"/>
          </a:xfrm>
          <a:prstGeom prst="rect">
            <a:avLst/>
          </a:prstGeom>
          <a:solidFill>
            <a:schemeClr val="accent6">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pPr algn="just"/>
            <a:r>
              <a:rPr lang="tr-TR" sz="2400" dirty="0" smtClean="0">
                <a:solidFill>
                  <a:schemeClr val="tx1"/>
                </a:solidFill>
              </a:rPr>
              <a:t>	Dua, kul ile sonsuz kudret sahibi olan Allah arasında bir köprü ve diyalogdur.  İnsanların </a:t>
            </a:r>
            <a:r>
              <a:rPr lang="tr-TR" sz="2400" dirty="0">
                <a:solidFill>
                  <a:schemeClr val="tx1"/>
                </a:solidFill>
              </a:rPr>
              <a:t>Allah’tan talebini ifade eder. </a:t>
            </a:r>
            <a:endParaRPr lang="tr-TR" sz="2400" dirty="0" smtClean="0">
              <a:solidFill>
                <a:schemeClr val="tx1"/>
              </a:solidFill>
            </a:endParaRPr>
          </a:p>
          <a:p>
            <a:pPr algn="just"/>
            <a:r>
              <a:rPr lang="tr-TR" sz="2400" dirty="0" smtClean="0">
                <a:solidFill>
                  <a:schemeClr val="tx1"/>
                </a:solidFill>
              </a:rPr>
              <a:t>	</a:t>
            </a:r>
            <a:r>
              <a:rPr lang="tr-TR" sz="2400" dirty="0" err="1" smtClean="0">
                <a:solidFill>
                  <a:schemeClr val="tx1"/>
                </a:solidFill>
              </a:rPr>
              <a:t>Kur’an’da</a:t>
            </a:r>
            <a:r>
              <a:rPr lang="tr-TR" sz="2400" dirty="0" smtClean="0">
                <a:solidFill>
                  <a:schemeClr val="tx1"/>
                </a:solidFill>
              </a:rPr>
              <a:t> </a:t>
            </a:r>
            <a:r>
              <a:rPr lang="tr-TR" sz="2400" dirty="0">
                <a:solidFill>
                  <a:schemeClr val="tx1"/>
                </a:solidFill>
              </a:rPr>
              <a:t>yer alan dua kelimesi ve onun türevleri, </a:t>
            </a:r>
            <a:r>
              <a:rPr lang="tr-TR" sz="2400" b="1" dirty="0" smtClean="0">
                <a:solidFill>
                  <a:schemeClr val="tx1"/>
                </a:solidFill>
              </a:rPr>
              <a:t>Çağrı (</a:t>
            </a:r>
            <a:r>
              <a:rPr lang="tr-TR" sz="2400" b="1" dirty="0" err="1" smtClean="0">
                <a:solidFill>
                  <a:schemeClr val="tx1"/>
                </a:solidFill>
              </a:rPr>
              <a:t>nidâ</a:t>
            </a:r>
            <a:r>
              <a:rPr lang="tr-TR" sz="2400" b="1" dirty="0" smtClean="0">
                <a:solidFill>
                  <a:schemeClr val="tx1"/>
                </a:solidFill>
              </a:rPr>
              <a:t>)</a:t>
            </a:r>
            <a:r>
              <a:rPr lang="tr-TR" sz="2400" dirty="0" smtClean="0">
                <a:solidFill>
                  <a:schemeClr val="tx1"/>
                </a:solidFill>
              </a:rPr>
              <a:t> </a:t>
            </a:r>
            <a:r>
              <a:rPr lang="tr-TR" sz="1400" dirty="0" smtClean="0">
                <a:solidFill>
                  <a:schemeClr val="tx1"/>
                </a:solidFill>
              </a:rPr>
              <a:t>(</a:t>
            </a:r>
            <a:r>
              <a:rPr lang="tr-TR" sz="1400" dirty="0" err="1" smtClean="0">
                <a:solidFill>
                  <a:schemeClr val="tx1"/>
                </a:solidFill>
              </a:rPr>
              <a:t>İsrâ</a:t>
            </a:r>
            <a:r>
              <a:rPr lang="tr-TR" sz="1400" dirty="0" smtClean="0">
                <a:solidFill>
                  <a:schemeClr val="tx1"/>
                </a:solidFill>
              </a:rPr>
              <a:t>, 17/52)</a:t>
            </a:r>
            <a:r>
              <a:rPr lang="tr-TR" sz="1400" b="1" dirty="0" smtClean="0">
                <a:solidFill>
                  <a:schemeClr val="tx1"/>
                </a:solidFill>
              </a:rPr>
              <a:t>, </a:t>
            </a:r>
            <a:r>
              <a:rPr lang="tr-TR" sz="2400" b="1" dirty="0" err="1" smtClean="0">
                <a:solidFill>
                  <a:schemeClr val="tx1"/>
                </a:solidFill>
              </a:rPr>
              <a:t>İstiâne</a:t>
            </a:r>
            <a:r>
              <a:rPr lang="tr-TR" sz="2400" b="1" dirty="0" smtClean="0">
                <a:solidFill>
                  <a:schemeClr val="tx1"/>
                </a:solidFill>
              </a:rPr>
              <a:t> / Birinden yardım isteme </a:t>
            </a:r>
            <a:r>
              <a:rPr lang="tr-TR" sz="1400" dirty="0" smtClean="0">
                <a:solidFill>
                  <a:schemeClr val="tx1"/>
                </a:solidFill>
              </a:rPr>
              <a:t>(Bakara, 2/23)</a:t>
            </a:r>
            <a:r>
              <a:rPr lang="tr-TR" sz="1400" b="1" dirty="0" smtClean="0">
                <a:solidFill>
                  <a:schemeClr val="tx1"/>
                </a:solidFill>
              </a:rPr>
              <a:t>, </a:t>
            </a:r>
            <a:r>
              <a:rPr lang="tr-TR" sz="2400" b="1" dirty="0" smtClean="0">
                <a:solidFill>
                  <a:schemeClr val="tx1"/>
                </a:solidFill>
              </a:rPr>
              <a:t>Söz (</a:t>
            </a:r>
            <a:r>
              <a:rPr lang="tr-TR" sz="2400" b="1" dirty="0" err="1" smtClean="0">
                <a:solidFill>
                  <a:schemeClr val="tx1"/>
                </a:solidFill>
              </a:rPr>
              <a:t>kavl</a:t>
            </a:r>
            <a:r>
              <a:rPr lang="tr-TR" sz="2400" b="1" dirty="0" smtClean="0">
                <a:solidFill>
                  <a:schemeClr val="tx1"/>
                </a:solidFill>
              </a:rPr>
              <a:t>) </a:t>
            </a:r>
            <a:r>
              <a:rPr lang="tr-TR" sz="1400" dirty="0" smtClean="0">
                <a:solidFill>
                  <a:schemeClr val="tx1"/>
                </a:solidFill>
              </a:rPr>
              <a:t>(</a:t>
            </a:r>
            <a:r>
              <a:rPr lang="tr-TR" sz="1400" dirty="0" err="1" smtClean="0">
                <a:solidFill>
                  <a:schemeClr val="tx1"/>
                </a:solidFill>
              </a:rPr>
              <a:t>A’râf</a:t>
            </a:r>
            <a:r>
              <a:rPr lang="tr-TR" sz="1400" dirty="0" smtClean="0">
                <a:solidFill>
                  <a:schemeClr val="tx1"/>
                </a:solidFill>
              </a:rPr>
              <a:t>, 7/5)</a:t>
            </a:r>
            <a:r>
              <a:rPr lang="tr-TR" sz="1400" b="1" dirty="0" smtClean="0">
                <a:solidFill>
                  <a:schemeClr val="tx1"/>
                </a:solidFill>
              </a:rPr>
              <a:t>, </a:t>
            </a:r>
            <a:r>
              <a:rPr lang="tr-TR" sz="2400" b="1" dirty="0" err="1" smtClean="0">
                <a:solidFill>
                  <a:schemeClr val="tx1"/>
                </a:solidFill>
              </a:rPr>
              <a:t>İstifhâm</a:t>
            </a:r>
            <a:r>
              <a:rPr lang="tr-TR" sz="2400" b="1" dirty="0" smtClean="0">
                <a:solidFill>
                  <a:schemeClr val="tx1"/>
                </a:solidFill>
              </a:rPr>
              <a:t> / Bir şeyi sormak, anlamak istemek </a:t>
            </a:r>
            <a:r>
              <a:rPr lang="tr-TR" sz="1400" dirty="0" smtClean="0">
                <a:solidFill>
                  <a:schemeClr val="tx1"/>
                </a:solidFill>
              </a:rPr>
              <a:t>(</a:t>
            </a:r>
            <a:r>
              <a:rPr lang="tr-TR" sz="1400" dirty="0" err="1" smtClean="0">
                <a:solidFill>
                  <a:schemeClr val="tx1"/>
                </a:solidFill>
              </a:rPr>
              <a:t>Enfâl</a:t>
            </a:r>
            <a:r>
              <a:rPr lang="tr-TR" sz="1400" dirty="0" smtClean="0">
                <a:solidFill>
                  <a:schemeClr val="tx1"/>
                </a:solidFill>
              </a:rPr>
              <a:t>, 8/24)</a:t>
            </a:r>
            <a:r>
              <a:rPr lang="tr-TR" sz="1400" b="1" dirty="0" smtClean="0">
                <a:solidFill>
                  <a:schemeClr val="tx1"/>
                </a:solidFill>
              </a:rPr>
              <a:t>, </a:t>
            </a:r>
            <a:r>
              <a:rPr lang="tr-TR" sz="2400" b="1" dirty="0" smtClean="0">
                <a:solidFill>
                  <a:schemeClr val="tx1"/>
                </a:solidFill>
              </a:rPr>
              <a:t>İstekte bulunmak, yalvarmak (</a:t>
            </a:r>
            <a:r>
              <a:rPr lang="tr-TR" sz="2400" b="1" dirty="0" err="1" smtClean="0">
                <a:solidFill>
                  <a:schemeClr val="tx1"/>
                </a:solidFill>
              </a:rPr>
              <a:t>suâl</a:t>
            </a:r>
            <a:r>
              <a:rPr lang="tr-TR" sz="2400" b="1" dirty="0" smtClean="0">
                <a:solidFill>
                  <a:schemeClr val="tx1"/>
                </a:solidFill>
              </a:rPr>
              <a:t>) </a:t>
            </a:r>
            <a:r>
              <a:rPr lang="tr-TR" sz="1400" dirty="0" smtClean="0">
                <a:solidFill>
                  <a:schemeClr val="tx1"/>
                </a:solidFill>
              </a:rPr>
              <a:t>(Bakara, 2/186)</a:t>
            </a:r>
            <a:r>
              <a:rPr lang="tr-TR" sz="1400" b="1" dirty="0" smtClean="0">
                <a:solidFill>
                  <a:schemeClr val="tx1"/>
                </a:solidFill>
              </a:rPr>
              <a:t>, </a:t>
            </a:r>
            <a:r>
              <a:rPr lang="tr-TR" sz="2400" b="1" dirty="0" smtClean="0">
                <a:solidFill>
                  <a:schemeClr val="tx1"/>
                </a:solidFill>
              </a:rPr>
              <a:t>İbadet </a:t>
            </a:r>
            <a:r>
              <a:rPr lang="tr-TR" sz="1400" b="1" dirty="0" smtClean="0">
                <a:solidFill>
                  <a:schemeClr val="tx1"/>
                </a:solidFill>
              </a:rPr>
              <a:t>(</a:t>
            </a:r>
            <a:r>
              <a:rPr lang="tr-TR" sz="1400" dirty="0" err="1" smtClean="0">
                <a:solidFill>
                  <a:schemeClr val="tx1"/>
                </a:solidFill>
              </a:rPr>
              <a:t>En’âm</a:t>
            </a:r>
            <a:r>
              <a:rPr lang="tr-TR" sz="1400" dirty="0" smtClean="0">
                <a:solidFill>
                  <a:schemeClr val="tx1"/>
                </a:solidFill>
              </a:rPr>
              <a:t>, 6/71)</a:t>
            </a:r>
            <a:r>
              <a:rPr lang="tr-TR" sz="1400" b="1" dirty="0" smtClean="0">
                <a:solidFill>
                  <a:schemeClr val="tx1"/>
                </a:solidFill>
              </a:rPr>
              <a:t>,</a:t>
            </a:r>
            <a:r>
              <a:rPr lang="tr-TR" sz="2400" b="1" dirty="0" smtClean="0">
                <a:solidFill>
                  <a:schemeClr val="tx1"/>
                </a:solidFill>
              </a:rPr>
              <a:t> İman </a:t>
            </a:r>
            <a:r>
              <a:rPr lang="tr-TR" sz="1400" dirty="0" smtClean="0">
                <a:solidFill>
                  <a:schemeClr val="tx1"/>
                </a:solidFill>
              </a:rPr>
              <a:t>(</a:t>
            </a:r>
            <a:r>
              <a:rPr lang="tr-TR" sz="1400" dirty="0" err="1" smtClean="0">
                <a:solidFill>
                  <a:schemeClr val="tx1"/>
                </a:solidFill>
              </a:rPr>
              <a:t>Furkân</a:t>
            </a:r>
            <a:r>
              <a:rPr lang="tr-TR" sz="1400" dirty="0" smtClean="0">
                <a:solidFill>
                  <a:schemeClr val="tx1"/>
                </a:solidFill>
              </a:rPr>
              <a:t>, 25/77) </a:t>
            </a:r>
            <a:r>
              <a:rPr lang="tr-TR" sz="2400" dirty="0" smtClean="0">
                <a:solidFill>
                  <a:schemeClr val="tx1"/>
                </a:solidFill>
              </a:rPr>
              <a:t>Allah’a </a:t>
            </a:r>
            <a:r>
              <a:rPr lang="tr-TR" sz="2400" dirty="0">
                <a:solidFill>
                  <a:schemeClr val="tx1"/>
                </a:solidFill>
              </a:rPr>
              <a:t>yakarış, insanın ihtiyaç ve isteklerini arz ederek Allah’ın </a:t>
            </a:r>
            <a:r>
              <a:rPr lang="tr-TR" sz="2400" dirty="0" err="1">
                <a:solidFill>
                  <a:schemeClr val="tx1"/>
                </a:solidFill>
              </a:rPr>
              <a:t>lütfunu</a:t>
            </a:r>
            <a:r>
              <a:rPr lang="tr-TR" sz="2400" dirty="0">
                <a:solidFill>
                  <a:schemeClr val="tx1"/>
                </a:solidFill>
              </a:rPr>
              <a:t> dileme, çağırma, seslenme, davet etme, ibadet etme, yardıma çağırma gibi anlamlarda kullanılmıştır</a:t>
            </a:r>
            <a:r>
              <a:rPr lang="tr-TR" sz="2400" dirty="0" smtClean="0">
                <a:solidFill>
                  <a:schemeClr val="tx1"/>
                </a:solidFill>
              </a:rPr>
              <a:t>. </a:t>
            </a:r>
          </a:p>
          <a:p>
            <a:pPr algn="just"/>
            <a:r>
              <a:rPr lang="tr-TR" sz="2400" dirty="0" smtClean="0">
                <a:solidFill>
                  <a:schemeClr val="tx1"/>
                </a:solidFill>
              </a:rPr>
              <a:t>	</a:t>
            </a:r>
            <a:r>
              <a:rPr lang="tr-TR" sz="2400" dirty="0" err="1" smtClean="0">
                <a:solidFill>
                  <a:schemeClr val="tx1"/>
                </a:solidFill>
              </a:rPr>
              <a:t>Kur’an</a:t>
            </a:r>
            <a:r>
              <a:rPr lang="tr-TR" sz="2400" dirty="0" smtClean="0">
                <a:solidFill>
                  <a:schemeClr val="tx1"/>
                </a:solidFill>
              </a:rPr>
              <a:t> da bazı kelimelerde dua anlamına gelmektedir: </a:t>
            </a:r>
            <a:r>
              <a:rPr lang="tr-TR" sz="2400" b="1" dirty="0" smtClean="0">
                <a:solidFill>
                  <a:schemeClr val="tx1"/>
                </a:solidFill>
              </a:rPr>
              <a:t>İbadet </a:t>
            </a:r>
            <a:r>
              <a:rPr lang="tr-TR" sz="1400" dirty="0" smtClean="0">
                <a:solidFill>
                  <a:schemeClr val="tx1"/>
                </a:solidFill>
              </a:rPr>
              <a:t>(</a:t>
            </a:r>
            <a:r>
              <a:rPr lang="tr-TR" sz="1400" dirty="0" err="1" smtClean="0">
                <a:solidFill>
                  <a:schemeClr val="tx1"/>
                </a:solidFill>
              </a:rPr>
              <a:t>Mü’min</a:t>
            </a:r>
            <a:r>
              <a:rPr lang="tr-TR" sz="1400" dirty="0" smtClean="0">
                <a:solidFill>
                  <a:schemeClr val="tx1"/>
                </a:solidFill>
              </a:rPr>
              <a:t>, 40/60), </a:t>
            </a:r>
            <a:r>
              <a:rPr lang="tr-TR" sz="2400" b="1" dirty="0" smtClean="0">
                <a:solidFill>
                  <a:schemeClr val="tx1"/>
                </a:solidFill>
              </a:rPr>
              <a:t>Salât </a:t>
            </a:r>
            <a:r>
              <a:rPr lang="tr-TR" sz="1400" dirty="0" smtClean="0">
                <a:solidFill>
                  <a:schemeClr val="tx1"/>
                </a:solidFill>
              </a:rPr>
              <a:t>(</a:t>
            </a:r>
            <a:r>
              <a:rPr lang="tr-TR" sz="1400" dirty="0" err="1" smtClean="0">
                <a:solidFill>
                  <a:schemeClr val="tx1"/>
                </a:solidFill>
              </a:rPr>
              <a:t>Tevbe</a:t>
            </a:r>
            <a:r>
              <a:rPr lang="tr-TR" sz="1400" dirty="0" smtClean="0">
                <a:solidFill>
                  <a:schemeClr val="tx1"/>
                </a:solidFill>
              </a:rPr>
              <a:t>, 9/103), </a:t>
            </a:r>
            <a:r>
              <a:rPr lang="tr-TR" sz="2400" b="1" dirty="0" err="1" smtClean="0">
                <a:solidFill>
                  <a:schemeClr val="tx1"/>
                </a:solidFill>
              </a:rPr>
              <a:t>Nidâ</a:t>
            </a:r>
            <a:r>
              <a:rPr lang="tr-TR" sz="2400" b="1" dirty="0" smtClean="0">
                <a:solidFill>
                  <a:schemeClr val="tx1"/>
                </a:solidFill>
              </a:rPr>
              <a:t> </a:t>
            </a:r>
            <a:r>
              <a:rPr lang="tr-TR" sz="1400" dirty="0" smtClean="0">
                <a:solidFill>
                  <a:schemeClr val="tx1"/>
                </a:solidFill>
              </a:rPr>
              <a:t>(Enbiya, 21/83), </a:t>
            </a:r>
            <a:r>
              <a:rPr lang="tr-TR" sz="2400" b="1" dirty="0" err="1" smtClean="0">
                <a:solidFill>
                  <a:schemeClr val="tx1"/>
                </a:solidFill>
              </a:rPr>
              <a:t>Kavl</a:t>
            </a:r>
            <a:r>
              <a:rPr lang="tr-TR" sz="2400" b="1" dirty="0" smtClean="0">
                <a:solidFill>
                  <a:schemeClr val="tx1"/>
                </a:solidFill>
              </a:rPr>
              <a:t> </a:t>
            </a:r>
            <a:r>
              <a:rPr lang="nn-NO" sz="1400" dirty="0" smtClean="0">
                <a:solidFill>
                  <a:schemeClr val="tx1"/>
                </a:solidFill>
              </a:rPr>
              <a:t>(Sâd, 38/35; Âl-i İmrân, 3/38)</a:t>
            </a:r>
            <a:r>
              <a:rPr lang="tr-TR" sz="1400" dirty="0" smtClean="0">
                <a:solidFill>
                  <a:schemeClr val="tx1"/>
                </a:solidFill>
              </a:rPr>
              <a:t>, </a:t>
            </a:r>
            <a:r>
              <a:rPr lang="tr-TR" sz="2400" b="1" dirty="0" smtClean="0">
                <a:solidFill>
                  <a:schemeClr val="tx1"/>
                </a:solidFill>
              </a:rPr>
              <a:t>Tazarru </a:t>
            </a:r>
            <a:r>
              <a:rPr lang="tr-TR" sz="1400" dirty="0" smtClean="0">
                <a:solidFill>
                  <a:schemeClr val="tx1"/>
                </a:solidFill>
              </a:rPr>
              <a:t>(</a:t>
            </a:r>
            <a:r>
              <a:rPr lang="tr-TR" sz="1400" dirty="0" err="1" smtClean="0">
                <a:solidFill>
                  <a:schemeClr val="tx1"/>
                </a:solidFill>
              </a:rPr>
              <a:t>En’âm</a:t>
            </a:r>
            <a:r>
              <a:rPr lang="tr-TR" sz="1400" dirty="0" smtClean="0">
                <a:solidFill>
                  <a:schemeClr val="tx1"/>
                </a:solidFill>
              </a:rPr>
              <a:t>, 6/42), </a:t>
            </a:r>
            <a:r>
              <a:rPr lang="tr-TR" sz="2400" b="1" dirty="0" err="1" smtClean="0">
                <a:solidFill>
                  <a:schemeClr val="tx1"/>
                </a:solidFill>
              </a:rPr>
              <a:t>Suâl</a:t>
            </a:r>
            <a:r>
              <a:rPr lang="tr-TR" sz="2400" b="1" dirty="0" smtClean="0">
                <a:solidFill>
                  <a:schemeClr val="tx1"/>
                </a:solidFill>
              </a:rPr>
              <a:t>, </a:t>
            </a:r>
            <a:r>
              <a:rPr lang="tr-TR" sz="2400" b="1" dirty="0" err="1" smtClean="0">
                <a:solidFill>
                  <a:schemeClr val="tx1"/>
                </a:solidFill>
              </a:rPr>
              <a:t>İstiâne</a:t>
            </a:r>
            <a:r>
              <a:rPr lang="tr-TR" sz="2400" b="1" dirty="0" smtClean="0">
                <a:solidFill>
                  <a:schemeClr val="tx1"/>
                </a:solidFill>
              </a:rPr>
              <a:t> </a:t>
            </a:r>
            <a:r>
              <a:rPr lang="tr-TR" sz="2400" dirty="0" smtClean="0">
                <a:solidFill>
                  <a:schemeClr val="tx1"/>
                </a:solidFill>
              </a:rPr>
              <a:t>(</a:t>
            </a:r>
            <a:r>
              <a:rPr lang="tr-TR" sz="1400" dirty="0" err="1" smtClean="0">
                <a:solidFill>
                  <a:schemeClr val="tx1"/>
                </a:solidFill>
              </a:rPr>
              <a:t>Fâtiha</a:t>
            </a:r>
            <a:r>
              <a:rPr lang="tr-TR" sz="1400" dirty="0" smtClean="0">
                <a:solidFill>
                  <a:schemeClr val="tx1"/>
                </a:solidFill>
              </a:rPr>
              <a:t>, 1/5), </a:t>
            </a:r>
            <a:r>
              <a:rPr lang="tr-TR" sz="2400" b="1" dirty="0" err="1" smtClean="0">
                <a:solidFill>
                  <a:schemeClr val="tx1"/>
                </a:solidFill>
              </a:rPr>
              <a:t>İstiğâse</a:t>
            </a:r>
            <a:r>
              <a:rPr lang="tr-TR" sz="2400" b="1" dirty="0" smtClean="0">
                <a:solidFill>
                  <a:schemeClr val="tx1"/>
                </a:solidFill>
              </a:rPr>
              <a:t> </a:t>
            </a:r>
            <a:r>
              <a:rPr lang="tr-TR" sz="1400" dirty="0" smtClean="0">
                <a:solidFill>
                  <a:schemeClr val="tx1"/>
                </a:solidFill>
              </a:rPr>
              <a:t>(</a:t>
            </a:r>
            <a:r>
              <a:rPr lang="tr-TR" sz="1400" dirty="0" err="1" smtClean="0">
                <a:solidFill>
                  <a:schemeClr val="tx1"/>
                </a:solidFill>
              </a:rPr>
              <a:t>Enfâl</a:t>
            </a:r>
            <a:r>
              <a:rPr lang="tr-TR" sz="1400" dirty="0" smtClean="0">
                <a:solidFill>
                  <a:schemeClr val="tx1"/>
                </a:solidFill>
              </a:rPr>
              <a:t>, 8/9), </a:t>
            </a:r>
            <a:r>
              <a:rPr lang="tr-TR" sz="2400" b="1" dirty="0" err="1" smtClean="0">
                <a:solidFill>
                  <a:schemeClr val="tx1"/>
                </a:solidFill>
              </a:rPr>
              <a:t>İstiğfâr</a:t>
            </a:r>
            <a:r>
              <a:rPr lang="tr-TR" sz="2400" b="1" dirty="0" smtClean="0">
                <a:solidFill>
                  <a:schemeClr val="tx1"/>
                </a:solidFill>
              </a:rPr>
              <a:t> </a:t>
            </a:r>
            <a:r>
              <a:rPr lang="tr-TR" sz="1400" dirty="0" smtClean="0">
                <a:solidFill>
                  <a:schemeClr val="tx1"/>
                </a:solidFill>
              </a:rPr>
              <a:t>(</a:t>
            </a:r>
            <a:r>
              <a:rPr lang="tr-TR" sz="1400" dirty="0" err="1" smtClean="0">
                <a:solidFill>
                  <a:schemeClr val="tx1"/>
                </a:solidFill>
              </a:rPr>
              <a:t>Nûh</a:t>
            </a:r>
            <a:r>
              <a:rPr lang="tr-TR" sz="1400" dirty="0" smtClean="0">
                <a:solidFill>
                  <a:schemeClr val="tx1"/>
                </a:solidFill>
              </a:rPr>
              <a:t>, 71/10)</a:t>
            </a:r>
            <a:r>
              <a:rPr lang="tr-TR" sz="1400" b="1" dirty="0" smtClean="0">
                <a:solidFill>
                  <a:schemeClr val="tx1"/>
                </a:solidFill>
              </a:rPr>
              <a:t>, </a:t>
            </a:r>
            <a:r>
              <a:rPr lang="tr-TR" sz="2400" b="1" dirty="0" err="1" smtClean="0">
                <a:solidFill>
                  <a:schemeClr val="tx1"/>
                </a:solidFill>
              </a:rPr>
              <a:t>İstiâze</a:t>
            </a:r>
            <a:r>
              <a:rPr lang="tr-TR" sz="2400" b="1" dirty="0" smtClean="0">
                <a:solidFill>
                  <a:schemeClr val="tx1"/>
                </a:solidFill>
              </a:rPr>
              <a:t> </a:t>
            </a:r>
            <a:r>
              <a:rPr lang="tr-TR" sz="1400" dirty="0" smtClean="0">
                <a:solidFill>
                  <a:schemeClr val="tx1"/>
                </a:solidFill>
              </a:rPr>
              <a:t>(</a:t>
            </a:r>
            <a:r>
              <a:rPr lang="tr-TR" sz="1400" dirty="0" err="1" smtClean="0">
                <a:solidFill>
                  <a:schemeClr val="tx1"/>
                </a:solidFill>
              </a:rPr>
              <a:t>Hûd</a:t>
            </a:r>
            <a:r>
              <a:rPr lang="tr-TR" sz="1400" dirty="0" smtClean="0">
                <a:solidFill>
                  <a:schemeClr val="tx1"/>
                </a:solidFill>
              </a:rPr>
              <a:t>, 11/47)</a:t>
            </a:r>
            <a:r>
              <a:rPr lang="tr-TR" sz="1400" b="1" dirty="0" smtClean="0">
                <a:solidFill>
                  <a:schemeClr val="tx1"/>
                </a:solidFill>
              </a:rPr>
              <a:t>, </a:t>
            </a:r>
            <a:r>
              <a:rPr lang="tr-TR" sz="2400" b="1" dirty="0" smtClean="0">
                <a:solidFill>
                  <a:schemeClr val="tx1"/>
                </a:solidFill>
              </a:rPr>
              <a:t>Tövbe </a:t>
            </a:r>
            <a:r>
              <a:rPr lang="tr-TR" sz="1400" dirty="0" smtClean="0">
                <a:solidFill>
                  <a:schemeClr val="tx1"/>
                </a:solidFill>
              </a:rPr>
              <a:t>(</a:t>
            </a:r>
            <a:r>
              <a:rPr lang="tr-TR" sz="1400" dirty="0" err="1" smtClean="0">
                <a:solidFill>
                  <a:schemeClr val="tx1"/>
                </a:solidFill>
              </a:rPr>
              <a:t>Hûd</a:t>
            </a:r>
            <a:r>
              <a:rPr lang="tr-TR" sz="1400" dirty="0" smtClean="0">
                <a:solidFill>
                  <a:schemeClr val="tx1"/>
                </a:solidFill>
              </a:rPr>
              <a:t>, 11/61)</a:t>
            </a:r>
            <a:r>
              <a:rPr lang="tr-TR" sz="1400" b="1" dirty="0" smtClean="0">
                <a:solidFill>
                  <a:schemeClr val="tx1"/>
                </a:solidFill>
              </a:rPr>
              <a:t> </a:t>
            </a:r>
            <a:r>
              <a:rPr lang="tr-TR" sz="2400" b="1" dirty="0" smtClean="0">
                <a:solidFill>
                  <a:schemeClr val="tx1"/>
                </a:solidFill>
              </a:rPr>
              <a:t>ve </a:t>
            </a:r>
            <a:r>
              <a:rPr lang="tr-TR" sz="2400" b="1" dirty="0" err="1" smtClean="0">
                <a:solidFill>
                  <a:schemeClr val="tx1"/>
                </a:solidFill>
              </a:rPr>
              <a:t>zikr</a:t>
            </a:r>
            <a:r>
              <a:rPr lang="tr-TR" sz="2400" b="1" dirty="0" smtClean="0">
                <a:solidFill>
                  <a:schemeClr val="tx1"/>
                </a:solidFill>
              </a:rPr>
              <a:t>.</a:t>
            </a:r>
            <a:endParaRPr lang="tr-TR" sz="2400" dirty="0" smtClean="0">
              <a:solidFill>
                <a:schemeClr val="tx1"/>
              </a:solidFill>
            </a:endParaRPr>
          </a:p>
        </p:txBody>
      </p:sp>
      <p:sp>
        <p:nvSpPr>
          <p:cNvPr id="3" name="2 Dikdörtgen"/>
          <p:cNvSpPr/>
          <p:nvPr/>
        </p:nvSpPr>
        <p:spPr>
          <a:xfrm>
            <a:off x="8715404" y="0"/>
            <a:ext cx="428596" cy="6858000"/>
          </a:xfrm>
          <a:prstGeom prst="rect">
            <a:avLst/>
          </a:prstGeom>
          <a:solidFill>
            <a:srgbClr val="00B050">
              <a:alpha val="17000"/>
            </a:srgbClr>
          </a:solidFill>
          <a:ln>
            <a:noFill/>
          </a:ln>
          <a:effectLst>
            <a:innerShdw blurRad="546100" dist="190500" dir="7440000">
              <a:prstClr val="black">
                <a:alpha val="73000"/>
              </a:prstClr>
            </a:inn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tr-TR" sz="2400" b="1" dirty="0" smtClean="0">
                <a:solidFill>
                  <a:schemeClr val="tx1"/>
                </a:solidFill>
                <a:latin typeface="Times New Roman" pitchFamily="18" charset="0"/>
                <a:cs typeface="Times New Roman" pitchFamily="18" charset="0"/>
              </a:rPr>
              <a:t>Kuranda Dua Kelimesi</a:t>
            </a:r>
            <a:endParaRPr lang="tr-TR" sz="2400" b="1"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Dikdörtgen"/>
          <p:cNvSpPr/>
          <p:nvPr/>
        </p:nvSpPr>
        <p:spPr>
          <a:xfrm>
            <a:off x="285720" y="214290"/>
            <a:ext cx="8358246" cy="5072098"/>
          </a:xfrm>
          <a:prstGeom prst="rect">
            <a:avLst/>
          </a:prstGeom>
          <a:solidFill>
            <a:schemeClr val="accent6">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pPr algn="ctr"/>
            <a:r>
              <a:rPr lang="ar-AE" sz="3600" dirty="0" smtClean="0">
                <a:solidFill>
                  <a:schemeClr val="tx1"/>
                </a:solidFill>
                <a:latin typeface="HASENAT4" pitchFamily="2" charset="-78"/>
                <a:cs typeface="HASENAT4" pitchFamily="2" charset="-78"/>
              </a:rPr>
              <a:t>وَإِذَا سَأَلَكَ عِبَادِي عَنِّي فَإِنِّي قَرِيبٌ أُجِيبُ دَعْوَةَ الدَّاعِ إِذَا دَعَانِ</a:t>
            </a:r>
          </a:p>
          <a:p>
            <a:pPr algn="ctr"/>
            <a:r>
              <a:rPr lang="ar-AE" sz="3600" dirty="0" smtClean="0">
                <a:solidFill>
                  <a:schemeClr val="tx1"/>
                </a:solidFill>
                <a:latin typeface="HASENAT4" pitchFamily="2" charset="-78"/>
                <a:cs typeface="HASENAT4" pitchFamily="2" charset="-78"/>
              </a:rPr>
              <a:t>فَلْيَسْتَجِيبُوا لِي وَلْيُؤْمِنُوا بِي لَعَلَّهُمْ يَرْشُدُونَ</a:t>
            </a:r>
          </a:p>
          <a:p>
            <a:pPr algn="just"/>
            <a:r>
              <a:rPr lang="tr-TR" sz="2000" dirty="0" smtClean="0">
                <a:solidFill>
                  <a:schemeClr val="tx1"/>
                </a:solidFill>
              </a:rPr>
              <a:t>	</a:t>
            </a:r>
            <a:r>
              <a:rPr lang="sv-SE" sz="2000" dirty="0" smtClean="0">
                <a:solidFill>
                  <a:schemeClr val="tx1"/>
                </a:solidFill>
              </a:rPr>
              <a:t>“</a:t>
            </a:r>
            <a:r>
              <a:rPr lang="sv-SE" sz="2400" b="1" dirty="0" smtClean="0">
                <a:solidFill>
                  <a:srgbClr val="C00000"/>
                </a:solidFill>
              </a:rPr>
              <a:t>Kullarım, sana benden sorarlarsa (onlara söyle): Ben</a:t>
            </a:r>
            <a:r>
              <a:rPr lang="tr-TR" sz="2400" b="1" dirty="0" smtClean="0">
                <a:solidFill>
                  <a:srgbClr val="C00000"/>
                </a:solidFill>
              </a:rPr>
              <a:t> (onlara) yakınım. </a:t>
            </a:r>
            <a:r>
              <a:rPr lang="tr-TR" sz="2400" b="1" dirty="0" smtClean="0">
                <a:solidFill>
                  <a:srgbClr val="0070C0"/>
                </a:solidFill>
              </a:rPr>
              <a:t>Dua eden, bana dua ettiği zaman onun duasına karşılık veririm</a:t>
            </a:r>
            <a:r>
              <a:rPr lang="tr-TR" sz="2400" b="1" dirty="0" smtClean="0">
                <a:solidFill>
                  <a:srgbClr val="C00000"/>
                </a:solidFill>
              </a:rPr>
              <a:t>. O hâlde onlar da bana karşılık versin (benim çağrıma uysun)</a:t>
            </a:r>
            <a:r>
              <a:rPr lang="tr-TR" sz="2400" b="1" dirty="0" err="1" smtClean="0">
                <a:solidFill>
                  <a:srgbClr val="C00000"/>
                </a:solidFill>
              </a:rPr>
              <a:t>lar</a:t>
            </a:r>
            <a:r>
              <a:rPr lang="tr-TR" sz="2400" b="1" dirty="0" smtClean="0">
                <a:solidFill>
                  <a:srgbClr val="C00000"/>
                </a:solidFill>
              </a:rPr>
              <a:t>, bana inansınlar ki, doğru yolu bulmuş olalar</a:t>
            </a:r>
            <a:r>
              <a:rPr lang="tr-TR" sz="2000" dirty="0" smtClean="0">
                <a:solidFill>
                  <a:schemeClr val="tx1"/>
                </a:solidFill>
              </a:rPr>
              <a:t>.” </a:t>
            </a:r>
            <a:r>
              <a:rPr lang="tr-TR" sz="1400" dirty="0" smtClean="0">
                <a:solidFill>
                  <a:schemeClr val="tx1"/>
                </a:solidFill>
              </a:rPr>
              <a:t>(Bakara, 2/186)</a:t>
            </a:r>
          </a:p>
          <a:p>
            <a:pPr algn="ctr"/>
            <a:r>
              <a:rPr lang="ar-AE" sz="4000" dirty="0" smtClean="0">
                <a:solidFill>
                  <a:schemeClr val="tx1"/>
                </a:solidFill>
                <a:latin typeface="HASENAT4" pitchFamily="2" charset="-78"/>
                <a:cs typeface="HASENAT4" pitchFamily="2" charset="-78"/>
              </a:rPr>
              <a:t>اِنَّ رَبِّي لَسَمِيعُ الدُّعَاءِ</a:t>
            </a:r>
          </a:p>
          <a:p>
            <a:pPr algn="ctr"/>
            <a:r>
              <a:rPr lang="tr-TR" sz="4000" b="1" dirty="0" smtClean="0">
                <a:solidFill>
                  <a:srgbClr val="0070C0"/>
                </a:solidFill>
              </a:rPr>
              <a:t>“Şüphesiz Rabbim duaları işitendir.” </a:t>
            </a:r>
          </a:p>
          <a:p>
            <a:pPr algn="r"/>
            <a:r>
              <a:rPr lang="tr-TR" sz="1400" i="1" dirty="0" smtClean="0">
                <a:solidFill>
                  <a:schemeClr val="tx1"/>
                </a:solidFill>
              </a:rPr>
              <a:t>(</a:t>
            </a:r>
            <a:r>
              <a:rPr lang="tr-TR" sz="1400" i="1" dirty="0" err="1" smtClean="0">
                <a:solidFill>
                  <a:schemeClr val="tx1"/>
                </a:solidFill>
              </a:rPr>
              <a:t>İbrâhim</a:t>
            </a:r>
            <a:r>
              <a:rPr lang="tr-TR" sz="1400" i="1" dirty="0" smtClean="0">
                <a:solidFill>
                  <a:schemeClr val="tx1"/>
                </a:solidFill>
              </a:rPr>
              <a:t>, 14/39)</a:t>
            </a:r>
            <a:endParaRPr lang="pt-BR" sz="2000" dirty="0" smtClean="0">
              <a:solidFill>
                <a:schemeClr val="tx1"/>
              </a:solidFill>
            </a:endParaRPr>
          </a:p>
        </p:txBody>
      </p:sp>
      <p:sp>
        <p:nvSpPr>
          <p:cNvPr id="3" name="2 Dikdörtgen"/>
          <p:cNvSpPr/>
          <p:nvPr/>
        </p:nvSpPr>
        <p:spPr>
          <a:xfrm>
            <a:off x="8715404" y="0"/>
            <a:ext cx="428596" cy="6858000"/>
          </a:xfrm>
          <a:prstGeom prst="rect">
            <a:avLst/>
          </a:prstGeom>
          <a:solidFill>
            <a:srgbClr val="00B050">
              <a:alpha val="17000"/>
            </a:srgbClr>
          </a:solidFill>
          <a:ln>
            <a:noFill/>
          </a:ln>
          <a:effectLst>
            <a:innerShdw blurRad="546100" dist="190500" dir="7440000">
              <a:prstClr val="black">
                <a:alpha val="73000"/>
              </a:prstClr>
            </a:inn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tr-TR" sz="2400" b="1" dirty="0" smtClean="0">
                <a:solidFill>
                  <a:schemeClr val="tx1"/>
                </a:solidFill>
                <a:latin typeface="Times New Roman" pitchFamily="18" charset="0"/>
                <a:cs typeface="Times New Roman" pitchFamily="18" charset="0"/>
              </a:rPr>
              <a:t>Duayı Kabul Eden Allah’tır</a:t>
            </a:r>
            <a:endParaRPr lang="tr-TR" sz="2400" b="1"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Dikdörtgen"/>
          <p:cNvSpPr/>
          <p:nvPr/>
        </p:nvSpPr>
        <p:spPr>
          <a:xfrm>
            <a:off x="142844" y="214290"/>
            <a:ext cx="8491244" cy="5143536"/>
          </a:xfrm>
          <a:prstGeom prst="rect">
            <a:avLst/>
          </a:prstGeom>
          <a:solidFill>
            <a:schemeClr val="accent6">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pPr algn="ctr"/>
            <a:r>
              <a:rPr lang="ar-AE" sz="3200" dirty="0" smtClean="0">
                <a:solidFill>
                  <a:schemeClr val="tx1"/>
                </a:solidFill>
                <a:latin typeface="HASENAT4" pitchFamily="2" charset="-78"/>
                <a:cs typeface="HASENAT4" pitchFamily="2" charset="-78"/>
              </a:rPr>
              <a:t>اَمَّنْ يُجٖيبُ الْمُضْطَرَّ اِذَا دَعَاهُ وَيَكْشِفُ السُّوءَ وَيَجْعَلُكُمْ خُلَفَاءَ الْاَرْضِ ءَاِلٰهٌ مَعَ اللّٰهِ قَلٖيلًا مَا تَذَكَّرُونَ </a:t>
            </a:r>
          </a:p>
          <a:p>
            <a:pPr algn="just"/>
            <a:r>
              <a:rPr lang="tr-TR" sz="2400" dirty="0" smtClean="0">
                <a:solidFill>
                  <a:schemeClr val="tx1"/>
                </a:solidFill>
              </a:rPr>
              <a:t>	 “</a:t>
            </a:r>
            <a:r>
              <a:rPr lang="tr-TR" sz="2400" dirty="0" smtClean="0">
                <a:solidFill>
                  <a:srgbClr val="7030A0"/>
                </a:solidFill>
              </a:rPr>
              <a:t>Yahut dua ettiği zaman darda kalmışa kim yetişiyor da kötülüğü (onun üzerinden) kaldırıyor </a:t>
            </a:r>
            <a:r>
              <a:rPr lang="tr-TR" sz="2400" dirty="0" smtClean="0">
                <a:solidFill>
                  <a:schemeClr val="tx1"/>
                </a:solidFill>
              </a:rPr>
              <a:t>ve sizi (eskilerin yerine) yeryüzünün sahipleri yapıyor? Allah ile beraber başka bir tanrı mı var? Ne de az düşünüyorsunuz?” </a:t>
            </a:r>
            <a:r>
              <a:rPr lang="tr-TR" sz="1600" dirty="0" smtClean="0">
                <a:solidFill>
                  <a:schemeClr val="tx1"/>
                </a:solidFill>
              </a:rPr>
              <a:t>(</a:t>
            </a:r>
            <a:r>
              <a:rPr lang="tr-TR" sz="1600" dirty="0" err="1" smtClean="0">
                <a:solidFill>
                  <a:schemeClr val="tx1"/>
                </a:solidFill>
              </a:rPr>
              <a:t>Neml</a:t>
            </a:r>
            <a:r>
              <a:rPr lang="tr-TR" sz="1600" dirty="0" smtClean="0">
                <a:solidFill>
                  <a:schemeClr val="tx1"/>
                </a:solidFill>
              </a:rPr>
              <a:t>, 27/62)</a:t>
            </a:r>
          </a:p>
          <a:p>
            <a:pPr algn="just"/>
            <a:endParaRPr lang="tr-TR" sz="1600" dirty="0" smtClean="0">
              <a:solidFill>
                <a:schemeClr val="tx1"/>
              </a:solidFill>
            </a:endParaRPr>
          </a:p>
          <a:p>
            <a:pPr algn="ctr"/>
            <a:r>
              <a:rPr lang="ar-SA" sz="3200" dirty="0" smtClean="0">
                <a:solidFill>
                  <a:schemeClr val="tx1"/>
                </a:solidFill>
                <a:latin typeface="HASENAT4" pitchFamily="2" charset="-78"/>
                <a:cs typeface="HASENAT4" pitchFamily="2" charset="-78"/>
              </a:rPr>
              <a:t>وَقَالَ رَبُّكُمُ ادْعُونى اَسْتَجِبْ لَكُمْ اِنَّ الَّذينَ يَسْتَكْبِرُونَ عَنْ عِبَادَتى سَيَدْخُلُونَ جَهَنَّمَ دَاخِرينَ</a:t>
            </a:r>
            <a:endParaRPr lang="tr-TR" sz="3200" dirty="0" smtClean="0">
              <a:solidFill>
                <a:schemeClr val="tx1"/>
              </a:solidFill>
              <a:latin typeface="HASENAT4" pitchFamily="2" charset="-78"/>
              <a:cs typeface="HASENAT4" pitchFamily="2" charset="-78"/>
            </a:endParaRPr>
          </a:p>
          <a:p>
            <a:pPr algn="just"/>
            <a:r>
              <a:rPr lang="tr-TR" sz="1400" dirty="0" smtClean="0">
                <a:solidFill>
                  <a:schemeClr val="tx1"/>
                </a:solidFill>
              </a:rPr>
              <a:t> 	</a:t>
            </a:r>
            <a:r>
              <a:rPr lang="tr-TR" sz="2400" dirty="0" smtClean="0">
                <a:solidFill>
                  <a:schemeClr val="tx1"/>
                </a:solidFill>
              </a:rPr>
              <a:t>“Rabbiniz şöyle dedi: “</a:t>
            </a:r>
            <a:r>
              <a:rPr lang="tr-TR" sz="2400" dirty="0" smtClean="0">
                <a:solidFill>
                  <a:srgbClr val="0070C0"/>
                </a:solidFill>
              </a:rPr>
              <a:t>Bana dua edin, duanıza cevap vereyim. </a:t>
            </a:r>
            <a:r>
              <a:rPr lang="tr-TR" sz="2400" dirty="0" smtClean="0">
                <a:solidFill>
                  <a:srgbClr val="C00000"/>
                </a:solidFill>
              </a:rPr>
              <a:t>Bana kulluk etmeyi kibirlerine yediremeyenler aşağılanmış bir halde cehenneme gireceklerdir</a:t>
            </a:r>
            <a:r>
              <a:rPr lang="tr-TR" sz="2400" dirty="0" smtClean="0">
                <a:solidFill>
                  <a:schemeClr val="tx1"/>
                </a:solidFill>
              </a:rPr>
              <a:t>” </a:t>
            </a:r>
            <a:r>
              <a:rPr lang="tr-TR" sz="1200" dirty="0" smtClean="0">
                <a:solidFill>
                  <a:schemeClr val="tx1"/>
                </a:solidFill>
              </a:rPr>
              <a:t>(</a:t>
            </a:r>
            <a:r>
              <a:rPr lang="tr-TR" sz="1200" dirty="0" err="1" smtClean="0">
                <a:solidFill>
                  <a:schemeClr val="tx1"/>
                </a:solidFill>
              </a:rPr>
              <a:t>Mü’min</a:t>
            </a:r>
            <a:r>
              <a:rPr lang="tr-TR" sz="1200" dirty="0" smtClean="0">
                <a:solidFill>
                  <a:schemeClr val="tx1"/>
                </a:solidFill>
              </a:rPr>
              <a:t>, 40/60)</a:t>
            </a:r>
            <a:endParaRPr lang="tr-TR" sz="2400" dirty="0" smtClean="0">
              <a:solidFill>
                <a:schemeClr val="tx1"/>
              </a:solidFill>
            </a:endParaRPr>
          </a:p>
        </p:txBody>
      </p:sp>
      <p:sp>
        <p:nvSpPr>
          <p:cNvPr id="3" name="2 Dikdörtgen"/>
          <p:cNvSpPr/>
          <p:nvPr/>
        </p:nvSpPr>
        <p:spPr>
          <a:xfrm>
            <a:off x="8715404" y="0"/>
            <a:ext cx="428596" cy="6858000"/>
          </a:xfrm>
          <a:prstGeom prst="rect">
            <a:avLst/>
          </a:prstGeom>
          <a:solidFill>
            <a:srgbClr val="00B050">
              <a:alpha val="17000"/>
            </a:srgbClr>
          </a:solidFill>
          <a:ln>
            <a:noFill/>
          </a:ln>
          <a:effectLst>
            <a:innerShdw blurRad="546100" dist="190500" dir="7440000">
              <a:prstClr val="black">
                <a:alpha val="73000"/>
              </a:prstClr>
            </a:inn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tr-TR" sz="2400" b="1" dirty="0" smtClean="0">
                <a:solidFill>
                  <a:schemeClr val="tx1"/>
                </a:solidFill>
                <a:latin typeface="Times New Roman" pitchFamily="18" charset="0"/>
                <a:cs typeface="Times New Roman" pitchFamily="18" charset="0"/>
              </a:rPr>
              <a:t>Duaları Sadece Allah Kabul Eder</a:t>
            </a:r>
            <a:endParaRPr lang="tr-TR" sz="2400" b="1"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Dikdörtgen"/>
          <p:cNvSpPr/>
          <p:nvPr/>
        </p:nvSpPr>
        <p:spPr>
          <a:xfrm>
            <a:off x="142844" y="357166"/>
            <a:ext cx="8491244" cy="5000660"/>
          </a:xfrm>
          <a:prstGeom prst="rect">
            <a:avLst/>
          </a:prstGeom>
          <a:solidFill>
            <a:schemeClr val="accent6">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pPr algn="ctr"/>
            <a:r>
              <a:rPr lang="ar-SA" sz="4000" dirty="0" smtClean="0">
                <a:solidFill>
                  <a:srgbClr val="002060"/>
                </a:solidFill>
                <a:latin typeface="HASENAT4" pitchFamily="2" charset="-78"/>
                <a:cs typeface="HASENAT4" pitchFamily="2" charset="-78"/>
              </a:rPr>
              <a:t>قُلْ يَا عِبَادِىَ الَّذٖينَ اَسْرَفُوا عَلٰى اَنْفُسِهِمْ لَا تَقْنَطُوا مِنْ رَحْمَةِ اللّٰهَ اِنَّ اللّٰهَ يَغْفِرُ الذُّنُوبَ جَمٖيعًا اِنَّهُ هُوَ الْغَفُورُ الرَّحٖيمُ</a:t>
            </a:r>
            <a:endParaRPr lang="tr-TR" sz="4000" dirty="0" smtClean="0">
              <a:solidFill>
                <a:srgbClr val="002060"/>
              </a:solidFill>
              <a:latin typeface="HASENAT4" pitchFamily="2" charset="-78"/>
              <a:cs typeface="HASENAT4" pitchFamily="2" charset="-78"/>
            </a:endParaRPr>
          </a:p>
          <a:p>
            <a:pPr algn="just"/>
            <a:endParaRPr lang="tr-TR" sz="1100" b="1" dirty="0" smtClean="0">
              <a:solidFill>
                <a:srgbClr val="002060"/>
              </a:solidFill>
            </a:endParaRPr>
          </a:p>
          <a:p>
            <a:pPr algn="just"/>
            <a:r>
              <a:rPr lang="tr-TR" sz="3200" b="1" dirty="0" smtClean="0">
                <a:solidFill>
                  <a:srgbClr val="002060"/>
                </a:solidFill>
              </a:rPr>
              <a:t>	</a:t>
            </a:r>
            <a:r>
              <a:rPr lang="tr-TR" sz="3200" b="1" dirty="0" smtClean="0">
                <a:solidFill>
                  <a:srgbClr val="002060"/>
                </a:solidFill>
                <a:latin typeface="Times New Roman" pitchFamily="18" charset="0"/>
                <a:cs typeface="Times New Roman" pitchFamily="18" charset="0"/>
              </a:rPr>
              <a:t>De ki: "Ey kendilerine kötülük edip aşırı giden kullarım! </a:t>
            </a:r>
            <a:r>
              <a:rPr lang="tr-TR" sz="32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Allah’ın rahmetinden ümidinizi kesmeyin. </a:t>
            </a:r>
            <a:r>
              <a:rPr lang="tr-TR" sz="3200" b="1" dirty="0" smtClean="0">
                <a:solidFill>
                  <a:srgbClr val="002060"/>
                </a:solidFill>
                <a:latin typeface="Times New Roman" pitchFamily="18" charset="0"/>
                <a:cs typeface="Times New Roman" pitchFamily="18" charset="0"/>
              </a:rPr>
              <a:t>Doğrusu Allah günahların hepsini bağışlar. Çünkü O, bağışlayandır, merhametlidir." </a:t>
            </a:r>
            <a:r>
              <a:rPr lang="tr-TR" sz="1600" b="1" dirty="0" smtClean="0">
                <a:solidFill>
                  <a:srgbClr val="002060"/>
                </a:solidFill>
                <a:latin typeface="Times New Roman" pitchFamily="18" charset="0"/>
                <a:cs typeface="Times New Roman" pitchFamily="18" charset="0"/>
              </a:rPr>
              <a:t>(</a:t>
            </a:r>
            <a:r>
              <a:rPr lang="tr-TR" sz="1600" b="1" dirty="0" err="1" smtClean="0">
                <a:solidFill>
                  <a:srgbClr val="002060"/>
                </a:solidFill>
                <a:latin typeface="Times New Roman" pitchFamily="18" charset="0"/>
                <a:cs typeface="Times New Roman" pitchFamily="18" charset="0"/>
              </a:rPr>
              <a:t>Zümer</a:t>
            </a:r>
            <a:r>
              <a:rPr lang="tr-TR" sz="1600" b="1" dirty="0" smtClean="0">
                <a:solidFill>
                  <a:srgbClr val="002060"/>
                </a:solidFill>
                <a:latin typeface="Times New Roman" pitchFamily="18" charset="0"/>
                <a:cs typeface="Times New Roman" pitchFamily="18" charset="0"/>
              </a:rPr>
              <a:t>, 53)</a:t>
            </a:r>
            <a:endParaRPr lang="tr-TR" sz="3200" dirty="0">
              <a:solidFill>
                <a:srgbClr val="002060"/>
              </a:solidFill>
              <a:latin typeface="Times New Roman" pitchFamily="18" charset="0"/>
              <a:cs typeface="Times New Roman" pitchFamily="18" charset="0"/>
            </a:endParaRPr>
          </a:p>
        </p:txBody>
      </p:sp>
      <p:sp>
        <p:nvSpPr>
          <p:cNvPr id="3" name="2 Dikdörtgen"/>
          <p:cNvSpPr/>
          <p:nvPr/>
        </p:nvSpPr>
        <p:spPr>
          <a:xfrm>
            <a:off x="8715404" y="0"/>
            <a:ext cx="428596" cy="6858000"/>
          </a:xfrm>
          <a:prstGeom prst="rect">
            <a:avLst/>
          </a:prstGeom>
          <a:solidFill>
            <a:srgbClr val="00B050">
              <a:alpha val="17000"/>
            </a:srgbClr>
          </a:solidFill>
          <a:ln>
            <a:noFill/>
          </a:ln>
          <a:effectLst>
            <a:innerShdw blurRad="546100" dist="190500" dir="7440000">
              <a:prstClr val="black">
                <a:alpha val="73000"/>
              </a:prstClr>
            </a:inn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tr-TR" sz="2400" b="1" dirty="0" smtClean="0">
                <a:solidFill>
                  <a:schemeClr val="tx1"/>
                </a:solidFill>
                <a:latin typeface="Times New Roman" pitchFamily="18" charset="0"/>
                <a:cs typeface="Times New Roman" pitchFamily="18" charset="0"/>
              </a:rPr>
              <a:t>Duaların </a:t>
            </a:r>
            <a:r>
              <a:rPr lang="tr-TR" sz="2400" b="1" dirty="0" err="1" smtClean="0">
                <a:solidFill>
                  <a:schemeClr val="tx1"/>
                </a:solidFill>
                <a:latin typeface="Times New Roman" pitchFamily="18" charset="0"/>
                <a:cs typeface="Times New Roman" pitchFamily="18" charset="0"/>
              </a:rPr>
              <a:t>Kabûlü</a:t>
            </a:r>
            <a:endParaRPr lang="tr-TR" sz="2400" b="1"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Dikdörtgen"/>
          <p:cNvSpPr/>
          <p:nvPr/>
        </p:nvSpPr>
        <p:spPr>
          <a:xfrm>
            <a:off x="142844" y="357166"/>
            <a:ext cx="8491244" cy="5000660"/>
          </a:xfrm>
          <a:prstGeom prst="rect">
            <a:avLst/>
          </a:prstGeom>
          <a:solidFill>
            <a:schemeClr val="accent6">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pPr algn="ctr"/>
            <a:r>
              <a:rPr lang="ar-AE" sz="3200" dirty="0" smtClean="0">
                <a:solidFill>
                  <a:schemeClr val="tx1"/>
                </a:solidFill>
                <a:latin typeface="HASENAT4" pitchFamily="2" charset="-78"/>
                <a:cs typeface="HASENAT4" pitchFamily="2" charset="-78"/>
              </a:rPr>
              <a:t>مَا مِنْ رَجُلٍ يَدْعُو </a:t>
            </a:r>
            <a:r>
              <a:rPr lang="ar-SA" sz="3200" dirty="0" smtClean="0">
                <a:solidFill>
                  <a:srgbClr val="002060"/>
                </a:solidFill>
                <a:latin typeface="HASENAT4" pitchFamily="2" charset="-78"/>
                <a:cs typeface="HASENAT4" pitchFamily="2" charset="-78"/>
              </a:rPr>
              <a:t>اللّٰهَ </a:t>
            </a:r>
            <a:r>
              <a:rPr lang="ar-AE" sz="3200" dirty="0" smtClean="0">
                <a:solidFill>
                  <a:schemeClr val="tx1"/>
                </a:solidFill>
                <a:latin typeface="HASENAT4" pitchFamily="2" charset="-78"/>
                <a:cs typeface="HASENAT4" pitchFamily="2" charset="-78"/>
              </a:rPr>
              <a:t>بِدُعَاءٍ إِلَّا اسْتُجِيبَ لَهُ فَإِمَّا أَنْ يُعَجَّلَ لَهُ فِي</a:t>
            </a:r>
          </a:p>
          <a:p>
            <a:pPr algn="ctr"/>
            <a:r>
              <a:rPr lang="ar-AE" sz="3200" dirty="0" smtClean="0">
                <a:solidFill>
                  <a:schemeClr val="tx1"/>
                </a:solidFill>
                <a:latin typeface="HASENAT4" pitchFamily="2" charset="-78"/>
                <a:cs typeface="HASENAT4" pitchFamily="2" charset="-78"/>
              </a:rPr>
              <a:t>الدُّنْيَا وَإِمَّا أَنْ يُدَّخَرَ لَهُ فِي الْآخِرَةِ وَإِمَّا أَنْ يُكَفَّرَ عَنْهُ مِنْ ذُنُوبِهِ بِقَدْرِ</a:t>
            </a:r>
          </a:p>
          <a:p>
            <a:pPr algn="ctr"/>
            <a:r>
              <a:rPr lang="ar-AE" sz="3200" dirty="0" smtClean="0">
                <a:solidFill>
                  <a:schemeClr val="tx1"/>
                </a:solidFill>
                <a:latin typeface="HASENAT4" pitchFamily="2" charset="-78"/>
                <a:cs typeface="HASENAT4" pitchFamily="2" charset="-78"/>
              </a:rPr>
              <a:t>مَا دَعَا مَا لَمْ يَدْعُ بِإِثْمٍ أَوْ قَطِيعَةِ رَحْمٍ أَوْ يَسْتَعْجِلْ قَالُوا يَا رَسُولَ الِّٰهل</a:t>
            </a:r>
          </a:p>
          <a:p>
            <a:pPr algn="ctr"/>
            <a:r>
              <a:rPr lang="ar-AE" sz="3200" dirty="0" smtClean="0">
                <a:solidFill>
                  <a:schemeClr val="tx1"/>
                </a:solidFill>
                <a:latin typeface="HASENAT4" pitchFamily="2" charset="-78"/>
                <a:cs typeface="HASENAT4" pitchFamily="2" charset="-78"/>
              </a:rPr>
              <a:t>وَكَيْفَ يَسْتَعْجِلُ؟ قَالَ يَقُولُ دَعَوْتُ رَبِّي فَمَا اسْتَجَابَ لِي</a:t>
            </a:r>
          </a:p>
          <a:p>
            <a:pPr algn="just"/>
            <a:r>
              <a:rPr lang="tr-TR" sz="2400" dirty="0" smtClean="0">
                <a:solidFill>
                  <a:schemeClr val="tx1"/>
                </a:solidFill>
              </a:rPr>
              <a:t>	“</a:t>
            </a:r>
            <a:r>
              <a:rPr lang="tr-TR" sz="2400" i="1" dirty="0" smtClean="0">
                <a:solidFill>
                  <a:schemeClr val="tx1"/>
                </a:solidFill>
              </a:rPr>
              <a:t>Allah’a dua eden herhangi bir insan yoktur ki duası kabul edilmiş olmasın. 	</a:t>
            </a:r>
          </a:p>
          <a:p>
            <a:pPr algn="just"/>
            <a:r>
              <a:rPr lang="tr-TR" sz="2400" i="1" dirty="0" smtClean="0">
                <a:solidFill>
                  <a:schemeClr val="tx1"/>
                </a:solidFill>
              </a:rPr>
              <a:t>	</a:t>
            </a:r>
            <a:r>
              <a:rPr lang="tr-TR" sz="2400" b="1" dirty="0" smtClean="0">
                <a:solidFill>
                  <a:schemeClr val="accent6">
                    <a:lumMod val="50000"/>
                  </a:schemeClr>
                </a:solidFill>
              </a:rPr>
              <a:t>Günah işlemediği, </a:t>
            </a:r>
            <a:r>
              <a:rPr lang="tr-TR" sz="2400" b="1" dirty="0" smtClean="0">
                <a:solidFill>
                  <a:srgbClr val="C00000"/>
                </a:solidFill>
              </a:rPr>
              <a:t>yakınları ile ilişkisini  kesmediği </a:t>
            </a:r>
            <a:r>
              <a:rPr lang="tr-TR" sz="2400" dirty="0" smtClean="0">
                <a:solidFill>
                  <a:schemeClr val="accent6">
                    <a:lumMod val="50000"/>
                  </a:schemeClr>
                </a:solidFill>
              </a:rPr>
              <a:t>ve </a:t>
            </a:r>
            <a:r>
              <a:rPr lang="tr-TR" sz="2400" b="1" dirty="0" smtClean="0">
                <a:solidFill>
                  <a:srgbClr val="00B050"/>
                </a:solidFill>
              </a:rPr>
              <a:t>isteğinde acele etmediği sürece </a:t>
            </a:r>
            <a:r>
              <a:rPr lang="tr-TR" sz="2400" b="1" i="1" dirty="0" smtClean="0">
                <a:solidFill>
                  <a:srgbClr val="0070C0"/>
                </a:solidFill>
              </a:rPr>
              <a:t>Allah ona ya dünyada istediğini hemen verir</a:t>
            </a:r>
            <a:r>
              <a:rPr lang="tr-TR" sz="2400" i="1" dirty="0" smtClean="0">
                <a:solidFill>
                  <a:schemeClr val="tx1"/>
                </a:solidFill>
              </a:rPr>
              <a:t> veya </a:t>
            </a:r>
            <a:r>
              <a:rPr lang="tr-TR" sz="2400" b="1" i="1" dirty="0" smtClean="0">
                <a:solidFill>
                  <a:srgbClr val="C00000"/>
                </a:solidFill>
              </a:rPr>
              <a:t>isteğini </a:t>
            </a:r>
            <a:r>
              <a:rPr lang="tr-TR" sz="2400" b="1" i="1" dirty="0" err="1" smtClean="0">
                <a:solidFill>
                  <a:srgbClr val="C00000"/>
                </a:solidFill>
              </a:rPr>
              <a:t>ahirete</a:t>
            </a:r>
            <a:r>
              <a:rPr lang="tr-TR" sz="2400" b="1" i="1" dirty="0" smtClean="0">
                <a:solidFill>
                  <a:srgbClr val="C00000"/>
                </a:solidFill>
              </a:rPr>
              <a:t> bırakır </a:t>
            </a:r>
            <a:r>
              <a:rPr lang="tr-TR" sz="2400" i="1" dirty="0" smtClean="0">
                <a:solidFill>
                  <a:schemeClr val="tx1"/>
                </a:solidFill>
              </a:rPr>
              <a:t>ya da </a:t>
            </a:r>
            <a:r>
              <a:rPr lang="tr-TR" sz="2400" b="1" i="1" dirty="0" smtClean="0">
                <a:solidFill>
                  <a:srgbClr val="7030A0"/>
                </a:solidFill>
              </a:rPr>
              <a:t>duası nispetinde günahlarını bağışlar.</a:t>
            </a:r>
            <a:r>
              <a:rPr lang="tr-TR" sz="2400" i="1" dirty="0" smtClean="0">
                <a:solidFill>
                  <a:schemeClr val="tx1"/>
                </a:solidFill>
              </a:rPr>
              <a:t> </a:t>
            </a:r>
          </a:p>
          <a:p>
            <a:pPr algn="just"/>
            <a:r>
              <a:rPr lang="tr-TR" sz="2400" i="1" dirty="0" smtClean="0">
                <a:solidFill>
                  <a:schemeClr val="tx1"/>
                </a:solidFill>
              </a:rPr>
              <a:t>	Sahabe, “Ey Allah’ın elçisi! Nasıl acele edilir? diye sordular. Hz. Peygamber, “</a:t>
            </a:r>
            <a:r>
              <a:rPr lang="tr-TR" sz="2400" b="1" dirty="0" smtClean="0">
                <a:solidFill>
                  <a:srgbClr val="FF0000"/>
                </a:solidFill>
              </a:rPr>
              <a:t>Kulun, </a:t>
            </a:r>
            <a:r>
              <a:rPr lang="pt-BR" sz="2400" b="1" dirty="0" smtClean="0">
                <a:solidFill>
                  <a:srgbClr val="FF0000"/>
                </a:solidFill>
              </a:rPr>
              <a:t>Rabbime dua ettim de duama icabet etmedi, demesidir</a:t>
            </a:r>
            <a:r>
              <a:rPr lang="pt-BR" sz="2400" i="1" dirty="0" smtClean="0">
                <a:solidFill>
                  <a:schemeClr val="tx1"/>
                </a:solidFill>
              </a:rPr>
              <a:t>”</a:t>
            </a:r>
            <a:r>
              <a:rPr lang="tr-TR" sz="2400" i="1" dirty="0" smtClean="0">
                <a:solidFill>
                  <a:schemeClr val="tx1"/>
                </a:solidFill>
              </a:rPr>
              <a:t> buyurmuştur. </a:t>
            </a:r>
            <a:r>
              <a:rPr lang="tr-TR" sz="1400" i="1" dirty="0" smtClean="0">
                <a:solidFill>
                  <a:schemeClr val="tx1"/>
                </a:solidFill>
              </a:rPr>
              <a:t> </a:t>
            </a:r>
            <a:r>
              <a:rPr lang="tr-TR" sz="1400" dirty="0" smtClean="0">
                <a:solidFill>
                  <a:schemeClr val="tx1"/>
                </a:solidFill>
              </a:rPr>
              <a:t>(</a:t>
            </a:r>
            <a:r>
              <a:rPr lang="tr-TR" sz="1400" dirty="0" err="1" smtClean="0">
                <a:solidFill>
                  <a:schemeClr val="tx1"/>
                </a:solidFill>
              </a:rPr>
              <a:t>Tirmizî</a:t>
            </a:r>
            <a:r>
              <a:rPr lang="tr-TR" sz="1400" dirty="0" smtClean="0">
                <a:solidFill>
                  <a:schemeClr val="tx1"/>
                </a:solidFill>
              </a:rPr>
              <a:t>, </a:t>
            </a:r>
            <a:r>
              <a:rPr lang="tr-TR" sz="1400" dirty="0" err="1" smtClean="0">
                <a:solidFill>
                  <a:schemeClr val="tx1"/>
                </a:solidFill>
              </a:rPr>
              <a:t>De’avât</a:t>
            </a:r>
            <a:r>
              <a:rPr lang="tr-TR" sz="1400" dirty="0" smtClean="0">
                <a:solidFill>
                  <a:schemeClr val="tx1"/>
                </a:solidFill>
              </a:rPr>
              <a:t>, 13)</a:t>
            </a:r>
          </a:p>
        </p:txBody>
      </p:sp>
      <p:sp>
        <p:nvSpPr>
          <p:cNvPr id="3" name="2 Dikdörtgen"/>
          <p:cNvSpPr/>
          <p:nvPr/>
        </p:nvSpPr>
        <p:spPr>
          <a:xfrm>
            <a:off x="8715404" y="0"/>
            <a:ext cx="428596" cy="6858000"/>
          </a:xfrm>
          <a:prstGeom prst="rect">
            <a:avLst/>
          </a:prstGeom>
          <a:solidFill>
            <a:srgbClr val="00B050">
              <a:alpha val="17000"/>
            </a:srgbClr>
          </a:solidFill>
          <a:ln>
            <a:noFill/>
          </a:ln>
          <a:effectLst>
            <a:innerShdw blurRad="546100" dist="190500" dir="7440000">
              <a:prstClr val="black">
                <a:alpha val="73000"/>
              </a:prstClr>
            </a:inn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tr-TR" sz="2400" b="1" dirty="0" smtClean="0">
                <a:solidFill>
                  <a:schemeClr val="tx1"/>
                </a:solidFill>
                <a:latin typeface="Times New Roman" pitchFamily="18" charset="0"/>
                <a:cs typeface="Times New Roman" pitchFamily="18" charset="0"/>
              </a:rPr>
              <a:t>Duaların </a:t>
            </a:r>
            <a:r>
              <a:rPr lang="tr-TR" sz="2400" b="1" dirty="0" err="1" smtClean="0">
                <a:solidFill>
                  <a:schemeClr val="tx1"/>
                </a:solidFill>
                <a:latin typeface="Times New Roman" pitchFamily="18" charset="0"/>
                <a:cs typeface="Times New Roman" pitchFamily="18" charset="0"/>
              </a:rPr>
              <a:t>Kabûl</a:t>
            </a:r>
            <a:r>
              <a:rPr lang="tr-TR" sz="2400" b="1" dirty="0" smtClean="0">
                <a:solidFill>
                  <a:schemeClr val="tx1"/>
                </a:solidFill>
                <a:latin typeface="Times New Roman" pitchFamily="18" charset="0"/>
                <a:cs typeface="Times New Roman" pitchFamily="18" charset="0"/>
              </a:rPr>
              <a:t> Şekilleri</a:t>
            </a:r>
            <a:endParaRPr lang="tr-TR" sz="2400" b="1"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Dikdörtgen"/>
          <p:cNvSpPr/>
          <p:nvPr/>
        </p:nvSpPr>
        <p:spPr>
          <a:xfrm>
            <a:off x="295598" y="214290"/>
            <a:ext cx="8491244" cy="5000660"/>
          </a:xfrm>
          <a:prstGeom prst="rect">
            <a:avLst/>
          </a:prstGeom>
          <a:solidFill>
            <a:schemeClr val="accent6">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pPr algn="just"/>
            <a:r>
              <a:rPr lang="tr-TR" sz="3200" dirty="0" smtClean="0">
                <a:solidFill>
                  <a:schemeClr val="tx1"/>
                </a:solidFill>
              </a:rPr>
              <a:t>	Dua bir ibadet olduğu için onun esas karşılığı </a:t>
            </a:r>
            <a:r>
              <a:rPr lang="tr-TR" sz="3200" dirty="0" err="1" smtClean="0">
                <a:solidFill>
                  <a:schemeClr val="tx1"/>
                </a:solidFill>
              </a:rPr>
              <a:t>ahirette</a:t>
            </a:r>
            <a:r>
              <a:rPr lang="tr-TR" sz="3200" dirty="0" smtClean="0">
                <a:solidFill>
                  <a:schemeClr val="tx1"/>
                </a:solidFill>
              </a:rPr>
              <a:t> verilecektir. </a:t>
            </a:r>
            <a:endParaRPr lang="en-US" sz="3200" dirty="0" smtClean="0">
              <a:solidFill>
                <a:schemeClr val="tx1"/>
              </a:solidFill>
            </a:endParaRPr>
          </a:p>
          <a:p>
            <a:pPr algn="just"/>
            <a:r>
              <a:rPr lang="en-US" sz="3200" dirty="0" smtClean="0">
                <a:solidFill>
                  <a:schemeClr val="tx1"/>
                </a:solidFill>
              </a:rPr>
              <a:t>	</a:t>
            </a:r>
            <a:r>
              <a:rPr lang="tr-TR" sz="3200" dirty="0" smtClean="0">
                <a:solidFill>
                  <a:schemeClr val="tx1"/>
                </a:solidFill>
              </a:rPr>
              <a:t>Dolayısıyla, dünya hayatına yönelik talepleri karşılanmayan kişi, duam kabul edilmedi dememelidir. Çünkü onun duasına verilecek karşılık, </a:t>
            </a:r>
            <a:r>
              <a:rPr lang="tr-TR" sz="3200" dirty="0" err="1" smtClean="0">
                <a:solidFill>
                  <a:schemeClr val="tx1"/>
                </a:solidFill>
              </a:rPr>
              <a:t>ahirete</a:t>
            </a:r>
            <a:r>
              <a:rPr lang="tr-TR" sz="3200" dirty="0" smtClean="0">
                <a:solidFill>
                  <a:schemeClr val="tx1"/>
                </a:solidFill>
              </a:rPr>
              <a:t> bırakılmış olabilir. </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Dikdörtgen"/>
          <p:cNvSpPr/>
          <p:nvPr/>
        </p:nvSpPr>
        <p:spPr>
          <a:xfrm>
            <a:off x="214282" y="214290"/>
            <a:ext cx="8491244" cy="5000660"/>
          </a:xfrm>
          <a:prstGeom prst="rect">
            <a:avLst/>
          </a:prstGeom>
          <a:solidFill>
            <a:schemeClr val="accent6">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pPr algn="ctr">
              <a:lnSpc>
                <a:spcPct val="90000"/>
              </a:lnSpc>
            </a:pPr>
            <a:r>
              <a:rPr lang="ar-SA" sz="4000" dirty="0" smtClean="0">
                <a:solidFill>
                  <a:schemeClr val="tx1"/>
                </a:solidFill>
                <a:latin typeface="HASENAT4" pitchFamily="2" charset="-78"/>
                <a:cs typeface="HASENAT4" pitchFamily="2" charset="-78"/>
              </a:rPr>
              <a:t>ﻻيَزَالُ يُسْتَجَابُ لِلْعَبْدِ مَالَمْ يَدْعُ بِإثْمٍ، أوْ قَطِيعَةِ رَحِمٍ</a:t>
            </a:r>
            <a:endParaRPr lang="tr-TR" sz="4000" dirty="0" smtClean="0">
              <a:solidFill>
                <a:schemeClr val="tx1"/>
              </a:solidFill>
              <a:latin typeface="HASENAT4" pitchFamily="2" charset="-78"/>
              <a:cs typeface="HASENAT4" pitchFamily="2" charset="-78"/>
            </a:endParaRPr>
          </a:p>
          <a:p>
            <a:pPr algn="just">
              <a:lnSpc>
                <a:spcPct val="90000"/>
              </a:lnSpc>
            </a:pPr>
            <a:r>
              <a:rPr lang="tr-TR" dirty="0" smtClean="0">
                <a:solidFill>
                  <a:srgbClr val="C00000"/>
                </a:solidFill>
              </a:rPr>
              <a:t> </a:t>
            </a:r>
          </a:p>
          <a:p>
            <a:pPr algn="just">
              <a:lnSpc>
                <a:spcPct val="90000"/>
              </a:lnSpc>
            </a:pPr>
            <a:r>
              <a:rPr lang="tr-TR" sz="3200" dirty="0" smtClean="0">
                <a:solidFill>
                  <a:srgbClr val="C00000"/>
                </a:solidFill>
              </a:rPr>
              <a:t>	“Kul, </a:t>
            </a:r>
            <a:r>
              <a:rPr lang="tr-TR" sz="3200" b="1" dirty="0" smtClean="0">
                <a:solidFill>
                  <a:srgbClr val="0070C0"/>
                </a:solidFill>
              </a:rPr>
              <a:t>günah talep etmedikçe veya sıla-i rahmin kopmasını istemedikçe </a:t>
            </a:r>
            <a:r>
              <a:rPr lang="tr-TR" sz="3200" dirty="0" smtClean="0">
                <a:solidFill>
                  <a:srgbClr val="C00000"/>
                </a:solidFill>
              </a:rPr>
              <a:t>duası </a:t>
            </a:r>
            <a:r>
              <a:rPr lang="tr-TR" sz="3200" dirty="0" err="1" smtClean="0">
                <a:solidFill>
                  <a:srgbClr val="C00000"/>
                </a:solidFill>
              </a:rPr>
              <a:t>icâbet</a:t>
            </a:r>
            <a:r>
              <a:rPr lang="tr-TR" sz="3200" dirty="0" smtClean="0">
                <a:solidFill>
                  <a:srgbClr val="C00000"/>
                </a:solidFill>
              </a:rPr>
              <a:t> görmeye (kabul edilmeye) devam eder”  </a:t>
            </a:r>
            <a:r>
              <a:rPr lang="tr-TR" sz="1400" dirty="0" smtClean="0">
                <a:solidFill>
                  <a:schemeClr val="tx1"/>
                </a:solidFill>
              </a:rPr>
              <a:t>(Müslim, </a:t>
            </a:r>
            <a:r>
              <a:rPr lang="tr-TR" sz="1400" dirty="0" err="1" smtClean="0">
                <a:solidFill>
                  <a:schemeClr val="tx1"/>
                </a:solidFill>
              </a:rPr>
              <a:t>Zikr</a:t>
            </a:r>
            <a:r>
              <a:rPr lang="tr-TR" sz="1400" dirty="0" smtClean="0">
                <a:solidFill>
                  <a:schemeClr val="tx1"/>
                </a:solidFill>
              </a:rPr>
              <a:t> , 25. III, 2096.)</a:t>
            </a:r>
            <a:endParaRPr lang="tr-TR" sz="3200" dirty="0" smtClean="0">
              <a:solidFill>
                <a:schemeClr val="tx1"/>
              </a:solidFill>
            </a:endParaRPr>
          </a:p>
        </p:txBody>
      </p:sp>
      <p:sp>
        <p:nvSpPr>
          <p:cNvPr id="4" name="3 Dikdörtgen"/>
          <p:cNvSpPr/>
          <p:nvPr/>
        </p:nvSpPr>
        <p:spPr>
          <a:xfrm>
            <a:off x="8715404" y="0"/>
            <a:ext cx="428596" cy="6858000"/>
          </a:xfrm>
          <a:prstGeom prst="rect">
            <a:avLst/>
          </a:prstGeom>
          <a:solidFill>
            <a:srgbClr val="00B050">
              <a:alpha val="17000"/>
            </a:srgbClr>
          </a:solidFill>
          <a:ln>
            <a:noFill/>
          </a:ln>
          <a:effectLst>
            <a:innerShdw blurRad="546100" dist="190500" dir="7440000">
              <a:prstClr val="black">
                <a:alpha val="73000"/>
              </a:prstClr>
            </a:inn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tr-TR" sz="2400" b="1" dirty="0" smtClean="0">
                <a:solidFill>
                  <a:schemeClr val="tx1"/>
                </a:solidFill>
                <a:latin typeface="Times New Roman" pitchFamily="18" charset="0"/>
                <a:cs typeface="Times New Roman" pitchFamily="18" charset="0"/>
              </a:rPr>
              <a:t>Duaların Kabulü İçin</a:t>
            </a:r>
            <a:endParaRPr lang="tr-TR" sz="2400" b="1"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Dikdörtgen"/>
          <p:cNvSpPr/>
          <p:nvPr/>
        </p:nvSpPr>
        <p:spPr>
          <a:xfrm>
            <a:off x="214282" y="214290"/>
            <a:ext cx="8491244" cy="5000660"/>
          </a:xfrm>
          <a:prstGeom prst="rect">
            <a:avLst/>
          </a:prstGeom>
          <a:solidFill>
            <a:schemeClr val="accent6">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pPr algn="ctr" rtl="1"/>
            <a:r>
              <a:rPr lang="ar-SA" sz="4000" dirty="0" smtClean="0">
                <a:solidFill>
                  <a:schemeClr val="tx1"/>
                </a:solidFill>
                <a:latin typeface="HASENAT4" pitchFamily="2" charset="-78"/>
                <a:cs typeface="HASENAT4" pitchFamily="2" charset="-78"/>
              </a:rPr>
              <a:t>الرَّجُلَ يُطِيلُ السَّفَرَ أشْعَثَ أغْبَرَ، يَمُدُّ يَدَيْهِ الى السّمَاءِ: يَا رَبِّ، يَا رَبِّ، وَمَطْعَمُهُ حَرَامٌ، وَمَشْرَبُهُ حَرَامٌ، وَمَلْبَسُهُ حَرَامٌ، وغَذِيَ بِالْحَرَامِ فأنّى يُسْتَجَابَ لذلِكَ</a:t>
            </a:r>
            <a:endParaRPr lang="tr-TR" sz="4000" dirty="0" smtClean="0">
              <a:solidFill>
                <a:schemeClr val="tx1"/>
              </a:solidFill>
              <a:latin typeface="HASENAT4" pitchFamily="2" charset="-78"/>
              <a:cs typeface="HASENAT4" pitchFamily="2" charset="-78"/>
            </a:endParaRPr>
          </a:p>
          <a:p>
            <a:pPr algn="just" rtl="1"/>
            <a:endParaRPr lang="tr-TR" sz="1200" dirty="0" smtClean="0">
              <a:solidFill>
                <a:schemeClr val="tx1"/>
              </a:solidFill>
            </a:endParaRPr>
          </a:p>
          <a:p>
            <a:pPr rtl="1"/>
            <a:r>
              <a:rPr lang="tr-TR" sz="2800" dirty="0" smtClean="0">
                <a:solidFill>
                  <a:schemeClr val="tx1"/>
                </a:solidFill>
              </a:rPr>
              <a:t>            </a:t>
            </a:r>
            <a:r>
              <a:rPr lang="en-US" sz="2800" dirty="0" smtClean="0">
                <a:solidFill>
                  <a:schemeClr val="tx1"/>
                </a:solidFill>
              </a:rPr>
              <a:t>“</a:t>
            </a:r>
            <a:r>
              <a:rPr lang="en-US" sz="2800" dirty="0" smtClean="0">
                <a:solidFill>
                  <a:srgbClr val="7030A0"/>
                </a:solidFill>
              </a:rPr>
              <a:t>Allah </a:t>
            </a:r>
            <a:r>
              <a:rPr lang="en-US" sz="2800" dirty="0" err="1" smtClean="0">
                <a:solidFill>
                  <a:srgbClr val="7030A0"/>
                </a:solidFill>
              </a:rPr>
              <a:t>yolunda</a:t>
            </a:r>
            <a:r>
              <a:rPr lang="en-US" sz="2800" dirty="0" smtClean="0">
                <a:solidFill>
                  <a:srgbClr val="7030A0"/>
                </a:solidFill>
              </a:rPr>
              <a:t> </a:t>
            </a:r>
            <a:r>
              <a:rPr lang="en-US" sz="2800" dirty="0" err="1" smtClean="0">
                <a:solidFill>
                  <a:srgbClr val="7030A0"/>
                </a:solidFill>
              </a:rPr>
              <a:t>seferler</a:t>
            </a:r>
            <a:r>
              <a:rPr lang="en-US" sz="2800" dirty="0" smtClean="0">
                <a:solidFill>
                  <a:srgbClr val="7030A0"/>
                </a:solidFill>
              </a:rPr>
              <a:t> </a:t>
            </a:r>
            <a:r>
              <a:rPr lang="en-US" sz="2800" dirty="0" err="1" smtClean="0">
                <a:solidFill>
                  <a:srgbClr val="7030A0"/>
                </a:solidFill>
              </a:rPr>
              <a:t>yapmış</a:t>
            </a:r>
            <a:r>
              <a:rPr lang="en-US" sz="2800" dirty="0" smtClean="0">
                <a:solidFill>
                  <a:srgbClr val="7030A0"/>
                </a:solidFill>
              </a:rPr>
              <a:t>, </a:t>
            </a:r>
            <a:r>
              <a:rPr lang="en-US" sz="2800" dirty="0" err="1" smtClean="0">
                <a:solidFill>
                  <a:srgbClr val="7030A0"/>
                </a:solidFill>
              </a:rPr>
              <a:t>üstü</a:t>
            </a:r>
            <a:r>
              <a:rPr lang="en-US" sz="2800" dirty="0" smtClean="0">
                <a:solidFill>
                  <a:srgbClr val="7030A0"/>
                </a:solidFill>
              </a:rPr>
              <a:t> </a:t>
            </a:r>
            <a:r>
              <a:rPr lang="en-US" sz="2800" dirty="0" err="1" smtClean="0">
                <a:solidFill>
                  <a:srgbClr val="7030A0"/>
                </a:solidFill>
              </a:rPr>
              <a:t>başı</a:t>
            </a:r>
            <a:r>
              <a:rPr lang="en-US" sz="2800" dirty="0" smtClean="0">
                <a:solidFill>
                  <a:srgbClr val="7030A0"/>
                </a:solidFill>
              </a:rPr>
              <a:t> </a:t>
            </a:r>
            <a:r>
              <a:rPr lang="en-US" sz="2800" dirty="0" err="1" smtClean="0">
                <a:solidFill>
                  <a:srgbClr val="7030A0"/>
                </a:solidFill>
              </a:rPr>
              <a:t>tozlanmış</a:t>
            </a:r>
            <a:r>
              <a:rPr lang="en-US" sz="2800" dirty="0" smtClean="0">
                <a:solidFill>
                  <a:srgbClr val="7030A0"/>
                </a:solidFill>
              </a:rPr>
              <a:t> </a:t>
            </a:r>
            <a:r>
              <a:rPr lang="en-US" sz="2800" dirty="0" err="1" smtClean="0">
                <a:solidFill>
                  <a:srgbClr val="7030A0"/>
                </a:solidFill>
              </a:rPr>
              <a:t>bir</a:t>
            </a:r>
            <a:r>
              <a:rPr lang="en-US" sz="2800" dirty="0" smtClean="0">
                <a:solidFill>
                  <a:srgbClr val="7030A0"/>
                </a:solidFill>
              </a:rPr>
              <a:t> </a:t>
            </a:r>
            <a:r>
              <a:rPr lang="en-US" sz="2800" dirty="0" err="1" smtClean="0">
                <a:solidFill>
                  <a:srgbClr val="7030A0"/>
                </a:solidFill>
              </a:rPr>
              <a:t>adam</a:t>
            </a:r>
            <a:r>
              <a:rPr lang="en-US" sz="2800" dirty="0" smtClean="0">
                <a:solidFill>
                  <a:srgbClr val="7030A0"/>
                </a:solidFill>
              </a:rPr>
              <a:t> </a:t>
            </a:r>
            <a:r>
              <a:rPr lang="en-US" sz="2800" dirty="0" err="1" smtClean="0">
                <a:solidFill>
                  <a:srgbClr val="7030A0"/>
                </a:solidFill>
              </a:rPr>
              <a:t>ellerini</a:t>
            </a:r>
            <a:r>
              <a:rPr lang="en-US" sz="2800" dirty="0" smtClean="0">
                <a:solidFill>
                  <a:srgbClr val="7030A0"/>
                </a:solidFill>
              </a:rPr>
              <a:t> </a:t>
            </a:r>
            <a:r>
              <a:rPr lang="en-US" sz="2800" dirty="0" err="1" smtClean="0">
                <a:solidFill>
                  <a:srgbClr val="7030A0"/>
                </a:solidFill>
              </a:rPr>
              <a:t>semaya</a:t>
            </a:r>
            <a:r>
              <a:rPr lang="en-US" sz="2800" dirty="0" smtClean="0">
                <a:solidFill>
                  <a:srgbClr val="7030A0"/>
                </a:solidFill>
              </a:rPr>
              <a:t> </a:t>
            </a:r>
            <a:r>
              <a:rPr lang="en-US" sz="2800" dirty="0" err="1" smtClean="0">
                <a:solidFill>
                  <a:srgbClr val="7030A0"/>
                </a:solidFill>
              </a:rPr>
              <a:t>kaldırarak</a:t>
            </a:r>
            <a:r>
              <a:rPr lang="en-US" sz="2800" dirty="0" smtClean="0">
                <a:solidFill>
                  <a:srgbClr val="7030A0"/>
                </a:solidFill>
              </a:rPr>
              <a:t>, </a:t>
            </a:r>
            <a:r>
              <a:rPr lang="en-US" sz="2800" dirty="0" err="1" smtClean="0">
                <a:solidFill>
                  <a:srgbClr val="7030A0"/>
                </a:solidFill>
              </a:rPr>
              <a:t>Ya</a:t>
            </a:r>
            <a:r>
              <a:rPr lang="en-US" sz="2800" dirty="0" smtClean="0">
                <a:solidFill>
                  <a:srgbClr val="7030A0"/>
                </a:solidFill>
              </a:rPr>
              <a:t> Rabbi </a:t>
            </a:r>
            <a:r>
              <a:rPr lang="en-US" sz="2800" dirty="0" err="1" smtClean="0">
                <a:solidFill>
                  <a:srgbClr val="7030A0"/>
                </a:solidFill>
              </a:rPr>
              <a:t>Ya</a:t>
            </a:r>
            <a:r>
              <a:rPr lang="en-US" sz="2800" dirty="0" smtClean="0">
                <a:solidFill>
                  <a:srgbClr val="7030A0"/>
                </a:solidFill>
              </a:rPr>
              <a:t> Rabbi </a:t>
            </a:r>
            <a:r>
              <a:rPr lang="en-US" sz="2800" dirty="0" err="1" smtClean="0">
                <a:solidFill>
                  <a:srgbClr val="7030A0"/>
                </a:solidFill>
              </a:rPr>
              <a:t>diye</a:t>
            </a:r>
            <a:r>
              <a:rPr lang="en-US" sz="2800" dirty="0" smtClean="0">
                <a:solidFill>
                  <a:srgbClr val="7030A0"/>
                </a:solidFill>
              </a:rPr>
              <a:t> </a:t>
            </a:r>
            <a:r>
              <a:rPr lang="en-US" sz="2800" dirty="0" err="1" smtClean="0">
                <a:solidFill>
                  <a:srgbClr val="7030A0"/>
                </a:solidFill>
              </a:rPr>
              <a:t>yalvarıyor</a:t>
            </a:r>
            <a:r>
              <a:rPr lang="en-US" sz="2800" dirty="0" smtClean="0">
                <a:solidFill>
                  <a:srgbClr val="7030A0"/>
                </a:solidFill>
              </a:rPr>
              <a:t>. </a:t>
            </a:r>
            <a:endParaRPr lang="tr-TR" sz="2800" dirty="0" smtClean="0">
              <a:solidFill>
                <a:srgbClr val="7030A0"/>
              </a:solidFill>
            </a:endParaRPr>
          </a:p>
          <a:p>
            <a:pPr rtl="1"/>
            <a:r>
              <a:rPr lang="tr-TR" sz="2800" dirty="0" smtClean="0">
                <a:solidFill>
                  <a:srgbClr val="7030A0"/>
                </a:solidFill>
              </a:rPr>
              <a:t>          </a:t>
            </a:r>
            <a:r>
              <a:rPr lang="en-US" sz="2800" dirty="0" err="1" smtClean="0">
                <a:solidFill>
                  <a:schemeClr val="tx1"/>
                </a:solidFill>
              </a:rPr>
              <a:t>Oysa</a:t>
            </a:r>
            <a:r>
              <a:rPr lang="en-US" sz="2800" dirty="0" smtClean="0">
                <a:solidFill>
                  <a:schemeClr val="tx1"/>
                </a:solidFill>
              </a:rPr>
              <a:t> </a:t>
            </a:r>
            <a:r>
              <a:rPr lang="en-US" sz="2800" b="1" u="sng" dirty="0" err="1" smtClean="0">
                <a:solidFill>
                  <a:srgbClr val="C00000"/>
                </a:solidFill>
              </a:rPr>
              <a:t>yediği</a:t>
            </a:r>
            <a:r>
              <a:rPr lang="en-US" sz="2800" b="1" u="sng" dirty="0" smtClean="0">
                <a:solidFill>
                  <a:srgbClr val="C00000"/>
                </a:solidFill>
              </a:rPr>
              <a:t> </a:t>
            </a:r>
            <a:r>
              <a:rPr lang="en-US" sz="2800" b="1" u="sng" dirty="0" err="1" smtClean="0">
                <a:solidFill>
                  <a:srgbClr val="C00000"/>
                </a:solidFill>
              </a:rPr>
              <a:t>haram</a:t>
            </a:r>
            <a:r>
              <a:rPr lang="en-US" sz="2800" b="1" u="sng" dirty="0" smtClean="0">
                <a:solidFill>
                  <a:srgbClr val="C00000"/>
                </a:solidFill>
              </a:rPr>
              <a:t>, </a:t>
            </a:r>
            <a:r>
              <a:rPr lang="en-US" sz="2800" b="1" u="sng" dirty="0" err="1" smtClean="0">
                <a:solidFill>
                  <a:srgbClr val="C00000"/>
                </a:solidFill>
              </a:rPr>
              <a:t>içtiği</a:t>
            </a:r>
            <a:r>
              <a:rPr lang="en-US" sz="2800" b="1" u="sng" dirty="0" smtClean="0">
                <a:solidFill>
                  <a:srgbClr val="C00000"/>
                </a:solidFill>
              </a:rPr>
              <a:t> </a:t>
            </a:r>
            <a:r>
              <a:rPr lang="en-US" sz="2800" b="1" u="sng" dirty="0" err="1" smtClean="0">
                <a:solidFill>
                  <a:srgbClr val="C00000"/>
                </a:solidFill>
              </a:rPr>
              <a:t>haram</a:t>
            </a:r>
            <a:r>
              <a:rPr lang="en-US" sz="2800" b="1" u="sng" dirty="0" smtClean="0">
                <a:solidFill>
                  <a:srgbClr val="C00000"/>
                </a:solidFill>
              </a:rPr>
              <a:t>, </a:t>
            </a:r>
            <a:r>
              <a:rPr lang="en-US" sz="2800" b="1" u="sng" dirty="0" err="1" smtClean="0">
                <a:solidFill>
                  <a:srgbClr val="C00000"/>
                </a:solidFill>
              </a:rPr>
              <a:t>giydiği</a:t>
            </a:r>
            <a:r>
              <a:rPr lang="en-US" sz="2800" b="1" u="sng" dirty="0" smtClean="0">
                <a:solidFill>
                  <a:srgbClr val="C00000"/>
                </a:solidFill>
              </a:rPr>
              <a:t> </a:t>
            </a:r>
            <a:r>
              <a:rPr lang="en-US" sz="2800" b="1" u="sng" dirty="0" err="1" smtClean="0">
                <a:solidFill>
                  <a:srgbClr val="C00000"/>
                </a:solidFill>
              </a:rPr>
              <a:t>haram</a:t>
            </a:r>
            <a:r>
              <a:rPr lang="en-US" sz="2800" b="1" u="sng" dirty="0" smtClean="0">
                <a:solidFill>
                  <a:srgbClr val="C00000"/>
                </a:solidFill>
              </a:rPr>
              <a:t>, </a:t>
            </a:r>
            <a:r>
              <a:rPr lang="en-US" sz="2800" b="1" u="sng" dirty="0" err="1" smtClean="0">
                <a:solidFill>
                  <a:srgbClr val="C00000"/>
                </a:solidFill>
              </a:rPr>
              <a:t>gıdası</a:t>
            </a:r>
            <a:r>
              <a:rPr lang="en-US" sz="2800" b="1" u="sng" dirty="0" smtClean="0">
                <a:solidFill>
                  <a:srgbClr val="C00000"/>
                </a:solidFill>
              </a:rPr>
              <a:t> </a:t>
            </a:r>
            <a:r>
              <a:rPr lang="en-US" sz="2800" b="1" u="sng" dirty="0" err="1" smtClean="0">
                <a:solidFill>
                  <a:srgbClr val="C00000"/>
                </a:solidFill>
              </a:rPr>
              <a:t>haramdır</a:t>
            </a:r>
            <a:r>
              <a:rPr lang="en-US" sz="2800" b="1" u="sng" dirty="0" smtClean="0">
                <a:solidFill>
                  <a:srgbClr val="C00000"/>
                </a:solidFill>
              </a:rPr>
              <a:t>.</a:t>
            </a:r>
            <a:r>
              <a:rPr lang="en-US" sz="2800" dirty="0" smtClean="0">
                <a:solidFill>
                  <a:schemeClr val="tx1"/>
                </a:solidFill>
              </a:rPr>
              <a:t> </a:t>
            </a:r>
            <a:r>
              <a:rPr lang="en-US" sz="2800" dirty="0" err="1" smtClean="0">
                <a:solidFill>
                  <a:srgbClr val="0070C0"/>
                </a:solidFill>
              </a:rPr>
              <a:t>Böyle</a:t>
            </a:r>
            <a:r>
              <a:rPr lang="en-US" sz="2800" dirty="0" smtClean="0">
                <a:solidFill>
                  <a:srgbClr val="0070C0"/>
                </a:solidFill>
              </a:rPr>
              <a:t> </a:t>
            </a:r>
            <a:r>
              <a:rPr lang="en-US" sz="2800" dirty="0" err="1" smtClean="0">
                <a:solidFill>
                  <a:srgbClr val="0070C0"/>
                </a:solidFill>
              </a:rPr>
              <a:t>birisinin</a:t>
            </a:r>
            <a:r>
              <a:rPr lang="en-US" sz="2800" dirty="0" smtClean="0">
                <a:solidFill>
                  <a:srgbClr val="0070C0"/>
                </a:solidFill>
              </a:rPr>
              <a:t> </a:t>
            </a:r>
            <a:r>
              <a:rPr lang="en-US" sz="2800" dirty="0" err="1" smtClean="0">
                <a:solidFill>
                  <a:srgbClr val="0070C0"/>
                </a:solidFill>
              </a:rPr>
              <a:t>duası</a:t>
            </a:r>
            <a:r>
              <a:rPr lang="en-US" sz="2800" dirty="0" smtClean="0">
                <a:solidFill>
                  <a:srgbClr val="0070C0"/>
                </a:solidFill>
              </a:rPr>
              <a:t> </a:t>
            </a:r>
            <a:r>
              <a:rPr lang="en-US" sz="2800" dirty="0" err="1" smtClean="0">
                <a:solidFill>
                  <a:srgbClr val="0070C0"/>
                </a:solidFill>
              </a:rPr>
              <a:t>nasıl</a:t>
            </a:r>
            <a:r>
              <a:rPr lang="en-US" sz="2800" dirty="0" smtClean="0">
                <a:solidFill>
                  <a:srgbClr val="0070C0"/>
                </a:solidFill>
              </a:rPr>
              <a:t> </a:t>
            </a:r>
            <a:r>
              <a:rPr lang="en-US" sz="2800" dirty="0" err="1" smtClean="0">
                <a:solidFill>
                  <a:srgbClr val="0070C0"/>
                </a:solidFill>
              </a:rPr>
              <a:t>kabul</a:t>
            </a:r>
            <a:r>
              <a:rPr lang="en-US" sz="2800" dirty="0" smtClean="0">
                <a:solidFill>
                  <a:srgbClr val="0070C0"/>
                </a:solidFill>
              </a:rPr>
              <a:t> </a:t>
            </a:r>
            <a:r>
              <a:rPr lang="en-US" sz="2800" dirty="0" err="1" smtClean="0">
                <a:solidFill>
                  <a:srgbClr val="0070C0"/>
                </a:solidFill>
              </a:rPr>
              <a:t>olur</a:t>
            </a:r>
            <a:r>
              <a:rPr lang="en-US" sz="2800" dirty="0" smtClean="0">
                <a:solidFill>
                  <a:srgbClr val="0070C0"/>
                </a:solidFill>
              </a:rPr>
              <a:t>?</a:t>
            </a:r>
            <a:endParaRPr lang="tr-TR" sz="2800" dirty="0" smtClean="0">
              <a:solidFill>
                <a:srgbClr val="0070C0"/>
              </a:solidFill>
            </a:endParaRPr>
          </a:p>
          <a:p>
            <a:pPr algn="r"/>
            <a:r>
              <a:rPr lang="tr-TR" sz="1400" dirty="0" smtClean="0">
                <a:solidFill>
                  <a:schemeClr val="tx1"/>
                </a:solidFill>
              </a:rPr>
              <a:t>(Müslim, Zekat,19 No: 1015. I,703.)</a:t>
            </a:r>
            <a:endParaRPr lang="tr-TR" sz="1400" dirty="0">
              <a:solidFill>
                <a:schemeClr val="tx1"/>
              </a:solidFill>
            </a:endParaRPr>
          </a:p>
        </p:txBody>
      </p:sp>
      <p:sp>
        <p:nvSpPr>
          <p:cNvPr id="3" name="2 Dikdörtgen"/>
          <p:cNvSpPr/>
          <p:nvPr/>
        </p:nvSpPr>
        <p:spPr>
          <a:xfrm>
            <a:off x="8715404" y="0"/>
            <a:ext cx="428596" cy="6858000"/>
          </a:xfrm>
          <a:prstGeom prst="rect">
            <a:avLst/>
          </a:prstGeom>
          <a:solidFill>
            <a:srgbClr val="00B050">
              <a:alpha val="17000"/>
            </a:srgbClr>
          </a:solidFill>
          <a:ln>
            <a:noFill/>
          </a:ln>
          <a:effectLst>
            <a:innerShdw blurRad="546100" dist="190500" dir="7440000">
              <a:prstClr val="black">
                <a:alpha val="73000"/>
              </a:prstClr>
            </a:inn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tr-TR" sz="2400" b="1" dirty="0" smtClean="0">
                <a:solidFill>
                  <a:schemeClr val="tx1"/>
                </a:solidFill>
                <a:latin typeface="Times New Roman" pitchFamily="18" charset="0"/>
                <a:cs typeface="Times New Roman" pitchFamily="18" charset="0"/>
              </a:rPr>
              <a:t>Haramla Yapılan Dua Kabul Edilmez</a:t>
            </a:r>
            <a:endParaRPr lang="tr-TR" sz="2400" b="1"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Dikdörtgen"/>
          <p:cNvSpPr/>
          <p:nvPr/>
        </p:nvSpPr>
        <p:spPr>
          <a:xfrm>
            <a:off x="214282" y="214290"/>
            <a:ext cx="8491244" cy="5000660"/>
          </a:xfrm>
          <a:prstGeom prst="rect">
            <a:avLst/>
          </a:prstGeom>
          <a:solidFill>
            <a:schemeClr val="accent6">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r>
              <a:rPr lang="tr-TR" sz="3200" dirty="0" smtClean="0">
                <a:solidFill>
                  <a:schemeClr val="tx1"/>
                </a:solidFill>
              </a:rPr>
              <a:t> </a:t>
            </a:r>
          </a:p>
          <a:p>
            <a:pPr algn="ctr" rtl="1"/>
            <a:r>
              <a:rPr lang="ar-SA" sz="3600" dirty="0" smtClean="0">
                <a:solidFill>
                  <a:schemeClr val="tx1"/>
                </a:solidFill>
                <a:latin typeface="HASENAT4" pitchFamily="2" charset="-78"/>
                <a:cs typeface="HASENAT4" pitchFamily="2" charset="-78"/>
              </a:rPr>
              <a:t>لِيَسْألْ أحَدُكُمْ رَبَّهُ حَاجَتَهُ كُلَّهَا حَتَّى يَسْألَ شِسْعَ نَعْلِهِ إذَا انْقَطَعَ.</a:t>
            </a:r>
            <a:endParaRPr lang="tr-TR" sz="3600" dirty="0" smtClean="0">
              <a:solidFill>
                <a:schemeClr val="tx1"/>
              </a:solidFill>
              <a:latin typeface="HASENAT4" pitchFamily="2" charset="-78"/>
              <a:cs typeface="HASENAT4" pitchFamily="2" charset="-78"/>
            </a:endParaRPr>
          </a:p>
          <a:p>
            <a:endParaRPr lang="tr-TR" sz="1000" dirty="0" smtClean="0">
              <a:solidFill>
                <a:schemeClr val="tx1"/>
              </a:solidFill>
            </a:endParaRPr>
          </a:p>
          <a:p>
            <a:pPr algn="just"/>
            <a:r>
              <a:rPr lang="tr-TR" sz="3200" dirty="0" smtClean="0">
                <a:solidFill>
                  <a:schemeClr val="tx1"/>
                </a:solidFill>
              </a:rPr>
              <a:t>	</a:t>
            </a:r>
            <a:r>
              <a:rPr lang="en-US" sz="3200" dirty="0" smtClean="0">
                <a:solidFill>
                  <a:schemeClr val="tx1"/>
                </a:solidFill>
              </a:rPr>
              <a:t>“</a:t>
            </a:r>
            <a:r>
              <a:rPr lang="en-US" sz="3600" dirty="0" err="1" smtClean="0">
                <a:solidFill>
                  <a:srgbClr val="C00000"/>
                </a:solidFill>
              </a:rPr>
              <a:t>Sizden</a:t>
            </a:r>
            <a:r>
              <a:rPr lang="en-US" sz="3600" dirty="0" smtClean="0">
                <a:solidFill>
                  <a:srgbClr val="C00000"/>
                </a:solidFill>
              </a:rPr>
              <a:t> </a:t>
            </a:r>
            <a:r>
              <a:rPr lang="en-US" sz="3600" dirty="0" err="1" smtClean="0">
                <a:solidFill>
                  <a:srgbClr val="C00000"/>
                </a:solidFill>
              </a:rPr>
              <a:t>herkes</a:t>
            </a:r>
            <a:r>
              <a:rPr lang="en-US" sz="3600" dirty="0" smtClean="0">
                <a:solidFill>
                  <a:srgbClr val="C00000"/>
                </a:solidFill>
              </a:rPr>
              <a:t>, </a:t>
            </a:r>
            <a:r>
              <a:rPr lang="en-US" sz="3600" b="1" dirty="0" err="1" smtClean="0">
                <a:solidFill>
                  <a:srgbClr val="0070C0"/>
                </a:solidFill>
              </a:rPr>
              <a:t>ihtiyaçlarının</a:t>
            </a:r>
            <a:r>
              <a:rPr lang="en-US" sz="3600" b="1" dirty="0" smtClean="0">
                <a:solidFill>
                  <a:srgbClr val="0070C0"/>
                </a:solidFill>
              </a:rPr>
              <a:t> </a:t>
            </a:r>
            <a:r>
              <a:rPr lang="en-US" sz="3600" b="1" dirty="0" err="1" smtClean="0">
                <a:solidFill>
                  <a:srgbClr val="0070C0"/>
                </a:solidFill>
              </a:rPr>
              <a:t>tamamını</a:t>
            </a:r>
            <a:r>
              <a:rPr lang="en-US" sz="3600" b="1" dirty="0" smtClean="0">
                <a:solidFill>
                  <a:srgbClr val="0070C0"/>
                </a:solidFill>
              </a:rPr>
              <a:t> </a:t>
            </a:r>
            <a:r>
              <a:rPr lang="en-US" sz="3600" b="1" dirty="0" err="1" smtClean="0">
                <a:solidFill>
                  <a:srgbClr val="0070C0"/>
                </a:solidFill>
              </a:rPr>
              <a:t>Rabbinden</a:t>
            </a:r>
            <a:r>
              <a:rPr lang="en-US" sz="3600" b="1" dirty="0" smtClean="0">
                <a:solidFill>
                  <a:srgbClr val="0070C0"/>
                </a:solidFill>
              </a:rPr>
              <a:t> </a:t>
            </a:r>
            <a:r>
              <a:rPr lang="en-US" sz="3600" b="1" dirty="0" err="1" smtClean="0">
                <a:solidFill>
                  <a:srgbClr val="0070C0"/>
                </a:solidFill>
              </a:rPr>
              <a:t>istesin</a:t>
            </a:r>
            <a:r>
              <a:rPr lang="en-US" sz="3600" b="1" dirty="0" smtClean="0">
                <a:solidFill>
                  <a:srgbClr val="0070C0"/>
                </a:solidFill>
              </a:rPr>
              <a:t>, </a:t>
            </a:r>
            <a:r>
              <a:rPr lang="en-US" sz="3600" dirty="0" err="1" smtClean="0">
                <a:solidFill>
                  <a:srgbClr val="C00000"/>
                </a:solidFill>
              </a:rPr>
              <a:t>hatta</a:t>
            </a:r>
            <a:r>
              <a:rPr lang="en-US" sz="3600" dirty="0" smtClean="0">
                <a:solidFill>
                  <a:srgbClr val="C00000"/>
                </a:solidFill>
              </a:rPr>
              <a:t> </a:t>
            </a:r>
            <a:r>
              <a:rPr lang="en-US" sz="3600" dirty="0" err="1" smtClean="0">
                <a:solidFill>
                  <a:srgbClr val="C00000"/>
                </a:solidFill>
              </a:rPr>
              <a:t>kopan</a:t>
            </a:r>
            <a:r>
              <a:rPr lang="en-US" sz="3600" dirty="0" smtClean="0">
                <a:solidFill>
                  <a:srgbClr val="C00000"/>
                </a:solidFill>
              </a:rPr>
              <a:t> </a:t>
            </a:r>
            <a:r>
              <a:rPr lang="en-US" sz="3600" dirty="0" err="1" smtClean="0">
                <a:solidFill>
                  <a:srgbClr val="C00000"/>
                </a:solidFill>
              </a:rPr>
              <a:t>ayakkabı</a:t>
            </a:r>
            <a:r>
              <a:rPr lang="en-US" sz="3600" dirty="0" smtClean="0">
                <a:solidFill>
                  <a:srgbClr val="C00000"/>
                </a:solidFill>
              </a:rPr>
              <a:t> </a:t>
            </a:r>
            <a:r>
              <a:rPr lang="en-US" sz="3600" dirty="0" err="1" smtClean="0">
                <a:solidFill>
                  <a:srgbClr val="C00000"/>
                </a:solidFill>
              </a:rPr>
              <a:t>bağına</a:t>
            </a:r>
            <a:r>
              <a:rPr lang="en-US" sz="3600" dirty="0" smtClean="0">
                <a:solidFill>
                  <a:srgbClr val="C00000"/>
                </a:solidFill>
              </a:rPr>
              <a:t> </a:t>
            </a:r>
            <a:r>
              <a:rPr lang="en-US" sz="3600" dirty="0" err="1" smtClean="0">
                <a:solidFill>
                  <a:srgbClr val="C00000"/>
                </a:solidFill>
              </a:rPr>
              <a:t>varıncaya</a:t>
            </a:r>
            <a:r>
              <a:rPr lang="en-US" sz="3600" dirty="0" smtClean="0">
                <a:solidFill>
                  <a:srgbClr val="C00000"/>
                </a:solidFill>
              </a:rPr>
              <a:t> </a:t>
            </a:r>
            <a:r>
              <a:rPr lang="en-US" sz="3600" dirty="0" err="1" smtClean="0">
                <a:solidFill>
                  <a:srgbClr val="C00000"/>
                </a:solidFill>
              </a:rPr>
              <a:t>kadar</a:t>
            </a:r>
            <a:r>
              <a:rPr lang="en-US" sz="3600" dirty="0" smtClean="0">
                <a:solidFill>
                  <a:srgbClr val="C00000"/>
                </a:solidFill>
              </a:rPr>
              <a:t> </a:t>
            </a:r>
            <a:r>
              <a:rPr lang="en-US" sz="3600" dirty="0" err="1" smtClean="0">
                <a:solidFill>
                  <a:srgbClr val="C00000"/>
                </a:solidFill>
              </a:rPr>
              <a:t>istesin</a:t>
            </a:r>
            <a:r>
              <a:rPr lang="en-US" sz="3200" dirty="0" smtClean="0">
                <a:solidFill>
                  <a:schemeClr val="tx1"/>
                </a:solidFill>
              </a:rPr>
              <a:t>” </a:t>
            </a:r>
            <a:endParaRPr lang="tr-TR" sz="3200" dirty="0" smtClean="0">
              <a:solidFill>
                <a:schemeClr val="tx1"/>
              </a:solidFill>
            </a:endParaRPr>
          </a:p>
          <a:p>
            <a:pPr rtl="1"/>
            <a:r>
              <a:rPr lang="tr-TR" sz="1400" dirty="0" smtClean="0">
                <a:solidFill>
                  <a:schemeClr val="tx1"/>
                </a:solidFill>
              </a:rPr>
              <a:t>(</a:t>
            </a:r>
            <a:r>
              <a:rPr lang="en-US" sz="1400" dirty="0" err="1" smtClean="0">
                <a:solidFill>
                  <a:schemeClr val="tx1"/>
                </a:solidFill>
              </a:rPr>
              <a:t>Hindî</a:t>
            </a:r>
            <a:r>
              <a:rPr lang="en-US" sz="1400" dirty="0" smtClean="0">
                <a:solidFill>
                  <a:schemeClr val="tx1"/>
                </a:solidFill>
              </a:rPr>
              <a:t>, Ali el-</a:t>
            </a:r>
            <a:r>
              <a:rPr lang="en-US" sz="1400" dirty="0" err="1" smtClean="0">
                <a:solidFill>
                  <a:schemeClr val="tx1"/>
                </a:solidFill>
              </a:rPr>
              <a:t>Müttakî</a:t>
            </a:r>
            <a:r>
              <a:rPr lang="en-US" sz="1400" dirty="0" smtClean="0">
                <a:solidFill>
                  <a:schemeClr val="tx1"/>
                </a:solidFill>
              </a:rPr>
              <a:t> b. </a:t>
            </a:r>
            <a:r>
              <a:rPr lang="en-US" sz="1400" dirty="0" err="1" smtClean="0">
                <a:solidFill>
                  <a:schemeClr val="tx1"/>
                </a:solidFill>
              </a:rPr>
              <a:t>Hüsameddîn</a:t>
            </a:r>
            <a:r>
              <a:rPr lang="en-US" sz="1400" dirty="0" smtClean="0">
                <a:solidFill>
                  <a:schemeClr val="tx1"/>
                </a:solidFill>
              </a:rPr>
              <a:t>, </a:t>
            </a:r>
            <a:r>
              <a:rPr lang="en-US" sz="1400" i="1" dirty="0" err="1" smtClean="0">
                <a:solidFill>
                  <a:schemeClr val="tx1"/>
                </a:solidFill>
              </a:rPr>
              <a:t>Kenzü’l-Ummal</a:t>
            </a:r>
            <a:r>
              <a:rPr lang="en-US" sz="1400" i="1" dirty="0" smtClean="0">
                <a:solidFill>
                  <a:schemeClr val="tx1"/>
                </a:solidFill>
              </a:rPr>
              <a:t> </a:t>
            </a:r>
            <a:r>
              <a:rPr lang="en-US" sz="1400" i="1" dirty="0" err="1" smtClean="0">
                <a:solidFill>
                  <a:schemeClr val="tx1"/>
                </a:solidFill>
              </a:rPr>
              <a:t>fî</a:t>
            </a:r>
            <a:r>
              <a:rPr lang="en-US" sz="1400" i="1" dirty="0" smtClean="0">
                <a:solidFill>
                  <a:schemeClr val="tx1"/>
                </a:solidFill>
              </a:rPr>
              <a:t> </a:t>
            </a:r>
            <a:r>
              <a:rPr lang="en-US" sz="1400" i="1" dirty="0" err="1" smtClean="0">
                <a:solidFill>
                  <a:schemeClr val="tx1"/>
                </a:solidFill>
              </a:rPr>
              <a:t>Süneni’l-Akvâl</a:t>
            </a:r>
            <a:r>
              <a:rPr lang="en-US" sz="1400" i="1" dirty="0" smtClean="0">
                <a:solidFill>
                  <a:schemeClr val="tx1"/>
                </a:solidFill>
              </a:rPr>
              <a:t> </a:t>
            </a:r>
            <a:r>
              <a:rPr lang="en-US" sz="1400" i="1" dirty="0" err="1" smtClean="0">
                <a:solidFill>
                  <a:schemeClr val="tx1"/>
                </a:solidFill>
              </a:rPr>
              <a:t>ve’l-Efâl</a:t>
            </a:r>
            <a:r>
              <a:rPr lang="en-US" sz="1400" i="1" dirty="0" smtClean="0">
                <a:solidFill>
                  <a:schemeClr val="tx1"/>
                </a:solidFill>
              </a:rPr>
              <a:t>, </a:t>
            </a:r>
            <a:r>
              <a:rPr lang="en-US" sz="1400" dirty="0" smtClean="0">
                <a:solidFill>
                  <a:schemeClr val="tx1"/>
                </a:solidFill>
              </a:rPr>
              <a:t> No:3139. II,65. </a:t>
            </a:r>
            <a:r>
              <a:rPr lang="en-US" sz="1400" dirty="0" err="1" smtClean="0">
                <a:solidFill>
                  <a:schemeClr val="tx1"/>
                </a:solidFill>
              </a:rPr>
              <a:t>Halep</a:t>
            </a:r>
            <a:r>
              <a:rPr lang="en-US" sz="1400" dirty="0" smtClean="0">
                <a:solidFill>
                  <a:schemeClr val="tx1"/>
                </a:solidFill>
              </a:rPr>
              <a:t>, </a:t>
            </a:r>
            <a:r>
              <a:rPr lang="en-US" sz="1400" dirty="0" err="1" smtClean="0">
                <a:solidFill>
                  <a:schemeClr val="tx1"/>
                </a:solidFill>
              </a:rPr>
              <a:t>tarihsiz</a:t>
            </a:r>
            <a:r>
              <a:rPr lang="en-US" sz="1400" dirty="0" smtClean="0">
                <a:solidFill>
                  <a:schemeClr val="tx1"/>
                </a:solidFill>
              </a:rPr>
              <a:t>.</a:t>
            </a:r>
            <a:r>
              <a:rPr lang="tr-TR" sz="1400" dirty="0" smtClean="0">
                <a:solidFill>
                  <a:schemeClr val="tx1"/>
                </a:solidFill>
              </a:rPr>
              <a:t>)</a:t>
            </a:r>
            <a:endParaRPr lang="tr-TR" sz="1400" dirty="0">
              <a:solidFill>
                <a:schemeClr val="tx1"/>
              </a:solidFill>
            </a:endParaRPr>
          </a:p>
        </p:txBody>
      </p:sp>
      <p:sp>
        <p:nvSpPr>
          <p:cNvPr id="3" name="2 Dikdörtgen"/>
          <p:cNvSpPr/>
          <p:nvPr/>
        </p:nvSpPr>
        <p:spPr>
          <a:xfrm>
            <a:off x="8715404" y="0"/>
            <a:ext cx="428596" cy="6858000"/>
          </a:xfrm>
          <a:prstGeom prst="rect">
            <a:avLst/>
          </a:prstGeom>
          <a:solidFill>
            <a:srgbClr val="00B050">
              <a:alpha val="17000"/>
            </a:srgbClr>
          </a:solidFill>
          <a:ln>
            <a:noFill/>
          </a:ln>
          <a:effectLst>
            <a:innerShdw blurRad="546100" dist="190500" dir="7440000">
              <a:prstClr val="black">
                <a:alpha val="73000"/>
              </a:prstClr>
            </a:inn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tr-TR" sz="2400" b="1" dirty="0" smtClean="0">
                <a:solidFill>
                  <a:schemeClr val="tx1"/>
                </a:solidFill>
                <a:latin typeface="Times New Roman" pitchFamily="18" charset="0"/>
                <a:cs typeface="Times New Roman" pitchFamily="18" charset="0"/>
              </a:rPr>
              <a:t>Her Şey Allahtan İstenir</a:t>
            </a:r>
            <a:endParaRPr lang="tr-TR" sz="2400" b="1"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Dikdörtgen"/>
          <p:cNvSpPr/>
          <p:nvPr/>
        </p:nvSpPr>
        <p:spPr>
          <a:xfrm>
            <a:off x="285720" y="214290"/>
            <a:ext cx="8358246" cy="5072098"/>
          </a:xfrm>
          <a:prstGeom prst="rect">
            <a:avLst/>
          </a:prstGeom>
          <a:solidFill>
            <a:schemeClr val="accent6">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pPr marL="457200" indent="-457200" algn="just">
              <a:buFont typeface="Wingdings" pitchFamily="2" charset="2"/>
              <a:buChar char="§"/>
            </a:pPr>
            <a:r>
              <a:rPr lang="tr-TR" sz="2400" dirty="0" smtClean="0">
                <a:solidFill>
                  <a:srgbClr val="0070C0"/>
                </a:solidFill>
              </a:rPr>
              <a:t>Peygamberlerin Yapmış Oldukları Dualar</a:t>
            </a:r>
            <a:r>
              <a:rPr lang="tr-TR" dirty="0" smtClean="0">
                <a:solidFill>
                  <a:srgbClr val="0070C0"/>
                </a:solidFill>
              </a:rPr>
              <a:t> </a:t>
            </a:r>
            <a:r>
              <a:rPr lang="tr-TR" sz="1200" dirty="0" smtClean="0">
                <a:solidFill>
                  <a:srgbClr val="0070C0"/>
                </a:solidFill>
              </a:rPr>
              <a:t>(Hz. </a:t>
            </a:r>
            <a:r>
              <a:rPr lang="tr-TR" sz="1200" dirty="0" err="1" smtClean="0">
                <a:solidFill>
                  <a:srgbClr val="0070C0"/>
                </a:solidFill>
              </a:rPr>
              <a:t>Eyyûb</a:t>
            </a:r>
            <a:r>
              <a:rPr lang="tr-TR" sz="1200" dirty="0" smtClean="0">
                <a:solidFill>
                  <a:srgbClr val="0070C0"/>
                </a:solidFill>
              </a:rPr>
              <a:t>, </a:t>
            </a:r>
            <a:r>
              <a:rPr lang="tr-TR" sz="1200" dirty="0" err="1" smtClean="0">
                <a:solidFill>
                  <a:srgbClr val="0070C0"/>
                </a:solidFill>
              </a:rPr>
              <a:t>Yûnus</a:t>
            </a:r>
            <a:r>
              <a:rPr lang="tr-TR" sz="1200" dirty="0" smtClean="0">
                <a:solidFill>
                  <a:srgbClr val="0070C0"/>
                </a:solidFill>
              </a:rPr>
              <a:t>, Zekeriya, Süleyman)</a:t>
            </a:r>
            <a:endParaRPr lang="tr-TR" sz="2000" dirty="0" smtClean="0">
              <a:solidFill>
                <a:srgbClr val="0070C0"/>
              </a:solidFill>
            </a:endParaRPr>
          </a:p>
          <a:p>
            <a:pPr marL="457200" indent="-457200" algn="just">
              <a:buFont typeface="Wingdings" pitchFamily="2" charset="2"/>
              <a:buChar char="§"/>
            </a:pPr>
            <a:r>
              <a:rPr lang="tr-TR" sz="3200" dirty="0" smtClean="0">
                <a:solidFill>
                  <a:srgbClr val="C00000"/>
                </a:solidFill>
              </a:rPr>
              <a:t>Oruçlu Kimsenin Duası</a:t>
            </a:r>
          </a:p>
          <a:p>
            <a:pPr marL="457200" indent="-457200" algn="just">
              <a:buFont typeface="Wingdings" pitchFamily="2" charset="2"/>
              <a:buChar char="§"/>
            </a:pPr>
            <a:r>
              <a:rPr lang="tr-TR" sz="3200" dirty="0" smtClean="0">
                <a:solidFill>
                  <a:srgbClr val="00B050"/>
                </a:solidFill>
              </a:rPr>
              <a:t>Âdil Devlet Başkanının Duası</a:t>
            </a:r>
          </a:p>
          <a:p>
            <a:pPr marL="457200" indent="-457200" algn="just">
              <a:buFont typeface="Wingdings" pitchFamily="2" charset="2"/>
              <a:buChar char="§"/>
            </a:pPr>
            <a:r>
              <a:rPr lang="tr-TR" sz="3200" dirty="0" smtClean="0">
                <a:solidFill>
                  <a:srgbClr val="0070C0"/>
                </a:solidFill>
              </a:rPr>
              <a:t>Mazlumun Duası</a:t>
            </a:r>
          </a:p>
          <a:p>
            <a:pPr marL="457200" indent="-457200" algn="just">
              <a:buFont typeface="Wingdings" pitchFamily="2" charset="2"/>
              <a:buChar char="§"/>
            </a:pPr>
            <a:r>
              <a:rPr lang="tr-TR" sz="3200" dirty="0" smtClean="0">
                <a:solidFill>
                  <a:srgbClr val="7030A0"/>
                </a:solidFill>
              </a:rPr>
              <a:t>Misafirin Duası </a:t>
            </a:r>
          </a:p>
          <a:p>
            <a:pPr marL="457200" indent="-457200" algn="just">
              <a:buFont typeface="Wingdings" pitchFamily="2" charset="2"/>
              <a:buChar char="§"/>
            </a:pPr>
            <a:r>
              <a:rPr lang="tr-TR" sz="3200" dirty="0" smtClean="0">
                <a:solidFill>
                  <a:schemeClr val="accent6">
                    <a:lumMod val="50000"/>
                  </a:schemeClr>
                </a:solidFill>
              </a:rPr>
              <a:t>Anne-babanın Çocuklarına Duası</a:t>
            </a:r>
          </a:p>
          <a:p>
            <a:pPr marL="457200" indent="-457200" algn="just">
              <a:buFont typeface="Wingdings" pitchFamily="2" charset="2"/>
              <a:buChar char="§"/>
            </a:pPr>
            <a:r>
              <a:rPr lang="tr-TR" sz="2000" dirty="0" err="1" smtClean="0">
                <a:solidFill>
                  <a:srgbClr val="C00000"/>
                </a:solidFill>
              </a:rPr>
              <a:t>Mü’minlerin</a:t>
            </a:r>
            <a:r>
              <a:rPr lang="tr-TR" sz="2000" dirty="0" smtClean="0">
                <a:solidFill>
                  <a:srgbClr val="C00000"/>
                </a:solidFill>
              </a:rPr>
              <a:t> Yüzlerine Ve Gıyaplarında Birbirlerine Yaptıkları Dua</a:t>
            </a:r>
          </a:p>
          <a:p>
            <a:pPr marL="457200" indent="-457200" algn="just">
              <a:buFont typeface="Wingdings" pitchFamily="2" charset="2"/>
              <a:buChar char="§"/>
            </a:pPr>
            <a:r>
              <a:rPr lang="nn-NO" sz="3200" dirty="0" smtClean="0">
                <a:solidFill>
                  <a:srgbClr val="0070C0"/>
                </a:solidFill>
              </a:rPr>
              <a:t>İsm-i A’zâm İle Yapılan Dua</a:t>
            </a:r>
          </a:p>
          <a:p>
            <a:pPr marL="457200" indent="-457200" algn="just">
              <a:buFont typeface="Wingdings" pitchFamily="2" charset="2"/>
              <a:buChar char="§"/>
            </a:pPr>
            <a:r>
              <a:rPr lang="tr-TR" sz="3200" dirty="0" smtClean="0">
                <a:solidFill>
                  <a:srgbClr val="00B050"/>
                </a:solidFill>
              </a:rPr>
              <a:t>Hac Ve Umre Yapanların Duası</a:t>
            </a:r>
          </a:p>
          <a:p>
            <a:pPr marL="457200" indent="-457200" algn="just">
              <a:buFont typeface="Wingdings" pitchFamily="2" charset="2"/>
              <a:buChar char="§"/>
            </a:pPr>
            <a:r>
              <a:rPr lang="tr-TR" sz="3200" dirty="0" smtClean="0">
                <a:solidFill>
                  <a:srgbClr val="FF0000"/>
                </a:solidFill>
              </a:rPr>
              <a:t>Allah Yolunda Cihat Eden Gazilerin Duası</a:t>
            </a:r>
            <a:endParaRPr lang="tr-TR" sz="3200" b="1" dirty="0" smtClean="0">
              <a:solidFill>
                <a:srgbClr val="FF0000"/>
              </a:solidFill>
            </a:endParaRPr>
          </a:p>
        </p:txBody>
      </p:sp>
      <p:sp>
        <p:nvSpPr>
          <p:cNvPr id="4" name="3 Dikdörtgen"/>
          <p:cNvSpPr/>
          <p:nvPr/>
        </p:nvSpPr>
        <p:spPr>
          <a:xfrm>
            <a:off x="8715404" y="0"/>
            <a:ext cx="428596" cy="6858000"/>
          </a:xfrm>
          <a:prstGeom prst="rect">
            <a:avLst/>
          </a:prstGeom>
          <a:solidFill>
            <a:srgbClr val="00B050">
              <a:alpha val="17000"/>
            </a:srgbClr>
          </a:solidFill>
          <a:ln>
            <a:noFill/>
          </a:ln>
          <a:effectLst>
            <a:innerShdw blurRad="546100" dist="190500" dir="7440000">
              <a:prstClr val="black">
                <a:alpha val="73000"/>
              </a:prstClr>
            </a:inn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tr-TR" sz="2400" b="1" dirty="0" smtClean="0">
                <a:solidFill>
                  <a:schemeClr val="tx1"/>
                </a:solidFill>
                <a:latin typeface="Times New Roman" pitchFamily="18" charset="0"/>
                <a:cs typeface="Times New Roman" pitchFamily="18" charset="0"/>
              </a:rPr>
              <a:t>Duası Kabul Edilenler</a:t>
            </a:r>
            <a:endParaRPr lang="tr-TR" sz="2400" b="1"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Dikdörtgen"/>
          <p:cNvSpPr/>
          <p:nvPr/>
        </p:nvSpPr>
        <p:spPr>
          <a:xfrm>
            <a:off x="357158" y="214290"/>
            <a:ext cx="8358246" cy="5072098"/>
          </a:xfrm>
          <a:prstGeom prst="rect">
            <a:avLst/>
          </a:prstGeom>
          <a:solidFill>
            <a:schemeClr val="accent6">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pPr algn="ctr"/>
            <a:r>
              <a:rPr lang="ar-AE" sz="4000" dirty="0" smtClean="0">
                <a:solidFill>
                  <a:schemeClr val="tx1"/>
                </a:solidFill>
                <a:latin typeface="HASENAT4" pitchFamily="2" charset="-78"/>
                <a:cs typeface="HASENAT4" pitchFamily="2" charset="-78"/>
              </a:rPr>
              <a:t>وَ اِنَّ لِكُلِّ مُسْلِمٍ دَعْوَةً يَدْعُو بِهَا فَيُسْتَجَابُ لَهُ</a:t>
            </a:r>
          </a:p>
          <a:p>
            <a:pPr algn="ctr"/>
            <a:r>
              <a:rPr lang="tr-TR" sz="3200" b="1" dirty="0" smtClean="0">
                <a:solidFill>
                  <a:srgbClr val="C00000"/>
                </a:solidFill>
              </a:rPr>
              <a:t>“Her </a:t>
            </a:r>
            <a:r>
              <a:rPr lang="tr-TR" sz="3200" b="1" dirty="0" err="1" smtClean="0">
                <a:solidFill>
                  <a:srgbClr val="C00000"/>
                </a:solidFill>
              </a:rPr>
              <a:t>müslümanın</a:t>
            </a:r>
            <a:r>
              <a:rPr lang="tr-TR" sz="3200" b="1" dirty="0" smtClean="0">
                <a:solidFill>
                  <a:srgbClr val="C00000"/>
                </a:solidFill>
              </a:rPr>
              <a:t> kabul olan bir duası vardır.” </a:t>
            </a:r>
          </a:p>
          <a:p>
            <a:pPr algn="ctr"/>
            <a:r>
              <a:rPr lang="tr-TR" sz="1400" i="1" dirty="0" smtClean="0">
                <a:solidFill>
                  <a:schemeClr val="tx1"/>
                </a:solidFill>
              </a:rPr>
              <a:t>(</a:t>
            </a:r>
            <a:r>
              <a:rPr lang="tr-TR" sz="1400" i="1" dirty="0" err="1" smtClean="0">
                <a:solidFill>
                  <a:schemeClr val="tx1"/>
                </a:solidFill>
              </a:rPr>
              <a:t>Heysemî</a:t>
            </a:r>
            <a:r>
              <a:rPr lang="tr-TR" sz="1400" i="1" dirty="0" smtClean="0">
                <a:solidFill>
                  <a:schemeClr val="tx1"/>
                </a:solidFill>
              </a:rPr>
              <a:t>,</a:t>
            </a:r>
            <a:r>
              <a:rPr lang="tr-TR" sz="1400" dirty="0" err="1" smtClean="0">
                <a:solidFill>
                  <a:schemeClr val="tx1"/>
                </a:solidFill>
              </a:rPr>
              <a:t>Ed’ıye</a:t>
            </a:r>
            <a:r>
              <a:rPr lang="tr-TR" sz="1400" dirty="0" smtClean="0">
                <a:solidFill>
                  <a:schemeClr val="tx1"/>
                </a:solidFill>
              </a:rPr>
              <a:t>, 10, No: 17215)</a:t>
            </a:r>
          </a:p>
          <a:p>
            <a:pPr algn="ctr"/>
            <a:endParaRPr lang="tr-TR" sz="1400" dirty="0" smtClean="0">
              <a:solidFill>
                <a:schemeClr val="tx1"/>
              </a:solidFill>
            </a:endParaRPr>
          </a:p>
          <a:p>
            <a:pPr algn="ctr" rtl="1"/>
            <a:r>
              <a:rPr lang="ar-SA" sz="4000" dirty="0" smtClean="0">
                <a:solidFill>
                  <a:schemeClr val="tx1"/>
                </a:solidFill>
                <a:latin typeface="HASENAT4" pitchFamily="2" charset="-78"/>
                <a:cs typeface="HASENAT4" pitchFamily="2" charset="-78"/>
              </a:rPr>
              <a:t>"‏ إِنَّ اللَّهَ حَيِيٌّ كَرِيمٌ يَسْتَحِي إِذَا رَفَعَ الرَّجُلُ إِلَيْهِ يَدَيْهِ أَنْ يَرُدَّهُمَا صِفْرًا خَائِبَتَيْنِ ‏”‏</a:t>
            </a:r>
            <a:endParaRPr lang="tr-TR" sz="4000" dirty="0" smtClean="0">
              <a:solidFill>
                <a:schemeClr val="tx1"/>
              </a:solidFill>
              <a:latin typeface="HASENAT4" pitchFamily="2" charset="-78"/>
              <a:cs typeface="HASENAT4" pitchFamily="2" charset="-78"/>
            </a:endParaRPr>
          </a:p>
          <a:p>
            <a:pPr algn="just"/>
            <a:r>
              <a:rPr lang="tr-TR" sz="2800" dirty="0" smtClean="0">
                <a:solidFill>
                  <a:srgbClr val="0070C0"/>
                </a:solidFill>
              </a:rPr>
              <a:t>	"</a:t>
            </a:r>
            <a:r>
              <a:rPr lang="tr-TR" sz="2800" dirty="0" err="1" smtClean="0">
                <a:solidFill>
                  <a:srgbClr val="0070C0"/>
                </a:solidFill>
              </a:rPr>
              <a:t>Rabbınız</a:t>
            </a:r>
            <a:r>
              <a:rPr lang="tr-TR" sz="2800" dirty="0" smtClean="0">
                <a:solidFill>
                  <a:srgbClr val="0070C0"/>
                </a:solidFill>
              </a:rPr>
              <a:t>; kulları ellerini kaldırıp kendisinden bir şey istedikleri zaman onları boş çevirmekten haya eder.”</a:t>
            </a:r>
          </a:p>
          <a:p>
            <a:pPr algn="r"/>
            <a:r>
              <a:rPr lang="tr-TR" sz="1600" dirty="0" smtClean="0">
                <a:solidFill>
                  <a:schemeClr val="tx1"/>
                </a:solidFill>
              </a:rPr>
              <a:t> (</a:t>
            </a:r>
            <a:r>
              <a:rPr lang="tr-TR" sz="1600" dirty="0" err="1" smtClean="0">
                <a:solidFill>
                  <a:schemeClr val="tx1"/>
                </a:solidFill>
              </a:rPr>
              <a:t>Tirmizi</a:t>
            </a:r>
            <a:r>
              <a:rPr lang="tr-TR" sz="1600" dirty="0" smtClean="0">
                <a:solidFill>
                  <a:schemeClr val="tx1"/>
                </a:solidFill>
              </a:rPr>
              <a:t>, </a:t>
            </a:r>
            <a:r>
              <a:rPr lang="tr-TR" sz="1600" dirty="0" err="1" smtClean="0">
                <a:solidFill>
                  <a:schemeClr val="tx1"/>
                </a:solidFill>
              </a:rPr>
              <a:t>Daavat</a:t>
            </a:r>
            <a:r>
              <a:rPr lang="tr-TR" sz="1600" dirty="0" smtClean="0">
                <a:solidFill>
                  <a:schemeClr val="tx1"/>
                </a:solidFill>
              </a:rPr>
              <a:t>, 121)</a:t>
            </a:r>
            <a:endParaRPr lang="tr-TR" sz="800" dirty="0" smtClean="0">
              <a:solidFill>
                <a:schemeClr val="tx1"/>
              </a:solidFill>
            </a:endParaRPr>
          </a:p>
          <a:p>
            <a:pPr algn="ctr"/>
            <a:endParaRPr lang="tr-TR" sz="1400" dirty="0" smtClean="0">
              <a:solidFill>
                <a:schemeClr val="tx1"/>
              </a:solidFill>
            </a:endParaRPr>
          </a:p>
        </p:txBody>
      </p:sp>
      <p:sp>
        <p:nvSpPr>
          <p:cNvPr id="3" name="2 Dikdörtgen"/>
          <p:cNvSpPr/>
          <p:nvPr/>
        </p:nvSpPr>
        <p:spPr>
          <a:xfrm>
            <a:off x="8715404" y="0"/>
            <a:ext cx="428596" cy="6858000"/>
          </a:xfrm>
          <a:prstGeom prst="rect">
            <a:avLst/>
          </a:prstGeom>
          <a:solidFill>
            <a:srgbClr val="00B050">
              <a:alpha val="17000"/>
            </a:srgbClr>
          </a:solidFill>
          <a:ln>
            <a:noFill/>
          </a:ln>
          <a:effectLst>
            <a:innerShdw blurRad="546100" dist="190500" dir="7440000">
              <a:prstClr val="black">
                <a:alpha val="73000"/>
              </a:prstClr>
            </a:inn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tr-TR" sz="2400" b="1" dirty="0" smtClean="0">
                <a:solidFill>
                  <a:schemeClr val="tx1"/>
                </a:solidFill>
                <a:latin typeface="Times New Roman" pitchFamily="18" charset="0"/>
                <a:cs typeface="Times New Roman" pitchFamily="18" charset="0"/>
              </a:rPr>
              <a:t>Duası Kabul Edilenler</a:t>
            </a:r>
            <a:endParaRPr lang="tr-TR" sz="2400" b="1"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Dikdörtgen"/>
          <p:cNvSpPr/>
          <p:nvPr/>
        </p:nvSpPr>
        <p:spPr>
          <a:xfrm>
            <a:off x="295598" y="214290"/>
            <a:ext cx="8491244" cy="4643470"/>
          </a:xfrm>
          <a:prstGeom prst="rect">
            <a:avLst/>
          </a:prstGeom>
          <a:solidFill>
            <a:schemeClr val="accent6">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pPr algn="ctr"/>
            <a:r>
              <a:rPr lang="tr-TR" sz="4000" b="1" dirty="0" smtClean="0">
                <a:solidFill>
                  <a:schemeClr val="tx1"/>
                </a:solidFill>
                <a:latin typeface="Times New Roman" pitchFamily="18" charset="0"/>
                <a:cs typeface="Times New Roman" pitchFamily="18" charset="0"/>
              </a:rPr>
              <a:t>Allah’a El Açın Ki, </a:t>
            </a:r>
          </a:p>
          <a:p>
            <a:pPr algn="ctr"/>
            <a:r>
              <a:rPr lang="tr-TR" sz="4000" b="1" dirty="0" smtClean="0">
                <a:solidFill>
                  <a:schemeClr val="tx1"/>
                </a:solidFill>
                <a:latin typeface="Times New Roman" pitchFamily="18" charset="0"/>
                <a:cs typeface="Times New Roman" pitchFamily="18" charset="0"/>
              </a:rPr>
              <a:t>Önünüze Yollar Açılsın!</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Dikdörtgen"/>
          <p:cNvSpPr/>
          <p:nvPr/>
        </p:nvSpPr>
        <p:spPr>
          <a:xfrm>
            <a:off x="428596" y="214290"/>
            <a:ext cx="8215370" cy="5072098"/>
          </a:xfrm>
          <a:prstGeom prst="rect">
            <a:avLst/>
          </a:prstGeom>
          <a:solidFill>
            <a:schemeClr val="accent6">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pPr algn="ctr" rtl="1"/>
            <a:r>
              <a:rPr lang="ar-AE" sz="4000" dirty="0" smtClean="0">
                <a:solidFill>
                  <a:schemeClr val="tx1"/>
                </a:solidFill>
                <a:latin typeface="HASENAT4" pitchFamily="2" charset="-78"/>
                <a:cs typeface="HASENAT4" pitchFamily="2" charset="-78"/>
              </a:rPr>
              <a:t>ثَلَا</a:t>
            </a:r>
            <a:r>
              <a:rPr lang="ar-SA" sz="4000" dirty="0" smtClean="0">
                <a:solidFill>
                  <a:schemeClr val="tx1"/>
                </a:solidFill>
                <a:latin typeface="HASENAT4" pitchFamily="2" charset="-78"/>
                <a:cs typeface="HASENAT4" pitchFamily="2" charset="-78"/>
              </a:rPr>
              <a:t>ثُ دَعَوَاتٍ مُسْتَجَابَاتٌﻻ شَكَّ في إجَابَتِهِنَّ:</a:t>
            </a:r>
            <a:endParaRPr lang="tr-TR" sz="4000" dirty="0" smtClean="0">
              <a:solidFill>
                <a:schemeClr val="tx1"/>
              </a:solidFill>
              <a:latin typeface="HASENAT4" pitchFamily="2" charset="-78"/>
              <a:cs typeface="HASENAT4" pitchFamily="2" charset="-78"/>
            </a:endParaRPr>
          </a:p>
          <a:p>
            <a:pPr algn="ctr" rtl="1"/>
            <a:r>
              <a:rPr lang="ar-SA" sz="4000" dirty="0" smtClean="0">
                <a:solidFill>
                  <a:schemeClr val="tx1"/>
                </a:solidFill>
                <a:latin typeface="HASENAT4" pitchFamily="2" charset="-78"/>
                <a:cs typeface="HASENAT4" pitchFamily="2" charset="-78"/>
              </a:rPr>
              <a:t> دَعْوَةُ المَظْلُومِ، وَدَعْوَةُ المُسَافِرِ، وَدَعْوَةُ الْوَالِد عَلى وَلَدِهِ.</a:t>
            </a:r>
            <a:endParaRPr lang="tr-TR" sz="4000" dirty="0" smtClean="0">
              <a:solidFill>
                <a:schemeClr val="tx1"/>
              </a:solidFill>
              <a:latin typeface="HASENAT4" pitchFamily="2" charset="-78"/>
              <a:cs typeface="HASENAT4" pitchFamily="2" charset="-78"/>
            </a:endParaRPr>
          </a:p>
          <a:p>
            <a:pPr algn="just"/>
            <a:endParaRPr lang="tr-TR" sz="1000" dirty="0" smtClean="0">
              <a:solidFill>
                <a:srgbClr val="002060"/>
              </a:solidFill>
            </a:endParaRPr>
          </a:p>
          <a:p>
            <a:pPr algn="just"/>
            <a:r>
              <a:rPr lang="tr-TR" sz="2800" dirty="0" smtClean="0">
                <a:solidFill>
                  <a:srgbClr val="002060"/>
                </a:solidFill>
              </a:rPr>
              <a:t>	</a:t>
            </a:r>
            <a:r>
              <a:rPr lang="tr-TR" sz="3200" dirty="0" smtClean="0">
                <a:solidFill>
                  <a:srgbClr val="002060"/>
                </a:solidFill>
              </a:rPr>
              <a:t>“</a:t>
            </a:r>
            <a:r>
              <a:rPr lang="tr-TR" sz="3200" b="1" dirty="0" smtClean="0">
                <a:solidFill>
                  <a:srgbClr val="002060"/>
                </a:solidFill>
              </a:rPr>
              <a:t>Hiç şek ve şüphe yok ki üç kimsenin yaptığı dua kabul edilir: M</a:t>
            </a:r>
            <a:r>
              <a:rPr lang="tr-TR" sz="3200" b="1" dirty="0" smtClean="0">
                <a:solidFill>
                  <a:srgbClr val="7030A0"/>
                </a:solidFill>
              </a:rPr>
              <a:t>isafirin duası </a:t>
            </a:r>
            <a:r>
              <a:rPr lang="tr-TR" sz="3200" dirty="0" smtClean="0">
                <a:solidFill>
                  <a:srgbClr val="002060"/>
                </a:solidFill>
              </a:rPr>
              <a:t>ve </a:t>
            </a:r>
            <a:r>
              <a:rPr lang="tr-TR" sz="3200" b="1" dirty="0" smtClean="0">
                <a:solidFill>
                  <a:srgbClr val="0070C0"/>
                </a:solidFill>
              </a:rPr>
              <a:t>zulme uğramış (Mazlum) kimsenin duası ve </a:t>
            </a:r>
            <a:r>
              <a:rPr lang="tr-TR" sz="3200" b="1" dirty="0" smtClean="0">
                <a:solidFill>
                  <a:srgbClr val="C00000"/>
                </a:solidFill>
              </a:rPr>
              <a:t>Anne-babanın çocuklarına yaptığı dua,</a:t>
            </a:r>
            <a:r>
              <a:rPr lang="tr-TR" sz="3200" b="1" dirty="0" smtClean="0">
                <a:solidFill>
                  <a:srgbClr val="0070C0"/>
                </a:solidFill>
              </a:rPr>
              <a:t>.</a:t>
            </a:r>
            <a:r>
              <a:rPr lang="tr-TR" sz="3200" dirty="0" smtClean="0">
                <a:solidFill>
                  <a:srgbClr val="002060"/>
                </a:solidFill>
              </a:rPr>
              <a:t>” </a:t>
            </a:r>
            <a:endParaRPr lang="tr-TR" sz="2800" dirty="0" smtClean="0">
              <a:solidFill>
                <a:srgbClr val="002060"/>
              </a:solidFill>
            </a:endParaRPr>
          </a:p>
          <a:p>
            <a:pPr algn="r"/>
            <a:r>
              <a:rPr lang="tr-TR" sz="1400" dirty="0" smtClean="0">
                <a:solidFill>
                  <a:srgbClr val="002060"/>
                </a:solidFill>
              </a:rPr>
              <a:t>(</a:t>
            </a:r>
            <a:r>
              <a:rPr lang="tr-TR" sz="1400" dirty="0" err="1" smtClean="0">
                <a:solidFill>
                  <a:srgbClr val="002060"/>
                </a:solidFill>
              </a:rPr>
              <a:t>Ebû</a:t>
            </a:r>
            <a:r>
              <a:rPr lang="tr-TR" sz="1400" dirty="0" smtClean="0">
                <a:solidFill>
                  <a:srgbClr val="002060"/>
                </a:solidFill>
              </a:rPr>
              <a:t> </a:t>
            </a:r>
            <a:r>
              <a:rPr lang="tr-TR" sz="1400" dirty="0" err="1" smtClean="0">
                <a:solidFill>
                  <a:srgbClr val="002060"/>
                </a:solidFill>
              </a:rPr>
              <a:t>Davud</a:t>
            </a:r>
            <a:r>
              <a:rPr lang="tr-TR" sz="1400" dirty="0" smtClean="0">
                <a:solidFill>
                  <a:srgbClr val="002060"/>
                </a:solidFill>
              </a:rPr>
              <a:t>, Salât, 364; </a:t>
            </a:r>
            <a:r>
              <a:rPr lang="tr-TR" sz="1400" dirty="0" err="1" smtClean="0">
                <a:solidFill>
                  <a:srgbClr val="002060"/>
                </a:solidFill>
              </a:rPr>
              <a:t>Tirmizî</a:t>
            </a:r>
            <a:r>
              <a:rPr lang="tr-TR" sz="1400" dirty="0" smtClean="0">
                <a:solidFill>
                  <a:srgbClr val="002060"/>
                </a:solidFill>
              </a:rPr>
              <a:t>, </a:t>
            </a:r>
            <a:r>
              <a:rPr lang="tr-TR" sz="1400" dirty="0" err="1" smtClean="0">
                <a:solidFill>
                  <a:srgbClr val="002060"/>
                </a:solidFill>
              </a:rPr>
              <a:t>De’avât</a:t>
            </a:r>
            <a:r>
              <a:rPr lang="tr-TR" sz="1400" dirty="0" smtClean="0">
                <a:solidFill>
                  <a:srgbClr val="002060"/>
                </a:solidFill>
              </a:rPr>
              <a:t>, 48)</a:t>
            </a:r>
          </a:p>
          <a:p>
            <a:pPr algn="r"/>
            <a:endParaRPr lang="tr-TR" sz="1400" dirty="0" smtClean="0">
              <a:solidFill>
                <a:srgbClr val="002060"/>
              </a:solidFill>
            </a:endParaRPr>
          </a:p>
          <a:p>
            <a:pPr algn="r"/>
            <a:endParaRPr lang="tr-TR" sz="1400" dirty="0" smtClean="0">
              <a:solidFill>
                <a:srgbClr val="002060"/>
              </a:solidFill>
            </a:endParaRPr>
          </a:p>
          <a:p>
            <a:pPr algn="r"/>
            <a:endParaRPr lang="tr-TR" sz="100" dirty="0" smtClean="0">
              <a:solidFill>
                <a:schemeClr val="tx1"/>
              </a:solidFill>
            </a:endParaRPr>
          </a:p>
        </p:txBody>
      </p:sp>
      <p:sp>
        <p:nvSpPr>
          <p:cNvPr id="3" name="2 Dikdörtgen"/>
          <p:cNvSpPr/>
          <p:nvPr/>
        </p:nvSpPr>
        <p:spPr>
          <a:xfrm>
            <a:off x="8715404" y="0"/>
            <a:ext cx="428596" cy="6858000"/>
          </a:xfrm>
          <a:prstGeom prst="rect">
            <a:avLst/>
          </a:prstGeom>
          <a:solidFill>
            <a:srgbClr val="00B050">
              <a:alpha val="17000"/>
            </a:srgbClr>
          </a:solidFill>
          <a:ln>
            <a:noFill/>
          </a:ln>
          <a:effectLst>
            <a:innerShdw blurRad="546100" dist="190500" dir="7440000">
              <a:prstClr val="black">
                <a:alpha val="73000"/>
              </a:prstClr>
            </a:inn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tr-TR" sz="2400" b="1" dirty="0" smtClean="0">
                <a:solidFill>
                  <a:schemeClr val="tx1"/>
                </a:solidFill>
                <a:latin typeface="Times New Roman" pitchFamily="18" charset="0"/>
                <a:cs typeface="Times New Roman" pitchFamily="18" charset="0"/>
              </a:rPr>
              <a:t>Duası Kabul Edilenler</a:t>
            </a:r>
            <a:endParaRPr lang="tr-TR" sz="2400" b="1"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Dikdörtgen"/>
          <p:cNvSpPr/>
          <p:nvPr/>
        </p:nvSpPr>
        <p:spPr>
          <a:xfrm>
            <a:off x="357158" y="142852"/>
            <a:ext cx="8286808" cy="5072098"/>
          </a:xfrm>
          <a:prstGeom prst="rect">
            <a:avLst/>
          </a:prstGeom>
          <a:solidFill>
            <a:schemeClr val="accent6">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pPr algn="ctr"/>
            <a:r>
              <a:rPr lang="ar-AE" sz="3600" dirty="0" smtClean="0">
                <a:solidFill>
                  <a:schemeClr val="tx1"/>
                </a:solidFill>
                <a:latin typeface="HASENAT4" pitchFamily="2" charset="-78"/>
                <a:cs typeface="HASENAT4" pitchFamily="2" charset="-78"/>
              </a:rPr>
              <a:t>ثَلَاثَةٌ لَا تُرَدُّ دَعْوَتُهُمْ اَلصَّائِمُ حَتَّى يُفْطِرَ وَالْإِمَامُ الْعَادِلُ وَدَعْوَةُ</a:t>
            </a:r>
          </a:p>
          <a:p>
            <a:pPr algn="ctr"/>
            <a:r>
              <a:rPr lang="ar-AE" sz="3600" dirty="0" smtClean="0">
                <a:solidFill>
                  <a:schemeClr val="tx1"/>
                </a:solidFill>
                <a:latin typeface="HASENAT4" pitchFamily="2" charset="-78"/>
                <a:cs typeface="HASENAT4" pitchFamily="2" charset="-78"/>
              </a:rPr>
              <a:t>الْمَظْلُومِ يَرْفَعُهَا الٰهّلُ فَوْقَ الْغَمَامِ وَيَفْتَحُ لَهَا أَبْوَابَ السَّمَاءِ وَيَقُولُ</a:t>
            </a:r>
          </a:p>
          <a:p>
            <a:pPr algn="ctr"/>
            <a:r>
              <a:rPr lang="ar-AE" sz="3600" dirty="0" smtClean="0">
                <a:solidFill>
                  <a:schemeClr val="tx1"/>
                </a:solidFill>
                <a:latin typeface="HASENAT4" pitchFamily="2" charset="-78"/>
                <a:cs typeface="HASENAT4" pitchFamily="2" charset="-78"/>
              </a:rPr>
              <a:t>الرَّبُّ وَعِزَّتِي لَأَنْصُرَنَّكَ وَلَوْ بَعْدَ حِينٍ</a:t>
            </a:r>
          </a:p>
          <a:p>
            <a:pPr algn="just"/>
            <a:endParaRPr lang="tr-TR" sz="1050" dirty="0" smtClean="0">
              <a:solidFill>
                <a:schemeClr val="tx1"/>
              </a:solidFill>
              <a:latin typeface="Times New Roman" pitchFamily="18" charset="0"/>
              <a:cs typeface="Times New Roman" pitchFamily="18" charset="0"/>
            </a:endParaRPr>
          </a:p>
          <a:p>
            <a:pPr algn="just"/>
            <a:r>
              <a:rPr lang="tr-TR" sz="2400" dirty="0" smtClean="0">
                <a:solidFill>
                  <a:srgbClr val="C00000"/>
                </a:solidFill>
                <a:latin typeface="Times New Roman" pitchFamily="18" charset="0"/>
                <a:cs typeface="Times New Roman" pitchFamily="18" charset="0"/>
              </a:rPr>
              <a:t>	“</a:t>
            </a:r>
            <a:r>
              <a:rPr lang="tr-TR" sz="2800" dirty="0" smtClean="0">
                <a:solidFill>
                  <a:srgbClr val="C00000"/>
                </a:solidFill>
                <a:latin typeface="Times New Roman" pitchFamily="18" charset="0"/>
                <a:cs typeface="Times New Roman" pitchFamily="18" charset="0"/>
              </a:rPr>
              <a:t>Üç kimsenin duası reddedilmez: </a:t>
            </a:r>
            <a:r>
              <a:rPr lang="tr-TR" sz="2800" b="1" dirty="0" smtClean="0">
                <a:solidFill>
                  <a:srgbClr val="0070C0"/>
                </a:solidFill>
                <a:latin typeface="Times New Roman" pitchFamily="18" charset="0"/>
                <a:cs typeface="Times New Roman" pitchFamily="18" charset="0"/>
              </a:rPr>
              <a:t>İftar edinceye kadar oruçlu kimsenin,</a:t>
            </a:r>
            <a:r>
              <a:rPr lang="tr-TR" sz="2800" dirty="0" smtClean="0">
                <a:solidFill>
                  <a:srgbClr val="C00000"/>
                </a:solidFill>
                <a:latin typeface="Times New Roman" pitchFamily="18" charset="0"/>
                <a:cs typeface="Times New Roman" pitchFamily="18" charset="0"/>
              </a:rPr>
              <a:t> </a:t>
            </a:r>
            <a:r>
              <a:rPr lang="tr-TR" sz="2800" b="1" dirty="0" smtClean="0">
                <a:solidFill>
                  <a:srgbClr val="7030A0"/>
                </a:solidFill>
                <a:latin typeface="Times New Roman" pitchFamily="18" charset="0"/>
                <a:cs typeface="Times New Roman" pitchFamily="18" charset="0"/>
              </a:rPr>
              <a:t>âdil devlet başkanının </a:t>
            </a:r>
            <a:r>
              <a:rPr lang="tr-TR" sz="2800" dirty="0" smtClean="0">
                <a:solidFill>
                  <a:srgbClr val="C00000"/>
                </a:solidFill>
                <a:latin typeface="Times New Roman" pitchFamily="18" charset="0"/>
                <a:cs typeface="Times New Roman" pitchFamily="18" charset="0"/>
              </a:rPr>
              <a:t>ve </a:t>
            </a:r>
            <a:r>
              <a:rPr lang="tr-TR" sz="2800" b="1" dirty="0" smtClean="0">
                <a:solidFill>
                  <a:srgbClr val="00B050"/>
                </a:solidFill>
                <a:latin typeface="Times New Roman" pitchFamily="18" charset="0"/>
                <a:cs typeface="Times New Roman" pitchFamily="18" charset="0"/>
              </a:rPr>
              <a:t>mazlumun duası</a:t>
            </a:r>
            <a:r>
              <a:rPr lang="tr-TR" sz="2800" dirty="0" smtClean="0">
                <a:solidFill>
                  <a:srgbClr val="C00000"/>
                </a:solidFill>
                <a:latin typeface="Times New Roman" pitchFamily="18" charset="0"/>
                <a:cs typeface="Times New Roman" pitchFamily="18" charset="0"/>
              </a:rPr>
              <a:t>. Allah, mazlumun duasını bulutların üzerine kaldırır ve o dua için sema kapılarını açar ve ‘İzzetime yemin ederim ki belli bir </a:t>
            </a:r>
            <a:r>
              <a:rPr lang="es-ES" sz="2800" dirty="0" smtClean="0">
                <a:solidFill>
                  <a:srgbClr val="C00000"/>
                </a:solidFill>
                <a:latin typeface="Times New Roman" pitchFamily="18" charset="0"/>
                <a:cs typeface="Times New Roman" pitchFamily="18" charset="0"/>
              </a:rPr>
              <a:t>süre de olsa mutlaka sana yardım edeceğim’ buyurur.” </a:t>
            </a:r>
            <a:endParaRPr lang="tr-TR" sz="2400" dirty="0" smtClean="0">
              <a:solidFill>
                <a:srgbClr val="C00000"/>
              </a:solidFill>
              <a:latin typeface="Times New Roman" pitchFamily="18" charset="0"/>
              <a:cs typeface="Times New Roman" pitchFamily="18" charset="0"/>
            </a:endParaRPr>
          </a:p>
          <a:p>
            <a:pPr algn="r"/>
            <a:r>
              <a:rPr lang="es-ES" sz="1400" dirty="0" smtClean="0">
                <a:solidFill>
                  <a:schemeClr val="tx1"/>
                </a:solidFill>
                <a:latin typeface="Times New Roman" pitchFamily="18" charset="0"/>
                <a:cs typeface="Times New Roman" pitchFamily="18" charset="0"/>
              </a:rPr>
              <a:t>(Tirmizî,</a:t>
            </a:r>
            <a:r>
              <a:rPr lang="tr-TR" sz="1400" dirty="0" smtClean="0">
                <a:solidFill>
                  <a:schemeClr val="tx1"/>
                </a:solidFill>
                <a:latin typeface="Times New Roman" pitchFamily="18" charset="0"/>
                <a:cs typeface="Times New Roman" pitchFamily="18" charset="0"/>
              </a:rPr>
              <a:t> </a:t>
            </a:r>
            <a:r>
              <a:rPr lang="tr-TR" sz="1400" dirty="0" err="1" smtClean="0">
                <a:solidFill>
                  <a:schemeClr val="tx1"/>
                </a:solidFill>
                <a:latin typeface="Times New Roman" pitchFamily="18" charset="0"/>
                <a:cs typeface="Times New Roman" pitchFamily="18" charset="0"/>
              </a:rPr>
              <a:t>De’avât</a:t>
            </a:r>
            <a:r>
              <a:rPr lang="tr-TR" sz="1400" dirty="0" smtClean="0">
                <a:solidFill>
                  <a:schemeClr val="tx1"/>
                </a:solidFill>
                <a:latin typeface="Times New Roman" pitchFamily="18" charset="0"/>
                <a:cs typeface="Times New Roman" pitchFamily="18" charset="0"/>
              </a:rPr>
              <a:t>, 115,129)</a:t>
            </a:r>
          </a:p>
        </p:txBody>
      </p:sp>
      <p:sp>
        <p:nvSpPr>
          <p:cNvPr id="3" name="2 Dikdörtgen"/>
          <p:cNvSpPr/>
          <p:nvPr/>
        </p:nvSpPr>
        <p:spPr>
          <a:xfrm>
            <a:off x="8715404" y="0"/>
            <a:ext cx="428596" cy="6858000"/>
          </a:xfrm>
          <a:prstGeom prst="rect">
            <a:avLst/>
          </a:prstGeom>
          <a:solidFill>
            <a:srgbClr val="00B050">
              <a:alpha val="17000"/>
            </a:srgbClr>
          </a:solidFill>
          <a:ln>
            <a:noFill/>
          </a:ln>
          <a:effectLst>
            <a:innerShdw blurRad="546100" dist="190500" dir="7440000">
              <a:prstClr val="black">
                <a:alpha val="73000"/>
              </a:prstClr>
            </a:inn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tr-TR" sz="2400" b="1" dirty="0" smtClean="0">
                <a:solidFill>
                  <a:schemeClr val="tx1"/>
                </a:solidFill>
                <a:latin typeface="Times New Roman" pitchFamily="18" charset="0"/>
                <a:cs typeface="Times New Roman" pitchFamily="18" charset="0"/>
              </a:rPr>
              <a:t>Duası Kabul Edilenler</a:t>
            </a:r>
            <a:endParaRPr lang="tr-TR" sz="2400" b="1"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Dikdörtgen"/>
          <p:cNvSpPr/>
          <p:nvPr/>
        </p:nvSpPr>
        <p:spPr>
          <a:xfrm>
            <a:off x="357158" y="214290"/>
            <a:ext cx="8286808" cy="5072098"/>
          </a:xfrm>
          <a:prstGeom prst="rect">
            <a:avLst/>
          </a:prstGeom>
          <a:solidFill>
            <a:schemeClr val="accent6">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pPr algn="ctr" rtl="1"/>
            <a:r>
              <a:rPr lang="ar-AE" sz="3200" dirty="0" smtClean="0">
                <a:solidFill>
                  <a:schemeClr val="tx1"/>
                </a:solidFill>
                <a:latin typeface="HASENAT4" pitchFamily="2" charset="-78"/>
                <a:cs typeface="HASENAT4" pitchFamily="2" charset="-78"/>
              </a:rPr>
              <a:t>دَعْوةُ المرءِ المُسْلِمِ لأَخيهِ بِظَهْرِ الغَيْبِ مُسْتَجَابةٌ ، عِنْد رأْسِهِ ملَكٌ مُوكَّلٌ كلَّمَا دعا لأَخِيهِ بخيرٍ قَال المَلَكُ المُوكَّلُ بِهِ : آمِينَ ، ولَكَ بمِثْلٍ</a:t>
            </a:r>
          </a:p>
          <a:p>
            <a:pPr algn="just"/>
            <a:r>
              <a:rPr lang="tr-TR" sz="2800" dirty="0" smtClean="0">
                <a:solidFill>
                  <a:schemeClr val="tx1"/>
                </a:solidFill>
              </a:rPr>
              <a:t>	</a:t>
            </a:r>
            <a:r>
              <a:rPr lang="tr-TR" sz="2400" dirty="0" smtClean="0">
                <a:solidFill>
                  <a:schemeClr val="tx1"/>
                </a:solidFill>
              </a:rPr>
              <a:t>“</a:t>
            </a:r>
            <a:r>
              <a:rPr lang="tr-TR" sz="2400" dirty="0" smtClean="0">
                <a:solidFill>
                  <a:srgbClr val="C00000"/>
                </a:solidFill>
              </a:rPr>
              <a:t>Bir </a:t>
            </a:r>
            <a:r>
              <a:rPr lang="tr-TR" sz="2400" dirty="0" err="1" smtClean="0">
                <a:solidFill>
                  <a:srgbClr val="C00000"/>
                </a:solidFill>
              </a:rPr>
              <a:t>müslümanın</a:t>
            </a:r>
            <a:r>
              <a:rPr lang="tr-TR" sz="2400" dirty="0" smtClean="0">
                <a:solidFill>
                  <a:srgbClr val="C00000"/>
                </a:solidFill>
              </a:rPr>
              <a:t>, yanında bulunmayan din kardeşine yapacağı dua kabul olunur. </a:t>
            </a:r>
            <a:r>
              <a:rPr lang="tr-TR" sz="2400" dirty="0" smtClean="0">
                <a:solidFill>
                  <a:schemeClr val="tx1"/>
                </a:solidFill>
              </a:rPr>
              <a:t>Bir kimse din kardeşine hayır dua ettikçe, </a:t>
            </a:r>
            <a:r>
              <a:rPr lang="tr-TR" sz="2400" b="1" dirty="0" smtClean="0">
                <a:solidFill>
                  <a:srgbClr val="0070C0"/>
                </a:solidFill>
              </a:rPr>
              <a:t>yanında bulunan görevli bir melek ona, ‘duan kabul olsun, aynı şeyler sana da verilsin</a:t>
            </a:r>
            <a:r>
              <a:rPr lang="tr-TR" sz="2400" dirty="0" smtClean="0">
                <a:solidFill>
                  <a:schemeClr val="tx1"/>
                </a:solidFill>
              </a:rPr>
              <a:t>’ diye dua eder.”</a:t>
            </a:r>
            <a:endParaRPr lang="tr-TR" sz="2800" dirty="0" smtClean="0">
              <a:solidFill>
                <a:schemeClr val="tx1"/>
              </a:solidFill>
            </a:endParaRPr>
          </a:p>
          <a:p>
            <a:pPr algn="r"/>
            <a:r>
              <a:rPr lang="tr-TR" sz="1400" dirty="0" smtClean="0">
                <a:solidFill>
                  <a:schemeClr val="tx1"/>
                </a:solidFill>
              </a:rPr>
              <a:t>(</a:t>
            </a:r>
            <a:r>
              <a:rPr lang="tr-TR" sz="1400" dirty="0" err="1" smtClean="0">
                <a:solidFill>
                  <a:schemeClr val="tx1"/>
                </a:solidFill>
              </a:rPr>
              <a:t>Riyazü’s</a:t>
            </a:r>
            <a:r>
              <a:rPr lang="tr-TR" sz="1400" dirty="0" smtClean="0">
                <a:solidFill>
                  <a:schemeClr val="tx1"/>
                </a:solidFill>
              </a:rPr>
              <a:t>-</a:t>
            </a:r>
            <a:r>
              <a:rPr lang="tr-TR" sz="1400" dirty="0" err="1" smtClean="0">
                <a:solidFill>
                  <a:schemeClr val="tx1"/>
                </a:solidFill>
              </a:rPr>
              <a:t>Salihin</a:t>
            </a:r>
            <a:r>
              <a:rPr lang="tr-TR" sz="1400" dirty="0" smtClean="0">
                <a:solidFill>
                  <a:schemeClr val="tx1"/>
                </a:solidFill>
              </a:rPr>
              <a:t>, Hadis No: 1498)</a:t>
            </a:r>
          </a:p>
          <a:p>
            <a:pPr algn="r"/>
            <a:endParaRPr lang="tr-TR" sz="1400" dirty="0" smtClean="0">
              <a:solidFill>
                <a:schemeClr val="tx1"/>
              </a:solidFill>
            </a:endParaRPr>
          </a:p>
          <a:p>
            <a:pPr algn="ctr"/>
            <a:r>
              <a:rPr lang="ar-AE" sz="4000" dirty="0" smtClean="0">
                <a:solidFill>
                  <a:schemeClr val="tx1"/>
                </a:solidFill>
                <a:latin typeface="HASENAT4" pitchFamily="2" charset="-78"/>
                <a:cs typeface="HASENAT4" pitchFamily="2" charset="-78"/>
              </a:rPr>
              <a:t>إِنَّ أَسْرَعَ الدُّعَاءِ إِجَابَةً دَعْوَةُ غَائِبٍ لِغَائِبٍ</a:t>
            </a:r>
          </a:p>
          <a:p>
            <a:pPr algn="just"/>
            <a:r>
              <a:rPr lang="tr-TR" sz="2400" b="1" dirty="0" smtClean="0">
                <a:solidFill>
                  <a:srgbClr val="C00000"/>
                </a:solidFill>
              </a:rPr>
              <a:t>	“Hiç şüphesiz en süratli kabul edilen dua, bir </a:t>
            </a:r>
            <a:r>
              <a:rPr lang="tr-TR" sz="2400" b="1" dirty="0" err="1" smtClean="0">
                <a:solidFill>
                  <a:srgbClr val="C00000"/>
                </a:solidFill>
              </a:rPr>
              <a:t>mü’minin</a:t>
            </a:r>
            <a:r>
              <a:rPr lang="tr-TR" sz="2400" b="1" dirty="0" smtClean="0">
                <a:solidFill>
                  <a:srgbClr val="C00000"/>
                </a:solidFill>
              </a:rPr>
              <a:t> bir </a:t>
            </a:r>
            <a:r>
              <a:rPr lang="tr-TR" sz="2400" b="1" dirty="0" err="1" smtClean="0">
                <a:solidFill>
                  <a:srgbClr val="C00000"/>
                </a:solidFill>
              </a:rPr>
              <a:t>mü’mine</a:t>
            </a:r>
            <a:r>
              <a:rPr lang="tr-TR" sz="2400" b="1" dirty="0" smtClean="0">
                <a:solidFill>
                  <a:srgbClr val="C00000"/>
                </a:solidFill>
              </a:rPr>
              <a:t> gıyabında yaptığı duadır.” </a:t>
            </a:r>
          </a:p>
          <a:p>
            <a:pPr algn="r"/>
            <a:r>
              <a:rPr lang="tr-TR" sz="1400" dirty="0" smtClean="0">
                <a:solidFill>
                  <a:schemeClr val="tx1"/>
                </a:solidFill>
              </a:rPr>
              <a:t>(</a:t>
            </a:r>
            <a:r>
              <a:rPr lang="tr-TR" sz="1400" dirty="0" err="1" smtClean="0">
                <a:solidFill>
                  <a:schemeClr val="tx1"/>
                </a:solidFill>
              </a:rPr>
              <a:t>Ebû</a:t>
            </a:r>
            <a:r>
              <a:rPr lang="tr-TR" sz="1400" dirty="0" smtClean="0">
                <a:solidFill>
                  <a:schemeClr val="tx1"/>
                </a:solidFill>
              </a:rPr>
              <a:t> </a:t>
            </a:r>
            <a:r>
              <a:rPr lang="tr-TR" sz="1400" dirty="0" err="1" smtClean="0">
                <a:solidFill>
                  <a:schemeClr val="tx1"/>
                </a:solidFill>
              </a:rPr>
              <a:t>Davud</a:t>
            </a:r>
            <a:r>
              <a:rPr lang="tr-TR" sz="1400" dirty="0" smtClean="0">
                <a:solidFill>
                  <a:schemeClr val="tx1"/>
                </a:solidFill>
              </a:rPr>
              <a:t>, Salât, 364; </a:t>
            </a:r>
            <a:r>
              <a:rPr lang="tr-TR" sz="1400" dirty="0" err="1" smtClean="0">
                <a:solidFill>
                  <a:schemeClr val="tx1"/>
                </a:solidFill>
              </a:rPr>
              <a:t>Buhârî</a:t>
            </a:r>
            <a:r>
              <a:rPr lang="tr-TR" sz="1400" dirty="0" smtClean="0">
                <a:solidFill>
                  <a:schemeClr val="tx1"/>
                </a:solidFill>
              </a:rPr>
              <a:t>, </a:t>
            </a:r>
            <a:r>
              <a:rPr lang="tr-TR" sz="1400" dirty="0" err="1" smtClean="0">
                <a:solidFill>
                  <a:schemeClr val="tx1"/>
                </a:solidFill>
              </a:rPr>
              <a:t>Edebü’l</a:t>
            </a:r>
            <a:r>
              <a:rPr lang="tr-TR" sz="1400" dirty="0" smtClean="0">
                <a:solidFill>
                  <a:schemeClr val="tx1"/>
                </a:solidFill>
              </a:rPr>
              <a:t>-</a:t>
            </a:r>
            <a:r>
              <a:rPr lang="tr-TR" sz="1400" dirty="0" err="1" smtClean="0">
                <a:solidFill>
                  <a:schemeClr val="tx1"/>
                </a:solidFill>
              </a:rPr>
              <a:t>Müfred</a:t>
            </a:r>
            <a:r>
              <a:rPr lang="tr-TR" sz="1400" dirty="0" smtClean="0">
                <a:solidFill>
                  <a:schemeClr val="tx1"/>
                </a:solidFill>
              </a:rPr>
              <a:t>, No:623)</a:t>
            </a:r>
            <a:endParaRPr lang="tr-TR" sz="1000" dirty="0" smtClean="0">
              <a:solidFill>
                <a:schemeClr val="tx1"/>
              </a:solidFill>
            </a:endParaRPr>
          </a:p>
        </p:txBody>
      </p:sp>
      <p:sp>
        <p:nvSpPr>
          <p:cNvPr id="3" name="2 Dikdörtgen"/>
          <p:cNvSpPr/>
          <p:nvPr/>
        </p:nvSpPr>
        <p:spPr>
          <a:xfrm>
            <a:off x="8715404" y="0"/>
            <a:ext cx="428596" cy="6858000"/>
          </a:xfrm>
          <a:prstGeom prst="rect">
            <a:avLst/>
          </a:prstGeom>
          <a:solidFill>
            <a:srgbClr val="00B050">
              <a:alpha val="17000"/>
            </a:srgbClr>
          </a:solidFill>
          <a:ln>
            <a:noFill/>
          </a:ln>
          <a:effectLst>
            <a:innerShdw blurRad="546100" dist="190500" dir="7440000">
              <a:prstClr val="black">
                <a:alpha val="73000"/>
              </a:prstClr>
            </a:inn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tr-TR" sz="2400" b="1" dirty="0" smtClean="0">
                <a:solidFill>
                  <a:schemeClr val="tx1"/>
                </a:solidFill>
                <a:latin typeface="Times New Roman" pitchFamily="18" charset="0"/>
                <a:cs typeface="Times New Roman" pitchFamily="18" charset="0"/>
              </a:rPr>
              <a:t>Duası Kabul Edilenler</a:t>
            </a:r>
            <a:endParaRPr lang="tr-TR" sz="2400" b="1"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Dikdörtgen"/>
          <p:cNvSpPr/>
          <p:nvPr/>
        </p:nvSpPr>
        <p:spPr>
          <a:xfrm>
            <a:off x="285720" y="214290"/>
            <a:ext cx="8358246" cy="5072098"/>
          </a:xfrm>
          <a:prstGeom prst="rect">
            <a:avLst/>
          </a:prstGeom>
          <a:solidFill>
            <a:schemeClr val="accent6">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pPr algn="ctr"/>
            <a:r>
              <a:rPr lang="ar-AE" sz="4000" dirty="0" smtClean="0">
                <a:solidFill>
                  <a:schemeClr val="tx1"/>
                </a:solidFill>
                <a:latin typeface="HASENAT4" pitchFamily="2" charset="-78"/>
                <a:cs typeface="HASENAT4" pitchFamily="2" charset="-78"/>
              </a:rPr>
              <a:t>اَلْغَازِي فِي سَبِيلِ اللّٰهِ وَالْحَاجُّ وَالْمُعْتَمِرُ وَفْدُ</a:t>
            </a:r>
          </a:p>
          <a:p>
            <a:pPr algn="ctr"/>
            <a:r>
              <a:rPr lang="ar-AE" sz="4000" dirty="0" smtClean="0">
                <a:solidFill>
                  <a:schemeClr val="tx1"/>
                </a:solidFill>
                <a:latin typeface="HASENAT4" pitchFamily="2" charset="-78"/>
                <a:cs typeface="HASENAT4" pitchFamily="2" charset="-78"/>
              </a:rPr>
              <a:t>اللّٰهِ دَعَاهُمْ فَاَجَابُوهُ وَسَأَلُوهُ فَأَعْطَاهُمْ</a:t>
            </a:r>
          </a:p>
          <a:p>
            <a:pPr algn="just"/>
            <a:endParaRPr lang="tr-TR" sz="800" dirty="0" smtClean="0">
              <a:solidFill>
                <a:schemeClr val="tx1"/>
              </a:solidFill>
            </a:endParaRPr>
          </a:p>
          <a:p>
            <a:pPr algn="just"/>
            <a:r>
              <a:rPr lang="tr-TR" sz="2000" b="1" dirty="0" smtClean="0">
                <a:solidFill>
                  <a:schemeClr val="tx1"/>
                </a:solidFill>
              </a:rPr>
              <a:t>	</a:t>
            </a:r>
            <a:r>
              <a:rPr lang="tr-TR" sz="3200" b="1" dirty="0" smtClean="0">
                <a:solidFill>
                  <a:schemeClr val="tx1"/>
                </a:solidFill>
              </a:rPr>
              <a:t>“</a:t>
            </a:r>
            <a:r>
              <a:rPr lang="tr-TR" sz="3200" b="1" dirty="0" smtClean="0">
                <a:solidFill>
                  <a:srgbClr val="0070C0"/>
                </a:solidFill>
              </a:rPr>
              <a:t>Allah yolunda cihat eden gaziler, </a:t>
            </a:r>
            <a:r>
              <a:rPr lang="tr-TR" sz="3200" b="1" dirty="0" smtClean="0">
                <a:solidFill>
                  <a:srgbClr val="C00000"/>
                </a:solidFill>
              </a:rPr>
              <a:t>hac ve umre yapanlar </a:t>
            </a:r>
            <a:r>
              <a:rPr lang="tr-TR" sz="3200" b="1" dirty="0" smtClean="0">
                <a:solidFill>
                  <a:schemeClr val="tx1"/>
                </a:solidFill>
              </a:rPr>
              <a:t>Allah’ın elçileridir. </a:t>
            </a:r>
            <a:r>
              <a:rPr lang="tr-TR" sz="3200" b="1" dirty="0" smtClean="0">
                <a:solidFill>
                  <a:srgbClr val="7030A0"/>
                </a:solidFill>
              </a:rPr>
              <a:t>Kendisine dua ederlerse dualarına icabet eder, O’ndan bir şey isterlerse onlara verir.</a:t>
            </a:r>
            <a:r>
              <a:rPr lang="tr-TR" sz="3200" b="1" dirty="0" smtClean="0">
                <a:solidFill>
                  <a:schemeClr val="tx1"/>
                </a:solidFill>
              </a:rPr>
              <a:t>” </a:t>
            </a:r>
            <a:endParaRPr lang="tr-TR" sz="2000" b="1" dirty="0" smtClean="0">
              <a:solidFill>
                <a:schemeClr val="tx1"/>
              </a:solidFill>
            </a:endParaRPr>
          </a:p>
          <a:p>
            <a:pPr algn="r"/>
            <a:r>
              <a:rPr lang="tr-TR" sz="1400" dirty="0" smtClean="0">
                <a:solidFill>
                  <a:schemeClr val="tx1"/>
                </a:solidFill>
              </a:rPr>
              <a:t>(</a:t>
            </a:r>
            <a:r>
              <a:rPr lang="tr-TR" sz="1400" dirty="0" err="1" smtClean="0">
                <a:solidFill>
                  <a:schemeClr val="tx1"/>
                </a:solidFill>
              </a:rPr>
              <a:t>İbn</a:t>
            </a:r>
            <a:r>
              <a:rPr lang="tr-TR" sz="1400" dirty="0" smtClean="0">
                <a:solidFill>
                  <a:schemeClr val="tx1"/>
                </a:solidFill>
              </a:rPr>
              <a:t> </a:t>
            </a:r>
            <a:r>
              <a:rPr lang="tr-TR" sz="1400" dirty="0" err="1" smtClean="0">
                <a:solidFill>
                  <a:schemeClr val="tx1"/>
                </a:solidFill>
              </a:rPr>
              <a:t>Mâce</a:t>
            </a:r>
            <a:r>
              <a:rPr lang="tr-TR" sz="1400" dirty="0" smtClean="0">
                <a:solidFill>
                  <a:schemeClr val="tx1"/>
                </a:solidFill>
              </a:rPr>
              <a:t>, </a:t>
            </a:r>
            <a:r>
              <a:rPr lang="tr-TR" sz="1400" dirty="0" err="1" smtClean="0">
                <a:solidFill>
                  <a:schemeClr val="tx1"/>
                </a:solidFill>
              </a:rPr>
              <a:t>Menasik</a:t>
            </a:r>
            <a:r>
              <a:rPr lang="tr-TR" sz="1400" dirty="0" smtClean="0">
                <a:solidFill>
                  <a:schemeClr val="tx1"/>
                </a:solidFill>
              </a:rPr>
              <a:t>, 5)</a:t>
            </a:r>
          </a:p>
          <a:p>
            <a:pPr algn="r"/>
            <a:endParaRPr lang="tr-TR" sz="1400" dirty="0" smtClean="0">
              <a:solidFill>
                <a:schemeClr val="tx1"/>
              </a:solidFill>
            </a:endParaRPr>
          </a:p>
          <a:p>
            <a:pPr algn="r"/>
            <a:endParaRPr lang="tr-TR" sz="1400" dirty="0" smtClean="0">
              <a:solidFill>
                <a:schemeClr val="tx1"/>
              </a:solidFill>
            </a:endParaRPr>
          </a:p>
        </p:txBody>
      </p:sp>
      <p:sp>
        <p:nvSpPr>
          <p:cNvPr id="3" name="2 Dikdörtgen"/>
          <p:cNvSpPr/>
          <p:nvPr/>
        </p:nvSpPr>
        <p:spPr>
          <a:xfrm>
            <a:off x="8715404" y="0"/>
            <a:ext cx="428596" cy="6858000"/>
          </a:xfrm>
          <a:prstGeom prst="rect">
            <a:avLst/>
          </a:prstGeom>
          <a:solidFill>
            <a:srgbClr val="00B050">
              <a:alpha val="17000"/>
            </a:srgbClr>
          </a:solidFill>
          <a:ln>
            <a:noFill/>
          </a:ln>
          <a:effectLst>
            <a:innerShdw blurRad="546100" dist="190500" dir="7440000">
              <a:prstClr val="black">
                <a:alpha val="73000"/>
              </a:prstClr>
            </a:inn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tr-TR" sz="2400" b="1" dirty="0" smtClean="0">
                <a:solidFill>
                  <a:schemeClr val="tx1"/>
                </a:solidFill>
                <a:latin typeface="Times New Roman" pitchFamily="18" charset="0"/>
                <a:cs typeface="Times New Roman" pitchFamily="18" charset="0"/>
              </a:rPr>
              <a:t>Duası Kabul Edilenler</a:t>
            </a:r>
            <a:endParaRPr lang="tr-TR" sz="2400" b="1"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Dikdörtgen"/>
          <p:cNvSpPr/>
          <p:nvPr/>
        </p:nvSpPr>
        <p:spPr>
          <a:xfrm>
            <a:off x="357158" y="214290"/>
            <a:ext cx="8358246" cy="5072098"/>
          </a:xfrm>
          <a:prstGeom prst="rect">
            <a:avLst/>
          </a:prstGeom>
          <a:solidFill>
            <a:schemeClr val="accent6">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pPr marL="457200" indent="-457200" algn="just">
              <a:buFont typeface="Wingdings" pitchFamily="2" charset="2"/>
              <a:buChar char="q"/>
            </a:pPr>
            <a:r>
              <a:rPr lang="tr-TR" sz="2000" dirty="0" smtClean="0">
                <a:solidFill>
                  <a:srgbClr val="0070C0"/>
                </a:solidFill>
              </a:rPr>
              <a:t>Duaya </a:t>
            </a:r>
            <a:r>
              <a:rPr lang="tr-TR" sz="2000" dirty="0" err="1" smtClean="0">
                <a:solidFill>
                  <a:srgbClr val="0070C0"/>
                </a:solidFill>
              </a:rPr>
              <a:t>Eûzü</a:t>
            </a:r>
            <a:r>
              <a:rPr lang="tr-TR" sz="2000" dirty="0" smtClean="0">
                <a:solidFill>
                  <a:srgbClr val="0070C0"/>
                </a:solidFill>
              </a:rPr>
              <a:t> Besmele, Allah’a </a:t>
            </a:r>
            <a:r>
              <a:rPr lang="tr-TR" sz="2000" dirty="0" err="1" smtClean="0">
                <a:solidFill>
                  <a:srgbClr val="0070C0"/>
                </a:solidFill>
              </a:rPr>
              <a:t>Hamd</a:t>
            </a:r>
            <a:r>
              <a:rPr lang="tr-TR" sz="2000" dirty="0" smtClean="0">
                <a:solidFill>
                  <a:srgbClr val="0070C0"/>
                </a:solidFill>
              </a:rPr>
              <a:t> ve Peygambere Salât İle Başlanmalı</a:t>
            </a:r>
          </a:p>
          <a:p>
            <a:pPr marL="457200" indent="-457200" algn="just">
              <a:buFont typeface="Wingdings" pitchFamily="2" charset="2"/>
              <a:buChar char="q"/>
            </a:pPr>
            <a:r>
              <a:rPr lang="tr-TR" sz="2000" b="1" dirty="0" smtClean="0">
                <a:solidFill>
                  <a:srgbClr val="C00000"/>
                </a:solidFill>
              </a:rPr>
              <a:t>Duadan Önce Tövbe ve İstiğfar Edilmeli</a:t>
            </a:r>
          </a:p>
          <a:p>
            <a:pPr marL="457200" indent="-457200" algn="just">
              <a:buFont typeface="Wingdings" pitchFamily="2" charset="2"/>
              <a:buChar char="q"/>
            </a:pPr>
            <a:r>
              <a:rPr lang="tr-TR" sz="2000" dirty="0" smtClean="0">
                <a:solidFill>
                  <a:srgbClr val="00B050"/>
                </a:solidFill>
              </a:rPr>
              <a:t>Eller </a:t>
            </a:r>
            <a:r>
              <a:rPr lang="tr-TR" sz="2000" dirty="0" err="1" smtClean="0">
                <a:solidFill>
                  <a:srgbClr val="00B050"/>
                </a:solidFill>
              </a:rPr>
              <a:t>Semaya</a:t>
            </a:r>
            <a:r>
              <a:rPr lang="tr-TR" sz="2000" dirty="0" smtClean="0">
                <a:solidFill>
                  <a:srgbClr val="00B050"/>
                </a:solidFill>
              </a:rPr>
              <a:t> Açılmalı ve Dua Sonunda Yüze Sürülmeli</a:t>
            </a:r>
          </a:p>
          <a:p>
            <a:pPr marL="457200" indent="-457200" algn="just">
              <a:buFont typeface="Wingdings" pitchFamily="2" charset="2"/>
              <a:buChar char="q"/>
            </a:pPr>
            <a:r>
              <a:rPr lang="tr-TR" sz="2000" b="1" dirty="0" err="1" smtClean="0">
                <a:solidFill>
                  <a:srgbClr val="7030A0"/>
                </a:solidFill>
              </a:rPr>
              <a:t>Esmâ</a:t>
            </a:r>
            <a:r>
              <a:rPr lang="tr-TR" sz="2000" b="1" dirty="0" smtClean="0">
                <a:solidFill>
                  <a:srgbClr val="7030A0"/>
                </a:solidFill>
              </a:rPr>
              <a:t>-i </a:t>
            </a:r>
            <a:r>
              <a:rPr lang="tr-TR" sz="2000" b="1" dirty="0" err="1" smtClean="0">
                <a:solidFill>
                  <a:srgbClr val="7030A0"/>
                </a:solidFill>
              </a:rPr>
              <a:t>Hüsnâ</a:t>
            </a:r>
            <a:r>
              <a:rPr lang="tr-TR" sz="2000" b="1" dirty="0" smtClean="0">
                <a:solidFill>
                  <a:srgbClr val="7030A0"/>
                </a:solidFill>
              </a:rPr>
              <a:t> İle Dua Edilmeli</a:t>
            </a:r>
          </a:p>
          <a:p>
            <a:pPr marL="457200" indent="-457200" algn="just">
              <a:buFont typeface="Wingdings" pitchFamily="2" charset="2"/>
              <a:buChar char="q"/>
            </a:pPr>
            <a:r>
              <a:rPr lang="tr-TR" sz="2000" dirty="0" smtClean="0">
                <a:solidFill>
                  <a:schemeClr val="accent6">
                    <a:lumMod val="50000"/>
                  </a:schemeClr>
                </a:solidFill>
              </a:rPr>
              <a:t>Mübarek Gün ve Geceler Tercih Edilmeli</a:t>
            </a:r>
          </a:p>
          <a:p>
            <a:pPr marL="457200" indent="-457200" algn="just">
              <a:buFont typeface="Wingdings" pitchFamily="2" charset="2"/>
              <a:buChar char="q"/>
            </a:pPr>
            <a:r>
              <a:rPr lang="tr-TR" sz="2000" b="1" dirty="0" smtClean="0">
                <a:solidFill>
                  <a:srgbClr val="0070C0"/>
                </a:solidFill>
              </a:rPr>
              <a:t>İhlâs İle ve Bilinçli Olarak Yapılmalı</a:t>
            </a:r>
          </a:p>
          <a:p>
            <a:pPr marL="457200" indent="-457200" algn="just">
              <a:buFont typeface="Wingdings" pitchFamily="2" charset="2"/>
              <a:buChar char="q"/>
            </a:pPr>
            <a:r>
              <a:rPr lang="tr-TR" sz="2000" dirty="0" smtClean="0">
                <a:solidFill>
                  <a:srgbClr val="C00000"/>
                </a:solidFill>
              </a:rPr>
              <a:t>Kabul Olacağına İnanılarak Dua Edilmeli</a:t>
            </a:r>
          </a:p>
          <a:p>
            <a:pPr marL="457200" indent="-457200" algn="just">
              <a:buFont typeface="Wingdings" pitchFamily="2" charset="2"/>
              <a:buChar char="q"/>
            </a:pPr>
            <a:r>
              <a:rPr lang="tr-TR" sz="2000" b="1" dirty="0" smtClean="0">
                <a:solidFill>
                  <a:srgbClr val="7030A0"/>
                </a:solidFill>
              </a:rPr>
              <a:t>Kısık Bir Sesle ve Yalvararak Dua Edilmeli</a:t>
            </a:r>
          </a:p>
          <a:p>
            <a:pPr marL="457200" indent="-457200" algn="just">
              <a:buFont typeface="Wingdings" pitchFamily="2" charset="2"/>
              <a:buChar char="q"/>
            </a:pPr>
            <a:r>
              <a:rPr lang="tr-TR" sz="2000" dirty="0" smtClean="0">
                <a:solidFill>
                  <a:srgbClr val="00B050"/>
                </a:solidFill>
              </a:rPr>
              <a:t>Israrla Dua Edilmeli</a:t>
            </a:r>
          </a:p>
          <a:p>
            <a:pPr marL="457200" indent="-457200" algn="just">
              <a:buFont typeface="Wingdings" pitchFamily="2" charset="2"/>
              <a:buChar char="q"/>
            </a:pPr>
            <a:r>
              <a:rPr lang="tr-TR" sz="2000" b="1" dirty="0" smtClean="0">
                <a:solidFill>
                  <a:srgbClr val="0070C0"/>
                </a:solidFill>
              </a:rPr>
              <a:t>Ümit ve Korku İçinde Dua Edilmeli</a:t>
            </a:r>
          </a:p>
          <a:p>
            <a:pPr marL="457200" indent="-457200" algn="just">
              <a:buFont typeface="Wingdings" pitchFamily="2" charset="2"/>
              <a:buChar char="q"/>
            </a:pPr>
            <a:r>
              <a:rPr lang="tr-TR" sz="2000" dirty="0" smtClean="0">
                <a:solidFill>
                  <a:srgbClr val="C00000"/>
                </a:solidFill>
              </a:rPr>
              <a:t>Meşru Şeyler İstenmeli, Ölçülü Olunmalı, Aşırı Gidilmemeli</a:t>
            </a:r>
          </a:p>
          <a:p>
            <a:pPr marL="457200" indent="-457200" algn="just">
              <a:buFont typeface="Wingdings" pitchFamily="2" charset="2"/>
              <a:buChar char="q"/>
            </a:pPr>
            <a:r>
              <a:rPr lang="tr-TR" sz="2000" b="1" dirty="0" smtClean="0">
                <a:solidFill>
                  <a:srgbClr val="7030A0"/>
                </a:solidFill>
              </a:rPr>
              <a:t>Sadece Sıkıntılı Zamanlarda Değil, Her Zaman Dua Edilmeli</a:t>
            </a:r>
          </a:p>
          <a:p>
            <a:pPr marL="457200" indent="-457200" algn="just">
              <a:buFont typeface="Wingdings" pitchFamily="2" charset="2"/>
              <a:buChar char="q"/>
            </a:pPr>
            <a:r>
              <a:rPr lang="tr-TR" sz="2000" dirty="0" smtClean="0">
                <a:solidFill>
                  <a:srgbClr val="00B050"/>
                </a:solidFill>
              </a:rPr>
              <a:t>Sadece Allah’a Dua Edilmeli</a:t>
            </a:r>
          </a:p>
          <a:p>
            <a:pPr marL="457200" indent="-457200" algn="just">
              <a:buFont typeface="Wingdings" pitchFamily="2" charset="2"/>
              <a:buChar char="q"/>
            </a:pPr>
            <a:r>
              <a:rPr lang="tr-TR" sz="2000" b="1" dirty="0" err="1" smtClean="0">
                <a:solidFill>
                  <a:schemeClr val="accent6">
                    <a:lumMod val="50000"/>
                  </a:schemeClr>
                </a:solidFill>
              </a:rPr>
              <a:t>Esmâ</a:t>
            </a:r>
            <a:r>
              <a:rPr lang="tr-TR" sz="2000" b="1" dirty="0" smtClean="0">
                <a:solidFill>
                  <a:schemeClr val="accent6">
                    <a:lumMod val="50000"/>
                  </a:schemeClr>
                </a:solidFill>
              </a:rPr>
              <a:t>-i </a:t>
            </a:r>
            <a:r>
              <a:rPr lang="tr-TR" sz="2000" b="1" dirty="0" err="1" smtClean="0">
                <a:solidFill>
                  <a:schemeClr val="accent6">
                    <a:lumMod val="50000"/>
                  </a:schemeClr>
                </a:solidFill>
              </a:rPr>
              <a:t>Hüsnâ</a:t>
            </a:r>
            <a:r>
              <a:rPr lang="tr-TR" sz="2000" b="1" dirty="0" smtClean="0">
                <a:solidFill>
                  <a:schemeClr val="accent6">
                    <a:lumMod val="50000"/>
                  </a:schemeClr>
                </a:solidFill>
              </a:rPr>
              <a:t>, Salih Amel ve Hayırlı İşler Vesile Edilmeli</a:t>
            </a:r>
          </a:p>
          <a:p>
            <a:pPr marL="457200" indent="-457200" algn="just">
              <a:buFont typeface="Wingdings" pitchFamily="2" charset="2"/>
              <a:buChar char="q"/>
            </a:pPr>
            <a:r>
              <a:rPr lang="tr-TR" sz="2000" dirty="0" smtClean="0">
                <a:solidFill>
                  <a:srgbClr val="0070C0"/>
                </a:solidFill>
              </a:rPr>
              <a:t>Dua Sonunda “Âmin”, “Duamı Kabul Et” Denilmeli, Hz. Peygambere Salât ü Selâm Getirilmeli ve </a:t>
            </a:r>
            <a:r>
              <a:rPr lang="tr-TR" sz="2000" dirty="0" err="1" smtClean="0">
                <a:solidFill>
                  <a:srgbClr val="0070C0"/>
                </a:solidFill>
              </a:rPr>
              <a:t>Fâtiha</a:t>
            </a:r>
            <a:r>
              <a:rPr lang="tr-TR" sz="2000" dirty="0" smtClean="0">
                <a:solidFill>
                  <a:srgbClr val="0070C0"/>
                </a:solidFill>
              </a:rPr>
              <a:t> </a:t>
            </a:r>
            <a:r>
              <a:rPr lang="tr-TR" sz="2000" dirty="0" err="1" smtClean="0">
                <a:solidFill>
                  <a:srgbClr val="0070C0"/>
                </a:solidFill>
              </a:rPr>
              <a:t>Sûresi</a:t>
            </a:r>
            <a:r>
              <a:rPr lang="tr-TR" sz="2000" dirty="0" smtClean="0">
                <a:solidFill>
                  <a:srgbClr val="0070C0"/>
                </a:solidFill>
              </a:rPr>
              <a:t> Okunmalı</a:t>
            </a:r>
          </a:p>
        </p:txBody>
      </p:sp>
      <p:sp>
        <p:nvSpPr>
          <p:cNvPr id="3" name="2 Dikdörtgen"/>
          <p:cNvSpPr/>
          <p:nvPr/>
        </p:nvSpPr>
        <p:spPr>
          <a:xfrm>
            <a:off x="8715404" y="0"/>
            <a:ext cx="428596" cy="6858000"/>
          </a:xfrm>
          <a:prstGeom prst="rect">
            <a:avLst/>
          </a:prstGeom>
          <a:solidFill>
            <a:srgbClr val="00B050">
              <a:alpha val="17000"/>
            </a:srgbClr>
          </a:solidFill>
          <a:ln>
            <a:noFill/>
          </a:ln>
          <a:effectLst>
            <a:innerShdw blurRad="546100" dist="190500" dir="7440000">
              <a:prstClr val="black">
                <a:alpha val="73000"/>
              </a:prstClr>
            </a:inn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tr-TR" sz="2400" b="1" dirty="0" smtClean="0">
                <a:solidFill>
                  <a:schemeClr val="tx1"/>
                </a:solidFill>
                <a:latin typeface="Times New Roman" pitchFamily="18" charset="0"/>
                <a:cs typeface="Times New Roman" pitchFamily="18" charset="0"/>
              </a:rPr>
              <a:t>Dua’nın Usul Ve </a:t>
            </a:r>
            <a:r>
              <a:rPr lang="tr-TR" sz="2400" b="1" dirty="0" err="1" smtClean="0">
                <a:solidFill>
                  <a:schemeClr val="tx1"/>
                </a:solidFill>
                <a:latin typeface="Times New Roman" pitchFamily="18" charset="0"/>
                <a:cs typeface="Times New Roman" pitchFamily="18" charset="0"/>
              </a:rPr>
              <a:t>Âdapları</a:t>
            </a:r>
            <a:endParaRPr lang="tr-TR" sz="2400" b="1"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Dikdörtgen"/>
          <p:cNvSpPr/>
          <p:nvPr/>
        </p:nvSpPr>
        <p:spPr>
          <a:xfrm>
            <a:off x="214282" y="214290"/>
            <a:ext cx="8491244" cy="4643470"/>
          </a:xfrm>
          <a:prstGeom prst="rect">
            <a:avLst/>
          </a:prstGeom>
          <a:solidFill>
            <a:schemeClr val="accent6">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pPr algn="ctr"/>
            <a:r>
              <a:rPr lang="ar-AE" sz="4000" dirty="0" smtClean="0">
                <a:solidFill>
                  <a:schemeClr val="tx1"/>
                </a:solidFill>
                <a:latin typeface="HASENAT4" pitchFamily="2" charset="-78"/>
                <a:cs typeface="HASENAT4" pitchFamily="2" charset="-78"/>
              </a:rPr>
              <a:t>اُدْعُوا رَبَّكُمْ تَضَرُّعًا وَخُفْيَةً اِنَّهُ لَا يُحِبُّ الْمُعْتَدٖينَ </a:t>
            </a:r>
          </a:p>
          <a:p>
            <a:pPr algn="just"/>
            <a:r>
              <a:rPr lang="tr-TR" sz="2400" dirty="0" smtClean="0">
                <a:solidFill>
                  <a:schemeClr val="tx1"/>
                </a:solidFill>
              </a:rPr>
              <a:t>	</a:t>
            </a:r>
            <a:r>
              <a:rPr lang="tr-TR" sz="2800" dirty="0" smtClean="0">
                <a:solidFill>
                  <a:schemeClr val="tx1"/>
                </a:solidFill>
              </a:rPr>
              <a:t>“</a:t>
            </a:r>
            <a:r>
              <a:rPr lang="tr-TR" sz="2800" b="1" dirty="0" smtClean="0">
                <a:solidFill>
                  <a:srgbClr val="C00000"/>
                </a:solidFill>
              </a:rPr>
              <a:t>Rabbinize yalvara yakara ve gizlice dua edin. Bilesiniz ki O, haddi aşanları sevmez</a:t>
            </a:r>
            <a:r>
              <a:rPr lang="tr-TR" sz="2800" dirty="0" smtClean="0">
                <a:solidFill>
                  <a:schemeClr val="tx1"/>
                </a:solidFill>
              </a:rPr>
              <a:t>.” </a:t>
            </a:r>
            <a:r>
              <a:rPr lang="tr-TR" sz="1400" dirty="0" smtClean="0">
                <a:solidFill>
                  <a:schemeClr val="tx1"/>
                </a:solidFill>
              </a:rPr>
              <a:t>(</a:t>
            </a:r>
            <a:r>
              <a:rPr lang="tr-TR" sz="1400" dirty="0" err="1" smtClean="0">
                <a:solidFill>
                  <a:schemeClr val="tx1"/>
                </a:solidFill>
              </a:rPr>
              <a:t>A'raf</a:t>
            </a:r>
            <a:r>
              <a:rPr lang="tr-TR" sz="1400" dirty="0" smtClean="0">
                <a:solidFill>
                  <a:schemeClr val="tx1"/>
                </a:solidFill>
              </a:rPr>
              <a:t>, 7/55)</a:t>
            </a:r>
            <a:endParaRPr lang="tr-TR" sz="2400" dirty="0" smtClean="0">
              <a:solidFill>
                <a:schemeClr val="tx1"/>
              </a:solidFill>
            </a:endParaRPr>
          </a:p>
          <a:p>
            <a:pPr algn="just"/>
            <a:endParaRPr lang="tr-TR" sz="1200" dirty="0" smtClean="0">
              <a:solidFill>
                <a:schemeClr val="tx1"/>
              </a:solidFill>
            </a:endParaRPr>
          </a:p>
          <a:p>
            <a:pPr algn="ctr"/>
            <a:r>
              <a:rPr lang="ar-AE" sz="4000" dirty="0" smtClean="0">
                <a:solidFill>
                  <a:schemeClr val="tx1"/>
                </a:solidFill>
                <a:latin typeface="HASENAT4" pitchFamily="2" charset="-78"/>
                <a:cs typeface="HASENAT4" pitchFamily="2" charset="-78"/>
              </a:rPr>
              <a:t>وَلَا تُفْسِدُوا فِى الْاَرْضِ بَعْدَ اِصْلَاحِهَا وَادْعُوهُ خَوْفًا وَطَمَعًا اِنَّ رَحْمَتَ اللّٰهِ قَرٖيبٌ مِنَ الْمُحْسِنٖينَ </a:t>
            </a:r>
          </a:p>
          <a:p>
            <a:pPr algn="just"/>
            <a:r>
              <a:rPr lang="tr-TR" sz="2400" dirty="0" smtClean="0">
                <a:solidFill>
                  <a:schemeClr val="tx1"/>
                </a:solidFill>
              </a:rPr>
              <a:t>	</a:t>
            </a:r>
            <a:r>
              <a:rPr lang="tr-TR" sz="2800" dirty="0" smtClean="0">
                <a:solidFill>
                  <a:schemeClr val="tx1"/>
                </a:solidFill>
              </a:rPr>
              <a:t>“Islah edilmesinden sonra yeryüzünde bozgunculuk yapmayın. </a:t>
            </a:r>
            <a:r>
              <a:rPr lang="tr-TR" sz="2800" b="1" dirty="0" smtClean="0">
                <a:solidFill>
                  <a:srgbClr val="0070C0"/>
                </a:solidFill>
              </a:rPr>
              <a:t>Allah'a korkarak ve (rahmetini) umarak dua edin</a:t>
            </a:r>
            <a:r>
              <a:rPr lang="tr-TR" sz="2800" dirty="0" smtClean="0">
                <a:solidFill>
                  <a:schemeClr val="tx1"/>
                </a:solidFill>
              </a:rPr>
              <a:t>. Muhakkak ki iyilik edenlere Allah'ın rahmeti çok yakındır.” </a:t>
            </a:r>
          </a:p>
        </p:txBody>
      </p:sp>
      <p:sp>
        <p:nvSpPr>
          <p:cNvPr id="3" name="2 Dikdörtgen"/>
          <p:cNvSpPr/>
          <p:nvPr/>
        </p:nvSpPr>
        <p:spPr>
          <a:xfrm>
            <a:off x="8715404" y="0"/>
            <a:ext cx="428596" cy="6858000"/>
          </a:xfrm>
          <a:prstGeom prst="rect">
            <a:avLst/>
          </a:prstGeom>
          <a:solidFill>
            <a:srgbClr val="00B050">
              <a:alpha val="17000"/>
            </a:srgbClr>
          </a:solidFill>
          <a:ln>
            <a:noFill/>
          </a:ln>
          <a:effectLst>
            <a:innerShdw blurRad="546100" dist="190500" dir="7440000">
              <a:prstClr val="black">
                <a:alpha val="73000"/>
              </a:prstClr>
            </a:inn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tr-TR" sz="2400" b="1" dirty="0" smtClean="0">
                <a:solidFill>
                  <a:schemeClr val="tx1"/>
                </a:solidFill>
                <a:latin typeface="Times New Roman" pitchFamily="18" charset="0"/>
                <a:cs typeface="Times New Roman" pitchFamily="18" charset="0"/>
              </a:rPr>
              <a:t>Duayı İçtenlikle Yapmak</a:t>
            </a:r>
            <a:endParaRPr lang="tr-TR" sz="2400" b="1"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Dikdörtgen"/>
          <p:cNvSpPr/>
          <p:nvPr/>
        </p:nvSpPr>
        <p:spPr>
          <a:xfrm>
            <a:off x="214282" y="214290"/>
            <a:ext cx="8491244" cy="4643470"/>
          </a:xfrm>
          <a:prstGeom prst="rect">
            <a:avLst/>
          </a:prstGeom>
          <a:solidFill>
            <a:schemeClr val="accent6">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pPr algn="ctr" rtl="1"/>
            <a:r>
              <a:rPr lang="ar-SA" sz="3600" dirty="0" smtClean="0">
                <a:solidFill>
                  <a:schemeClr val="tx1"/>
                </a:solidFill>
                <a:latin typeface="HASENAT4" pitchFamily="2" charset="-78"/>
                <a:cs typeface="HASENAT4" pitchFamily="2" charset="-78"/>
              </a:rPr>
              <a:t>عَنْ أَبِي مُوسَى ـ رضى الله عنه ـ قَالَ كُنَّا مَعَ النَّبِيِّ صلى الله عليه وسلم فِي سَفَرٍ فَكُنَّا إِذَا عَلَوْنَا كَبَّرْنَا فَقَالَ النَّبِيُّ صلى الله عليه وسلم ‏"‏ أَيُّهَا النَّاسُ ارْبَعُوا عَلَى أَنْفُسِكُمْ، فَإِنَّكُمْ لاَ تَدْعُونَ أَصَمَّ وَلاَ غَائِبًا، وَلَكِنْ تَدْعُونَ سَمِيعًا بَصِيرًا</a:t>
            </a:r>
            <a:endParaRPr lang="tr-TR" sz="3600" dirty="0" smtClean="0">
              <a:solidFill>
                <a:schemeClr val="tx1"/>
              </a:solidFill>
              <a:latin typeface="HASENAT4" pitchFamily="2" charset="-78"/>
              <a:cs typeface="HASENAT4" pitchFamily="2" charset="-78"/>
            </a:endParaRPr>
          </a:p>
          <a:p>
            <a:pPr algn="just"/>
            <a:r>
              <a:rPr lang="tr-TR" sz="2800" dirty="0" smtClean="0">
                <a:solidFill>
                  <a:schemeClr val="tx1"/>
                </a:solidFill>
              </a:rPr>
              <a:t>	“Nefislerinize karşı merhametli olun. </a:t>
            </a:r>
            <a:r>
              <a:rPr lang="tr-TR" sz="2800" dirty="0" err="1" smtClean="0">
                <a:solidFill>
                  <a:schemeClr val="tx1"/>
                </a:solidFill>
              </a:rPr>
              <a:t>Zîra</a:t>
            </a:r>
            <a:r>
              <a:rPr lang="tr-TR" sz="2800" dirty="0" smtClean="0">
                <a:solidFill>
                  <a:schemeClr val="tx1"/>
                </a:solidFill>
              </a:rPr>
              <a:t> </a:t>
            </a:r>
            <a:r>
              <a:rPr lang="tr-TR" sz="2800" dirty="0" smtClean="0">
                <a:solidFill>
                  <a:srgbClr val="C00000"/>
                </a:solidFill>
              </a:rPr>
              <a:t>sizler, sağır birisine hitap etmiyorsunuz, </a:t>
            </a:r>
            <a:r>
              <a:rPr lang="tr-TR" sz="2800" dirty="0" err="1" smtClean="0">
                <a:solidFill>
                  <a:srgbClr val="C00000"/>
                </a:solidFill>
              </a:rPr>
              <a:t>muhâtabınız</a:t>
            </a:r>
            <a:r>
              <a:rPr lang="tr-TR" sz="2800" dirty="0" smtClean="0">
                <a:solidFill>
                  <a:srgbClr val="C00000"/>
                </a:solidFill>
              </a:rPr>
              <a:t> </a:t>
            </a:r>
            <a:r>
              <a:rPr lang="tr-TR" sz="2800" dirty="0" err="1" smtClean="0">
                <a:solidFill>
                  <a:srgbClr val="C00000"/>
                </a:solidFill>
              </a:rPr>
              <a:t>gâib</a:t>
            </a:r>
            <a:r>
              <a:rPr lang="tr-TR" sz="2800" dirty="0" smtClean="0">
                <a:solidFill>
                  <a:srgbClr val="C00000"/>
                </a:solidFill>
              </a:rPr>
              <a:t> de değil. Sizler gören, işiten, (nerede olsanız) sizinle olan bir </a:t>
            </a:r>
            <a:r>
              <a:rPr lang="tr-TR" sz="2800" dirty="0" err="1" smtClean="0">
                <a:solidFill>
                  <a:srgbClr val="C00000"/>
                </a:solidFill>
              </a:rPr>
              <a:t>Zât'a</a:t>
            </a:r>
            <a:r>
              <a:rPr lang="tr-TR" sz="2800" dirty="0" smtClean="0">
                <a:solidFill>
                  <a:srgbClr val="C00000"/>
                </a:solidFill>
              </a:rPr>
              <a:t>, Allah'a </a:t>
            </a:r>
            <a:r>
              <a:rPr lang="tr-TR" sz="2800" dirty="0" err="1" smtClean="0">
                <a:solidFill>
                  <a:srgbClr val="C00000"/>
                </a:solidFill>
              </a:rPr>
              <a:t>hitab</a:t>
            </a:r>
            <a:r>
              <a:rPr lang="tr-TR" sz="2800" dirty="0" smtClean="0">
                <a:solidFill>
                  <a:srgbClr val="C00000"/>
                </a:solidFill>
              </a:rPr>
              <a:t> ediyorsunuz.</a:t>
            </a:r>
            <a:r>
              <a:rPr lang="tr-TR" sz="2800" dirty="0" smtClean="0">
                <a:solidFill>
                  <a:schemeClr val="tx1"/>
                </a:solidFill>
              </a:rPr>
              <a:t> </a:t>
            </a:r>
            <a:r>
              <a:rPr lang="tr-TR" sz="2800" dirty="0" smtClean="0">
                <a:solidFill>
                  <a:srgbClr val="0070C0"/>
                </a:solidFill>
              </a:rPr>
              <a:t>Dua ettiğiniz </a:t>
            </a:r>
            <a:r>
              <a:rPr lang="tr-TR" sz="2800" dirty="0" err="1" smtClean="0">
                <a:solidFill>
                  <a:srgbClr val="0070C0"/>
                </a:solidFill>
              </a:rPr>
              <a:t>Zât</a:t>
            </a:r>
            <a:r>
              <a:rPr lang="tr-TR" sz="2800" dirty="0" smtClean="0">
                <a:solidFill>
                  <a:srgbClr val="0070C0"/>
                </a:solidFill>
              </a:rPr>
              <a:t>, her birinize, bineğinin boynundan daha yakındır</a:t>
            </a:r>
            <a:r>
              <a:rPr lang="tr-TR" sz="2800" dirty="0" smtClean="0">
                <a:solidFill>
                  <a:schemeClr val="tx1"/>
                </a:solidFill>
              </a:rPr>
              <a:t>" dedi</a:t>
            </a:r>
            <a:r>
              <a:rPr lang="tr-TR" sz="2400" i="1" dirty="0" smtClean="0">
                <a:solidFill>
                  <a:schemeClr val="tx1"/>
                </a:solidFill>
              </a:rPr>
              <a:t>.”</a:t>
            </a:r>
            <a:r>
              <a:rPr lang="ar-SA" sz="2400" dirty="0" smtClean="0">
                <a:solidFill>
                  <a:schemeClr val="tx1"/>
                </a:solidFill>
              </a:rPr>
              <a:t> </a:t>
            </a:r>
            <a:endParaRPr lang="tr-TR" sz="2400" dirty="0" smtClean="0">
              <a:solidFill>
                <a:schemeClr val="tx1"/>
              </a:solidFill>
            </a:endParaRPr>
          </a:p>
          <a:p>
            <a:pPr algn="r"/>
            <a:r>
              <a:rPr lang="tr-TR" sz="1400" dirty="0" smtClean="0">
                <a:solidFill>
                  <a:schemeClr val="tx1"/>
                </a:solidFill>
              </a:rPr>
              <a:t>(</a:t>
            </a:r>
            <a:r>
              <a:rPr lang="tr-TR" sz="1400" dirty="0" err="1" smtClean="0">
                <a:solidFill>
                  <a:schemeClr val="tx1"/>
                </a:solidFill>
              </a:rPr>
              <a:t>Buhari</a:t>
            </a:r>
            <a:r>
              <a:rPr lang="tr-TR" sz="1400" dirty="0" smtClean="0">
                <a:solidFill>
                  <a:schemeClr val="tx1"/>
                </a:solidFill>
              </a:rPr>
              <a:t>, </a:t>
            </a:r>
            <a:r>
              <a:rPr lang="tr-TR" sz="1400" dirty="0" err="1" smtClean="0">
                <a:solidFill>
                  <a:schemeClr val="tx1"/>
                </a:solidFill>
              </a:rPr>
              <a:t>Daavat</a:t>
            </a:r>
            <a:r>
              <a:rPr lang="tr-TR" sz="1400" dirty="0" smtClean="0">
                <a:solidFill>
                  <a:schemeClr val="tx1"/>
                </a:solidFill>
              </a:rPr>
              <a:t>, 50(6457)</a:t>
            </a:r>
            <a:endParaRPr lang="tr-TR" sz="1000" dirty="0" smtClean="0">
              <a:solidFill>
                <a:schemeClr val="tx1"/>
              </a:solidFill>
            </a:endParaRPr>
          </a:p>
        </p:txBody>
      </p:sp>
      <p:sp>
        <p:nvSpPr>
          <p:cNvPr id="3" name="2 Dikdörtgen"/>
          <p:cNvSpPr/>
          <p:nvPr/>
        </p:nvSpPr>
        <p:spPr>
          <a:xfrm>
            <a:off x="8715404" y="0"/>
            <a:ext cx="428596" cy="6858000"/>
          </a:xfrm>
          <a:prstGeom prst="rect">
            <a:avLst/>
          </a:prstGeom>
          <a:solidFill>
            <a:srgbClr val="00B050">
              <a:alpha val="17000"/>
            </a:srgbClr>
          </a:solidFill>
          <a:ln>
            <a:noFill/>
          </a:ln>
          <a:effectLst>
            <a:innerShdw blurRad="546100" dist="190500" dir="7440000">
              <a:prstClr val="black">
                <a:alpha val="73000"/>
              </a:prstClr>
            </a:inn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tr-TR" sz="2400" b="1" dirty="0" smtClean="0">
                <a:solidFill>
                  <a:schemeClr val="tx1"/>
                </a:solidFill>
                <a:latin typeface="Times New Roman" pitchFamily="18" charset="0"/>
                <a:cs typeface="Times New Roman" pitchFamily="18" charset="0"/>
              </a:rPr>
              <a:t>   Bağırıp Çağırmadan Dua</a:t>
            </a:r>
            <a:endParaRPr lang="tr-TR" sz="2400" b="1"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Dikdörtgen"/>
          <p:cNvSpPr/>
          <p:nvPr/>
        </p:nvSpPr>
        <p:spPr>
          <a:xfrm>
            <a:off x="214282" y="214290"/>
            <a:ext cx="8491244" cy="4643470"/>
          </a:xfrm>
          <a:prstGeom prst="rect">
            <a:avLst/>
          </a:prstGeom>
          <a:solidFill>
            <a:schemeClr val="accent6">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pPr algn="ctr" rtl="1"/>
            <a:r>
              <a:rPr lang="ar-SA" sz="3200" dirty="0" smtClean="0">
                <a:solidFill>
                  <a:srgbClr val="7030A0"/>
                </a:solidFill>
                <a:latin typeface="HASENAT4" pitchFamily="2" charset="-78"/>
                <a:cs typeface="HASENAT4" pitchFamily="2" charset="-78"/>
              </a:rPr>
              <a:t>عَنْ أَبِي هُرَيْرَةَ، قَالَ قَالَ رَسُولُ اللَّهِ صلى الله عليه وسلم ‏</a:t>
            </a:r>
            <a:endParaRPr lang="tr-TR" sz="3200" dirty="0" smtClean="0">
              <a:solidFill>
                <a:srgbClr val="7030A0"/>
              </a:solidFill>
              <a:latin typeface="HASENAT4" pitchFamily="2" charset="-78"/>
              <a:cs typeface="HASENAT4" pitchFamily="2" charset="-78"/>
            </a:endParaRPr>
          </a:p>
          <a:p>
            <a:pPr algn="ctr" rtl="1"/>
            <a:r>
              <a:rPr lang="ar-SA" sz="3200" dirty="0" smtClean="0">
                <a:solidFill>
                  <a:schemeClr val="tx1"/>
                </a:solidFill>
                <a:latin typeface="HASENAT4" pitchFamily="2" charset="-78"/>
                <a:cs typeface="HASENAT4" pitchFamily="2" charset="-78"/>
              </a:rPr>
              <a:t> </a:t>
            </a:r>
            <a:r>
              <a:rPr lang="ar-SA" sz="4000" dirty="0" smtClean="0">
                <a:solidFill>
                  <a:schemeClr val="tx1"/>
                </a:solidFill>
                <a:latin typeface="HASENAT4" pitchFamily="2" charset="-78"/>
                <a:cs typeface="HASENAT4" pitchFamily="2" charset="-78"/>
              </a:rPr>
              <a:t>ادْعُوا اللَّهَ وَأَنْتُمْ مُوقِنُونَ بِالإِجَابَةِ وَاعْلَمُوا أَنَّ اللَّهَ لاَ يَسْتَجِيبُ دُعَاءً مِنْ قَلْبٍ غَافِلٍ لاَهٍ ‏‏</a:t>
            </a:r>
            <a:endParaRPr lang="tr-TR" sz="4000" dirty="0" smtClean="0">
              <a:solidFill>
                <a:schemeClr val="tx1"/>
              </a:solidFill>
              <a:latin typeface="HASENAT4" pitchFamily="2" charset="-78"/>
              <a:cs typeface="HASENAT4" pitchFamily="2" charset="-78"/>
            </a:endParaRPr>
          </a:p>
          <a:p>
            <a:pPr algn="just"/>
            <a:r>
              <a:rPr lang="tr-TR" sz="3200" dirty="0" smtClean="0">
                <a:solidFill>
                  <a:schemeClr val="tx1"/>
                </a:solidFill>
              </a:rPr>
              <a:t>	"</a:t>
            </a:r>
            <a:r>
              <a:rPr lang="tr-TR" sz="3200" dirty="0" smtClean="0">
                <a:solidFill>
                  <a:srgbClr val="C00000"/>
                </a:solidFill>
              </a:rPr>
              <a:t>Dua ettiğiniz zaman kabul olunacağına inanarak </a:t>
            </a:r>
            <a:r>
              <a:rPr lang="tr-TR" sz="3200" dirty="0" err="1" smtClean="0">
                <a:solidFill>
                  <a:srgbClr val="C00000"/>
                </a:solidFill>
              </a:rPr>
              <a:t>duâ</a:t>
            </a:r>
            <a:r>
              <a:rPr lang="tr-TR" sz="3200" dirty="0" smtClean="0">
                <a:solidFill>
                  <a:srgbClr val="C00000"/>
                </a:solidFill>
              </a:rPr>
              <a:t> edin. </a:t>
            </a:r>
            <a:r>
              <a:rPr lang="tr-TR" sz="3200" b="1" dirty="0" smtClean="0">
                <a:solidFill>
                  <a:srgbClr val="0070C0"/>
                </a:solidFill>
              </a:rPr>
              <a:t>Bilmiş olunuz ki, gafletle yapılan duaları Allah kabul etmez</a:t>
            </a:r>
            <a:r>
              <a:rPr lang="tr-TR" sz="3200" dirty="0" smtClean="0">
                <a:solidFill>
                  <a:schemeClr val="tx1"/>
                </a:solidFill>
              </a:rPr>
              <a:t>." </a:t>
            </a:r>
          </a:p>
          <a:p>
            <a:pPr algn="r"/>
            <a:r>
              <a:rPr lang="tr-TR" sz="1400" dirty="0" smtClean="0">
                <a:solidFill>
                  <a:schemeClr val="tx1"/>
                </a:solidFill>
              </a:rPr>
              <a:t>(</a:t>
            </a:r>
            <a:r>
              <a:rPr lang="tr-TR" sz="1400" dirty="0" err="1" smtClean="0">
                <a:solidFill>
                  <a:schemeClr val="tx1"/>
                </a:solidFill>
              </a:rPr>
              <a:t>Tirmizi</a:t>
            </a:r>
            <a:r>
              <a:rPr lang="tr-TR" sz="1400" dirty="0" smtClean="0">
                <a:solidFill>
                  <a:schemeClr val="tx1"/>
                </a:solidFill>
              </a:rPr>
              <a:t>, </a:t>
            </a:r>
            <a:r>
              <a:rPr lang="tr-TR" sz="1400" dirty="0" err="1" smtClean="0">
                <a:solidFill>
                  <a:schemeClr val="tx1"/>
                </a:solidFill>
              </a:rPr>
              <a:t>Daavat</a:t>
            </a:r>
            <a:r>
              <a:rPr lang="tr-TR" sz="1400" dirty="0" smtClean="0">
                <a:solidFill>
                  <a:schemeClr val="tx1"/>
                </a:solidFill>
              </a:rPr>
              <a:t>, 66(3816)</a:t>
            </a:r>
            <a:endParaRPr lang="tr-TR" sz="1400" dirty="0">
              <a:solidFill>
                <a:schemeClr val="tx1"/>
              </a:solidFill>
            </a:endParaRPr>
          </a:p>
        </p:txBody>
      </p:sp>
      <p:sp>
        <p:nvSpPr>
          <p:cNvPr id="3" name="2 Dikdörtgen"/>
          <p:cNvSpPr/>
          <p:nvPr/>
        </p:nvSpPr>
        <p:spPr>
          <a:xfrm>
            <a:off x="8715404" y="0"/>
            <a:ext cx="428596" cy="6858000"/>
          </a:xfrm>
          <a:prstGeom prst="rect">
            <a:avLst/>
          </a:prstGeom>
          <a:solidFill>
            <a:srgbClr val="00B050">
              <a:alpha val="17000"/>
            </a:srgbClr>
          </a:solidFill>
          <a:ln>
            <a:noFill/>
          </a:ln>
          <a:effectLst>
            <a:innerShdw blurRad="546100" dist="190500" dir="7440000">
              <a:prstClr val="black">
                <a:alpha val="73000"/>
              </a:prstClr>
            </a:inn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tr-TR" sz="2400" b="1" dirty="0" smtClean="0">
                <a:solidFill>
                  <a:schemeClr val="tx1"/>
                </a:solidFill>
                <a:latin typeface="Times New Roman" pitchFamily="18" charset="0"/>
                <a:cs typeface="Times New Roman" pitchFamily="18" charset="0"/>
              </a:rPr>
              <a:t>Kabul Edileceğine İnanarak Dua </a:t>
            </a:r>
            <a:endParaRPr lang="tr-TR" sz="2400" b="1"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Dikdörtgen"/>
          <p:cNvSpPr/>
          <p:nvPr/>
        </p:nvSpPr>
        <p:spPr>
          <a:xfrm>
            <a:off x="214282" y="297698"/>
            <a:ext cx="8491244" cy="4643470"/>
          </a:xfrm>
          <a:prstGeom prst="rect">
            <a:avLst/>
          </a:prstGeom>
          <a:solidFill>
            <a:schemeClr val="accent6">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pPr algn="ctr" rtl="1"/>
            <a:r>
              <a:rPr lang="ar-SA" sz="4000" dirty="0" smtClean="0">
                <a:solidFill>
                  <a:schemeClr val="tx1"/>
                </a:solidFill>
                <a:latin typeface="HASENAT4" pitchFamily="2" charset="-78"/>
                <a:cs typeface="HASENAT4" pitchFamily="2" charset="-78"/>
              </a:rPr>
              <a:t>وَإِذَا</a:t>
            </a:r>
            <a:r>
              <a:rPr lang="ar-SA" sz="4000" dirty="0" smtClean="0"/>
              <a:t> </a:t>
            </a:r>
            <a:r>
              <a:rPr lang="ar-SA" sz="4000" dirty="0" smtClean="0">
                <a:solidFill>
                  <a:schemeClr val="tx1"/>
                </a:solidFill>
                <a:latin typeface="HASENAT4" pitchFamily="2" charset="-78"/>
                <a:cs typeface="HASENAT4" pitchFamily="2" charset="-78"/>
              </a:rPr>
              <a:t>مَسَّ الْإِنسَانَ ضُرٌّ دَعَا رَبَّهُ مُنِيبًا إِلَيْهِ ثُمَّ إِذَا خَوَّلَهُ نِعْمَةً مِّنْهُ نَسِيَ مَا كَانَ يَدْعُو إِلَيْهِ مِن قَبْلُ وَجَعَلَ لِلَّهِ أَندَادًا لِّيُضِلَّ عَن سَبِيلِهِ قُلْ تَمَتَّعْ بِكُفْرِكَ قَلِيلًا إِنَّكَ مِنْ أَصْحَابِ النَّارِ </a:t>
            </a:r>
            <a:endParaRPr lang="tr-TR" sz="4000" dirty="0" smtClean="0">
              <a:solidFill>
                <a:schemeClr val="tx1"/>
              </a:solidFill>
              <a:latin typeface="HASENAT4" pitchFamily="2" charset="-78"/>
              <a:cs typeface="HASENAT4" pitchFamily="2" charset="-78"/>
            </a:endParaRPr>
          </a:p>
          <a:p>
            <a:pPr algn="just"/>
            <a:r>
              <a:rPr lang="tr-TR" sz="2400" dirty="0" smtClean="0">
                <a:solidFill>
                  <a:schemeClr val="tx1"/>
                </a:solidFill>
              </a:rPr>
              <a:t>	‘’İnsana bir zarar dokunduğu zaman, gönülden katıksızca yönelmiş olarak Rabbine dua eder. Sonra ona kendinden bir nimet verdiği zaman, daha önce O'na dua ettiğini unutur ve O'nun yolundan saptırmak amacıyla Allah'a eşler koşmaya başlar. De ki: "İnkârınla biraz (dünya zevklerinden) yararlan; çünkü sen, ateşin halkındansın." </a:t>
            </a:r>
            <a:r>
              <a:rPr lang="tr-TR" sz="1400" i="1" dirty="0" smtClean="0">
                <a:solidFill>
                  <a:schemeClr val="tx1"/>
                </a:solidFill>
              </a:rPr>
              <a:t>(</a:t>
            </a:r>
            <a:r>
              <a:rPr lang="tr-TR" sz="1400" i="1" dirty="0" err="1" smtClean="0">
                <a:solidFill>
                  <a:schemeClr val="tx1"/>
                </a:solidFill>
              </a:rPr>
              <a:t>Zümer</a:t>
            </a:r>
            <a:r>
              <a:rPr lang="tr-TR" sz="1400" i="1" dirty="0" smtClean="0">
                <a:solidFill>
                  <a:schemeClr val="tx1"/>
                </a:solidFill>
              </a:rPr>
              <a:t>, 39/8)</a:t>
            </a:r>
            <a:endParaRPr lang="tr-TR" sz="2400" dirty="0">
              <a:solidFill>
                <a:schemeClr val="tx1"/>
              </a:solidFill>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Dikdörtgen"/>
          <p:cNvSpPr/>
          <p:nvPr/>
        </p:nvSpPr>
        <p:spPr>
          <a:xfrm>
            <a:off x="295598" y="297698"/>
            <a:ext cx="8491244" cy="4643470"/>
          </a:xfrm>
          <a:prstGeom prst="rect">
            <a:avLst/>
          </a:prstGeom>
          <a:solidFill>
            <a:schemeClr val="accent6">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pPr algn="just"/>
            <a:r>
              <a:rPr lang="tr-TR" sz="2800" dirty="0" smtClean="0">
                <a:solidFill>
                  <a:schemeClr val="tx1"/>
                </a:solidFill>
              </a:rPr>
              <a:t> </a:t>
            </a:r>
          </a:p>
          <a:p>
            <a:pPr algn="ctr" rtl="1"/>
            <a:r>
              <a:rPr lang="ar-SA" sz="3600" dirty="0" smtClean="0">
                <a:solidFill>
                  <a:schemeClr val="tx1"/>
                </a:solidFill>
                <a:latin typeface="HASENAT4" pitchFamily="2" charset="-78"/>
                <a:cs typeface="HASENAT4" pitchFamily="2" charset="-78"/>
              </a:rPr>
              <a:t>إِنَّ الَّذِينَ آمَنُواْ وَعَمِلُواْ الصَّالِحَاتِ يَهْدِيهِمْ رَبُّهُمْ بِإِيمَانِهِمْ تَجْرِي مِن تَحْتِهِمُ الأَنْهَارُ فِي جَنَّاتِ النَّعِيمِ</a:t>
            </a:r>
            <a:r>
              <a:rPr lang="tr-TR" sz="3600" dirty="0" smtClean="0">
                <a:solidFill>
                  <a:schemeClr val="tx1"/>
                </a:solidFill>
                <a:latin typeface="HASENAT4" pitchFamily="2" charset="-78"/>
                <a:cs typeface="HASENAT4" pitchFamily="2" charset="-78"/>
              </a:rPr>
              <a:t>. </a:t>
            </a:r>
            <a:r>
              <a:rPr lang="ar-SA" sz="3600" dirty="0" smtClean="0">
                <a:solidFill>
                  <a:schemeClr val="tx1"/>
                </a:solidFill>
                <a:latin typeface="HASENAT4" pitchFamily="2" charset="-78"/>
                <a:cs typeface="HASENAT4" pitchFamily="2" charset="-78"/>
              </a:rPr>
              <a:t>دَعْوَاهُمْ فِيهَا سُبْحَانَكَ اللَّهُمَّ وَتَحِيَّتُهُمْ فِيهَا سَلاَمٌ وَآخِرُ دَعْوَاهُمْ أَنِ الْحَمْدُ لِلّهِ رَبِّ الْعَالَمِينَ</a:t>
            </a:r>
            <a:endParaRPr lang="tr-TR" sz="3600" dirty="0" smtClean="0">
              <a:solidFill>
                <a:schemeClr val="tx1"/>
              </a:solidFill>
              <a:latin typeface="HASENAT4" pitchFamily="2" charset="-78"/>
              <a:cs typeface="HASENAT4" pitchFamily="2" charset="-78"/>
            </a:endParaRPr>
          </a:p>
          <a:p>
            <a:pPr algn="just"/>
            <a:r>
              <a:rPr lang="tr-TR" sz="2800" b="1" dirty="0" smtClean="0">
                <a:solidFill>
                  <a:schemeClr val="tx1"/>
                </a:solidFill>
              </a:rPr>
              <a:t>	</a:t>
            </a:r>
            <a:r>
              <a:rPr lang="tr-TR" sz="2400" dirty="0" smtClean="0">
                <a:solidFill>
                  <a:schemeClr val="tx1"/>
                </a:solidFill>
              </a:rPr>
              <a:t>‘’İman edenler ve </a:t>
            </a:r>
            <a:r>
              <a:rPr lang="tr-TR" sz="2400" dirty="0" err="1" smtClean="0">
                <a:solidFill>
                  <a:schemeClr val="tx1"/>
                </a:solidFill>
              </a:rPr>
              <a:t>salih</a:t>
            </a:r>
            <a:r>
              <a:rPr lang="tr-TR" sz="2400" dirty="0" smtClean="0">
                <a:solidFill>
                  <a:schemeClr val="tx1"/>
                </a:solidFill>
              </a:rPr>
              <a:t> amellerde bulunanlar da, Rableri onları imanları dolayısıyla altından ırmaklar akan, nimetlerle donatılmış cennetlere yöneltip-iletir (hidayet eder). Oradaki duaları: "Allah'ım, Sen ne </a:t>
            </a:r>
            <a:r>
              <a:rPr lang="tr-TR" sz="2400" dirty="0" err="1" smtClean="0">
                <a:solidFill>
                  <a:schemeClr val="tx1"/>
                </a:solidFill>
              </a:rPr>
              <a:t>yücesin"dir</a:t>
            </a:r>
            <a:r>
              <a:rPr lang="tr-TR" sz="2400" dirty="0" smtClean="0">
                <a:solidFill>
                  <a:schemeClr val="tx1"/>
                </a:solidFill>
              </a:rPr>
              <a:t> ve oradaki dirlik temennileri: "Selam"dır; dualarının sonu da: "Gerçekten, </a:t>
            </a:r>
            <a:r>
              <a:rPr lang="tr-TR" sz="2400" dirty="0" err="1" smtClean="0">
                <a:solidFill>
                  <a:schemeClr val="tx1"/>
                </a:solidFill>
              </a:rPr>
              <a:t>hamd</a:t>
            </a:r>
            <a:r>
              <a:rPr lang="tr-TR" sz="2400" dirty="0" smtClean="0">
                <a:solidFill>
                  <a:schemeClr val="tx1"/>
                </a:solidFill>
              </a:rPr>
              <a:t> alemlerin Rabbi olan Allah'ındır." </a:t>
            </a:r>
            <a:r>
              <a:rPr lang="tr-TR" sz="1600" b="1" i="1" dirty="0" smtClean="0">
                <a:solidFill>
                  <a:schemeClr val="tx1"/>
                </a:solidFill>
              </a:rPr>
              <a:t>(Yunus, 10/9-10)</a:t>
            </a:r>
            <a:endParaRPr lang="tr-TR" sz="2800" dirty="0">
              <a:solidFill>
                <a:schemeClr val="tx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Dikdörtgen"/>
          <p:cNvSpPr/>
          <p:nvPr/>
        </p:nvSpPr>
        <p:spPr>
          <a:xfrm>
            <a:off x="295598" y="214290"/>
            <a:ext cx="8491244" cy="4643470"/>
          </a:xfrm>
          <a:prstGeom prst="rect">
            <a:avLst/>
          </a:prstGeom>
          <a:solidFill>
            <a:schemeClr val="accent6">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pPr algn="just"/>
            <a:r>
              <a:rPr lang="tr-TR" sz="2400" dirty="0" smtClean="0">
                <a:solidFill>
                  <a:schemeClr val="tx1"/>
                </a:solidFill>
              </a:rPr>
              <a:t>	Dua ile insan, doğrudan doğruya Allah’a baş vurmakta ve </a:t>
            </a:r>
            <a:r>
              <a:rPr lang="tr-TR" sz="2400" dirty="0" err="1" smtClean="0">
                <a:solidFill>
                  <a:schemeClr val="tx1"/>
                </a:solidFill>
              </a:rPr>
              <a:t>O’nunla</a:t>
            </a:r>
            <a:r>
              <a:rPr lang="tr-TR" sz="2400" dirty="0" smtClean="0">
                <a:solidFill>
                  <a:schemeClr val="tx1"/>
                </a:solidFill>
              </a:rPr>
              <a:t> konuşmaktadır. </a:t>
            </a:r>
          </a:p>
          <a:p>
            <a:pPr algn="just"/>
            <a:r>
              <a:rPr lang="tr-TR" sz="2400" dirty="0" smtClean="0">
                <a:solidFill>
                  <a:schemeClr val="tx1"/>
                </a:solidFill>
              </a:rPr>
              <a:t>	</a:t>
            </a:r>
            <a:r>
              <a:rPr lang="tr-TR" sz="2400" u="sng" dirty="0" smtClean="0">
                <a:solidFill>
                  <a:schemeClr val="tx1"/>
                </a:solidFill>
              </a:rPr>
              <a:t>Dua,</a:t>
            </a:r>
            <a:r>
              <a:rPr lang="tr-TR" sz="2400" dirty="0" smtClean="0">
                <a:solidFill>
                  <a:schemeClr val="tx1"/>
                </a:solidFill>
              </a:rPr>
              <a:t> </a:t>
            </a:r>
            <a:r>
              <a:rPr lang="tr-TR" sz="2400" u="sng" dirty="0" smtClean="0">
                <a:solidFill>
                  <a:schemeClr val="tx1"/>
                </a:solidFill>
              </a:rPr>
              <a:t>Allah ile konuşarak insanın kendi durumu hakkında bilinçli olmasıdır</a:t>
            </a:r>
            <a:r>
              <a:rPr lang="tr-TR" sz="2400" dirty="0" smtClean="0">
                <a:solidFill>
                  <a:schemeClr val="tx1"/>
                </a:solidFill>
              </a:rPr>
              <a:t>. </a:t>
            </a:r>
          </a:p>
          <a:p>
            <a:pPr algn="just"/>
            <a:r>
              <a:rPr lang="tr-TR" sz="2400" dirty="0" smtClean="0">
                <a:solidFill>
                  <a:schemeClr val="tx1"/>
                </a:solidFill>
              </a:rPr>
              <a:t>	</a:t>
            </a:r>
            <a:endParaRPr lang="tr-TR" sz="2400" b="1" dirty="0" smtClean="0">
              <a:solidFill>
                <a:srgbClr val="C00000"/>
              </a:solidFill>
            </a:endParaRPr>
          </a:p>
          <a:p>
            <a:pPr algn="just"/>
            <a:r>
              <a:rPr lang="tr-TR" sz="2400" dirty="0" smtClean="0">
                <a:solidFill>
                  <a:schemeClr val="tx1"/>
                </a:solidFill>
              </a:rPr>
              <a:t>	İnsanlar hayatları boyunca, üstesinden gelemeyecekleri birçok şeylerle karşılaşmakta, keder, sıkıntı, </a:t>
            </a:r>
            <a:r>
              <a:rPr lang="tr-TR" sz="2400" dirty="0" err="1" smtClean="0">
                <a:solidFill>
                  <a:schemeClr val="tx1"/>
                </a:solidFill>
              </a:rPr>
              <a:t>acz</a:t>
            </a:r>
            <a:r>
              <a:rPr lang="tr-TR" sz="2400" dirty="0" smtClean="0">
                <a:solidFill>
                  <a:schemeClr val="tx1"/>
                </a:solidFill>
              </a:rPr>
              <a:t> ve ümitsizliklere maruz kalmaktadırlar.</a:t>
            </a:r>
            <a:r>
              <a:rPr lang="tr-TR" sz="2400" b="1" dirty="0" smtClean="0">
                <a:solidFill>
                  <a:srgbClr val="C00000"/>
                </a:solidFill>
              </a:rPr>
              <a:t> </a:t>
            </a:r>
          </a:p>
          <a:p>
            <a:pPr algn="just"/>
            <a:r>
              <a:rPr lang="tr-TR" sz="2400" b="1" dirty="0" smtClean="0">
                <a:solidFill>
                  <a:srgbClr val="C00000"/>
                </a:solidFill>
              </a:rPr>
              <a:t>	</a:t>
            </a:r>
          </a:p>
          <a:p>
            <a:pPr algn="just"/>
            <a:r>
              <a:rPr lang="tr-TR" sz="2400" b="1" dirty="0" smtClean="0">
                <a:solidFill>
                  <a:srgbClr val="C00000"/>
                </a:solidFill>
              </a:rPr>
              <a:t>	Dua, insanda fıtrî bir olgudur. Bu sebepledir ki, bütün dinlerde mevcuttur. Üstün bir varlığa inanan her insan şu veya bu şekilde dua eder. </a:t>
            </a:r>
            <a:endParaRPr lang="tr-TR" sz="2400" dirty="0">
              <a:solidFill>
                <a:schemeClr val="tx1"/>
              </a:solidFill>
            </a:endParaRPr>
          </a:p>
        </p:txBody>
      </p:sp>
      <p:sp>
        <p:nvSpPr>
          <p:cNvPr id="3" name="2 Dikdörtgen"/>
          <p:cNvSpPr/>
          <p:nvPr/>
        </p:nvSpPr>
        <p:spPr>
          <a:xfrm>
            <a:off x="8715404" y="0"/>
            <a:ext cx="428596" cy="6858000"/>
          </a:xfrm>
          <a:prstGeom prst="rect">
            <a:avLst/>
          </a:prstGeom>
          <a:solidFill>
            <a:srgbClr val="00B050">
              <a:alpha val="17000"/>
            </a:srgbClr>
          </a:solidFill>
          <a:ln>
            <a:noFill/>
          </a:ln>
          <a:effectLst>
            <a:innerShdw blurRad="546100" dist="190500" dir="7440000">
              <a:prstClr val="black">
                <a:alpha val="73000"/>
              </a:prstClr>
            </a:inn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tr-TR" sz="2400" b="1" dirty="0" smtClean="0">
                <a:solidFill>
                  <a:schemeClr val="tx1"/>
                </a:solidFill>
                <a:latin typeface="Times New Roman" pitchFamily="18" charset="0"/>
                <a:cs typeface="Times New Roman" pitchFamily="18" charset="0"/>
              </a:rPr>
              <a:t>Dua Fıtratın Gereğidir</a:t>
            </a:r>
            <a:endParaRPr lang="tr-TR" sz="2400" b="1"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Dikdörtgen"/>
          <p:cNvSpPr/>
          <p:nvPr/>
        </p:nvSpPr>
        <p:spPr>
          <a:xfrm>
            <a:off x="214282" y="297698"/>
            <a:ext cx="8491244" cy="4643470"/>
          </a:xfrm>
          <a:prstGeom prst="rect">
            <a:avLst/>
          </a:prstGeom>
          <a:solidFill>
            <a:schemeClr val="accent6">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pPr algn="ctr"/>
            <a:r>
              <a:rPr lang="ar-AE" sz="4000" dirty="0" smtClean="0">
                <a:solidFill>
                  <a:schemeClr val="tx1"/>
                </a:solidFill>
                <a:latin typeface="HASENAT4" pitchFamily="2" charset="-78"/>
                <a:cs typeface="HASENAT4" pitchFamily="2" charset="-78"/>
              </a:rPr>
              <a:t>سَلُوا الٰلَهّ مِنْ فَضْلِه۪ فَإِنَّ الٰهّلَ يُحِبُّ أَنْ يُسْأَلَ </a:t>
            </a:r>
            <a:endParaRPr lang="tr-TR" sz="4000" dirty="0" smtClean="0">
              <a:solidFill>
                <a:schemeClr val="tx1"/>
              </a:solidFill>
              <a:latin typeface="HASENAT4" pitchFamily="2" charset="-78"/>
              <a:cs typeface="HASENAT4" pitchFamily="2" charset="-78"/>
            </a:endParaRPr>
          </a:p>
          <a:p>
            <a:pPr algn="ctr"/>
            <a:r>
              <a:rPr lang="ar-AE" sz="4000" dirty="0" smtClean="0">
                <a:solidFill>
                  <a:schemeClr val="tx1"/>
                </a:solidFill>
                <a:latin typeface="HASENAT4" pitchFamily="2" charset="-78"/>
                <a:cs typeface="HASENAT4" pitchFamily="2" charset="-78"/>
              </a:rPr>
              <a:t>وَأَفْضَلُ الْعِبَادَةِ اِنْتِظَارُالْفَرَجِ</a:t>
            </a:r>
          </a:p>
          <a:p>
            <a:pPr algn="just"/>
            <a:r>
              <a:rPr lang="tr-TR" sz="3200" dirty="0" smtClean="0">
                <a:solidFill>
                  <a:schemeClr val="tx1"/>
                </a:solidFill>
              </a:rPr>
              <a:t>“Allah’ın fazlından isteyin, çünkü Allah kendisinden bir şey istenmesini sever. </a:t>
            </a:r>
            <a:r>
              <a:rPr lang="tr-TR" sz="3200" b="1" dirty="0" smtClean="0">
                <a:solidFill>
                  <a:srgbClr val="FF0000"/>
                </a:solidFill>
              </a:rPr>
              <a:t>En faziletli ibadet (dua edip) bir sıkıntının kalkmasını beklemektir.” </a:t>
            </a:r>
          </a:p>
          <a:p>
            <a:pPr algn="ctr"/>
            <a:r>
              <a:rPr lang="tr-TR" sz="1400" i="1" dirty="0" smtClean="0">
                <a:solidFill>
                  <a:schemeClr val="tx1"/>
                </a:solidFill>
              </a:rPr>
              <a:t>(</a:t>
            </a:r>
            <a:r>
              <a:rPr lang="tr-TR" sz="1400" i="1" dirty="0" err="1" smtClean="0">
                <a:solidFill>
                  <a:schemeClr val="tx1"/>
                </a:solidFill>
              </a:rPr>
              <a:t>Tirmizî</a:t>
            </a:r>
            <a:r>
              <a:rPr lang="tr-TR" sz="1400" i="1" dirty="0" smtClean="0">
                <a:solidFill>
                  <a:schemeClr val="tx1"/>
                </a:solidFill>
              </a:rPr>
              <a:t>, </a:t>
            </a:r>
            <a:r>
              <a:rPr lang="tr-TR" sz="1400" i="1" dirty="0" err="1" smtClean="0">
                <a:solidFill>
                  <a:schemeClr val="tx1"/>
                </a:solidFill>
              </a:rPr>
              <a:t>De’avât</a:t>
            </a:r>
            <a:r>
              <a:rPr lang="tr-TR" sz="1400" i="1" dirty="0" smtClean="0">
                <a:solidFill>
                  <a:schemeClr val="tx1"/>
                </a:solidFill>
              </a:rPr>
              <a:t>, 116)</a:t>
            </a:r>
          </a:p>
        </p:txBody>
      </p:sp>
      <p:sp>
        <p:nvSpPr>
          <p:cNvPr id="3" name="2 Dikdörtgen"/>
          <p:cNvSpPr/>
          <p:nvPr/>
        </p:nvSpPr>
        <p:spPr>
          <a:xfrm>
            <a:off x="8715404" y="0"/>
            <a:ext cx="428596" cy="6858000"/>
          </a:xfrm>
          <a:prstGeom prst="rect">
            <a:avLst/>
          </a:prstGeom>
          <a:solidFill>
            <a:srgbClr val="00B050">
              <a:alpha val="17000"/>
            </a:srgbClr>
          </a:solidFill>
          <a:ln>
            <a:noFill/>
          </a:ln>
          <a:effectLst>
            <a:innerShdw blurRad="546100" dist="190500" dir="7440000">
              <a:prstClr val="black">
                <a:alpha val="73000"/>
              </a:prstClr>
            </a:inn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tr-TR" sz="2400" b="1" dirty="0" smtClean="0">
                <a:solidFill>
                  <a:schemeClr val="tx1"/>
                </a:solidFill>
                <a:latin typeface="Times New Roman" pitchFamily="18" charset="0"/>
                <a:cs typeface="Times New Roman" pitchFamily="18" charset="0"/>
              </a:rPr>
              <a:t>En Faziletli Dua</a:t>
            </a:r>
            <a:endParaRPr lang="tr-TR" sz="2400" b="1"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Dikdörtgen"/>
          <p:cNvSpPr/>
          <p:nvPr/>
        </p:nvSpPr>
        <p:spPr>
          <a:xfrm>
            <a:off x="214282" y="297698"/>
            <a:ext cx="8491244" cy="4643470"/>
          </a:xfrm>
          <a:prstGeom prst="rect">
            <a:avLst/>
          </a:prstGeom>
          <a:solidFill>
            <a:schemeClr val="accent6">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pPr algn="ctr"/>
            <a:r>
              <a:rPr lang="ar-AE" sz="4000" dirty="0" smtClean="0">
                <a:solidFill>
                  <a:schemeClr val="tx1"/>
                </a:solidFill>
                <a:latin typeface="HASENAT4" pitchFamily="2" charset="-78"/>
                <a:cs typeface="HASENAT4" pitchFamily="2" charset="-78"/>
              </a:rPr>
              <a:t>اذَا سَأَلَ اَحَدُكُمْ فَلْيُكْثِرْ فَاِنَّهُ يَسْأَلُ رَبَّهُ</a:t>
            </a:r>
          </a:p>
          <a:p>
            <a:pPr algn="just"/>
            <a:r>
              <a:rPr lang="tr-TR" sz="2800" dirty="0" smtClean="0">
                <a:solidFill>
                  <a:srgbClr val="FF0000"/>
                </a:solidFill>
              </a:rPr>
              <a:t>	“</a:t>
            </a:r>
            <a:r>
              <a:rPr lang="tr-TR" sz="2800" i="1" dirty="0" smtClean="0">
                <a:solidFill>
                  <a:srgbClr val="FF0000"/>
                </a:solidFill>
              </a:rPr>
              <a:t>Biriniz dua edip bir şey istediği zaman çok istesin. Çünkü o, Rabbinden istiyor (O’nun nimeti, keremi ve </a:t>
            </a:r>
            <a:r>
              <a:rPr lang="tr-TR" sz="2800" i="1" dirty="0" err="1" smtClean="0">
                <a:solidFill>
                  <a:srgbClr val="FF0000"/>
                </a:solidFill>
              </a:rPr>
              <a:t>lütfu</a:t>
            </a:r>
            <a:r>
              <a:rPr lang="tr-TR" sz="2800" i="1" dirty="0" smtClean="0">
                <a:solidFill>
                  <a:srgbClr val="FF0000"/>
                </a:solidFill>
              </a:rPr>
              <a:t> çok </a:t>
            </a:r>
            <a:r>
              <a:rPr lang="tr-TR" sz="2800" dirty="0" smtClean="0">
                <a:solidFill>
                  <a:srgbClr val="FF0000"/>
                </a:solidFill>
              </a:rPr>
              <a:t>ve boldur).” </a:t>
            </a:r>
          </a:p>
          <a:p>
            <a:pPr algn="ctr"/>
            <a:r>
              <a:rPr lang="tr-TR" sz="1600" dirty="0" smtClean="0">
                <a:solidFill>
                  <a:schemeClr val="tx1"/>
                </a:solidFill>
              </a:rPr>
              <a:t>(</a:t>
            </a:r>
            <a:r>
              <a:rPr lang="tr-TR" sz="1600" dirty="0" err="1" smtClean="0">
                <a:solidFill>
                  <a:schemeClr val="tx1"/>
                </a:solidFill>
              </a:rPr>
              <a:t>İbn</a:t>
            </a:r>
            <a:r>
              <a:rPr lang="tr-TR" sz="1600" dirty="0" smtClean="0">
                <a:solidFill>
                  <a:schemeClr val="tx1"/>
                </a:solidFill>
              </a:rPr>
              <a:t> </a:t>
            </a:r>
            <a:r>
              <a:rPr lang="tr-TR" sz="1600" dirty="0" err="1" smtClean="0">
                <a:solidFill>
                  <a:schemeClr val="tx1"/>
                </a:solidFill>
              </a:rPr>
              <a:t>Hıbbân</a:t>
            </a:r>
            <a:r>
              <a:rPr lang="tr-TR" sz="1600" dirty="0" smtClean="0">
                <a:solidFill>
                  <a:schemeClr val="tx1"/>
                </a:solidFill>
              </a:rPr>
              <a:t>, </a:t>
            </a:r>
            <a:r>
              <a:rPr lang="tr-TR" sz="1600" dirty="0" err="1" smtClean="0">
                <a:solidFill>
                  <a:schemeClr val="tx1"/>
                </a:solidFill>
              </a:rPr>
              <a:t>Ed’ıye</a:t>
            </a:r>
            <a:r>
              <a:rPr lang="tr-TR" sz="1600" dirty="0" smtClean="0">
                <a:solidFill>
                  <a:schemeClr val="tx1"/>
                </a:solidFill>
              </a:rPr>
              <a:t>, No: 889)</a:t>
            </a:r>
          </a:p>
          <a:p>
            <a:pPr algn="ctr"/>
            <a:endParaRPr lang="tr-TR" sz="2800" dirty="0" smtClean="0">
              <a:solidFill>
                <a:schemeClr val="tx1"/>
              </a:solidFill>
            </a:endParaRPr>
          </a:p>
          <a:p>
            <a:pPr algn="ctr"/>
            <a:r>
              <a:rPr lang="ar-AE" sz="4000" dirty="0" smtClean="0">
                <a:solidFill>
                  <a:schemeClr val="tx1"/>
                </a:solidFill>
                <a:latin typeface="HASENAT4" pitchFamily="2" charset="-78"/>
                <a:cs typeface="HASENAT4" pitchFamily="2" charset="-78"/>
              </a:rPr>
              <a:t>اِذَا دَعَا اَحَدُكُمْ فَلْيُعْظِمِ الرَّغْبَةَ فَاِنَّهُ لَا يَتَعَاظَمُ عَلَى الِّٰهل شَيْئٌ</a:t>
            </a:r>
          </a:p>
          <a:p>
            <a:pPr algn="just"/>
            <a:r>
              <a:rPr lang="tr-TR" sz="2800" dirty="0" smtClean="0">
                <a:solidFill>
                  <a:srgbClr val="FF0000"/>
                </a:solidFill>
              </a:rPr>
              <a:t>	“Biriniz dua ettiği zaman istediğini çok ve büyük istesin. Çünkü Allah’a hiçbir şey büyük ve çok gelmez.” </a:t>
            </a:r>
          </a:p>
          <a:p>
            <a:pPr algn="ctr"/>
            <a:r>
              <a:rPr lang="tr-TR" sz="1600" i="1" dirty="0" smtClean="0">
                <a:solidFill>
                  <a:schemeClr val="tx1"/>
                </a:solidFill>
              </a:rPr>
              <a:t>(</a:t>
            </a:r>
            <a:r>
              <a:rPr lang="tr-TR" sz="1600" i="1" dirty="0" err="1" smtClean="0">
                <a:solidFill>
                  <a:schemeClr val="tx1"/>
                </a:solidFill>
              </a:rPr>
              <a:t>İbn</a:t>
            </a:r>
            <a:r>
              <a:rPr lang="tr-TR" sz="1600" i="1" dirty="0" smtClean="0">
                <a:solidFill>
                  <a:schemeClr val="tx1"/>
                </a:solidFill>
              </a:rPr>
              <a:t> </a:t>
            </a:r>
            <a:r>
              <a:rPr lang="tr-TR" sz="1600" i="1" dirty="0" err="1" smtClean="0">
                <a:solidFill>
                  <a:schemeClr val="tx1"/>
                </a:solidFill>
              </a:rPr>
              <a:t>Hıbbân</a:t>
            </a:r>
            <a:r>
              <a:rPr lang="tr-TR" sz="1600" i="1" dirty="0" smtClean="0">
                <a:solidFill>
                  <a:schemeClr val="tx1"/>
                </a:solidFill>
              </a:rPr>
              <a:t>, </a:t>
            </a:r>
            <a:r>
              <a:rPr lang="tr-TR" sz="1600" i="1" dirty="0" err="1" smtClean="0">
                <a:solidFill>
                  <a:schemeClr val="tx1"/>
                </a:solidFill>
              </a:rPr>
              <a:t>Ed’ıye</a:t>
            </a:r>
            <a:r>
              <a:rPr lang="tr-TR" sz="1600" i="1" dirty="0" smtClean="0">
                <a:solidFill>
                  <a:schemeClr val="tx1"/>
                </a:solidFill>
              </a:rPr>
              <a:t>, </a:t>
            </a:r>
            <a:r>
              <a:rPr lang="tr-TR" sz="1600" dirty="0" smtClean="0">
                <a:solidFill>
                  <a:schemeClr val="tx1"/>
                </a:solidFill>
              </a:rPr>
              <a:t>No: 896)</a:t>
            </a:r>
          </a:p>
        </p:txBody>
      </p:sp>
      <p:sp>
        <p:nvSpPr>
          <p:cNvPr id="3" name="2 Dikdörtgen"/>
          <p:cNvSpPr/>
          <p:nvPr/>
        </p:nvSpPr>
        <p:spPr>
          <a:xfrm>
            <a:off x="8715404" y="0"/>
            <a:ext cx="428596" cy="6858000"/>
          </a:xfrm>
          <a:prstGeom prst="rect">
            <a:avLst/>
          </a:prstGeom>
          <a:solidFill>
            <a:srgbClr val="00B050">
              <a:alpha val="17000"/>
            </a:srgbClr>
          </a:solidFill>
          <a:ln>
            <a:noFill/>
          </a:ln>
          <a:effectLst>
            <a:innerShdw blurRad="546100" dist="190500" dir="7440000">
              <a:prstClr val="black">
                <a:alpha val="73000"/>
              </a:prstClr>
            </a:inn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tr-TR" sz="2400" b="1" dirty="0" smtClean="0">
                <a:solidFill>
                  <a:schemeClr val="tx1"/>
                </a:solidFill>
                <a:latin typeface="Times New Roman" pitchFamily="18" charset="0"/>
                <a:cs typeface="Times New Roman" pitchFamily="18" charset="0"/>
              </a:rPr>
              <a:t>Duada Israr Etmek</a:t>
            </a:r>
            <a:endParaRPr lang="tr-TR" sz="2400" b="1"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Dikdörtgen"/>
          <p:cNvSpPr/>
          <p:nvPr/>
        </p:nvSpPr>
        <p:spPr>
          <a:xfrm>
            <a:off x="214282" y="297698"/>
            <a:ext cx="8491244" cy="4643470"/>
          </a:xfrm>
          <a:prstGeom prst="rect">
            <a:avLst/>
          </a:prstGeom>
          <a:solidFill>
            <a:schemeClr val="accent6">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pPr algn="ctr">
              <a:lnSpc>
                <a:spcPct val="80000"/>
              </a:lnSpc>
            </a:pPr>
            <a:r>
              <a:rPr lang="ar-SA" sz="4000" dirty="0" smtClean="0">
                <a:solidFill>
                  <a:schemeClr val="tx1"/>
                </a:solidFill>
                <a:latin typeface="HASENAT4" pitchFamily="2" charset="-78"/>
                <a:cs typeface="HASENAT4" pitchFamily="2" charset="-78"/>
              </a:rPr>
              <a:t>ادْعُوا اللَّهَ وَأَنْتُمْ مُوقِنُونَ بِالإِجَابَةِ وَاعْلَمُوا أَنَّ اللَّهَ لاَ يَسْتَجِيبُ دُعَاءً مِنْ قَلْبٍ غَافِلٍ لاَهٍ</a:t>
            </a:r>
            <a:r>
              <a:rPr lang="tr-TR" sz="4000" dirty="0" smtClean="0">
                <a:solidFill>
                  <a:schemeClr val="tx1"/>
                </a:solidFill>
                <a:latin typeface="HASENAT4" pitchFamily="2" charset="-78"/>
                <a:cs typeface="HASENAT4" pitchFamily="2" charset="-78"/>
              </a:rPr>
              <a:t>.</a:t>
            </a:r>
          </a:p>
          <a:p>
            <a:pPr algn="just">
              <a:lnSpc>
                <a:spcPct val="80000"/>
              </a:lnSpc>
            </a:pPr>
            <a:r>
              <a:rPr lang="tr-TR" sz="2800" dirty="0" smtClean="0">
                <a:solidFill>
                  <a:srgbClr val="FF0000"/>
                </a:solidFill>
              </a:rPr>
              <a:t>	</a:t>
            </a:r>
            <a:r>
              <a:rPr lang="tr-TR" sz="2800" dirty="0" smtClean="0">
                <a:solidFill>
                  <a:srgbClr val="0070C0"/>
                </a:solidFill>
              </a:rPr>
              <a:t>“Kabul edileceğine kesin olarak inanarak Allah’a dua ediniz ve biliniz ki, Allah gafil bir kalpten gelen duayı kabul etmez"  </a:t>
            </a:r>
            <a:r>
              <a:rPr lang="tr-TR" sz="1400" dirty="0" smtClean="0">
                <a:solidFill>
                  <a:schemeClr val="tx1"/>
                </a:solidFill>
              </a:rPr>
              <a:t>(</a:t>
            </a:r>
            <a:r>
              <a:rPr lang="tr-TR" sz="1400" dirty="0" err="1" smtClean="0">
                <a:solidFill>
                  <a:schemeClr val="tx1"/>
                </a:solidFill>
              </a:rPr>
              <a:t>Tirmîzi</a:t>
            </a:r>
            <a:r>
              <a:rPr lang="tr-TR" sz="1400" dirty="0" smtClean="0">
                <a:solidFill>
                  <a:schemeClr val="tx1"/>
                </a:solidFill>
              </a:rPr>
              <a:t>, </a:t>
            </a:r>
            <a:r>
              <a:rPr lang="tr-TR" sz="1400" dirty="0" err="1" smtClean="0">
                <a:solidFill>
                  <a:schemeClr val="tx1"/>
                </a:solidFill>
              </a:rPr>
              <a:t>Da’vât</a:t>
            </a:r>
            <a:r>
              <a:rPr lang="tr-TR" sz="1400" dirty="0" smtClean="0">
                <a:solidFill>
                  <a:schemeClr val="tx1"/>
                </a:solidFill>
              </a:rPr>
              <a:t>, 66. V, 517.)</a:t>
            </a:r>
            <a:endParaRPr lang="tr-TR" sz="2800" dirty="0" smtClean="0">
              <a:solidFill>
                <a:schemeClr val="tx1"/>
              </a:solidFill>
              <a:hlinkClick r:id="rId2" action="ppaction://hlinksldjump"/>
            </a:endParaRPr>
          </a:p>
          <a:p>
            <a:pPr algn="ctr"/>
            <a:endParaRPr lang="tr-TR" sz="1600" dirty="0" smtClean="0">
              <a:solidFill>
                <a:schemeClr val="tx1"/>
              </a:solidFill>
            </a:endParaRPr>
          </a:p>
          <a:p>
            <a:pPr algn="ctr">
              <a:lnSpc>
                <a:spcPct val="80000"/>
              </a:lnSpc>
            </a:pPr>
            <a:r>
              <a:rPr lang="ar-SA" sz="4000" dirty="0" smtClean="0">
                <a:solidFill>
                  <a:schemeClr val="tx1"/>
                </a:solidFill>
                <a:latin typeface="HASENAT4" pitchFamily="2" charset="-78"/>
                <a:cs typeface="HASENAT4" pitchFamily="2" charset="-78"/>
              </a:rPr>
              <a:t>إِذَا دَعَا أَحَدُكُمْ فَلْيَعْزِمِ الْمَسْأَلَةَ ، وَلاَ يَقُولَنَّ اللَّهُمَّ إِنْ شِئْتَ فَأَعْطِنِى . فَإِنَّهُ لاَ مُسْتَكْرِهَ لَهُ</a:t>
            </a:r>
            <a:r>
              <a:rPr lang="tr-TR" sz="4000" dirty="0" smtClean="0">
                <a:solidFill>
                  <a:schemeClr val="tx1"/>
                </a:solidFill>
                <a:latin typeface="HASENAT4" pitchFamily="2" charset="-78"/>
                <a:cs typeface="HASENAT4" pitchFamily="2" charset="-78"/>
              </a:rPr>
              <a:t> </a:t>
            </a:r>
          </a:p>
          <a:p>
            <a:pPr algn="just">
              <a:lnSpc>
                <a:spcPct val="80000"/>
              </a:lnSpc>
            </a:pPr>
            <a:r>
              <a:rPr lang="tr-TR" sz="2800" dirty="0" smtClean="0">
                <a:solidFill>
                  <a:schemeClr val="tx1"/>
                </a:solidFill>
              </a:rPr>
              <a:t>	“</a:t>
            </a:r>
            <a:r>
              <a:rPr lang="tr-TR" sz="2800" dirty="0" smtClean="0">
                <a:solidFill>
                  <a:srgbClr val="C00000"/>
                </a:solidFill>
              </a:rPr>
              <a:t>Dua ettiğiniz zaman, İsteğinizi kesin olarak isteyin. </a:t>
            </a:r>
            <a:r>
              <a:rPr lang="tr-TR" sz="2800" dirty="0" smtClean="0">
                <a:solidFill>
                  <a:schemeClr val="tx1"/>
                </a:solidFill>
              </a:rPr>
              <a:t>“</a:t>
            </a:r>
            <a:r>
              <a:rPr lang="tr-TR" sz="2800" b="1" dirty="0" smtClean="0">
                <a:solidFill>
                  <a:srgbClr val="7030A0"/>
                </a:solidFill>
              </a:rPr>
              <a:t>Allah’ım! Dilersen beni affeyle, dilersen bana merhamet eyle”</a:t>
            </a:r>
            <a:r>
              <a:rPr lang="tr-TR" sz="2800" dirty="0" smtClean="0">
                <a:solidFill>
                  <a:schemeClr val="tx1"/>
                </a:solidFill>
              </a:rPr>
              <a:t> demeyiniz. </a:t>
            </a:r>
            <a:r>
              <a:rPr lang="tr-TR" sz="2800" dirty="0" smtClean="0">
                <a:solidFill>
                  <a:schemeClr val="accent6">
                    <a:lumMod val="50000"/>
                  </a:schemeClr>
                </a:solidFill>
              </a:rPr>
              <a:t>Çünkü Allah’ı zorlayacak herhangi bir güç yoktur</a:t>
            </a:r>
            <a:r>
              <a:rPr lang="tr-TR" sz="2800" dirty="0" smtClean="0">
                <a:solidFill>
                  <a:schemeClr val="tx1"/>
                </a:solidFill>
              </a:rPr>
              <a:t>” </a:t>
            </a:r>
            <a:r>
              <a:rPr lang="tr-TR" sz="1400" dirty="0" smtClean="0">
                <a:solidFill>
                  <a:schemeClr val="tx1"/>
                </a:solidFill>
              </a:rPr>
              <a:t>(</a:t>
            </a:r>
            <a:r>
              <a:rPr lang="tr-TR" sz="1400" dirty="0" err="1" smtClean="0">
                <a:solidFill>
                  <a:schemeClr val="tx1"/>
                </a:solidFill>
              </a:rPr>
              <a:t>Buhârî</a:t>
            </a:r>
            <a:r>
              <a:rPr lang="tr-TR" sz="1400" dirty="0" smtClean="0">
                <a:solidFill>
                  <a:schemeClr val="tx1"/>
                </a:solidFill>
              </a:rPr>
              <a:t>, </a:t>
            </a:r>
            <a:r>
              <a:rPr lang="tr-TR" sz="1400" dirty="0" err="1" smtClean="0">
                <a:solidFill>
                  <a:schemeClr val="tx1"/>
                </a:solidFill>
              </a:rPr>
              <a:t>Da’vât</a:t>
            </a:r>
            <a:r>
              <a:rPr lang="tr-TR" sz="1400" dirty="0" smtClean="0">
                <a:solidFill>
                  <a:schemeClr val="tx1"/>
                </a:solidFill>
              </a:rPr>
              <a:t>, 21, VII, 153)</a:t>
            </a:r>
            <a:endParaRPr lang="tr-TR" sz="2800" dirty="0" smtClean="0">
              <a:solidFill>
                <a:schemeClr val="tx1"/>
              </a:solidFill>
            </a:endParaRPr>
          </a:p>
        </p:txBody>
      </p:sp>
      <p:sp>
        <p:nvSpPr>
          <p:cNvPr id="3" name="2 Dikdörtgen"/>
          <p:cNvSpPr/>
          <p:nvPr/>
        </p:nvSpPr>
        <p:spPr>
          <a:xfrm>
            <a:off x="8715404" y="0"/>
            <a:ext cx="428596" cy="6858000"/>
          </a:xfrm>
          <a:prstGeom prst="rect">
            <a:avLst/>
          </a:prstGeom>
          <a:solidFill>
            <a:srgbClr val="00B050">
              <a:alpha val="17000"/>
            </a:srgbClr>
          </a:solidFill>
          <a:ln>
            <a:noFill/>
          </a:ln>
          <a:effectLst>
            <a:innerShdw blurRad="546100" dist="190500" dir="7440000">
              <a:prstClr val="black">
                <a:alpha val="73000"/>
              </a:prstClr>
            </a:inn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tr-TR" sz="2400" b="1" dirty="0" smtClean="0">
                <a:solidFill>
                  <a:schemeClr val="tx1"/>
                </a:solidFill>
                <a:latin typeface="Times New Roman" pitchFamily="18" charset="0"/>
                <a:cs typeface="Times New Roman" pitchFamily="18" charset="0"/>
              </a:rPr>
              <a:t>Kabul Edileceğine İnanarak Dua</a:t>
            </a:r>
            <a:endParaRPr lang="tr-TR" sz="2400" b="1"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Dikdörtgen"/>
          <p:cNvSpPr/>
          <p:nvPr/>
        </p:nvSpPr>
        <p:spPr>
          <a:xfrm>
            <a:off x="214282" y="297698"/>
            <a:ext cx="8491244" cy="4643470"/>
          </a:xfrm>
          <a:prstGeom prst="rect">
            <a:avLst/>
          </a:prstGeom>
          <a:solidFill>
            <a:schemeClr val="accent6">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pPr algn="ctr"/>
            <a:r>
              <a:rPr lang="ar-SA" sz="4000" dirty="0" smtClean="0">
                <a:solidFill>
                  <a:schemeClr val="tx1"/>
                </a:solidFill>
                <a:latin typeface="HASENAT4" pitchFamily="2" charset="-78"/>
                <a:cs typeface="HASENAT4" pitchFamily="2" charset="-78"/>
              </a:rPr>
              <a:t>كَانَ رَسُولُ اللَّهِ -صلى الله عليه وسلم- إِذَا رَفَعَ يَدَيْهِ فِى الدُّعَاءِ لَمْ يَحُطَّهُمَا حَتَّى يَمْسَحَ بِهِمَا وَجْهَهُ</a:t>
            </a:r>
            <a:endParaRPr lang="tr-TR" sz="4000" dirty="0" smtClean="0">
              <a:solidFill>
                <a:schemeClr val="tx1"/>
              </a:solidFill>
              <a:latin typeface="HASENAT4" pitchFamily="2" charset="-78"/>
              <a:cs typeface="HASENAT4" pitchFamily="2" charset="-78"/>
            </a:endParaRPr>
          </a:p>
          <a:p>
            <a:pPr algn="ctr"/>
            <a:endParaRPr lang="tr-TR" sz="1400" dirty="0" smtClean="0">
              <a:solidFill>
                <a:srgbClr val="0070C0"/>
              </a:solidFill>
            </a:endParaRPr>
          </a:p>
          <a:p>
            <a:pPr algn="just"/>
            <a:r>
              <a:rPr lang="tr-TR" sz="3200" dirty="0" smtClean="0">
                <a:solidFill>
                  <a:srgbClr val="0070C0"/>
                </a:solidFill>
              </a:rPr>
              <a:t>	“Hz. Peygamber dua ederken ellerini kaldırdığında onları yüzüne sürmedikçe indirmezdi.” </a:t>
            </a:r>
            <a:r>
              <a:rPr lang="tr-TR" sz="1400" dirty="0" smtClean="0">
                <a:solidFill>
                  <a:schemeClr val="tx1"/>
                </a:solidFill>
              </a:rPr>
              <a:t>(</a:t>
            </a:r>
            <a:r>
              <a:rPr lang="tr-TR" sz="1400" dirty="0" err="1" smtClean="0">
                <a:solidFill>
                  <a:schemeClr val="tx1"/>
                </a:solidFill>
              </a:rPr>
              <a:t>Tirmizi</a:t>
            </a:r>
            <a:r>
              <a:rPr lang="tr-TR" sz="1400" dirty="0" smtClean="0">
                <a:solidFill>
                  <a:schemeClr val="tx1"/>
                </a:solidFill>
              </a:rPr>
              <a:t>, </a:t>
            </a:r>
            <a:r>
              <a:rPr lang="tr-TR" sz="1400" dirty="0" err="1" smtClean="0">
                <a:solidFill>
                  <a:schemeClr val="tx1"/>
                </a:solidFill>
              </a:rPr>
              <a:t>Da’avât</a:t>
            </a:r>
            <a:r>
              <a:rPr lang="tr-TR" sz="1400" dirty="0" smtClean="0">
                <a:solidFill>
                  <a:schemeClr val="tx1"/>
                </a:solidFill>
              </a:rPr>
              <a:t>, 11.V, 463-464)</a:t>
            </a:r>
            <a:endParaRPr lang="tr-TR" sz="3200" dirty="0" smtClean="0">
              <a:solidFill>
                <a:srgbClr val="0070C0"/>
              </a:solidFill>
            </a:endParaRPr>
          </a:p>
        </p:txBody>
      </p:sp>
      <p:sp>
        <p:nvSpPr>
          <p:cNvPr id="3" name="2 Dikdörtgen"/>
          <p:cNvSpPr/>
          <p:nvPr/>
        </p:nvSpPr>
        <p:spPr>
          <a:xfrm>
            <a:off x="8715404" y="0"/>
            <a:ext cx="428596" cy="6858000"/>
          </a:xfrm>
          <a:prstGeom prst="rect">
            <a:avLst/>
          </a:prstGeom>
          <a:solidFill>
            <a:srgbClr val="00B050">
              <a:alpha val="17000"/>
            </a:srgbClr>
          </a:solidFill>
          <a:ln>
            <a:noFill/>
          </a:ln>
          <a:effectLst>
            <a:innerShdw blurRad="546100" dist="190500" dir="7440000">
              <a:prstClr val="black">
                <a:alpha val="73000"/>
              </a:prstClr>
            </a:inn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tr-TR" sz="2400" b="1" dirty="0" smtClean="0">
                <a:solidFill>
                  <a:schemeClr val="tx1"/>
                </a:solidFill>
                <a:latin typeface="Times New Roman" pitchFamily="18" charset="0"/>
                <a:cs typeface="Times New Roman" pitchFamily="18" charset="0"/>
              </a:rPr>
              <a:t>Dua Sonrası Elleri Yüze Sürmek </a:t>
            </a:r>
            <a:endParaRPr lang="tr-TR" sz="2400" b="1"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Dikdörtgen"/>
          <p:cNvSpPr/>
          <p:nvPr/>
        </p:nvSpPr>
        <p:spPr>
          <a:xfrm>
            <a:off x="295598" y="297698"/>
            <a:ext cx="8491244" cy="4643470"/>
          </a:xfrm>
          <a:prstGeom prst="rect">
            <a:avLst/>
          </a:prstGeom>
          <a:solidFill>
            <a:schemeClr val="accent6">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pPr algn="ctr"/>
            <a:r>
              <a:rPr lang="ar-AE" sz="4000" dirty="0" smtClean="0">
                <a:solidFill>
                  <a:schemeClr val="tx1"/>
                </a:solidFill>
                <a:latin typeface="HASENAT4" pitchFamily="2" charset="-78"/>
                <a:cs typeface="HASENAT4" pitchFamily="2" charset="-78"/>
              </a:rPr>
              <a:t>اَللّٰهُمَّ إِنِّي أَسْأَلُكَ الْهُدٰى وَالتُّقٰى وَالْعَفَافَ وَالْغِنٰى</a:t>
            </a:r>
          </a:p>
          <a:p>
            <a:pPr algn="just"/>
            <a:r>
              <a:rPr lang="tr-TR" sz="3200" dirty="0" smtClean="0">
                <a:solidFill>
                  <a:srgbClr val="FF0000"/>
                </a:solidFill>
              </a:rPr>
              <a:t>	“</a:t>
            </a:r>
            <a:r>
              <a:rPr lang="tr-TR" sz="3200" i="1" dirty="0" smtClean="0">
                <a:solidFill>
                  <a:srgbClr val="FF0000"/>
                </a:solidFill>
              </a:rPr>
              <a:t>Allah’ım! Senden hidayet, takva, iffet ve gönül zenginliği istiyorum.” </a:t>
            </a:r>
            <a:r>
              <a:rPr lang="tr-TR" sz="1400" i="1" dirty="0" smtClean="0">
                <a:solidFill>
                  <a:schemeClr val="tx1"/>
                </a:solidFill>
              </a:rPr>
              <a:t>(Müslim, Dua, 72; </a:t>
            </a:r>
            <a:r>
              <a:rPr lang="tr-TR" sz="1400" i="1" dirty="0" err="1" smtClean="0">
                <a:solidFill>
                  <a:schemeClr val="tx1"/>
                </a:solidFill>
              </a:rPr>
              <a:t>Tirmizî</a:t>
            </a:r>
            <a:r>
              <a:rPr lang="tr-TR" sz="1400" i="1" dirty="0" smtClean="0">
                <a:solidFill>
                  <a:schemeClr val="tx1"/>
                </a:solidFill>
              </a:rPr>
              <a:t>, </a:t>
            </a:r>
            <a:r>
              <a:rPr lang="tr-TR" sz="1400" i="1" dirty="0" err="1" smtClean="0">
                <a:solidFill>
                  <a:schemeClr val="tx1"/>
                </a:solidFill>
              </a:rPr>
              <a:t>De’avât</a:t>
            </a:r>
            <a:r>
              <a:rPr lang="tr-TR" sz="1400" i="1" dirty="0" smtClean="0">
                <a:solidFill>
                  <a:schemeClr val="tx1"/>
                </a:solidFill>
              </a:rPr>
              <a:t>, 9)</a:t>
            </a:r>
          </a:p>
          <a:p>
            <a:pPr algn="r"/>
            <a:endParaRPr lang="tr-TR" sz="1400" i="1" dirty="0" smtClean="0">
              <a:solidFill>
                <a:schemeClr val="tx1"/>
              </a:solidFill>
            </a:endParaRPr>
          </a:p>
          <a:p>
            <a:pPr algn="ctr"/>
            <a:r>
              <a:rPr lang="ar-SA" sz="4000" dirty="0" smtClean="0">
                <a:solidFill>
                  <a:schemeClr val="tx1"/>
                </a:solidFill>
                <a:latin typeface="HASENAT4" pitchFamily="2" charset="-78"/>
                <a:cs typeface="HASENAT4" pitchFamily="2" charset="-78"/>
              </a:rPr>
              <a:t>اللَّهُمَّ نَقِّنِى مِنْ خَطَايَاىَ كَمَا يُنَقَّى الثَّوْبُ اﻷبْيَضُ مِنَ الدَّنَسِ. اللَّهمَّ اغْسِلْنِى مِنْ خَطَايَاىَ بِالْمَاءِ وَالثَّلْجِ وَالْبَرَدِ</a:t>
            </a:r>
            <a:r>
              <a:rPr lang="tr-TR" sz="4000" dirty="0" smtClean="0">
                <a:solidFill>
                  <a:schemeClr val="tx1"/>
                </a:solidFill>
                <a:latin typeface="HASENAT4" pitchFamily="2" charset="-78"/>
                <a:cs typeface="HASENAT4" pitchFamily="2" charset="-78"/>
              </a:rPr>
              <a:t>  </a:t>
            </a:r>
          </a:p>
          <a:p>
            <a:pPr algn="just"/>
            <a:r>
              <a:rPr lang="tr-TR" sz="1000" dirty="0" smtClean="0">
                <a:solidFill>
                  <a:schemeClr val="tx1"/>
                </a:solidFill>
              </a:rPr>
              <a:t>	</a:t>
            </a:r>
          </a:p>
          <a:p>
            <a:pPr algn="just"/>
            <a:r>
              <a:rPr lang="tr-TR" sz="2800" b="1" dirty="0" smtClean="0">
                <a:solidFill>
                  <a:schemeClr val="tx1"/>
                </a:solidFill>
              </a:rPr>
              <a:t>	“</a:t>
            </a:r>
            <a:r>
              <a:rPr lang="tr-TR" sz="2800" b="1" dirty="0" smtClean="0">
                <a:solidFill>
                  <a:srgbClr val="0070C0"/>
                </a:solidFill>
              </a:rPr>
              <a:t>Allah’ım! beyaz elbiseyi kirden temizlediğin gibi kalbimi günahlardan arındır, </a:t>
            </a:r>
            <a:r>
              <a:rPr lang="tr-TR" sz="2800" b="1" dirty="0" smtClean="0">
                <a:solidFill>
                  <a:srgbClr val="C00000"/>
                </a:solidFill>
              </a:rPr>
              <a:t>hatalarımı kar ve dolu suyuyla temizle.</a:t>
            </a:r>
            <a:r>
              <a:rPr lang="tr-TR" sz="2800" b="1" dirty="0" smtClean="0">
                <a:solidFill>
                  <a:schemeClr val="tx1"/>
                </a:solidFill>
              </a:rPr>
              <a:t>” </a:t>
            </a:r>
            <a:r>
              <a:rPr lang="tr-TR" dirty="0" smtClean="0">
                <a:solidFill>
                  <a:schemeClr val="tx1"/>
                </a:solidFill>
              </a:rPr>
              <a:t>(</a:t>
            </a:r>
            <a:r>
              <a:rPr lang="tr-TR" dirty="0" err="1" smtClean="0">
                <a:solidFill>
                  <a:schemeClr val="tx1"/>
                </a:solidFill>
              </a:rPr>
              <a:t>Buhârî</a:t>
            </a:r>
            <a:r>
              <a:rPr lang="tr-TR" dirty="0" smtClean="0">
                <a:solidFill>
                  <a:schemeClr val="tx1"/>
                </a:solidFill>
              </a:rPr>
              <a:t>, </a:t>
            </a:r>
            <a:r>
              <a:rPr lang="tr-TR" dirty="0" err="1" smtClean="0">
                <a:solidFill>
                  <a:schemeClr val="tx1"/>
                </a:solidFill>
              </a:rPr>
              <a:t>Ezân</a:t>
            </a:r>
            <a:r>
              <a:rPr lang="tr-TR" dirty="0" smtClean="0">
                <a:solidFill>
                  <a:schemeClr val="tx1"/>
                </a:solidFill>
              </a:rPr>
              <a:t> 89. I,181)</a:t>
            </a:r>
            <a:endParaRPr lang="tr-TR" sz="2800" dirty="0" smtClean="0">
              <a:solidFill>
                <a:schemeClr val="tx1"/>
              </a:solidFill>
            </a:endParaRPr>
          </a:p>
          <a:p>
            <a:pPr algn="r"/>
            <a:endParaRPr lang="tr-TR" sz="1400" i="1" dirty="0" smtClean="0">
              <a:solidFill>
                <a:schemeClr val="tx1"/>
              </a:solidFill>
            </a:endParaRPr>
          </a:p>
        </p:txBody>
      </p:sp>
      <p:sp>
        <p:nvSpPr>
          <p:cNvPr id="3" name="2 Dikdörtgen"/>
          <p:cNvSpPr/>
          <p:nvPr/>
        </p:nvSpPr>
        <p:spPr>
          <a:xfrm>
            <a:off x="8715404" y="0"/>
            <a:ext cx="428596" cy="6858000"/>
          </a:xfrm>
          <a:prstGeom prst="rect">
            <a:avLst/>
          </a:prstGeom>
          <a:solidFill>
            <a:srgbClr val="00B050">
              <a:alpha val="17000"/>
            </a:srgbClr>
          </a:solidFill>
          <a:ln>
            <a:noFill/>
          </a:ln>
          <a:effectLst>
            <a:innerShdw blurRad="546100" dist="190500" dir="7440000">
              <a:prstClr val="black">
                <a:alpha val="73000"/>
              </a:prstClr>
            </a:inn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tr-TR" sz="2400" b="1" dirty="0" smtClean="0">
                <a:solidFill>
                  <a:schemeClr val="tx1"/>
                </a:solidFill>
                <a:latin typeface="Times New Roman" pitchFamily="18" charset="0"/>
                <a:cs typeface="Times New Roman" pitchFamily="18" charset="0"/>
              </a:rPr>
              <a:t>Peygamberimizden Örnek Dualar </a:t>
            </a:r>
            <a:endParaRPr lang="tr-TR" sz="2400" b="1"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Dikdörtgen"/>
          <p:cNvSpPr/>
          <p:nvPr/>
        </p:nvSpPr>
        <p:spPr>
          <a:xfrm>
            <a:off x="214282" y="297698"/>
            <a:ext cx="8491244" cy="4643470"/>
          </a:xfrm>
          <a:prstGeom prst="rect">
            <a:avLst/>
          </a:prstGeom>
          <a:solidFill>
            <a:schemeClr val="accent6">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pPr algn="ctr" rtl="1"/>
            <a:r>
              <a:rPr lang="ar-SA" sz="4000" dirty="0" smtClean="0">
                <a:solidFill>
                  <a:schemeClr val="tx1"/>
                </a:solidFill>
                <a:latin typeface="HASENAT4" pitchFamily="2" charset="-78"/>
                <a:cs typeface="HASENAT4" pitchFamily="2" charset="-78"/>
              </a:rPr>
              <a:t>اللَّهُمَّ إِنِّي أَعُوذُ بِكَ مِنْ قَلْبٍ لاَ يَخْشَعُ وَدُعَاءٍ لاَ يُسْمَعُ وَمِنْ نَفْسٍ لاَ تَشْبَعُ وَمِنْ عِلْمٍ لاَ يَنْفَعُ أَعُوذُ بِكَ مِنْ هَؤُلاَءِ الأَرْبَعِ</a:t>
            </a:r>
            <a:endParaRPr lang="tr-TR" sz="4000" dirty="0" smtClean="0">
              <a:solidFill>
                <a:schemeClr val="tx1"/>
              </a:solidFill>
              <a:latin typeface="HASENAT4" pitchFamily="2" charset="-78"/>
              <a:cs typeface="HASENAT4" pitchFamily="2" charset="-78"/>
            </a:endParaRPr>
          </a:p>
          <a:p>
            <a:r>
              <a:rPr lang="tr-TR" sz="2000" b="1" dirty="0" smtClean="0">
                <a:solidFill>
                  <a:schemeClr val="tx1"/>
                </a:solidFill>
              </a:rPr>
              <a:t>	</a:t>
            </a:r>
          </a:p>
          <a:p>
            <a:r>
              <a:rPr lang="tr-TR" sz="2000" b="1" dirty="0" smtClean="0">
                <a:solidFill>
                  <a:schemeClr val="tx1"/>
                </a:solidFill>
              </a:rPr>
              <a:t>	</a:t>
            </a:r>
            <a:r>
              <a:rPr lang="tr-TR" sz="2000" dirty="0" smtClean="0">
                <a:solidFill>
                  <a:schemeClr val="tx1"/>
                </a:solidFill>
              </a:rPr>
              <a:t>Abdullah </a:t>
            </a:r>
            <a:r>
              <a:rPr lang="tr-TR" sz="2000" dirty="0" err="1" smtClean="0">
                <a:solidFill>
                  <a:schemeClr val="tx1"/>
                </a:solidFill>
              </a:rPr>
              <a:t>ibn</a:t>
            </a:r>
            <a:r>
              <a:rPr lang="tr-TR" sz="2000" dirty="0" smtClean="0">
                <a:solidFill>
                  <a:schemeClr val="tx1"/>
                </a:solidFill>
              </a:rPr>
              <a:t>-i Amir (R.a)</a:t>
            </a:r>
            <a:r>
              <a:rPr lang="tr-TR" sz="2000" dirty="0" err="1" smtClean="0">
                <a:solidFill>
                  <a:schemeClr val="tx1"/>
                </a:solidFill>
              </a:rPr>
              <a:t>Pyegamber</a:t>
            </a:r>
            <a:r>
              <a:rPr lang="tr-TR" sz="2000" dirty="0" smtClean="0">
                <a:solidFill>
                  <a:schemeClr val="tx1"/>
                </a:solidFill>
              </a:rPr>
              <a:t> (sav)şöyle dua ettiğini </a:t>
            </a:r>
            <a:r>
              <a:rPr lang="tr-TR" sz="2000" dirty="0" err="1" smtClean="0">
                <a:solidFill>
                  <a:schemeClr val="tx1"/>
                </a:solidFill>
              </a:rPr>
              <a:t>sölemiştir</a:t>
            </a:r>
            <a:r>
              <a:rPr lang="tr-TR" sz="2000" dirty="0" smtClean="0">
                <a:solidFill>
                  <a:schemeClr val="tx1"/>
                </a:solidFill>
              </a:rPr>
              <a:t>:</a:t>
            </a:r>
          </a:p>
          <a:p>
            <a:pPr algn="just"/>
            <a:r>
              <a:rPr lang="tr-TR" sz="2800" b="1" dirty="0" smtClean="0">
                <a:solidFill>
                  <a:schemeClr val="tx1"/>
                </a:solidFill>
              </a:rPr>
              <a:t>	"</a:t>
            </a:r>
            <a:r>
              <a:rPr lang="tr-TR" sz="2800" b="1" dirty="0" smtClean="0">
                <a:solidFill>
                  <a:srgbClr val="C00000"/>
                </a:solidFill>
              </a:rPr>
              <a:t>Allah'ım! Ürpermeyen kalpten</a:t>
            </a:r>
            <a:r>
              <a:rPr lang="tr-TR" sz="2800" b="1" dirty="0" smtClean="0">
                <a:solidFill>
                  <a:schemeClr val="tx1"/>
                </a:solidFill>
              </a:rPr>
              <a:t>, </a:t>
            </a:r>
            <a:r>
              <a:rPr lang="tr-TR" sz="2800" b="1" dirty="0" smtClean="0">
                <a:solidFill>
                  <a:srgbClr val="0070C0"/>
                </a:solidFill>
              </a:rPr>
              <a:t>doymayan nefisten, </a:t>
            </a:r>
            <a:r>
              <a:rPr lang="tr-TR" sz="2800" b="1" dirty="0" smtClean="0">
                <a:solidFill>
                  <a:srgbClr val="00B050"/>
                </a:solidFill>
              </a:rPr>
              <a:t>fayda vermeyen ilimden </a:t>
            </a:r>
            <a:r>
              <a:rPr lang="tr-TR" sz="2800" b="1" dirty="0" smtClean="0">
                <a:solidFill>
                  <a:schemeClr val="tx1"/>
                </a:solidFill>
              </a:rPr>
              <a:t>ve </a:t>
            </a:r>
            <a:r>
              <a:rPr lang="tr-TR" sz="2800" b="1" dirty="0" smtClean="0">
                <a:solidFill>
                  <a:srgbClr val="7030A0"/>
                </a:solidFill>
              </a:rPr>
              <a:t>kabul olmayacak duadan </a:t>
            </a:r>
            <a:r>
              <a:rPr lang="tr-TR" sz="2800" b="1" dirty="0" smtClean="0">
                <a:solidFill>
                  <a:schemeClr val="tx1"/>
                </a:solidFill>
              </a:rPr>
              <a:t>sana sığınırım."</a:t>
            </a:r>
            <a:r>
              <a:rPr lang="tr-TR" sz="2800" dirty="0" smtClean="0">
                <a:solidFill>
                  <a:schemeClr val="tx1"/>
                </a:solidFill>
              </a:rPr>
              <a:t> </a:t>
            </a:r>
          </a:p>
          <a:p>
            <a:pPr algn="r"/>
            <a:r>
              <a:rPr lang="tr-TR" sz="1400" dirty="0" smtClean="0">
                <a:solidFill>
                  <a:schemeClr val="tx1"/>
                </a:solidFill>
              </a:rPr>
              <a:t>(</a:t>
            </a:r>
            <a:r>
              <a:rPr lang="tr-TR" sz="1400" dirty="0" err="1" smtClean="0">
                <a:solidFill>
                  <a:schemeClr val="tx1"/>
                </a:solidFill>
              </a:rPr>
              <a:t>Tirmizi</a:t>
            </a:r>
            <a:r>
              <a:rPr lang="tr-TR" sz="1400" dirty="0" smtClean="0">
                <a:solidFill>
                  <a:schemeClr val="tx1"/>
                </a:solidFill>
              </a:rPr>
              <a:t>, </a:t>
            </a:r>
            <a:r>
              <a:rPr lang="tr-TR" sz="1400" dirty="0" err="1" smtClean="0">
                <a:solidFill>
                  <a:schemeClr val="tx1"/>
                </a:solidFill>
              </a:rPr>
              <a:t>Daavat</a:t>
            </a:r>
            <a:r>
              <a:rPr lang="tr-TR" sz="1400" dirty="0" smtClean="0">
                <a:solidFill>
                  <a:schemeClr val="tx1"/>
                </a:solidFill>
              </a:rPr>
              <a:t> 69(3819)</a:t>
            </a:r>
            <a:endParaRPr lang="tr-TR" sz="1050" dirty="0" smtClean="0">
              <a:solidFill>
                <a:schemeClr val="tx1"/>
              </a:solidFill>
            </a:endParaRPr>
          </a:p>
        </p:txBody>
      </p:sp>
      <p:sp>
        <p:nvSpPr>
          <p:cNvPr id="3" name="2 Dikdörtgen"/>
          <p:cNvSpPr/>
          <p:nvPr/>
        </p:nvSpPr>
        <p:spPr>
          <a:xfrm>
            <a:off x="8715404" y="0"/>
            <a:ext cx="428596" cy="6858000"/>
          </a:xfrm>
          <a:prstGeom prst="rect">
            <a:avLst/>
          </a:prstGeom>
          <a:solidFill>
            <a:srgbClr val="00B050">
              <a:alpha val="17000"/>
            </a:srgbClr>
          </a:solidFill>
          <a:ln>
            <a:noFill/>
          </a:ln>
          <a:effectLst>
            <a:innerShdw blurRad="546100" dist="190500" dir="7440000">
              <a:prstClr val="black">
                <a:alpha val="73000"/>
              </a:prstClr>
            </a:inn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tr-TR" sz="2400" b="1" dirty="0" smtClean="0">
                <a:solidFill>
                  <a:schemeClr val="tx1"/>
                </a:solidFill>
                <a:latin typeface="Times New Roman" pitchFamily="18" charset="0"/>
                <a:cs typeface="Times New Roman" pitchFamily="18" charset="0"/>
              </a:rPr>
              <a:t>Peygamberimizden Örnek Dualar </a:t>
            </a:r>
            <a:endParaRPr lang="tr-TR" sz="2400" b="1"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Dikdörtgen"/>
          <p:cNvSpPr/>
          <p:nvPr/>
        </p:nvSpPr>
        <p:spPr>
          <a:xfrm>
            <a:off x="142844" y="500042"/>
            <a:ext cx="8643998" cy="4643470"/>
          </a:xfrm>
          <a:prstGeom prst="rect">
            <a:avLst/>
          </a:prstGeom>
          <a:solidFill>
            <a:schemeClr val="accent6">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pPr algn="just"/>
            <a:r>
              <a:rPr lang="tr-TR" sz="2000" dirty="0" smtClean="0">
                <a:solidFill>
                  <a:schemeClr val="tx1"/>
                </a:solidFill>
              </a:rPr>
              <a:t>	Medineli </a:t>
            </a:r>
            <a:r>
              <a:rPr lang="tr-TR" sz="2000" dirty="0" err="1" smtClean="0">
                <a:solidFill>
                  <a:schemeClr val="tx1"/>
                </a:solidFill>
              </a:rPr>
              <a:t>müslümanlardan</a:t>
            </a:r>
            <a:r>
              <a:rPr lang="tr-TR" sz="2000" dirty="0" smtClean="0">
                <a:solidFill>
                  <a:schemeClr val="tx1"/>
                </a:solidFill>
              </a:rPr>
              <a:t> </a:t>
            </a:r>
            <a:r>
              <a:rPr lang="tr-TR" sz="2000" dirty="0" err="1" smtClean="0">
                <a:solidFill>
                  <a:schemeClr val="tx1"/>
                </a:solidFill>
              </a:rPr>
              <a:t>Ebû</a:t>
            </a:r>
            <a:r>
              <a:rPr lang="tr-TR" sz="2000" dirty="0" smtClean="0">
                <a:solidFill>
                  <a:schemeClr val="tx1"/>
                </a:solidFill>
              </a:rPr>
              <a:t> </a:t>
            </a:r>
            <a:r>
              <a:rPr lang="tr-TR" sz="2000" dirty="0" err="1" smtClean="0">
                <a:solidFill>
                  <a:schemeClr val="tx1"/>
                </a:solidFill>
              </a:rPr>
              <a:t>Ümâme</a:t>
            </a:r>
            <a:r>
              <a:rPr lang="tr-TR" sz="2000" dirty="0" smtClean="0">
                <a:solidFill>
                  <a:schemeClr val="tx1"/>
                </a:solidFill>
              </a:rPr>
              <a:t> adlı </a:t>
            </a:r>
            <a:r>
              <a:rPr lang="tr-TR" sz="2000" dirty="0" err="1" smtClean="0">
                <a:solidFill>
                  <a:schemeClr val="tx1"/>
                </a:solidFill>
              </a:rPr>
              <a:t>sahabîyi</a:t>
            </a:r>
            <a:r>
              <a:rPr lang="tr-TR" sz="2000" dirty="0" smtClean="0">
                <a:solidFill>
                  <a:schemeClr val="tx1"/>
                </a:solidFill>
              </a:rPr>
              <a:t> mescitte kederli bir şekilde otururken gören </a:t>
            </a:r>
            <a:r>
              <a:rPr lang="tr-TR" sz="2000" dirty="0" err="1" smtClean="0">
                <a:solidFill>
                  <a:schemeClr val="tx1"/>
                </a:solidFill>
              </a:rPr>
              <a:t>Resûlullah</a:t>
            </a:r>
            <a:r>
              <a:rPr lang="tr-TR" sz="2000" dirty="0" smtClean="0">
                <a:solidFill>
                  <a:schemeClr val="tx1"/>
                </a:solidFill>
              </a:rPr>
              <a:t> (s.a.s.), ona; </a:t>
            </a:r>
            <a:r>
              <a:rPr lang="tr-TR" sz="2000" i="1" dirty="0" smtClean="0">
                <a:solidFill>
                  <a:schemeClr val="tx1"/>
                </a:solidFill>
              </a:rPr>
              <a:t>“Namaz vakti değil, niçin mescitte oturuyorsun?” </a:t>
            </a:r>
            <a:r>
              <a:rPr lang="tr-TR" sz="2000" dirty="0" smtClean="0">
                <a:solidFill>
                  <a:schemeClr val="tx1"/>
                </a:solidFill>
              </a:rPr>
              <a:t>diye sorar. </a:t>
            </a:r>
            <a:r>
              <a:rPr lang="tr-TR" sz="2000" dirty="0" err="1" smtClean="0">
                <a:solidFill>
                  <a:schemeClr val="tx1"/>
                </a:solidFill>
              </a:rPr>
              <a:t>Sahâbî</a:t>
            </a:r>
            <a:r>
              <a:rPr lang="tr-TR" sz="2000" dirty="0" smtClean="0">
                <a:solidFill>
                  <a:schemeClr val="tx1"/>
                </a:solidFill>
              </a:rPr>
              <a:t>; </a:t>
            </a:r>
            <a:r>
              <a:rPr lang="tr-TR" sz="2000" i="1" dirty="0" smtClean="0">
                <a:solidFill>
                  <a:schemeClr val="tx1"/>
                </a:solidFill>
              </a:rPr>
              <a:t>“Üzüntülerim ve borçlarım sebebiyle buradayım, ey Allah’ın </a:t>
            </a:r>
            <a:r>
              <a:rPr lang="tr-TR" sz="2000" i="1" dirty="0" err="1" smtClean="0">
                <a:solidFill>
                  <a:schemeClr val="tx1"/>
                </a:solidFill>
              </a:rPr>
              <a:t>Resûlü</a:t>
            </a:r>
            <a:r>
              <a:rPr lang="tr-TR" sz="2000" i="1" dirty="0" smtClean="0">
                <a:solidFill>
                  <a:schemeClr val="tx1"/>
                </a:solidFill>
              </a:rPr>
              <a:t>!’’ diye cevap verir. </a:t>
            </a:r>
          </a:p>
          <a:p>
            <a:pPr algn="just"/>
            <a:r>
              <a:rPr lang="tr-TR" sz="2000" i="1" dirty="0" smtClean="0">
                <a:solidFill>
                  <a:schemeClr val="tx1"/>
                </a:solidFill>
              </a:rPr>
              <a:t>	Bunun </a:t>
            </a:r>
            <a:r>
              <a:rPr lang="tr-TR" sz="2000" dirty="0" smtClean="0">
                <a:solidFill>
                  <a:schemeClr val="tx1"/>
                </a:solidFill>
              </a:rPr>
              <a:t>üzerine Peygamberimiz (s.a.s.); </a:t>
            </a:r>
            <a:r>
              <a:rPr lang="tr-TR" sz="2000" i="1" dirty="0" smtClean="0">
                <a:solidFill>
                  <a:schemeClr val="tx1"/>
                </a:solidFill>
              </a:rPr>
              <a:t>“Söylediğin zaman, Allah’ın üzüntünü ve borçlarını gidereceği bir dua öğreteyim mi sana?’’ der. </a:t>
            </a:r>
            <a:r>
              <a:rPr lang="tr-TR" sz="2000" i="1" dirty="0" err="1" smtClean="0">
                <a:solidFill>
                  <a:schemeClr val="tx1"/>
                </a:solidFill>
              </a:rPr>
              <a:t>Sahâbî</a:t>
            </a:r>
            <a:r>
              <a:rPr lang="tr-TR" sz="2000" i="1" dirty="0" smtClean="0">
                <a:solidFill>
                  <a:schemeClr val="tx1"/>
                </a:solidFill>
              </a:rPr>
              <a:t>; ‘’Evet, öğret ey Allah’ın elçisi!” karşılığını </a:t>
            </a:r>
            <a:r>
              <a:rPr lang="tr-TR" sz="2000" dirty="0" smtClean="0">
                <a:solidFill>
                  <a:schemeClr val="tx1"/>
                </a:solidFill>
              </a:rPr>
              <a:t>verir. Peygamberimiz (s.a.s.) de ona şu duayı öğretir ve akşam-sabah okumasını tavsiye eder:</a:t>
            </a:r>
          </a:p>
          <a:p>
            <a:pPr algn="ctr"/>
            <a:r>
              <a:rPr lang="ar-AE" sz="3200" dirty="0" smtClean="0">
                <a:solidFill>
                  <a:schemeClr val="tx1"/>
                </a:solidFill>
                <a:latin typeface="HASENAT4" pitchFamily="2" charset="-78"/>
                <a:cs typeface="HASENAT4" pitchFamily="2" charset="-78"/>
              </a:rPr>
              <a:t>اَللّٰهُمَّ إِنِّي أَعُوذُ بِكَ مِنَ الْهَمِّ وَالْحُزْنِ وَأَعُوذُ بِكَ مِنَ الْعَجْزِ وَالْكَسَلِ</a:t>
            </a:r>
          </a:p>
          <a:p>
            <a:pPr algn="ctr"/>
            <a:r>
              <a:rPr lang="ar-AE" sz="3200" dirty="0" smtClean="0">
                <a:solidFill>
                  <a:schemeClr val="tx1"/>
                </a:solidFill>
                <a:latin typeface="HASENAT4" pitchFamily="2" charset="-78"/>
                <a:cs typeface="HASENAT4" pitchFamily="2" charset="-78"/>
              </a:rPr>
              <a:t>وَأَعُوذُ بِكَ مِنَ الْجُبْنِ وَالْبُخْلِ وَأَعُوذُ بِكَ مِنْ غَلَبَةِ الدَّيْنِ وَقَهْرِ الرِّجَالِ</a:t>
            </a:r>
          </a:p>
          <a:p>
            <a:pPr algn="ctr"/>
            <a:r>
              <a:rPr lang="ar-AE" sz="3200" dirty="0" smtClean="0">
                <a:solidFill>
                  <a:schemeClr val="tx1"/>
                </a:solidFill>
                <a:latin typeface="HASENAT4" pitchFamily="2" charset="-78"/>
                <a:cs typeface="HASENAT4" pitchFamily="2" charset="-78"/>
              </a:rPr>
              <a:t>قَالَ فَفَعَلْتُ ذٰلِكَ فَأَذْهَبَ الٰهّلُ هَمِّي وَقَضَى عَنِّي دَيْنِي</a:t>
            </a:r>
          </a:p>
          <a:p>
            <a:pPr algn="just"/>
            <a:r>
              <a:rPr lang="tr-TR" sz="2000" dirty="0" smtClean="0">
                <a:solidFill>
                  <a:schemeClr val="tx1"/>
                </a:solidFill>
              </a:rPr>
              <a:t>	</a:t>
            </a:r>
            <a:r>
              <a:rPr lang="tr-TR" sz="2000" b="1" dirty="0" smtClean="0">
                <a:solidFill>
                  <a:srgbClr val="C00000"/>
                </a:solidFill>
              </a:rPr>
              <a:t>“</a:t>
            </a:r>
            <a:r>
              <a:rPr lang="tr-TR" sz="2000" b="1" i="1" dirty="0" smtClean="0">
                <a:solidFill>
                  <a:srgbClr val="C00000"/>
                </a:solidFill>
              </a:rPr>
              <a:t>Allah’ım! Kederden ve hüzünden Sana sığınırım, acizlikten ve tembellikten Sana sığınırım, korkaklıktan ve cimrilikten Sana sığınırım, borç altında ezilmekten ve insanların kahrından Sana sığınırım.”</a:t>
            </a:r>
          </a:p>
          <a:p>
            <a:pPr algn="just"/>
            <a:r>
              <a:rPr lang="tr-TR" sz="2000" dirty="0" smtClean="0">
                <a:solidFill>
                  <a:schemeClr val="tx1"/>
                </a:solidFill>
              </a:rPr>
              <a:t>	</a:t>
            </a:r>
            <a:r>
              <a:rPr lang="tr-TR" sz="2000" dirty="0" err="1" smtClean="0">
                <a:solidFill>
                  <a:schemeClr val="tx1"/>
                </a:solidFill>
              </a:rPr>
              <a:t>Sahabî</a:t>
            </a:r>
            <a:r>
              <a:rPr lang="tr-TR" sz="2000" dirty="0" smtClean="0">
                <a:solidFill>
                  <a:schemeClr val="tx1"/>
                </a:solidFill>
              </a:rPr>
              <a:t>; “</a:t>
            </a:r>
            <a:r>
              <a:rPr lang="tr-TR" sz="2000" i="1" dirty="0" smtClean="0">
                <a:solidFill>
                  <a:schemeClr val="tx1"/>
                </a:solidFill>
              </a:rPr>
              <a:t>Hz. Peygamberin öğrettiği duayı okudum; Allah da üzüntümü ve borçlarımı giderdi’’ demiştir. </a:t>
            </a:r>
            <a:r>
              <a:rPr lang="tr-TR" sz="1400" i="1" dirty="0" smtClean="0">
                <a:solidFill>
                  <a:schemeClr val="tx1"/>
                </a:solidFill>
              </a:rPr>
              <a:t>(</a:t>
            </a:r>
            <a:r>
              <a:rPr lang="tr-TR" sz="1400" i="1" dirty="0" err="1" smtClean="0">
                <a:solidFill>
                  <a:schemeClr val="tx1"/>
                </a:solidFill>
              </a:rPr>
              <a:t>Ebû</a:t>
            </a:r>
            <a:r>
              <a:rPr lang="tr-TR" sz="1400" i="1" dirty="0" smtClean="0">
                <a:solidFill>
                  <a:schemeClr val="tx1"/>
                </a:solidFill>
              </a:rPr>
              <a:t> </a:t>
            </a:r>
            <a:r>
              <a:rPr lang="tr-TR" sz="1400" i="1" dirty="0" err="1" smtClean="0">
                <a:solidFill>
                  <a:schemeClr val="tx1"/>
                </a:solidFill>
              </a:rPr>
              <a:t>Davud</a:t>
            </a:r>
            <a:r>
              <a:rPr lang="tr-TR" sz="1400" i="1" dirty="0" smtClean="0">
                <a:solidFill>
                  <a:schemeClr val="tx1"/>
                </a:solidFill>
              </a:rPr>
              <a:t>, Salat, </a:t>
            </a:r>
            <a:r>
              <a:rPr lang="tr-TR" sz="1400" dirty="0" smtClean="0">
                <a:solidFill>
                  <a:schemeClr val="tx1"/>
                </a:solidFill>
              </a:rPr>
              <a:t>367)</a:t>
            </a:r>
          </a:p>
        </p:txBody>
      </p:sp>
      <p:sp>
        <p:nvSpPr>
          <p:cNvPr id="3" name="2 Dikdörtgen"/>
          <p:cNvSpPr/>
          <p:nvPr/>
        </p:nvSpPr>
        <p:spPr>
          <a:xfrm>
            <a:off x="8715404" y="0"/>
            <a:ext cx="428596" cy="6858000"/>
          </a:xfrm>
          <a:prstGeom prst="rect">
            <a:avLst/>
          </a:prstGeom>
          <a:solidFill>
            <a:srgbClr val="00B050">
              <a:alpha val="17000"/>
            </a:srgbClr>
          </a:solidFill>
          <a:ln>
            <a:noFill/>
          </a:ln>
          <a:effectLst>
            <a:innerShdw blurRad="546100" dist="190500" dir="7440000">
              <a:prstClr val="black">
                <a:alpha val="73000"/>
              </a:prstClr>
            </a:inn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tr-TR" sz="2400" b="1" dirty="0" smtClean="0">
                <a:solidFill>
                  <a:schemeClr val="tx1"/>
                </a:solidFill>
                <a:latin typeface="Times New Roman" pitchFamily="18" charset="0"/>
                <a:cs typeface="Times New Roman" pitchFamily="18" charset="0"/>
              </a:rPr>
              <a:t>Peygamberimizden Örnek Dualar </a:t>
            </a:r>
            <a:endParaRPr lang="tr-TR" sz="2400" b="1"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Dikdörtgen"/>
          <p:cNvSpPr/>
          <p:nvPr/>
        </p:nvSpPr>
        <p:spPr>
          <a:xfrm>
            <a:off x="295598" y="500042"/>
            <a:ext cx="8491244" cy="4643470"/>
          </a:xfrm>
          <a:prstGeom prst="rect">
            <a:avLst/>
          </a:prstGeom>
          <a:solidFill>
            <a:schemeClr val="accent6">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pPr algn="ctr"/>
            <a:r>
              <a:rPr lang="tr-TR" sz="2000" b="1" dirty="0" smtClean="0">
                <a:solidFill>
                  <a:schemeClr val="tx1"/>
                </a:solidFill>
              </a:rPr>
              <a:t>Hasan-ı </a:t>
            </a:r>
            <a:r>
              <a:rPr lang="tr-TR" sz="2000" b="1" dirty="0" err="1" smtClean="0">
                <a:solidFill>
                  <a:schemeClr val="tx1"/>
                </a:solidFill>
              </a:rPr>
              <a:t>Basri</a:t>
            </a:r>
            <a:r>
              <a:rPr lang="tr-TR" sz="2000" b="1" dirty="0" smtClean="0">
                <a:solidFill>
                  <a:schemeClr val="tx1"/>
                </a:solidFill>
              </a:rPr>
              <a:t> Hz. Der ki:</a:t>
            </a:r>
          </a:p>
          <a:p>
            <a:pPr algn="ctr"/>
            <a:r>
              <a:rPr lang="tr-TR" sz="2000" dirty="0" smtClean="0">
                <a:solidFill>
                  <a:schemeClr val="tx1"/>
                </a:solidFill>
              </a:rPr>
              <a:t>Ey insanlar! Dualarınız kabul olunmaz diye korkmuyorum.</a:t>
            </a:r>
          </a:p>
          <a:p>
            <a:pPr algn="ctr"/>
            <a:r>
              <a:rPr lang="tr-TR" sz="2000" dirty="0" smtClean="0">
                <a:solidFill>
                  <a:schemeClr val="tx1"/>
                </a:solidFill>
              </a:rPr>
              <a:t>Dua etmez hale gelmenizden korkuyorum.</a:t>
            </a:r>
          </a:p>
          <a:p>
            <a:pPr algn="ctr"/>
            <a:endParaRPr lang="tr-TR" sz="2000" b="1" dirty="0" smtClean="0">
              <a:solidFill>
                <a:schemeClr val="tx1"/>
              </a:solidFill>
            </a:endParaRPr>
          </a:p>
          <a:p>
            <a:pPr algn="ctr"/>
            <a:r>
              <a:rPr lang="tr-TR" sz="2000" b="1" dirty="0" err="1" smtClean="0">
                <a:solidFill>
                  <a:schemeClr val="tx1"/>
                </a:solidFill>
              </a:rPr>
              <a:t>Vehb</a:t>
            </a:r>
            <a:r>
              <a:rPr lang="tr-TR" sz="2000" b="1" dirty="0" smtClean="0">
                <a:solidFill>
                  <a:schemeClr val="tx1"/>
                </a:solidFill>
              </a:rPr>
              <a:t> B. Münebbih der ki:</a:t>
            </a:r>
          </a:p>
          <a:p>
            <a:pPr algn="ctr"/>
            <a:r>
              <a:rPr lang="tr-TR" sz="2000" dirty="0" smtClean="0">
                <a:solidFill>
                  <a:schemeClr val="tx1"/>
                </a:solidFill>
              </a:rPr>
              <a:t>Amelsiz dua edenin örneği, yaysız ok atan gibidir. </a:t>
            </a:r>
          </a:p>
          <a:p>
            <a:pPr algn="ctr"/>
            <a:endParaRPr lang="tr-TR" sz="2000" dirty="0" smtClean="0">
              <a:solidFill>
                <a:schemeClr val="tx1"/>
              </a:solidFill>
            </a:endParaRPr>
          </a:p>
          <a:p>
            <a:pPr algn="ctr"/>
            <a:r>
              <a:rPr lang="tr-TR" sz="2000" b="1" dirty="0" smtClean="0">
                <a:solidFill>
                  <a:srgbClr val="FF0000"/>
                </a:solidFill>
              </a:rPr>
              <a:t>Kişi doktora gittiği zaman doktor her zaman hastaya hastanın istediği ilacı vermez. Hastanın hastalığına uygun ilacı verir.</a:t>
            </a:r>
          </a:p>
          <a:p>
            <a:pPr algn="ctr"/>
            <a:endParaRPr lang="tr-TR" sz="2000" b="1" dirty="0" smtClean="0">
              <a:solidFill>
                <a:schemeClr val="tx1"/>
              </a:solidFill>
            </a:endParaRPr>
          </a:p>
          <a:p>
            <a:pPr algn="ctr"/>
            <a:r>
              <a:rPr lang="tr-TR" sz="2000" b="1" dirty="0" smtClean="0">
                <a:solidFill>
                  <a:schemeClr val="tx1"/>
                </a:solidFill>
              </a:rPr>
              <a:t>Ata B. </a:t>
            </a:r>
            <a:r>
              <a:rPr lang="tr-TR" sz="2000" b="1" dirty="0" err="1" smtClean="0">
                <a:solidFill>
                  <a:schemeClr val="tx1"/>
                </a:solidFill>
              </a:rPr>
              <a:t>Ebi</a:t>
            </a:r>
            <a:r>
              <a:rPr lang="tr-TR" sz="2000" b="1" dirty="0" smtClean="0">
                <a:solidFill>
                  <a:schemeClr val="tx1"/>
                </a:solidFill>
              </a:rPr>
              <a:t> </a:t>
            </a:r>
            <a:r>
              <a:rPr lang="tr-TR" sz="2000" b="1" dirty="0" err="1" smtClean="0">
                <a:solidFill>
                  <a:schemeClr val="tx1"/>
                </a:solidFill>
              </a:rPr>
              <a:t>Rabah</a:t>
            </a:r>
            <a:r>
              <a:rPr lang="tr-TR" sz="2000" b="1" dirty="0" smtClean="0">
                <a:solidFill>
                  <a:schemeClr val="tx1"/>
                </a:solidFill>
              </a:rPr>
              <a:t> der ki:</a:t>
            </a:r>
          </a:p>
          <a:p>
            <a:pPr algn="ctr"/>
            <a:r>
              <a:rPr lang="tr-TR" sz="2000" dirty="0" smtClean="0">
                <a:solidFill>
                  <a:schemeClr val="tx1"/>
                </a:solidFill>
              </a:rPr>
              <a:t>Kul üç defa “Ya rab” deyince Allah </a:t>
            </a:r>
            <a:r>
              <a:rPr lang="tr-TR" sz="2000" dirty="0" err="1" smtClean="0">
                <a:solidFill>
                  <a:schemeClr val="tx1"/>
                </a:solidFill>
              </a:rPr>
              <a:t>teala</a:t>
            </a:r>
            <a:r>
              <a:rPr lang="tr-TR" sz="2000" dirty="0" smtClean="0">
                <a:solidFill>
                  <a:schemeClr val="tx1"/>
                </a:solidFill>
              </a:rPr>
              <a:t> ona nazar eder ve duasını kabul buyurur.</a:t>
            </a:r>
          </a:p>
          <a:p>
            <a:pPr algn="ctr"/>
            <a:r>
              <a:rPr lang="tr-TR" sz="2000" dirty="0" smtClean="0">
                <a:solidFill>
                  <a:schemeClr val="tx1"/>
                </a:solidFill>
              </a:rPr>
              <a:t> </a:t>
            </a:r>
            <a:endParaRPr lang="tr-TR" sz="2000" dirty="0">
              <a:solidFill>
                <a:schemeClr val="tx1"/>
              </a:solidFill>
            </a:endParaRPr>
          </a:p>
        </p:txBody>
      </p:sp>
      <p:sp>
        <p:nvSpPr>
          <p:cNvPr id="3" name="2 Dikdörtgen"/>
          <p:cNvSpPr/>
          <p:nvPr/>
        </p:nvSpPr>
        <p:spPr>
          <a:xfrm>
            <a:off x="8715404" y="0"/>
            <a:ext cx="428596" cy="6858000"/>
          </a:xfrm>
          <a:prstGeom prst="rect">
            <a:avLst/>
          </a:prstGeom>
          <a:solidFill>
            <a:srgbClr val="00B050">
              <a:alpha val="17000"/>
            </a:srgbClr>
          </a:solidFill>
          <a:ln>
            <a:noFill/>
          </a:ln>
          <a:effectLst>
            <a:innerShdw blurRad="546100" dist="190500" dir="7440000">
              <a:prstClr val="black">
                <a:alpha val="73000"/>
              </a:prstClr>
            </a:inn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tr-TR" sz="2400" b="1" dirty="0" smtClean="0">
                <a:solidFill>
                  <a:schemeClr val="tx1"/>
                </a:solidFill>
                <a:latin typeface="Times New Roman" pitchFamily="18" charset="0"/>
                <a:cs typeface="Times New Roman" pitchFamily="18" charset="0"/>
              </a:rPr>
              <a:t>Alimlerimiz Diyor Ki:</a:t>
            </a:r>
            <a:endParaRPr lang="tr-TR" sz="2400" b="1"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Dikdörtgen"/>
          <p:cNvSpPr/>
          <p:nvPr/>
        </p:nvSpPr>
        <p:spPr>
          <a:xfrm>
            <a:off x="214282" y="500042"/>
            <a:ext cx="8491244" cy="4643470"/>
          </a:xfrm>
          <a:prstGeom prst="rect">
            <a:avLst/>
          </a:prstGeom>
          <a:solidFill>
            <a:schemeClr val="accent6">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pPr algn="ctr"/>
            <a:r>
              <a:rPr lang="tr-TR" sz="2000" b="1" dirty="0" smtClean="0">
                <a:solidFill>
                  <a:schemeClr val="tx1"/>
                </a:solidFill>
              </a:rPr>
              <a:t>“Her an geçer, her var göçer, kalır hak, </a:t>
            </a:r>
          </a:p>
          <a:p>
            <a:pPr algn="ctr"/>
            <a:r>
              <a:rPr lang="tr-TR" sz="2000" b="1" dirty="0" smtClean="0">
                <a:solidFill>
                  <a:schemeClr val="tx1"/>
                </a:solidFill>
              </a:rPr>
              <a:t>Sen hep hak ile beraber olmaya bak”</a:t>
            </a:r>
          </a:p>
          <a:p>
            <a:pPr algn="r"/>
            <a:r>
              <a:rPr lang="tr-TR" sz="2000" b="1" dirty="0" smtClean="0">
                <a:solidFill>
                  <a:schemeClr val="tx1"/>
                </a:solidFill>
              </a:rPr>
              <a:t>Ziya Paşa</a:t>
            </a:r>
          </a:p>
          <a:p>
            <a:pPr algn="ctr"/>
            <a:endParaRPr lang="tr-TR" sz="2000" dirty="0" smtClean="0">
              <a:solidFill>
                <a:schemeClr val="tx1"/>
              </a:solidFill>
            </a:endParaRPr>
          </a:p>
          <a:p>
            <a:pPr algn="ctr"/>
            <a:r>
              <a:rPr lang="tr-TR" sz="2000" dirty="0" smtClean="0">
                <a:solidFill>
                  <a:schemeClr val="tx1"/>
                </a:solidFill>
              </a:rPr>
              <a:t>“Kimsesiz kimse olmaz,</a:t>
            </a:r>
          </a:p>
          <a:p>
            <a:pPr algn="ctr"/>
            <a:r>
              <a:rPr lang="tr-TR" sz="2000" dirty="0" smtClean="0">
                <a:solidFill>
                  <a:schemeClr val="tx1"/>
                </a:solidFill>
              </a:rPr>
              <a:t>Kimsenin vardır kimsesi,</a:t>
            </a:r>
          </a:p>
          <a:p>
            <a:pPr algn="ctr"/>
            <a:r>
              <a:rPr lang="tr-TR" sz="2000" dirty="0" smtClean="0">
                <a:solidFill>
                  <a:schemeClr val="tx1"/>
                </a:solidFill>
              </a:rPr>
              <a:t>Kimsesiz kaldım medet!</a:t>
            </a:r>
          </a:p>
          <a:p>
            <a:pPr algn="ctr"/>
            <a:r>
              <a:rPr lang="tr-TR" sz="2000" dirty="0" smtClean="0">
                <a:solidFill>
                  <a:schemeClr val="tx1"/>
                </a:solidFill>
              </a:rPr>
              <a:t>Ey kimsesizler kimsesi…”</a:t>
            </a:r>
            <a:endParaRPr lang="tr-TR" sz="2000" dirty="0">
              <a:solidFill>
                <a:schemeClr val="tx1"/>
              </a:solidFill>
            </a:endParaRPr>
          </a:p>
        </p:txBody>
      </p:sp>
      <p:sp>
        <p:nvSpPr>
          <p:cNvPr id="3" name="2 Dikdörtgen"/>
          <p:cNvSpPr/>
          <p:nvPr/>
        </p:nvSpPr>
        <p:spPr>
          <a:xfrm>
            <a:off x="8715404" y="0"/>
            <a:ext cx="428596" cy="6858000"/>
          </a:xfrm>
          <a:prstGeom prst="rect">
            <a:avLst/>
          </a:prstGeom>
          <a:solidFill>
            <a:srgbClr val="00B050">
              <a:alpha val="17000"/>
            </a:srgbClr>
          </a:solidFill>
          <a:ln>
            <a:noFill/>
          </a:ln>
          <a:effectLst>
            <a:innerShdw blurRad="546100" dist="190500" dir="7440000">
              <a:prstClr val="black">
                <a:alpha val="73000"/>
              </a:prstClr>
            </a:inn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tr-TR" sz="2400" b="1" dirty="0" smtClean="0">
                <a:solidFill>
                  <a:schemeClr val="tx1"/>
                </a:solidFill>
                <a:latin typeface="Times New Roman" pitchFamily="18" charset="0"/>
                <a:cs typeface="Times New Roman" pitchFamily="18" charset="0"/>
              </a:rPr>
              <a:t>Şairlerimiz Diyor Ki:</a:t>
            </a:r>
            <a:endParaRPr lang="tr-TR" sz="2400" b="1"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Dikdörtgen"/>
          <p:cNvSpPr/>
          <p:nvPr/>
        </p:nvSpPr>
        <p:spPr>
          <a:xfrm>
            <a:off x="295598" y="500042"/>
            <a:ext cx="8491244" cy="4643470"/>
          </a:xfrm>
          <a:prstGeom prst="rect">
            <a:avLst/>
          </a:prstGeom>
          <a:solidFill>
            <a:schemeClr val="accent6">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pPr algn="ctr"/>
            <a:r>
              <a:rPr lang="tr-TR" sz="2000" dirty="0" smtClean="0">
                <a:solidFill>
                  <a:schemeClr val="tx1"/>
                </a:solidFill>
              </a:rPr>
              <a:t>Şükürler Olsun</a:t>
            </a:r>
          </a:p>
          <a:p>
            <a:pPr algn="just"/>
            <a:r>
              <a:rPr lang="tr-TR" sz="2000" dirty="0" smtClean="0">
                <a:solidFill>
                  <a:schemeClr val="tx1"/>
                </a:solidFill>
              </a:rPr>
              <a:t>	Yaşlı Kadın Oldukça Dini Bütün Bir İnsanmış Her Sabah Kapısının Önüne Çıkar Ve Bağıra Bağıra Dua Edermiş "Allah’ım Bize Verdiklerin İçin Sana Şükürler Olsun" Ve Ardından Her  Seferinde De Yan Komşusunun Sesi Duyulurmuş: " Allah Yok </a:t>
            </a:r>
            <a:r>
              <a:rPr lang="tr-TR" sz="2000" dirty="0" err="1" smtClean="0">
                <a:solidFill>
                  <a:schemeClr val="tx1"/>
                </a:solidFill>
              </a:rPr>
              <a:t>Kadıın</a:t>
            </a:r>
            <a:r>
              <a:rPr lang="tr-TR" sz="2000" dirty="0" smtClean="0">
                <a:solidFill>
                  <a:schemeClr val="tx1"/>
                </a:solidFill>
              </a:rPr>
              <a:t> Allah Yok!!!" </a:t>
            </a:r>
          </a:p>
          <a:p>
            <a:pPr algn="just"/>
            <a:r>
              <a:rPr lang="tr-TR" sz="2000" dirty="0" smtClean="0">
                <a:solidFill>
                  <a:schemeClr val="tx1"/>
                </a:solidFill>
              </a:rPr>
              <a:t>	Yaşlı Teyze Ne Kadar Sinirlense De Yine Her Sabah Dua Edermiş,Öteki Komşu Da İnadından Her Seferinde Ona Öyle Bağırırmış.. Neyse.. Bir Aksam, Komşusu Yaşlı Teyzeye Bir Oyun  Etmeye Kalkmış..Markete Gidip Bir Sürü Meyve Sebze Ekmek Vs. Alıp Torbalara Doldurmuş,Yaşlı Teyzenin Kapısının Önüne Bırakmış... </a:t>
            </a:r>
          </a:p>
          <a:p>
            <a:pPr algn="just"/>
            <a:r>
              <a:rPr lang="tr-TR" sz="2000" dirty="0" smtClean="0">
                <a:solidFill>
                  <a:schemeClr val="tx1"/>
                </a:solidFill>
              </a:rPr>
              <a:t>	Ertesi Sabah Teyze Kapıyı Açıp Da Yiyecekleri Görünce Çok  Şaşırmış Ve Sevinçle Bağırmış: -"Sana Şükürler Olsun Allah’ım,Bu  Gönderdiğin Yiyecekler İçin Sana Şükürler Olsun!!!" </a:t>
            </a:r>
          </a:p>
          <a:p>
            <a:pPr algn="just"/>
            <a:r>
              <a:rPr lang="tr-TR" sz="2000" dirty="0" smtClean="0">
                <a:solidFill>
                  <a:schemeClr val="tx1"/>
                </a:solidFill>
              </a:rPr>
              <a:t>	Ve Ağacın  Arkasından Onu Seyreden Komşusu Seslenmiş: -" Allah Yok </a:t>
            </a:r>
            <a:r>
              <a:rPr lang="tr-TR" sz="2000" dirty="0" err="1" smtClean="0">
                <a:solidFill>
                  <a:schemeClr val="tx1"/>
                </a:solidFill>
              </a:rPr>
              <a:t>Kadıın</a:t>
            </a:r>
            <a:r>
              <a:rPr lang="tr-TR" sz="2000" dirty="0" smtClean="0">
                <a:solidFill>
                  <a:schemeClr val="tx1"/>
                </a:solidFill>
              </a:rPr>
              <a:t> Allah  Yok!!! O Yiyecekleri Ben Aldım!!!" </a:t>
            </a:r>
          </a:p>
          <a:p>
            <a:pPr algn="just"/>
            <a:r>
              <a:rPr lang="tr-TR" sz="2000" dirty="0" smtClean="0">
                <a:solidFill>
                  <a:schemeClr val="tx1"/>
                </a:solidFill>
              </a:rPr>
              <a:t>	Yaşlı Teyze Hiç İstifini  Bozmamış "Yüce Allah’ım Sana Ne Kadar Şükretsem Azdır!!!! Hem Bu  Yiyecekleri Göndermişsin Hem De Parasını Şeytana  Ödetmişsin!!!"</a:t>
            </a:r>
            <a:endParaRPr lang="tr-TR" sz="2000" dirty="0">
              <a:solidFill>
                <a:schemeClr val="tx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Dikdörtgen"/>
          <p:cNvSpPr/>
          <p:nvPr/>
        </p:nvSpPr>
        <p:spPr>
          <a:xfrm>
            <a:off x="224160" y="214290"/>
            <a:ext cx="8491244" cy="4643470"/>
          </a:xfrm>
          <a:prstGeom prst="rect">
            <a:avLst/>
          </a:prstGeom>
          <a:solidFill>
            <a:schemeClr val="accent6">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pPr algn="ctr"/>
            <a:r>
              <a:rPr lang="ar-SA" sz="3600" dirty="0" smtClean="0">
                <a:solidFill>
                  <a:schemeClr val="tx1"/>
                </a:solidFill>
                <a:latin typeface="HASENAT4" pitchFamily="2" charset="-78"/>
                <a:cs typeface="HASENAT4" pitchFamily="2" charset="-78"/>
              </a:rPr>
              <a:t>تُسَبِّحُ لَهُ السَّموَاتُ السَّبْعُ وَالْاَرْضُ وَمَنْ فيهِنَّ وَاِنْ مِنْ شَىْءٍ اِلَّا يُسَبِّحُ بِحَمْدِه وَلكِنْ لَا تَفْقَهُونَ تَسْبيحَهُمْ اِنَّهُ كَانَ حَليمًا غَفُورًا</a:t>
            </a:r>
            <a:endParaRPr lang="tr-TR" sz="3600" dirty="0" smtClean="0">
              <a:solidFill>
                <a:schemeClr val="tx1"/>
              </a:solidFill>
              <a:latin typeface="HASENAT4" pitchFamily="2" charset="-78"/>
              <a:cs typeface="HASENAT4" pitchFamily="2" charset="-78"/>
            </a:endParaRPr>
          </a:p>
          <a:p>
            <a:pPr algn="just"/>
            <a:r>
              <a:rPr lang="tr-TR" sz="2800" dirty="0" smtClean="0">
                <a:solidFill>
                  <a:schemeClr val="tx1"/>
                </a:solidFill>
              </a:rPr>
              <a:t>	</a:t>
            </a:r>
          </a:p>
          <a:p>
            <a:pPr algn="just"/>
            <a:r>
              <a:rPr lang="tr-TR" sz="2800" dirty="0" smtClean="0">
                <a:solidFill>
                  <a:schemeClr val="tx1"/>
                </a:solidFill>
              </a:rPr>
              <a:t>	“</a:t>
            </a:r>
            <a:r>
              <a:rPr lang="tr-TR" sz="2800" dirty="0" smtClean="0">
                <a:solidFill>
                  <a:srgbClr val="C00000"/>
                </a:solidFill>
              </a:rPr>
              <a:t>Yedi gök, yer ve bunların içinde bulunanlar Allah’ı tespih ederler. </a:t>
            </a:r>
            <a:r>
              <a:rPr lang="tr-TR" sz="2800" dirty="0" smtClean="0">
                <a:solidFill>
                  <a:srgbClr val="0070C0"/>
                </a:solidFill>
              </a:rPr>
              <a:t>Her şey O’nu </a:t>
            </a:r>
            <a:r>
              <a:rPr lang="tr-TR" sz="2800" dirty="0" err="1" smtClean="0">
                <a:solidFill>
                  <a:srgbClr val="0070C0"/>
                </a:solidFill>
              </a:rPr>
              <a:t>hamd</a:t>
            </a:r>
            <a:r>
              <a:rPr lang="tr-TR" sz="2800" dirty="0" smtClean="0">
                <a:solidFill>
                  <a:srgbClr val="0070C0"/>
                </a:solidFill>
              </a:rPr>
              <a:t> ile tespih eder. </a:t>
            </a:r>
            <a:r>
              <a:rPr lang="tr-TR" sz="2800" dirty="0" smtClean="0">
                <a:solidFill>
                  <a:srgbClr val="002060"/>
                </a:solidFill>
              </a:rPr>
              <a:t>Ancak, siz onların tespihlerini anlamazsınız. </a:t>
            </a:r>
            <a:r>
              <a:rPr lang="tr-TR" sz="2800" dirty="0" smtClean="0">
                <a:solidFill>
                  <a:schemeClr val="tx1"/>
                </a:solidFill>
              </a:rPr>
              <a:t>O, </a:t>
            </a:r>
            <a:r>
              <a:rPr lang="tr-TR" sz="2800" dirty="0" err="1" smtClean="0">
                <a:solidFill>
                  <a:schemeClr val="tx1"/>
                </a:solidFill>
              </a:rPr>
              <a:t>halîm’dir</a:t>
            </a:r>
            <a:r>
              <a:rPr lang="tr-TR" sz="2800" dirty="0" smtClean="0">
                <a:solidFill>
                  <a:schemeClr val="tx1"/>
                </a:solidFill>
              </a:rPr>
              <a:t> (hemen cezalandırmaz, mühlet verir), çok bağışlayandır.” </a:t>
            </a:r>
            <a:r>
              <a:rPr lang="tr-TR" sz="1600" dirty="0" smtClean="0">
                <a:solidFill>
                  <a:schemeClr val="tx1"/>
                </a:solidFill>
              </a:rPr>
              <a:t>(</a:t>
            </a:r>
            <a:r>
              <a:rPr lang="tr-TR" sz="1600" dirty="0" err="1" smtClean="0">
                <a:solidFill>
                  <a:schemeClr val="tx1"/>
                </a:solidFill>
              </a:rPr>
              <a:t>İsra</a:t>
            </a:r>
            <a:r>
              <a:rPr lang="tr-TR" sz="1600" dirty="0" smtClean="0">
                <a:solidFill>
                  <a:schemeClr val="tx1"/>
                </a:solidFill>
              </a:rPr>
              <a:t>, 17/44)</a:t>
            </a:r>
            <a:endParaRPr lang="tr-TR" sz="2800" dirty="0" smtClean="0">
              <a:solidFill>
                <a:schemeClr val="tx1"/>
              </a:solidFill>
            </a:endParaRPr>
          </a:p>
        </p:txBody>
      </p:sp>
      <p:sp>
        <p:nvSpPr>
          <p:cNvPr id="3" name="2 Dikdörtgen"/>
          <p:cNvSpPr/>
          <p:nvPr/>
        </p:nvSpPr>
        <p:spPr>
          <a:xfrm>
            <a:off x="8715404" y="0"/>
            <a:ext cx="428596" cy="6858000"/>
          </a:xfrm>
          <a:prstGeom prst="rect">
            <a:avLst/>
          </a:prstGeom>
          <a:solidFill>
            <a:srgbClr val="00B050">
              <a:alpha val="17000"/>
            </a:srgbClr>
          </a:solidFill>
          <a:ln>
            <a:noFill/>
          </a:ln>
          <a:effectLst>
            <a:innerShdw blurRad="546100" dist="190500" dir="7440000">
              <a:prstClr val="black">
                <a:alpha val="73000"/>
              </a:prstClr>
            </a:inn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tr-TR" sz="2400" b="1" dirty="0" smtClean="0">
                <a:solidFill>
                  <a:schemeClr val="tx1"/>
                </a:solidFill>
                <a:latin typeface="Times New Roman" pitchFamily="18" charset="0"/>
                <a:cs typeface="Times New Roman" pitchFamily="18" charset="0"/>
              </a:rPr>
              <a:t>Her şey Allah’ı </a:t>
            </a:r>
            <a:r>
              <a:rPr lang="tr-TR" sz="2400" b="1" dirty="0" err="1" smtClean="0">
                <a:solidFill>
                  <a:schemeClr val="tx1"/>
                </a:solidFill>
                <a:latin typeface="Times New Roman" pitchFamily="18" charset="0"/>
                <a:cs typeface="Times New Roman" pitchFamily="18" charset="0"/>
              </a:rPr>
              <a:t>Tesbih</a:t>
            </a:r>
            <a:r>
              <a:rPr lang="tr-TR" sz="2400" b="1" dirty="0" smtClean="0">
                <a:solidFill>
                  <a:schemeClr val="tx1"/>
                </a:solidFill>
                <a:latin typeface="Times New Roman" pitchFamily="18" charset="0"/>
                <a:cs typeface="Times New Roman" pitchFamily="18" charset="0"/>
              </a:rPr>
              <a:t> Eder</a:t>
            </a:r>
            <a:endParaRPr lang="tr-TR" sz="2400" b="1"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Dikdörtgen"/>
          <p:cNvSpPr/>
          <p:nvPr/>
        </p:nvSpPr>
        <p:spPr>
          <a:xfrm>
            <a:off x="295598" y="500042"/>
            <a:ext cx="8491244" cy="4643470"/>
          </a:xfrm>
          <a:prstGeom prst="rect">
            <a:avLst/>
          </a:prstGeom>
          <a:solidFill>
            <a:schemeClr val="accent6">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pPr algn="ctr"/>
            <a:r>
              <a:rPr lang="tr-TR" sz="2000" dirty="0" smtClean="0">
                <a:solidFill>
                  <a:schemeClr val="tx1"/>
                </a:solidFill>
                <a:latin typeface="Times New Roman" pitchFamily="18" charset="0"/>
                <a:cs typeface="Times New Roman" pitchFamily="18" charset="0"/>
              </a:rPr>
              <a:t>EN GÜZEL DUA</a:t>
            </a:r>
          </a:p>
          <a:p>
            <a:pPr algn="just"/>
            <a:r>
              <a:rPr lang="tr-TR" sz="2000" dirty="0" smtClean="0">
                <a:solidFill>
                  <a:schemeClr val="tx1"/>
                </a:solidFill>
                <a:latin typeface="Times New Roman" pitchFamily="18" charset="0"/>
                <a:cs typeface="Times New Roman" pitchFamily="18" charset="0"/>
              </a:rPr>
              <a:t>	Bir baba ile oğul oltalarını göl kenarına atıp otele döndüler. Bir saat sonra gittiklerinde oltaya dört beş balığın takıldığını gördüler. Çocuk: Ben balıkların oltaya takılacaklarını biliyordum, dedi. Babası sordu: Nereden biliyordun? Dua ettim de onun için, dedi çocuk. Cevaptan babası hoşnuttu. Oltayı yeniden hazırladılar, </a:t>
            </a:r>
            <a:r>
              <a:rPr lang="tr-TR" sz="2000" dirty="0" err="1" smtClean="0">
                <a:solidFill>
                  <a:schemeClr val="tx1"/>
                </a:solidFill>
                <a:latin typeface="Times New Roman" pitchFamily="18" charset="0"/>
                <a:cs typeface="Times New Roman" pitchFamily="18" charset="0"/>
              </a:rPr>
              <a:t>îkisi</a:t>
            </a:r>
            <a:r>
              <a:rPr lang="tr-TR" sz="2000" dirty="0" smtClean="0">
                <a:solidFill>
                  <a:schemeClr val="tx1"/>
                </a:solidFill>
                <a:latin typeface="Times New Roman" pitchFamily="18" charset="0"/>
                <a:cs typeface="Times New Roman" pitchFamily="18" charset="0"/>
              </a:rPr>
              <a:t> de hallerinden memnun öğle yemeği yemek için otele döndüler. Yemekten sonra göle gittiler. Yine birkaç balık yakalanmıştı. Çocuk: Böyle olacağını biliyordum, dedi. Nereden biliyordun?</a:t>
            </a:r>
          </a:p>
          <a:p>
            <a:pPr algn="just"/>
            <a:r>
              <a:rPr lang="tr-TR" sz="2000" dirty="0" smtClean="0">
                <a:solidFill>
                  <a:schemeClr val="tx1"/>
                </a:solidFill>
                <a:latin typeface="Times New Roman" pitchFamily="18" charset="0"/>
                <a:cs typeface="Times New Roman" pitchFamily="18" charset="0"/>
              </a:rPr>
              <a:t/>
            </a:r>
            <a:br>
              <a:rPr lang="tr-TR" sz="2000" dirty="0" smtClean="0">
                <a:solidFill>
                  <a:schemeClr val="tx1"/>
                </a:solidFill>
                <a:latin typeface="Times New Roman" pitchFamily="18" charset="0"/>
                <a:cs typeface="Times New Roman" pitchFamily="18" charset="0"/>
              </a:rPr>
            </a:br>
            <a:r>
              <a:rPr lang="tr-TR" sz="2000" dirty="0" smtClean="0">
                <a:solidFill>
                  <a:schemeClr val="tx1"/>
                </a:solidFill>
                <a:latin typeface="Times New Roman" pitchFamily="18" charset="0"/>
                <a:cs typeface="Times New Roman" pitchFamily="18" charset="0"/>
              </a:rPr>
              <a:t>	- Dua ettim de onun için. Baba oğul oltayı tekrar göle attı ve otele gittiler. Yatmadan önce, göle gidip oltaya baktıklarında bu defa bir tek balığın bile oltaya takılmadığını gördüler. Çocuk yine ama bu kez: - Ben oltaya balık gelmeyeceğini biliyordum, dedi. Babası gelecek cevabı tahmin eder gibi sordu:</a:t>
            </a:r>
            <a:br>
              <a:rPr lang="tr-TR" sz="2000" dirty="0" smtClean="0">
                <a:solidFill>
                  <a:schemeClr val="tx1"/>
                </a:solidFill>
                <a:latin typeface="Times New Roman" pitchFamily="18" charset="0"/>
                <a:cs typeface="Times New Roman" pitchFamily="18" charset="0"/>
              </a:rPr>
            </a:br>
            <a:r>
              <a:rPr lang="tr-TR" sz="2000" dirty="0" smtClean="0">
                <a:solidFill>
                  <a:schemeClr val="tx1"/>
                </a:solidFill>
                <a:latin typeface="Times New Roman" pitchFamily="18" charset="0"/>
                <a:cs typeface="Times New Roman" pitchFamily="18" charset="0"/>
              </a:rPr>
              <a:t>	</a:t>
            </a:r>
            <a:r>
              <a:rPr lang="tr-TR" sz="2000" b="1" dirty="0" smtClean="0">
                <a:solidFill>
                  <a:schemeClr val="tx1"/>
                </a:solidFill>
                <a:latin typeface="Times New Roman" pitchFamily="18" charset="0"/>
                <a:cs typeface="Times New Roman" pitchFamily="18" charset="0"/>
              </a:rPr>
              <a:t>- </a:t>
            </a:r>
            <a:r>
              <a:rPr lang="tr-TR" sz="2000" dirty="0" smtClean="0">
                <a:solidFill>
                  <a:schemeClr val="tx1"/>
                </a:solidFill>
                <a:latin typeface="Times New Roman" pitchFamily="18" charset="0"/>
                <a:cs typeface="Times New Roman" pitchFamily="18" charset="0"/>
              </a:rPr>
              <a:t>Nereden biliyordun? - Dua etmedim de onun için, dedi çocuk. - Niçin dua etmedin. Cevap enfesti ve asıl merak edilen de oydu. - Oltaya yem takmayı unuttuğun aklıma geldi de ondan. Balığın da, nehrin de, oltanın da, insanın da sahibi Allah'tır. </a:t>
            </a:r>
            <a:endParaRPr lang="tr-TR" sz="2000"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Dikdörtgen"/>
          <p:cNvSpPr/>
          <p:nvPr/>
        </p:nvSpPr>
        <p:spPr>
          <a:xfrm>
            <a:off x="295598" y="500042"/>
            <a:ext cx="8491244" cy="4643470"/>
          </a:xfrm>
          <a:prstGeom prst="rect">
            <a:avLst/>
          </a:prstGeom>
          <a:solidFill>
            <a:schemeClr val="accent6">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pPr algn="just">
              <a:lnSpc>
                <a:spcPct val="130000"/>
              </a:lnSpc>
            </a:pPr>
            <a:r>
              <a:rPr lang="tr-TR" sz="1600" b="1" i="1" dirty="0" smtClean="0">
                <a:solidFill>
                  <a:schemeClr val="tx1"/>
                </a:solidFill>
              </a:rPr>
              <a:t>Birisi her gece Allah‘ı anıyor, O'na dua ediyordu.. Bir gün şeytan ona dedi ki: Ey Allah‘ı çok anan kişi !Bütün gece Allah deyip çağırmana karşılık seni buyur eden var mı? Sana bir tek cevap bile gelmiyor, daha ne zamana kadar  dua edeceksin?</a:t>
            </a:r>
          </a:p>
          <a:p>
            <a:pPr algn="just"/>
            <a:r>
              <a:rPr lang="tr-TR" sz="1600" b="1" i="1" dirty="0" smtClean="0">
                <a:solidFill>
                  <a:schemeClr val="tx1"/>
                </a:solidFill>
              </a:rPr>
              <a:t>Adamın gönlü kırıldı, başını yere koydu ve uyudu. Rüyasında ona şöyle dendi: Kendine gel uyan! Niye duayı, zikri bıraktın? Neden usandın?</a:t>
            </a:r>
          </a:p>
          <a:p>
            <a:pPr algn="just"/>
            <a:r>
              <a:rPr lang="tr-TR" sz="1600" b="1" i="1" dirty="0" smtClean="0">
                <a:solidFill>
                  <a:schemeClr val="tx1"/>
                </a:solidFill>
              </a:rPr>
              <a:t>Adam: “Buyur…” diye bir cevap gelmiyor ki, kapıdan kovulmaktan korkuyorum dedi.</a:t>
            </a:r>
          </a:p>
          <a:p>
            <a:pPr algn="just">
              <a:lnSpc>
                <a:spcPct val="130000"/>
              </a:lnSpc>
            </a:pPr>
            <a:r>
              <a:rPr lang="tr-TR" sz="1600" b="1" i="1" dirty="0" smtClean="0">
                <a:solidFill>
                  <a:schemeClr val="tx1"/>
                </a:solidFill>
              </a:rPr>
              <a:t>Bunun üzerine dendi ki ona: Senin Allah demen, O'nun buyur demesi sayesindedir... Senin yalvarışın, Allah‘</a:t>
            </a:r>
            <a:r>
              <a:rPr lang="tr-TR" sz="1600" b="1" i="1" dirty="0" err="1" smtClean="0">
                <a:solidFill>
                  <a:schemeClr val="tx1"/>
                </a:solidFill>
              </a:rPr>
              <a:t>ın</a:t>
            </a:r>
            <a:r>
              <a:rPr lang="tr-TR" sz="1600" b="1" i="1" dirty="0" smtClean="0">
                <a:solidFill>
                  <a:schemeClr val="tx1"/>
                </a:solidFill>
              </a:rPr>
              <a:t> senin ruhuna haber uçurmasındandır...</a:t>
            </a:r>
          </a:p>
          <a:p>
            <a:pPr algn="just">
              <a:lnSpc>
                <a:spcPct val="130000"/>
              </a:lnSpc>
            </a:pPr>
            <a:r>
              <a:rPr lang="tr-TR" sz="1600" b="1" i="1" dirty="0" smtClean="0">
                <a:solidFill>
                  <a:schemeClr val="tx1"/>
                </a:solidFill>
              </a:rPr>
              <a:t>Senin çabaların, çareler araman, Allah‘</a:t>
            </a:r>
            <a:r>
              <a:rPr lang="tr-TR" sz="1600" b="1" i="1" dirty="0" err="1" smtClean="0">
                <a:solidFill>
                  <a:schemeClr val="tx1"/>
                </a:solidFill>
              </a:rPr>
              <a:t>ın</a:t>
            </a:r>
            <a:r>
              <a:rPr lang="tr-TR" sz="1600" b="1" i="1" dirty="0" smtClean="0">
                <a:solidFill>
                  <a:schemeClr val="tx1"/>
                </a:solidFill>
              </a:rPr>
              <a:t> seni kendine yaklaştırması, ayaklarındaki bağları çözmesindendir…</a:t>
            </a:r>
          </a:p>
          <a:p>
            <a:pPr algn="just">
              <a:lnSpc>
                <a:spcPct val="130000"/>
              </a:lnSpc>
            </a:pPr>
            <a:r>
              <a:rPr lang="tr-TR" sz="1600" b="1" i="1" dirty="0" smtClean="0">
                <a:solidFill>
                  <a:schemeClr val="tx1"/>
                </a:solidFill>
              </a:rPr>
              <a:t>Senin korkun, sevgin, ümidin Allah‘</a:t>
            </a:r>
            <a:r>
              <a:rPr lang="tr-TR" sz="1600" b="1" i="1" dirty="0" err="1" smtClean="0">
                <a:solidFill>
                  <a:schemeClr val="tx1"/>
                </a:solidFill>
              </a:rPr>
              <a:t>ın</a:t>
            </a:r>
            <a:r>
              <a:rPr lang="tr-TR" sz="1600" b="1" i="1" dirty="0" smtClean="0">
                <a:solidFill>
                  <a:schemeClr val="tx1"/>
                </a:solidFill>
              </a:rPr>
              <a:t> </a:t>
            </a:r>
            <a:r>
              <a:rPr lang="tr-TR" sz="1600" b="1" i="1" dirty="0" err="1" smtClean="0">
                <a:solidFill>
                  <a:schemeClr val="tx1"/>
                </a:solidFill>
              </a:rPr>
              <a:t>lütfunun</a:t>
            </a:r>
            <a:r>
              <a:rPr lang="tr-TR" sz="1600" b="1" i="1" dirty="0" smtClean="0">
                <a:solidFill>
                  <a:schemeClr val="tx1"/>
                </a:solidFill>
              </a:rPr>
              <a:t/>
            </a:r>
            <a:br>
              <a:rPr lang="tr-TR" sz="1600" b="1" i="1" dirty="0" smtClean="0">
                <a:solidFill>
                  <a:schemeClr val="tx1"/>
                </a:solidFill>
              </a:rPr>
            </a:br>
            <a:r>
              <a:rPr lang="tr-TR" sz="1600" b="1" i="1" dirty="0" smtClean="0">
                <a:solidFill>
                  <a:schemeClr val="tx1"/>
                </a:solidFill>
              </a:rPr>
              <a:t>kemendidir… Senin her </a:t>
            </a:r>
            <a:r>
              <a:rPr lang="tr-TR" sz="1600" b="1" i="1" dirty="0" err="1" smtClean="0">
                <a:solidFill>
                  <a:schemeClr val="tx1"/>
                </a:solidFill>
              </a:rPr>
              <a:t>Yarabbî</a:t>
            </a:r>
            <a:r>
              <a:rPr lang="tr-TR" sz="1600" b="1" i="1" dirty="0" smtClean="0">
                <a:solidFill>
                  <a:schemeClr val="tx1"/>
                </a:solidFill>
              </a:rPr>
              <a:t> demenin altında, Allah‘</a:t>
            </a:r>
            <a:r>
              <a:rPr lang="tr-TR" sz="1600" b="1" i="1" dirty="0" err="1" smtClean="0">
                <a:solidFill>
                  <a:schemeClr val="tx1"/>
                </a:solidFill>
              </a:rPr>
              <a:t>ın</a:t>
            </a:r>
            <a:r>
              <a:rPr lang="tr-TR" sz="1600" b="1" i="1" dirty="0" smtClean="0">
                <a:solidFill>
                  <a:schemeClr val="tx1"/>
                </a:solidFill>
              </a:rPr>
              <a:t> buyur</a:t>
            </a:r>
            <a:br>
              <a:rPr lang="tr-TR" sz="1600" b="1" i="1" dirty="0" smtClean="0">
                <a:solidFill>
                  <a:schemeClr val="tx1"/>
                </a:solidFill>
              </a:rPr>
            </a:br>
            <a:r>
              <a:rPr lang="tr-TR" sz="1600" b="1" i="1" dirty="0" smtClean="0">
                <a:solidFill>
                  <a:schemeClr val="tx1"/>
                </a:solidFill>
              </a:rPr>
              <a:t>demesi vardır...  Gafilin, cahilin canı, bu duadan uzaktır... </a:t>
            </a:r>
            <a:r>
              <a:rPr lang="tr-TR" sz="1600" b="1" i="1" dirty="0" smtClean="0">
                <a:solidFill>
                  <a:schemeClr val="tx1"/>
                </a:solidFill>
                <a:effectLst>
                  <a:outerShdw blurRad="38100" dist="38100" dir="2700000" algn="tl">
                    <a:srgbClr val="808080"/>
                  </a:outerShdw>
                </a:effectLst>
              </a:rPr>
              <a:t>Çünkü </a:t>
            </a:r>
            <a:r>
              <a:rPr lang="tr-TR" sz="1600" b="1" i="1" dirty="0" err="1" smtClean="0">
                <a:solidFill>
                  <a:schemeClr val="tx1"/>
                </a:solidFill>
                <a:effectLst>
                  <a:outerShdw blurRad="38100" dist="38100" dir="2700000" algn="tl">
                    <a:srgbClr val="808080"/>
                  </a:outerShdw>
                </a:effectLst>
              </a:rPr>
              <a:t>Yarabbî</a:t>
            </a:r>
            <a:r>
              <a:rPr lang="tr-TR" sz="1600" b="1" i="1" dirty="0" smtClean="0">
                <a:solidFill>
                  <a:schemeClr val="tx1"/>
                </a:solidFill>
                <a:effectLst>
                  <a:outerShdw blurRad="38100" dist="38100" dir="2700000" algn="tl">
                    <a:srgbClr val="808080"/>
                  </a:outerShdw>
                </a:effectLst>
              </a:rPr>
              <a:t> demeye izin yok ona...</a:t>
            </a:r>
            <a:br>
              <a:rPr lang="tr-TR" sz="1600" b="1" i="1" dirty="0" smtClean="0">
                <a:solidFill>
                  <a:schemeClr val="tx1"/>
                </a:solidFill>
                <a:effectLst>
                  <a:outerShdw blurRad="38100" dist="38100" dir="2700000" algn="tl">
                    <a:srgbClr val="808080"/>
                  </a:outerShdw>
                </a:effectLst>
              </a:rPr>
            </a:br>
            <a:r>
              <a:rPr lang="tr-TR" sz="1600" b="1" i="1" dirty="0" smtClean="0">
                <a:solidFill>
                  <a:schemeClr val="tx1"/>
                </a:solidFill>
                <a:effectLst>
                  <a:outerShdw blurRad="38100" dist="38100" dir="2700000" algn="tl">
                    <a:srgbClr val="808080"/>
                  </a:outerShdw>
                </a:effectLst>
              </a:rPr>
              <a:t>Ağzında da kilit var, dilinde de...  Zarara </a:t>
            </a:r>
            <a:r>
              <a:rPr lang="tr-TR" sz="1600" b="1" i="1" dirty="0" err="1" smtClean="0">
                <a:solidFill>
                  <a:schemeClr val="tx1"/>
                </a:solidFill>
                <a:effectLst>
                  <a:outerShdw blurRad="38100" dist="38100" dir="2700000" algn="tl">
                    <a:srgbClr val="808080"/>
                  </a:outerShdw>
                </a:effectLst>
              </a:rPr>
              <a:t>ugradığı</a:t>
            </a:r>
            <a:r>
              <a:rPr lang="tr-TR" sz="1600" b="1" i="1" dirty="0" smtClean="0">
                <a:solidFill>
                  <a:schemeClr val="tx1"/>
                </a:solidFill>
                <a:effectLst>
                  <a:outerShdw blurRad="38100" dist="38100" dir="2700000" algn="tl">
                    <a:srgbClr val="808080"/>
                  </a:outerShdw>
                </a:effectLst>
              </a:rPr>
              <a:t> zaman, ağlayıp, sızlamasın diye Allah ona dert, ağrı, sızı, gam, keder vermedi... </a:t>
            </a:r>
            <a:r>
              <a:rPr lang="tr-TR" sz="1600" b="1" i="1" dirty="0" smtClean="0">
                <a:solidFill>
                  <a:schemeClr val="tx1"/>
                </a:solidFill>
              </a:rPr>
              <a:t>Bununla anla ki, Allah'a dua etmeni, O'nu çağırmanı </a:t>
            </a:r>
            <a:r>
              <a:rPr lang="tr-TR" sz="1600" b="1" i="1" dirty="0" err="1" smtClean="0">
                <a:solidFill>
                  <a:schemeClr val="tx1"/>
                </a:solidFill>
              </a:rPr>
              <a:t>saglayan</a:t>
            </a:r>
            <a:r>
              <a:rPr lang="tr-TR" sz="1600" b="1" i="1" dirty="0" smtClean="0">
                <a:solidFill>
                  <a:schemeClr val="tx1"/>
                </a:solidFill>
              </a:rPr>
              <a:t> dert, Dünya saltanatından daha iyidir...</a:t>
            </a:r>
          </a:p>
          <a:p>
            <a:pPr algn="just"/>
            <a:r>
              <a:rPr lang="tr-TR" sz="1600" b="1" i="1" dirty="0" smtClean="0">
                <a:solidFill>
                  <a:schemeClr val="tx1"/>
                </a:solidFill>
              </a:rPr>
              <a:t>Dertsiz dua </a:t>
            </a:r>
            <a:r>
              <a:rPr lang="tr-TR" sz="1600" b="1" i="1" dirty="0" err="1" smtClean="0">
                <a:solidFill>
                  <a:schemeClr val="tx1"/>
                </a:solidFill>
              </a:rPr>
              <a:t>soguktur</a:t>
            </a:r>
            <a:r>
              <a:rPr lang="tr-TR" sz="1600" b="1" i="1" dirty="0" smtClean="0">
                <a:solidFill>
                  <a:schemeClr val="tx1"/>
                </a:solidFill>
              </a:rPr>
              <a:t>. Dertliyken yapılan dua gönülden kopar... Mesnevi </a:t>
            </a:r>
          </a:p>
          <a:p>
            <a:pPr algn="just"/>
            <a:endParaRPr lang="tr-TR" sz="1600"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Dikdörtgen"/>
          <p:cNvSpPr/>
          <p:nvPr/>
        </p:nvSpPr>
        <p:spPr>
          <a:xfrm>
            <a:off x="295598" y="214290"/>
            <a:ext cx="8491244" cy="5429288"/>
          </a:xfrm>
          <a:prstGeom prst="rect">
            <a:avLst/>
          </a:prstGeom>
          <a:solidFill>
            <a:schemeClr val="accent6">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pPr algn="just">
              <a:lnSpc>
                <a:spcPct val="140000"/>
              </a:lnSpc>
            </a:pPr>
            <a:r>
              <a:rPr lang="tr-TR" sz="1600" b="1" i="1" dirty="0" smtClean="0">
                <a:solidFill>
                  <a:schemeClr val="tx1"/>
                </a:solidFill>
                <a:effectLst>
                  <a:outerShdw blurRad="38100" dist="38100" dir="2700000" algn="tl">
                    <a:srgbClr val="C0C0C0"/>
                  </a:outerShdw>
                </a:effectLst>
                <a:latin typeface="Times New Roman" pitchFamily="18" charset="0"/>
                <a:cs typeface="Times New Roman" pitchFamily="18" charset="0"/>
              </a:rPr>
              <a:t>Bir gün çok fakir giyimli bir kadın yüzünde bir hüzünle manava girer.Dükkan sahibine </a:t>
            </a:r>
            <a:r>
              <a:rPr lang="tr-TR" sz="1600" b="1" i="1" dirty="0" err="1" smtClean="0">
                <a:solidFill>
                  <a:schemeClr val="tx1"/>
                </a:solidFill>
                <a:effectLst>
                  <a:outerShdw blurRad="38100" dist="38100" dir="2700000" algn="tl">
                    <a:srgbClr val="C0C0C0"/>
                  </a:outerShdw>
                </a:effectLst>
                <a:latin typeface="Times New Roman" pitchFamily="18" charset="0"/>
                <a:cs typeface="Times New Roman" pitchFamily="18" charset="0"/>
              </a:rPr>
              <a:t>mahçup</a:t>
            </a:r>
            <a:r>
              <a:rPr lang="tr-TR" sz="1600" b="1" i="1" dirty="0" smtClean="0">
                <a:solidFill>
                  <a:schemeClr val="tx1"/>
                </a:solidFill>
                <a:effectLst>
                  <a:outerShdw blurRad="38100" dist="38100" dir="2700000" algn="tl">
                    <a:srgbClr val="C0C0C0"/>
                  </a:outerShdw>
                </a:effectLst>
                <a:latin typeface="Times New Roman" pitchFamily="18" charset="0"/>
                <a:cs typeface="Times New Roman" pitchFamily="18" charset="0"/>
              </a:rPr>
              <a:t> bir şekilde yaklaşır. Kocasının çok hasta olduğunu,çalışamaz duruma düştüğünü ve yedi çocuğu ile birlikte aç kaldıklarını ve yiyeceğe ihtiyaçları olduğunu söyler. Manav ona ters bir şekilde bakarak derhal dükkanını terk etmesini ister.Kadın ailesinin ihtiyaçlarını düşünerek:</a:t>
            </a:r>
          </a:p>
          <a:p>
            <a:pPr algn="just">
              <a:lnSpc>
                <a:spcPct val="140000"/>
              </a:lnSpc>
            </a:pPr>
            <a:r>
              <a:rPr lang="tr-TR" sz="1600" b="1" i="1" dirty="0" smtClean="0">
                <a:solidFill>
                  <a:schemeClr val="tx1"/>
                </a:solidFill>
                <a:effectLst>
                  <a:outerShdw blurRad="38100" dist="38100" dir="2700000" algn="tl">
                    <a:srgbClr val="C0C0C0"/>
                  </a:outerShdw>
                </a:effectLst>
                <a:latin typeface="Times New Roman" pitchFamily="18" charset="0"/>
                <a:cs typeface="Times New Roman" pitchFamily="18" charset="0"/>
              </a:rPr>
              <a:t>- “Lütfen efendim” der. “paramız olur olmaz getirip borcumu ödeyeceğim.”</a:t>
            </a:r>
          </a:p>
          <a:p>
            <a:pPr algn="just">
              <a:lnSpc>
                <a:spcPct val="140000"/>
              </a:lnSpc>
            </a:pPr>
            <a:r>
              <a:rPr lang="tr-TR" sz="1600" dirty="0" smtClean="0">
                <a:solidFill>
                  <a:schemeClr val="tx1"/>
                </a:solidFill>
                <a:effectLst>
                  <a:outerShdw blurRad="38100" dist="38100" dir="2700000" algn="tl">
                    <a:srgbClr val="C0C0C0"/>
                  </a:outerShdw>
                </a:effectLst>
                <a:latin typeface="Times New Roman" pitchFamily="18" charset="0"/>
                <a:cs typeface="Times New Roman" pitchFamily="18" charset="0"/>
              </a:rPr>
              <a:t>Manav kendisine bir kredi açamayacağını çünkü onun eski müşterisi olmadığını,kendisinde bir hesabının bulunmadığını söyler.</a:t>
            </a:r>
          </a:p>
          <a:p>
            <a:pPr algn="just">
              <a:lnSpc>
                <a:spcPct val="140000"/>
              </a:lnSpc>
            </a:pPr>
            <a:r>
              <a:rPr lang="tr-TR" sz="1600" b="1" dirty="0" smtClean="0">
                <a:solidFill>
                  <a:schemeClr val="tx1"/>
                </a:solidFill>
                <a:latin typeface="Times New Roman" pitchFamily="18" charset="0"/>
                <a:cs typeface="Times New Roman" pitchFamily="18" charset="0"/>
              </a:rPr>
              <a:t>O sırada dükkanın dışında bekleyen bir müşteri ikisinin arasında devam eden bu konuşmayı dinlemektedir.İçeriye girerek manava yaklaşır ve: “ben o kadının almak istediklerine kefilim” der. “ailesinin ihtiyacı olan şeyleri ona ver.”</a:t>
            </a:r>
          </a:p>
          <a:p>
            <a:pPr algn="just">
              <a:lnSpc>
                <a:spcPct val="140000"/>
              </a:lnSpc>
            </a:pPr>
            <a:r>
              <a:rPr lang="tr-TR" sz="1600" b="1" i="1" dirty="0" smtClean="0">
                <a:solidFill>
                  <a:schemeClr val="tx1"/>
                </a:solidFill>
                <a:effectLst>
                  <a:outerShdw blurRad="38100" dist="38100" dir="2700000" algn="tl">
                    <a:srgbClr val="808080"/>
                  </a:outerShdw>
                </a:effectLst>
                <a:latin typeface="Times New Roman" pitchFamily="18" charset="0"/>
                <a:cs typeface="Times New Roman" pitchFamily="18" charset="0"/>
              </a:rPr>
              <a:t>Bunun üzerine manav çok isteksiz bir şekilde kadına döner ve “bir alışveriş listen var mıydı? Diye sorar.Kadın “evet efendim” der. “tamam” der manav. “şimdi onu terazinin şu kefesine koy,onun ağırlığınca diğer kefeye istediklerinden koyacağım”</a:t>
            </a:r>
          </a:p>
          <a:p>
            <a:pPr algn="just">
              <a:lnSpc>
                <a:spcPct val="140000"/>
              </a:lnSpc>
            </a:pPr>
            <a:r>
              <a:rPr lang="tr-TR" sz="1600" b="1" i="1" dirty="0" smtClean="0">
                <a:solidFill>
                  <a:schemeClr val="tx1"/>
                </a:solidFill>
                <a:effectLst>
                  <a:outerShdw blurRad="38100" dist="38100" dir="2700000" algn="tl">
                    <a:srgbClr val="C0C0C0"/>
                  </a:outerShdw>
                </a:effectLst>
                <a:latin typeface="Times New Roman" pitchFamily="18" charset="0"/>
                <a:cs typeface="Times New Roman" pitchFamily="18" charset="0"/>
              </a:rPr>
              <a:t>Kadın bir an duraklar,sonra başını önüne eğer ve çantasını açarak üzerine bir şeyler karalanmış bir kağıt parçasını çıkartır ve manavın kendisine gösterdiği kefeye özenle bırakırken başı hala öne eğiktir.</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Dikdörtgen"/>
          <p:cNvSpPr/>
          <p:nvPr/>
        </p:nvSpPr>
        <p:spPr>
          <a:xfrm>
            <a:off x="295598" y="500042"/>
            <a:ext cx="8491244" cy="4643470"/>
          </a:xfrm>
          <a:prstGeom prst="rect">
            <a:avLst/>
          </a:prstGeom>
          <a:solidFill>
            <a:schemeClr val="accent6">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pPr algn="just">
              <a:lnSpc>
                <a:spcPct val="140000"/>
              </a:lnSpc>
            </a:pPr>
            <a:r>
              <a:rPr lang="tr-TR" dirty="0" smtClean="0">
                <a:solidFill>
                  <a:schemeClr val="tx1"/>
                </a:solidFill>
                <a:effectLst>
                  <a:outerShdw blurRad="38100" dist="38100" dir="2700000" algn="tl">
                    <a:srgbClr val="C0C0C0"/>
                  </a:outerShdw>
                </a:effectLst>
                <a:latin typeface="Times New Roman" pitchFamily="18" charset="0"/>
                <a:cs typeface="Times New Roman" pitchFamily="18" charset="0"/>
              </a:rPr>
              <a:t>Manavın ve diğer müşterinin gözleri terazinin kefesine dikilirken hayretle büyümüştür.Manav müşteriye dönerek,kısık bir sesle “inanamıyorum” der.İnanılacak gibi değildir.</a:t>
            </a:r>
          </a:p>
          <a:p>
            <a:pPr algn="just">
              <a:lnSpc>
                <a:spcPct val="140000"/>
              </a:lnSpc>
            </a:pPr>
            <a:r>
              <a:rPr lang="tr-TR" dirty="0" smtClean="0">
                <a:solidFill>
                  <a:schemeClr val="tx1"/>
                </a:solidFill>
                <a:effectLst>
                  <a:outerShdw blurRad="38100" dist="38100" dir="2700000" algn="tl">
                    <a:srgbClr val="FFFFFF"/>
                  </a:outerShdw>
                </a:effectLst>
                <a:latin typeface="Times New Roman" pitchFamily="18" charset="0"/>
                <a:cs typeface="Times New Roman" pitchFamily="18" charset="0"/>
              </a:rPr>
              <a:t>Müşteri manava gülerken manav çoktan diğer kefeye eline geçeni doldurmaya başlamıştır ama nafile,diğer kefeyi yerinden bile kıpırdatamamıştır.</a:t>
            </a:r>
          </a:p>
          <a:p>
            <a:pPr algn="just">
              <a:lnSpc>
                <a:spcPct val="140000"/>
              </a:lnSpc>
            </a:pPr>
            <a:r>
              <a:rPr lang="tr-TR" dirty="0" smtClean="0">
                <a:solidFill>
                  <a:schemeClr val="tx1"/>
                </a:solidFill>
                <a:effectLst>
                  <a:outerShdw blurRad="38100" dist="38100" dir="2700000" algn="tl">
                    <a:srgbClr val="FFFFFF"/>
                  </a:outerShdw>
                </a:effectLst>
                <a:latin typeface="Times New Roman" pitchFamily="18" charset="0"/>
                <a:cs typeface="Times New Roman" pitchFamily="18" charset="0"/>
              </a:rPr>
              <a:t>Terazinin kefesi artık üzerindekileri alamayacak kadar doldurduğunda çaresiz hepsini bir torbaya doldurarak kadına verir.Şaşkınlıkla üzerinde bir şeyler </a:t>
            </a:r>
            <a:r>
              <a:rPr lang="tr-TR" dirty="0" err="1" smtClean="0">
                <a:solidFill>
                  <a:schemeClr val="tx1"/>
                </a:solidFill>
                <a:effectLst>
                  <a:outerShdw blurRad="38100" dist="38100" dir="2700000" algn="tl">
                    <a:srgbClr val="FFFFFF"/>
                  </a:outerShdw>
                </a:effectLst>
                <a:latin typeface="Times New Roman" pitchFamily="18" charset="0"/>
                <a:cs typeface="Times New Roman" pitchFamily="18" charset="0"/>
              </a:rPr>
              <a:t>çiziktirilmiş</a:t>
            </a:r>
            <a:r>
              <a:rPr lang="tr-TR" dirty="0" smtClean="0">
                <a:solidFill>
                  <a:schemeClr val="tx1"/>
                </a:solidFill>
                <a:effectLst>
                  <a:outerShdw blurRad="38100" dist="38100" dir="2700000" algn="tl">
                    <a:srgbClr val="FFFFFF"/>
                  </a:outerShdw>
                </a:effectLst>
                <a:latin typeface="Times New Roman" pitchFamily="18" charset="0"/>
                <a:cs typeface="Times New Roman" pitchFamily="18" charset="0"/>
              </a:rPr>
              <a:t> kağıdı eline alır ve okur.Bir de bakar ki orda bir alışveriş listesi yoktur.Sadece bir dua yazılıdır.</a:t>
            </a:r>
            <a:endParaRPr lang="tr-TR" dirty="0" smtClean="0">
              <a:solidFill>
                <a:schemeClr val="tx1"/>
              </a:solidFill>
              <a:effectLst>
                <a:outerShdw blurRad="38100" dist="38100" dir="2700000" algn="tl">
                  <a:srgbClr val="C0C0C0"/>
                </a:outerShdw>
              </a:effectLst>
              <a:latin typeface="Times New Roman" pitchFamily="18" charset="0"/>
              <a:cs typeface="Times New Roman" pitchFamily="18" charset="0"/>
            </a:endParaRPr>
          </a:p>
          <a:p>
            <a:pPr algn="just"/>
            <a:endParaRPr lang="tr-TR" dirty="0" smtClean="0">
              <a:solidFill>
                <a:schemeClr val="tx1"/>
              </a:solidFill>
              <a:effectLst>
                <a:outerShdw blurRad="38100" dist="38100" dir="2700000" algn="tl">
                  <a:srgbClr val="C0C0C0"/>
                </a:outerShdw>
              </a:effectLst>
              <a:latin typeface="Times New Roman" pitchFamily="18" charset="0"/>
              <a:cs typeface="Times New Roman" pitchFamily="18" charset="0"/>
            </a:endParaRPr>
          </a:p>
          <a:p>
            <a:pPr algn="just"/>
            <a:r>
              <a:rPr lang="tr-TR" dirty="0" smtClean="0">
                <a:solidFill>
                  <a:schemeClr val="tx1"/>
                </a:solidFill>
                <a:effectLst>
                  <a:outerShdw blurRad="38100" dist="38100" dir="2700000" algn="tl">
                    <a:srgbClr val="C0C0C0"/>
                  </a:outerShdw>
                </a:effectLst>
                <a:latin typeface="Times New Roman" pitchFamily="18" charset="0"/>
                <a:cs typeface="Times New Roman" pitchFamily="18" charset="0"/>
              </a:rPr>
              <a:t>“Neye ihtiyacım olduğunu ancak sen bilirsin Kendimi senin ellerine teslim ediyorum.”</a:t>
            </a:r>
          </a:p>
          <a:p>
            <a:pPr algn="just"/>
            <a:r>
              <a:rPr lang="tr-TR" dirty="0" smtClean="0">
                <a:solidFill>
                  <a:schemeClr val="tx1"/>
                </a:solidFill>
                <a:effectLst>
                  <a:outerShdw blurRad="38100" dist="38100" dir="2700000" algn="tl">
                    <a:srgbClr val="C0C0C0"/>
                  </a:outerShdw>
                </a:effectLst>
                <a:latin typeface="Times New Roman" pitchFamily="18" charset="0"/>
                <a:cs typeface="Times New Roman" pitchFamily="18" charset="0"/>
              </a:rPr>
              <a:t>Manav taş gibi bir sessizliğe bürünmüştür.Kadın kendisine teşekkür ederek dükkandan ayrılır.Müşteri manavın eline bir miktar para tutuştururken “her kuruşuna değdi” der.Daha sonra manav terazisinin kefelerinin kırılmış olduğunu görür.</a:t>
            </a:r>
          </a:p>
          <a:p>
            <a:pPr algn="just"/>
            <a:r>
              <a:rPr lang="tr-TR" dirty="0" smtClean="0">
                <a:solidFill>
                  <a:schemeClr val="tx1"/>
                </a:solidFill>
                <a:effectLst>
                  <a:outerShdw blurRad="38100" dist="38100" dir="2700000" algn="tl">
                    <a:srgbClr val="C0C0C0"/>
                  </a:outerShdw>
                </a:effectLst>
                <a:latin typeface="Times New Roman" pitchFamily="18" charset="0"/>
                <a:cs typeface="Times New Roman" pitchFamily="18" charset="0"/>
              </a:rPr>
              <a:t>Bizim için hiçbir bedeli,masrafı ve karşılığı olmayan,güzel bir hediyedir. </a:t>
            </a:r>
          </a:p>
          <a:p>
            <a:pPr algn="just"/>
            <a:endParaRPr lang="tr-TR" dirty="0">
              <a:solidFill>
                <a:schemeClr val="tx1"/>
              </a:solidFill>
              <a:effectLst>
                <a:outerShdw blurRad="38100" dist="38100" dir="2700000" algn="tl">
                  <a:srgbClr val="C0C0C0"/>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Dikdörtgen"/>
          <p:cNvSpPr/>
          <p:nvPr/>
        </p:nvSpPr>
        <p:spPr>
          <a:xfrm>
            <a:off x="428596" y="285728"/>
            <a:ext cx="8491244" cy="5357850"/>
          </a:xfrm>
          <a:prstGeom prst="rect">
            <a:avLst/>
          </a:prstGeom>
          <a:solidFill>
            <a:schemeClr val="accent6">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pPr algn="ctr"/>
            <a:r>
              <a:rPr lang="tr-TR" sz="2000" b="1" dirty="0" smtClean="0">
                <a:solidFill>
                  <a:schemeClr val="tx1"/>
                </a:solidFill>
              </a:rPr>
              <a:t>MELEKLER BİZE DUA EDİYOR</a:t>
            </a:r>
            <a:endParaRPr lang="tr-TR" sz="700" dirty="0" smtClean="0">
              <a:solidFill>
                <a:schemeClr val="tx1"/>
              </a:solidFill>
            </a:endParaRPr>
          </a:p>
          <a:p>
            <a:pPr marL="342900" lvl="0" indent="-342900" algn="just">
              <a:buFont typeface="Wingdings" pitchFamily="2" charset="2"/>
              <a:buChar char="q"/>
            </a:pPr>
            <a:r>
              <a:rPr lang="tr-TR" sz="2400" dirty="0" smtClean="0">
                <a:solidFill>
                  <a:srgbClr val="C00000"/>
                </a:solidFill>
              </a:rPr>
              <a:t>Tövbe Edene Melekler </a:t>
            </a:r>
            <a:r>
              <a:rPr lang="tr-TR" sz="2400" dirty="0" err="1" smtClean="0">
                <a:solidFill>
                  <a:srgbClr val="C00000"/>
                </a:solidFill>
              </a:rPr>
              <a:t>Duâ</a:t>
            </a:r>
            <a:r>
              <a:rPr lang="tr-TR" sz="2400" dirty="0" smtClean="0">
                <a:solidFill>
                  <a:srgbClr val="C00000"/>
                </a:solidFill>
              </a:rPr>
              <a:t> Eder</a:t>
            </a:r>
          </a:p>
          <a:p>
            <a:pPr marL="342900" lvl="0" indent="-342900" algn="just">
              <a:buFont typeface="Wingdings" pitchFamily="2" charset="2"/>
              <a:buChar char="q"/>
            </a:pPr>
            <a:r>
              <a:rPr lang="tr-TR" sz="2400" dirty="0" err="1" smtClean="0">
                <a:solidFill>
                  <a:srgbClr val="0070C0"/>
                </a:solidFill>
              </a:rPr>
              <a:t>Mü’min</a:t>
            </a:r>
            <a:r>
              <a:rPr lang="tr-TR" sz="2400" dirty="0" smtClean="0">
                <a:solidFill>
                  <a:srgbClr val="0070C0"/>
                </a:solidFill>
              </a:rPr>
              <a:t> Kardeşimize Gıyabında </a:t>
            </a:r>
            <a:r>
              <a:rPr lang="tr-TR" sz="2400" dirty="0" err="1" smtClean="0">
                <a:solidFill>
                  <a:srgbClr val="0070C0"/>
                </a:solidFill>
              </a:rPr>
              <a:t>Duâ</a:t>
            </a:r>
            <a:r>
              <a:rPr lang="tr-TR" sz="2400" dirty="0" smtClean="0">
                <a:solidFill>
                  <a:srgbClr val="0070C0"/>
                </a:solidFill>
              </a:rPr>
              <a:t> Ettiğimiz Zaman Melekler </a:t>
            </a:r>
            <a:r>
              <a:rPr lang="tr-TR" sz="2400" dirty="0" err="1" smtClean="0">
                <a:solidFill>
                  <a:srgbClr val="0070C0"/>
                </a:solidFill>
              </a:rPr>
              <a:t>Duâ</a:t>
            </a:r>
            <a:r>
              <a:rPr lang="tr-TR" sz="2400" dirty="0" smtClean="0">
                <a:solidFill>
                  <a:srgbClr val="0070C0"/>
                </a:solidFill>
              </a:rPr>
              <a:t> Eder</a:t>
            </a:r>
          </a:p>
          <a:p>
            <a:pPr marL="342900" lvl="0" indent="-342900" algn="just">
              <a:buFont typeface="Wingdings" pitchFamily="2" charset="2"/>
              <a:buChar char="q"/>
            </a:pPr>
            <a:r>
              <a:rPr lang="tr-TR" sz="2400" b="1" dirty="0" smtClean="0">
                <a:solidFill>
                  <a:srgbClr val="7030A0"/>
                </a:solidFill>
              </a:rPr>
              <a:t>Allah Yolunda Mal Harcayan Kişiye Melekler </a:t>
            </a:r>
            <a:r>
              <a:rPr lang="tr-TR" sz="2400" b="1" dirty="0" err="1" smtClean="0">
                <a:solidFill>
                  <a:srgbClr val="7030A0"/>
                </a:solidFill>
              </a:rPr>
              <a:t>Duâ</a:t>
            </a:r>
            <a:r>
              <a:rPr lang="tr-TR" sz="2400" b="1" dirty="0" smtClean="0">
                <a:solidFill>
                  <a:srgbClr val="7030A0"/>
                </a:solidFill>
              </a:rPr>
              <a:t> Eder</a:t>
            </a:r>
          </a:p>
          <a:p>
            <a:pPr marL="342900" lvl="0" indent="-342900" algn="just">
              <a:buFont typeface="Wingdings" pitchFamily="2" charset="2"/>
              <a:buChar char="q"/>
            </a:pPr>
            <a:r>
              <a:rPr lang="tr-TR" sz="2400" dirty="0" smtClean="0">
                <a:solidFill>
                  <a:srgbClr val="00B050"/>
                </a:solidFill>
              </a:rPr>
              <a:t>Abdestli Olarak Namaz Vaktini Bekleyene Melekler </a:t>
            </a:r>
            <a:r>
              <a:rPr lang="tr-TR" sz="2400" dirty="0" err="1" smtClean="0">
                <a:solidFill>
                  <a:srgbClr val="00B050"/>
                </a:solidFill>
              </a:rPr>
              <a:t>Duâ</a:t>
            </a:r>
            <a:r>
              <a:rPr lang="tr-TR" sz="2400" dirty="0" smtClean="0">
                <a:solidFill>
                  <a:srgbClr val="00B050"/>
                </a:solidFill>
              </a:rPr>
              <a:t> Eder</a:t>
            </a:r>
          </a:p>
          <a:p>
            <a:pPr marL="342900" lvl="0" indent="-342900" algn="just">
              <a:buFont typeface="Wingdings" pitchFamily="2" charset="2"/>
              <a:buChar char="q"/>
            </a:pPr>
            <a:r>
              <a:rPr lang="tr-TR" sz="2400" b="1" dirty="0" smtClean="0">
                <a:solidFill>
                  <a:schemeClr val="accent6">
                    <a:lumMod val="50000"/>
                  </a:schemeClr>
                </a:solidFill>
              </a:rPr>
              <a:t>Camide İlk Safta Duran Kişiye Melekler </a:t>
            </a:r>
            <a:r>
              <a:rPr lang="tr-TR" sz="2400" b="1" dirty="0" err="1" smtClean="0">
                <a:solidFill>
                  <a:schemeClr val="accent6">
                    <a:lumMod val="50000"/>
                  </a:schemeClr>
                </a:solidFill>
              </a:rPr>
              <a:t>Duâ</a:t>
            </a:r>
            <a:r>
              <a:rPr lang="tr-TR" sz="2400" b="1" dirty="0" smtClean="0">
                <a:solidFill>
                  <a:schemeClr val="accent6">
                    <a:lumMod val="50000"/>
                  </a:schemeClr>
                </a:solidFill>
              </a:rPr>
              <a:t> Eder</a:t>
            </a:r>
          </a:p>
          <a:p>
            <a:pPr marL="342900" lvl="0" indent="-342900" algn="just">
              <a:buFont typeface="Wingdings" pitchFamily="2" charset="2"/>
              <a:buChar char="q"/>
            </a:pPr>
            <a:r>
              <a:rPr lang="tr-TR" sz="2400" dirty="0" smtClean="0">
                <a:solidFill>
                  <a:srgbClr val="FF0000"/>
                </a:solidFill>
              </a:rPr>
              <a:t>Safların Sağ Tarafında Duran Kişiye Melekler </a:t>
            </a:r>
            <a:r>
              <a:rPr lang="tr-TR" sz="2400" dirty="0" err="1" smtClean="0">
                <a:solidFill>
                  <a:srgbClr val="FF0000"/>
                </a:solidFill>
              </a:rPr>
              <a:t>Duâ</a:t>
            </a:r>
            <a:r>
              <a:rPr lang="tr-TR" sz="2400" dirty="0" smtClean="0">
                <a:solidFill>
                  <a:srgbClr val="FF0000"/>
                </a:solidFill>
              </a:rPr>
              <a:t> Eder</a:t>
            </a:r>
          </a:p>
          <a:p>
            <a:pPr marL="342900" lvl="0" indent="-342900" algn="just">
              <a:buFont typeface="Wingdings" pitchFamily="2" charset="2"/>
              <a:buChar char="q"/>
            </a:pPr>
            <a:r>
              <a:rPr lang="tr-TR" sz="2400" dirty="0" smtClean="0">
                <a:solidFill>
                  <a:schemeClr val="tx2">
                    <a:lumMod val="60000"/>
                    <a:lumOff val="40000"/>
                  </a:schemeClr>
                </a:solidFill>
              </a:rPr>
              <a:t>Oruçlu Olan Kişinin Yanında Başkaları Yiyip İçtikleri Zaman, O Oruçlu Kişiye Melekler </a:t>
            </a:r>
            <a:r>
              <a:rPr lang="tr-TR" sz="2400" dirty="0" err="1" smtClean="0">
                <a:solidFill>
                  <a:schemeClr val="tx2">
                    <a:lumMod val="60000"/>
                    <a:lumOff val="40000"/>
                  </a:schemeClr>
                </a:solidFill>
              </a:rPr>
              <a:t>Duâ</a:t>
            </a:r>
            <a:r>
              <a:rPr lang="tr-TR" sz="2400" dirty="0" smtClean="0">
                <a:solidFill>
                  <a:schemeClr val="tx2">
                    <a:lumMod val="60000"/>
                    <a:lumOff val="40000"/>
                  </a:schemeClr>
                </a:solidFill>
              </a:rPr>
              <a:t> Eder</a:t>
            </a:r>
          </a:p>
          <a:p>
            <a:pPr marL="342900" lvl="0" indent="-342900" algn="just">
              <a:buFont typeface="Wingdings" pitchFamily="2" charset="2"/>
              <a:buChar char="q"/>
            </a:pPr>
            <a:r>
              <a:rPr lang="tr-TR" sz="2400" b="1" dirty="0" smtClean="0">
                <a:solidFill>
                  <a:srgbClr val="C00000"/>
                </a:solidFill>
              </a:rPr>
              <a:t>Hastayı Ziyaret Edene Melekler </a:t>
            </a:r>
            <a:r>
              <a:rPr lang="tr-TR" sz="2400" b="1" dirty="0" err="1" smtClean="0">
                <a:solidFill>
                  <a:srgbClr val="C00000"/>
                </a:solidFill>
              </a:rPr>
              <a:t>Duâ</a:t>
            </a:r>
            <a:r>
              <a:rPr lang="tr-TR" sz="2400" b="1" dirty="0" smtClean="0">
                <a:solidFill>
                  <a:srgbClr val="C00000"/>
                </a:solidFill>
              </a:rPr>
              <a:t> Eder</a:t>
            </a:r>
          </a:p>
          <a:p>
            <a:pPr marL="342900" lvl="0" indent="-342900" algn="just">
              <a:buFont typeface="Wingdings" pitchFamily="2" charset="2"/>
              <a:buChar char="q"/>
            </a:pPr>
            <a:r>
              <a:rPr lang="tr-TR" sz="2400" dirty="0" err="1" smtClean="0">
                <a:solidFill>
                  <a:srgbClr val="0070C0"/>
                </a:solidFill>
              </a:rPr>
              <a:t>Haşr</a:t>
            </a:r>
            <a:r>
              <a:rPr lang="tr-TR" sz="2400" dirty="0" smtClean="0">
                <a:solidFill>
                  <a:srgbClr val="0070C0"/>
                </a:solidFill>
              </a:rPr>
              <a:t> Suresinin Son Üç Ayetini Sabah Ve Akşam Namazından Sonra Okuyan Kimseye Melekler </a:t>
            </a:r>
            <a:r>
              <a:rPr lang="tr-TR" sz="2400" dirty="0" err="1" smtClean="0">
                <a:solidFill>
                  <a:srgbClr val="0070C0"/>
                </a:solidFill>
              </a:rPr>
              <a:t>Duâ</a:t>
            </a:r>
            <a:r>
              <a:rPr lang="tr-TR" sz="2400" dirty="0" smtClean="0">
                <a:solidFill>
                  <a:srgbClr val="0070C0"/>
                </a:solidFill>
              </a:rPr>
              <a:t> Eder</a:t>
            </a:r>
          </a:p>
          <a:p>
            <a:pPr marL="342900" lvl="0" indent="-342900" algn="just">
              <a:buFont typeface="Wingdings" pitchFamily="2" charset="2"/>
              <a:buChar char="q"/>
            </a:pPr>
            <a:r>
              <a:rPr lang="tr-TR" sz="2400" b="1" dirty="0" smtClean="0">
                <a:solidFill>
                  <a:srgbClr val="7030A0"/>
                </a:solidFill>
              </a:rPr>
              <a:t>Abdestli Ve Zikir Üzere Yatana Melekler </a:t>
            </a:r>
            <a:r>
              <a:rPr lang="tr-TR" sz="2400" b="1" dirty="0" err="1" smtClean="0">
                <a:solidFill>
                  <a:srgbClr val="7030A0"/>
                </a:solidFill>
              </a:rPr>
              <a:t>Duâ</a:t>
            </a:r>
            <a:r>
              <a:rPr lang="tr-TR" sz="2400" b="1" dirty="0" smtClean="0">
                <a:solidFill>
                  <a:srgbClr val="7030A0"/>
                </a:solidFill>
              </a:rPr>
              <a:t> Eder</a:t>
            </a:r>
          </a:p>
          <a:p>
            <a:pPr marL="342900" lvl="0" indent="-342900" algn="just">
              <a:buFont typeface="Wingdings" pitchFamily="2" charset="2"/>
              <a:buChar char="q"/>
            </a:pPr>
            <a:r>
              <a:rPr lang="tr-TR" sz="2400" dirty="0" smtClean="0">
                <a:solidFill>
                  <a:schemeClr val="tx1"/>
                </a:solidFill>
              </a:rPr>
              <a:t>Zikir Halkalarına Devam Edenlere Melekler </a:t>
            </a:r>
            <a:r>
              <a:rPr lang="tr-TR" sz="2400" dirty="0" err="1" smtClean="0">
                <a:solidFill>
                  <a:schemeClr val="tx1"/>
                </a:solidFill>
              </a:rPr>
              <a:t>Duâ</a:t>
            </a:r>
            <a:r>
              <a:rPr lang="tr-TR" sz="2400" dirty="0" smtClean="0">
                <a:solidFill>
                  <a:schemeClr val="tx1"/>
                </a:solidFill>
              </a:rPr>
              <a:t> Eder</a:t>
            </a:r>
            <a:endParaRPr lang="tr-TR" sz="2400" dirty="0">
              <a:solidFill>
                <a:schemeClr val="tx1"/>
              </a:solidFill>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Dikdörtgen"/>
          <p:cNvSpPr/>
          <p:nvPr/>
        </p:nvSpPr>
        <p:spPr>
          <a:xfrm>
            <a:off x="295598" y="297698"/>
            <a:ext cx="8491244" cy="4643470"/>
          </a:xfrm>
          <a:prstGeom prst="rect">
            <a:avLst/>
          </a:prstGeom>
          <a:solidFill>
            <a:schemeClr val="accent6">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pPr algn="ctr" rtl="1"/>
            <a:r>
              <a:rPr lang="ar-AE" sz="4000" dirty="0" smtClean="0">
                <a:solidFill>
                  <a:schemeClr val="tx1"/>
                </a:solidFill>
                <a:latin typeface="HASENAT4" pitchFamily="2" charset="-78"/>
                <a:cs typeface="HASENAT4" pitchFamily="2" charset="-78"/>
              </a:rPr>
              <a:t>لا تَدعُوا عَلى أَنْفُسِكُم ، وَلا تدْعُوا عَلى أَولادِكُم ، ولا تَدْعُوا على أَمْوَالِكُم ، لا تُوافِقُوا مِنَ اللَّهِ ساعة يُسأَلُ فِيهَا عَطاءً ، فيَسْتَجيبَ لَكُم</a:t>
            </a:r>
          </a:p>
          <a:p>
            <a:pPr algn="just">
              <a:buNone/>
            </a:pPr>
            <a:r>
              <a:rPr lang="tr-TR" sz="2400" dirty="0" smtClean="0">
                <a:solidFill>
                  <a:schemeClr val="tx1"/>
                </a:solidFill>
              </a:rPr>
              <a:t>	</a:t>
            </a:r>
            <a:r>
              <a:rPr lang="tr-TR" sz="2800" dirty="0" smtClean="0">
                <a:solidFill>
                  <a:schemeClr val="tx1"/>
                </a:solidFill>
              </a:rPr>
              <a:t>“</a:t>
            </a:r>
            <a:r>
              <a:rPr lang="tr-TR" sz="2800" b="1" dirty="0" smtClean="0">
                <a:solidFill>
                  <a:srgbClr val="C00000"/>
                </a:solidFill>
              </a:rPr>
              <a:t>Kendinize beddua etmeyiniz;</a:t>
            </a:r>
            <a:r>
              <a:rPr lang="tr-TR" sz="2800" b="1" dirty="0" smtClean="0">
                <a:solidFill>
                  <a:schemeClr val="tx1"/>
                </a:solidFill>
              </a:rPr>
              <a:t> </a:t>
            </a:r>
            <a:r>
              <a:rPr lang="tr-TR" sz="2800" b="1" dirty="0" smtClean="0">
                <a:solidFill>
                  <a:srgbClr val="0070C0"/>
                </a:solidFill>
              </a:rPr>
              <a:t>çocuklarınıza beddua etmeyiniz; </a:t>
            </a:r>
            <a:r>
              <a:rPr lang="tr-TR" sz="2800" b="1" dirty="0" smtClean="0">
                <a:solidFill>
                  <a:srgbClr val="7030A0"/>
                </a:solidFill>
              </a:rPr>
              <a:t>mallarınıza da beddua etmeyiniz. </a:t>
            </a:r>
            <a:r>
              <a:rPr lang="tr-TR" sz="2800" dirty="0" smtClean="0">
                <a:solidFill>
                  <a:schemeClr val="tx1"/>
                </a:solidFill>
              </a:rPr>
              <a:t>Dileklerin kabul edildiği zamana denk gelir de Allah bedduanızı kabul ediverir.”</a:t>
            </a:r>
            <a:endParaRPr lang="tr-TR" sz="2400" dirty="0" smtClean="0">
              <a:solidFill>
                <a:schemeClr val="tx1"/>
              </a:solidFill>
            </a:endParaRPr>
          </a:p>
          <a:p>
            <a:pPr algn="r">
              <a:buNone/>
            </a:pPr>
            <a:r>
              <a:rPr lang="tr-TR" sz="1400" dirty="0" smtClean="0">
                <a:solidFill>
                  <a:schemeClr val="tx1"/>
                </a:solidFill>
              </a:rPr>
              <a:t> (</a:t>
            </a:r>
            <a:r>
              <a:rPr lang="tr-TR" sz="1400" dirty="0" err="1" smtClean="0">
                <a:solidFill>
                  <a:schemeClr val="tx1"/>
                </a:solidFill>
              </a:rPr>
              <a:t>Riyazü’s</a:t>
            </a:r>
            <a:r>
              <a:rPr lang="tr-TR" sz="1400" dirty="0" smtClean="0">
                <a:solidFill>
                  <a:schemeClr val="tx1"/>
                </a:solidFill>
              </a:rPr>
              <a:t>-</a:t>
            </a:r>
            <a:r>
              <a:rPr lang="tr-TR" sz="1400" dirty="0" err="1" smtClean="0">
                <a:solidFill>
                  <a:schemeClr val="tx1"/>
                </a:solidFill>
              </a:rPr>
              <a:t>Salihin</a:t>
            </a:r>
            <a:r>
              <a:rPr lang="tr-TR" sz="1400" dirty="0" smtClean="0">
                <a:solidFill>
                  <a:schemeClr val="tx1"/>
                </a:solidFill>
              </a:rPr>
              <a:t>, Hadis No: 1500)</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Dikdörtgen"/>
          <p:cNvSpPr/>
          <p:nvPr/>
        </p:nvSpPr>
        <p:spPr>
          <a:xfrm>
            <a:off x="214282" y="441714"/>
            <a:ext cx="8491244" cy="4643470"/>
          </a:xfrm>
          <a:prstGeom prst="rect">
            <a:avLst/>
          </a:prstGeom>
          <a:solidFill>
            <a:schemeClr val="accent6">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pPr algn="just"/>
            <a:r>
              <a:rPr lang="tr-TR" sz="2400" dirty="0" smtClean="0">
                <a:solidFill>
                  <a:schemeClr val="tx1"/>
                </a:solidFill>
                <a:latin typeface="Times New Roman" pitchFamily="18" charset="0"/>
                <a:cs typeface="Times New Roman" pitchFamily="18" charset="0"/>
              </a:rPr>
              <a:t>	Bazı kimseler Efendimize gelerek Allah hakkında bilgi istemiş, şöyle demişlerdi:</a:t>
            </a:r>
            <a:endParaRPr lang="tr-TR" sz="3600" dirty="0" smtClean="0"/>
          </a:p>
          <a:p>
            <a:pPr algn="just"/>
            <a:r>
              <a:rPr lang="tr-TR" sz="2400" dirty="0" smtClean="0">
                <a:solidFill>
                  <a:schemeClr val="tx1"/>
                </a:solidFill>
                <a:latin typeface="Times New Roman" pitchFamily="18" charset="0"/>
                <a:cs typeface="Times New Roman" pitchFamily="18" charset="0"/>
              </a:rPr>
              <a:t>	</a:t>
            </a:r>
            <a:r>
              <a:rPr lang="tr-TR" sz="2400" b="1" dirty="0" smtClean="0">
                <a:solidFill>
                  <a:srgbClr val="0070C0"/>
                </a:solidFill>
                <a:latin typeface="Times New Roman" pitchFamily="18" charset="0"/>
                <a:cs typeface="Times New Roman" pitchFamily="18" charset="0"/>
              </a:rPr>
              <a:t>-Rabbimiz yakın mıdır, ona gizlice yalvaralım? Yoksa uzak mıdır, ona bağıralım? </a:t>
            </a:r>
            <a:r>
              <a:rPr lang="tr-TR" sz="2400" dirty="0" smtClean="0">
                <a:solidFill>
                  <a:schemeClr val="tx1"/>
                </a:solidFill>
                <a:latin typeface="Times New Roman" pitchFamily="18" charset="0"/>
                <a:cs typeface="Times New Roman" pitchFamily="18" charset="0"/>
              </a:rPr>
              <a:t>Onların bu sorusunu, Allah,  Peygamberine indirdiği bu ayetle cevaplandırıyor: </a:t>
            </a:r>
          </a:p>
          <a:p>
            <a:pPr algn="just"/>
            <a:endParaRPr lang="tr-TR" sz="1050" dirty="0" smtClean="0">
              <a:solidFill>
                <a:schemeClr val="tx1"/>
              </a:solidFill>
              <a:latin typeface="Times New Roman" pitchFamily="18" charset="0"/>
              <a:cs typeface="Times New Roman" pitchFamily="18" charset="0"/>
            </a:endParaRPr>
          </a:p>
          <a:p>
            <a:pPr algn="ctr"/>
            <a:r>
              <a:rPr lang="ar-AE" sz="4000" dirty="0" smtClean="0">
                <a:solidFill>
                  <a:schemeClr val="tx1"/>
                </a:solidFill>
                <a:latin typeface="HASENAT4" pitchFamily="2" charset="-78"/>
                <a:cs typeface="HASENAT4" pitchFamily="2" charset="-78"/>
              </a:rPr>
              <a:t>وَاِذَا سَاَلَكَ عِبَادٖى عَنّٖى فَاِنّٖى قَرٖيبٌ اُجٖيبُ دَعْوَةَ الدَّاعِ اِذَا دَعَانِ فَلْيَسْتَجٖيبُوا لٖى وَلْيُؤْمِنُوا بٖى لَعَلَّهُمْ يَرْشُدُونَ </a:t>
            </a:r>
          </a:p>
          <a:p>
            <a:pPr algn="just"/>
            <a:r>
              <a:rPr lang="tr-TR" sz="1200" dirty="0" smtClean="0">
                <a:solidFill>
                  <a:schemeClr val="tx1"/>
                </a:solidFill>
              </a:rPr>
              <a:t>	</a:t>
            </a:r>
          </a:p>
          <a:p>
            <a:pPr algn="just"/>
            <a:r>
              <a:rPr lang="tr-TR" sz="2400" dirty="0" smtClean="0">
                <a:solidFill>
                  <a:schemeClr val="tx1"/>
                </a:solidFill>
              </a:rPr>
              <a:t>	“</a:t>
            </a:r>
            <a:r>
              <a:rPr lang="tr-TR" sz="2400" dirty="0" smtClean="0">
                <a:solidFill>
                  <a:srgbClr val="C00000"/>
                </a:solidFill>
              </a:rPr>
              <a:t>Kullarım sana, beni sorduğunda (söyle onlara): Ben çok yakınım. </a:t>
            </a:r>
            <a:r>
              <a:rPr lang="tr-TR" sz="2400" b="1" dirty="0" smtClean="0">
                <a:solidFill>
                  <a:srgbClr val="0070C0"/>
                </a:solidFill>
              </a:rPr>
              <a:t>Bana dua ettiği vakit dua edenin dileğine karşılık veririm. </a:t>
            </a:r>
            <a:r>
              <a:rPr lang="tr-TR" sz="2400" dirty="0" smtClean="0">
                <a:solidFill>
                  <a:schemeClr val="tx1"/>
                </a:solidFill>
              </a:rPr>
              <a:t>O halde (kullarım da) benim davetime uysunlar ve bana inansınlar ki doğru yolu bulalar.”  (Bakara, 2/186)</a:t>
            </a:r>
          </a:p>
        </p:txBody>
      </p:sp>
      <p:sp>
        <p:nvSpPr>
          <p:cNvPr id="4" name="3 Dikdörtgen"/>
          <p:cNvSpPr/>
          <p:nvPr/>
        </p:nvSpPr>
        <p:spPr>
          <a:xfrm>
            <a:off x="8715404" y="0"/>
            <a:ext cx="428596" cy="6858000"/>
          </a:xfrm>
          <a:prstGeom prst="rect">
            <a:avLst/>
          </a:prstGeom>
          <a:solidFill>
            <a:srgbClr val="00B050">
              <a:alpha val="17000"/>
            </a:srgbClr>
          </a:solidFill>
          <a:ln>
            <a:noFill/>
          </a:ln>
          <a:effectLst>
            <a:innerShdw blurRad="546100" dist="190500" dir="7440000">
              <a:prstClr val="black">
                <a:alpha val="73000"/>
              </a:prstClr>
            </a:inn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tr-TR" sz="2400" b="1" dirty="0" smtClean="0">
                <a:solidFill>
                  <a:schemeClr val="tx1"/>
                </a:solidFill>
                <a:latin typeface="Times New Roman" pitchFamily="18" charset="0"/>
                <a:cs typeface="Times New Roman" pitchFamily="18" charset="0"/>
              </a:rPr>
              <a:t>Kuranda Duanın Önemi</a:t>
            </a:r>
            <a:endParaRPr lang="tr-TR" sz="2400" b="1"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Dikdörtgen"/>
          <p:cNvSpPr/>
          <p:nvPr/>
        </p:nvSpPr>
        <p:spPr>
          <a:xfrm>
            <a:off x="295598" y="214290"/>
            <a:ext cx="8491244" cy="4643470"/>
          </a:xfrm>
          <a:prstGeom prst="rect">
            <a:avLst/>
          </a:prstGeom>
          <a:solidFill>
            <a:schemeClr val="accent6">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pPr algn="ctr"/>
            <a:r>
              <a:rPr lang="ar-AE" sz="4000" dirty="0" smtClean="0">
                <a:solidFill>
                  <a:schemeClr val="tx1"/>
                </a:solidFill>
                <a:latin typeface="HASENAT4" pitchFamily="2" charset="-78"/>
                <a:cs typeface="HASENAT4" pitchFamily="2" charset="-78"/>
              </a:rPr>
              <a:t>وَنَحْنُ اَقْرَبُ اِلَيْهِ مِنْ حَبْلِ الْوَرٖيدِ </a:t>
            </a:r>
          </a:p>
          <a:p>
            <a:pPr algn="ctr"/>
            <a:r>
              <a:rPr lang="tr-TR" sz="2400" dirty="0" smtClean="0">
                <a:solidFill>
                  <a:schemeClr val="tx1"/>
                </a:solidFill>
              </a:rPr>
              <a:t>	</a:t>
            </a:r>
          </a:p>
          <a:p>
            <a:pPr algn="ctr"/>
            <a:r>
              <a:rPr lang="tr-TR" sz="3200" dirty="0" smtClean="0">
                <a:solidFill>
                  <a:schemeClr val="tx1"/>
                </a:solidFill>
              </a:rPr>
              <a:t>“Biz ona şah damarından daha yakınız.” </a:t>
            </a:r>
          </a:p>
          <a:p>
            <a:pPr algn="ctr"/>
            <a:r>
              <a:rPr lang="tr-TR" sz="1600" dirty="0" smtClean="0">
                <a:solidFill>
                  <a:schemeClr val="tx1"/>
                </a:solidFill>
              </a:rPr>
              <a:t>(</a:t>
            </a:r>
            <a:r>
              <a:rPr lang="tr-TR" sz="1600" dirty="0" err="1" smtClean="0">
                <a:solidFill>
                  <a:schemeClr val="tx1"/>
                </a:solidFill>
              </a:rPr>
              <a:t>Kaaf</a:t>
            </a:r>
            <a:r>
              <a:rPr lang="tr-TR" sz="1600" dirty="0" smtClean="0">
                <a:solidFill>
                  <a:schemeClr val="tx1"/>
                </a:solidFill>
              </a:rPr>
              <a:t>, 50/16)</a:t>
            </a:r>
          </a:p>
        </p:txBody>
      </p:sp>
      <p:sp>
        <p:nvSpPr>
          <p:cNvPr id="3" name="2 Dikdörtgen"/>
          <p:cNvSpPr/>
          <p:nvPr/>
        </p:nvSpPr>
        <p:spPr>
          <a:xfrm>
            <a:off x="8715404" y="0"/>
            <a:ext cx="428596" cy="6858000"/>
          </a:xfrm>
          <a:prstGeom prst="rect">
            <a:avLst/>
          </a:prstGeom>
          <a:solidFill>
            <a:srgbClr val="00B050">
              <a:alpha val="17000"/>
            </a:srgbClr>
          </a:solidFill>
          <a:ln>
            <a:noFill/>
          </a:ln>
          <a:effectLst>
            <a:innerShdw blurRad="546100" dist="190500" dir="7440000">
              <a:prstClr val="black">
                <a:alpha val="73000"/>
              </a:prstClr>
            </a:inn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tr-TR" sz="2400" b="1" dirty="0" smtClean="0">
                <a:solidFill>
                  <a:schemeClr val="tx1"/>
                </a:solidFill>
                <a:latin typeface="Times New Roman" pitchFamily="18" charset="0"/>
                <a:cs typeface="Times New Roman" pitchFamily="18" charset="0"/>
              </a:rPr>
              <a:t>Allah Bize Bizden Daha Yakındır</a:t>
            </a:r>
            <a:endParaRPr lang="tr-TR" sz="2400" b="1"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Dikdörtgen"/>
          <p:cNvSpPr/>
          <p:nvPr/>
        </p:nvSpPr>
        <p:spPr>
          <a:xfrm>
            <a:off x="295598" y="285728"/>
            <a:ext cx="8491244" cy="4643470"/>
          </a:xfrm>
          <a:prstGeom prst="rect">
            <a:avLst/>
          </a:prstGeom>
          <a:solidFill>
            <a:schemeClr val="accent6">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pPr algn="ctr" rtl="1"/>
            <a:r>
              <a:rPr lang="ar-SA" sz="3600" dirty="0" smtClean="0">
                <a:solidFill>
                  <a:schemeClr val="tx1"/>
                </a:solidFill>
                <a:latin typeface="HASENAT4" pitchFamily="2" charset="-78"/>
                <a:cs typeface="HASENAT4" pitchFamily="2" charset="-78"/>
              </a:rPr>
              <a:t>قُلْ مَا يَعْبَأُ بِكُمْ رَبِّي لَوْلَا دُعَاؤُكُمْ فَقَدْ كَذَّبْتُمْ فَسَوْفَ يَكُونُ لِزَامًا </a:t>
            </a:r>
            <a:endParaRPr lang="tr-TR" sz="3600" dirty="0" smtClean="0">
              <a:solidFill>
                <a:schemeClr val="tx1"/>
              </a:solidFill>
              <a:latin typeface="HASENAT4" pitchFamily="2" charset="-78"/>
              <a:cs typeface="HASENAT4" pitchFamily="2" charset="-78"/>
            </a:endParaRPr>
          </a:p>
          <a:p>
            <a:pPr algn="just"/>
            <a:endParaRPr lang="tr-TR" sz="1050" b="1" dirty="0" smtClean="0">
              <a:solidFill>
                <a:schemeClr val="tx1"/>
              </a:solidFill>
            </a:endParaRPr>
          </a:p>
          <a:p>
            <a:pPr algn="just"/>
            <a:r>
              <a:rPr lang="tr-TR" sz="2800" b="1" dirty="0" smtClean="0">
                <a:solidFill>
                  <a:schemeClr val="tx1"/>
                </a:solidFill>
              </a:rPr>
              <a:t>	De ki: "</a:t>
            </a:r>
            <a:r>
              <a:rPr lang="tr-TR" sz="2800" b="1" dirty="0" smtClean="0">
                <a:solidFill>
                  <a:srgbClr val="C00000"/>
                </a:solidFill>
                <a:effectLst>
                  <a:outerShdw blurRad="38100" dist="38100" dir="2700000" algn="tl">
                    <a:srgbClr val="000000">
                      <a:alpha val="43137"/>
                    </a:srgbClr>
                  </a:outerShdw>
                </a:effectLst>
              </a:rPr>
              <a:t>Sizin duanız olmasaydı Rabbim size değer verir miydi?</a:t>
            </a:r>
            <a:r>
              <a:rPr lang="tr-TR" sz="2800" b="1" dirty="0" smtClean="0">
                <a:solidFill>
                  <a:schemeClr val="tx1"/>
                </a:solidFill>
              </a:rPr>
              <a:t> Fakat siz gerçekten yalanladınız; artık (bunun azabı da) kaçınılmaz olacaktır."</a:t>
            </a:r>
            <a:r>
              <a:rPr lang="tr-TR" sz="2800" dirty="0" smtClean="0">
                <a:solidFill>
                  <a:schemeClr val="tx1"/>
                </a:solidFill>
              </a:rPr>
              <a:t> </a:t>
            </a:r>
            <a:r>
              <a:rPr lang="tr-TR" sz="1600" b="1" i="1" dirty="0" smtClean="0">
                <a:solidFill>
                  <a:schemeClr val="tx1"/>
                </a:solidFill>
              </a:rPr>
              <a:t>(Furkan, 25/77)</a:t>
            </a:r>
          </a:p>
          <a:p>
            <a:pPr algn="just"/>
            <a:endParaRPr lang="tr-TR" sz="1600" b="1" i="1" dirty="0" smtClean="0">
              <a:solidFill>
                <a:schemeClr val="tx1"/>
              </a:solidFill>
            </a:endParaRPr>
          </a:p>
          <a:p>
            <a:pPr algn="ctr"/>
            <a:r>
              <a:rPr lang="ar-AE" sz="4000" dirty="0" smtClean="0">
                <a:solidFill>
                  <a:schemeClr val="tx1"/>
                </a:solidFill>
                <a:latin typeface="HASENAT4" pitchFamily="2" charset="-78"/>
                <a:cs typeface="HASENAT4" pitchFamily="2" charset="-78"/>
              </a:rPr>
              <a:t>وَقَالَ رَبُّكُمُ ادْعُونٖى اَسْتَجِبْ لَكُمْ اِنَّ الَّذٖينَ يَسْتَكْبِرُونَ عَنْ عِبَادَتٖى سَيَدْخُلُونَ جَهَنَّمَ دَاخِرٖينَ </a:t>
            </a:r>
          </a:p>
          <a:p>
            <a:pPr algn="just"/>
            <a:r>
              <a:rPr lang="tr-TR" sz="2800" dirty="0" smtClean="0">
                <a:cs typeface="Arial" charset="0"/>
              </a:rPr>
              <a:t>	</a:t>
            </a:r>
            <a:r>
              <a:rPr lang="tr-TR" sz="2800" dirty="0" smtClean="0">
                <a:solidFill>
                  <a:schemeClr val="tx1"/>
                </a:solidFill>
                <a:cs typeface="Arial" charset="0"/>
              </a:rPr>
              <a:t>“</a:t>
            </a:r>
            <a:r>
              <a:rPr lang="tr-TR" sz="2800" dirty="0" smtClean="0">
                <a:solidFill>
                  <a:schemeClr val="tx1"/>
                </a:solidFill>
              </a:rPr>
              <a:t>Rabbiniz şöyle buyurdu: </a:t>
            </a:r>
            <a:r>
              <a:rPr lang="tr-TR" sz="2800" b="1" dirty="0" smtClean="0">
                <a:solidFill>
                  <a:srgbClr val="0070C0"/>
                </a:solidFill>
              </a:rPr>
              <a:t>Bana dua edin, kabul edeyim. </a:t>
            </a:r>
            <a:r>
              <a:rPr lang="tr-TR" sz="2800" dirty="0" smtClean="0">
                <a:solidFill>
                  <a:schemeClr val="tx1"/>
                </a:solidFill>
              </a:rPr>
              <a:t>Çünkü bana ibadeti bırakıp büyüklük taslayanlar aşağılanarak cehenneme gireceklerdir” </a:t>
            </a:r>
            <a:r>
              <a:rPr lang="tr-TR" sz="1400" dirty="0" smtClean="0">
                <a:solidFill>
                  <a:schemeClr val="tx1"/>
                </a:solidFill>
                <a:latin typeface="Times New Roman" pitchFamily="18" charset="0"/>
                <a:cs typeface="Arial" charset="0"/>
              </a:rPr>
              <a:t>(</a:t>
            </a:r>
            <a:r>
              <a:rPr lang="tr-TR" sz="1400" dirty="0" err="1" smtClean="0">
                <a:solidFill>
                  <a:schemeClr val="tx1"/>
                </a:solidFill>
                <a:latin typeface="Times New Roman" pitchFamily="18" charset="0"/>
                <a:cs typeface="Arial" charset="0"/>
              </a:rPr>
              <a:t>Mü’min</a:t>
            </a:r>
            <a:r>
              <a:rPr lang="tr-TR" sz="1400" dirty="0" smtClean="0">
                <a:solidFill>
                  <a:schemeClr val="tx1"/>
                </a:solidFill>
                <a:latin typeface="Times New Roman" pitchFamily="18" charset="0"/>
                <a:cs typeface="Arial" charset="0"/>
              </a:rPr>
              <a:t>, 40/60).</a:t>
            </a:r>
            <a:endParaRPr lang="de-DE" sz="2800" dirty="0">
              <a:solidFill>
                <a:schemeClr val="tx1"/>
              </a:solidFill>
              <a:latin typeface="Times New Roman" pitchFamily="18" charset="0"/>
              <a:cs typeface="Arial" charset="0"/>
            </a:endParaRPr>
          </a:p>
        </p:txBody>
      </p:sp>
      <p:sp>
        <p:nvSpPr>
          <p:cNvPr id="3" name="2 Dikdörtgen"/>
          <p:cNvSpPr/>
          <p:nvPr/>
        </p:nvSpPr>
        <p:spPr>
          <a:xfrm>
            <a:off x="8715404" y="0"/>
            <a:ext cx="428596" cy="6858000"/>
          </a:xfrm>
          <a:prstGeom prst="rect">
            <a:avLst/>
          </a:prstGeom>
          <a:solidFill>
            <a:srgbClr val="00B050">
              <a:alpha val="17000"/>
            </a:srgbClr>
          </a:solidFill>
          <a:ln>
            <a:noFill/>
          </a:ln>
          <a:effectLst>
            <a:innerShdw blurRad="546100" dist="190500" dir="7440000">
              <a:prstClr val="black">
                <a:alpha val="73000"/>
              </a:prstClr>
            </a:inn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tr-TR" sz="2400" b="1" dirty="0" smtClean="0">
                <a:solidFill>
                  <a:schemeClr val="tx1"/>
                </a:solidFill>
                <a:latin typeface="Times New Roman" pitchFamily="18" charset="0"/>
                <a:cs typeface="Times New Roman" pitchFamily="18" charset="0"/>
              </a:rPr>
              <a:t>Kuranda Duanın Önemi</a:t>
            </a:r>
            <a:endParaRPr lang="tr-TR" sz="2400" b="1"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690</TotalTime>
  <Words>2476</Words>
  <Application>Microsoft Office PowerPoint</Application>
  <PresentationFormat>Ekran Gösterisi (4:3)</PresentationFormat>
  <Paragraphs>448</Paragraphs>
  <Slides>65</Slides>
  <Notes>2</Notes>
  <HiddenSlides>0</HiddenSlides>
  <MMClips>0</MMClips>
  <ScaleCrop>false</ScaleCrop>
  <HeadingPairs>
    <vt:vector size="4" baseType="variant">
      <vt:variant>
        <vt:lpstr>Tema</vt:lpstr>
      </vt:variant>
      <vt:variant>
        <vt:i4>1</vt:i4>
      </vt:variant>
      <vt:variant>
        <vt:lpstr>Slayt Başlıkları</vt:lpstr>
      </vt:variant>
      <vt:variant>
        <vt:i4>65</vt:i4>
      </vt:variant>
    </vt:vector>
  </HeadingPairs>
  <TitlesOfParts>
    <vt:vector size="66" baseType="lpstr">
      <vt:lpstr>Ofis Teması</vt:lpstr>
      <vt:lpstr>Slayt 1</vt:lpstr>
      <vt:lpstr>Slayt 2</vt:lpstr>
      <vt:lpstr>Slayt 3</vt:lpstr>
      <vt:lpstr>Slayt 4</vt:lpstr>
      <vt:lpstr>Slayt 5</vt:lpstr>
      <vt:lpstr>Slayt 6</vt:lpstr>
      <vt:lpstr>Slayt 7</vt:lpstr>
      <vt:lpstr>Slayt 8</vt:lpstr>
      <vt:lpstr>Slayt 9</vt:lpstr>
      <vt:lpstr>Slayt 10</vt:lpstr>
      <vt:lpstr>Slayt 11</vt:lpstr>
      <vt:lpstr>Slayt 12</vt:lpstr>
      <vt:lpstr>Slayt 13</vt:lpstr>
      <vt:lpstr>Slayt 14</vt:lpstr>
      <vt:lpstr>Slayt 15</vt:lpstr>
      <vt:lpstr>Slayt 16</vt:lpstr>
      <vt:lpstr>Slayt 17</vt:lpstr>
      <vt:lpstr>Slayt 18</vt:lpstr>
      <vt:lpstr>Slayt 19</vt:lpstr>
      <vt:lpstr>Slayt 20</vt:lpstr>
      <vt:lpstr>Slayt 21</vt:lpstr>
      <vt:lpstr>Slayt 22</vt:lpstr>
      <vt:lpstr>Slayt 23</vt:lpstr>
      <vt:lpstr>Slayt 24</vt:lpstr>
      <vt:lpstr>Slayt 25</vt:lpstr>
      <vt:lpstr>Slayt 26</vt:lpstr>
      <vt:lpstr>Slayt 27</vt:lpstr>
      <vt:lpstr>Slayt 28</vt:lpstr>
      <vt:lpstr>Slayt 29</vt:lpstr>
      <vt:lpstr>Slayt 30</vt:lpstr>
      <vt:lpstr>Slayt 31</vt:lpstr>
      <vt:lpstr>Slayt 32</vt:lpstr>
      <vt:lpstr>Slayt 33</vt:lpstr>
      <vt:lpstr>Slayt 34</vt:lpstr>
      <vt:lpstr>Slayt 35</vt:lpstr>
      <vt:lpstr>Slayt 36</vt:lpstr>
      <vt:lpstr>Slayt 37</vt:lpstr>
      <vt:lpstr>Slayt 38</vt:lpstr>
      <vt:lpstr>Slayt 39</vt:lpstr>
      <vt:lpstr>Slayt 40</vt:lpstr>
      <vt:lpstr>Slayt 41</vt:lpstr>
      <vt:lpstr>Slayt 42</vt:lpstr>
      <vt:lpstr>Slayt 43</vt:lpstr>
      <vt:lpstr>Slayt 44</vt:lpstr>
      <vt:lpstr>Slayt 45</vt:lpstr>
      <vt:lpstr>Slayt 46</vt:lpstr>
      <vt:lpstr>Slayt 47</vt:lpstr>
      <vt:lpstr>Slayt 48</vt:lpstr>
      <vt:lpstr>Slayt 49</vt:lpstr>
      <vt:lpstr>Slayt 50</vt:lpstr>
      <vt:lpstr>Slayt 51</vt:lpstr>
      <vt:lpstr>Slayt 52</vt:lpstr>
      <vt:lpstr>Slayt 53</vt:lpstr>
      <vt:lpstr>Slayt 54</vt:lpstr>
      <vt:lpstr>Slayt 55</vt:lpstr>
      <vt:lpstr>Slayt 56</vt:lpstr>
      <vt:lpstr>Slayt 57</vt:lpstr>
      <vt:lpstr>Slayt 58</vt:lpstr>
      <vt:lpstr>Slayt 59</vt:lpstr>
      <vt:lpstr>Slayt 60</vt:lpstr>
      <vt:lpstr>Slayt 61</vt:lpstr>
      <vt:lpstr>Slayt 62</vt:lpstr>
      <vt:lpstr>Slayt 63</vt:lpstr>
      <vt:lpstr>Slayt 64</vt:lpstr>
      <vt:lpstr>Slayt 65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acer</dc:creator>
  <cp:lastModifiedBy>dmc</cp:lastModifiedBy>
  <cp:revision>75</cp:revision>
  <dcterms:created xsi:type="dcterms:W3CDTF">2011-11-10T06:55:51Z</dcterms:created>
  <dcterms:modified xsi:type="dcterms:W3CDTF">2011-11-16T15:35:18Z</dcterms:modified>
</cp:coreProperties>
</file>