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57" r:id="rId3"/>
    <p:sldId id="258" r:id="rId4"/>
    <p:sldId id="268" r:id="rId5"/>
    <p:sldId id="284" r:id="rId6"/>
    <p:sldId id="267" r:id="rId7"/>
    <p:sldId id="266" r:id="rId8"/>
    <p:sldId id="265" r:id="rId9"/>
    <p:sldId id="261" r:id="rId10"/>
    <p:sldId id="264" r:id="rId11"/>
    <p:sldId id="263" r:id="rId12"/>
    <p:sldId id="262" r:id="rId13"/>
    <p:sldId id="271" r:id="rId14"/>
    <p:sldId id="270" r:id="rId15"/>
    <p:sldId id="269"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6"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2F67"/>
    <a:srgbClr val="CC3300"/>
    <a:srgbClr val="BA0617"/>
    <a:srgbClr val="2D8F3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D19CB6-BC1B-4516-B8C7-7A0256923552}" type="datetimeFigureOut">
              <a:rPr lang="tr-TR" smtClean="0"/>
              <a:pPr/>
              <a:t>11.04.2013</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A6573-7E60-4BED-82B8-CB41BE935DCC}" type="slidenum">
              <a:rPr lang="tr-TR" smtClean="0"/>
              <a:pPr/>
              <a:t>‹#›</a:t>
            </a:fld>
            <a:endParaRPr lang="tr-T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55A6573-7E60-4BED-82B8-CB41BE935DCC}" type="slidenum">
              <a:rPr lang="tr-TR" smtClean="0"/>
              <a:pPr/>
              <a:t>7</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r>
              <a:rPr lang="tr-TR" smtClean="0"/>
              <a:t>11.04.2013</a:t>
            </a:r>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r>
              <a:rPr lang="tr-TR" smtClean="0"/>
              <a:t>11.04.2013</a:t>
            </a:r>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r>
              <a:rPr lang="tr-TR" smtClean="0"/>
              <a:t>11.04.2013</a:t>
            </a:r>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r>
              <a:rPr lang="tr-TR" smtClean="0"/>
              <a:t>11.04.2013</a:t>
            </a:r>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r>
              <a:rPr lang="tr-TR" smtClean="0"/>
              <a:t>11.04.2013</a:t>
            </a:r>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r>
              <a:rPr lang="tr-TR" smtClean="0"/>
              <a:t>11.04.2013</a:t>
            </a:r>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r>
              <a:rPr lang="tr-TR" smtClean="0"/>
              <a:t>11.04.2013</a:t>
            </a:r>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r>
              <a:rPr lang="tr-TR" smtClean="0"/>
              <a:t>11.04.2013</a:t>
            </a:r>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r>
              <a:rPr lang="tr-TR" smtClean="0"/>
              <a:t>11.04.2013</a:t>
            </a:r>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r>
              <a:rPr lang="tr-TR" smtClean="0"/>
              <a:t>11.04.2013</a:t>
            </a:r>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r>
              <a:rPr lang="tr-TR" smtClean="0"/>
              <a:t>11.04.2013</a:t>
            </a:r>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1CAF644A-9D72-41C5-AF39-A8384D25D178}"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tr-TR" smtClean="0"/>
              <a:t>11.04.2013</a:t>
            </a:r>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CAF644A-9D72-41C5-AF39-A8384D25D178}"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432560" y="359898"/>
            <a:ext cx="7406640" cy="548822"/>
          </a:xfrm>
        </p:spPr>
        <p:txBody>
          <a:bodyPr>
            <a:normAutofit fontScale="90000"/>
          </a:bodyPr>
          <a:lstStyle/>
          <a:p>
            <a:r>
              <a:rPr lang="tr-TR" dirty="0" smtClean="0">
                <a:latin typeface="Arial Black" pitchFamily="34" charset="0"/>
              </a:rPr>
              <a:t>DEĞİŞMEYEN </a:t>
            </a:r>
            <a:r>
              <a:rPr lang="tr-TR" dirty="0">
                <a:latin typeface="Arial Black" pitchFamily="34" charset="0"/>
              </a:rPr>
              <a:t>REHBER</a:t>
            </a: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a:t>
            </a:fld>
            <a:endParaRPr lang="tr-TR" dirty="0"/>
          </a:p>
        </p:txBody>
      </p:sp>
      <p:pic>
        <p:nvPicPr>
          <p:cNvPr id="1026" name="Picture 2" descr="C:\Users\Salim\Pictures\kutlu dogum\113901.jpg"/>
          <p:cNvPicPr>
            <a:picLocks noChangeAspect="1" noChangeArrowheads="1"/>
          </p:cNvPicPr>
          <p:nvPr/>
        </p:nvPicPr>
        <p:blipFill>
          <a:blip r:embed="rId2" cstate="print"/>
          <a:srcRect/>
          <a:stretch>
            <a:fillRect/>
          </a:stretch>
        </p:blipFill>
        <p:spPr bwMode="auto">
          <a:xfrm>
            <a:off x="971600" y="908718"/>
            <a:ext cx="8172400" cy="5949281"/>
          </a:xfrm>
          <a:prstGeom prst="rect">
            <a:avLst/>
          </a:prstGeom>
          <a:noFill/>
        </p:spPr>
      </p:pic>
      <p:sp>
        <p:nvSpPr>
          <p:cNvPr id="8" name="2 Alt Başlık"/>
          <p:cNvSpPr>
            <a:spLocks noGrp="1"/>
          </p:cNvSpPr>
          <p:nvPr>
            <p:ph type="subTitle" idx="1"/>
          </p:nvPr>
        </p:nvSpPr>
        <p:spPr>
          <a:xfrm>
            <a:off x="0" y="6287176"/>
            <a:ext cx="3211448" cy="570824"/>
          </a:xfrm>
        </p:spPr>
        <p:txBody>
          <a:bodyPr>
            <a:normAutofit fontScale="70000" lnSpcReduction="20000"/>
          </a:bodyPr>
          <a:lstStyle/>
          <a:p>
            <a:r>
              <a:rPr lang="tr-TR" dirty="0" smtClean="0">
                <a:solidFill>
                  <a:srgbClr val="C00000"/>
                </a:solidFill>
                <a:latin typeface="Arial Black" pitchFamily="34" charset="0"/>
              </a:rPr>
              <a:t>                                                                            </a:t>
            </a:r>
            <a:r>
              <a:rPr lang="de-CH" dirty="0" smtClean="0">
                <a:solidFill>
                  <a:srgbClr val="C00000"/>
                </a:solidFill>
                <a:latin typeface="Arial Black" pitchFamily="34" charset="0"/>
              </a:rPr>
              <a:t>       </a:t>
            </a:r>
            <a:r>
              <a:rPr lang="tr-TR" dirty="0" smtClean="0">
                <a:solidFill>
                  <a:srgbClr val="C00000"/>
                </a:solidFill>
                <a:latin typeface="Arial Black" pitchFamily="34" charset="0"/>
              </a:rPr>
              <a:t> </a:t>
            </a:r>
            <a:r>
              <a:rPr lang="tr-TR" sz="3200" dirty="0" smtClean="0">
                <a:solidFill>
                  <a:srgbClr val="C00000"/>
                </a:solidFill>
                <a:latin typeface="Arial Black" pitchFamily="34" charset="0"/>
              </a:rPr>
              <a:t>SİNAN ERAVCI</a:t>
            </a:r>
            <a:endParaRPr lang="tr-TR" dirty="0" smtClean="0">
              <a:solidFill>
                <a:srgbClr val="C00000"/>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480720"/>
          </a:xfrm>
        </p:spPr>
        <p:txBody>
          <a:bodyPr>
            <a:normAutofit fontScale="77500" lnSpcReduction="20000"/>
          </a:bodyPr>
          <a:lstStyle/>
          <a:p>
            <a:endParaRPr lang="tr-TR" dirty="0" smtClean="0">
              <a:latin typeface="Arial Black" pitchFamily="34" charset="0"/>
            </a:endParaRPr>
          </a:p>
          <a:p>
            <a:r>
              <a:rPr lang="tr-TR" dirty="0" smtClean="0">
                <a:latin typeface="Arial Black" pitchFamily="34" charset="0"/>
              </a:rPr>
              <a:t>Bu ayetten de anlaşıldığı gibi, Allah'ın rızası ve sevgisi Hz. Peygamber (s.a.v)'in sünnetine uymakla elde edilebilir.</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 Bir mü'minin en büyük ideali, kendisini Allah'a sevdirmektir. Yani O'nun rızasını kazanmak, gazabından korunmaktır. </a:t>
            </a:r>
          </a:p>
          <a:p>
            <a:endParaRPr lang="tr-TR" dirty="0" smtClean="0">
              <a:latin typeface="Arial Black" pitchFamily="34" charset="0"/>
            </a:endParaRPr>
          </a:p>
          <a:p>
            <a:r>
              <a:rPr lang="tr-TR" dirty="0" smtClean="0">
                <a:solidFill>
                  <a:srgbClr val="7030A0"/>
                </a:solidFill>
                <a:latin typeface="Arial Black" pitchFamily="34" charset="0"/>
              </a:rPr>
              <a:t>Aslında kılınan namazlar, tutulan oruçlar, verilen sadakalar, işlenen her çeşit hayırlar, İslam yolunda tüketilen bütün nefesler tek gayeye bakar; o da Allah'ın sevgisini ve rızasını kazanmaktır. </a:t>
            </a:r>
          </a:p>
          <a:p>
            <a:endParaRPr lang="tr-TR" dirty="0" smtClean="0">
              <a:latin typeface="Arial Black" pitchFamily="34" charset="0"/>
            </a:endParaRPr>
          </a:p>
          <a:p>
            <a:r>
              <a:rPr lang="tr-TR" dirty="0" smtClean="0">
                <a:latin typeface="Arial Black" pitchFamily="34" charset="0"/>
              </a:rPr>
              <a:t>Bunun da tek yolu Rasulullah (s.a.v)'ın sünnetine uymak ve hayatımızı O’nun hayatına benzetmek ve O’nu örnek edinmektir.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10</a:t>
            </a:fld>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480720"/>
          </a:xfrm>
        </p:spPr>
        <p:txBody>
          <a:bodyPr>
            <a:normAutofit fontScale="85000" lnSpcReduction="10000"/>
          </a:bodyPr>
          <a:lstStyle/>
          <a:p>
            <a:endParaRPr lang="tr-TR" dirty="0" smtClean="0">
              <a:latin typeface="Arial Black" pitchFamily="34" charset="0"/>
            </a:endParaRPr>
          </a:p>
          <a:p>
            <a:r>
              <a:rPr lang="tr-TR" dirty="0" smtClean="0">
                <a:latin typeface="Arial Black" pitchFamily="34" charset="0"/>
              </a:rPr>
              <a:t>Yüce Allah, büyük-küçük her meselede Hz. Peygamber (s.a.v)'e uymayı, O'nun verdiği hükme razı olup teslim olmayı, imanın gereği saymaktadır: </a:t>
            </a:r>
          </a:p>
          <a:p>
            <a:pPr>
              <a:buNone/>
            </a:pPr>
            <a:endParaRPr lang="tr-TR" dirty="0" smtClean="0">
              <a:latin typeface="Arial Black" pitchFamily="34" charset="0"/>
            </a:endParaRPr>
          </a:p>
          <a:p>
            <a:r>
              <a:rPr lang="en-US" sz="3300" b="1" dirty="0" smtClean="0">
                <a:solidFill>
                  <a:srgbClr val="00B050"/>
                </a:solidFill>
                <a:latin typeface="Arial Black" pitchFamily="34" charset="0"/>
              </a:rPr>
              <a:t>فَلاَ وَرَبِّكَ </a:t>
            </a:r>
            <a:r>
              <a:rPr lang="en-US" sz="3300" b="1" dirty="0" smtClean="0">
                <a:solidFill>
                  <a:srgbClr val="C00000"/>
                </a:solidFill>
                <a:latin typeface="Arial Black" pitchFamily="34" charset="0"/>
              </a:rPr>
              <a:t>لاَ يُؤْمِنُونَ </a:t>
            </a:r>
            <a:r>
              <a:rPr lang="en-US" sz="3300" b="1" dirty="0" smtClean="0">
                <a:solidFill>
                  <a:srgbClr val="7030A0"/>
                </a:solidFill>
                <a:latin typeface="Arial Black" pitchFamily="34" charset="0"/>
              </a:rPr>
              <a:t>حَتَّى يُحَكِّمُوكَ فِيمَا شَجَرَ بَيْنَهُمْ </a:t>
            </a:r>
            <a:r>
              <a:rPr lang="en-US" sz="3300" b="1" dirty="0" smtClean="0">
                <a:latin typeface="Arial Black" pitchFamily="34" charset="0"/>
              </a:rPr>
              <a:t>ثُمَّ لاَ يَجِدُوا فِى اَنْفُسِهِمْ حَرَجًا مِمَّا قَضَيْتَ وَيُسَلِّمُوا تَسْلِيمًا</a:t>
            </a:r>
            <a:endParaRPr lang="tr-TR" sz="3300" b="1" dirty="0" smtClean="0">
              <a:latin typeface="Arial Black" pitchFamily="34" charset="0"/>
            </a:endParaRPr>
          </a:p>
          <a:p>
            <a:pPr>
              <a:buNone/>
            </a:pPr>
            <a:r>
              <a:rPr lang="tr-TR" dirty="0" smtClean="0">
                <a:latin typeface="Arial Black" pitchFamily="34" charset="0"/>
              </a:rPr>
              <a:t> </a:t>
            </a:r>
          </a:p>
          <a:p>
            <a:r>
              <a:rPr lang="tr-TR" dirty="0" smtClean="0">
                <a:solidFill>
                  <a:srgbClr val="00B050"/>
                </a:solidFill>
                <a:latin typeface="Arial Black" pitchFamily="34" charset="0"/>
              </a:rPr>
              <a:t>“Rabbin adına yemin olsun ki,</a:t>
            </a:r>
            <a:r>
              <a:rPr lang="tr-TR" dirty="0" smtClean="0">
                <a:latin typeface="Arial Black" pitchFamily="34" charset="0"/>
              </a:rPr>
              <a:t> </a:t>
            </a:r>
            <a:r>
              <a:rPr lang="tr-TR" dirty="0" smtClean="0">
                <a:solidFill>
                  <a:srgbClr val="7030A0"/>
                </a:solidFill>
                <a:latin typeface="Arial Black" pitchFamily="34" charset="0"/>
              </a:rPr>
              <a:t>onlar, aralarında ihtilaf ettikleri şeylerde seni hakem kılmadıkça,</a:t>
            </a:r>
            <a:r>
              <a:rPr lang="tr-TR" dirty="0" smtClean="0">
                <a:latin typeface="Arial Black" pitchFamily="34" charset="0"/>
              </a:rPr>
              <a:t> sonra da içlerinde hiçbir sıkıntı duymadan senin verdiğin hükme tam bir teslimiyetle boyun eğmedikçe </a:t>
            </a:r>
            <a:r>
              <a:rPr lang="tr-TR" dirty="0" smtClean="0">
                <a:solidFill>
                  <a:srgbClr val="C00000"/>
                </a:solidFill>
                <a:latin typeface="Arial Black" pitchFamily="34" charset="0"/>
              </a:rPr>
              <a:t>asla iman etmiş olmazlar.”</a:t>
            </a:r>
            <a:r>
              <a:rPr lang="tr-TR" dirty="0" smtClean="0">
                <a:latin typeface="Arial Black" pitchFamily="34" charset="0"/>
              </a:rPr>
              <a:t>  </a:t>
            </a:r>
            <a:r>
              <a:rPr lang="tr-TR" sz="1400" dirty="0" smtClean="0">
                <a:latin typeface="Arial Black" pitchFamily="34" charset="0"/>
              </a:rPr>
              <a:t>(Nisâ, 4/65)</a:t>
            </a:r>
            <a:endParaRPr lang="tr-TR" dirty="0" smtClean="0">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11</a:t>
            </a:fld>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188640"/>
            <a:ext cx="7818072" cy="6059760"/>
          </a:xfrm>
        </p:spPr>
        <p:txBody>
          <a:bodyPr>
            <a:normAutofit fontScale="92500" lnSpcReduction="10000"/>
          </a:bodyPr>
          <a:lstStyle/>
          <a:p>
            <a:r>
              <a:rPr lang="tr-TR" dirty="0" smtClean="0">
                <a:solidFill>
                  <a:srgbClr val="00B050"/>
                </a:solidFill>
                <a:latin typeface="Arial Black" pitchFamily="34" charset="0"/>
              </a:rPr>
              <a:t>Yüce Allah bu ayette üç noktaya dikkatimizi çekiyor: </a:t>
            </a:r>
          </a:p>
          <a:p>
            <a:pPr>
              <a:buNone/>
            </a:pPr>
            <a:r>
              <a:rPr lang="tr-TR" dirty="0" smtClean="0">
                <a:latin typeface="Arial Black" pitchFamily="34" charset="0"/>
              </a:rPr>
              <a:t> </a:t>
            </a:r>
          </a:p>
          <a:p>
            <a:r>
              <a:rPr lang="tr-TR" dirty="0" smtClean="0">
                <a:latin typeface="Arial Black" pitchFamily="34" charset="0"/>
              </a:rPr>
              <a:t>1. Her meselede Rasulullah'ın hakemliliğine başvurmak. </a:t>
            </a:r>
          </a:p>
          <a:p>
            <a:endParaRPr lang="tr-TR" dirty="0" smtClean="0">
              <a:latin typeface="Arial Black" pitchFamily="34" charset="0"/>
            </a:endParaRPr>
          </a:p>
          <a:p>
            <a:r>
              <a:rPr lang="tr-TR" dirty="0" smtClean="0">
                <a:solidFill>
                  <a:srgbClr val="C00000"/>
                </a:solidFill>
                <a:latin typeface="Arial Black" pitchFamily="34" charset="0"/>
              </a:rPr>
              <a:t>2. O'nun verdiği hükümden dolayı içimizde hiçbir sıkıntı ve rahatsızlık duymamak. </a:t>
            </a:r>
          </a:p>
          <a:p>
            <a:pPr>
              <a:buNone/>
            </a:pPr>
            <a:endParaRPr lang="tr-TR" dirty="0" smtClean="0">
              <a:latin typeface="Arial Black" pitchFamily="34" charset="0"/>
            </a:endParaRPr>
          </a:p>
          <a:p>
            <a:r>
              <a:rPr lang="tr-TR" dirty="0" smtClean="0">
                <a:latin typeface="Arial Black" pitchFamily="34" charset="0"/>
              </a:rPr>
              <a:t>3. Tam bir teslimiyetle O'na boyun eğmek. </a:t>
            </a:r>
          </a:p>
          <a:p>
            <a:pPr>
              <a:buNone/>
            </a:pPr>
            <a:r>
              <a:rPr lang="tr-TR" dirty="0" smtClean="0">
                <a:latin typeface="Arial Black" pitchFamily="34" charset="0"/>
              </a:rPr>
              <a:t>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12</a:t>
            </a:fld>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059760"/>
          </a:xfrm>
        </p:spPr>
        <p:txBody>
          <a:bodyPr>
            <a:normAutofit fontScale="92500" lnSpcReduction="20000"/>
          </a:bodyPr>
          <a:lstStyle/>
          <a:p>
            <a:r>
              <a:rPr lang="tr-TR" dirty="0" smtClean="0">
                <a:solidFill>
                  <a:srgbClr val="C00000"/>
                </a:solidFill>
                <a:latin typeface="Arial Black" pitchFamily="34" charset="0"/>
              </a:rPr>
              <a:t>Kur’an-ı Kerim, mü'minlerin mutlak teslimiyetten başka bir tercih haklarının da olmadığını kesin bir ifade ile haber veriyor: </a:t>
            </a:r>
          </a:p>
          <a:p>
            <a:pPr>
              <a:buNone/>
            </a:pPr>
            <a:endParaRPr lang="tr-TR" dirty="0" smtClean="0">
              <a:solidFill>
                <a:srgbClr val="C00000"/>
              </a:solidFill>
              <a:latin typeface="Arial Black" pitchFamily="34" charset="0"/>
            </a:endParaRPr>
          </a:p>
          <a:p>
            <a:r>
              <a:rPr lang="en-US" b="1" dirty="0" smtClean="0">
                <a:latin typeface="Arial Black" pitchFamily="34" charset="0"/>
              </a:rPr>
              <a:t>وَمَا كَانَ لِمُؤْمِنٍ وَلاَ مُؤْمِنَةٍ اِذَا قَضَى اللهُ وَرَسُولُهُ اَمْرًا اَنْ يَكُونَ لَهُمُ الْخِيَرَةُ مِنْ اَمْرِهِمْ </a:t>
            </a:r>
            <a:r>
              <a:rPr lang="en-US" b="1" dirty="0" smtClean="0">
                <a:solidFill>
                  <a:srgbClr val="00B050"/>
                </a:solidFill>
                <a:latin typeface="Arial Black" pitchFamily="34" charset="0"/>
              </a:rPr>
              <a:t>وَمَنْ يَعْصِ اللهَ وَرَسُولَهُ فَقَدْ ضَلَّ ضَلاَلاً مُبِينًا</a:t>
            </a:r>
            <a:endParaRPr lang="tr-TR" b="1" dirty="0" smtClean="0">
              <a:solidFill>
                <a:srgbClr val="00B050"/>
              </a:solidFill>
              <a:latin typeface="Arial Black" pitchFamily="34" charset="0"/>
            </a:endParaRPr>
          </a:p>
          <a:p>
            <a:endParaRPr lang="tr-TR" dirty="0" smtClean="0">
              <a:latin typeface="Arial Black" pitchFamily="34" charset="0"/>
            </a:endParaRPr>
          </a:p>
          <a:p>
            <a:r>
              <a:rPr lang="tr-TR" dirty="0" smtClean="0">
                <a:latin typeface="Arial Black" pitchFamily="34" charset="0"/>
              </a:rPr>
              <a:t>Allah ve Resûlü bir işe hüküm verdiği zaman, inanmış bir erkek ve kadına o işi kendi isteklerine göre seçme hakkı yoktur. </a:t>
            </a:r>
            <a:r>
              <a:rPr lang="tr-TR" dirty="0" smtClean="0">
                <a:solidFill>
                  <a:srgbClr val="00B050"/>
                </a:solidFill>
                <a:latin typeface="Arial Black" pitchFamily="34" charset="0"/>
              </a:rPr>
              <a:t>Her kim Allah ve Resûlüne karşı gelirse, apaçık bir sapıklığa düşmüş olur.</a:t>
            </a:r>
            <a:r>
              <a:rPr lang="tr-TR" dirty="0" smtClean="0">
                <a:latin typeface="Arial Black" pitchFamily="34" charset="0"/>
              </a:rPr>
              <a:t>  </a:t>
            </a:r>
            <a:r>
              <a:rPr lang="tr-TR" sz="1400" dirty="0" smtClean="0">
                <a:solidFill>
                  <a:srgbClr val="C00000"/>
                </a:solidFill>
                <a:latin typeface="Arial Black" pitchFamily="34" charset="0"/>
              </a:rPr>
              <a:t>(Ahzab, 33/36)</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13</a:t>
            </a:fld>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60648"/>
            <a:ext cx="7890080" cy="5987752"/>
          </a:xfrm>
        </p:spPr>
        <p:txBody>
          <a:bodyPr>
            <a:normAutofit fontScale="77500" lnSpcReduction="20000"/>
          </a:bodyPr>
          <a:lstStyle/>
          <a:p>
            <a:r>
              <a:rPr lang="tr-TR" dirty="0" smtClean="0">
                <a:latin typeface="Arial Black" pitchFamily="34" charset="0"/>
              </a:rPr>
              <a:t>Hz. Peygamber (s.a.v)'in emrine itaat etmemek, O'na sırt çevirmek, Allah'ın emrine isyandır. </a:t>
            </a:r>
          </a:p>
          <a:p>
            <a:r>
              <a:rPr lang="tr-TR" dirty="0" smtClean="0">
                <a:solidFill>
                  <a:srgbClr val="00B050"/>
                </a:solidFill>
                <a:latin typeface="Arial Black" pitchFamily="34" charset="0"/>
              </a:rPr>
              <a:t>Hz. Peygamber (s.a.v)'e karşı ızhar edilen her duygu ve hareket, aslında Allah'a karşı ızhar edilmiş demektir. </a:t>
            </a:r>
          </a:p>
          <a:p>
            <a:pPr>
              <a:buNone/>
            </a:pPr>
            <a:r>
              <a:rPr lang="tr-TR" dirty="0" smtClean="0">
                <a:latin typeface="Arial Black" pitchFamily="34" charset="0"/>
              </a:rPr>
              <a:t> </a:t>
            </a:r>
          </a:p>
          <a:p>
            <a:r>
              <a:rPr lang="tr-TR" dirty="0" smtClean="0">
                <a:solidFill>
                  <a:srgbClr val="7030A0"/>
                </a:solidFill>
                <a:latin typeface="Arial Black" pitchFamily="34" charset="0"/>
              </a:rPr>
              <a:t>Kur’an'da bazı ayetlerde Hz. Peygamber (s.a.v)'e isyan, hüsran ve bedbahtlık sebebi olarak gösterilmektedir. </a:t>
            </a:r>
          </a:p>
          <a:p>
            <a:r>
              <a:rPr lang="en-US" sz="3400" b="1" dirty="0" smtClean="0">
                <a:latin typeface="Arial Black" pitchFamily="34" charset="0"/>
              </a:rPr>
              <a:t>فَلْيَحْذَرِ الَّذِينَ يُخَالِفُونَ عَنْ اَمْرِهِ اَنْ تُصِيبَهُمْ فِتْنَةٌ اَوْ يُصِيبَهُمْ عَذَابٌ اَلِيمٌ</a:t>
            </a:r>
            <a:endParaRPr lang="tr-TR" sz="3400" b="1"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“Peygamberin emrine aykırı hareket edenler, </a:t>
            </a:r>
            <a:r>
              <a:rPr lang="tr-TR" dirty="0" smtClean="0">
                <a:solidFill>
                  <a:srgbClr val="C00000"/>
                </a:solidFill>
                <a:latin typeface="Arial Black" pitchFamily="34" charset="0"/>
              </a:rPr>
              <a:t>başlarına büyük bir felaket gelmesinden veya kendilerine çok acıklı bir azabın isabet etmesinden sakınsınlar” </a:t>
            </a:r>
            <a:r>
              <a:rPr lang="tr-TR" sz="2100" dirty="0" smtClean="0">
                <a:solidFill>
                  <a:srgbClr val="00B050"/>
                </a:solidFill>
                <a:latin typeface="Arial Black" pitchFamily="34" charset="0"/>
              </a:rPr>
              <a:t>(Nur, 24/63)</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14</a:t>
            </a:fld>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480720"/>
          </a:xfrm>
        </p:spPr>
        <p:txBody>
          <a:bodyPr>
            <a:normAutofit/>
          </a:bodyPr>
          <a:lstStyle/>
          <a:p>
            <a:r>
              <a:rPr lang="tr-TR" dirty="0" smtClean="0">
                <a:latin typeface="Arial Black" pitchFamily="34" charset="0"/>
              </a:rPr>
              <a:t>Nisâ suresinde ise aynı hususta şöyle buyurulur: </a:t>
            </a:r>
          </a:p>
          <a:p>
            <a:r>
              <a:rPr lang="en-US" b="1" dirty="0" smtClean="0">
                <a:latin typeface="Arial Black" pitchFamily="34" charset="0"/>
              </a:rPr>
              <a:t>وَمَنْ يُشَاقِقِ الرَّسُولَ </a:t>
            </a:r>
            <a:r>
              <a:rPr lang="en-US" b="1" dirty="0" smtClean="0">
                <a:solidFill>
                  <a:srgbClr val="00B050"/>
                </a:solidFill>
                <a:latin typeface="Arial Black" pitchFamily="34" charset="0"/>
              </a:rPr>
              <a:t>مِنْ بَعْدِ مَا تَبَيَّنَ لَهُ الْهُدَى </a:t>
            </a:r>
            <a:r>
              <a:rPr lang="en-US" b="1" dirty="0" smtClean="0">
                <a:solidFill>
                  <a:srgbClr val="C00000"/>
                </a:solidFill>
                <a:latin typeface="Arial Black" pitchFamily="34" charset="0"/>
              </a:rPr>
              <a:t>وَيَتَّبِعْ غَيْرَ سَبِيلِ الْمُؤْمِنِينَ</a:t>
            </a:r>
            <a:r>
              <a:rPr lang="en-US" b="1" dirty="0" smtClean="0">
                <a:latin typeface="Arial Black" pitchFamily="34" charset="0"/>
              </a:rPr>
              <a:t> نُوَلِّهِ مَا تَوَلَّى </a:t>
            </a:r>
            <a:r>
              <a:rPr lang="en-US" b="1" dirty="0" smtClean="0">
                <a:solidFill>
                  <a:srgbClr val="C00000"/>
                </a:solidFill>
                <a:latin typeface="Arial Black" pitchFamily="34" charset="0"/>
              </a:rPr>
              <a:t>وَنُصْلِهِ جَهَنَّمَ </a:t>
            </a:r>
            <a:r>
              <a:rPr lang="en-US" b="1" dirty="0" smtClean="0">
                <a:latin typeface="Arial Black" pitchFamily="34" charset="0"/>
              </a:rPr>
              <a:t>وَسَاءَ تْ مَصِيراً</a:t>
            </a:r>
            <a:endParaRPr lang="tr-TR" b="1" dirty="0" smtClean="0">
              <a:latin typeface="Arial Black" pitchFamily="34" charset="0"/>
            </a:endParaRPr>
          </a:p>
          <a:p>
            <a:r>
              <a:rPr lang="tr-TR" dirty="0" smtClean="0">
                <a:solidFill>
                  <a:srgbClr val="00B050"/>
                </a:solidFill>
                <a:latin typeface="Arial Black" pitchFamily="34" charset="0"/>
              </a:rPr>
              <a:t>“Kim kendisine doğru yol belli olduktan sonra </a:t>
            </a:r>
            <a:r>
              <a:rPr lang="tr-TR" dirty="0" smtClean="0">
                <a:latin typeface="Arial Black" pitchFamily="34" charset="0"/>
              </a:rPr>
              <a:t>Peygambere karşı çıkar, </a:t>
            </a:r>
            <a:r>
              <a:rPr lang="tr-TR" dirty="0" smtClean="0">
                <a:solidFill>
                  <a:srgbClr val="C00000"/>
                </a:solidFill>
                <a:latin typeface="Arial Black" pitchFamily="34" charset="0"/>
              </a:rPr>
              <a:t>mü'minlerin yolundan başka bir yola giderse, </a:t>
            </a:r>
            <a:r>
              <a:rPr lang="tr-TR" dirty="0" smtClean="0">
                <a:latin typeface="Arial Black" pitchFamily="34" charset="0"/>
              </a:rPr>
              <a:t>onu o yolda yapayalnız bırakırız </a:t>
            </a:r>
            <a:r>
              <a:rPr lang="tr-TR" dirty="0" smtClean="0">
                <a:solidFill>
                  <a:srgbClr val="C00000"/>
                </a:solidFill>
                <a:latin typeface="Arial Black" pitchFamily="34" charset="0"/>
              </a:rPr>
              <a:t>ve onu cehenneme sokarız! </a:t>
            </a:r>
            <a:r>
              <a:rPr lang="tr-TR" dirty="0" smtClean="0">
                <a:latin typeface="Arial Black" pitchFamily="34" charset="0"/>
              </a:rPr>
              <a:t>Cehennem ne kötü bir yerdir.” </a:t>
            </a:r>
            <a:r>
              <a:rPr lang="tr-TR" sz="1400" dirty="0" smtClean="0">
                <a:solidFill>
                  <a:srgbClr val="C00000"/>
                </a:solidFill>
                <a:latin typeface="Arial Black" pitchFamily="34" charset="0"/>
              </a:rPr>
              <a:t>(Nisâ, 4/115.)</a:t>
            </a:r>
            <a:endParaRPr lang="tr-TR" dirty="0">
              <a:solidFill>
                <a:srgbClr val="C00000"/>
              </a:solidFill>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15</a:t>
            </a:fld>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7890080" cy="6059760"/>
          </a:xfrm>
        </p:spPr>
        <p:txBody>
          <a:bodyPr>
            <a:normAutofit/>
          </a:bodyPr>
          <a:lstStyle/>
          <a:p>
            <a:r>
              <a:rPr lang="tr-TR" dirty="0" smtClean="0">
                <a:solidFill>
                  <a:srgbClr val="7030A0"/>
                </a:solidFill>
                <a:latin typeface="Arial Black" pitchFamily="34" charset="0"/>
              </a:rPr>
              <a:t>Hz. Peygamber (s.a.v)'e tâbî olup, O'nu örnek edinmek hususunda bizzat Rasulullah'ın söylediği birkaç cümleyi de hatırlayalım: </a:t>
            </a:r>
          </a:p>
          <a:p>
            <a:r>
              <a:rPr lang="tr-TR" dirty="0" smtClean="0">
                <a:latin typeface="Arial Black" pitchFamily="34" charset="0"/>
              </a:rPr>
              <a:t> </a:t>
            </a:r>
            <a:r>
              <a:rPr lang="en-US" sz="3000" dirty="0" smtClean="0">
                <a:latin typeface="Arial Black" pitchFamily="34" charset="0"/>
              </a:rPr>
              <a:t>مَنْ أطَاعَنِى فَقَدْ أطَاعَ اللّه،</a:t>
            </a:r>
            <a:r>
              <a:rPr lang="en-US" sz="3000" dirty="0" smtClean="0">
                <a:solidFill>
                  <a:srgbClr val="C00000"/>
                </a:solidFill>
                <a:latin typeface="Arial Black" pitchFamily="34" charset="0"/>
              </a:rPr>
              <a:t> وَمَنْ عَصَانِى فَقَدْ عَصى اللّه،</a:t>
            </a:r>
            <a:endParaRPr lang="tr-TR" dirty="0" smtClean="0">
              <a:solidFill>
                <a:srgbClr val="C00000"/>
              </a:solidFill>
              <a:latin typeface="Arial Black" pitchFamily="34" charset="0"/>
            </a:endParaRPr>
          </a:p>
          <a:p>
            <a:endParaRPr lang="tr-TR" dirty="0" smtClean="0">
              <a:latin typeface="Arial Black" pitchFamily="34" charset="0"/>
            </a:endParaRPr>
          </a:p>
          <a:p>
            <a:r>
              <a:rPr lang="tr-TR" dirty="0" smtClean="0">
                <a:latin typeface="Arial Black" pitchFamily="34" charset="0"/>
              </a:rPr>
              <a:t>“Kim bana itaat ederse, Allah'a itaat etmiş olur. </a:t>
            </a:r>
            <a:r>
              <a:rPr lang="tr-TR" dirty="0" smtClean="0">
                <a:solidFill>
                  <a:srgbClr val="C00000"/>
                </a:solidFill>
                <a:latin typeface="Arial Black" pitchFamily="34" charset="0"/>
              </a:rPr>
              <a:t>Kim de bana isyan ederse, Allah'a isyan etmiş olur.” </a:t>
            </a:r>
            <a:r>
              <a:rPr lang="tr-TR" dirty="0" smtClean="0">
                <a:latin typeface="Arial Black" pitchFamily="34" charset="0"/>
              </a:rPr>
              <a:t> </a:t>
            </a:r>
            <a:r>
              <a:rPr lang="tr-TR" sz="1400" dirty="0" smtClean="0">
                <a:latin typeface="Arial Black" pitchFamily="34" charset="0"/>
              </a:rPr>
              <a:t>(Buhârî, Cihad, 109, İ'tisam, 3; Müslim, İmaret, 32-33; Nesâî, Biat,27.)</a:t>
            </a:r>
            <a:endParaRPr lang="tr-TR" dirty="0">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16</a:t>
            </a:fld>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332656"/>
            <a:ext cx="7818072" cy="5915744"/>
          </a:xfrm>
        </p:spPr>
        <p:txBody>
          <a:bodyPr>
            <a:normAutofit fontScale="85000" lnSpcReduction="20000"/>
          </a:bodyPr>
          <a:lstStyle/>
          <a:p>
            <a:r>
              <a:rPr lang="tr-TR" b="1" dirty="0" smtClean="0">
                <a:latin typeface="Arial Black" pitchFamily="34" charset="0"/>
              </a:rPr>
              <a:t>Buhârî'nin rivayet ettiği bir hadis-i şerifte ise</a:t>
            </a:r>
            <a:r>
              <a:rPr lang="tr-TR" dirty="0" smtClean="0">
                <a:latin typeface="Arial Black" pitchFamily="34" charset="0"/>
              </a:rPr>
              <a:t> Hz. Peygamber (s.a.v) şöyle buyurmaktadır: </a:t>
            </a:r>
          </a:p>
          <a:p>
            <a:endParaRPr lang="tr-TR" dirty="0" smtClean="0">
              <a:latin typeface="Arial Black" pitchFamily="34" charset="0"/>
            </a:endParaRPr>
          </a:p>
          <a:p>
            <a:r>
              <a:rPr lang="tr-TR" dirty="0" smtClean="0">
                <a:solidFill>
                  <a:srgbClr val="00B050"/>
                </a:solidFill>
                <a:latin typeface="Arial Black" pitchFamily="34" charset="0"/>
              </a:rPr>
              <a:t>“Bütün ümmetim cennete girecektir, ancak yüz çevirenler müstesnâ! </a:t>
            </a:r>
          </a:p>
          <a:p>
            <a:pPr>
              <a:buNone/>
            </a:pPr>
            <a:endParaRPr lang="tr-TR" dirty="0" smtClean="0">
              <a:latin typeface="Arial Black" pitchFamily="34" charset="0"/>
            </a:endParaRPr>
          </a:p>
          <a:p>
            <a:r>
              <a:rPr lang="tr-TR" dirty="0" smtClean="0">
                <a:latin typeface="Arial Black" pitchFamily="34" charset="0"/>
              </a:rPr>
              <a:t>Dediler ki: </a:t>
            </a:r>
          </a:p>
          <a:p>
            <a:pPr>
              <a:buNone/>
            </a:pPr>
            <a:endParaRPr lang="tr-TR" dirty="0" smtClean="0">
              <a:latin typeface="Arial Black" pitchFamily="34" charset="0"/>
            </a:endParaRPr>
          </a:p>
          <a:p>
            <a:r>
              <a:rPr lang="tr-TR" dirty="0" smtClean="0">
                <a:solidFill>
                  <a:srgbClr val="C00000"/>
                </a:solidFill>
                <a:latin typeface="Arial Black" pitchFamily="34" charset="0"/>
              </a:rPr>
              <a:t>- Ey Allah'ın Rasulü! Yüz çeviren kimdir? </a:t>
            </a:r>
          </a:p>
          <a:p>
            <a:pPr>
              <a:buNone/>
            </a:pPr>
            <a:endParaRPr lang="tr-TR" dirty="0" smtClean="0">
              <a:latin typeface="Arial Black" pitchFamily="34" charset="0"/>
            </a:endParaRPr>
          </a:p>
          <a:p>
            <a:r>
              <a:rPr lang="tr-TR" dirty="0" smtClean="0">
                <a:latin typeface="Arial Black" pitchFamily="34" charset="0"/>
              </a:rPr>
              <a:t>- Kim bana itaat ederse cennete girer. Bana isyan edene gelince o, yüz çevirmiştir.” </a:t>
            </a:r>
            <a:r>
              <a:rPr lang="tr-TR" sz="1400" dirty="0" smtClean="0">
                <a:solidFill>
                  <a:srgbClr val="C00000"/>
                </a:solidFill>
                <a:latin typeface="Arial Black" pitchFamily="34" charset="0"/>
              </a:rPr>
              <a:t>(Buhârî, İ'tisâm, 2)</a:t>
            </a:r>
            <a:endParaRPr lang="tr-TR" dirty="0">
              <a:solidFill>
                <a:srgbClr val="C00000"/>
              </a:solidFill>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17</a:t>
            </a:fld>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669360"/>
          </a:xfrm>
        </p:spPr>
        <p:txBody>
          <a:bodyPr>
            <a:normAutofit fontScale="92500" lnSpcReduction="20000"/>
          </a:bodyPr>
          <a:lstStyle/>
          <a:p>
            <a:r>
              <a:rPr lang="tr-TR" dirty="0" smtClean="0">
                <a:solidFill>
                  <a:srgbClr val="C00000"/>
                </a:solidFill>
                <a:latin typeface="Arial Black" pitchFamily="34" charset="0"/>
              </a:rPr>
              <a:t>Bu dünyada Peygambere itaat etmenin, O'nu örnek edinmenin önemini anlamayıp, O'na itaat etmeyen kişi ahirette pişmanlık duyacaktır: </a:t>
            </a:r>
          </a:p>
          <a:p>
            <a:r>
              <a:rPr lang="tr-TR" dirty="0" smtClean="0">
                <a:latin typeface="Arial Black" pitchFamily="34" charset="0"/>
              </a:rPr>
              <a:t>Bakın Yüce Allah, ahirette bu pişmanlığı duyanların halini bize nasıl açıklıyor: </a:t>
            </a:r>
          </a:p>
          <a:p>
            <a:r>
              <a:rPr lang="tr-TR" dirty="0" smtClean="0">
                <a:latin typeface="Arial Black" pitchFamily="34" charset="0"/>
              </a:rPr>
              <a:t> </a:t>
            </a:r>
            <a:r>
              <a:rPr lang="en-US" dirty="0" smtClean="0">
                <a:latin typeface="Arial Black" pitchFamily="34" charset="0"/>
              </a:rPr>
              <a:t>وَيَوْمَ يَعَضُّ الظَّالِمُ عَلَى يَدَيْهِ يَقُولُ يَالَيْتَنِى اَتَّخَذْتُ مَعَ الرَّسُولِ سَبِيلاً</a:t>
            </a:r>
            <a:endParaRPr lang="tr-TR" dirty="0" smtClean="0">
              <a:latin typeface="Arial Black" pitchFamily="34" charset="0"/>
            </a:endParaRPr>
          </a:p>
          <a:p>
            <a:r>
              <a:rPr lang="tr-TR" dirty="0" smtClean="0">
                <a:solidFill>
                  <a:srgbClr val="7030A0"/>
                </a:solidFill>
                <a:latin typeface="Arial Black" pitchFamily="34" charset="0"/>
              </a:rPr>
              <a:t>“O gün zâlim, ellerini ısırıp diyecek ki: Keşke ben de O Peygamberle aynı yola girseydim!...</a:t>
            </a:r>
          </a:p>
          <a:p>
            <a:r>
              <a:rPr lang="en-US" dirty="0" smtClean="0">
                <a:latin typeface="Arial Black" pitchFamily="34" charset="0"/>
              </a:rPr>
              <a:t>يَاوَيْلَتَى لَيْتَنِى لَمْ اَتَّخِذْ فُلاَنًا خَلِيلاً</a:t>
            </a:r>
            <a:endParaRPr lang="tr-TR" dirty="0" smtClean="0">
              <a:latin typeface="Arial Black" pitchFamily="34" charset="0"/>
            </a:endParaRPr>
          </a:p>
          <a:p>
            <a:r>
              <a:rPr lang="tr-TR" dirty="0" smtClean="0">
                <a:latin typeface="Arial Black" pitchFamily="34" charset="0"/>
              </a:rPr>
              <a:t>Vay başıma! Keşke falancayı dost edinmesem, onu örnek almasaydım” </a:t>
            </a:r>
            <a:r>
              <a:rPr lang="tr-TR" sz="1500" dirty="0" smtClean="0">
                <a:solidFill>
                  <a:srgbClr val="C00000"/>
                </a:solidFill>
                <a:latin typeface="Arial Black" pitchFamily="34" charset="0"/>
              </a:rPr>
              <a:t>(Furkan, 25/27-28)</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18</a:t>
            </a:fld>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480720"/>
          </a:xfrm>
        </p:spPr>
        <p:txBody>
          <a:bodyPr>
            <a:normAutofit fontScale="55000" lnSpcReduction="20000"/>
          </a:bodyPr>
          <a:lstStyle/>
          <a:p>
            <a:endParaRPr lang="tr-TR" sz="3800" dirty="0" smtClean="0">
              <a:latin typeface="Arial Black" pitchFamily="34" charset="0"/>
            </a:endParaRPr>
          </a:p>
          <a:p>
            <a:r>
              <a:rPr lang="tr-TR" sz="3800" dirty="0" smtClean="0">
                <a:latin typeface="Arial Black" pitchFamily="34" charset="0"/>
              </a:rPr>
              <a:t>Müslümanların, her sahada Hz. Peygamber (s.a.v)'i örnek edinmeleri gerekir.</a:t>
            </a:r>
          </a:p>
          <a:p>
            <a:r>
              <a:rPr lang="tr-TR" sz="3800" dirty="0" smtClean="0">
                <a:solidFill>
                  <a:srgbClr val="C00000"/>
                </a:solidFill>
                <a:latin typeface="Arial Black" pitchFamily="34" charset="0"/>
              </a:rPr>
              <a:t> Hz. Peygamber (s.a.v)'i örnek edinmek demek, O'nun sünnetine uymak demektir. </a:t>
            </a:r>
          </a:p>
          <a:p>
            <a:r>
              <a:rPr lang="tr-TR" sz="3800" dirty="0" smtClean="0">
                <a:latin typeface="Arial Black" pitchFamily="34" charset="0"/>
              </a:rPr>
              <a:t>Arapça bir kelime olan sünnet; yol, birinin devamlı gittiği yol, âdet, gidişat, hayat tarzı gibi anlamlara gelir.</a:t>
            </a:r>
          </a:p>
          <a:p>
            <a:r>
              <a:rPr lang="tr-TR" sz="3800" dirty="0" smtClean="0">
                <a:solidFill>
                  <a:srgbClr val="00B050"/>
                </a:solidFill>
                <a:latin typeface="Arial Black" pitchFamily="34" charset="0"/>
              </a:rPr>
              <a:t> Terim anlamıyla </a:t>
            </a:r>
            <a:r>
              <a:rPr lang="tr-TR" sz="3800" dirty="0" smtClean="0">
                <a:latin typeface="Arial Black" pitchFamily="34" charset="0"/>
              </a:rPr>
              <a:t>“sünnet” </a:t>
            </a:r>
            <a:r>
              <a:rPr lang="tr-TR" sz="3800" dirty="0" smtClean="0">
                <a:solidFill>
                  <a:srgbClr val="00B050"/>
                </a:solidFill>
                <a:latin typeface="Arial Black" pitchFamily="34" charset="0"/>
              </a:rPr>
              <a:t>deyince Peygamberimiz (s.a.v)'in söz, fiil ve takrirleri demektir. Takrir, Arapça’da onay demektir. Peygamberimiz (s.a.v) bilgisi dahilinde yapılan bir davranışa veya söylenen bir söze karşı çıkmamışsa, bu, O'nun o davranış veya sözü onayladığı, en azından mübah saydığı anlamına gelir. </a:t>
            </a:r>
          </a:p>
          <a:p>
            <a:r>
              <a:rPr lang="tr-TR" sz="3800" dirty="0" smtClean="0">
                <a:latin typeface="Arial Black" pitchFamily="34" charset="0"/>
              </a:rPr>
              <a:t>Çünkü insanları Allah'ın rızasına ters olan her şeyden uzaklaştırmak için görevli olan bir peygamberin, üstelik kendisinin her davranışının ashabınca takip ve taklit edildiğini bile bile Allah'ın rızasına ve dine muhalif bir davranış karşısında susması düşünülemez.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19</a:t>
            </a:fld>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260648"/>
            <a:ext cx="7818072" cy="5987752"/>
          </a:xfrm>
        </p:spPr>
        <p:txBody>
          <a:bodyPr>
            <a:normAutofit lnSpcReduction="10000"/>
          </a:bodyPr>
          <a:lstStyle/>
          <a:p>
            <a:r>
              <a:rPr lang="tr-TR" sz="2400" dirty="0" smtClean="0">
                <a:solidFill>
                  <a:schemeClr val="accent6">
                    <a:lumMod val="50000"/>
                  </a:schemeClr>
                </a:solidFill>
                <a:latin typeface="Arial Black" pitchFamily="34" charset="0"/>
              </a:rPr>
              <a:t>DEĞERLİ KARDEŞLERİM!</a:t>
            </a:r>
          </a:p>
          <a:p>
            <a:r>
              <a:rPr lang="tr-TR" sz="2400" dirty="0" smtClean="0">
                <a:solidFill>
                  <a:srgbClr val="C00000"/>
                </a:solidFill>
                <a:latin typeface="Arial Black" pitchFamily="34" charset="0"/>
              </a:rPr>
              <a:t>Birçok değerlerin ve kıymet hükümlerinin alt üst olduğu, kalbî ve ruhî hayatın iflas ettiği, Muhammedî bir havanın bizden uzaklaştığı günümüzde, Hz.Peygamber (s.a.v.)'e ittiba etmek çoğu meselelerimizi çözümleyecektir. </a:t>
            </a:r>
            <a:r>
              <a:rPr lang="tr-TR" sz="2400" dirty="0" smtClean="0">
                <a:solidFill>
                  <a:srgbClr val="7030A0"/>
                </a:solidFill>
                <a:latin typeface="Arial Black" pitchFamily="34" charset="0"/>
              </a:rPr>
              <a:t>Zîra sevgili Peygamberimiz Veda Hutbesinde; </a:t>
            </a:r>
          </a:p>
          <a:p>
            <a:pPr>
              <a:buNone/>
            </a:pPr>
            <a:endParaRPr lang="tr-TR" dirty="0" smtClean="0"/>
          </a:p>
          <a:p>
            <a:r>
              <a:rPr lang="tr-TR" sz="2800" dirty="0" smtClean="0">
                <a:latin typeface="Arial Black" pitchFamily="34" charset="0"/>
              </a:rPr>
              <a:t>“Size iki emanet  bırakıyorum, onlara sarılıp uydukça yolunuzu hiç şaşırmazsınız.</a:t>
            </a:r>
          </a:p>
          <a:p>
            <a:r>
              <a:rPr lang="tr-TR" sz="2800" dirty="0" smtClean="0">
                <a:solidFill>
                  <a:srgbClr val="00B0F0"/>
                </a:solidFill>
                <a:latin typeface="Arial Black" pitchFamily="34" charset="0"/>
              </a:rPr>
              <a:t> O emanetler, Allah'ın kitabı Kur’an-ı Kerim ve Peygamberinin sünnetidir” buyurmaktadır. </a:t>
            </a:r>
            <a:r>
              <a:rPr lang="tr-TR" sz="2000" dirty="0" smtClean="0">
                <a:solidFill>
                  <a:srgbClr val="C00000"/>
                </a:solidFill>
                <a:latin typeface="Arial Black" pitchFamily="34" charset="0"/>
              </a:rPr>
              <a:t>(Müslim,Hac,147.)</a:t>
            </a:r>
            <a:endParaRPr lang="tr-TR" sz="2800" dirty="0" smtClean="0">
              <a:solidFill>
                <a:srgbClr val="C00000"/>
              </a:solidFill>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a:t>
            </a:fld>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669360"/>
          </a:xfrm>
        </p:spPr>
        <p:txBody>
          <a:bodyPr>
            <a:normAutofit fontScale="77500" lnSpcReduction="20000"/>
          </a:bodyPr>
          <a:lstStyle/>
          <a:p>
            <a:r>
              <a:rPr lang="tr-TR" dirty="0" smtClean="0">
                <a:latin typeface="Arial Black" pitchFamily="34" charset="0"/>
              </a:rPr>
              <a:t>Kısaca söylemek gerekirse sünnet, Peygamber (s.a.v)'in hayat tarzı demektir. </a:t>
            </a:r>
          </a:p>
          <a:p>
            <a:r>
              <a:rPr lang="tr-TR" dirty="0" smtClean="0">
                <a:solidFill>
                  <a:srgbClr val="C00000"/>
                </a:solidFill>
                <a:latin typeface="Arial Black" pitchFamily="34" charset="0"/>
              </a:rPr>
              <a:t>Hayat tarzı, kişinin hayat anlayışının dışa vurmuş şekli demektir. </a:t>
            </a:r>
          </a:p>
          <a:p>
            <a:r>
              <a:rPr lang="tr-TR" dirty="0" smtClean="0">
                <a:latin typeface="Arial Black" pitchFamily="34" charset="0"/>
              </a:rPr>
              <a:t>Şu halde Peygamber (s.a.v)'in sünnetinin temelinde O'nun hayat anlayışı vardır. </a:t>
            </a:r>
          </a:p>
          <a:p>
            <a:r>
              <a:rPr lang="tr-TR" dirty="0" smtClean="0">
                <a:solidFill>
                  <a:srgbClr val="7030A0"/>
                </a:solidFill>
                <a:latin typeface="Arial Black" pitchFamily="34" charset="0"/>
              </a:rPr>
              <a:t>İnsanlar tarih boyunca “Ben kimim, nereden geldim, niçin geldim, nereye gidiyorum?” gibi sorulara cevap aramışlar ve bu sorulara verdikleri cevaplara göre hayata anlam vermişler, hayat gayelerini buna göre tesbit etmişlerdir.</a:t>
            </a:r>
          </a:p>
          <a:p>
            <a:r>
              <a:rPr lang="tr-TR" dirty="0" smtClean="0">
                <a:latin typeface="Arial Black" pitchFamily="34" charset="0"/>
              </a:rPr>
              <a:t> İşte Cenab-ı Hakk gönderdiği peygamberler vasıtasıyla bu soruların doğru cevabını insanlara bildirmiş ve ona göre hayat sürmelerini istemiştir. </a:t>
            </a:r>
          </a:p>
          <a:p>
            <a:r>
              <a:rPr lang="tr-TR" dirty="0" smtClean="0">
                <a:solidFill>
                  <a:srgbClr val="00B050"/>
                </a:solidFill>
                <a:latin typeface="Arial Black" pitchFamily="34" charset="0"/>
              </a:rPr>
              <a:t>Sünnet bir hayat tarzı ise -ki öyledir- bu hayat tarzını gerçek manasıyla idrak etmek, onun arkasındaki hayat anlayışını bilmeye bağlıdır. </a:t>
            </a:r>
            <a:endParaRPr lang="tr-TR" dirty="0">
              <a:solidFill>
                <a:srgbClr val="00B050"/>
              </a:solidFill>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20</a:t>
            </a:fld>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336704"/>
          </a:xfrm>
        </p:spPr>
        <p:txBody>
          <a:bodyPr>
            <a:normAutofit fontScale="85000" lnSpcReduction="20000"/>
          </a:bodyPr>
          <a:lstStyle/>
          <a:p>
            <a:r>
              <a:rPr lang="tr-TR" dirty="0" smtClean="0">
                <a:latin typeface="Arial Black" pitchFamily="34" charset="0"/>
              </a:rPr>
              <a:t>Bu hayat anlayışını kavrayabilen kişi şuurlu bir şekilde Hz. Peygamber'in sünnetini yaşayabilir.</a:t>
            </a:r>
          </a:p>
          <a:p>
            <a:r>
              <a:rPr lang="tr-TR" dirty="0" smtClean="0">
                <a:solidFill>
                  <a:srgbClr val="00B050"/>
                </a:solidFill>
                <a:latin typeface="Arial Black" pitchFamily="34" charset="0"/>
              </a:rPr>
              <a:t> İşte sünnetin temelindeki bu hayat, bizim itikad, yani iman dediğimiz şeydir. Bu noktada sünnetin inanç ve zihniyet boyutu söz konusudur.</a:t>
            </a:r>
          </a:p>
          <a:p>
            <a:r>
              <a:rPr lang="tr-TR" dirty="0" smtClean="0">
                <a:latin typeface="Arial Black" pitchFamily="34" charset="0"/>
              </a:rPr>
              <a:t> Yani Peygamber (s.a.v)'in hayat gayesi ne ise hayata verdiği anlam nasılsa, O nasıl bir imana sahipse, müslüman da öyle bir imana sahip olmaya gayret etmelidir. O'nun değer yargılarını aynen benimsemelidir.</a:t>
            </a:r>
          </a:p>
          <a:p>
            <a:r>
              <a:rPr lang="tr-TR" dirty="0" smtClean="0">
                <a:solidFill>
                  <a:srgbClr val="C00000"/>
                </a:solidFill>
                <a:latin typeface="Arial Black" pitchFamily="34" charset="0"/>
              </a:rPr>
              <a:t> Müslüman her şeyden önce Hz. Peygamber (s.a.v)'in iman dünyasını, gönül dünyasını, fikir dünyasını kavramaya ve O'nu örnek almaya çalışmalıdır. </a:t>
            </a:r>
            <a:endParaRPr lang="tr-TR" dirty="0">
              <a:solidFill>
                <a:srgbClr val="C00000"/>
              </a:solidFill>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21</a:t>
            </a:fld>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188640"/>
            <a:ext cx="8172400" cy="6408712"/>
          </a:xfrm>
        </p:spPr>
        <p:txBody>
          <a:bodyPr>
            <a:normAutofit fontScale="92500" lnSpcReduction="20000"/>
          </a:bodyPr>
          <a:lstStyle/>
          <a:p>
            <a:endParaRPr lang="tr-TR" dirty="0" smtClean="0">
              <a:latin typeface="Arial Black" pitchFamily="34" charset="0"/>
            </a:endParaRPr>
          </a:p>
          <a:p>
            <a:r>
              <a:rPr lang="tr-TR" dirty="0" smtClean="0">
                <a:latin typeface="Arial Black" pitchFamily="34" charset="0"/>
              </a:rPr>
              <a:t>Müslüman, </a:t>
            </a:r>
            <a:r>
              <a:rPr lang="tr-TR" dirty="0" smtClean="0">
                <a:solidFill>
                  <a:srgbClr val="C00000"/>
                </a:solidFill>
                <a:latin typeface="Arial Black" pitchFamily="34" charset="0"/>
              </a:rPr>
              <a:t>Peygamber (s.a.v)'in tevhid anlayışını, </a:t>
            </a:r>
            <a:r>
              <a:rPr lang="tr-TR" dirty="0" smtClean="0">
                <a:latin typeface="Arial Black" pitchFamily="34" charset="0"/>
              </a:rPr>
              <a:t>nefis ve arzular dahil her türlü maddî ve manevî puta gönülde yer vermeyişini, </a:t>
            </a:r>
            <a:r>
              <a:rPr lang="tr-TR" dirty="0" smtClean="0">
                <a:solidFill>
                  <a:srgbClr val="7030A0"/>
                </a:solidFill>
                <a:latin typeface="Arial Black" pitchFamily="34" charset="0"/>
              </a:rPr>
              <a:t>Allah'a rağmen hiçbir otorite kabul etmeyişini, </a:t>
            </a:r>
            <a:r>
              <a:rPr lang="tr-TR" dirty="0" smtClean="0">
                <a:solidFill>
                  <a:srgbClr val="0070C0"/>
                </a:solidFill>
                <a:latin typeface="Arial Black" pitchFamily="34" charset="0"/>
              </a:rPr>
              <a:t>kulluk şuurunu, </a:t>
            </a:r>
            <a:r>
              <a:rPr lang="tr-TR" dirty="0" smtClean="0">
                <a:solidFill>
                  <a:srgbClr val="00B050"/>
                </a:solidFill>
                <a:latin typeface="Arial Black" pitchFamily="34" charset="0"/>
              </a:rPr>
              <a:t>Allah sevgisini ve korkusunu, </a:t>
            </a:r>
            <a:r>
              <a:rPr lang="tr-TR" dirty="0" smtClean="0">
                <a:latin typeface="Arial Black" pitchFamily="34" charset="0"/>
              </a:rPr>
              <a:t>kader ve tevekkül anlayışını, </a:t>
            </a:r>
            <a:r>
              <a:rPr lang="tr-TR" dirty="0" smtClean="0">
                <a:solidFill>
                  <a:srgbClr val="C00000"/>
                </a:solidFill>
                <a:latin typeface="Arial Black" pitchFamily="34" charset="0"/>
              </a:rPr>
              <a:t>kainatın her yerinde Allah'ın tecellilerini ibretle seyredişini, </a:t>
            </a:r>
            <a:r>
              <a:rPr lang="tr-TR" dirty="0" smtClean="0">
                <a:latin typeface="Arial Black" pitchFamily="34" charset="0"/>
              </a:rPr>
              <a:t>sebeb-müsebbib anlayışını, </a:t>
            </a:r>
            <a:r>
              <a:rPr lang="tr-TR" dirty="0" smtClean="0">
                <a:solidFill>
                  <a:srgbClr val="0070C0"/>
                </a:solidFill>
                <a:latin typeface="Arial Black" pitchFamily="34" charset="0"/>
              </a:rPr>
              <a:t>ulûhiyet anlayışını,</a:t>
            </a:r>
            <a:r>
              <a:rPr lang="tr-TR" dirty="0" smtClean="0">
                <a:latin typeface="Arial Black" pitchFamily="34" charset="0"/>
              </a:rPr>
              <a:t> değer yargılarını iyi tesbit edip, </a:t>
            </a:r>
            <a:r>
              <a:rPr lang="tr-TR" dirty="0" smtClean="0">
                <a:solidFill>
                  <a:srgbClr val="7030A0"/>
                </a:solidFill>
                <a:latin typeface="Arial Black" pitchFamily="34" charset="0"/>
              </a:rPr>
              <a:t>sünneti yaşarken bunları işin temeline koymak ve içine sindirmek zorundadır. </a:t>
            </a:r>
          </a:p>
          <a:p>
            <a:pPr>
              <a:buNone/>
            </a:pPr>
            <a:endParaRPr lang="tr-TR" dirty="0" smtClean="0">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22</a:t>
            </a:fld>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476672"/>
            <a:ext cx="8172400" cy="5771728"/>
          </a:xfrm>
        </p:spPr>
        <p:txBody>
          <a:bodyPr>
            <a:normAutofit fontScale="70000" lnSpcReduction="20000"/>
          </a:bodyPr>
          <a:lstStyle/>
          <a:p>
            <a:r>
              <a:rPr lang="tr-TR" sz="3400" dirty="0" smtClean="0">
                <a:solidFill>
                  <a:srgbClr val="7030A0"/>
                </a:solidFill>
                <a:latin typeface="Arial Black" pitchFamily="34" charset="0"/>
              </a:rPr>
              <a:t>Kur’an'ın beyanına göre yaratılış gayemiz </a:t>
            </a:r>
            <a:r>
              <a:rPr lang="en-US" sz="3400" b="1" dirty="0" smtClean="0">
                <a:solidFill>
                  <a:srgbClr val="C00000"/>
                </a:solidFill>
                <a:latin typeface="Arial Black" pitchFamily="34" charset="0"/>
              </a:rPr>
              <a:t>وَمَا</a:t>
            </a:r>
            <a:r>
              <a:rPr lang="en-US" sz="3400" dirty="0" smtClean="0">
                <a:solidFill>
                  <a:srgbClr val="7030A0"/>
                </a:solidFill>
                <a:latin typeface="Arial Black" pitchFamily="34" charset="0"/>
              </a:rPr>
              <a:t> </a:t>
            </a:r>
            <a:r>
              <a:rPr lang="en-US" sz="3400" b="1" dirty="0" smtClean="0">
                <a:solidFill>
                  <a:srgbClr val="C00000"/>
                </a:solidFill>
                <a:latin typeface="Arial Black" pitchFamily="34" charset="0"/>
              </a:rPr>
              <a:t>خَلَقْتُ الْجِنَّ وَاْلاِنْسَ اِلاَّ لِيَعْبُدُونِ  </a:t>
            </a:r>
            <a:r>
              <a:rPr lang="tr-TR" sz="3400" dirty="0" smtClean="0">
                <a:solidFill>
                  <a:srgbClr val="7030A0"/>
                </a:solidFill>
                <a:latin typeface="Arial Black" pitchFamily="34" charset="0"/>
              </a:rPr>
              <a:t>ibadet, yani kulluktur. </a:t>
            </a:r>
          </a:p>
          <a:p>
            <a:endParaRPr lang="tr-TR" dirty="0" smtClean="0">
              <a:solidFill>
                <a:srgbClr val="00B050"/>
              </a:solidFill>
              <a:latin typeface="Arial Black" pitchFamily="34" charset="0"/>
            </a:endParaRPr>
          </a:p>
          <a:p>
            <a:r>
              <a:rPr lang="tr-TR" dirty="0" smtClean="0">
                <a:solidFill>
                  <a:srgbClr val="00B050"/>
                </a:solidFill>
                <a:latin typeface="Arial Black" pitchFamily="34" charset="0"/>
              </a:rPr>
              <a:t> Peygamberimiz (s.a.v) de hep kulluğunu vurgulayarak ümmetine bu konuda yeterli mesajı vermiştir.</a:t>
            </a:r>
          </a:p>
          <a:p>
            <a:r>
              <a:rPr lang="tr-TR" dirty="0" smtClean="0">
                <a:latin typeface="Arial Black" pitchFamily="34" charset="0"/>
              </a:rPr>
              <a:t> Hz. Peygamber (s.a.v) ibadeti, sadece belli zamanlarda yapılan görevler olarak değil, hayatın her lahzasını içine alan bir kulluk ve mes'uliyet anlayışı olarak anlayarak, hayatının tamamını ibadete dönüştürmüştür.</a:t>
            </a:r>
          </a:p>
          <a:p>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 </a:t>
            </a:r>
            <a:r>
              <a:rPr lang="tr-TR" dirty="0" smtClean="0">
                <a:solidFill>
                  <a:srgbClr val="C00000"/>
                </a:solidFill>
                <a:latin typeface="Arial Black" pitchFamily="34" charset="0"/>
              </a:rPr>
              <a:t>Müslüman da, dar çerçevede ibadetlerinde; geniş çerçevede bütün davranışlarında kulluk şuuru içinde olarak ihlas, huşû, huzur, ihsan, hamd, marifetullah gibi kulluğun özünü teşkil eden manevî hasletlerde Peygamber (s.a.v)'e benzemeye çalışmalıdır.</a:t>
            </a:r>
            <a:r>
              <a:rPr lang="tr-TR" dirty="0" smtClean="0">
                <a:latin typeface="Arial Black" pitchFamily="34" charset="0"/>
              </a:rPr>
              <a:t> </a:t>
            </a:r>
            <a:r>
              <a:rPr lang="tr-TR" sz="2000" dirty="0" smtClean="0">
                <a:latin typeface="Arial Black" pitchFamily="34" charset="0"/>
              </a:rPr>
              <a:t>(Zâriyât, 51/56) </a:t>
            </a:r>
            <a:endParaRPr lang="tr-TR" dirty="0" smtClean="0">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23</a:t>
            </a:fld>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188640"/>
            <a:ext cx="8172400" cy="6669360"/>
          </a:xfrm>
        </p:spPr>
        <p:txBody>
          <a:bodyPr>
            <a:normAutofit/>
          </a:bodyPr>
          <a:lstStyle/>
          <a:p>
            <a:r>
              <a:rPr lang="tr-TR" dirty="0" smtClean="0">
                <a:solidFill>
                  <a:srgbClr val="C00000"/>
                </a:solidFill>
                <a:latin typeface="Arial Black" pitchFamily="34" charset="0"/>
              </a:rPr>
              <a:t>Rasulullah'ın siyaset, ekonomi, hukuk, ahlâk, âdâb, eğitim, aile hayatı gibi konulardaki uygulamaları, O'nun sünnetinin sosyal boyutunu teşkil eder.</a:t>
            </a:r>
          </a:p>
          <a:p>
            <a:pPr>
              <a:buNone/>
            </a:pPr>
            <a:endParaRPr lang="tr-TR" dirty="0" smtClean="0">
              <a:latin typeface="Arial Black" pitchFamily="34" charset="0"/>
            </a:endParaRPr>
          </a:p>
          <a:p>
            <a:r>
              <a:rPr lang="tr-TR" dirty="0" smtClean="0">
                <a:solidFill>
                  <a:srgbClr val="7030A0"/>
                </a:solidFill>
                <a:latin typeface="Arial Black" pitchFamily="34" charset="0"/>
              </a:rPr>
              <a:t> Bu yönüyle Hz. Peygamber (s.a.v), hem toplumun lideri, hem de toplumun üyesi olarak, mükemmel bir İslam toplumunun nasıl olması gerektiğini pratik olarak bizlere göstermiştir. </a:t>
            </a:r>
          </a:p>
          <a:p>
            <a:endParaRPr lang="tr-TR" dirty="0" smtClean="0"/>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24</a:t>
            </a:fld>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476672"/>
            <a:ext cx="8316416" cy="6381328"/>
          </a:xfrm>
        </p:spPr>
        <p:txBody>
          <a:bodyPr>
            <a:normAutofit fontScale="77500" lnSpcReduction="20000"/>
          </a:bodyPr>
          <a:lstStyle/>
          <a:p>
            <a:r>
              <a:rPr lang="tr-TR" dirty="0" smtClean="0">
                <a:latin typeface="Arial Black" pitchFamily="34" charset="0"/>
              </a:rPr>
              <a:t>Biz müslümanlar, </a:t>
            </a:r>
            <a:r>
              <a:rPr lang="tr-TR" dirty="0" smtClean="0">
                <a:solidFill>
                  <a:srgbClr val="C00000"/>
                </a:solidFill>
                <a:latin typeface="Arial Black" pitchFamily="34" charset="0"/>
              </a:rPr>
              <a:t>Peygamberimizin kul hakkına karşı hassasiyetini; </a:t>
            </a:r>
            <a:r>
              <a:rPr lang="tr-TR" dirty="0" smtClean="0">
                <a:latin typeface="Arial Black" pitchFamily="34" charset="0"/>
              </a:rPr>
              <a:t>kuvvetin değil hakkın hakim olduğu hukuk anlayışını; </a:t>
            </a:r>
            <a:r>
              <a:rPr lang="tr-TR" b="1" dirty="0" smtClean="0">
                <a:solidFill>
                  <a:srgbClr val="7030A0"/>
                </a:solidFill>
                <a:latin typeface="Arial Black" pitchFamily="34" charset="0"/>
              </a:rPr>
              <a:t>“Komşusu aç iken tok uyuyan bizden değildir</a:t>
            </a:r>
            <a:r>
              <a:rPr lang="tr-TR" dirty="0" smtClean="0">
                <a:solidFill>
                  <a:srgbClr val="7030A0"/>
                </a:solidFill>
                <a:latin typeface="Arial Black" pitchFamily="34" charset="0"/>
              </a:rPr>
              <a:t>.”</a:t>
            </a:r>
            <a:r>
              <a:rPr lang="tr-TR" dirty="0" smtClean="0">
                <a:latin typeface="Arial Black" pitchFamily="34" charset="0"/>
              </a:rPr>
              <a:t> </a:t>
            </a:r>
            <a:r>
              <a:rPr lang="tr-TR" sz="2100" dirty="0" smtClean="0">
                <a:solidFill>
                  <a:srgbClr val="00B050"/>
                </a:solidFill>
                <a:latin typeface="Arial Black" pitchFamily="34" charset="0"/>
              </a:rPr>
              <a:t>(Hâkim, el-</a:t>
            </a:r>
            <a:r>
              <a:rPr lang="tr-TR" sz="2100" dirty="0" err="1" smtClean="0">
                <a:solidFill>
                  <a:srgbClr val="00B050"/>
                </a:solidFill>
                <a:latin typeface="Arial Black" pitchFamily="34" charset="0"/>
              </a:rPr>
              <a:t>Müstedrek</a:t>
            </a:r>
            <a:r>
              <a:rPr lang="tr-TR" sz="2100" dirty="0" smtClean="0">
                <a:solidFill>
                  <a:srgbClr val="00B050"/>
                </a:solidFill>
                <a:latin typeface="Arial Black" pitchFamily="34" charset="0"/>
              </a:rPr>
              <a:t>, IV,167.) </a:t>
            </a:r>
            <a:r>
              <a:rPr lang="tr-TR" dirty="0" smtClean="0">
                <a:latin typeface="Arial Black" pitchFamily="34" charset="0"/>
              </a:rPr>
              <a:t>buyruğundaki sosyal adalet anlayışını; </a:t>
            </a:r>
            <a:r>
              <a:rPr lang="tr-TR" dirty="0" smtClean="0">
                <a:solidFill>
                  <a:srgbClr val="0070C0"/>
                </a:solidFill>
                <a:latin typeface="Arial Black" pitchFamily="34" charset="0"/>
              </a:rPr>
              <a:t>ferdi topluma, toplumu ferde feda etmeyen idare anlayışını;</a:t>
            </a:r>
            <a:r>
              <a:rPr lang="tr-TR" dirty="0" smtClean="0">
                <a:latin typeface="Arial Black" pitchFamily="34" charset="0"/>
              </a:rPr>
              <a:t> </a:t>
            </a:r>
            <a:r>
              <a:rPr lang="tr-TR" dirty="0" smtClean="0">
                <a:solidFill>
                  <a:srgbClr val="C00000"/>
                </a:solidFill>
                <a:latin typeface="Arial Black" pitchFamily="34" charset="0"/>
              </a:rPr>
              <a:t>yeryüzünde adaleti hakim kılmayı esas alan i'lây-ı kelimetullah anlayışını; </a:t>
            </a:r>
            <a:r>
              <a:rPr lang="tr-TR" dirty="0" smtClean="0">
                <a:latin typeface="Arial Black" pitchFamily="34" charset="0"/>
              </a:rPr>
              <a:t>her türlü sömürüyü bertaraf eden ve eşref-i mahlukat olan insanın, </a:t>
            </a:r>
            <a:r>
              <a:rPr lang="tr-TR" dirty="0" smtClean="0">
                <a:solidFill>
                  <a:srgbClr val="7030A0"/>
                </a:solidFill>
                <a:latin typeface="Arial Black" pitchFamily="34" charset="0"/>
              </a:rPr>
              <a:t>insanca yaşamasını hedef alan ekonomi anlayışını; </a:t>
            </a:r>
            <a:r>
              <a:rPr lang="tr-TR" dirty="0" smtClean="0">
                <a:latin typeface="Arial Black" pitchFamily="34" charset="0"/>
              </a:rPr>
              <a:t>insanın ruh-beden bütünlüğünü bozmadan insan-ı kâmil yetiştirmeyi esas alan eğitim anlayışını, </a:t>
            </a:r>
            <a:r>
              <a:rPr lang="tr-TR" dirty="0" smtClean="0">
                <a:solidFill>
                  <a:srgbClr val="C00000"/>
                </a:solidFill>
                <a:latin typeface="Arial Black" pitchFamily="34" charset="0"/>
              </a:rPr>
              <a:t>kısaca söylemek gerekirse,</a:t>
            </a:r>
            <a:r>
              <a:rPr lang="tr-TR" dirty="0" smtClean="0">
                <a:latin typeface="Arial Black" pitchFamily="34" charset="0"/>
              </a:rPr>
              <a:t> O'nun toplum hayatında amaçladığı hedefleri ve esas aldığı ilkeleri sosyal hayatımızın temeli haline getirmeliyiz. </a:t>
            </a:r>
            <a:endParaRPr lang="tr-TR" dirty="0" smtClean="0">
              <a:solidFill>
                <a:srgbClr val="C00000"/>
              </a:solidFill>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25</a:t>
            </a:fld>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332656"/>
            <a:ext cx="8172400" cy="6192688"/>
          </a:xfrm>
        </p:spPr>
        <p:txBody>
          <a:bodyPr>
            <a:normAutofit fontScale="62500" lnSpcReduction="20000"/>
          </a:bodyPr>
          <a:lstStyle/>
          <a:p>
            <a:r>
              <a:rPr lang="tr-TR" dirty="0" smtClean="0">
                <a:solidFill>
                  <a:srgbClr val="00B050"/>
                </a:solidFill>
                <a:latin typeface="Arial Black" pitchFamily="34" charset="0"/>
              </a:rPr>
              <a:t>Hz. Peygamber (s.a.v)'in örnek ahlâkını, ferdî ve sosyal hayatımızın temeline koymalıyız.</a:t>
            </a:r>
          </a:p>
          <a:p>
            <a:endParaRPr lang="tr-TR" dirty="0" smtClean="0">
              <a:latin typeface="Arial Black" pitchFamily="34" charset="0"/>
            </a:endParaRPr>
          </a:p>
          <a:p>
            <a:r>
              <a:rPr lang="tr-TR" dirty="0" smtClean="0">
                <a:latin typeface="Arial Black" pitchFamily="34" charset="0"/>
              </a:rPr>
              <a:t> O'nun şefkatini, </a:t>
            </a:r>
            <a:r>
              <a:rPr lang="tr-TR" dirty="0" smtClean="0">
                <a:solidFill>
                  <a:srgbClr val="7030A0"/>
                </a:solidFill>
                <a:latin typeface="Arial Black" pitchFamily="34" charset="0"/>
              </a:rPr>
              <a:t>merhametini,</a:t>
            </a:r>
            <a:r>
              <a:rPr lang="tr-TR" dirty="0" smtClean="0">
                <a:latin typeface="Arial Black" pitchFamily="34" charset="0"/>
              </a:rPr>
              <a:t> affediciliğini, </a:t>
            </a:r>
            <a:r>
              <a:rPr lang="tr-TR" dirty="0" smtClean="0">
                <a:solidFill>
                  <a:srgbClr val="C00000"/>
                </a:solidFill>
                <a:latin typeface="Arial Black" pitchFamily="34" charset="0"/>
              </a:rPr>
              <a:t>müsamahasını, </a:t>
            </a:r>
            <a:r>
              <a:rPr lang="tr-TR" dirty="0" smtClean="0">
                <a:latin typeface="Arial Black" pitchFamily="34" charset="0"/>
              </a:rPr>
              <a:t>kolaylaştırıcılığını, </a:t>
            </a:r>
            <a:r>
              <a:rPr lang="tr-TR" dirty="0" smtClean="0">
                <a:solidFill>
                  <a:srgbClr val="0070C0"/>
                </a:solidFill>
                <a:latin typeface="Arial Black" pitchFamily="34" charset="0"/>
              </a:rPr>
              <a:t>yardımseverliğini, </a:t>
            </a:r>
            <a:r>
              <a:rPr lang="tr-TR" dirty="0" smtClean="0">
                <a:latin typeface="Arial Black" pitchFamily="34" charset="0"/>
              </a:rPr>
              <a:t>alçak gönüllülüğünü, </a:t>
            </a:r>
            <a:r>
              <a:rPr lang="tr-TR" dirty="0" smtClean="0">
                <a:solidFill>
                  <a:srgbClr val="C00000"/>
                </a:solidFill>
                <a:latin typeface="Arial Black" pitchFamily="34" charset="0"/>
              </a:rPr>
              <a:t>dürüstlüğünü,</a:t>
            </a:r>
            <a:r>
              <a:rPr lang="tr-TR" dirty="0" smtClean="0">
                <a:latin typeface="Arial Black" pitchFamily="34" charset="0"/>
              </a:rPr>
              <a:t> sözüne </a:t>
            </a:r>
            <a:r>
              <a:rPr lang="tr-TR" dirty="0" smtClean="0">
                <a:solidFill>
                  <a:srgbClr val="00B050"/>
                </a:solidFill>
                <a:latin typeface="Arial Black" pitchFamily="34" charset="0"/>
              </a:rPr>
              <a:t>sadakatini, </a:t>
            </a:r>
            <a:r>
              <a:rPr lang="tr-TR" dirty="0" smtClean="0">
                <a:latin typeface="Arial Black" pitchFamily="34" charset="0"/>
              </a:rPr>
              <a:t>hilmini, </a:t>
            </a:r>
            <a:r>
              <a:rPr lang="tr-TR" dirty="0" smtClean="0">
                <a:solidFill>
                  <a:srgbClr val="0070C0"/>
                </a:solidFill>
                <a:latin typeface="Arial Black" pitchFamily="34" charset="0"/>
              </a:rPr>
              <a:t>cesaretini, </a:t>
            </a:r>
            <a:r>
              <a:rPr lang="tr-TR" dirty="0" smtClean="0">
                <a:latin typeface="Arial Black" pitchFamily="34" charset="0"/>
              </a:rPr>
              <a:t>iktisadını, </a:t>
            </a:r>
            <a:r>
              <a:rPr lang="tr-TR" dirty="0" smtClean="0">
                <a:solidFill>
                  <a:srgbClr val="00B050"/>
                </a:solidFill>
                <a:latin typeface="Arial Black" pitchFamily="34" charset="0"/>
              </a:rPr>
              <a:t>dünyanın geçici menfaatlerine değer vermeyişini, </a:t>
            </a:r>
            <a:r>
              <a:rPr lang="tr-TR" dirty="0" smtClean="0">
                <a:latin typeface="Arial Black" pitchFamily="34" charset="0"/>
              </a:rPr>
              <a:t>zühdünü, </a:t>
            </a:r>
            <a:r>
              <a:rPr lang="tr-TR" dirty="0" smtClean="0">
                <a:solidFill>
                  <a:srgbClr val="C00000"/>
                </a:solidFill>
                <a:latin typeface="Arial Black" pitchFamily="34" charset="0"/>
              </a:rPr>
              <a:t>şükrünü, </a:t>
            </a:r>
            <a:r>
              <a:rPr lang="tr-TR" dirty="0" smtClean="0">
                <a:latin typeface="Arial Black" pitchFamily="34" charset="0"/>
              </a:rPr>
              <a:t>sabrını</a:t>
            </a:r>
            <a:r>
              <a:rPr lang="tr-TR" dirty="0" smtClean="0">
                <a:solidFill>
                  <a:srgbClr val="0070C0"/>
                </a:solidFill>
                <a:latin typeface="Arial Black" pitchFamily="34" charset="0"/>
              </a:rPr>
              <a:t>, azmini, </a:t>
            </a:r>
            <a:r>
              <a:rPr lang="tr-TR" dirty="0" smtClean="0">
                <a:latin typeface="Arial Black" pitchFamily="34" charset="0"/>
              </a:rPr>
              <a:t>sebatını, </a:t>
            </a:r>
            <a:r>
              <a:rPr lang="tr-TR" dirty="0" smtClean="0">
                <a:solidFill>
                  <a:srgbClr val="C00000"/>
                </a:solidFill>
                <a:latin typeface="Arial Black" pitchFamily="34" charset="0"/>
              </a:rPr>
              <a:t>tevekkülünü, </a:t>
            </a:r>
            <a:r>
              <a:rPr lang="tr-TR" dirty="0" smtClean="0">
                <a:latin typeface="Arial Black" pitchFamily="34" charset="0"/>
              </a:rPr>
              <a:t>teslimiyetini, </a:t>
            </a:r>
            <a:r>
              <a:rPr lang="tr-TR" dirty="0" smtClean="0">
                <a:solidFill>
                  <a:srgbClr val="7030A0"/>
                </a:solidFill>
                <a:latin typeface="Arial Black" pitchFamily="34" charset="0"/>
              </a:rPr>
              <a:t>cana yakınlığını, </a:t>
            </a:r>
            <a:r>
              <a:rPr lang="tr-TR" dirty="0" smtClean="0">
                <a:latin typeface="Arial Black" pitchFamily="34" charset="0"/>
              </a:rPr>
              <a:t>tatlı dilliliğini, </a:t>
            </a:r>
            <a:r>
              <a:rPr lang="tr-TR" dirty="0" smtClean="0">
                <a:solidFill>
                  <a:srgbClr val="C00000"/>
                </a:solidFill>
                <a:latin typeface="Arial Black" pitchFamily="34" charset="0"/>
              </a:rPr>
              <a:t>inceliğini, </a:t>
            </a:r>
            <a:r>
              <a:rPr lang="tr-TR" dirty="0" smtClean="0">
                <a:latin typeface="Arial Black" pitchFamily="34" charset="0"/>
              </a:rPr>
              <a:t>zarafetini, </a:t>
            </a:r>
            <a:r>
              <a:rPr lang="tr-TR" dirty="0" smtClean="0">
                <a:solidFill>
                  <a:srgbClr val="00B050"/>
                </a:solidFill>
                <a:latin typeface="Arial Black" pitchFamily="34" charset="0"/>
              </a:rPr>
              <a:t>vakarını, </a:t>
            </a:r>
            <a:r>
              <a:rPr lang="tr-TR" dirty="0" smtClean="0">
                <a:latin typeface="Arial Black" pitchFamily="34" charset="0"/>
              </a:rPr>
              <a:t>izzetini, </a:t>
            </a:r>
            <a:r>
              <a:rPr lang="tr-TR" dirty="0" smtClean="0">
                <a:solidFill>
                  <a:srgbClr val="0070C0"/>
                </a:solidFill>
                <a:latin typeface="Arial Black" pitchFamily="34" charset="0"/>
              </a:rPr>
              <a:t>teennisini, </a:t>
            </a:r>
            <a:r>
              <a:rPr lang="tr-TR" dirty="0" smtClean="0">
                <a:latin typeface="Arial Black" pitchFamily="34" charset="0"/>
              </a:rPr>
              <a:t>yiğitliğini, </a:t>
            </a:r>
            <a:r>
              <a:rPr lang="tr-TR" dirty="0" smtClean="0">
                <a:solidFill>
                  <a:srgbClr val="C00000"/>
                </a:solidFill>
                <a:latin typeface="Arial Black" pitchFamily="34" charset="0"/>
              </a:rPr>
              <a:t>emanete riayetini, </a:t>
            </a:r>
            <a:r>
              <a:rPr lang="tr-TR" dirty="0" smtClean="0">
                <a:latin typeface="Arial Black" pitchFamily="34" charset="0"/>
              </a:rPr>
              <a:t>elhasıl burada sayamayacağımız bütün güzel hasletlerini içimize sindirip, karakter haline getirmeyi hayat gayesi edinmeliyiz.</a:t>
            </a:r>
          </a:p>
          <a:p>
            <a:endParaRPr lang="tr-TR" dirty="0" smtClean="0">
              <a:latin typeface="Arial Black" pitchFamily="34" charset="0"/>
            </a:endParaRPr>
          </a:p>
          <a:p>
            <a:r>
              <a:rPr lang="tr-TR" dirty="0" smtClean="0">
                <a:latin typeface="Arial Black" pitchFamily="34" charset="0"/>
              </a:rPr>
              <a:t> Çünkü O Yüce Peygamber (s.a.v) “Ben güzel ahlâkı tamamlamak için gönderildim.” </a:t>
            </a:r>
            <a:r>
              <a:rPr lang="tr-TR" sz="1900" dirty="0" smtClean="0">
                <a:solidFill>
                  <a:srgbClr val="C00000"/>
                </a:solidFill>
                <a:latin typeface="Arial Black" pitchFamily="34" charset="0"/>
              </a:rPr>
              <a:t>(Muvatta, </a:t>
            </a:r>
            <a:r>
              <a:rPr lang="tr-TR" sz="1900" dirty="0" err="1" smtClean="0">
                <a:solidFill>
                  <a:srgbClr val="C00000"/>
                </a:solidFill>
                <a:latin typeface="Arial Black" pitchFamily="34" charset="0"/>
              </a:rPr>
              <a:t>Hüsnü'l</a:t>
            </a:r>
            <a:r>
              <a:rPr lang="tr-TR" sz="1900" dirty="0" smtClean="0">
                <a:solidFill>
                  <a:srgbClr val="C00000"/>
                </a:solidFill>
                <a:latin typeface="Arial Black" pitchFamily="34" charset="0"/>
              </a:rPr>
              <a:t>-</a:t>
            </a:r>
            <a:r>
              <a:rPr lang="tr-TR" sz="1900" dirty="0" err="1" smtClean="0">
                <a:solidFill>
                  <a:srgbClr val="C00000"/>
                </a:solidFill>
                <a:latin typeface="Arial Black" pitchFamily="34" charset="0"/>
              </a:rPr>
              <a:t>Huluk</a:t>
            </a:r>
            <a:r>
              <a:rPr lang="tr-TR" sz="1900" dirty="0" smtClean="0">
                <a:solidFill>
                  <a:srgbClr val="C00000"/>
                </a:solidFill>
                <a:latin typeface="Arial Black" pitchFamily="34" charset="0"/>
              </a:rPr>
              <a:t>,8)</a:t>
            </a:r>
            <a:r>
              <a:rPr lang="tr-TR" dirty="0" smtClean="0">
                <a:latin typeface="Arial Black" pitchFamily="34" charset="0"/>
              </a:rPr>
              <a:t>buyurarak ebedî risaletin gayesinin ahlâkî kemâle ulaşmış insan-ı kâmil yetiştirmek olduğunu vurgulamaktadır. </a:t>
            </a:r>
          </a:p>
          <a:p>
            <a:pPr>
              <a:buNone/>
            </a:pPr>
            <a:r>
              <a:rPr lang="tr-TR" dirty="0" smtClean="0">
                <a:latin typeface="Arial Black" pitchFamily="34" charset="0"/>
              </a:rPr>
              <a:t>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26</a:t>
            </a:fld>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548680"/>
            <a:ext cx="7962088" cy="5699720"/>
          </a:xfrm>
        </p:spPr>
        <p:txBody>
          <a:bodyPr>
            <a:normAutofit fontScale="77500" lnSpcReduction="20000"/>
          </a:bodyPr>
          <a:lstStyle/>
          <a:p>
            <a:r>
              <a:rPr lang="tr-TR" dirty="0" smtClean="0">
                <a:solidFill>
                  <a:srgbClr val="C00000"/>
                </a:solidFill>
                <a:latin typeface="Arial Black" pitchFamily="34" charset="0"/>
              </a:rPr>
              <a:t>Sonuç </a:t>
            </a:r>
          </a:p>
          <a:p>
            <a:pPr>
              <a:buNone/>
            </a:pPr>
            <a:endParaRPr lang="tr-TR" dirty="0" smtClean="0"/>
          </a:p>
          <a:p>
            <a:r>
              <a:rPr lang="tr-TR" dirty="0" smtClean="0">
                <a:latin typeface="Arial Black" pitchFamily="34" charset="0"/>
              </a:rPr>
              <a:t>Sonuç olarak diyebiliriz ki; Hz. Peygamber'i örnek edinmek, O'nun ahlâkıyla ahlâklanmak Yüce Rabbimizin bir emridir.</a:t>
            </a:r>
          </a:p>
          <a:p>
            <a:r>
              <a:rPr lang="tr-TR" dirty="0" smtClean="0">
                <a:latin typeface="Arial Black" pitchFamily="34" charset="0"/>
              </a:rPr>
              <a:t> </a:t>
            </a:r>
            <a:r>
              <a:rPr lang="tr-TR" dirty="0" smtClean="0">
                <a:solidFill>
                  <a:srgbClr val="00B050"/>
                </a:solidFill>
                <a:latin typeface="Arial Black" pitchFamily="34" charset="0"/>
              </a:rPr>
              <a:t>Hangi asırda yaşarsak yaşayalım, </a:t>
            </a:r>
            <a:r>
              <a:rPr lang="tr-TR" dirty="0" smtClean="0">
                <a:latin typeface="Arial Black" pitchFamily="34" charset="0"/>
              </a:rPr>
              <a:t>hangi devirde bulunursak bulunalım, </a:t>
            </a:r>
            <a:r>
              <a:rPr lang="tr-TR" dirty="0" smtClean="0">
                <a:solidFill>
                  <a:srgbClr val="00B050"/>
                </a:solidFill>
                <a:latin typeface="Arial Black" pitchFamily="34" charset="0"/>
              </a:rPr>
              <a:t>önümüzde cereyan eden hadiseler hangi cinsten olursa olsun, </a:t>
            </a:r>
            <a:r>
              <a:rPr lang="tr-TR" dirty="0" smtClean="0">
                <a:latin typeface="Arial Black" pitchFamily="34" charset="0"/>
              </a:rPr>
              <a:t>bizlere düşen görev; Hz. Peygamber'in getirdiği prensipleri benimseyip, </a:t>
            </a:r>
            <a:r>
              <a:rPr lang="tr-TR" dirty="0" smtClean="0">
                <a:solidFill>
                  <a:srgbClr val="00B050"/>
                </a:solidFill>
                <a:latin typeface="Arial Black" pitchFamily="34" charset="0"/>
              </a:rPr>
              <a:t>hayatımızı O'nun hayat felsefesine uygun hale getirip, </a:t>
            </a:r>
            <a:r>
              <a:rPr lang="tr-TR" dirty="0" smtClean="0">
                <a:solidFill>
                  <a:srgbClr val="C00000"/>
                </a:solidFill>
                <a:latin typeface="Arial Black" pitchFamily="34" charset="0"/>
              </a:rPr>
              <a:t>O'nun gibi düşünen, </a:t>
            </a:r>
            <a:r>
              <a:rPr lang="tr-TR" dirty="0" smtClean="0">
                <a:solidFill>
                  <a:srgbClr val="00B050"/>
                </a:solidFill>
                <a:latin typeface="Arial Black" pitchFamily="34" charset="0"/>
              </a:rPr>
              <a:t>O'nun gibi yaşayan, </a:t>
            </a:r>
            <a:r>
              <a:rPr lang="tr-TR" dirty="0" smtClean="0">
                <a:latin typeface="Arial Black" pitchFamily="34" charset="0"/>
              </a:rPr>
              <a:t>O'nun gibi ibadet eden iyi bir kul ve Müslüman olmaya ve bu uğurda elimizden gelen gayreti göstermeye çalışmalıyız.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27</a:t>
            </a:fld>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sz="half" idx="1"/>
          </p:nvPr>
        </p:nvSpPr>
        <p:spPr/>
        <p:txBody>
          <a:bodyPr/>
          <a:lstStyle/>
          <a:p>
            <a:r>
              <a:rPr lang="tr-TR" dirty="0" smtClean="0"/>
              <a:t>HAZIRLAYAN :SİNAN ERAVCI</a:t>
            </a:r>
          </a:p>
          <a:p>
            <a:r>
              <a:rPr lang="tr-TR" dirty="0" smtClean="0"/>
              <a:t>VELİBABA YENİ CAMİİ İMAM –HATİB-İ</a:t>
            </a:r>
          </a:p>
          <a:p>
            <a:r>
              <a:rPr lang="tr-TR" dirty="0" smtClean="0"/>
              <a:t>PENDİK/İSTANBUL</a:t>
            </a:r>
            <a:endParaRPr lang="tr-TR" dirty="0"/>
          </a:p>
        </p:txBody>
      </p:sp>
      <p:sp>
        <p:nvSpPr>
          <p:cNvPr id="4" name="3 Veri Yer Tutucusu"/>
          <p:cNvSpPr>
            <a:spLocks noGrp="1"/>
          </p:cNvSpPr>
          <p:nvPr>
            <p:ph type="dt" sz="half" idx="10"/>
          </p:nvPr>
        </p:nvSpPr>
        <p:spPr/>
        <p:txBody>
          <a:bodyPr/>
          <a:lstStyle/>
          <a:p>
            <a:r>
              <a:rPr lang="tr-TR" smtClean="0"/>
              <a:t>11.04.2013</a:t>
            </a:r>
            <a:endParaRPr lang="tr-TR"/>
          </a:p>
        </p:txBody>
      </p:sp>
      <p:sp>
        <p:nvSpPr>
          <p:cNvPr id="5" name="4 Slayt Numarası Yer Tutucusu"/>
          <p:cNvSpPr>
            <a:spLocks noGrp="1"/>
          </p:cNvSpPr>
          <p:nvPr>
            <p:ph type="sldNum" sz="quarter" idx="12"/>
          </p:nvPr>
        </p:nvSpPr>
        <p:spPr/>
        <p:txBody>
          <a:bodyPr/>
          <a:lstStyle/>
          <a:p>
            <a:fld id="{6DB74F37-5579-4484-BD27-C38C4688F6D3}" type="slidenum">
              <a:rPr lang="tr-TR" smtClean="0"/>
              <a:pPr/>
              <a:t>28</a:t>
            </a:fld>
            <a:endParaRPr lang="tr-TR"/>
          </a:p>
        </p:txBody>
      </p:sp>
      <p:pic>
        <p:nvPicPr>
          <p:cNvPr id="8" name="7 İçerik Yer Tutucusu" descr="mecid hac 073.jpg"/>
          <p:cNvPicPr>
            <a:picLocks noGrp="1" noChangeAspect="1"/>
          </p:cNvPicPr>
          <p:nvPr>
            <p:ph sz="half" idx="2"/>
          </p:nvPr>
        </p:nvPicPr>
        <p:blipFill>
          <a:blip r:embed="rId2" cstate="print"/>
          <a:stretch>
            <a:fillRect/>
          </a:stretch>
        </p:blipFill>
        <p:spPr>
          <a:xfrm>
            <a:off x="5004048" y="1412776"/>
            <a:ext cx="3930402" cy="432048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60648"/>
            <a:ext cx="8100392" cy="6597352"/>
          </a:xfrm>
        </p:spPr>
        <p:txBody>
          <a:bodyPr>
            <a:normAutofit fontScale="92500" lnSpcReduction="10000"/>
          </a:bodyPr>
          <a:lstStyle/>
          <a:p>
            <a:r>
              <a:rPr lang="tr-TR" dirty="0" smtClean="0">
                <a:solidFill>
                  <a:srgbClr val="7030A0"/>
                </a:solidFill>
                <a:latin typeface="Arial Black" pitchFamily="34" charset="0"/>
              </a:rPr>
              <a:t>Biz müslümanlar ne bulduysak O'na ittibâ etmekte bulduk, yine ne bulacaksak O'na yaklaşmada, O'nu anlamada ve O'na ittibâ etmekte bulacağız. </a:t>
            </a:r>
          </a:p>
          <a:p>
            <a:pPr>
              <a:buNone/>
            </a:pPr>
            <a:endParaRPr lang="tr-TR" dirty="0" smtClean="0"/>
          </a:p>
          <a:p>
            <a:r>
              <a:rPr lang="tr-TR" dirty="0" smtClean="0">
                <a:solidFill>
                  <a:srgbClr val="00B050"/>
                </a:solidFill>
                <a:latin typeface="Arial Black" pitchFamily="34" charset="0"/>
              </a:rPr>
              <a:t>Bizler Hz. Peygamber (s.a.v.)'i kaybetmekle her şeyimizi kaybettik, bu uzun yolda kaybettiğimiz herşeye yeniden sahip olmamız, </a:t>
            </a:r>
            <a:r>
              <a:rPr lang="tr-TR" dirty="0" smtClean="0">
                <a:solidFill>
                  <a:srgbClr val="C00000"/>
                </a:solidFill>
                <a:latin typeface="Arial Black" pitchFamily="34" charset="0"/>
              </a:rPr>
              <a:t>Hz.Muhammed (s.a.v.)'i yeniden bulmaya ve gönüllerimizde O'na karşı coşkun sevginin uyanmasına bağlıdır. </a:t>
            </a:r>
          </a:p>
          <a:p>
            <a:endParaRPr lang="tr-TR" dirty="0" smtClean="0"/>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3</a:t>
            </a:fld>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0"/>
            <a:ext cx="8100392" cy="6858000"/>
          </a:xfrm>
        </p:spPr>
        <p:txBody>
          <a:bodyPr>
            <a:normAutofit lnSpcReduction="10000"/>
          </a:bodyPr>
          <a:lstStyle/>
          <a:p>
            <a:r>
              <a:rPr lang="tr-TR" sz="2800" dirty="0" smtClean="0">
                <a:latin typeface="Arial Black" pitchFamily="34" charset="0"/>
              </a:rPr>
              <a:t>DEĞERLİ KARDEŞLERİM!</a:t>
            </a:r>
            <a:endParaRPr lang="tr-TR" sz="2800" dirty="0" smtClean="0">
              <a:solidFill>
                <a:srgbClr val="00B050"/>
              </a:solidFill>
              <a:latin typeface="Arial Black" pitchFamily="34" charset="0"/>
            </a:endParaRPr>
          </a:p>
          <a:p>
            <a:r>
              <a:rPr lang="tr-TR" sz="2800" dirty="0" smtClean="0">
                <a:solidFill>
                  <a:srgbClr val="00B050"/>
                </a:solidFill>
                <a:latin typeface="Arial Black" pitchFamily="34" charset="0"/>
              </a:rPr>
              <a:t>Büyük meselelerin çözüm beklediği çok çetin günlerdeyiz. </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Hangi asırda yaşarsak yaşayalım, </a:t>
            </a:r>
            <a:r>
              <a:rPr lang="tr-TR" dirty="0" smtClean="0">
                <a:latin typeface="Arial Black" pitchFamily="34" charset="0"/>
              </a:rPr>
              <a:t>hangi devirde bulunursak bulunalım, </a:t>
            </a:r>
            <a:r>
              <a:rPr lang="tr-TR" dirty="0" smtClean="0">
                <a:solidFill>
                  <a:srgbClr val="7030A0"/>
                </a:solidFill>
                <a:latin typeface="Arial Black" pitchFamily="34" charset="0"/>
              </a:rPr>
              <a:t>önümüzde cereyan eden hadiseler hangi cinsten olursa olsun bizler, </a:t>
            </a:r>
            <a:r>
              <a:rPr lang="tr-TR" dirty="0" smtClean="0">
                <a:solidFill>
                  <a:srgbClr val="00B050"/>
                </a:solidFill>
                <a:latin typeface="Arial Black" pitchFamily="34" charset="0"/>
              </a:rPr>
              <a:t>Hz. Peygamber (s.a.v.)'i hayatımızda örnek edinirsek kurtuluşa ereceğiz. </a:t>
            </a:r>
          </a:p>
          <a:p>
            <a:r>
              <a:rPr lang="tr-TR" dirty="0" smtClean="0">
                <a:solidFill>
                  <a:srgbClr val="002060"/>
                </a:solidFill>
                <a:latin typeface="Arial Black" pitchFamily="34" charset="0"/>
              </a:rPr>
              <a:t>Aksi takdirde kurtuluşumuz mümkün değildir.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4</a:t>
            </a:fld>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60648"/>
            <a:ext cx="8100392" cy="6408712"/>
          </a:xfrm>
        </p:spPr>
        <p:txBody>
          <a:bodyPr>
            <a:normAutofit fontScale="92500" lnSpcReduction="20000"/>
          </a:bodyPr>
          <a:lstStyle/>
          <a:p>
            <a:r>
              <a:rPr lang="tr-TR" dirty="0" smtClean="0">
                <a:solidFill>
                  <a:srgbClr val="C00000"/>
                </a:solidFill>
                <a:latin typeface="Arial Black" pitchFamily="34" charset="0"/>
              </a:rPr>
              <a:t>Hz. Peygamber örnektir ve kendisine uyulmalıdır .</a:t>
            </a:r>
          </a:p>
          <a:p>
            <a:pPr>
              <a:buNone/>
            </a:pPr>
            <a:endParaRPr lang="tr-TR" dirty="0" smtClean="0">
              <a:latin typeface="Arial Black" pitchFamily="34" charset="0"/>
            </a:endParaRPr>
          </a:p>
          <a:p>
            <a:r>
              <a:rPr lang="tr-TR" dirty="0" smtClean="0">
                <a:solidFill>
                  <a:srgbClr val="7030A0"/>
                </a:solidFill>
                <a:latin typeface="Arial Black" pitchFamily="34" charset="0"/>
              </a:rPr>
              <a:t>Yüce  Allah, Kur’an-ı Kerim'de mü'minlere Hz. Peygamber (s.a.v.)'i örnek gösteriyor: </a:t>
            </a:r>
          </a:p>
          <a:p>
            <a:pPr>
              <a:buNone/>
            </a:pPr>
            <a:endParaRPr lang="tr-TR" dirty="0" smtClean="0">
              <a:solidFill>
                <a:srgbClr val="7030A0"/>
              </a:solidFill>
              <a:latin typeface="Arial Black" pitchFamily="34" charset="0"/>
            </a:endParaRPr>
          </a:p>
          <a:p>
            <a:r>
              <a:rPr lang="en-US" b="1" dirty="0" smtClean="0">
                <a:latin typeface="Arial Black" pitchFamily="34" charset="0"/>
              </a:rPr>
              <a:t>لَقَدْ كَانَ لَكُمْ فِى رَسُولِ اللهِ اُسْوَةٌ حَسَنَةٌ </a:t>
            </a:r>
            <a:r>
              <a:rPr lang="en-US" b="1" dirty="0" smtClean="0">
                <a:solidFill>
                  <a:srgbClr val="00B050"/>
                </a:solidFill>
                <a:latin typeface="Arial Black" pitchFamily="34" charset="0"/>
              </a:rPr>
              <a:t>لِمَنْ كَانَ يَرْجُو اللهَ وَالْيَوْمَ اْلآخِرَ وَذَكَرَ اللهَ كَثِيرًا</a:t>
            </a:r>
            <a:endParaRPr lang="tr-TR" b="1" dirty="0" smtClean="0">
              <a:solidFill>
                <a:srgbClr val="00B050"/>
              </a:solidFill>
              <a:latin typeface="Arial Black" pitchFamily="34" charset="0"/>
            </a:endParaRPr>
          </a:p>
          <a:p>
            <a:pPr>
              <a:buNone/>
            </a:pPr>
            <a:endParaRPr lang="tr-TR" dirty="0" smtClean="0">
              <a:latin typeface="Arial Black" pitchFamily="34" charset="0"/>
            </a:endParaRPr>
          </a:p>
          <a:p>
            <a:r>
              <a:rPr lang="tr-TR" dirty="0" smtClean="0">
                <a:solidFill>
                  <a:srgbClr val="00B050"/>
                </a:solidFill>
                <a:latin typeface="Arial Black" pitchFamily="34" charset="0"/>
              </a:rPr>
              <a:t>“Allah'ı ve âhiret gününü arzulayan ve Allah'ı çokça zikredenler için, </a:t>
            </a:r>
            <a:r>
              <a:rPr lang="tr-TR" dirty="0" smtClean="0">
                <a:latin typeface="Arial Black" pitchFamily="34" charset="0"/>
              </a:rPr>
              <a:t>siz mü'minler için Allah'ın Rasulünde pek güzel bir örnek vardır.” buyuruyor. </a:t>
            </a:r>
            <a:r>
              <a:rPr lang="tr-TR" sz="2200" dirty="0" smtClean="0">
                <a:solidFill>
                  <a:srgbClr val="C00000"/>
                </a:solidFill>
                <a:latin typeface="Arial Black" pitchFamily="34" charset="0"/>
              </a:rPr>
              <a:t>(Ahzab, 33/21.)</a:t>
            </a:r>
            <a:endParaRPr lang="tr-TR" dirty="0" smtClean="0">
              <a:solidFill>
                <a:srgbClr val="C00000"/>
              </a:solidFill>
              <a:latin typeface="Arial Black" pitchFamily="34" charset="0"/>
            </a:endParaRP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5</a:t>
            </a:fld>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60648"/>
            <a:ext cx="8100392" cy="6248400"/>
          </a:xfrm>
        </p:spPr>
        <p:txBody>
          <a:bodyPr>
            <a:normAutofit fontScale="70000" lnSpcReduction="20000"/>
          </a:bodyPr>
          <a:lstStyle/>
          <a:p>
            <a:endParaRPr lang="tr-TR" dirty="0" smtClean="0">
              <a:latin typeface="Arial Black" pitchFamily="34" charset="0"/>
            </a:endParaRPr>
          </a:p>
          <a:p>
            <a:r>
              <a:rPr lang="tr-TR" dirty="0" smtClean="0">
                <a:solidFill>
                  <a:srgbClr val="7030A0"/>
                </a:solidFill>
                <a:latin typeface="Arial Black" pitchFamily="34" charset="0"/>
              </a:rPr>
              <a:t>İşte bu yüzden, ashab-ı kiram onun hayatını titizlikle izlemiş; ilkelerini hem kendileri için örnek almış, hem de sonraki nesillere büyük bir gayret ve özenle nakletmişlerdir. </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Dolayısıyla, peygamberimizi örnek almak müslüman için, öncelikli bir dinî görev konumundadır. </a:t>
            </a:r>
          </a:p>
          <a:p>
            <a:pPr>
              <a:buNone/>
            </a:pPr>
            <a:endParaRPr lang="tr-TR" dirty="0" smtClean="0">
              <a:latin typeface="Arial Black" pitchFamily="34" charset="0"/>
            </a:endParaRPr>
          </a:p>
          <a:p>
            <a:r>
              <a:rPr lang="tr-TR" dirty="0" smtClean="0">
                <a:latin typeface="Arial Black" pitchFamily="34" charset="0"/>
              </a:rPr>
              <a:t>İslam bilginlerinden İbn Hazm’ın şöyle söylediği kaydedilmektedir: </a:t>
            </a:r>
            <a:r>
              <a:rPr lang="tr-TR" dirty="0" smtClean="0">
                <a:solidFill>
                  <a:srgbClr val="00B0F0"/>
                </a:solidFill>
                <a:latin typeface="Arial Black" pitchFamily="34" charset="0"/>
              </a:rPr>
              <a:t>“Ahiret iyiliğini, düzgün yaşayışı ve bütün faziletleri kazanmak isteyen kişi, Hz. Muhammed (s.av.)’i örnek alsın.</a:t>
            </a:r>
          </a:p>
          <a:p>
            <a:endParaRPr lang="tr-TR" dirty="0" smtClean="0">
              <a:solidFill>
                <a:srgbClr val="00B050"/>
              </a:solidFill>
              <a:latin typeface="Arial Black" pitchFamily="34" charset="0"/>
            </a:endParaRPr>
          </a:p>
          <a:p>
            <a:r>
              <a:rPr lang="tr-TR" dirty="0" smtClean="0">
                <a:solidFill>
                  <a:srgbClr val="00B050"/>
                </a:solidFill>
                <a:latin typeface="Arial Black" pitchFamily="34" charset="0"/>
              </a:rPr>
              <a:t> Çünkü Rasulullah bütün hayırlarda en ileridedir. Allah O’nun ahlâkını övmüş, faziletleri en mükemmel şekliyle O’nda toplamış ve O’nu her türlü kusurlardan arındırmıştır.” </a:t>
            </a:r>
            <a:r>
              <a:rPr lang="tr-TR" sz="1700" dirty="0" smtClean="0">
                <a:latin typeface="Arial Black" pitchFamily="34" charset="0"/>
              </a:rPr>
              <a:t>(Çağrıcı, Mustafa, “Nebevî Öğretide İdeal Birey, Toplum ve Devlet”, Hz.Peygamber’in Hayatından Davranış Modelleri, 3.Baskı, Ankara 2000, s. 73.)</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6</a:t>
            </a:fld>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60648"/>
            <a:ext cx="8100392" cy="5987752"/>
          </a:xfrm>
        </p:spPr>
        <p:txBody>
          <a:bodyPr>
            <a:normAutofit fontScale="92500" lnSpcReduction="10000"/>
          </a:bodyPr>
          <a:lstStyle/>
          <a:p>
            <a:r>
              <a:rPr lang="tr-TR" dirty="0" smtClean="0">
                <a:latin typeface="Arial Black" pitchFamily="34" charset="0"/>
              </a:rPr>
              <a:t>DEĞERLİ KARDEŞLERİM!</a:t>
            </a:r>
            <a:endParaRPr lang="tr-TR" dirty="0" smtClean="0">
              <a:solidFill>
                <a:srgbClr val="00B050"/>
              </a:solidFill>
              <a:latin typeface="Arial Black" pitchFamily="34" charset="0"/>
            </a:endParaRPr>
          </a:p>
          <a:p>
            <a:r>
              <a:rPr lang="tr-TR" dirty="0" smtClean="0">
                <a:solidFill>
                  <a:srgbClr val="00B050"/>
                </a:solidFill>
                <a:latin typeface="Arial Black" pitchFamily="34" charset="0"/>
              </a:rPr>
              <a:t>Şunu iyi bilelim ki O, sadece kuru bir örnek değil, </a:t>
            </a:r>
            <a:r>
              <a:rPr lang="tr-TR" dirty="0" smtClean="0">
                <a:solidFill>
                  <a:srgbClr val="C00000"/>
                </a:solidFill>
                <a:latin typeface="Arial Black" pitchFamily="34" charset="0"/>
              </a:rPr>
              <a:t>her emri yerine getirilmesi lazım gelen ve her hareketi benimsenip, </a:t>
            </a:r>
            <a:r>
              <a:rPr lang="tr-TR" dirty="0" smtClean="0">
                <a:latin typeface="Arial Black" pitchFamily="34" charset="0"/>
              </a:rPr>
              <a:t>hayata yansıtılması gereken bir rehberdir. </a:t>
            </a:r>
          </a:p>
          <a:p>
            <a:pPr>
              <a:buNone/>
            </a:pPr>
            <a:endParaRPr lang="tr-TR" dirty="0" smtClean="0">
              <a:latin typeface="Arial Black" pitchFamily="34" charset="0"/>
            </a:endParaRPr>
          </a:p>
          <a:p>
            <a:r>
              <a:rPr lang="tr-TR" dirty="0" smtClean="0">
                <a:solidFill>
                  <a:schemeClr val="tx2"/>
                </a:solidFill>
                <a:latin typeface="Arial Black" pitchFamily="34" charset="0"/>
              </a:rPr>
              <a:t>Yüce Allah buyuruyor ki:</a:t>
            </a:r>
          </a:p>
          <a:p>
            <a:pPr>
              <a:buNone/>
            </a:pPr>
            <a:r>
              <a:rPr lang="tr-TR" dirty="0" smtClean="0">
                <a:latin typeface="Arial Black" pitchFamily="34" charset="0"/>
              </a:rPr>
              <a:t> </a:t>
            </a:r>
          </a:p>
          <a:p>
            <a:r>
              <a:rPr lang="tr-TR" b="1" dirty="0" smtClean="0">
                <a:solidFill>
                  <a:srgbClr val="C00000"/>
                </a:solidFill>
                <a:latin typeface="Arial Black" pitchFamily="34" charset="0"/>
              </a:rPr>
              <a:t> </a:t>
            </a:r>
            <a:r>
              <a:rPr lang="en-US" b="1" dirty="0" smtClean="0">
                <a:solidFill>
                  <a:srgbClr val="C00000"/>
                </a:solidFill>
                <a:latin typeface="Arial Black" pitchFamily="34" charset="0"/>
              </a:rPr>
              <a:t>وَمَآ اَتَيكُمُ الرَّسُولُ </a:t>
            </a:r>
            <a:r>
              <a:rPr lang="en-US" b="1" dirty="0" smtClean="0">
                <a:solidFill>
                  <a:srgbClr val="7030A0"/>
                </a:solidFill>
                <a:latin typeface="Arial Black" pitchFamily="34" charset="0"/>
              </a:rPr>
              <a:t>فَخُذُوهُ </a:t>
            </a:r>
            <a:r>
              <a:rPr lang="en-US" b="1" dirty="0" smtClean="0">
                <a:latin typeface="Arial Black" pitchFamily="34" charset="0"/>
              </a:rPr>
              <a:t>وَمَا نَهَيكُمْ عَنْهُ </a:t>
            </a:r>
            <a:r>
              <a:rPr lang="en-US" b="1" dirty="0" smtClean="0">
                <a:solidFill>
                  <a:srgbClr val="0070C0"/>
                </a:solidFill>
                <a:latin typeface="Arial Black" pitchFamily="34" charset="0"/>
              </a:rPr>
              <a:t>فَانْتَهُوا</a:t>
            </a:r>
            <a:endParaRPr lang="tr-TR" b="1" dirty="0" smtClean="0">
              <a:solidFill>
                <a:srgbClr val="0070C0"/>
              </a:solidFill>
              <a:latin typeface="Arial Black" pitchFamily="34" charset="0"/>
            </a:endParaRPr>
          </a:p>
          <a:p>
            <a:r>
              <a:rPr lang="tr-TR" dirty="0" smtClean="0">
                <a:solidFill>
                  <a:srgbClr val="C00000"/>
                </a:solidFill>
                <a:latin typeface="Arial Black" pitchFamily="34" charset="0"/>
              </a:rPr>
              <a:t>“Rasul size neyi verdi ise, </a:t>
            </a:r>
            <a:r>
              <a:rPr lang="tr-TR" dirty="0" smtClean="0">
                <a:solidFill>
                  <a:srgbClr val="7030A0"/>
                </a:solidFill>
                <a:latin typeface="Arial Black" pitchFamily="34" charset="0"/>
              </a:rPr>
              <a:t>onu alın! </a:t>
            </a:r>
            <a:r>
              <a:rPr lang="tr-TR" dirty="0" smtClean="0">
                <a:latin typeface="Arial Black" pitchFamily="34" charset="0"/>
              </a:rPr>
              <a:t>Neden men etti ise </a:t>
            </a:r>
            <a:r>
              <a:rPr lang="tr-TR" dirty="0" smtClean="0">
                <a:solidFill>
                  <a:srgbClr val="0070C0"/>
                </a:solidFill>
                <a:latin typeface="Arial Black" pitchFamily="34" charset="0"/>
              </a:rPr>
              <a:t>ondan da sakının” </a:t>
            </a:r>
            <a:r>
              <a:rPr lang="tr-TR" sz="1300" dirty="0" smtClean="0">
                <a:latin typeface="Arial Black" pitchFamily="34" charset="0"/>
              </a:rPr>
              <a:t>(Haşr, 59/7.)</a:t>
            </a:r>
            <a:endParaRPr lang="tr-TR" sz="1300" dirty="0">
              <a:latin typeface="Arial Black" pitchFamily="34" charset="0"/>
            </a:endParaRPr>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7</a:t>
            </a:fld>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8100392" cy="6480720"/>
          </a:xfrm>
        </p:spPr>
        <p:txBody>
          <a:bodyPr>
            <a:normAutofit fontScale="70000" lnSpcReduction="20000"/>
          </a:bodyPr>
          <a:lstStyle/>
          <a:p>
            <a:r>
              <a:rPr lang="en-US" sz="4000" b="1" dirty="0" smtClean="0"/>
              <a:t>وَمَا يَنْطِقُ عَنِ الْهَوَى</a:t>
            </a:r>
            <a:endParaRPr lang="tr-TR" sz="4000" dirty="0" smtClean="0">
              <a:latin typeface="Arial Black" pitchFamily="34" charset="0"/>
            </a:endParaRPr>
          </a:p>
          <a:p>
            <a:r>
              <a:rPr lang="tr-TR" dirty="0" smtClean="0">
                <a:solidFill>
                  <a:srgbClr val="C00000"/>
                </a:solidFill>
                <a:latin typeface="Arial Black" pitchFamily="34" charset="0"/>
              </a:rPr>
              <a:t>“Ve ne de kendi arzu ve heveslerine göre </a:t>
            </a:r>
            <a:r>
              <a:rPr lang="tr-TR" sz="3400" dirty="0" smtClean="0">
                <a:solidFill>
                  <a:srgbClr val="C00000"/>
                </a:solidFill>
                <a:latin typeface="Arial Black" pitchFamily="34" charset="0"/>
              </a:rPr>
              <a:t>konuşmaktadır.”</a:t>
            </a:r>
          </a:p>
          <a:p>
            <a:r>
              <a:rPr lang="en-US" sz="4000" b="1" dirty="0" smtClean="0">
                <a:latin typeface="Arial Black" pitchFamily="34" charset="0"/>
              </a:rPr>
              <a:t>اِنْ هُوَ اِلاَّ وَحْىٌ يُوحَى</a:t>
            </a:r>
            <a:endParaRPr lang="tr-TR" sz="4000" b="1" dirty="0" smtClean="0">
              <a:latin typeface="Arial Black" pitchFamily="34" charset="0"/>
            </a:endParaRPr>
          </a:p>
          <a:p>
            <a:pPr>
              <a:buNone/>
            </a:pPr>
            <a:endParaRPr lang="tr-TR" sz="3400" dirty="0" smtClean="0">
              <a:latin typeface="Arial Black" pitchFamily="34" charset="0"/>
            </a:endParaRPr>
          </a:p>
          <a:p>
            <a:r>
              <a:rPr lang="tr-TR" sz="3400" dirty="0" smtClean="0">
                <a:latin typeface="Arial Black" pitchFamily="34" charset="0"/>
              </a:rPr>
              <a:t>“O’nun size aktardığı sözler, kendisine indirilen ilâhî haberden başka birşey değildir”.  </a:t>
            </a:r>
          </a:p>
          <a:p>
            <a:r>
              <a:rPr lang="tr-TR" sz="4600" b="1" dirty="0" smtClean="0">
                <a:solidFill>
                  <a:srgbClr val="912F67"/>
                </a:solidFill>
                <a:latin typeface="Arial Black" pitchFamily="34" charset="0"/>
              </a:rPr>
              <a:t>Peygamberlere itaat gereklidir .</a:t>
            </a:r>
          </a:p>
          <a:p>
            <a:pPr>
              <a:buNone/>
            </a:pPr>
            <a:endParaRPr lang="tr-TR" sz="3400" dirty="0" smtClean="0">
              <a:solidFill>
                <a:srgbClr val="C00000"/>
              </a:solidFill>
              <a:latin typeface="Arial Black" pitchFamily="34" charset="0"/>
            </a:endParaRPr>
          </a:p>
          <a:p>
            <a:r>
              <a:rPr lang="tr-TR" sz="3400" dirty="0" smtClean="0">
                <a:solidFill>
                  <a:srgbClr val="00B050"/>
                </a:solidFill>
                <a:latin typeface="Arial Black" pitchFamily="34" charset="0"/>
              </a:rPr>
              <a:t>Peygamberlerin gönderiliş gayelerinden biri de onların ümmetlerine güzel birer örnek olmalarıdır.                                                                   </a:t>
            </a:r>
            <a:endParaRPr lang="tr-TR" sz="3400" dirty="0" smtClean="0">
              <a:latin typeface="Arial Black" pitchFamily="34" charset="0"/>
            </a:endParaRPr>
          </a:p>
          <a:p>
            <a:r>
              <a:rPr lang="tr-TR" sz="3400" dirty="0" smtClean="0">
                <a:latin typeface="Arial Black" pitchFamily="34" charset="0"/>
              </a:rPr>
              <a:t>Hz. Peygamber (s.a.v)'i örnek edinmek, her şeyden önce Allah'ın emridir. Nitekim Kur’an-ı Kerim’de pek çok ayette Hz.Peygamber’e itaat etmek, Allah'a itaat etmekle denk tutulmuştur</a:t>
            </a:r>
            <a:r>
              <a:rPr lang="tr-TR" dirty="0" smtClean="0">
                <a:latin typeface="Arial Black" pitchFamily="34" charset="0"/>
              </a:rPr>
              <a:t>.  </a:t>
            </a:r>
            <a:r>
              <a:rPr lang="tr-TR" sz="2000" dirty="0" smtClean="0">
                <a:solidFill>
                  <a:srgbClr val="C00000"/>
                </a:solidFill>
                <a:latin typeface="Arial Black" pitchFamily="34" charset="0"/>
              </a:rPr>
              <a:t>(Necm, 53/3-4 )</a:t>
            </a:r>
          </a:p>
          <a:p>
            <a:endParaRPr lang="tr-TR"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8</a:t>
            </a:fld>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88640"/>
            <a:ext cx="7890080" cy="6408712"/>
          </a:xfrm>
        </p:spPr>
        <p:txBody>
          <a:bodyPr>
            <a:noAutofit/>
          </a:bodyPr>
          <a:lstStyle/>
          <a:p>
            <a:r>
              <a:rPr lang="tr-TR" sz="2400" dirty="0" smtClean="0">
                <a:solidFill>
                  <a:srgbClr val="00B050"/>
                </a:solidFill>
                <a:latin typeface="Arial Black" pitchFamily="34" charset="0"/>
              </a:rPr>
              <a:t>Yüce Allah Nisâ suresinde şöyle buyurur: </a:t>
            </a:r>
          </a:p>
          <a:p>
            <a:r>
              <a:rPr lang="en-US" sz="2800" b="1" dirty="0" smtClean="0">
                <a:latin typeface="Arial Black" pitchFamily="34" charset="0"/>
              </a:rPr>
              <a:t>مَنْ يُطِعِ الرَّسُولَ فَقَدْ اَطَاعَ الله</a:t>
            </a:r>
            <a:r>
              <a:rPr lang="en-US" sz="2800" dirty="0" smtClean="0">
                <a:latin typeface="Arial Black" pitchFamily="34" charset="0"/>
              </a:rPr>
              <a:t>َ</a:t>
            </a:r>
            <a:endParaRPr lang="tr-TR" sz="2800" dirty="0" smtClean="0">
              <a:latin typeface="Arial Black" pitchFamily="34" charset="0"/>
            </a:endParaRPr>
          </a:p>
          <a:p>
            <a:r>
              <a:rPr lang="tr-TR" sz="2400" dirty="0" smtClean="0">
                <a:solidFill>
                  <a:srgbClr val="7030A0"/>
                </a:solidFill>
                <a:latin typeface="Arial Black" pitchFamily="34" charset="0"/>
              </a:rPr>
              <a:t>“Rasule itaat eden, Allah'a itaat etmiş olur.” </a:t>
            </a:r>
            <a:r>
              <a:rPr lang="tr-TR" sz="1200" dirty="0" smtClean="0">
                <a:solidFill>
                  <a:srgbClr val="00B050"/>
                </a:solidFill>
                <a:latin typeface="Arial Black" pitchFamily="34" charset="0"/>
              </a:rPr>
              <a:t>(Nisâ, 4/80.)</a:t>
            </a:r>
            <a:endParaRPr lang="tr-TR" sz="2000" dirty="0" smtClean="0">
              <a:solidFill>
                <a:srgbClr val="00B050"/>
              </a:solidFill>
              <a:latin typeface="Arial Black" pitchFamily="34" charset="0"/>
            </a:endParaRPr>
          </a:p>
          <a:p>
            <a:pPr>
              <a:buNone/>
            </a:pPr>
            <a:r>
              <a:rPr lang="tr-TR" sz="2000" dirty="0" smtClean="0">
                <a:latin typeface="Arial Black" pitchFamily="34" charset="0"/>
              </a:rPr>
              <a:t>           </a:t>
            </a:r>
          </a:p>
          <a:p>
            <a:r>
              <a:rPr lang="tr-TR" sz="2400" dirty="0" smtClean="0">
                <a:solidFill>
                  <a:srgbClr val="C00000"/>
                </a:solidFill>
                <a:latin typeface="Arial Black" pitchFamily="34" charset="0"/>
              </a:rPr>
              <a:t>Bu ayette, Allah'ın elçisine itaat edenin Allah'a itaat etmiş olacağı belirtilmektedir. </a:t>
            </a:r>
          </a:p>
          <a:p>
            <a:r>
              <a:rPr lang="tr-TR" sz="2400" dirty="0" smtClean="0">
                <a:latin typeface="Arial Black" pitchFamily="34" charset="0"/>
              </a:rPr>
              <a:t>Diğer bir ayette de Allah'ın sevgisine ve mağfiretine nâil olabilmek için, Hz.Peygamber (s.a.v)'e tâbî olmak emredilmektedir: </a:t>
            </a:r>
          </a:p>
          <a:p>
            <a:r>
              <a:rPr lang="tr-TR" sz="2000" dirty="0" smtClean="0">
                <a:latin typeface="Arial Black" pitchFamily="34" charset="0"/>
              </a:rPr>
              <a:t> </a:t>
            </a:r>
            <a:r>
              <a:rPr lang="en-US" sz="2800" b="1" dirty="0" smtClean="0">
                <a:latin typeface="Arial Black" pitchFamily="34" charset="0"/>
              </a:rPr>
              <a:t>قُلْ اِنْ كُنْتُمْ تُحِبُّونَ اللهَ فَاتَّبِعُونِى يُحْبِبْكُمُ اللهُ وَيَغْفِرْ لَكُمْ ذُنُوبَكُمْ وَاللهُ غَفُورٌ رَحِيمٌ</a:t>
            </a:r>
            <a:endParaRPr lang="tr-TR" sz="2000" b="1" dirty="0" smtClean="0">
              <a:latin typeface="Arial Black" pitchFamily="34" charset="0"/>
            </a:endParaRPr>
          </a:p>
          <a:p>
            <a:r>
              <a:rPr lang="tr-TR" sz="2400" dirty="0" smtClean="0">
                <a:solidFill>
                  <a:srgbClr val="C00000"/>
                </a:solidFill>
                <a:latin typeface="Arial Black" pitchFamily="34" charset="0"/>
              </a:rPr>
              <a:t>“De ki: Allah'ı seviyorsanız bana uyun ki, Allah da sizi sevsin ve günahlarınızı bağışlasın”</a:t>
            </a:r>
            <a:r>
              <a:rPr lang="tr-TR" sz="2000" dirty="0" smtClean="0">
                <a:solidFill>
                  <a:srgbClr val="C00000"/>
                </a:solidFill>
                <a:latin typeface="Arial Black" pitchFamily="34" charset="0"/>
              </a:rPr>
              <a:t>  </a:t>
            </a:r>
            <a:r>
              <a:rPr lang="tr-TR" sz="1200" dirty="0" smtClean="0">
                <a:solidFill>
                  <a:srgbClr val="00B050"/>
                </a:solidFill>
                <a:latin typeface="Arial Black" pitchFamily="34" charset="0"/>
              </a:rPr>
              <a:t>(Al-i İmrân, 3/31)</a:t>
            </a:r>
            <a:endParaRPr lang="tr-TR" sz="2000" dirty="0" smtClean="0">
              <a:solidFill>
                <a:srgbClr val="00B050"/>
              </a:solidFill>
              <a:latin typeface="Arial Black" pitchFamily="34" charset="0"/>
            </a:endParaRPr>
          </a:p>
          <a:p>
            <a:endParaRPr lang="tr-TR" sz="900" dirty="0"/>
          </a:p>
        </p:txBody>
      </p:sp>
      <p:sp>
        <p:nvSpPr>
          <p:cNvPr id="4" name="3 Veri Yer Tutucusu"/>
          <p:cNvSpPr>
            <a:spLocks noGrp="1"/>
          </p:cNvSpPr>
          <p:nvPr>
            <p:ph type="dt" sz="half" idx="10"/>
          </p:nvPr>
        </p:nvSpPr>
        <p:spPr/>
        <p:txBody>
          <a:bodyPr/>
          <a:lstStyle/>
          <a:p>
            <a:r>
              <a:rPr lang="tr-TR" smtClean="0"/>
              <a:t>11.04.2013</a:t>
            </a:r>
            <a:endParaRPr lang="tr-TR" dirty="0"/>
          </a:p>
        </p:txBody>
      </p:sp>
      <p:sp>
        <p:nvSpPr>
          <p:cNvPr id="5" name="4 Slayt Numarası Yer Tutucusu"/>
          <p:cNvSpPr>
            <a:spLocks noGrp="1"/>
          </p:cNvSpPr>
          <p:nvPr>
            <p:ph type="sldNum" sz="quarter" idx="12"/>
          </p:nvPr>
        </p:nvSpPr>
        <p:spPr/>
        <p:txBody>
          <a:bodyPr/>
          <a:lstStyle/>
          <a:p>
            <a:fld id="{1CAF644A-9D72-41C5-AF39-A8384D25D178}" type="slidenum">
              <a:rPr lang="tr-TR" smtClean="0"/>
              <a:pPr/>
              <a:t>9</a:t>
            </a:fld>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187</TotalTime>
  <Words>2272</Words>
  <Application>Microsoft Office PowerPoint</Application>
  <PresentationFormat>Ekran Gösterisi (4:3)</PresentationFormat>
  <Paragraphs>209</Paragraphs>
  <Slides>28</Slides>
  <Notes>1</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Gündönümü</vt:lpstr>
      <vt:lpstr>DEĞİŞMEYEN REHBER</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DEĞİŞMEYEN REHBER</dc:title>
  <dc:creator>Microsoft-PC</dc:creator>
  <cp:lastModifiedBy>9336597624</cp:lastModifiedBy>
  <cp:revision>24</cp:revision>
  <dcterms:created xsi:type="dcterms:W3CDTF">2013-01-17T19:54:19Z</dcterms:created>
  <dcterms:modified xsi:type="dcterms:W3CDTF">2013-04-11T21:29:52Z</dcterms:modified>
</cp:coreProperties>
</file>