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8" r:id="rId3"/>
    <p:sldId id="264" r:id="rId4"/>
    <p:sldId id="262" r:id="rId5"/>
    <p:sldId id="265" r:id="rId6"/>
    <p:sldId id="276" r:id="rId7"/>
    <p:sldId id="263" r:id="rId8"/>
    <p:sldId id="277" r:id="rId9"/>
    <p:sldId id="267" r:id="rId10"/>
    <p:sldId id="266"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C09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090"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4" name="3 Dikdörtgen"/>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Dikdörtgen"/>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Dikdörtgen"/>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4" descr="http://hurseda.net/haber_resim/Dec_2010/36723_diyanet-isleri-logo.jpg"/>
          <p:cNvPicPr>
            <a:picLocks noChangeAspect="1" noChangeArrowheads="1"/>
          </p:cNvPicPr>
          <p:nvPr/>
        </p:nvPicPr>
        <p:blipFill>
          <a:blip r:embed="rId2"/>
          <a:srcRect/>
          <a:stretch>
            <a:fillRect/>
          </a:stretch>
        </p:blipFill>
        <p:spPr bwMode="auto">
          <a:xfrm>
            <a:off x="0" y="0"/>
            <a:ext cx="1643063" cy="1233488"/>
          </a:xfrm>
          <a:prstGeom prst="rect">
            <a:avLst/>
          </a:prstGeom>
          <a:noFill/>
          <a:ln w="9525">
            <a:noFill/>
            <a:miter lim="800000"/>
            <a:headEnd/>
            <a:tailEnd/>
          </a:ln>
        </p:spPr>
      </p:pic>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lang="tr-TR" smtClean="0"/>
              <a:t>Asıl başlık stili için tıklatın</a:t>
            </a:r>
            <a:endParaRPr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10" name="27 Veri Yer Tutucusu"/>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fld id="{198A0A6B-D99B-4BF2-9002-948F54AC5157}" type="datetimeFigureOut">
              <a:rPr lang="tr-TR" smtClean="0"/>
              <a:pPr/>
              <a:t>16.09.2011</a:t>
            </a:fld>
            <a:endParaRPr lang="tr-TR"/>
          </a:p>
        </p:txBody>
      </p:sp>
      <p:sp>
        <p:nvSpPr>
          <p:cNvPr id="11" name="16 Altbilgi Yer Tutucusu"/>
          <p:cNvSpPr>
            <a:spLocks noGrp="1"/>
          </p:cNvSpPr>
          <p:nvPr>
            <p:ph type="ftr" sz="quarter" idx="11"/>
          </p:nvPr>
        </p:nvSpPr>
        <p:spPr>
          <a:xfrm>
            <a:off x="2085975" y="236538"/>
            <a:ext cx="5867400" cy="365125"/>
          </a:xfrm>
        </p:spPr>
        <p:txBody>
          <a:bodyPr/>
          <a:lstStyle>
            <a:lvl1pPr algn="r">
              <a:defRPr dirty="0">
                <a:solidFill>
                  <a:schemeClr val="tx2"/>
                </a:solidFill>
              </a:defRPr>
            </a:lvl1pPr>
          </a:lstStyle>
          <a:p>
            <a:endParaRPr lang="tr-TR"/>
          </a:p>
        </p:txBody>
      </p:sp>
      <p:sp>
        <p:nvSpPr>
          <p:cNvPr id="12" name="28 Slayt Numarası Yer Tutucusu"/>
          <p:cNvSpPr>
            <a:spLocks noGrp="1"/>
          </p:cNvSpPr>
          <p:nvPr>
            <p:ph type="sldNum" sz="quarter" idx="12"/>
          </p:nvPr>
        </p:nvSpPr>
        <p:spPr>
          <a:xfrm>
            <a:off x="8001000" y="228600"/>
            <a:ext cx="838200" cy="381000"/>
          </a:xfrm>
        </p:spPr>
        <p:txBody>
          <a:bodyPr/>
          <a:lstStyle>
            <a:lvl1pPr>
              <a:defRPr smtClean="0">
                <a:solidFill>
                  <a:schemeClr val="tx2"/>
                </a:solidFill>
              </a:defRPr>
            </a:lvl1pPr>
          </a:lstStyle>
          <a:p>
            <a:fld id="{CA548764-A76E-4A8C-B86B-9350F9665DE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4" name="Picture 6" descr="C:\Users\salim\Pictures\Ramazan\www3.jpg"/>
          <p:cNvPicPr>
            <a:picLocks noChangeAspect="1" noChangeArrowheads="1"/>
          </p:cNvPicPr>
          <p:nvPr/>
        </p:nvPicPr>
        <p:blipFill>
          <a:blip r:embed="rId2"/>
          <a:srcRect/>
          <a:stretch>
            <a:fillRect/>
          </a:stretch>
        </p:blipFill>
        <p:spPr bwMode="auto">
          <a:xfrm>
            <a:off x="0" y="6215063"/>
            <a:ext cx="3500438" cy="642937"/>
          </a:xfrm>
          <a:prstGeom prst="rect">
            <a:avLst/>
          </a:prstGeom>
          <a:noFill/>
          <a:ln w="9525">
            <a:noFill/>
            <a:miter lim="800000"/>
            <a:headEnd/>
            <a:tailEnd/>
          </a:ln>
        </p:spPr>
      </p:pic>
      <p:pic>
        <p:nvPicPr>
          <p:cNvPr id="5" name="Picture 1" descr="C:\Users\salim\Pictures\Ramazan\diyanet bayner.jpg"/>
          <p:cNvPicPr>
            <a:picLocks noChangeAspect="1" noChangeArrowheads="1"/>
          </p:cNvPicPr>
          <p:nvPr/>
        </p:nvPicPr>
        <p:blipFill>
          <a:blip r:embed="rId3"/>
          <a:srcRect/>
          <a:stretch>
            <a:fillRect/>
          </a:stretch>
        </p:blipFill>
        <p:spPr bwMode="auto">
          <a:xfrm>
            <a:off x="3571875" y="6215063"/>
            <a:ext cx="5500688" cy="571500"/>
          </a:xfrm>
          <a:prstGeom prst="rect">
            <a:avLst/>
          </a:prstGeom>
          <a:noFill/>
          <a:ln w="38100">
            <a:solidFill>
              <a:srgbClr val="FFC000"/>
            </a:solidFill>
            <a:miter lim="800000"/>
            <a:headEnd/>
            <a:tailEnd/>
          </a:ln>
        </p:spPr>
      </p:pic>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3 Veri Yer Tutucusu"/>
          <p:cNvSpPr>
            <a:spLocks noGrp="1"/>
          </p:cNvSpPr>
          <p:nvPr>
            <p:ph type="dt" sz="half" idx="10"/>
          </p:nvPr>
        </p:nvSpPr>
        <p:spPr/>
        <p:txBody>
          <a:bodyPr/>
          <a:lstStyle>
            <a:lvl1pPr>
              <a:defRPr/>
            </a:lvl1pPr>
          </a:lstStyle>
          <a:p>
            <a:fld id="{198A0A6B-D99B-4BF2-9002-948F54AC5157}" type="datetimeFigureOut">
              <a:rPr lang="tr-TR" smtClean="0"/>
              <a:pPr/>
              <a:t>16.09.2011</a:t>
            </a:fld>
            <a:endParaRPr lang="tr-TR"/>
          </a:p>
        </p:txBody>
      </p:sp>
      <p:sp>
        <p:nvSpPr>
          <p:cNvPr id="7" name="4 Altbilgi Yer Tutucusu"/>
          <p:cNvSpPr>
            <a:spLocks noGrp="1"/>
          </p:cNvSpPr>
          <p:nvPr>
            <p:ph type="ftr" sz="quarter" idx="11"/>
          </p:nvPr>
        </p:nvSpPr>
        <p:spPr/>
        <p:txBody>
          <a:bodyPr/>
          <a:lstStyle>
            <a:lvl1pPr>
              <a:defRPr/>
            </a:lvl1pPr>
          </a:lstStyle>
          <a:p>
            <a:endParaRPr lang="tr-TR"/>
          </a:p>
        </p:txBody>
      </p:sp>
      <p:sp>
        <p:nvSpPr>
          <p:cNvPr id="8" name="5 Slayt Numarası Yer Tutucusu"/>
          <p:cNvSpPr>
            <a:spLocks noGrp="1"/>
          </p:cNvSpPr>
          <p:nvPr>
            <p:ph type="sldNum" sz="quarter" idx="12"/>
          </p:nvPr>
        </p:nvSpPr>
        <p:spPr/>
        <p:txBody>
          <a:bodyPr/>
          <a:lstStyle>
            <a:lvl1pPr>
              <a:defRPr/>
            </a:lvl1pPr>
          </a:lstStyle>
          <a:p>
            <a:fld id="{CA548764-A76E-4A8C-B86B-9350F9665DE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4" descr="http://hurseda.net/haber_resim/Dec_2010/36723_diyanet-isleri-logo.jpg"/>
          <p:cNvPicPr>
            <a:picLocks noChangeAspect="1" noChangeArrowheads="1"/>
          </p:cNvPicPr>
          <p:nvPr/>
        </p:nvPicPr>
        <p:blipFill>
          <a:blip r:embed="rId2"/>
          <a:srcRect/>
          <a:stretch>
            <a:fillRect/>
          </a:stretch>
        </p:blipFill>
        <p:spPr bwMode="auto">
          <a:xfrm>
            <a:off x="0" y="0"/>
            <a:ext cx="1643063" cy="1233488"/>
          </a:xfrm>
          <a:prstGeom prst="rect">
            <a:avLst/>
          </a:prstGeom>
          <a:noFill/>
          <a:ln w="9525">
            <a:noFill/>
            <a:miter lim="800000"/>
            <a:headEnd/>
            <a:tailEnd/>
          </a:ln>
        </p:spPr>
      </p:pic>
      <p:pic>
        <p:nvPicPr>
          <p:cNvPr id="5" name="Picture 6" descr="C:\Users\salim\Pictures\Ramazan\www3.jpg"/>
          <p:cNvPicPr>
            <a:picLocks noChangeAspect="1" noChangeArrowheads="1"/>
          </p:cNvPicPr>
          <p:nvPr/>
        </p:nvPicPr>
        <p:blipFill>
          <a:blip r:embed="rId3"/>
          <a:srcRect/>
          <a:stretch>
            <a:fillRect/>
          </a:stretch>
        </p:blipFill>
        <p:spPr bwMode="auto">
          <a:xfrm>
            <a:off x="0" y="6286500"/>
            <a:ext cx="3500438" cy="571500"/>
          </a:xfrm>
          <a:prstGeom prst="rect">
            <a:avLst/>
          </a:prstGeom>
          <a:noFill/>
          <a:ln w="9525">
            <a:noFill/>
            <a:miter lim="800000"/>
            <a:headEnd/>
            <a:tailEnd/>
          </a:ln>
        </p:spPr>
      </p:pic>
      <p:pic>
        <p:nvPicPr>
          <p:cNvPr id="6" name="Picture 1" descr="C:\Users\salim\Pictures\Ramazan\diyanet bayner.jpg"/>
          <p:cNvPicPr>
            <a:picLocks noChangeAspect="1" noChangeArrowheads="1"/>
          </p:cNvPicPr>
          <p:nvPr/>
        </p:nvPicPr>
        <p:blipFill>
          <a:blip r:embed="rId4"/>
          <a:srcRect/>
          <a:stretch>
            <a:fillRect/>
          </a:stretch>
        </p:blipFill>
        <p:spPr bwMode="auto">
          <a:xfrm>
            <a:off x="3571875" y="6357938"/>
            <a:ext cx="5500688" cy="428625"/>
          </a:xfrm>
          <a:prstGeom prst="rect">
            <a:avLst/>
          </a:prstGeom>
          <a:noFill/>
          <a:ln w="38100">
            <a:solidFill>
              <a:srgbClr val="FFC000"/>
            </a:solidFill>
            <a:miter lim="800000"/>
            <a:headEnd/>
            <a:tailEnd/>
          </a:ln>
        </p:spPr>
      </p:pic>
      <p:sp>
        <p:nvSpPr>
          <p:cNvPr id="2" name="1 Başlık"/>
          <p:cNvSpPr>
            <a:spLocks noGrp="1"/>
          </p:cNvSpPr>
          <p:nvPr>
            <p:ph type="title"/>
          </p:nvPr>
        </p:nvSpPr>
        <p:spPr>
          <a:xfrm>
            <a:off x="1571604" y="228600"/>
            <a:ext cx="7194444" cy="990600"/>
          </a:xfrm>
        </p:spPr>
        <p:txBody>
          <a:bodyPr/>
          <a:lstStyle/>
          <a:p>
            <a:r>
              <a:rPr lang="tr-TR" smtClean="0"/>
              <a:t>Asıl başlık stili için tıklatın</a:t>
            </a:r>
            <a:endParaRPr lang="en-US" dirty="0"/>
          </a:p>
        </p:txBody>
      </p:sp>
      <p:sp>
        <p:nvSpPr>
          <p:cNvPr id="8" name="7 İçerik Yer Tutucusu"/>
          <p:cNvSpPr>
            <a:spLocks noGrp="1"/>
          </p:cNvSpPr>
          <p:nvPr>
            <p:ph sz="quarter" idx="1"/>
          </p:nvPr>
        </p:nvSpPr>
        <p:spPr>
          <a:xfrm>
            <a:off x="642910" y="1643050"/>
            <a:ext cx="81534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3 Veri Yer Tutucusu"/>
          <p:cNvSpPr>
            <a:spLocks noGrp="1"/>
          </p:cNvSpPr>
          <p:nvPr>
            <p:ph type="dt" sz="half" idx="10"/>
          </p:nvPr>
        </p:nvSpPr>
        <p:spPr/>
        <p:txBody>
          <a:bodyPr/>
          <a:lstStyle>
            <a:lvl1pPr>
              <a:defRPr/>
            </a:lvl1pPr>
          </a:lstStyle>
          <a:p>
            <a:fld id="{198A0A6B-D99B-4BF2-9002-948F54AC5157}" type="datetimeFigureOut">
              <a:rPr lang="tr-TR" smtClean="0"/>
              <a:pPr/>
              <a:t>16.09.2011</a:t>
            </a:fld>
            <a:endParaRPr lang="tr-TR"/>
          </a:p>
        </p:txBody>
      </p:sp>
      <p:sp>
        <p:nvSpPr>
          <p:cNvPr id="9" name="4 Altbilgi Yer Tutucusu"/>
          <p:cNvSpPr>
            <a:spLocks noGrp="1"/>
          </p:cNvSpPr>
          <p:nvPr>
            <p:ph type="ftr" sz="quarter" idx="11"/>
          </p:nvPr>
        </p:nvSpPr>
        <p:spPr/>
        <p:txBody>
          <a:bodyPr/>
          <a:lstStyle>
            <a:lvl1pPr>
              <a:defRPr dirty="0"/>
            </a:lvl1pPr>
          </a:lstStyle>
          <a:p>
            <a:endParaRPr lang="tr-TR"/>
          </a:p>
        </p:txBody>
      </p:sp>
      <p:sp>
        <p:nvSpPr>
          <p:cNvPr id="10" name="5 Slayt Numarası Yer Tutucusu"/>
          <p:cNvSpPr>
            <a:spLocks noGrp="1"/>
          </p:cNvSpPr>
          <p:nvPr>
            <p:ph type="sldNum" sz="quarter" idx="12"/>
          </p:nvPr>
        </p:nvSpPr>
        <p:spPr/>
        <p:txBody>
          <a:bodyPr/>
          <a:lstStyle>
            <a:lvl1pPr>
              <a:defRPr smtClean="0">
                <a:solidFill>
                  <a:srgbClr val="FFFFFF"/>
                </a:solidFill>
              </a:defRPr>
            </a:lvl1pPr>
          </a:lstStyle>
          <a:p>
            <a:fld id="{CA548764-A76E-4A8C-B86B-9350F9665DE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4" name="3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descr="C:\Users\salim\Pictures\Ramazan\www3.jpg"/>
          <p:cNvPicPr>
            <a:picLocks noChangeAspect="1" noChangeArrowheads="1"/>
          </p:cNvPicPr>
          <p:nvPr/>
        </p:nvPicPr>
        <p:blipFill>
          <a:blip r:embed="rId2"/>
          <a:srcRect/>
          <a:stretch>
            <a:fillRect/>
          </a:stretch>
        </p:blipFill>
        <p:spPr bwMode="auto">
          <a:xfrm>
            <a:off x="0" y="6286500"/>
            <a:ext cx="3500438" cy="571500"/>
          </a:xfrm>
          <a:prstGeom prst="rect">
            <a:avLst/>
          </a:prstGeom>
          <a:noFill/>
          <a:ln w="9525">
            <a:noFill/>
            <a:miter lim="800000"/>
            <a:headEnd/>
            <a:tailEnd/>
          </a:ln>
        </p:spPr>
      </p:pic>
      <p:pic>
        <p:nvPicPr>
          <p:cNvPr id="8" name="Picture 1" descr="C:\Users\salim\Pictures\Ramazan\diyanet bayner.jpg"/>
          <p:cNvPicPr>
            <a:picLocks noChangeAspect="1" noChangeArrowheads="1"/>
          </p:cNvPicPr>
          <p:nvPr/>
        </p:nvPicPr>
        <p:blipFill>
          <a:blip r:embed="rId3"/>
          <a:srcRect/>
          <a:stretch>
            <a:fillRect/>
          </a:stretch>
        </p:blipFill>
        <p:spPr bwMode="auto">
          <a:xfrm>
            <a:off x="3571875" y="6286500"/>
            <a:ext cx="5500688" cy="500063"/>
          </a:xfrm>
          <a:prstGeom prst="rect">
            <a:avLst/>
          </a:prstGeom>
          <a:noFill/>
          <a:ln w="38100">
            <a:solidFill>
              <a:srgbClr val="FFC000"/>
            </a:solidFill>
            <a:miter lim="800000"/>
            <a:headEnd/>
            <a:tailEnd/>
          </a:ln>
        </p:spPr>
      </p:pic>
      <p:sp>
        <p:nvSpPr>
          <p:cNvPr id="3" name="2 Metin Yer Tutucusu"/>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tr-TR" smtClean="0"/>
              <a:t>Asıl başlık stili için tıklatın</a:t>
            </a:r>
            <a:endParaRPr lang="en-US"/>
          </a:p>
        </p:txBody>
      </p:sp>
      <p:sp>
        <p:nvSpPr>
          <p:cNvPr id="9" name="11 Veri Yer Tutucusu"/>
          <p:cNvSpPr>
            <a:spLocks noGrp="1"/>
          </p:cNvSpPr>
          <p:nvPr>
            <p:ph type="dt" sz="half" idx="10"/>
          </p:nvPr>
        </p:nvSpPr>
        <p:spPr/>
        <p:txBody>
          <a:bodyPr/>
          <a:lstStyle>
            <a:lvl1pPr>
              <a:defRPr/>
            </a:lvl1pPr>
          </a:lstStyle>
          <a:p>
            <a:fld id="{198A0A6B-D99B-4BF2-9002-948F54AC5157}" type="datetimeFigureOut">
              <a:rPr lang="tr-TR" smtClean="0"/>
              <a:pPr/>
              <a:t>16.09.2011</a:t>
            </a:fld>
            <a:endParaRPr lang="tr-TR"/>
          </a:p>
        </p:txBody>
      </p:sp>
      <p:sp>
        <p:nvSpPr>
          <p:cNvPr id="10" name="12 Slayt Numarası Yer Tutucusu"/>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fld id="{CA548764-A76E-4A8C-B86B-9350F9665DED}" type="slidenum">
              <a:rPr lang="tr-TR" smtClean="0"/>
              <a:pPr/>
              <a:t>‹#›</a:t>
            </a:fld>
            <a:endParaRPr lang="tr-TR"/>
          </a:p>
        </p:txBody>
      </p:sp>
      <p:sp>
        <p:nvSpPr>
          <p:cNvPr id="11" name="13 Altbilgi Yer Tutucusu"/>
          <p:cNvSpPr>
            <a:spLocks noGrp="1"/>
          </p:cNvSpPr>
          <p:nvPr>
            <p:ph type="ftr" sz="quarter" idx="12"/>
          </p:nvPr>
        </p:nvSpPr>
        <p:spPr/>
        <p:txBody>
          <a:bodyPr/>
          <a:lstStyle>
            <a:lvl1pPr>
              <a:defRPr/>
            </a:lvl1p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5" name="Picture 6" descr="C:\Users\salim\Pictures\Ramazan\www3.jpg"/>
          <p:cNvPicPr>
            <a:picLocks noChangeAspect="1" noChangeArrowheads="1"/>
          </p:cNvPicPr>
          <p:nvPr/>
        </p:nvPicPr>
        <p:blipFill>
          <a:blip r:embed="rId2"/>
          <a:srcRect/>
          <a:stretch>
            <a:fillRect/>
          </a:stretch>
        </p:blipFill>
        <p:spPr bwMode="auto">
          <a:xfrm>
            <a:off x="0" y="6215063"/>
            <a:ext cx="3500438" cy="642937"/>
          </a:xfrm>
          <a:prstGeom prst="rect">
            <a:avLst/>
          </a:prstGeom>
          <a:noFill/>
          <a:ln w="9525">
            <a:noFill/>
            <a:miter lim="800000"/>
            <a:headEnd/>
            <a:tailEnd/>
          </a:ln>
        </p:spPr>
      </p:pic>
      <p:pic>
        <p:nvPicPr>
          <p:cNvPr id="6" name="Picture 1" descr="C:\Users\salim\Pictures\Ramazan\diyanet bayner.jpg"/>
          <p:cNvPicPr>
            <a:picLocks noChangeAspect="1" noChangeArrowheads="1"/>
          </p:cNvPicPr>
          <p:nvPr/>
        </p:nvPicPr>
        <p:blipFill>
          <a:blip r:embed="rId3"/>
          <a:srcRect/>
          <a:stretch>
            <a:fillRect/>
          </a:stretch>
        </p:blipFill>
        <p:spPr bwMode="auto">
          <a:xfrm>
            <a:off x="3571875" y="6286500"/>
            <a:ext cx="5500688" cy="500063"/>
          </a:xfrm>
          <a:prstGeom prst="rect">
            <a:avLst/>
          </a:prstGeom>
          <a:noFill/>
          <a:ln w="38100">
            <a:solidFill>
              <a:srgbClr val="FFC000"/>
            </a:solidFill>
            <a:miter lim="800000"/>
            <a:headEnd/>
            <a:tailEnd/>
          </a:ln>
        </p:spPr>
      </p:pic>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609600" y="1589567"/>
            <a:ext cx="38862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844901" y="1589567"/>
            <a:ext cx="38862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7 Veri Yer Tutucusu"/>
          <p:cNvSpPr>
            <a:spLocks noGrp="1"/>
          </p:cNvSpPr>
          <p:nvPr>
            <p:ph type="dt" sz="half" idx="10"/>
          </p:nvPr>
        </p:nvSpPr>
        <p:spPr/>
        <p:txBody>
          <a:bodyPr rtlCol="0"/>
          <a:lstStyle>
            <a:lvl1pPr>
              <a:defRPr/>
            </a:lvl1pPr>
          </a:lstStyle>
          <a:p>
            <a:fld id="{198A0A6B-D99B-4BF2-9002-948F54AC5157}" type="datetimeFigureOut">
              <a:rPr lang="tr-TR" smtClean="0"/>
              <a:pPr/>
              <a:t>16.09.2011</a:t>
            </a:fld>
            <a:endParaRPr lang="tr-TR"/>
          </a:p>
        </p:txBody>
      </p:sp>
      <p:sp>
        <p:nvSpPr>
          <p:cNvPr id="8" name="9 Slayt Numarası Yer Tutucusu"/>
          <p:cNvSpPr>
            <a:spLocks noGrp="1"/>
          </p:cNvSpPr>
          <p:nvPr>
            <p:ph type="sldNum" sz="quarter" idx="11"/>
          </p:nvPr>
        </p:nvSpPr>
        <p:spPr/>
        <p:txBody>
          <a:bodyPr rtlCol="0"/>
          <a:lstStyle>
            <a:lvl1pPr>
              <a:defRPr/>
            </a:lvl1pPr>
          </a:lstStyle>
          <a:p>
            <a:fld id="{CA548764-A76E-4A8C-B86B-9350F9665DED}" type="slidenum">
              <a:rPr lang="tr-TR" smtClean="0"/>
              <a:pPr/>
              <a:t>‹#›</a:t>
            </a:fld>
            <a:endParaRPr lang="tr-TR"/>
          </a:p>
        </p:txBody>
      </p:sp>
      <p:sp>
        <p:nvSpPr>
          <p:cNvPr id="10" name="11 Altbilgi Yer Tutucusu"/>
          <p:cNvSpPr>
            <a:spLocks noGrp="1"/>
          </p:cNvSpPr>
          <p:nvPr>
            <p:ph type="ftr" sz="quarter" idx="12"/>
          </p:nvPr>
        </p:nvSpPr>
        <p:spPr/>
        <p:txBody>
          <a:bodyPr rtlCol="0"/>
          <a:lstStyle>
            <a:lvl1pPr>
              <a:defRPr dirty="0"/>
            </a:lvl1pPr>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7" name="Picture 6" descr="C:\Users\salim\Pictures\Ramazan\www3.jpg"/>
          <p:cNvPicPr>
            <a:picLocks noChangeAspect="1" noChangeArrowheads="1"/>
          </p:cNvPicPr>
          <p:nvPr/>
        </p:nvPicPr>
        <p:blipFill>
          <a:blip r:embed="rId2"/>
          <a:srcRect/>
          <a:stretch>
            <a:fillRect/>
          </a:stretch>
        </p:blipFill>
        <p:spPr bwMode="auto">
          <a:xfrm>
            <a:off x="0" y="6215063"/>
            <a:ext cx="3500438" cy="642937"/>
          </a:xfrm>
          <a:prstGeom prst="rect">
            <a:avLst/>
          </a:prstGeom>
          <a:noFill/>
          <a:ln w="9525">
            <a:noFill/>
            <a:miter lim="800000"/>
            <a:headEnd/>
            <a:tailEnd/>
          </a:ln>
        </p:spPr>
      </p:pic>
      <p:pic>
        <p:nvPicPr>
          <p:cNvPr id="8" name="Picture 1" descr="C:\Users\salim\Pictures\Ramazan\diyanet bayner.jpg"/>
          <p:cNvPicPr>
            <a:picLocks noChangeAspect="1" noChangeArrowheads="1"/>
          </p:cNvPicPr>
          <p:nvPr/>
        </p:nvPicPr>
        <p:blipFill>
          <a:blip r:embed="rId3"/>
          <a:srcRect/>
          <a:stretch>
            <a:fillRect/>
          </a:stretch>
        </p:blipFill>
        <p:spPr bwMode="auto">
          <a:xfrm>
            <a:off x="3571875" y="6286500"/>
            <a:ext cx="5500688" cy="500063"/>
          </a:xfrm>
          <a:prstGeom prst="rect">
            <a:avLst/>
          </a:prstGeom>
          <a:noFill/>
          <a:ln w="38100">
            <a:solidFill>
              <a:srgbClr val="FFC000"/>
            </a:solidFill>
            <a:miter lim="800000"/>
            <a:headEnd/>
            <a:tailEnd/>
          </a:ln>
        </p:spPr>
      </p:pic>
      <p:sp>
        <p:nvSpPr>
          <p:cNvPr id="2" name="1 Başlık"/>
          <p:cNvSpPr>
            <a:spLocks noGrp="1"/>
          </p:cNvSpPr>
          <p:nvPr>
            <p:ph type="title"/>
          </p:nvPr>
        </p:nvSpPr>
        <p:spPr>
          <a:xfrm>
            <a:off x="533400" y="273050"/>
            <a:ext cx="8153400" cy="869950"/>
          </a:xfrm>
        </p:spPr>
        <p:txBody>
          <a:bodyPr/>
          <a:lstStyle>
            <a:lvl1pP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609600" y="2438400"/>
            <a:ext cx="3886200" cy="3581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800600" y="2438400"/>
            <a:ext cx="3886200" cy="3581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9" name="9 Veri Yer Tutucusu"/>
          <p:cNvSpPr>
            <a:spLocks noGrp="1"/>
          </p:cNvSpPr>
          <p:nvPr>
            <p:ph type="dt" sz="half" idx="10"/>
          </p:nvPr>
        </p:nvSpPr>
        <p:spPr/>
        <p:txBody>
          <a:bodyPr rtlCol="0"/>
          <a:lstStyle>
            <a:lvl1pPr>
              <a:defRPr/>
            </a:lvl1pPr>
          </a:lstStyle>
          <a:p>
            <a:fld id="{198A0A6B-D99B-4BF2-9002-948F54AC5157}" type="datetimeFigureOut">
              <a:rPr lang="tr-TR" smtClean="0"/>
              <a:pPr/>
              <a:t>16.09.2011</a:t>
            </a:fld>
            <a:endParaRPr lang="tr-TR"/>
          </a:p>
        </p:txBody>
      </p:sp>
      <p:sp>
        <p:nvSpPr>
          <p:cNvPr id="10" name="11 Slayt Numarası Yer Tutucusu"/>
          <p:cNvSpPr>
            <a:spLocks noGrp="1"/>
          </p:cNvSpPr>
          <p:nvPr>
            <p:ph type="sldNum" sz="quarter" idx="11"/>
          </p:nvPr>
        </p:nvSpPr>
        <p:spPr/>
        <p:txBody>
          <a:bodyPr rtlCol="0"/>
          <a:lstStyle>
            <a:lvl1pPr>
              <a:defRPr/>
            </a:lvl1pPr>
          </a:lstStyle>
          <a:p>
            <a:fld id="{CA548764-A76E-4A8C-B86B-9350F9665DED}" type="slidenum">
              <a:rPr lang="tr-TR" smtClean="0"/>
              <a:pPr/>
              <a:t>‹#›</a:t>
            </a:fld>
            <a:endParaRPr lang="tr-TR"/>
          </a:p>
        </p:txBody>
      </p:sp>
      <p:sp>
        <p:nvSpPr>
          <p:cNvPr id="12" name="13 Altbilgi Yer Tutucusu"/>
          <p:cNvSpPr>
            <a:spLocks noGrp="1"/>
          </p:cNvSpPr>
          <p:nvPr>
            <p:ph type="ftr" sz="quarter" idx="12"/>
          </p:nvPr>
        </p:nvSpPr>
        <p:spPr/>
        <p:txBody>
          <a:bodyPr rtlCol="0"/>
          <a:lstStyle>
            <a:lvl1pPr>
              <a:defRPr/>
            </a:lvl1pPr>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3" name="Picture 6" descr="C:\Users\salim\Pictures\Ramazan\www3.jpg"/>
          <p:cNvPicPr>
            <a:picLocks noChangeAspect="1" noChangeArrowheads="1"/>
          </p:cNvPicPr>
          <p:nvPr/>
        </p:nvPicPr>
        <p:blipFill>
          <a:blip r:embed="rId2"/>
          <a:srcRect/>
          <a:stretch>
            <a:fillRect/>
          </a:stretch>
        </p:blipFill>
        <p:spPr bwMode="auto">
          <a:xfrm>
            <a:off x="0" y="6215063"/>
            <a:ext cx="3500438" cy="642937"/>
          </a:xfrm>
          <a:prstGeom prst="rect">
            <a:avLst/>
          </a:prstGeom>
          <a:noFill/>
          <a:ln w="9525">
            <a:noFill/>
            <a:miter lim="800000"/>
            <a:headEnd/>
            <a:tailEnd/>
          </a:ln>
        </p:spPr>
      </p:pic>
      <p:pic>
        <p:nvPicPr>
          <p:cNvPr id="4" name="Picture 1" descr="C:\Users\salim\Pictures\Ramazan\diyanet bayner.jpg"/>
          <p:cNvPicPr>
            <a:picLocks noChangeAspect="1" noChangeArrowheads="1"/>
          </p:cNvPicPr>
          <p:nvPr/>
        </p:nvPicPr>
        <p:blipFill>
          <a:blip r:embed="rId3"/>
          <a:srcRect/>
          <a:stretch>
            <a:fillRect/>
          </a:stretch>
        </p:blipFill>
        <p:spPr bwMode="auto">
          <a:xfrm>
            <a:off x="3571875" y="6286500"/>
            <a:ext cx="5500688" cy="500063"/>
          </a:xfrm>
          <a:prstGeom prst="rect">
            <a:avLst/>
          </a:prstGeom>
          <a:noFill/>
          <a:ln w="38100">
            <a:solidFill>
              <a:srgbClr val="FFC000"/>
            </a:solidFill>
            <a:miter lim="800000"/>
            <a:headEnd/>
            <a:tailEnd/>
          </a:ln>
        </p:spPr>
      </p:pic>
      <p:sp>
        <p:nvSpPr>
          <p:cNvPr id="2" name="1 Başlık"/>
          <p:cNvSpPr>
            <a:spLocks noGrp="1"/>
          </p:cNvSpPr>
          <p:nvPr>
            <p:ph type="title"/>
          </p:nvPr>
        </p:nvSpPr>
        <p:spPr/>
        <p:txBody>
          <a:bodyPr/>
          <a:lstStyle/>
          <a:p>
            <a:r>
              <a:rPr lang="tr-TR" smtClean="0"/>
              <a:t>Asıl başlık stili için tıklatın</a:t>
            </a:r>
            <a:endParaRPr lang="en-US"/>
          </a:p>
        </p:txBody>
      </p:sp>
      <p:sp>
        <p:nvSpPr>
          <p:cNvPr id="5" name="2 Veri Yer Tutucusu"/>
          <p:cNvSpPr>
            <a:spLocks noGrp="1"/>
          </p:cNvSpPr>
          <p:nvPr>
            <p:ph type="dt" sz="half" idx="10"/>
          </p:nvPr>
        </p:nvSpPr>
        <p:spPr/>
        <p:txBody>
          <a:bodyPr/>
          <a:lstStyle>
            <a:lvl1pPr>
              <a:defRPr/>
            </a:lvl1pPr>
          </a:lstStyle>
          <a:p>
            <a:fld id="{198A0A6B-D99B-4BF2-9002-948F54AC5157}" type="datetimeFigureOut">
              <a:rPr lang="tr-TR" smtClean="0"/>
              <a:pPr/>
              <a:t>16.09.2011</a:t>
            </a:fld>
            <a:endParaRPr lang="tr-TR"/>
          </a:p>
        </p:txBody>
      </p:sp>
      <p:sp>
        <p:nvSpPr>
          <p:cNvPr id="6" name="3 Altbilgi Yer Tutucusu"/>
          <p:cNvSpPr>
            <a:spLocks noGrp="1"/>
          </p:cNvSpPr>
          <p:nvPr>
            <p:ph type="ftr" sz="quarter" idx="11"/>
          </p:nvPr>
        </p:nvSpPr>
        <p:spPr/>
        <p:txBody>
          <a:bodyPr/>
          <a:lstStyle>
            <a:lvl1pPr>
              <a:defRPr/>
            </a:lvl1pPr>
          </a:lstStyle>
          <a:p>
            <a:endParaRPr lang="tr-TR"/>
          </a:p>
        </p:txBody>
      </p:sp>
      <p:sp>
        <p:nvSpPr>
          <p:cNvPr id="7" name="4 Slayt Numarası Yer Tutucusu"/>
          <p:cNvSpPr>
            <a:spLocks noGrp="1"/>
          </p:cNvSpPr>
          <p:nvPr>
            <p:ph type="sldNum" sz="quarter" idx="12"/>
          </p:nvPr>
        </p:nvSpPr>
        <p:spPr/>
        <p:txBody>
          <a:bodyPr/>
          <a:lstStyle>
            <a:lvl1pPr>
              <a:defRPr smtClean="0">
                <a:solidFill>
                  <a:srgbClr val="FFFFFF"/>
                </a:solidFill>
              </a:defRPr>
            </a:lvl1pPr>
          </a:lstStyle>
          <a:p>
            <a:fld id="{CA548764-A76E-4A8C-B86B-9350F9665DE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pic>
        <p:nvPicPr>
          <p:cNvPr id="2" name="Picture 6" descr="C:\Users\salim\Pictures\Ramazan\www3.jpg"/>
          <p:cNvPicPr>
            <a:picLocks noChangeAspect="1" noChangeArrowheads="1"/>
          </p:cNvPicPr>
          <p:nvPr/>
        </p:nvPicPr>
        <p:blipFill>
          <a:blip r:embed="rId2"/>
          <a:srcRect/>
          <a:stretch>
            <a:fillRect/>
          </a:stretch>
        </p:blipFill>
        <p:spPr bwMode="auto">
          <a:xfrm>
            <a:off x="0" y="6215063"/>
            <a:ext cx="3500438" cy="642937"/>
          </a:xfrm>
          <a:prstGeom prst="rect">
            <a:avLst/>
          </a:prstGeom>
          <a:noFill/>
          <a:ln w="9525">
            <a:noFill/>
            <a:miter lim="800000"/>
            <a:headEnd/>
            <a:tailEnd/>
          </a:ln>
        </p:spPr>
      </p:pic>
      <p:pic>
        <p:nvPicPr>
          <p:cNvPr id="3" name="Picture 1" descr="C:\Users\salim\Pictures\Ramazan\diyanet bayner.jpg"/>
          <p:cNvPicPr>
            <a:picLocks noChangeAspect="1" noChangeArrowheads="1"/>
          </p:cNvPicPr>
          <p:nvPr/>
        </p:nvPicPr>
        <p:blipFill>
          <a:blip r:embed="rId3"/>
          <a:srcRect/>
          <a:stretch>
            <a:fillRect/>
          </a:stretch>
        </p:blipFill>
        <p:spPr bwMode="auto">
          <a:xfrm>
            <a:off x="3571875" y="6286500"/>
            <a:ext cx="5500688" cy="500063"/>
          </a:xfrm>
          <a:prstGeom prst="rect">
            <a:avLst/>
          </a:prstGeom>
          <a:noFill/>
          <a:ln w="38100">
            <a:solidFill>
              <a:srgbClr val="FFC000"/>
            </a:solidFill>
            <a:miter lim="800000"/>
            <a:headEnd/>
            <a:tailEnd/>
          </a:ln>
        </p:spPr>
      </p:pic>
      <p:sp>
        <p:nvSpPr>
          <p:cNvPr id="4" name="1 Veri Yer Tutucusu"/>
          <p:cNvSpPr>
            <a:spLocks noGrp="1"/>
          </p:cNvSpPr>
          <p:nvPr>
            <p:ph type="dt" sz="half" idx="10"/>
          </p:nvPr>
        </p:nvSpPr>
        <p:spPr/>
        <p:txBody>
          <a:bodyPr/>
          <a:lstStyle>
            <a:lvl1pPr>
              <a:defRPr/>
            </a:lvl1pPr>
          </a:lstStyle>
          <a:p>
            <a:fld id="{198A0A6B-D99B-4BF2-9002-948F54AC5157}" type="datetimeFigureOut">
              <a:rPr lang="tr-TR" smtClean="0"/>
              <a:pPr/>
              <a:t>16.09.2011</a:t>
            </a:fld>
            <a:endParaRPr lang="tr-TR"/>
          </a:p>
        </p:txBody>
      </p:sp>
      <p:sp>
        <p:nvSpPr>
          <p:cNvPr id="5" name="2 Altbilgi Yer Tutucusu"/>
          <p:cNvSpPr>
            <a:spLocks noGrp="1"/>
          </p:cNvSpPr>
          <p:nvPr>
            <p:ph type="ftr" sz="quarter" idx="11"/>
          </p:nvPr>
        </p:nvSpPr>
        <p:spPr/>
        <p:txBody>
          <a:bodyPr/>
          <a:lstStyle>
            <a:lvl1pPr>
              <a:defRPr/>
            </a:lvl1pPr>
          </a:lstStyle>
          <a:p>
            <a:endParaRPr lang="tr-TR"/>
          </a:p>
        </p:txBody>
      </p:sp>
      <p:sp>
        <p:nvSpPr>
          <p:cNvPr id="6" name="3 Slayt Numarası Yer Tutucusu"/>
          <p:cNvSpPr>
            <a:spLocks noGrp="1"/>
          </p:cNvSpPr>
          <p:nvPr>
            <p:ph type="sldNum" sz="quarter" idx="12"/>
          </p:nvPr>
        </p:nvSpPr>
        <p:spPr>
          <a:xfrm>
            <a:off x="0" y="6248400"/>
            <a:ext cx="533400" cy="381000"/>
          </a:xfrm>
        </p:spPr>
        <p:txBody>
          <a:bodyPr/>
          <a:lstStyle>
            <a:lvl1pPr>
              <a:defRPr smtClean="0">
                <a:solidFill>
                  <a:schemeClr val="tx2"/>
                </a:solidFill>
              </a:defRPr>
            </a:lvl1pPr>
          </a:lstStyle>
          <a:p>
            <a:fld id="{CA548764-A76E-4A8C-B86B-9350F9665DE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5" name="Picture 6" descr="C:\Users\salim\Pictures\Ramazan\www3.jpg"/>
          <p:cNvPicPr>
            <a:picLocks noChangeAspect="1" noChangeArrowheads="1"/>
          </p:cNvPicPr>
          <p:nvPr/>
        </p:nvPicPr>
        <p:blipFill>
          <a:blip r:embed="rId2"/>
          <a:srcRect/>
          <a:stretch>
            <a:fillRect/>
          </a:stretch>
        </p:blipFill>
        <p:spPr bwMode="auto">
          <a:xfrm>
            <a:off x="0" y="6215063"/>
            <a:ext cx="3500438" cy="642937"/>
          </a:xfrm>
          <a:prstGeom prst="rect">
            <a:avLst/>
          </a:prstGeom>
          <a:noFill/>
          <a:ln w="9525">
            <a:noFill/>
            <a:miter lim="800000"/>
            <a:headEnd/>
            <a:tailEnd/>
          </a:ln>
        </p:spPr>
      </p:pic>
      <p:pic>
        <p:nvPicPr>
          <p:cNvPr id="6" name="Picture 1" descr="C:\Users\salim\Pictures\Ramazan\diyanet bayner.jpg"/>
          <p:cNvPicPr>
            <a:picLocks noChangeAspect="1" noChangeArrowheads="1"/>
          </p:cNvPicPr>
          <p:nvPr/>
        </p:nvPicPr>
        <p:blipFill>
          <a:blip r:embed="rId3"/>
          <a:srcRect/>
          <a:stretch>
            <a:fillRect/>
          </a:stretch>
        </p:blipFill>
        <p:spPr bwMode="auto">
          <a:xfrm>
            <a:off x="3571875" y="6286500"/>
            <a:ext cx="5500688" cy="500063"/>
          </a:xfrm>
          <a:prstGeom prst="rect">
            <a:avLst/>
          </a:prstGeom>
          <a:noFill/>
          <a:ln w="38100">
            <a:solidFill>
              <a:srgbClr val="FFC000"/>
            </a:solidFill>
            <a:miter lim="800000"/>
            <a:headEnd/>
            <a:tailEnd/>
          </a:ln>
        </p:spPr>
      </p:pic>
      <p:sp>
        <p:nvSpPr>
          <p:cNvPr id="2" name="1 Başlık"/>
          <p:cNvSpPr>
            <a:spLocks noGrp="1"/>
          </p:cNvSpPr>
          <p:nvPr>
            <p:ph type="title"/>
          </p:nvPr>
        </p:nvSpPr>
        <p:spPr>
          <a:xfrm>
            <a:off x="609600" y="273050"/>
            <a:ext cx="8077200" cy="869950"/>
          </a:xfrm>
        </p:spPr>
        <p:txBody>
          <a:bodyPr/>
          <a:lstStyle>
            <a:lvl1pPr algn="l">
              <a:buNone/>
              <a:defRPr sz="4400" b="0"/>
            </a:lvl1pPr>
          </a:lstStyle>
          <a:p>
            <a:r>
              <a:rPr lang="tr-TR" smtClean="0"/>
              <a:t>Asıl başlık stili için tıklatın</a:t>
            </a:r>
            <a:endParaRPr lang="en-US"/>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9" name="8 İçerik Yer Tutucusu"/>
          <p:cNvSpPr>
            <a:spLocks noGrp="1"/>
          </p:cNvSpPr>
          <p:nvPr>
            <p:ph sz="quarter" idx="1"/>
          </p:nvPr>
        </p:nvSpPr>
        <p:spPr>
          <a:xfrm>
            <a:off x="2362200" y="1795482"/>
            <a:ext cx="6400800" cy="4419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4 Veri Yer Tutucusu"/>
          <p:cNvSpPr>
            <a:spLocks noGrp="1"/>
          </p:cNvSpPr>
          <p:nvPr>
            <p:ph type="dt" sz="half" idx="10"/>
          </p:nvPr>
        </p:nvSpPr>
        <p:spPr/>
        <p:txBody>
          <a:bodyPr/>
          <a:lstStyle>
            <a:lvl1pPr>
              <a:defRPr/>
            </a:lvl1pPr>
          </a:lstStyle>
          <a:p>
            <a:fld id="{198A0A6B-D99B-4BF2-9002-948F54AC5157}" type="datetimeFigureOut">
              <a:rPr lang="tr-TR" smtClean="0"/>
              <a:pPr/>
              <a:t>16.09.2011</a:t>
            </a:fld>
            <a:endParaRPr lang="tr-TR"/>
          </a:p>
        </p:txBody>
      </p:sp>
      <p:sp>
        <p:nvSpPr>
          <p:cNvPr id="8" name="5 Altbilgi Yer Tutucusu"/>
          <p:cNvSpPr>
            <a:spLocks noGrp="1"/>
          </p:cNvSpPr>
          <p:nvPr>
            <p:ph type="ftr" sz="quarter" idx="11"/>
          </p:nvPr>
        </p:nvSpPr>
        <p:spPr/>
        <p:txBody>
          <a:bodyPr/>
          <a:lstStyle>
            <a:lvl1pPr>
              <a:defRPr/>
            </a:lvl1pPr>
          </a:lstStyle>
          <a:p>
            <a:endParaRPr lang="tr-TR"/>
          </a:p>
        </p:txBody>
      </p:sp>
      <p:sp>
        <p:nvSpPr>
          <p:cNvPr id="10" name="6 Slayt Numarası Yer Tutucusu"/>
          <p:cNvSpPr>
            <a:spLocks noGrp="1"/>
          </p:cNvSpPr>
          <p:nvPr>
            <p:ph type="sldNum" sz="quarter" idx="12"/>
          </p:nvPr>
        </p:nvSpPr>
        <p:spPr/>
        <p:txBody>
          <a:bodyPr/>
          <a:lstStyle>
            <a:lvl1pPr>
              <a:defRPr smtClean="0">
                <a:solidFill>
                  <a:srgbClr val="FFFFFF"/>
                </a:solidFill>
              </a:defRPr>
            </a:lvl1pPr>
          </a:lstStyle>
          <a:p>
            <a:fld id="{CA548764-A76E-4A8C-B86B-9350F9665DE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5" name="4 Dikdörtgen"/>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Dikdörtgen"/>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Dikdörtgen"/>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Dikdörtgen"/>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6" descr="C:\Users\salim\Pictures\Ramazan\www3.jpg"/>
          <p:cNvPicPr>
            <a:picLocks noChangeAspect="1" noChangeArrowheads="1"/>
          </p:cNvPicPr>
          <p:nvPr/>
        </p:nvPicPr>
        <p:blipFill>
          <a:blip r:embed="rId2"/>
          <a:srcRect/>
          <a:stretch>
            <a:fillRect/>
          </a:stretch>
        </p:blipFill>
        <p:spPr bwMode="auto">
          <a:xfrm>
            <a:off x="0" y="6286500"/>
            <a:ext cx="3500438" cy="571500"/>
          </a:xfrm>
          <a:prstGeom prst="rect">
            <a:avLst/>
          </a:prstGeom>
          <a:noFill/>
          <a:ln w="9525">
            <a:noFill/>
            <a:miter lim="800000"/>
            <a:headEnd/>
            <a:tailEnd/>
          </a:ln>
        </p:spPr>
      </p:pic>
      <p:pic>
        <p:nvPicPr>
          <p:cNvPr id="10" name="Picture 1" descr="C:\Users\salim\Pictures\Ramazan\diyanet bayner.jpg"/>
          <p:cNvPicPr>
            <a:picLocks noChangeAspect="1" noChangeArrowheads="1"/>
          </p:cNvPicPr>
          <p:nvPr/>
        </p:nvPicPr>
        <p:blipFill>
          <a:blip r:embed="rId3"/>
          <a:srcRect/>
          <a:stretch>
            <a:fillRect/>
          </a:stretch>
        </p:blipFill>
        <p:spPr bwMode="auto">
          <a:xfrm>
            <a:off x="3500438" y="6286500"/>
            <a:ext cx="5643562" cy="571500"/>
          </a:xfrm>
          <a:prstGeom prst="rect">
            <a:avLst/>
          </a:prstGeom>
          <a:noFill/>
          <a:ln w="9525">
            <a:noFill/>
            <a:miter lim="800000"/>
            <a:headEnd/>
            <a:tailEnd/>
          </a:ln>
        </p:spPr>
      </p:pic>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2" name="1 Başlık"/>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tr-TR" smtClean="0"/>
              <a:t>Asıl başlık stili için tıklatın</a:t>
            </a:r>
            <a:endParaRPr lang="en-US"/>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11" name="11 Veri Yer Tutucusu"/>
          <p:cNvSpPr>
            <a:spLocks noGrp="1"/>
          </p:cNvSpPr>
          <p:nvPr>
            <p:ph type="dt" sz="half" idx="10"/>
          </p:nvPr>
        </p:nvSpPr>
        <p:spPr>
          <a:xfrm>
            <a:off x="6248400" y="6248400"/>
            <a:ext cx="2667000" cy="365125"/>
          </a:xfrm>
        </p:spPr>
        <p:txBody>
          <a:bodyPr rtlCol="0"/>
          <a:lstStyle>
            <a:lvl1pPr>
              <a:defRPr/>
            </a:lvl1pPr>
          </a:lstStyle>
          <a:p>
            <a:fld id="{198A0A6B-D99B-4BF2-9002-948F54AC5157}" type="datetimeFigureOut">
              <a:rPr lang="tr-TR" smtClean="0"/>
              <a:pPr/>
              <a:t>16.09.2011</a:t>
            </a:fld>
            <a:endParaRPr lang="tr-TR"/>
          </a:p>
        </p:txBody>
      </p:sp>
      <p:sp>
        <p:nvSpPr>
          <p:cNvPr id="12" name="12 Slayt Numarası Yer Tutucusu"/>
          <p:cNvSpPr>
            <a:spLocks noGrp="1"/>
          </p:cNvSpPr>
          <p:nvPr>
            <p:ph type="sldNum" sz="quarter" idx="11"/>
          </p:nvPr>
        </p:nvSpPr>
        <p:spPr>
          <a:xfrm>
            <a:off x="0" y="4667250"/>
            <a:ext cx="1447800" cy="663575"/>
          </a:xfrm>
        </p:spPr>
        <p:txBody>
          <a:bodyPr rtlCol="0"/>
          <a:lstStyle>
            <a:lvl1pPr>
              <a:defRPr sz="2800" smtClean="0"/>
            </a:lvl1pPr>
          </a:lstStyle>
          <a:p>
            <a:fld id="{CA548764-A76E-4A8C-B86B-9350F9665DED}" type="slidenum">
              <a:rPr lang="tr-TR" smtClean="0"/>
              <a:pPr/>
              <a:t>‹#›</a:t>
            </a:fld>
            <a:endParaRPr lang="tr-TR"/>
          </a:p>
        </p:txBody>
      </p:sp>
      <p:sp>
        <p:nvSpPr>
          <p:cNvPr id="13" name="13 Altbilgi Yer Tutucusu"/>
          <p:cNvSpPr>
            <a:spLocks noGrp="1"/>
          </p:cNvSpPr>
          <p:nvPr>
            <p:ph type="ftr" sz="quarter" idx="12"/>
          </p:nvPr>
        </p:nvSpPr>
        <p:spPr>
          <a:xfrm>
            <a:off x="1600200" y="6248400"/>
            <a:ext cx="4572000" cy="365125"/>
          </a:xfrm>
        </p:spPr>
        <p:txBody>
          <a:bodyPr rtlCol="0"/>
          <a:lstStyle>
            <a:lvl1pPr>
              <a:defRPr/>
            </a:lvl1p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Başlık Yer Tutucusu"/>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12 Metin Yer Tutucusu"/>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fld id="{198A0A6B-D99B-4BF2-9002-948F54AC5157}" type="datetimeFigureOut">
              <a:rPr lang="tr-TR" smtClean="0"/>
              <a:pPr/>
              <a:t>16.09.2011</a:t>
            </a:fld>
            <a:endParaRPr lang="tr-TR"/>
          </a:p>
        </p:txBody>
      </p:sp>
      <p:sp>
        <p:nvSpPr>
          <p:cNvPr id="3" name="2 Altbilgi Yer Tutucusu"/>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endParaRPr lang="tr-TR"/>
          </a:p>
        </p:txBody>
      </p:sp>
      <p:sp>
        <p:nvSpPr>
          <p:cNvPr id="7" name="6 Dikdörtgen"/>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Dikdörtgen"/>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Dikdörtgen"/>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Slayt Numarası Yer Tutucusu"/>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fld id="{CA548764-A76E-4A8C-B86B-9350F9665DE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1979712" y="3068960"/>
            <a:ext cx="5112568" cy="1569660"/>
          </a:xfrm>
          <a:prstGeom prst="rect">
            <a:avLst/>
          </a:prstGeom>
          <a:solidFill>
            <a:schemeClr val="bg2">
              <a:lumMod val="50000"/>
              <a:alpha val="99000"/>
            </a:schemeClr>
          </a:solidFill>
        </p:spPr>
        <p:txBody>
          <a:bodyPr wrap="square" rtlCol="0">
            <a:spAutoFit/>
          </a:bodyPr>
          <a:lstStyle/>
          <a:p>
            <a:endParaRPr lang="tr-TR" sz="2400" b="1" dirty="0" smtClean="0">
              <a:latin typeface="Times New Roman" pitchFamily="18" charset="0"/>
              <a:cs typeface="Times New Roman" pitchFamily="18" charset="0"/>
            </a:endParaRPr>
          </a:p>
          <a:p>
            <a:pPr algn="ctr"/>
            <a:r>
              <a:rPr lang="tr-TR" sz="4400" b="1" dirty="0" smtClean="0">
                <a:latin typeface="Times New Roman" pitchFamily="18" charset="0"/>
                <a:cs typeface="Times New Roman" pitchFamily="18" charset="0"/>
              </a:rPr>
              <a:t>SALİH AMELLER</a:t>
            </a:r>
          </a:p>
          <a:p>
            <a:pPr algn="ctr"/>
            <a:endParaRPr lang="tr-TR" sz="2800" b="1" dirty="0">
              <a:latin typeface="Times New Roman" pitchFamily="18" charset="0"/>
              <a:cs typeface="Times New Roman" pitchFamily="18" charset="0"/>
            </a:endParaRPr>
          </a:p>
        </p:txBody>
      </p:sp>
      <p:pic>
        <p:nvPicPr>
          <p:cNvPr id="11" name="10 Resim Yer Tutucusu" descr="ibadet-Nedir-560x430.jpg"/>
          <p:cNvPicPr>
            <a:picLocks noGrp="1" noChangeAspect="1"/>
          </p:cNvPicPr>
          <p:nvPr>
            <p:ph type="pic" idx="1"/>
          </p:nvPr>
        </p:nvPicPr>
        <p:blipFill>
          <a:blip r:embed="rId2"/>
          <a:srcRect t="10769" b="10769"/>
          <a:stretch>
            <a:fillRect/>
          </a:stretch>
        </p:blipFill>
        <p:spPr/>
      </p:pic>
      <p:sp>
        <p:nvSpPr>
          <p:cNvPr id="10" name="9 Metin Yer Tutucusu"/>
          <p:cNvSpPr>
            <a:spLocks noGrp="1"/>
          </p:cNvSpPr>
          <p:nvPr>
            <p:ph type="body" sz="half" idx="2"/>
          </p:nvPr>
        </p:nvSpPr>
        <p:spPr/>
        <p:txBody>
          <a:bodyPr/>
          <a:lstStyle/>
          <a:p>
            <a:r>
              <a:rPr lang="tr-TR" sz="2400" dirty="0" smtClean="0"/>
              <a:t/>
            </a:r>
            <a:br>
              <a:rPr lang="tr-TR" sz="2400" dirty="0" smtClean="0"/>
            </a:br>
            <a:endParaRPr lang="tr-TR" sz="2400" dirty="0"/>
          </a:p>
        </p:txBody>
      </p:sp>
      <p:sp>
        <p:nvSpPr>
          <p:cNvPr id="6" name="5 Metin kutusu"/>
          <p:cNvSpPr txBox="1"/>
          <p:nvPr/>
        </p:nvSpPr>
        <p:spPr>
          <a:xfrm>
            <a:off x="1571604" y="5429264"/>
            <a:ext cx="7572396" cy="614079"/>
          </a:xfrm>
          <a:prstGeom prst="rect">
            <a:avLst/>
          </a:prstGeom>
          <a:noFill/>
        </p:spPr>
        <p:txBody>
          <a:bodyPr wrap="square" rtlCol="0">
            <a:spAutoFit/>
          </a:bodyPr>
          <a:lstStyle/>
          <a:p>
            <a:pPr>
              <a:lnSpc>
                <a:spcPct val="200000"/>
              </a:lnSpc>
            </a:pPr>
            <a:r>
              <a:rPr lang="tr-TR" sz="2000" b="1" dirty="0" smtClean="0">
                <a:solidFill>
                  <a:schemeClr val="accent2">
                    <a:lumMod val="75000"/>
                  </a:schemeClr>
                </a:solidFill>
                <a:latin typeface="Times New Roman" pitchFamily="18" charset="0"/>
                <a:cs typeface="Times New Roman" pitchFamily="18" charset="0"/>
              </a:rPr>
              <a:t>DADAŞKENT MERKEZ CAMİİ</a:t>
            </a:r>
            <a:endParaRPr lang="tr-TR" sz="2000" b="1" dirty="0">
              <a:solidFill>
                <a:schemeClr val="accent2">
                  <a:lumMod val="75000"/>
                </a:schemeClr>
              </a:solidFill>
              <a:latin typeface="Times New Roman" pitchFamily="18" charset="0"/>
              <a:cs typeface="Times New Roman" pitchFamily="18" charset="0"/>
            </a:endParaRPr>
          </a:p>
        </p:txBody>
      </p:sp>
      <p:sp>
        <p:nvSpPr>
          <p:cNvPr id="9" name="8 Başlık"/>
          <p:cNvSpPr>
            <a:spLocks noGrp="1"/>
          </p:cNvSpPr>
          <p:nvPr>
            <p:ph type="title"/>
          </p:nvPr>
        </p:nvSpPr>
        <p:spPr/>
        <p:txBody>
          <a:bodyPr/>
          <a:lstStyle/>
          <a:p>
            <a:r>
              <a:rPr lang="tr-TR" dirty="0" smtClean="0"/>
              <a:t>İdris YAVUZYİĞİT</a:t>
            </a:r>
            <a:endParaRPr lang="tr-TR" dirty="0"/>
          </a:p>
        </p:txBody>
      </p:sp>
      <p:sp>
        <p:nvSpPr>
          <p:cNvPr id="12" name="7 Başlık"/>
          <p:cNvSpPr txBox="1">
            <a:spLocks/>
          </p:cNvSpPr>
          <p:nvPr/>
        </p:nvSpPr>
        <p:spPr bwMode="auto">
          <a:xfrm>
            <a:off x="2643174" y="1714488"/>
            <a:ext cx="5429288" cy="1114428"/>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000" b="0" i="0" u="none" strike="noStrike" kern="1200" cap="none" spc="0" normalizeH="0" baseline="0" noProof="0" dirty="0" smtClean="0">
                <a:ln>
                  <a:noFill/>
                </a:ln>
                <a:solidFill>
                  <a:schemeClr val="bg1"/>
                </a:solidFill>
                <a:effectLst/>
                <a:uLnTx/>
                <a:uFillTx/>
                <a:latin typeface="+mj-lt"/>
                <a:ea typeface="+mj-ea"/>
                <a:cs typeface="+mj-cs"/>
              </a:rPr>
              <a:t>Salih Amel</a:t>
            </a:r>
            <a:endParaRPr kumimoji="0" lang="tr-TR" sz="4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iyanet_52_p0.jpg"/>
          <p:cNvPicPr>
            <a:picLocks noChangeAspect="1"/>
          </p:cNvPicPr>
          <p:nvPr/>
        </p:nvPicPr>
        <p:blipFill>
          <a:blip r:embed="rId2" cstate="print"/>
          <a:stretch>
            <a:fillRect/>
          </a:stretch>
        </p:blipFill>
        <p:spPr>
          <a:xfrm rot="5400000">
            <a:off x="1345331" y="-1345331"/>
            <a:ext cx="6453340" cy="9144002"/>
          </a:xfrm>
          <a:prstGeom prst="rect">
            <a:avLst/>
          </a:prstGeom>
        </p:spPr>
      </p:pic>
      <p:sp>
        <p:nvSpPr>
          <p:cNvPr id="6" name="5 Yuvarlatılmış Çapraz Köşeli Dikdörtgen"/>
          <p:cNvSpPr/>
          <p:nvPr/>
        </p:nvSpPr>
        <p:spPr>
          <a:xfrm>
            <a:off x="1043608" y="1844824"/>
            <a:ext cx="6912768" cy="3672408"/>
          </a:xfrm>
          <a:prstGeom prst="round2DiagRect">
            <a:avLst/>
          </a:prstGeom>
          <a:solidFill>
            <a:schemeClr val="tx2">
              <a:lumMod val="40000"/>
              <a:lumOff val="60000"/>
            </a:schemeClr>
          </a:solidFill>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smtClean="0">
                <a:solidFill>
                  <a:schemeClr val="accent6">
                    <a:lumMod val="50000"/>
                  </a:schemeClr>
                </a:solidFill>
              </a:rPr>
              <a:t>	</a:t>
            </a:r>
            <a:r>
              <a:rPr lang="tr-TR" sz="2800" dirty="0">
                <a:solidFill>
                  <a:schemeClr val="tx2">
                    <a:lumMod val="50000"/>
                  </a:schemeClr>
                </a:solidFill>
              </a:rPr>
              <a:t> </a:t>
            </a:r>
            <a:r>
              <a:rPr lang="tr-TR" sz="2800" dirty="0" err="1">
                <a:solidFill>
                  <a:schemeClr val="tx2">
                    <a:lumMod val="50000"/>
                  </a:schemeClr>
                </a:solidFill>
              </a:rPr>
              <a:t>Kur’an’da</a:t>
            </a:r>
            <a:r>
              <a:rPr lang="tr-TR" sz="2800" dirty="0">
                <a:solidFill>
                  <a:schemeClr val="tx2">
                    <a:lumMod val="50000"/>
                  </a:schemeClr>
                </a:solidFill>
              </a:rPr>
              <a:t> iman ile </a:t>
            </a:r>
            <a:r>
              <a:rPr lang="tr-TR" sz="2800" dirty="0" err="1">
                <a:solidFill>
                  <a:schemeClr val="tx2">
                    <a:lumMod val="50000"/>
                  </a:schemeClr>
                </a:solidFill>
              </a:rPr>
              <a:t>salih</a:t>
            </a:r>
            <a:r>
              <a:rPr lang="tr-TR" sz="2800" dirty="0">
                <a:solidFill>
                  <a:schemeClr val="tx2">
                    <a:lumMod val="50000"/>
                  </a:schemeClr>
                </a:solidFill>
              </a:rPr>
              <a:t> ameller arasında o kadar kuvvetli bir bağ kurulmuştur ki, imanın zikredildiği yerde peşinden hemen </a:t>
            </a:r>
            <a:r>
              <a:rPr lang="tr-TR" sz="2800" dirty="0" err="1">
                <a:solidFill>
                  <a:schemeClr val="tx2">
                    <a:lumMod val="50000"/>
                  </a:schemeClr>
                </a:solidFill>
              </a:rPr>
              <a:t>salih</a:t>
            </a:r>
            <a:r>
              <a:rPr lang="tr-TR" sz="2800" dirty="0">
                <a:solidFill>
                  <a:schemeClr val="tx2">
                    <a:lumMod val="50000"/>
                  </a:schemeClr>
                </a:solidFill>
              </a:rPr>
              <a:t> amel gelmektedir. </a:t>
            </a:r>
            <a:endParaRPr lang="tr-TR" sz="2800" dirty="0" smtClean="0">
              <a:solidFill>
                <a:schemeClr val="tx2">
                  <a:lumMod val="50000"/>
                </a:schemeClr>
              </a:solidFill>
            </a:endParaRPr>
          </a:p>
          <a:p>
            <a:r>
              <a:rPr lang="tr-TR" sz="2800" dirty="0">
                <a:solidFill>
                  <a:schemeClr val="tx2">
                    <a:lumMod val="50000"/>
                  </a:schemeClr>
                </a:solidFill>
              </a:rPr>
              <a:t>	</a:t>
            </a:r>
            <a:r>
              <a:rPr lang="tr-TR" sz="2800" dirty="0" smtClean="0">
                <a:solidFill>
                  <a:schemeClr val="tx2">
                    <a:lumMod val="50000"/>
                  </a:schemeClr>
                </a:solidFill>
              </a:rPr>
              <a:t>Gölgenin </a:t>
            </a:r>
            <a:r>
              <a:rPr lang="tr-TR" sz="2800" dirty="0">
                <a:solidFill>
                  <a:schemeClr val="tx2">
                    <a:lumMod val="50000"/>
                  </a:schemeClr>
                </a:solidFill>
              </a:rPr>
              <a:t>simayı takip ettiği gibi </a:t>
            </a:r>
            <a:r>
              <a:rPr lang="tr-TR" sz="2800" dirty="0" err="1">
                <a:solidFill>
                  <a:schemeClr val="tx2">
                    <a:lumMod val="50000"/>
                  </a:schemeClr>
                </a:solidFill>
              </a:rPr>
              <a:t>salih</a:t>
            </a:r>
            <a:r>
              <a:rPr lang="tr-TR" sz="2800" dirty="0">
                <a:solidFill>
                  <a:schemeClr val="tx2">
                    <a:lumMod val="50000"/>
                  </a:schemeClr>
                </a:solidFill>
              </a:rPr>
              <a:t> amel de </a:t>
            </a:r>
            <a:r>
              <a:rPr lang="tr-TR" sz="2800" dirty="0" err="1">
                <a:solidFill>
                  <a:schemeClr val="tx2">
                    <a:lumMod val="50000"/>
                  </a:schemeClr>
                </a:solidFill>
              </a:rPr>
              <a:t>Kur’an</a:t>
            </a:r>
            <a:r>
              <a:rPr lang="tr-TR" sz="2800" dirty="0">
                <a:solidFill>
                  <a:schemeClr val="tx2">
                    <a:lumMod val="50000"/>
                  </a:schemeClr>
                </a:solidFill>
              </a:rPr>
              <a:t>‘da imanı takip etmiş, adeta </a:t>
            </a:r>
            <a:r>
              <a:rPr lang="tr-TR" sz="2800" dirty="0" err="1">
                <a:solidFill>
                  <a:schemeClr val="tx2">
                    <a:lumMod val="50000"/>
                  </a:schemeClr>
                </a:solidFill>
              </a:rPr>
              <a:t>salih</a:t>
            </a:r>
            <a:r>
              <a:rPr lang="tr-TR" sz="2800" dirty="0">
                <a:solidFill>
                  <a:schemeClr val="tx2">
                    <a:lumMod val="50000"/>
                  </a:schemeClr>
                </a:solidFill>
              </a:rPr>
              <a:t> amel kalpteki imanın dışa yansıması olmuştur. </a:t>
            </a:r>
          </a:p>
        </p:txBody>
      </p:sp>
      <p:sp>
        <p:nvSpPr>
          <p:cNvPr id="7" name="6 Metin kutusu"/>
          <p:cNvSpPr txBox="1"/>
          <p:nvPr/>
        </p:nvSpPr>
        <p:spPr>
          <a:xfrm>
            <a:off x="1000100" y="1142984"/>
            <a:ext cx="7086358" cy="707886"/>
          </a:xfrm>
          <a:prstGeom prst="rect">
            <a:avLst/>
          </a:prstGeom>
          <a:noFill/>
        </p:spPr>
        <p:txBody>
          <a:bodyPr wrap="square" rtlCol="0">
            <a:spAutoFit/>
          </a:bodyPr>
          <a:lstStyle/>
          <a:p>
            <a:pPr algn="ctr"/>
            <a:r>
              <a:rPr lang="tr-TR" sz="4000" b="1" dirty="0" smtClean="0">
                <a:solidFill>
                  <a:schemeClr val="tx2">
                    <a:lumMod val="50000"/>
                  </a:schemeClr>
                </a:solidFill>
                <a:latin typeface="Book Antiqua" pitchFamily="18" charset="0"/>
              </a:rPr>
              <a:t>İMAN ve AMEL İLİŞKİSİ</a:t>
            </a:r>
            <a:endParaRPr lang="tr-TR" sz="4000" b="1" dirty="0">
              <a:solidFill>
                <a:schemeClr val="tx2">
                  <a:lumMod val="50000"/>
                </a:schemeClr>
              </a:solidFill>
              <a:latin typeface="Book Antiqu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iyanet_52_p0.jpg"/>
          <p:cNvPicPr>
            <a:picLocks noChangeAspect="1"/>
          </p:cNvPicPr>
          <p:nvPr/>
        </p:nvPicPr>
        <p:blipFill>
          <a:blip r:embed="rId2" cstate="print"/>
          <a:stretch>
            <a:fillRect/>
          </a:stretch>
        </p:blipFill>
        <p:spPr>
          <a:xfrm rot="5400000">
            <a:off x="1799690" y="-486310"/>
            <a:ext cx="5544618" cy="9144002"/>
          </a:xfrm>
          <a:prstGeom prst="rect">
            <a:avLst/>
          </a:prstGeom>
        </p:spPr>
      </p:pic>
      <p:sp>
        <p:nvSpPr>
          <p:cNvPr id="6" name="5 Yuvarlatılmış Çapraz Köşeli Dikdörtgen"/>
          <p:cNvSpPr/>
          <p:nvPr/>
        </p:nvSpPr>
        <p:spPr>
          <a:xfrm>
            <a:off x="1043608" y="1844824"/>
            <a:ext cx="6912768" cy="3672408"/>
          </a:xfrm>
          <a:prstGeom prst="round2DiagRect">
            <a:avLst/>
          </a:prstGeom>
          <a:solidFill>
            <a:schemeClr val="tx2">
              <a:lumMod val="40000"/>
              <a:lumOff val="60000"/>
            </a:schemeClr>
          </a:solidFill>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rgbClr val="C00000"/>
                </a:solidFill>
                <a:latin typeface="Times New Roman" pitchFamily="18" charset="0"/>
                <a:cs typeface="Times New Roman" pitchFamily="18" charset="0"/>
              </a:rPr>
              <a:t>	</a:t>
            </a:r>
            <a:r>
              <a:rPr lang="tr-TR" sz="2400" dirty="0">
                <a:solidFill>
                  <a:srgbClr val="C00000"/>
                </a:solidFill>
                <a:latin typeface="Times New Roman" pitchFamily="18" charset="0"/>
                <a:cs typeface="Times New Roman" pitchFamily="18" charset="0"/>
              </a:rPr>
              <a:t> İslam’ın manevi iklimine girdikten sonra, onun geniş imkan ve nimetlerinden yararlanabilmek için imanın gereğini yerine getirmek gerekiyor: İmanın gereği ameldir, iman, amel etmeyi gerektirir. </a:t>
            </a:r>
            <a:endParaRPr lang="tr-TR" sz="2400" dirty="0" smtClean="0">
              <a:solidFill>
                <a:srgbClr val="C00000"/>
              </a:solidFill>
              <a:latin typeface="Times New Roman" pitchFamily="18" charset="0"/>
              <a:cs typeface="Times New Roman" pitchFamily="18" charset="0"/>
            </a:endParaRPr>
          </a:p>
          <a:p>
            <a:r>
              <a:rPr lang="tr-TR" sz="2400" dirty="0">
                <a:solidFill>
                  <a:srgbClr val="C00000"/>
                </a:solidFill>
                <a:latin typeface="Times New Roman" pitchFamily="18" charset="0"/>
                <a:cs typeface="Times New Roman" pitchFamily="18" charset="0"/>
              </a:rPr>
              <a:t>	</a:t>
            </a:r>
            <a:r>
              <a:rPr lang="tr-TR" sz="2400" dirty="0" err="1" smtClean="0">
                <a:solidFill>
                  <a:schemeClr val="tx2">
                    <a:lumMod val="50000"/>
                  </a:schemeClr>
                </a:solidFill>
                <a:latin typeface="Times New Roman" pitchFamily="18" charset="0"/>
                <a:cs typeface="Times New Roman" pitchFamily="18" charset="0"/>
              </a:rPr>
              <a:t>Mü’min</a:t>
            </a:r>
            <a:r>
              <a:rPr lang="tr-TR" sz="2400" dirty="0">
                <a:solidFill>
                  <a:schemeClr val="tx2">
                    <a:lumMod val="50000"/>
                  </a:schemeClr>
                </a:solidFill>
                <a:latin typeface="Times New Roman" pitchFamily="18" charset="0"/>
                <a:cs typeface="Times New Roman" pitchFamily="18" charset="0"/>
              </a:rPr>
              <a:t>, kalbine imanın sevgisini, aklına ilim ve hikmeti, günlük yaşamına ibadeti, huyuna ve ilişkilerine ahlakı uyarlarsa kamil bir </a:t>
            </a:r>
            <a:r>
              <a:rPr lang="tr-TR" sz="2400" dirty="0" err="1">
                <a:solidFill>
                  <a:schemeClr val="tx2">
                    <a:lumMod val="50000"/>
                  </a:schemeClr>
                </a:solidFill>
                <a:latin typeface="Times New Roman" pitchFamily="18" charset="0"/>
                <a:cs typeface="Times New Roman" pitchFamily="18" charset="0"/>
              </a:rPr>
              <a:t>mü’min</a:t>
            </a:r>
            <a:r>
              <a:rPr lang="tr-TR" sz="2400" dirty="0">
                <a:solidFill>
                  <a:schemeClr val="tx2">
                    <a:lumMod val="50000"/>
                  </a:schemeClr>
                </a:solidFill>
                <a:latin typeface="Times New Roman" pitchFamily="18" charset="0"/>
                <a:cs typeface="Times New Roman" pitchFamily="18" charset="0"/>
              </a:rPr>
              <a:t> olabilir. </a:t>
            </a:r>
            <a:r>
              <a:rPr lang="tr-TR" sz="2400" dirty="0">
                <a:solidFill>
                  <a:srgbClr val="C00000"/>
                </a:solidFill>
                <a:latin typeface="Times New Roman" pitchFamily="18" charset="0"/>
                <a:cs typeface="Times New Roman" pitchFamily="18" charset="0"/>
              </a:rPr>
              <a:t/>
            </a:r>
            <a:br>
              <a:rPr lang="tr-TR" sz="2400" dirty="0">
                <a:solidFill>
                  <a:srgbClr val="C00000"/>
                </a:solidFill>
                <a:latin typeface="Times New Roman" pitchFamily="18" charset="0"/>
                <a:cs typeface="Times New Roman" pitchFamily="18" charset="0"/>
              </a:rPr>
            </a:br>
            <a:r>
              <a:rPr lang="tr-TR" sz="2400" dirty="0" smtClean="0">
                <a:solidFill>
                  <a:srgbClr val="C00000"/>
                </a:solidFill>
                <a:latin typeface="Times New Roman" pitchFamily="18" charset="0"/>
                <a:cs typeface="Times New Roman" pitchFamily="18" charset="0"/>
              </a:rPr>
              <a:t>	Gereği </a:t>
            </a:r>
            <a:r>
              <a:rPr lang="tr-TR" sz="2400" dirty="0">
                <a:solidFill>
                  <a:srgbClr val="C00000"/>
                </a:solidFill>
                <a:latin typeface="Times New Roman" pitchFamily="18" charset="0"/>
                <a:cs typeface="Times New Roman" pitchFamily="18" charset="0"/>
              </a:rPr>
              <a:t>yerine getirilmeyen iman zayıf ve samimiyetten uzaktır. </a:t>
            </a:r>
          </a:p>
        </p:txBody>
      </p:sp>
      <p:sp>
        <p:nvSpPr>
          <p:cNvPr id="8" name="7 Başlık"/>
          <p:cNvSpPr>
            <a:spLocks noGrp="1"/>
          </p:cNvSpPr>
          <p:nvPr>
            <p:ph type="title"/>
          </p:nvPr>
        </p:nvSpPr>
        <p:spPr>
          <a:xfrm>
            <a:off x="0" y="223822"/>
            <a:ext cx="9144000" cy="990600"/>
          </a:xfrm>
        </p:spPr>
        <p:txBody>
          <a:bodyPr/>
          <a:lstStyle/>
          <a:p>
            <a:pPr algn="ctr"/>
            <a:r>
              <a:rPr lang="tr-TR" b="1" dirty="0" smtClean="0">
                <a:solidFill>
                  <a:srgbClr val="C00000"/>
                </a:solidFill>
                <a:latin typeface="Times New Roman" pitchFamily="18" charset="0"/>
                <a:cs typeface="Times New Roman" pitchFamily="18" charset="0"/>
              </a:rPr>
              <a:t>Gereğini yerine getirilmeyen </a:t>
            </a:r>
            <a:r>
              <a:rPr lang="tr-TR" b="1" dirty="0" smtClean="0">
                <a:solidFill>
                  <a:schemeClr val="tx1"/>
                </a:solidFill>
                <a:latin typeface="Times New Roman" pitchFamily="18" charset="0"/>
                <a:cs typeface="Times New Roman" pitchFamily="18" charset="0"/>
              </a:rPr>
              <a:t>“iman” </a:t>
            </a:r>
            <a:r>
              <a:rPr lang="tr-TR" b="1" dirty="0" smtClean="0">
                <a:solidFill>
                  <a:srgbClr val="C00000"/>
                </a:solidFill>
                <a:latin typeface="Times New Roman" pitchFamily="18" charset="0"/>
                <a:cs typeface="Times New Roman" pitchFamily="18" charset="0"/>
              </a:rPr>
              <a:t>zayıf ve samimiyetten uzaktır. </a:t>
            </a:r>
            <a:endParaRPr lang="tr-T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iyanet_52_p0.jpg"/>
          <p:cNvPicPr>
            <a:picLocks noChangeAspect="1"/>
          </p:cNvPicPr>
          <p:nvPr/>
        </p:nvPicPr>
        <p:blipFill>
          <a:blip r:embed="rId2" cstate="print"/>
          <a:srcRect l="6442" t="2343" r="2080" b="2343"/>
          <a:stretch>
            <a:fillRect/>
          </a:stretch>
        </p:blipFill>
        <p:spPr>
          <a:xfrm rot="5400000">
            <a:off x="2035951" y="-821530"/>
            <a:ext cx="5072098" cy="9144000"/>
          </a:xfrm>
          <a:prstGeom prst="rect">
            <a:avLst/>
          </a:prstGeom>
        </p:spPr>
      </p:pic>
      <p:sp>
        <p:nvSpPr>
          <p:cNvPr id="6" name="5 Yuvarlatılmış Çapraz Köşeli Dikdörtgen"/>
          <p:cNvSpPr/>
          <p:nvPr/>
        </p:nvSpPr>
        <p:spPr>
          <a:xfrm>
            <a:off x="857224" y="1785926"/>
            <a:ext cx="7215238" cy="3786214"/>
          </a:xfrm>
          <a:prstGeom prst="round2DiagRect">
            <a:avLst/>
          </a:prstGeom>
          <a:solidFill>
            <a:schemeClr val="tx2">
              <a:lumMod val="40000"/>
              <a:lumOff val="60000"/>
            </a:schemeClr>
          </a:solidFill>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accent5">
                    <a:lumMod val="50000"/>
                  </a:schemeClr>
                </a:solidFill>
                <a:latin typeface="Times New Roman" pitchFamily="18" charset="0"/>
                <a:cs typeface="Times New Roman" pitchFamily="18" charset="0"/>
              </a:rPr>
              <a:t>	</a:t>
            </a:r>
          </a:p>
          <a:p>
            <a:pPr algn="just"/>
            <a:r>
              <a:rPr lang="tr-TR" sz="2400" dirty="0" smtClean="0">
                <a:solidFill>
                  <a:schemeClr val="accent5">
                    <a:lumMod val="50000"/>
                  </a:schemeClr>
                </a:solidFill>
                <a:latin typeface="Times New Roman" pitchFamily="18" charset="0"/>
                <a:cs typeface="Times New Roman" pitchFamily="18" charset="0"/>
              </a:rPr>
              <a:t> 	İman-amel </a:t>
            </a:r>
            <a:r>
              <a:rPr lang="tr-TR" sz="2400" dirty="0">
                <a:solidFill>
                  <a:schemeClr val="accent5">
                    <a:lumMod val="50000"/>
                  </a:schemeClr>
                </a:solidFill>
                <a:latin typeface="Times New Roman" pitchFamily="18" charset="0"/>
                <a:cs typeface="Times New Roman" pitchFamily="18" charset="0"/>
              </a:rPr>
              <a:t>ilişkisi konusunda </a:t>
            </a:r>
            <a:r>
              <a:rPr lang="tr-TR" sz="2400" dirty="0" err="1">
                <a:solidFill>
                  <a:schemeClr val="accent5">
                    <a:lumMod val="50000"/>
                  </a:schemeClr>
                </a:solidFill>
                <a:latin typeface="Times New Roman" pitchFamily="18" charset="0"/>
                <a:cs typeface="Times New Roman" pitchFamily="18" charset="0"/>
              </a:rPr>
              <a:t>itikadî</a:t>
            </a:r>
            <a:r>
              <a:rPr lang="tr-TR" sz="2400" dirty="0">
                <a:solidFill>
                  <a:schemeClr val="accent5">
                    <a:lumMod val="50000"/>
                  </a:schemeClr>
                </a:solidFill>
                <a:latin typeface="Times New Roman" pitchFamily="18" charset="0"/>
                <a:cs typeface="Times New Roman" pitchFamily="18" charset="0"/>
              </a:rPr>
              <a:t> mezhepler farklı </a:t>
            </a:r>
            <a:r>
              <a:rPr lang="tr-TR" sz="2400" dirty="0" err="1">
                <a:solidFill>
                  <a:schemeClr val="accent5">
                    <a:lumMod val="50000"/>
                  </a:schemeClr>
                </a:solidFill>
                <a:latin typeface="Times New Roman" pitchFamily="18" charset="0"/>
                <a:cs typeface="Times New Roman" pitchFamily="18" charset="0"/>
              </a:rPr>
              <a:t>kananatlere</a:t>
            </a:r>
            <a:r>
              <a:rPr lang="tr-TR" sz="2400" dirty="0">
                <a:solidFill>
                  <a:schemeClr val="accent5">
                    <a:lumMod val="50000"/>
                  </a:schemeClr>
                </a:solidFill>
                <a:latin typeface="Times New Roman" pitchFamily="18" charset="0"/>
                <a:cs typeface="Times New Roman" pitchFamily="18" charset="0"/>
              </a:rPr>
              <a:t> sahip olmuşlardır.  </a:t>
            </a:r>
            <a:endParaRPr lang="tr-TR" sz="2400" dirty="0" smtClean="0">
              <a:solidFill>
                <a:schemeClr val="accent5">
                  <a:lumMod val="50000"/>
                </a:schemeClr>
              </a:solidFill>
              <a:latin typeface="Times New Roman" pitchFamily="18" charset="0"/>
              <a:cs typeface="Times New Roman" pitchFamily="18" charset="0"/>
            </a:endParaRPr>
          </a:p>
          <a:p>
            <a:pPr algn="just"/>
            <a:r>
              <a:rPr lang="tr-TR" sz="2400" dirty="0">
                <a:solidFill>
                  <a:schemeClr val="accent5">
                    <a:lumMod val="50000"/>
                  </a:schemeClr>
                </a:solidFill>
                <a:latin typeface="Times New Roman" pitchFamily="18" charset="0"/>
                <a:cs typeface="Times New Roman" pitchFamily="18" charset="0"/>
              </a:rPr>
              <a:t>	</a:t>
            </a:r>
            <a:r>
              <a:rPr lang="tr-TR" sz="2400" dirty="0" err="1" smtClean="0">
                <a:solidFill>
                  <a:schemeClr val="tx1"/>
                </a:solidFill>
                <a:latin typeface="Times New Roman" pitchFamily="18" charset="0"/>
                <a:cs typeface="Times New Roman" pitchFamily="18" charset="0"/>
              </a:rPr>
              <a:t>Ehl</a:t>
            </a:r>
            <a:r>
              <a:rPr lang="tr-TR" sz="2400" dirty="0" smtClean="0">
                <a:solidFill>
                  <a:schemeClr val="tx1"/>
                </a:solidFill>
                <a:latin typeface="Times New Roman" pitchFamily="18" charset="0"/>
                <a:cs typeface="Times New Roman" pitchFamily="18" charset="0"/>
              </a:rPr>
              <a:t>-i </a:t>
            </a:r>
            <a:r>
              <a:rPr lang="tr-TR" sz="2400" dirty="0">
                <a:solidFill>
                  <a:schemeClr val="tx1"/>
                </a:solidFill>
                <a:latin typeface="Times New Roman" pitchFamily="18" charset="0"/>
                <a:cs typeface="Times New Roman" pitchFamily="18" charset="0"/>
              </a:rPr>
              <a:t>sünnet bilginlerine göre amel, imandan bir cüz </a:t>
            </a:r>
            <a:r>
              <a:rPr lang="tr-TR" sz="2400" dirty="0" smtClean="0">
                <a:solidFill>
                  <a:schemeClr val="tx1"/>
                </a:solidFill>
                <a:latin typeface="Times New Roman" pitchFamily="18" charset="0"/>
                <a:cs typeface="Times New Roman" pitchFamily="18" charset="0"/>
              </a:rPr>
              <a:t>sayılmamıştır</a:t>
            </a:r>
            <a:r>
              <a:rPr lang="tr-TR" sz="2400" dirty="0">
                <a:solidFill>
                  <a:schemeClr val="tx1"/>
                </a:solidFill>
                <a:latin typeface="Times New Roman" pitchFamily="18" charset="0"/>
                <a:cs typeface="Times New Roman" pitchFamily="18" charset="0"/>
              </a:rPr>
              <a:t>. </a:t>
            </a:r>
            <a:r>
              <a:rPr lang="tr-TR" sz="2400" dirty="0">
                <a:solidFill>
                  <a:schemeClr val="accent5">
                    <a:lumMod val="50000"/>
                  </a:schemeClr>
                </a:solidFill>
                <a:latin typeface="Times New Roman" pitchFamily="18" charset="0"/>
                <a:cs typeface="Times New Roman" pitchFamily="18" charset="0"/>
              </a:rPr>
              <a:t>Ancak iman soyut bir inançtan ibaret de kabul edilmemiştir.  </a:t>
            </a:r>
            <a:r>
              <a:rPr lang="tr-TR" sz="2400" dirty="0" err="1">
                <a:solidFill>
                  <a:srgbClr val="C00000"/>
                </a:solidFill>
                <a:latin typeface="Times New Roman" pitchFamily="18" charset="0"/>
                <a:cs typeface="Times New Roman" pitchFamily="18" charset="0"/>
              </a:rPr>
              <a:t>Ehl</a:t>
            </a:r>
            <a:r>
              <a:rPr lang="tr-TR" sz="2400" dirty="0">
                <a:solidFill>
                  <a:srgbClr val="C00000"/>
                </a:solidFill>
                <a:latin typeface="Times New Roman" pitchFamily="18" charset="0"/>
                <a:cs typeface="Times New Roman" pitchFamily="18" charset="0"/>
              </a:rPr>
              <a:t>-i sünnet bilgilerine göre amel, imanın aslı için şart değilse de kemali için bir şart olarak görülmüş, amelsiz imanın, zayıflayacağı belki de yok olabileceği ifade edilmiş ve imanın </a:t>
            </a:r>
            <a:r>
              <a:rPr lang="tr-TR" sz="2400" dirty="0" err="1">
                <a:solidFill>
                  <a:srgbClr val="C00000"/>
                </a:solidFill>
                <a:latin typeface="Times New Roman" pitchFamily="18" charset="0"/>
                <a:cs typeface="Times New Roman" pitchFamily="18" charset="0"/>
              </a:rPr>
              <a:t>salih</a:t>
            </a:r>
            <a:r>
              <a:rPr lang="tr-TR" sz="2400" dirty="0">
                <a:solidFill>
                  <a:srgbClr val="C00000"/>
                </a:solidFill>
                <a:latin typeface="Times New Roman" pitchFamily="18" charset="0"/>
                <a:cs typeface="Times New Roman" pitchFamily="18" charset="0"/>
              </a:rPr>
              <a:t> amellerle beslenmesinin  </a:t>
            </a:r>
            <a:r>
              <a:rPr lang="tr-TR" sz="2400" dirty="0" err="1">
                <a:solidFill>
                  <a:srgbClr val="C00000"/>
                </a:solidFill>
                <a:latin typeface="Times New Roman" pitchFamily="18" charset="0"/>
                <a:cs typeface="Times New Roman" pitchFamily="18" charset="0"/>
              </a:rPr>
              <a:t>geregi</a:t>
            </a:r>
            <a:r>
              <a:rPr lang="tr-TR" sz="2400" dirty="0">
                <a:solidFill>
                  <a:srgbClr val="C00000"/>
                </a:solidFill>
                <a:latin typeface="Times New Roman" pitchFamily="18" charset="0"/>
                <a:cs typeface="Times New Roman" pitchFamily="18" charset="0"/>
              </a:rPr>
              <a:t> vurgulanmıştır.</a:t>
            </a:r>
          </a:p>
          <a:p>
            <a:pPr algn="just"/>
            <a:r>
              <a:rPr lang="tr-TR" sz="2200" dirty="0">
                <a:solidFill>
                  <a:schemeClr val="accent5">
                    <a:lumMod val="50000"/>
                  </a:schemeClr>
                </a:solidFill>
                <a:latin typeface="Times New Roman" pitchFamily="18" charset="0"/>
                <a:cs typeface="Times New Roman" pitchFamily="18" charset="0"/>
              </a:rPr>
              <a:t>  </a:t>
            </a:r>
          </a:p>
        </p:txBody>
      </p:sp>
      <p:sp>
        <p:nvSpPr>
          <p:cNvPr id="7" name="6 Başlık"/>
          <p:cNvSpPr>
            <a:spLocks noGrp="1"/>
          </p:cNvSpPr>
          <p:nvPr>
            <p:ph type="title"/>
          </p:nvPr>
        </p:nvSpPr>
        <p:spPr>
          <a:xfrm>
            <a:off x="1500166" y="0"/>
            <a:ext cx="7194444" cy="990600"/>
          </a:xfrm>
        </p:spPr>
        <p:txBody>
          <a:bodyPr/>
          <a:lstStyle/>
          <a:p>
            <a:pPr algn="ctr"/>
            <a:r>
              <a:rPr lang="tr-TR" dirty="0" smtClean="0">
                <a:solidFill>
                  <a:schemeClr val="tx1"/>
                </a:solidFill>
                <a:latin typeface="Arial Unicode MS" pitchFamily="34" charset="-128"/>
                <a:ea typeface="Arial Unicode MS" pitchFamily="34" charset="-128"/>
                <a:cs typeface="Arial Unicode MS" pitchFamily="34" charset="-128"/>
              </a:rPr>
              <a:t>İman ve Amel İlişkisi</a:t>
            </a:r>
            <a:endParaRPr lang="tr-TR" dirty="0">
              <a:solidFill>
                <a:schemeClr val="tx1"/>
              </a:solidFill>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iyanet_52_p0.jpg"/>
          <p:cNvPicPr>
            <a:picLocks noChangeAspect="1"/>
          </p:cNvPicPr>
          <p:nvPr/>
        </p:nvPicPr>
        <p:blipFill>
          <a:blip r:embed="rId2" cstate="print"/>
          <a:stretch>
            <a:fillRect/>
          </a:stretch>
        </p:blipFill>
        <p:spPr>
          <a:xfrm rot="5400000">
            <a:off x="1345331" y="-1345331"/>
            <a:ext cx="6453340" cy="9144002"/>
          </a:xfrm>
          <a:prstGeom prst="rect">
            <a:avLst/>
          </a:prstGeom>
        </p:spPr>
      </p:pic>
      <p:sp>
        <p:nvSpPr>
          <p:cNvPr id="6" name="5 Yuvarlatılmış Çapraz Köşeli Dikdörtgen"/>
          <p:cNvSpPr/>
          <p:nvPr/>
        </p:nvSpPr>
        <p:spPr>
          <a:xfrm>
            <a:off x="1043608" y="1142984"/>
            <a:ext cx="6912768" cy="4374248"/>
          </a:xfrm>
          <a:prstGeom prst="round2DiagRect">
            <a:avLst/>
          </a:prstGeom>
          <a:solidFill>
            <a:schemeClr val="tx2">
              <a:lumMod val="40000"/>
              <a:lumOff val="60000"/>
            </a:schemeClr>
          </a:solidFill>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smtClean="0">
                <a:solidFill>
                  <a:schemeClr val="bg1"/>
                </a:solidFill>
                <a:latin typeface="Times New Roman" pitchFamily="18" charset="0"/>
                <a:cs typeface="Times New Roman" pitchFamily="18" charset="0"/>
              </a:rPr>
              <a:t> </a:t>
            </a:r>
          </a:p>
          <a:p>
            <a:r>
              <a:rPr lang="tr-TR" sz="2000" dirty="0" smtClean="0">
                <a:solidFill>
                  <a:schemeClr val="bg1"/>
                </a:solidFill>
                <a:latin typeface="Times New Roman" pitchFamily="18" charset="0"/>
                <a:cs typeface="Times New Roman" pitchFamily="18" charset="0"/>
              </a:rPr>
              <a:t>Haricî </a:t>
            </a:r>
            <a:r>
              <a:rPr lang="tr-TR" sz="2000" dirty="0">
                <a:solidFill>
                  <a:schemeClr val="bg1"/>
                </a:solidFill>
                <a:latin typeface="Times New Roman" pitchFamily="18" charset="0"/>
                <a:cs typeface="Times New Roman" pitchFamily="18" charset="0"/>
              </a:rPr>
              <a:t>ve Mutezile mezhepleri, ameli imandan cüz saymışlar ve ameli olmayan kimsenin  mümin olmayacağını ileri sürmüşlerdir. Ancak bu görüş isabetli değildir. </a:t>
            </a:r>
            <a:r>
              <a:rPr lang="tr-TR" sz="2000" dirty="0" err="1">
                <a:solidFill>
                  <a:schemeClr val="bg1"/>
                </a:solidFill>
                <a:latin typeface="Times New Roman" pitchFamily="18" charset="0"/>
                <a:cs typeface="Times New Roman" pitchFamily="18" charset="0"/>
              </a:rPr>
              <a:t>Kur'an</a:t>
            </a:r>
            <a:r>
              <a:rPr lang="tr-TR" sz="2000" dirty="0">
                <a:solidFill>
                  <a:schemeClr val="bg1"/>
                </a:solidFill>
                <a:latin typeface="Times New Roman" pitchFamily="18" charset="0"/>
                <a:cs typeface="Times New Roman" pitchFamily="18" charset="0"/>
              </a:rPr>
              <a:t>-ı </a:t>
            </a:r>
            <a:r>
              <a:rPr lang="tr-TR" sz="2000" dirty="0" err="1">
                <a:solidFill>
                  <a:schemeClr val="bg1"/>
                </a:solidFill>
                <a:latin typeface="Times New Roman" pitchFamily="18" charset="0"/>
                <a:cs typeface="Times New Roman" pitchFamily="18" charset="0"/>
              </a:rPr>
              <a:t>Kerîm'de</a:t>
            </a:r>
            <a:r>
              <a:rPr lang="tr-TR" sz="2000" dirty="0">
                <a:solidFill>
                  <a:schemeClr val="bg1"/>
                </a:solidFill>
                <a:latin typeface="Times New Roman" pitchFamily="18" charset="0"/>
                <a:cs typeface="Times New Roman" pitchFamily="18" charset="0"/>
              </a:rPr>
              <a:t>;</a:t>
            </a:r>
          </a:p>
          <a:p>
            <a:pPr algn="ctr"/>
            <a:r>
              <a:rPr lang="tr-TR" sz="2000" dirty="0">
                <a:latin typeface="Times New Roman" pitchFamily="18" charset="0"/>
                <a:cs typeface="Times New Roman" pitchFamily="18" charset="0"/>
              </a:rPr>
              <a:t> </a:t>
            </a:r>
            <a:r>
              <a:rPr lang="ar-SA" sz="3600" b="1" dirty="0">
                <a:solidFill>
                  <a:srgbClr val="C00000"/>
                </a:solidFill>
                <a:latin typeface="HASENAT4" pitchFamily="2" charset="-78"/>
                <a:cs typeface="HASENAT4" pitchFamily="2" charset="-78"/>
              </a:rPr>
              <a:t>إِنَّ الَّذِينَ آمَنُوا وَعَمِلُوا</a:t>
            </a:r>
            <a:r>
              <a:rPr lang="ar-SA" sz="3600" dirty="0">
                <a:solidFill>
                  <a:srgbClr val="C00000"/>
                </a:solidFill>
                <a:latin typeface="HASENAT4" pitchFamily="2" charset="-78"/>
                <a:cs typeface="HASENAT4" pitchFamily="2" charset="-78"/>
              </a:rPr>
              <a:t> </a:t>
            </a:r>
            <a:r>
              <a:rPr lang="ar-SA" sz="3600" b="1" dirty="0">
                <a:solidFill>
                  <a:srgbClr val="C00000"/>
                </a:solidFill>
                <a:latin typeface="HASENAT4" pitchFamily="2" charset="-78"/>
                <a:cs typeface="HASENAT4" pitchFamily="2" charset="-78"/>
              </a:rPr>
              <a:t>الصَّالِحَاتِ </a:t>
            </a:r>
            <a:endParaRPr lang="tr-TR" sz="2000" dirty="0">
              <a:solidFill>
                <a:srgbClr val="C00000"/>
              </a:solidFill>
              <a:latin typeface="HASENAT4" pitchFamily="2" charset="-78"/>
              <a:cs typeface="HASENAT4" pitchFamily="2" charset="-78"/>
            </a:endParaRPr>
          </a:p>
          <a:p>
            <a:r>
              <a:rPr lang="tr-TR" sz="2000" b="1" dirty="0">
                <a:solidFill>
                  <a:schemeClr val="bg1"/>
                </a:solidFill>
                <a:latin typeface="Times New Roman" pitchFamily="18" charset="0"/>
                <a:cs typeface="Times New Roman" pitchFamily="18" charset="0"/>
              </a:rPr>
              <a:t>"</a:t>
            </a:r>
            <a:r>
              <a:rPr lang="tr-TR" sz="2000" dirty="0">
                <a:solidFill>
                  <a:schemeClr val="bg1"/>
                </a:solidFill>
                <a:latin typeface="Times New Roman" pitchFamily="18" charset="0"/>
                <a:cs typeface="Times New Roman" pitchFamily="18" charset="0"/>
              </a:rPr>
              <a:t>İman edenler ve </a:t>
            </a:r>
            <a:r>
              <a:rPr lang="tr-TR" sz="2000" dirty="0" err="1">
                <a:solidFill>
                  <a:schemeClr val="bg1"/>
                </a:solidFill>
                <a:latin typeface="Times New Roman" pitchFamily="18" charset="0"/>
                <a:cs typeface="Times New Roman" pitchFamily="18" charset="0"/>
              </a:rPr>
              <a:t>salih</a:t>
            </a:r>
            <a:r>
              <a:rPr lang="tr-TR" sz="2000" dirty="0">
                <a:solidFill>
                  <a:schemeClr val="bg1"/>
                </a:solidFill>
                <a:latin typeface="Times New Roman" pitchFamily="18" charset="0"/>
                <a:cs typeface="Times New Roman" pitchFamily="18" charset="0"/>
              </a:rPr>
              <a:t> amel işleyenler..." diye başlayan pek çok ayetin </a:t>
            </a:r>
            <a:r>
              <a:rPr lang="tr-TR" sz="2000" dirty="0" err="1">
                <a:solidFill>
                  <a:schemeClr val="bg1"/>
                </a:solidFill>
                <a:latin typeface="Times New Roman" pitchFamily="18" charset="0"/>
                <a:cs typeface="Times New Roman" pitchFamily="18" charset="0"/>
              </a:rPr>
              <a:t>yanısıra</a:t>
            </a:r>
            <a:r>
              <a:rPr lang="tr-TR" sz="2000" dirty="0">
                <a:solidFill>
                  <a:schemeClr val="bg1"/>
                </a:solidFill>
                <a:latin typeface="Times New Roman" pitchFamily="18" charset="0"/>
                <a:cs typeface="Times New Roman" pitchFamily="18" charset="0"/>
              </a:rPr>
              <a:t> </a:t>
            </a:r>
            <a:r>
              <a:rPr lang="tr-TR" sz="2000" dirty="0" err="1">
                <a:solidFill>
                  <a:schemeClr val="bg1"/>
                </a:solidFill>
                <a:latin typeface="Times New Roman" pitchFamily="18" charset="0"/>
                <a:cs typeface="Times New Roman" pitchFamily="18" charset="0"/>
              </a:rPr>
              <a:t>Tahrim</a:t>
            </a:r>
            <a:r>
              <a:rPr lang="tr-TR" sz="2000" dirty="0">
                <a:solidFill>
                  <a:schemeClr val="bg1"/>
                </a:solidFill>
                <a:latin typeface="Times New Roman" pitchFamily="18" charset="0"/>
                <a:cs typeface="Times New Roman" pitchFamily="18" charset="0"/>
              </a:rPr>
              <a:t> Suresi 8. ayette </a:t>
            </a:r>
            <a:r>
              <a:rPr lang="tr-TR" sz="2000" dirty="0" err="1">
                <a:solidFill>
                  <a:schemeClr val="bg1"/>
                </a:solidFill>
                <a:latin typeface="Times New Roman" pitchFamily="18" charset="0"/>
                <a:cs typeface="Times New Roman" pitchFamily="18" charset="0"/>
              </a:rPr>
              <a:t>açıkca</a:t>
            </a:r>
            <a:r>
              <a:rPr lang="tr-TR" sz="2000" dirty="0">
                <a:solidFill>
                  <a:schemeClr val="bg1"/>
                </a:solidFill>
                <a:latin typeface="Times New Roman" pitchFamily="18" charset="0"/>
                <a:cs typeface="Times New Roman" pitchFamily="18" charset="0"/>
              </a:rPr>
              <a:t> görüleceği üzere  Yüce Allah,</a:t>
            </a:r>
          </a:p>
          <a:p>
            <a:pPr algn="ctr"/>
            <a:r>
              <a:rPr lang="ar-SA" sz="2800" b="1" dirty="0">
                <a:solidFill>
                  <a:srgbClr val="C00000"/>
                </a:solidFill>
                <a:latin typeface="Times New Roman" pitchFamily="18" charset="0"/>
                <a:cs typeface="Times New Roman" pitchFamily="18" charset="0"/>
              </a:rPr>
              <a:t>يَاأَيُّهَا الَّذِينَ آمَنُوا تُوبُوا إِلَى اللَّهِ تَوْبَةً نَصُوحًا</a:t>
            </a:r>
            <a:endParaRPr lang="tr-TR" sz="2800" dirty="0">
              <a:solidFill>
                <a:srgbClr val="C00000"/>
              </a:solidFill>
              <a:latin typeface="Times New Roman" pitchFamily="18" charset="0"/>
              <a:cs typeface="Times New Roman" pitchFamily="18" charset="0"/>
            </a:endParaRPr>
          </a:p>
          <a:p>
            <a:r>
              <a:rPr lang="tr-TR" sz="2000" dirty="0" smtClean="0">
                <a:solidFill>
                  <a:schemeClr val="bg1"/>
                </a:solidFill>
                <a:latin typeface="Times New Roman" pitchFamily="18" charset="0"/>
                <a:cs typeface="Times New Roman" pitchFamily="18" charset="0"/>
              </a:rPr>
              <a:t>“</a:t>
            </a:r>
            <a:r>
              <a:rPr lang="tr-TR" sz="2000" dirty="0">
                <a:solidFill>
                  <a:schemeClr val="bg1"/>
                </a:solidFill>
                <a:latin typeface="Times New Roman" pitchFamily="18" charset="0"/>
                <a:cs typeface="Times New Roman" pitchFamily="18" charset="0"/>
              </a:rPr>
              <a:t>Ey Müminler </a:t>
            </a:r>
            <a:r>
              <a:rPr lang="tr-TR" sz="2000" dirty="0" err="1">
                <a:solidFill>
                  <a:schemeClr val="bg1"/>
                </a:solidFill>
                <a:latin typeface="Times New Roman" pitchFamily="18" charset="0"/>
                <a:cs typeface="Times New Roman" pitchFamily="18" charset="0"/>
              </a:rPr>
              <a:t>Allha’a</a:t>
            </a:r>
            <a:r>
              <a:rPr lang="tr-TR" sz="2000" dirty="0">
                <a:solidFill>
                  <a:schemeClr val="bg1"/>
                </a:solidFill>
                <a:latin typeface="Times New Roman" pitchFamily="18" charset="0"/>
                <a:cs typeface="Times New Roman" pitchFamily="18" charset="0"/>
              </a:rPr>
              <a:t> </a:t>
            </a:r>
            <a:r>
              <a:rPr lang="tr-TR" sz="2000" dirty="0" err="1">
                <a:solidFill>
                  <a:schemeClr val="bg1"/>
                </a:solidFill>
                <a:latin typeface="Times New Roman" pitchFamily="18" charset="0"/>
                <a:cs typeface="Times New Roman" pitchFamily="18" charset="0"/>
              </a:rPr>
              <a:t>nasuh</a:t>
            </a:r>
            <a:r>
              <a:rPr lang="tr-TR" sz="2000" dirty="0">
                <a:solidFill>
                  <a:schemeClr val="bg1"/>
                </a:solidFill>
                <a:latin typeface="Times New Roman" pitchFamily="18" charset="0"/>
                <a:cs typeface="Times New Roman" pitchFamily="18" charset="0"/>
              </a:rPr>
              <a:t> </a:t>
            </a:r>
            <a:r>
              <a:rPr lang="tr-TR" sz="2000" dirty="0" err="1">
                <a:solidFill>
                  <a:schemeClr val="bg1"/>
                </a:solidFill>
                <a:latin typeface="Times New Roman" pitchFamily="18" charset="0"/>
                <a:cs typeface="Times New Roman" pitchFamily="18" charset="0"/>
              </a:rPr>
              <a:t>tevbesi</a:t>
            </a:r>
            <a:r>
              <a:rPr lang="tr-TR" sz="2000" dirty="0">
                <a:solidFill>
                  <a:schemeClr val="bg1"/>
                </a:solidFill>
                <a:latin typeface="Times New Roman" pitchFamily="18" charset="0"/>
                <a:cs typeface="Times New Roman" pitchFamily="18" charset="0"/>
              </a:rPr>
              <a:t> ile </a:t>
            </a:r>
            <a:r>
              <a:rPr lang="tr-TR" sz="2000" dirty="0" err="1">
                <a:solidFill>
                  <a:schemeClr val="bg1"/>
                </a:solidFill>
                <a:latin typeface="Times New Roman" pitchFamily="18" charset="0"/>
                <a:cs typeface="Times New Roman" pitchFamily="18" charset="0"/>
              </a:rPr>
              <a:t>tevbe</a:t>
            </a:r>
            <a:r>
              <a:rPr lang="tr-TR" sz="2000" dirty="0">
                <a:solidFill>
                  <a:schemeClr val="bg1"/>
                </a:solidFill>
                <a:latin typeface="Times New Roman" pitchFamily="18" charset="0"/>
                <a:cs typeface="Times New Roman" pitchFamily="18" charset="0"/>
              </a:rPr>
              <a:t> edin” buyurarak günahkâr müminlere “iman edenler” diye hitap etmektedir. Bu, amelin imandan bir cüz olmadığını ifade eder.</a:t>
            </a:r>
          </a:p>
          <a:p>
            <a:pPr algn="just"/>
            <a:endParaRPr lang="tr-TR" sz="2000" dirty="0">
              <a:solidFill>
                <a:schemeClr val="accent5">
                  <a:lumMod val="50000"/>
                </a:schemeClr>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iyanet_52_p0.jpg"/>
          <p:cNvPicPr>
            <a:picLocks noChangeAspect="1"/>
          </p:cNvPicPr>
          <p:nvPr/>
        </p:nvPicPr>
        <p:blipFill>
          <a:blip r:embed="rId2" cstate="print"/>
          <a:stretch>
            <a:fillRect/>
          </a:stretch>
        </p:blipFill>
        <p:spPr>
          <a:xfrm rot="5400000">
            <a:off x="1799692" y="-890970"/>
            <a:ext cx="5544618" cy="9144002"/>
          </a:xfrm>
          <a:prstGeom prst="rect">
            <a:avLst/>
          </a:prstGeom>
        </p:spPr>
      </p:pic>
      <p:sp>
        <p:nvSpPr>
          <p:cNvPr id="6" name="5 Yuvarlatılmış Çapraz Köşeli Dikdörtgen"/>
          <p:cNvSpPr/>
          <p:nvPr/>
        </p:nvSpPr>
        <p:spPr>
          <a:xfrm>
            <a:off x="1043608" y="1844824"/>
            <a:ext cx="6912768" cy="3672408"/>
          </a:xfrm>
          <a:prstGeom prst="round2DiagRect">
            <a:avLst/>
          </a:prstGeom>
          <a:solidFill>
            <a:schemeClr val="tx2">
              <a:lumMod val="40000"/>
              <a:lumOff val="60000"/>
            </a:schemeClr>
          </a:solidFill>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Bir </a:t>
            </a:r>
            <a:r>
              <a:rPr lang="tr-TR" sz="2000" dirty="0">
                <a:solidFill>
                  <a:schemeClr val="tx1"/>
                </a:solidFill>
              </a:rPr>
              <a:t>amelin </a:t>
            </a:r>
            <a:r>
              <a:rPr lang="tr-TR" sz="2000" dirty="0" err="1">
                <a:solidFill>
                  <a:schemeClr val="tx1"/>
                </a:solidFill>
              </a:rPr>
              <a:t>salih</a:t>
            </a:r>
            <a:r>
              <a:rPr lang="tr-TR" sz="2000" dirty="0">
                <a:solidFill>
                  <a:schemeClr val="tx1"/>
                </a:solidFill>
              </a:rPr>
              <a:t> olabilmesi için ameli işleyen kimsenin mümin olması, şirk ve </a:t>
            </a:r>
            <a:r>
              <a:rPr lang="tr-TR" sz="2000" dirty="0" smtClean="0">
                <a:solidFill>
                  <a:schemeClr val="tx1"/>
                </a:solidFill>
              </a:rPr>
              <a:t>gösterişten </a:t>
            </a:r>
            <a:r>
              <a:rPr lang="tr-TR" sz="2000" dirty="0">
                <a:solidFill>
                  <a:schemeClr val="tx1"/>
                </a:solidFill>
              </a:rPr>
              <a:t>uzak durması, ameli iyi bir niyet ve ihlasla yapması ve amelin İslam’ın prensipleriyle çatışmaması gerekir. </a:t>
            </a:r>
            <a:r>
              <a:rPr lang="tr-TR" sz="2000" dirty="0" smtClean="0">
                <a:solidFill>
                  <a:schemeClr val="tx1"/>
                </a:solidFill>
              </a:rPr>
              <a:t>	İnanmayan </a:t>
            </a:r>
            <a:r>
              <a:rPr lang="tr-TR" sz="2000" dirty="0">
                <a:solidFill>
                  <a:schemeClr val="tx1"/>
                </a:solidFill>
              </a:rPr>
              <a:t>bir insanın yaptığı güzel, faydalı, işler “</a:t>
            </a:r>
            <a:r>
              <a:rPr lang="tr-TR" sz="2000" dirty="0" err="1">
                <a:solidFill>
                  <a:schemeClr val="tx1"/>
                </a:solidFill>
              </a:rPr>
              <a:t>salih</a:t>
            </a:r>
            <a:r>
              <a:rPr lang="tr-TR" sz="2000" dirty="0">
                <a:solidFill>
                  <a:schemeClr val="tx1"/>
                </a:solidFill>
              </a:rPr>
              <a:t> amel” kapsamında değerlendirilemez. </a:t>
            </a:r>
            <a:endParaRPr lang="tr-TR" sz="2000" dirty="0" smtClean="0">
              <a:solidFill>
                <a:schemeClr val="tx1"/>
              </a:solidFill>
            </a:endParaRPr>
          </a:p>
          <a:p>
            <a:pPr algn="ctr"/>
            <a:r>
              <a:rPr lang="tr-TR" sz="2000" dirty="0" smtClean="0">
                <a:solidFill>
                  <a:schemeClr val="tx1"/>
                </a:solidFill>
              </a:rPr>
              <a:t>Çünkü </a:t>
            </a:r>
            <a:r>
              <a:rPr lang="tr-TR" sz="2000" dirty="0">
                <a:solidFill>
                  <a:schemeClr val="tx1"/>
                </a:solidFill>
              </a:rPr>
              <a:t>amelin sıhhati için imanın gerekli olduğunu Yüce Kitabımız </a:t>
            </a:r>
            <a:r>
              <a:rPr lang="tr-TR" sz="2000" dirty="0" err="1">
                <a:solidFill>
                  <a:schemeClr val="tx1"/>
                </a:solidFill>
              </a:rPr>
              <a:t>Kur’an</a:t>
            </a:r>
            <a:r>
              <a:rPr lang="tr-TR" sz="2000" dirty="0">
                <a:solidFill>
                  <a:schemeClr val="tx1"/>
                </a:solidFill>
              </a:rPr>
              <a:t> şöyle ifade etmektedir:</a:t>
            </a:r>
          </a:p>
          <a:p>
            <a:pPr algn="ctr"/>
            <a:r>
              <a:rPr lang="ar-SA" sz="2800" b="1" dirty="0">
                <a:solidFill>
                  <a:srgbClr val="C00000"/>
                </a:solidFill>
              </a:rPr>
              <a:t>وَمَنْ يَكْفُرْ بِالْإِيمَانِ فَقَدْ حَبِطَ عَمَلُهُ </a:t>
            </a:r>
            <a:endParaRPr lang="tr-TR" dirty="0">
              <a:solidFill>
                <a:srgbClr val="C00000"/>
              </a:solidFill>
            </a:endParaRPr>
          </a:p>
          <a:p>
            <a:pPr algn="ctr"/>
            <a:r>
              <a:rPr lang="tr-TR" sz="2400" dirty="0">
                <a:solidFill>
                  <a:schemeClr val="tx1"/>
                </a:solidFill>
              </a:rPr>
              <a:t>“Kim iman (</a:t>
            </a:r>
            <a:r>
              <a:rPr lang="tr-TR" sz="2400" dirty="0" err="1">
                <a:solidFill>
                  <a:schemeClr val="tx1"/>
                </a:solidFill>
              </a:rPr>
              <a:t>esasalarını</a:t>
            </a:r>
            <a:r>
              <a:rPr lang="tr-TR" sz="2400" dirty="0">
                <a:solidFill>
                  <a:schemeClr val="tx1"/>
                </a:solidFill>
              </a:rPr>
              <a:t>)inkar ederse o kimsenin ameli boşa gider</a:t>
            </a:r>
            <a:r>
              <a:rPr lang="tr-TR" sz="2400" dirty="0" smtClean="0">
                <a:solidFill>
                  <a:schemeClr val="tx1"/>
                </a:solidFill>
              </a:rPr>
              <a:t>”      ( </a:t>
            </a:r>
            <a:r>
              <a:rPr lang="tr-TR" sz="2400" dirty="0" err="1" smtClean="0">
                <a:solidFill>
                  <a:schemeClr val="tx1"/>
                </a:solidFill>
              </a:rPr>
              <a:t>Maide</a:t>
            </a:r>
            <a:r>
              <a:rPr lang="tr-TR" sz="2400" dirty="0" smtClean="0">
                <a:solidFill>
                  <a:schemeClr val="tx1"/>
                </a:solidFill>
              </a:rPr>
              <a:t>,5/5</a:t>
            </a:r>
            <a:r>
              <a:rPr lang="tr-TR" sz="2400" dirty="0">
                <a:solidFill>
                  <a:schemeClr val="tx1"/>
                </a:solidFill>
              </a:rPr>
              <a:t>) </a:t>
            </a:r>
          </a:p>
          <a:p>
            <a:pPr algn="just"/>
            <a:endParaRPr lang="tr-TR" dirty="0">
              <a:solidFill>
                <a:schemeClr val="tx1"/>
              </a:solidFill>
              <a:latin typeface="Times New Roman" pitchFamily="18" charset="0"/>
              <a:cs typeface="Times New Roman" pitchFamily="18" charset="0"/>
            </a:endParaRPr>
          </a:p>
        </p:txBody>
      </p:sp>
      <p:sp>
        <p:nvSpPr>
          <p:cNvPr id="8" name="7 Başlık"/>
          <p:cNvSpPr>
            <a:spLocks noGrp="1"/>
          </p:cNvSpPr>
          <p:nvPr>
            <p:ph type="title"/>
          </p:nvPr>
        </p:nvSpPr>
        <p:spPr>
          <a:xfrm>
            <a:off x="0" y="0"/>
            <a:ext cx="9144000" cy="990600"/>
          </a:xfrm>
          <a:solidFill>
            <a:schemeClr val="bg2">
              <a:lumMod val="75000"/>
            </a:schemeClr>
          </a:solidFill>
        </p:spPr>
        <p:txBody>
          <a:bodyPr/>
          <a:lstStyle/>
          <a:p>
            <a:r>
              <a:rPr lang="tr-TR" b="1" u="sng" dirty="0" smtClean="0">
                <a:solidFill>
                  <a:schemeClr val="tx1"/>
                </a:solidFill>
              </a:rPr>
              <a:t>Amelin </a:t>
            </a:r>
            <a:r>
              <a:rPr lang="tr-TR" b="1" u="sng" dirty="0" err="1" smtClean="0">
                <a:solidFill>
                  <a:schemeClr val="tx1"/>
                </a:solidFill>
              </a:rPr>
              <a:t>Kabulu</a:t>
            </a:r>
            <a:r>
              <a:rPr lang="tr-TR" b="1" u="sng" dirty="0" smtClean="0">
                <a:solidFill>
                  <a:schemeClr val="tx1"/>
                </a:solidFill>
              </a:rPr>
              <a:t> İçin İman  Gereklidir</a:t>
            </a:r>
            <a:endParaRPr lang="tr-TR"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iyanet_52_p0.jpg"/>
          <p:cNvPicPr>
            <a:picLocks noChangeAspect="1"/>
          </p:cNvPicPr>
          <p:nvPr/>
        </p:nvPicPr>
        <p:blipFill>
          <a:blip r:embed="rId2" cstate="print"/>
          <a:stretch>
            <a:fillRect/>
          </a:stretch>
        </p:blipFill>
        <p:spPr>
          <a:xfrm rot="5400000">
            <a:off x="1143001" y="-1143001"/>
            <a:ext cx="6858000" cy="9144002"/>
          </a:xfrm>
          <a:prstGeom prst="rect">
            <a:avLst/>
          </a:prstGeom>
        </p:spPr>
      </p:pic>
      <p:sp>
        <p:nvSpPr>
          <p:cNvPr id="6" name="5 Yuvarlatılmış Çapraz Köşeli Dikdörtgen"/>
          <p:cNvSpPr/>
          <p:nvPr/>
        </p:nvSpPr>
        <p:spPr>
          <a:xfrm>
            <a:off x="928662" y="928670"/>
            <a:ext cx="7171730" cy="5214974"/>
          </a:xfrm>
          <a:prstGeom prst="round2DiagRect">
            <a:avLst/>
          </a:prstGeom>
          <a:solidFill>
            <a:schemeClr val="tx2">
              <a:lumMod val="40000"/>
              <a:lumOff val="60000"/>
            </a:schemeClr>
          </a:solidFill>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latin typeface="Times New Roman" pitchFamily="18" charset="0"/>
                <a:cs typeface="Times New Roman" pitchFamily="18" charset="0"/>
              </a:rPr>
              <a:t>	</a:t>
            </a:r>
            <a:r>
              <a:rPr lang="tr-TR" sz="2400" dirty="0">
                <a:solidFill>
                  <a:schemeClr val="tx2">
                    <a:lumMod val="25000"/>
                  </a:schemeClr>
                </a:solidFill>
              </a:rPr>
              <a:t> Yüce Allah inkar edenlerin amellerini fırtınalı bir günde rüzgarın şiddetle savurduğu küle ve seraba benzetmektedir. Mümin olmayanlar, kıyamet gününde yaptıkları </a:t>
            </a:r>
            <a:r>
              <a:rPr lang="tr-TR" sz="2400" dirty="0" smtClean="0">
                <a:solidFill>
                  <a:schemeClr val="tx2">
                    <a:lumMod val="25000"/>
                  </a:schemeClr>
                </a:solidFill>
              </a:rPr>
              <a:t>amellerden  </a:t>
            </a:r>
            <a:r>
              <a:rPr lang="tr-TR" sz="2400" dirty="0">
                <a:solidFill>
                  <a:schemeClr val="tx2">
                    <a:lumMod val="25000"/>
                  </a:schemeClr>
                </a:solidFill>
              </a:rPr>
              <a:t>hiçbir şey elde </a:t>
            </a:r>
            <a:r>
              <a:rPr lang="tr-TR" sz="2400" dirty="0" smtClean="0">
                <a:solidFill>
                  <a:schemeClr val="tx2">
                    <a:lumMod val="25000"/>
                  </a:schemeClr>
                </a:solidFill>
              </a:rPr>
              <a:t>edemeyeceklerdir: </a:t>
            </a:r>
            <a:endParaRPr lang="tr-TR" sz="3200" dirty="0">
              <a:solidFill>
                <a:schemeClr val="tx2">
                  <a:lumMod val="25000"/>
                </a:schemeClr>
              </a:solidFill>
            </a:endParaRPr>
          </a:p>
          <a:p>
            <a:pPr algn="ctr"/>
            <a:r>
              <a:rPr lang="ar-SA" sz="3200" b="1" dirty="0">
                <a:solidFill>
                  <a:srgbClr val="C00000"/>
                </a:solidFill>
              </a:rPr>
              <a:t>مَثَلُ الَّذِينَ كَفَرُوا بِرَبِّهِمْ أَعْمَالُهُمْ كَرَمَادٍ اشْتَدَّتْ بِهِ الرِّيحُ فِي يَوْمٍ عَاصِفٍ لَا يَقْدِرُونَ مِمَّا كَسَبُوا عَلَى شَيْءٍ ذَلِكَ هُوَ الضَّلَالُ الْبَعِيدُ</a:t>
            </a:r>
            <a:endParaRPr lang="tr-TR" sz="3200" dirty="0">
              <a:solidFill>
                <a:srgbClr val="C00000"/>
              </a:solidFill>
            </a:endParaRPr>
          </a:p>
          <a:p>
            <a:pPr algn="just"/>
            <a:r>
              <a:rPr lang="tr-TR" sz="2400" dirty="0">
                <a:solidFill>
                  <a:schemeClr val="tx2">
                    <a:lumMod val="25000"/>
                  </a:schemeClr>
                </a:solidFill>
              </a:rPr>
              <a:t>“Rablerini inkar edenlerin durumu şudur: </a:t>
            </a:r>
            <a:r>
              <a:rPr lang="tr-TR" sz="2400" u="sng" dirty="0">
                <a:solidFill>
                  <a:srgbClr val="C00000"/>
                </a:solidFill>
              </a:rPr>
              <a:t>Onların işleri, fırtınalı bir günde rüzgarın şiddetle savurduğu küle benzer. </a:t>
            </a:r>
            <a:r>
              <a:rPr lang="tr-TR" sz="2400" dirty="0">
                <a:solidFill>
                  <a:schemeClr val="tx2">
                    <a:lumMod val="25000"/>
                  </a:schemeClr>
                </a:solidFill>
              </a:rPr>
              <a:t>(Dünyada) kazandıkları hiçbir şeyin (</a:t>
            </a:r>
            <a:r>
              <a:rPr lang="tr-TR" sz="2400" dirty="0" err="1">
                <a:solidFill>
                  <a:schemeClr val="tx2">
                    <a:lumMod val="25000"/>
                  </a:schemeClr>
                </a:solidFill>
              </a:rPr>
              <a:t>ahirette</a:t>
            </a:r>
            <a:r>
              <a:rPr lang="tr-TR" sz="2400" dirty="0">
                <a:solidFill>
                  <a:schemeClr val="tx2">
                    <a:lumMod val="25000"/>
                  </a:schemeClr>
                </a:solidFill>
              </a:rPr>
              <a:t>) yararını görmezler. İşte bu derin sapıklıktır.”(İbrahim 14/18 )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Yuvarlatılmış Çapraz Köşeli Dikdörtgen"/>
          <p:cNvSpPr/>
          <p:nvPr/>
        </p:nvSpPr>
        <p:spPr>
          <a:xfrm>
            <a:off x="71438" y="1214422"/>
            <a:ext cx="6715140" cy="4786346"/>
          </a:xfrm>
          <a:prstGeom prst="round2DiagRect">
            <a:avLst/>
          </a:prstGeom>
          <a:solidFill>
            <a:srgbClr val="C6C09A">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2">
                    <a:lumMod val="25000"/>
                  </a:schemeClr>
                </a:solidFill>
              </a:rPr>
              <a:t> </a:t>
            </a:r>
            <a:r>
              <a:rPr lang="tr-TR" sz="2800" dirty="0" smtClean="0">
                <a:solidFill>
                  <a:schemeClr val="tx2">
                    <a:lumMod val="25000"/>
                  </a:schemeClr>
                </a:solidFill>
              </a:rPr>
              <a:t>	 </a:t>
            </a:r>
            <a:r>
              <a:rPr lang="tr-TR" sz="2800" dirty="0">
                <a:solidFill>
                  <a:schemeClr val="tx2">
                    <a:lumMod val="25000"/>
                  </a:schemeClr>
                </a:solidFill>
              </a:rPr>
              <a:t>İmanın tesiri davranışa yansımazsa davranışın tesiri imana sirayet eder. </a:t>
            </a:r>
            <a:endParaRPr lang="tr-TR" sz="2800" dirty="0" smtClean="0">
              <a:solidFill>
                <a:schemeClr val="tx2">
                  <a:lumMod val="25000"/>
                </a:schemeClr>
              </a:solidFill>
            </a:endParaRPr>
          </a:p>
          <a:p>
            <a:r>
              <a:rPr lang="tr-TR" sz="2800" dirty="0" smtClean="0">
                <a:solidFill>
                  <a:schemeClr val="tx2">
                    <a:lumMod val="25000"/>
                  </a:schemeClr>
                </a:solidFill>
              </a:rPr>
              <a:t>Mevlana’nın </a:t>
            </a:r>
            <a:r>
              <a:rPr lang="tr-TR" sz="2800" dirty="0">
                <a:solidFill>
                  <a:schemeClr val="tx2">
                    <a:lumMod val="25000"/>
                  </a:schemeClr>
                </a:solidFill>
              </a:rPr>
              <a:t>dediği gibi, </a:t>
            </a:r>
            <a:endParaRPr lang="tr-TR" sz="2800" dirty="0" smtClean="0">
              <a:solidFill>
                <a:schemeClr val="tx2">
                  <a:lumMod val="25000"/>
                </a:schemeClr>
              </a:solidFill>
            </a:endParaRPr>
          </a:p>
          <a:p>
            <a:r>
              <a:rPr lang="tr-TR" sz="2800" b="1" dirty="0">
                <a:solidFill>
                  <a:schemeClr val="tx2">
                    <a:lumMod val="25000"/>
                  </a:schemeClr>
                </a:solidFill>
              </a:rPr>
              <a:t>	</a:t>
            </a:r>
            <a:r>
              <a:rPr lang="tr-TR" sz="2800" b="1" dirty="0" smtClean="0">
                <a:solidFill>
                  <a:schemeClr val="tx2">
                    <a:lumMod val="25000"/>
                  </a:schemeClr>
                </a:solidFill>
              </a:rPr>
              <a:t>“</a:t>
            </a:r>
            <a:r>
              <a:rPr lang="tr-TR" sz="2800" b="1" dirty="0">
                <a:solidFill>
                  <a:schemeClr val="tx2">
                    <a:lumMod val="25000"/>
                  </a:schemeClr>
                </a:solidFill>
              </a:rPr>
              <a:t>İnandığınız gibi yaşamazsanız yaşadığınız gibi inanmaya başlarsınız</a:t>
            </a:r>
            <a:r>
              <a:rPr lang="tr-TR" sz="2800" b="1" dirty="0" smtClean="0">
                <a:solidFill>
                  <a:schemeClr val="tx2">
                    <a:lumMod val="25000"/>
                  </a:schemeClr>
                </a:solidFill>
              </a:rPr>
              <a:t>.”</a:t>
            </a:r>
          </a:p>
          <a:p>
            <a:r>
              <a:rPr lang="tr-TR" sz="2800" dirty="0" smtClean="0">
                <a:solidFill>
                  <a:schemeClr val="tx2">
                    <a:lumMod val="25000"/>
                  </a:schemeClr>
                </a:solidFill>
              </a:rPr>
              <a:t>	Kalbinizde </a:t>
            </a:r>
            <a:r>
              <a:rPr lang="tr-TR" sz="2800" dirty="0">
                <a:solidFill>
                  <a:schemeClr val="tx2">
                    <a:lumMod val="25000"/>
                  </a:schemeClr>
                </a:solidFill>
              </a:rPr>
              <a:t>iman ve İslam’ın ilkelerinden başka, iman ve İslam’la çelişen düşünce ve anlayışlara da yer verirseniz, iç çatışma yaşar, bunalıma girersiniz.</a:t>
            </a:r>
            <a:endParaRPr lang="tr-TR" sz="2400" dirty="0">
              <a:solidFill>
                <a:schemeClr val="tx2">
                  <a:lumMod val="25000"/>
                </a:schemeClr>
              </a:solidFill>
              <a:latin typeface="Times New Roman" pitchFamily="18" charset="0"/>
              <a:cs typeface="Times New Roman" pitchFamily="18" charset="0"/>
            </a:endParaRPr>
          </a:p>
        </p:txBody>
      </p:sp>
      <p:pic>
        <p:nvPicPr>
          <p:cNvPr id="1026" name="Picture 2" descr="C:\Users\salim\Pictures\rahmanallah.jpg"/>
          <p:cNvPicPr>
            <a:picLocks noChangeAspect="1" noChangeArrowheads="1"/>
          </p:cNvPicPr>
          <p:nvPr/>
        </p:nvPicPr>
        <p:blipFill>
          <a:blip r:embed="rId2"/>
          <a:srcRect/>
          <a:stretch>
            <a:fillRect/>
          </a:stretch>
        </p:blipFill>
        <p:spPr bwMode="auto">
          <a:xfrm>
            <a:off x="6843744" y="1643050"/>
            <a:ext cx="2228850" cy="3352800"/>
          </a:xfrm>
          <a:prstGeom prst="rect">
            <a:avLst/>
          </a:prstGeom>
          <a:noFill/>
        </p:spPr>
      </p:pic>
      <p:sp>
        <p:nvSpPr>
          <p:cNvPr id="7" name="6 Metin kutusu"/>
          <p:cNvSpPr txBox="1"/>
          <p:nvPr/>
        </p:nvSpPr>
        <p:spPr>
          <a:xfrm>
            <a:off x="2071670" y="214290"/>
            <a:ext cx="6656951" cy="830997"/>
          </a:xfrm>
          <a:prstGeom prst="rect">
            <a:avLst/>
          </a:prstGeom>
          <a:solidFill>
            <a:schemeClr val="accent2">
              <a:lumMod val="20000"/>
              <a:lumOff val="80000"/>
            </a:schemeClr>
          </a:solidFill>
        </p:spPr>
        <p:txBody>
          <a:bodyPr wrap="none" rtlCol="0">
            <a:spAutoFit/>
          </a:bodyPr>
          <a:lstStyle/>
          <a:p>
            <a:r>
              <a:rPr lang="tr-TR" sz="4800" dirty="0" smtClean="0">
                <a:solidFill>
                  <a:schemeClr val="tx2">
                    <a:lumMod val="25000"/>
                  </a:schemeClr>
                </a:solidFill>
              </a:rPr>
              <a:t>İman Ameli Netice Vermeli</a:t>
            </a:r>
            <a:endParaRPr lang="tr-TR" sz="4800" dirty="0">
              <a:solidFill>
                <a:schemeClr val="tx2">
                  <a:lumMod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iyanet_52_p0.jpg"/>
          <p:cNvPicPr>
            <a:picLocks noChangeAspect="1"/>
          </p:cNvPicPr>
          <p:nvPr/>
        </p:nvPicPr>
        <p:blipFill>
          <a:blip r:embed="rId2" cstate="print"/>
          <a:stretch>
            <a:fillRect/>
          </a:stretch>
        </p:blipFill>
        <p:spPr>
          <a:xfrm rot="5400000">
            <a:off x="1345331" y="-1345331"/>
            <a:ext cx="6453340" cy="9144002"/>
          </a:xfrm>
          <a:prstGeom prst="rect">
            <a:avLst/>
          </a:prstGeom>
        </p:spPr>
      </p:pic>
      <p:sp>
        <p:nvSpPr>
          <p:cNvPr id="7" name="6 Dikdörtgen"/>
          <p:cNvSpPr/>
          <p:nvPr/>
        </p:nvSpPr>
        <p:spPr>
          <a:xfrm>
            <a:off x="1071538" y="1142984"/>
            <a:ext cx="6715172" cy="4108817"/>
          </a:xfrm>
          <a:prstGeom prst="rect">
            <a:avLst/>
          </a:prstGeom>
        </p:spPr>
        <p:txBody>
          <a:bodyPr wrap="square">
            <a:spAutoFit/>
          </a:bodyPr>
          <a:lstStyle/>
          <a:p>
            <a:r>
              <a:rPr lang="tr-TR" sz="2900" b="1" dirty="0" smtClean="0">
                <a:solidFill>
                  <a:schemeClr val="accent4">
                    <a:lumMod val="50000"/>
                  </a:schemeClr>
                </a:solidFill>
                <a:latin typeface="Times New Roman" pitchFamily="18" charset="0"/>
                <a:cs typeface="Times New Roman" pitchFamily="18" charset="0"/>
              </a:rPr>
              <a:t>Bir gün İbrahim </a:t>
            </a:r>
            <a:r>
              <a:rPr lang="tr-TR" sz="2900" b="1" dirty="0" err="1" smtClean="0">
                <a:solidFill>
                  <a:schemeClr val="accent4">
                    <a:lumMod val="50000"/>
                  </a:schemeClr>
                </a:solidFill>
                <a:latin typeface="Times New Roman" pitchFamily="18" charset="0"/>
                <a:cs typeface="Times New Roman" pitchFamily="18" charset="0"/>
              </a:rPr>
              <a:t>Ethem’e</a:t>
            </a:r>
            <a:r>
              <a:rPr lang="tr-TR" sz="2900" b="1" dirty="0" smtClean="0">
                <a:solidFill>
                  <a:schemeClr val="accent4">
                    <a:lumMod val="50000"/>
                  </a:schemeClr>
                </a:solidFill>
                <a:latin typeface="Times New Roman" pitchFamily="18" charset="0"/>
                <a:cs typeface="Times New Roman" pitchFamily="18" charset="0"/>
              </a:rPr>
              <a:t> demişler ki: </a:t>
            </a:r>
            <a:r>
              <a:rPr lang="tr-TR" sz="2900" dirty="0" smtClean="0">
                <a:solidFill>
                  <a:schemeClr val="accent4">
                    <a:lumMod val="50000"/>
                  </a:schemeClr>
                </a:solidFill>
                <a:latin typeface="Times New Roman" pitchFamily="18" charset="0"/>
                <a:cs typeface="Times New Roman" pitchFamily="18" charset="0"/>
              </a:rPr>
              <a:t/>
            </a:r>
            <a:br>
              <a:rPr lang="tr-TR" sz="2900" dirty="0" smtClean="0">
                <a:solidFill>
                  <a:schemeClr val="accent4">
                    <a:lumMod val="50000"/>
                  </a:schemeClr>
                </a:solidFill>
                <a:latin typeface="Times New Roman" pitchFamily="18" charset="0"/>
                <a:cs typeface="Times New Roman" pitchFamily="18" charset="0"/>
              </a:rPr>
            </a:br>
            <a:r>
              <a:rPr lang="tr-TR" sz="2900" dirty="0" smtClean="0">
                <a:solidFill>
                  <a:schemeClr val="accent4">
                    <a:lumMod val="50000"/>
                  </a:schemeClr>
                </a:solidFill>
                <a:latin typeface="Times New Roman" pitchFamily="18" charset="0"/>
                <a:cs typeface="Times New Roman" pitchFamily="18" charset="0"/>
              </a:rPr>
              <a:t>-Bu sene havalar çok kurak geçiyor, bitkiler kurudu, kıtlık hüküm sürüyor, biz yağmur duasına çıkıyoruz, sen de bize katıl. O Allah dostu şöyle cevap vermiş:</a:t>
            </a:r>
            <a:br>
              <a:rPr lang="tr-TR" sz="2900" dirty="0" smtClean="0">
                <a:solidFill>
                  <a:schemeClr val="accent4">
                    <a:lumMod val="50000"/>
                  </a:schemeClr>
                </a:solidFill>
                <a:latin typeface="Times New Roman" pitchFamily="18" charset="0"/>
                <a:cs typeface="Times New Roman" pitchFamily="18" charset="0"/>
              </a:rPr>
            </a:br>
            <a:r>
              <a:rPr lang="tr-TR" sz="2900" dirty="0" smtClean="0">
                <a:solidFill>
                  <a:schemeClr val="accent4">
                    <a:lumMod val="50000"/>
                  </a:schemeClr>
                </a:solidFill>
                <a:latin typeface="Times New Roman" pitchFamily="18" charset="0"/>
                <a:cs typeface="Times New Roman" pitchFamily="18" charset="0"/>
              </a:rPr>
              <a:t>-Siz kulluğunu bilin, O Rabliğini bilir. Siz Allah’ın güzel kulları olun, o yağmur da yağdırır, ekini de bitirir, rızkı da bol bol ihsan eder.</a:t>
            </a:r>
            <a:endParaRPr lang="tr-TR" sz="2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Yuvarlatılmış Çapraz Köşeli Dikdörtgen"/>
          <p:cNvSpPr/>
          <p:nvPr/>
        </p:nvSpPr>
        <p:spPr>
          <a:xfrm>
            <a:off x="214282" y="1500174"/>
            <a:ext cx="5170326" cy="4786346"/>
          </a:xfrm>
          <a:prstGeom prst="round2DiagRect">
            <a:avLst/>
          </a:prstGeom>
          <a:solidFill>
            <a:srgbClr val="C6C09A">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smtClean="0"/>
              <a:t>	</a:t>
            </a:r>
            <a:r>
              <a:rPr lang="tr-TR" sz="2800" dirty="0" smtClean="0">
                <a:solidFill>
                  <a:schemeClr val="accent2"/>
                </a:solidFill>
              </a:rPr>
              <a:t>İman </a:t>
            </a:r>
            <a:r>
              <a:rPr lang="tr-TR" sz="2800" dirty="0">
                <a:solidFill>
                  <a:schemeClr val="accent2"/>
                </a:solidFill>
              </a:rPr>
              <a:t>ile Müslüman oluruz, </a:t>
            </a:r>
            <a:r>
              <a:rPr lang="tr-TR" sz="2800" dirty="0" err="1">
                <a:solidFill>
                  <a:schemeClr val="accent2"/>
                </a:solidFill>
              </a:rPr>
              <a:t>salih</a:t>
            </a:r>
            <a:r>
              <a:rPr lang="tr-TR" sz="2800" dirty="0">
                <a:solidFill>
                  <a:schemeClr val="accent2"/>
                </a:solidFill>
              </a:rPr>
              <a:t> amel ile Allah’ın rızasını kazanır ve Allah’ın </a:t>
            </a:r>
            <a:r>
              <a:rPr lang="tr-TR" sz="2800" dirty="0" err="1">
                <a:solidFill>
                  <a:schemeClr val="accent2"/>
                </a:solidFill>
              </a:rPr>
              <a:t>salih</a:t>
            </a:r>
            <a:r>
              <a:rPr lang="tr-TR" sz="2800" dirty="0">
                <a:solidFill>
                  <a:schemeClr val="accent2"/>
                </a:solidFill>
              </a:rPr>
              <a:t> kulları arasına gireriz. Cennete ise amelimizin miktarı ile değil amelimizdeki ihlas ile girebiliriz. </a:t>
            </a:r>
            <a:r>
              <a:rPr lang="tr-TR" sz="2600" dirty="0">
                <a:solidFill>
                  <a:schemeClr val="accent2"/>
                </a:solidFill>
              </a:rPr>
              <a:t/>
            </a:r>
            <a:br>
              <a:rPr lang="tr-TR" sz="2600" dirty="0">
                <a:solidFill>
                  <a:schemeClr val="accent2"/>
                </a:solidFill>
              </a:rPr>
            </a:br>
            <a:r>
              <a:rPr lang="tr-TR" sz="2600" dirty="0" smtClean="0">
                <a:solidFill>
                  <a:schemeClr val="accent2"/>
                </a:solidFill>
              </a:rPr>
              <a:t>	</a:t>
            </a:r>
            <a:r>
              <a:rPr lang="tr-TR" sz="2600" b="1" dirty="0" smtClean="0">
                <a:solidFill>
                  <a:schemeClr val="accent4">
                    <a:lumMod val="50000"/>
                  </a:schemeClr>
                </a:solidFill>
              </a:rPr>
              <a:t>İman </a:t>
            </a:r>
            <a:r>
              <a:rPr lang="tr-TR" sz="2600" b="1" dirty="0">
                <a:solidFill>
                  <a:schemeClr val="accent4">
                    <a:lumMod val="50000"/>
                  </a:schemeClr>
                </a:solidFill>
              </a:rPr>
              <a:t>söz vermek, amel ise verdiği sözü yerine getirmektir. </a:t>
            </a:r>
            <a:endParaRPr lang="tr-TR" sz="2600" b="1" dirty="0" smtClean="0">
              <a:solidFill>
                <a:schemeClr val="accent4">
                  <a:lumMod val="50000"/>
                </a:schemeClr>
              </a:solidFill>
            </a:endParaRPr>
          </a:p>
          <a:p>
            <a:r>
              <a:rPr lang="tr-TR" sz="2600" b="1" dirty="0" smtClean="0">
                <a:solidFill>
                  <a:schemeClr val="accent4">
                    <a:lumMod val="50000"/>
                  </a:schemeClr>
                </a:solidFill>
              </a:rPr>
              <a:t>Er </a:t>
            </a:r>
            <a:r>
              <a:rPr lang="tr-TR" sz="2600" b="1" dirty="0">
                <a:solidFill>
                  <a:schemeClr val="accent4">
                    <a:lumMod val="50000"/>
                  </a:schemeClr>
                </a:solidFill>
              </a:rPr>
              <a:t>kişi sözünde durur. </a:t>
            </a:r>
            <a:r>
              <a:rPr lang="tr-TR" sz="2000" b="1" dirty="0">
                <a:solidFill>
                  <a:schemeClr val="tx2"/>
                </a:solidFill>
              </a:rPr>
              <a:t/>
            </a:r>
            <a:br>
              <a:rPr lang="tr-TR" sz="2000" b="1" dirty="0">
                <a:solidFill>
                  <a:schemeClr val="tx2"/>
                </a:solidFill>
              </a:rPr>
            </a:br>
            <a:endParaRPr lang="tr-TR" sz="2000" dirty="0">
              <a:solidFill>
                <a:schemeClr val="tx2"/>
              </a:solidFill>
              <a:latin typeface="Times New Roman" pitchFamily="18" charset="0"/>
              <a:cs typeface="Times New Roman" pitchFamily="18" charset="0"/>
            </a:endParaRPr>
          </a:p>
        </p:txBody>
      </p:sp>
      <p:sp>
        <p:nvSpPr>
          <p:cNvPr id="6" name="5 Başlık"/>
          <p:cNvSpPr>
            <a:spLocks noGrp="1"/>
          </p:cNvSpPr>
          <p:nvPr>
            <p:ph type="title"/>
          </p:nvPr>
        </p:nvSpPr>
        <p:spPr>
          <a:xfrm>
            <a:off x="1500166" y="142852"/>
            <a:ext cx="7358114" cy="990600"/>
          </a:xfrm>
        </p:spPr>
        <p:txBody>
          <a:bodyPr/>
          <a:lstStyle/>
          <a:p>
            <a:pPr algn="ctr"/>
            <a:r>
              <a:rPr lang="tr-TR" sz="4000" b="1" dirty="0" smtClean="0">
                <a:solidFill>
                  <a:schemeClr val="accent4">
                    <a:lumMod val="50000"/>
                  </a:schemeClr>
                </a:solidFill>
              </a:rPr>
              <a:t>İman söz vermek, amel ise verdiği sözü yerine getirmektir.</a:t>
            </a:r>
            <a:endParaRPr lang="tr-TR" sz="4000" dirty="0"/>
          </a:p>
        </p:txBody>
      </p:sp>
      <p:pic>
        <p:nvPicPr>
          <p:cNvPr id="2050" name="Picture 2" descr="C:\Users\salim\Pictures\P.jpg"/>
          <p:cNvPicPr>
            <a:picLocks noChangeAspect="1" noChangeArrowheads="1"/>
          </p:cNvPicPr>
          <p:nvPr/>
        </p:nvPicPr>
        <p:blipFill>
          <a:blip r:embed="rId2"/>
          <a:srcRect l="1923" t="10606" r="3845" b="1515"/>
          <a:stretch>
            <a:fillRect/>
          </a:stretch>
        </p:blipFill>
        <p:spPr bwMode="auto">
          <a:xfrm>
            <a:off x="5429256" y="1643050"/>
            <a:ext cx="3714744" cy="457203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m.bmp"/>
          <p:cNvPicPr>
            <a:picLocks noChangeAspect="1"/>
          </p:cNvPicPr>
          <p:nvPr/>
        </p:nvPicPr>
        <p:blipFill>
          <a:blip r:embed="rId2" cstate="print"/>
          <a:srcRect l="36378" t="4430" r="7050" b="5544"/>
          <a:stretch>
            <a:fillRect/>
          </a:stretch>
        </p:blipFill>
        <p:spPr>
          <a:xfrm>
            <a:off x="0" y="1214422"/>
            <a:ext cx="2629526" cy="4714908"/>
          </a:xfrm>
          <a:prstGeom prst="rect">
            <a:avLst/>
          </a:prstGeom>
        </p:spPr>
      </p:pic>
      <p:pic>
        <p:nvPicPr>
          <p:cNvPr id="5" name="4 Resim" descr="m.bmp"/>
          <p:cNvPicPr>
            <a:picLocks noChangeAspect="1"/>
          </p:cNvPicPr>
          <p:nvPr/>
        </p:nvPicPr>
        <p:blipFill>
          <a:blip r:embed="rId2" cstate="print"/>
          <a:srcRect l="36378" t="5783" r="7050" b="4191"/>
          <a:stretch>
            <a:fillRect/>
          </a:stretch>
        </p:blipFill>
        <p:spPr>
          <a:xfrm flipH="1">
            <a:off x="6514474" y="1214422"/>
            <a:ext cx="2629526" cy="4714908"/>
          </a:xfrm>
          <a:prstGeom prst="rect">
            <a:avLst/>
          </a:prstGeom>
        </p:spPr>
      </p:pic>
      <p:sp>
        <p:nvSpPr>
          <p:cNvPr id="6" name="5 Metin kutusu"/>
          <p:cNvSpPr txBox="1"/>
          <p:nvPr/>
        </p:nvSpPr>
        <p:spPr>
          <a:xfrm>
            <a:off x="1785918" y="2714620"/>
            <a:ext cx="5904656" cy="2369880"/>
          </a:xfrm>
          <a:prstGeom prst="rect">
            <a:avLst/>
          </a:prstGeom>
          <a:noFill/>
        </p:spPr>
        <p:txBody>
          <a:bodyPr wrap="square" rtlCol="0">
            <a:spAutoFit/>
          </a:bodyPr>
          <a:lstStyle/>
          <a:p>
            <a:r>
              <a:rPr lang="ar-AE" sz="4000" b="1" dirty="0" smtClean="0">
                <a:solidFill>
                  <a:schemeClr val="accent6">
                    <a:lumMod val="50000"/>
                  </a:schemeClr>
                </a:solidFill>
                <a:latin typeface="HASENAT4" pitchFamily="2" charset="-78"/>
                <a:cs typeface="HASENAT4" pitchFamily="2" charset="-78"/>
              </a:rPr>
              <a:t>وَالْعَصْرِ </a:t>
            </a:r>
            <a:r>
              <a:rPr lang="ar-AE" sz="4000" b="1" dirty="0">
                <a:solidFill>
                  <a:schemeClr val="accent6">
                    <a:lumMod val="50000"/>
                  </a:schemeClr>
                </a:solidFill>
                <a:latin typeface="HASENAT4" pitchFamily="2" charset="-78"/>
                <a:cs typeface="HASENAT4" pitchFamily="2" charset="-78"/>
              </a:rPr>
              <a:t>﴿١﴾ </a:t>
            </a:r>
            <a:r>
              <a:rPr lang="ar-AE" sz="4000" b="1" dirty="0" smtClean="0">
                <a:solidFill>
                  <a:schemeClr val="accent6">
                    <a:lumMod val="50000"/>
                  </a:schemeClr>
                </a:solidFill>
                <a:latin typeface="HASENAT4" pitchFamily="2" charset="-78"/>
                <a:cs typeface="HASENAT4" pitchFamily="2" charset="-78"/>
              </a:rPr>
              <a:t>اِنَّ </a:t>
            </a:r>
            <a:r>
              <a:rPr lang="ar-AE" sz="4000" b="1" dirty="0">
                <a:solidFill>
                  <a:schemeClr val="accent6">
                    <a:lumMod val="50000"/>
                  </a:schemeClr>
                </a:solidFill>
                <a:latin typeface="HASENAT4" pitchFamily="2" charset="-78"/>
                <a:cs typeface="HASENAT4" pitchFamily="2" charset="-78"/>
              </a:rPr>
              <a:t>الْاِنْسَانَ لَفٖى خُسْرٍ ﴿٢﴾ </a:t>
            </a:r>
          </a:p>
          <a:p>
            <a:r>
              <a:rPr lang="ar-AE" sz="4000" b="1" dirty="0">
                <a:solidFill>
                  <a:schemeClr val="accent6">
                    <a:lumMod val="50000"/>
                  </a:schemeClr>
                </a:solidFill>
                <a:latin typeface="HASENAT4" pitchFamily="2" charset="-78"/>
                <a:cs typeface="HASENAT4" pitchFamily="2" charset="-78"/>
              </a:rPr>
              <a:t>اِلَّا الَّذٖينَ اٰمَنُوا وَعَمِلُوا الصَّالِحَاتِ وَتَوَاصَوْا بِالْحَقِّ وَتَوَاصَوْا بِالصَّبْرِ ﴿٣﴾ </a:t>
            </a:r>
          </a:p>
          <a:p>
            <a:pPr algn="ctr"/>
            <a:r>
              <a:rPr lang="tr-TR" sz="1400" dirty="0" smtClean="0">
                <a:latin typeface="Times New Roman" pitchFamily="18" charset="0"/>
                <a:cs typeface="Times New Roman" pitchFamily="18" charset="0"/>
              </a:rPr>
              <a:t>					</a:t>
            </a:r>
          </a:p>
          <a:p>
            <a:pPr algn="ctr"/>
            <a:endParaRPr lang="tr-TR" sz="1400" dirty="0" smtClean="0">
              <a:latin typeface="Times New Roman" pitchFamily="18" charset="0"/>
              <a:cs typeface="Times New Roman" pitchFamily="18" charset="0"/>
            </a:endParaRPr>
          </a:p>
        </p:txBody>
      </p:sp>
      <p:sp>
        <p:nvSpPr>
          <p:cNvPr id="7" name="6 Dikdörtgen"/>
          <p:cNvSpPr/>
          <p:nvPr/>
        </p:nvSpPr>
        <p:spPr>
          <a:xfrm>
            <a:off x="3000364" y="285728"/>
            <a:ext cx="3143272" cy="646331"/>
          </a:xfrm>
          <a:prstGeom prst="rect">
            <a:avLst/>
          </a:prstGeom>
        </p:spPr>
        <p:txBody>
          <a:bodyPr wrap="square">
            <a:spAutoFit/>
          </a:bodyPr>
          <a:lstStyle/>
          <a:p>
            <a:pPr algn="ctr"/>
            <a:r>
              <a:rPr lang="tr-TR" sz="3600" b="1" i="1" dirty="0" smtClean="0">
                <a:latin typeface="Times New Roman" pitchFamily="18" charset="0"/>
                <a:cs typeface="Times New Roman" pitchFamily="18" charset="0"/>
              </a:rPr>
              <a:t>ASR  SURESİ </a:t>
            </a:r>
            <a:endParaRPr lang="tr-TR" sz="8000" b="1" i="1" dirty="0">
              <a:solidFill>
                <a:schemeClr val="accent6">
                  <a:lumMod val="50000"/>
                </a:schemeClr>
              </a:solidFill>
              <a:latin typeface="HASENAT4" pitchFamily="2" charset="-78"/>
              <a:cs typeface="HASENAT4"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m.bmp"/>
          <p:cNvPicPr>
            <a:picLocks noChangeAspect="1"/>
          </p:cNvPicPr>
          <p:nvPr/>
        </p:nvPicPr>
        <p:blipFill>
          <a:blip r:embed="rId2" cstate="print"/>
          <a:srcRect l="44827" r="7050"/>
          <a:stretch>
            <a:fillRect/>
          </a:stretch>
        </p:blipFill>
        <p:spPr>
          <a:xfrm>
            <a:off x="0" y="1214422"/>
            <a:ext cx="2236840" cy="5237237"/>
          </a:xfrm>
          <a:prstGeom prst="rect">
            <a:avLst/>
          </a:prstGeom>
        </p:spPr>
      </p:pic>
      <p:sp>
        <p:nvSpPr>
          <p:cNvPr id="6" name="5 Metin kutusu"/>
          <p:cNvSpPr txBox="1"/>
          <p:nvPr/>
        </p:nvSpPr>
        <p:spPr>
          <a:xfrm>
            <a:off x="2571736" y="1214422"/>
            <a:ext cx="6572264" cy="4832092"/>
          </a:xfrm>
          <a:prstGeom prst="rect">
            <a:avLst/>
          </a:prstGeom>
          <a:noFill/>
        </p:spPr>
        <p:txBody>
          <a:bodyPr wrap="square" rtlCol="0">
            <a:spAutoFit/>
          </a:bodyPr>
          <a:lstStyle/>
          <a:p>
            <a:pPr algn="ctr"/>
            <a:r>
              <a:rPr lang="tr-TR" sz="3200" b="1" dirty="0" smtClean="0">
                <a:solidFill>
                  <a:schemeClr val="bg1"/>
                </a:solidFill>
                <a:latin typeface="Times New Roman" pitchFamily="18" charset="0"/>
                <a:cs typeface="Times New Roman" pitchFamily="18" charset="0"/>
              </a:rPr>
              <a:t>Asra </a:t>
            </a:r>
            <a:r>
              <a:rPr lang="tr-TR" sz="3200" b="1" dirty="0">
                <a:solidFill>
                  <a:schemeClr val="bg1"/>
                </a:solidFill>
                <a:latin typeface="Times New Roman" pitchFamily="18" charset="0"/>
                <a:cs typeface="Times New Roman" pitchFamily="18" charset="0"/>
              </a:rPr>
              <a:t>yemin ederim ki </a:t>
            </a:r>
            <a:r>
              <a:rPr lang="tr-TR" sz="3200" b="1" dirty="0" smtClean="0">
                <a:solidFill>
                  <a:schemeClr val="bg1"/>
                </a:solidFill>
                <a:latin typeface="Times New Roman" pitchFamily="18" charset="0"/>
                <a:cs typeface="Times New Roman" pitchFamily="18" charset="0"/>
              </a:rPr>
              <a:t>                                       insan  gerçekten hüsran içindedir. </a:t>
            </a:r>
          </a:p>
          <a:p>
            <a:pPr algn="ctr"/>
            <a:r>
              <a:rPr lang="tr-TR" sz="3200" b="1" dirty="0" smtClean="0">
                <a:solidFill>
                  <a:schemeClr val="bg1"/>
                </a:solidFill>
                <a:latin typeface="Times New Roman" pitchFamily="18" charset="0"/>
                <a:cs typeface="Times New Roman" pitchFamily="18" charset="0"/>
              </a:rPr>
              <a:t>Bundan </a:t>
            </a:r>
            <a:r>
              <a:rPr lang="tr-TR" sz="3200" b="1" dirty="0">
                <a:solidFill>
                  <a:schemeClr val="bg1"/>
                </a:solidFill>
                <a:latin typeface="Times New Roman" pitchFamily="18" charset="0"/>
                <a:cs typeface="Times New Roman" pitchFamily="18" charset="0"/>
              </a:rPr>
              <a:t>ancak </a:t>
            </a:r>
            <a:endParaRPr lang="tr-TR" sz="3200" b="1" dirty="0" smtClean="0">
              <a:solidFill>
                <a:schemeClr val="bg1"/>
              </a:solidFill>
              <a:latin typeface="Times New Roman" pitchFamily="18" charset="0"/>
              <a:cs typeface="Times New Roman" pitchFamily="18" charset="0"/>
            </a:endParaRPr>
          </a:p>
          <a:p>
            <a:pPr algn="ctr"/>
            <a:r>
              <a:rPr lang="tr-TR" sz="3600" b="1" dirty="0" smtClean="0">
                <a:solidFill>
                  <a:schemeClr val="bg1"/>
                </a:solidFill>
                <a:latin typeface="Times New Roman" pitchFamily="18" charset="0"/>
                <a:cs typeface="Times New Roman" pitchFamily="18" charset="0"/>
              </a:rPr>
              <a:t>iman </a:t>
            </a:r>
            <a:r>
              <a:rPr lang="tr-TR" sz="3600" b="1" dirty="0">
                <a:solidFill>
                  <a:schemeClr val="bg1"/>
                </a:solidFill>
                <a:latin typeface="Times New Roman" pitchFamily="18" charset="0"/>
                <a:cs typeface="Times New Roman" pitchFamily="18" charset="0"/>
              </a:rPr>
              <a:t>edip </a:t>
            </a:r>
            <a:endParaRPr lang="tr-TR" sz="3600" b="1" dirty="0" smtClean="0">
              <a:solidFill>
                <a:schemeClr val="bg1"/>
              </a:solidFill>
              <a:latin typeface="Times New Roman" pitchFamily="18" charset="0"/>
              <a:cs typeface="Times New Roman" pitchFamily="18" charset="0"/>
            </a:endParaRPr>
          </a:p>
          <a:p>
            <a:pPr algn="ctr"/>
            <a:r>
              <a:rPr lang="tr-TR" sz="3600" b="1" dirty="0" smtClean="0">
                <a:solidFill>
                  <a:srgbClr val="00B050"/>
                </a:solidFill>
                <a:latin typeface="Times New Roman" pitchFamily="18" charset="0"/>
                <a:cs typeface="Times New Roman" pitchFamily="18" charset="0"/>
              </a:rPr>
              <a:t>iyi </a:t>
            </a:r>
            <a:r>
              <a:rPr lang="tr-TR" sz="3600" b="1" dirty="0">
                <a:solidFill>
                  <a:srgbClr val="00B050"/>
                </a:solidFill>
                <a:latin typeface="Times New Roman" pitchFamily="18" charset="0"/>
                <a:cs typeface="Times New Roman" pitchFamily="18" charset="0"/>
              </a:rPr>
              <a:t>ameller işleyenler,</a:t>
            </a:r>
            <a:r>
              <a:rPr lang="tr-TR" sz="3600" b="1" dirty="0">
                <a:solidFill>
                  <a:schemeClr val="tx2">
                    <a:lumMod val="60000"/>
                    <a:lumOff val="40000"/>
                  </a:schemeClr>
                </a:solidFill>
                <a:latin typeface="Times New Roman" pitchFamily="18" charset="0"/>
                <a:cs typeface="Times New Roman" pitchFamily="18" charset="0"/>
              </a:rPr>
              <a:t> </a:t>
            </a:r>
            <a:endParaRPr lang="tr-TR" sz="3600" b="1" dirty="0" smtClean="0">
              <a:solidFill>
                <a:schemeClr val="tx2">
                  <a:lumMod val="60000"/>
                  <a:lumOff val="40000"/>
                </a:schemeClr>
              </a:solidFill>
              <a:latin typeface="Times New Roman" pitchFamily="18" charset="0"/>
              <a:cs typeface="Times New Roman" pitchFamily="18" charset="0"/>
            </a:endParaRPr>
          </a:p>
          <a:p>
            <a:pPr algn="ctr"/>
            <a:r>
              <a:rPr lang="tr-TR" sz="3600" b="1" dirty="0" smtClean="0">
                <a:solidFill>
                  <a:srgbClr val="FF0000"/>
                </a:solidFill>
                <a:latin typeface="Times New Roman" pitchFamily="18" charset="0"/>
                <a:cs typeface="Times New Roman" pitchFamily="18" charset="0"/>
              </a:rPr>
              <a:t>birbirlerine </a:t>
            </a:r>
            <a:r>
              <a:rPr lang="tr-TR" sz="3600" b="1" dirty="0">
                <a:solidFill>
                  <a:srgbClr val="FF0000"/>
                </a:solidFill>
                <a:latin typeface="Times New Roman" pitchFamily="18" charset="0"/>
                <a:cs typeface="Times New Roman" pitchFamily="18" charset="0"/>
              </a:rPr>
              <a:t>hakkı tavsiye edenler </a:t>
            </a:r>
            <a:endParaRPr lang="tr-TR" sz="3600" b="1" dirty="0" smtClean="0">
              <a:solidFill>
                <a:srgbClr val="FF0000"/>
              </a:solidFill>
              <a:latin typeface="Times New Roman" pitchFamily="18" charset="0"/>
              <a:cs typeface="Times New Roman" pitchFamily="18" charset="0"/>
            </a:endParaRPr>
          </a:p>
          <a:p>
            <a:pPr algn="ctr"/>
            <a:r>
              <a:rPr lang="tr-TR" sz="3600" b="1" dirty="0" smtClean="0">
                <a:solidFill>
                  <a:srgbClr val="FF0000"/>
                </a:solidFill>
                <a:latin typeface="Times New Roman" pitchFamily="18" charset="0"/>
                <a:cs typeface="Times New Roman" pitchFamily="18" charset="0"/>
              </a:rPr>
              <a:t>ve </a:t>
            </a:r>
            <a:r>
              <a:rPr lang="tr-TR" sz="3600" b="1" dirty="0">
                <a:solidFill>
                  <a:srgbClr val="FFC000"/>
                </a:solidFill>
                <a:latin typeface="Times New Roman" pitchFamily="18" charset="0"/>
                <a:cs typeface="Times New Roman" pitchFamily="18" charset="0"/>
              </a:rPr>
              <a:t>sabrı tavsiye edenler </a:t>
            </a:r>
            <a:r>
              <a:rPr lang="tr-TR" sz="3200" b="1" dirty="0">
                <a:solidFill>
                  <a:schemeClr val="bg1"/>
                </a:solidFill>
                <a:latin typeface="Times New Roman" pitchFamily="18" charset="0"/>
                <a:cs typeface="Times New Roman" pitchFamily="18" charset="0"/>
              </a:rPr>
              <a:t>müstesnadır. </a:t>
            </a:r>
            <a:endParaRPr lang="tr-TR" sz="3200" b="1" dirty="0">
              <a:latin typeface="Times New Roman" pitchFamily="18" charset="0"/>
              <a:cs typeface="Times New Roman" pitchFamily="18" charset="0"/>
            </a:endParaRPr>
          </a:p>
        </p:txBody>
      </p:sp>
      <p:sp>
        <p:nvSpPr>
          <p:cNvPr id="7" name="6 Dikdörtgen"/>
          <p:cNvSpPr/>
          <p:nvPr/>
        </p:nvSpPr>
        <p:spPr>
          <a:xfrm>
            <a:off x="3786182" y="214290"/>
            <a:ext cx="2929007" cy="646331"/>
          </a:xfrm>
          <a:prstGeom prst="rect">
            <a:avLst/>
          </a:prstGeom>
        </p:spPr>
        <p:txBody>
          <a:bodyPr wrap="none">
            <a:spAutoFit/>
          </a:bodyPr>
          <a:lstStyle/>
          <a:p>
            <a:pPr algn="ctr"/>
            <a:r>
              <a:rPr lang="tr-TR" sz="3600" b="1" i="1" dirty="0" smtClean="0">
                <a:solidFill>
                  <a:schemeClr val="tx2">
                    <a:lumMod val="25000"/>
                  </a:schemeClr>
                </a:solidFill>
                <a:latin typeface="Times New Roman" pitchFamily="18" charset="0"/>
                <a:cs typeface="Times New Roman" pitchFamily="18" charset="0"/>
              </a:rPr>
              <a:t>ASR SURESİ </a:t>
            </a:r>
            <a:endParaRPr lang="tr-TR" sz="8000" b="1" i="1" dirty="0">
              <a:solidFill>
                <a:schemeClr val="tx2">
                  <a:lumMod val="25000"/>
                </a:schemeClr>
              </a:solidFill>
              <a:latin typeface="HASENAT4" pitchFamily="2" charset="-78"/>
              <a:cs typeface="HASENAT4"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tezhipmv8.jpg"/>
          <p:cNvPicPr>
            <a:picLocks noChangeAspect="1"/>
          </p:cNvPicPr>
          <p:nvPr/>
        </p:nvPicPr>
        <p:blipFill>
          <a:blip r:embed="rId2" cstate="print"/>
          <a:stretch>
            <a:fillRect/>
          </a:stretch>
        </p:blipFill>
        <p:spPr>
          <a:xfrm>
            <a:off x="0" y="1214422"/>
            <a:ext cx="9144000" cy="5643578"/>
          </a:xfrm>
          <a:prstGeom prst="rect">
            <a:avLst/>
          </a:prstGeom>
        </p:spPr>
      </p:pic>
      <p:sp>
        <p:nvSpPr>
          <p:cNvPr id="10" name="9 Yuvarlatılmış Çapraz Köşeli Dikdörtgen"/>
          <p:cNvSpPr/>
          <p:nvPr/>
        </p:nvSpPr>
        <p:spPr>
          <a:xfrm>
            <a:off x="1187624" y="2492896"/>
            <a:ext cx="6768752" cy="2936368"/>
          </a:xfrm>
          <a:prstGeom prst="round2DiagRect">
            <a:avLst/>
          </a:prstGeom>
          <a:solidFill>
            <a:srgbClr val="C6C09A">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smtClean="0">
                <a:solidFill>
                  <a:schemeClr val="tx1"/>
                </a:solidFill>
                <a:latin typeface="Times New Roman" pitchFamily="18" charset="0"/>
                <a:cs typeface="Times New Roman" pitchFamily="18" charset="0"/>
              </a:rPr>
              <a:t>"</a:t>
            </a:r>
            <a:r>
              <a:rPr lang="tr-TR" sz="2800" b="1" dirty="0">
                <a:solidFill>
                  <a:schemeClr val="tx1"/>
                </a:solidFill>
                <a:latin typeface="Times New Roman" pitchFamily="18" charset="0"/>
                <a:cs typeface="Times New Roman" pitchFamily="18" charset="0"/>
              </a:rPr>
              <a:t>Amel</a:t>
            </a:r>
            <a:r>
              <a:rPr lang="tr-TR" sz="2800" dirty="0">
                <a:solidFill>
                  <a:schemeClr val="tx1"/>
                </a:solidFill>
                <a:latin typeface="Times New Roman" pitchFamily="18" charset="0"/>
                <a:cs typeface="Times New Roman" pitchFamily="18" charset="0"/>
              </a:rPr>
              <a:t>", iradeye dayalı iş, davranış ve eylem,</a:t>
            </a:r>
            <a:r>
              <a:rPr lang="tr-TR" sz="3200" dirty="0">
                <a:solidFill>
                  <a:schemeClr val="tx1"/>
                </a:solidFill>
                <a:latin typeface="Times New Roman" pitchFamily="18" charset="0"/>
                <a:cs typeface="Times New Roman" pitchFamily="18" charset="0"/>
              </a:rPr>
              <a:t> </a:t>
            </a:r>
            <a:r>
              <a:rPr lang="tr-TR" sz="2800" dirty="0" smtClean="0">
                <a:solidFill>
                  <a:schemeClr val="tx1"/>
                </a:solidFill>
                <a:latin typeface="Times New Roman" pitchFamily="18" charset="0"/>
                <a:cs typeface="Times New Roman" pitchFamily="18" charset="0"/>
              </a:rPr>
              <a:t>"</a:t>
            </a:r>
            <a:r>
              <a:rPr lang="tr-TR" sz="2800" b="1" dirty="0" err="1" smtClean="0">
                <a:solidFill>
                  <a:schemeClr val="tx1"/>
                </a:solidFill>
                <a:latin typeface="Times New Roman" pitchFamily="18" charset="0"/>
                <a:cs typeface="Times New Roman" pitchFamily="18" charset="0"/>
              </a:rPr>
              <a:t>salih</a:t>
            </a:r>
            <a:r>
              <a:rPr lang="tr-TR" sz="2800" b="1" dirty="0" smtClean="0">
                <a:solidFill>
                  <a:schemeClr val="tx1"/>
                </a:solidFill>
                <a:latin typeface="Times New Roman" pitchFamily="18" charset="0"/>
                <a:cs typeface="Times New Roman" pitchFamily="18" charset="0"/>
              </a:rPr>
              <a:t> </a:t>
            </a:r>
            <a:r>
              <a:rPr lang="tr-TR" sz="2800" b="1" dirty="0">
                <a:solidFill>
                  <a:schemeClr val="tx1"/>
                </a:solidFill>
                <a:latin typeface="Times New Roman" pitchFamily="18" charset="0"/>
                <a:cs typeface="Times New Roman" pitchFamily="18" charset="0"/>
              </a:rPr>
              <a:t>amel</a:t>
            </a:r>
            <a:r>
              <a:rPr lang="tr-TR" sz="2800" dirty="0">
                <a:solidFill>
                  <a:schemeClr val="tx1"/>
                </a:solidFill>
                <a:latin typeface="Times New Roman" pitchFamily="18" charset="0"/>
                <a:cs typeface="Times New Roman" pitchFamily="18" charset="0"/>
              </a:rPr>
              <a:t>" ise; </a:t>
            </a:r>
            <a:r>
              <a:rPr lang="tr-TR" sz="2800" b="1" dirty="0">
                <a:solidFill>
                  <a:srgbClr val="C00000"/>
                </a:solidFill>
                <a:latin typeface="Times New Roman" pitchFamily="18" charset="0"/>
                <a:cs typeface="Times New Roman" pitchFamily="18" charset="0"/>
              </a:rPr>
              <a:t>niyete ve iradeye bağlı olarak yapılan bilinçli fiil ve hayırlı iş demektir. </a:t>
            </a:r>
            <a:endParaRPr lang="tr-TR" sz="2400" b="1" dirty="0" smtClean="0">
              <a:solidFill>
                <a:srgbClr val="C00000"/>
              </a:solidFill>
              <a:latin typeface="Times New Roman" pitchFamily="18" charset="0"/>
              <a:cs typeface="Times New Roman" pitchFamily="18" charset="0"/>
            </a:endParaRPr>
          </a:p>
          <a:p>
            <a:r>
              <a:rPr lang="tr-TR" sz="2400" dirty="0" smtClean="0">
                <a:solidFill>
                  <a:schemeClr val="tx1">
                    <a:lumMod val="95000"/>
                    <a:lumOff val="5000"/>
                  </a:schemeClr>
                </a:solidFill>
                <a:latin typeface="Times New Roman" pitchFamily="18" charset="0"/>
                <a:cs typeface="Times New Roman" pitchFamily="18" charset="0"/>
              </a:rPr>
              <a:t>	</a:t>
            </a:r>
            <a:r>
              <a:rPr lang="tr-TR" sz="2400" b="1" dirty="0" smtClean="0">
                <a:solidFill>
                  <a:schemeClr val="tx1"/>
                </a:solidFill>
                <a:latin typeface="Times New Roman" pitchFamily="18" charset="0"/>
                <a:cs typeface="Times New Roman" pitchFamily="18" charset="0"/>
              </a:rPr>
              <a:t>Yapıldığı </a:t>
            </a:r>
            <a:r>
              <a:rPr lang="tr-TR" sz="2400" b="1" dirty="0">
                <a:solidFill>
                  <a:schemeClr val="tx1"/>
                </a:solidFill>
                <a:latin typeface="Times New Roman" pitchFamily="18" charset="0"/>
                <a:cs typeface="Times New Roman" pitchFamily="18" charset="0"/>
              </a:rPr>
              <a:t>zaman sevap kazanılan, Allah ve Peygamberin emir ve yasaklarına uygun her amel  </a:t>
            </a:r>
            <a:r>
              <a:rPr lang="tr-TR" sz="2400" b="1" dirty="0" err="1">
                <a:solidFill>
                  <a:schemeClr val="tx1"/>
                </a:solidFill>
                <a:latin typeface="Times New Roman" pitchFamily="18" charset="0"/>
                <a:cs typeface="Times New Roman" pitchFamily="18" charset="0"/>
              </a:rPr>
              <a:t>salih</a:t>
            </a:r>
            <a:r>
              <a:rPr lang="tr-TR" sz="2400" b="1" dirty="0">
                <a:solidFill>
                  <a:schemeClr val="tx1"/>
                </a:solidFill>
                <a:latin typeface="Times New Roman" pitchFamily="18" charset="0"/>
                <a:cs typeface="Times New Roman" pitchFamily="18" charset="0"/>
              </a:rPr>
              <a:t> ameldir. </a:t>
            </a:r>
            <a:endParaRPr lang="tr-TR" sz="5400" b="1" dirty="0">
              <a:solidFill>
                <a:schemeClr val="tx1"/>
              </a:solidFill>
              <a:latin typeface="Times New Roman" pitchFamily="18" charset="0"/>
              <a:cs typeface="Times New Roman" pitchFamily="18" charset="0"/>
            </a:endParaRPr>
          </a:p>
        </p:txBody>
      </p:sp>
      <p:sp>
        <p:nvSpPr>
          <p:cNvPr id="6" name="5 Başlık"/>
          <p:cNvSpPr>
            <a:spLocks noGrp="1"/>
          </p:cNvSpPr>
          <p:nvPr>
            <p:ph type="title"/>
          </p:nvPr>
        </p:nvSpPr>
        <p:spPr/>
        <p:txBody>
          <a:bodyPr/>
          <a:lstStyle/>
          <a:p>
            <a:pPr algn="ctr"/>
            <a:r>
              <a:rPr lang="ar-AE" sz="5400" b="1" dirty="0" smtClean="0">
                <a:solidFill>
                  <a:schemeClr val="accent6">
                    <a:lumMod val="50000"/>
                  </a:schemeClr>
                </a:solidFill>
                <a:latin typeface="HASENAT4" pitchFamily="2" charset="-78"/>
                <a:cs typeface="HASENAT4" pitchFamily="2" charset="-78"/>
              </a:rPr>
              <a:t>اِلَّا الَّذٖينَ اٰمَنُوا وَعَمِلُوا الصَّالِحَاتِ</a:t>
            </a:r>
            <a:endParaRPr lang="tr-TR" sz="5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Yuvarlatılmış Çapraz Köşeli Dikdörtgen"/>
          <p:cNvSpPr/>
          <p:nvPr/>
        </p:nvSpPr>
        <p:spPr>
          <a:xfrm>
            <a:off x="0" y="1428736"/>
            <a:ext cx="6643702" cy="4429156"/>
          </a:xfrm>
          <a:prstGeom prst="round2DiagRect">
            <a:avLst/>
          </a:prstGeom>
          <a:solidFill>
            <a:srgbClr val="C6C09A">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latin typeface="Times New Roman" pitchFamily="18" charset="0"/>
                <a:cs typeface="Times New Roman" pitchFamily="18" charset="0"/>
              </a:rPr>
              <a:t>Bir amelin </a:t>
            </a:r>
            <a:r>
              <a:rPr lang="tr-TR" sz="2800" b="1" dirty="0" err="1">
                <a:solidFill>
                  <a:schemeClr val="tx1"/>
                </a:solidFill>
                <a:latin typeface="Times New Roman" pitchFamily="18" charset="0"/>
                <a:cs typeface="Times New Roman" pitchFamily="18" charset="0"/>
              </a:rPr>
              <a:t>salih</a:t>
            </a:r>
            <a:r>
              <a:rPr lang="tr-TR" sz="2800" b="1" dirty="0">
                <a:solidFill>
                  <a:schemeClr val="tx1"/>
                </a:solidFill>
                <a:latin typeface="Times New Roman" pitchFamily="18" charset="0"/>
                <a:cs typeface="Times New Roman" pitchFamily="18" charset="0"/>
              </a:rPr>
              <a:t> amel olabilmesi için;</a:t>
            </a:r>
          </a:p>
          <a:p>
            <a:pPr marL="342900" lvl="0" indent="-342900">
              <a:buFont typeface="+mj-lt"/>
              <a:buAutoNum type="arabicPeriod"/>
            </a:pPr>
            <a:r>
              <a:rPr lang="tr-TR" sz="3200" dirty="0" err="1">
                <a:solidFill>
                  <a:srgbClr val="C00000"/>
                </a:solidFill>
                <a:latin typeface="Times New Roman" pitchFamily="18" charset="0"/>
                <a:cs typeface="Times New Roman" pitchFamily="18" charset="0"/>
              </a:rPr>
              <a:t>salih</a:t>
            </a:r>
            <a:r>
              <a:rPr lang="tr-TR" sz="3200" dirty="0">
                <a:solidFill>
                  <a:srgbClr val="C00000"/>
                </a:solidFill>
                <a:latin typeface="Times New Roman" pitchFamily="18" charset="0"/>
                <a:cs typeface="Times New Roman" pitchFamily="18" charset="0"/>
              </a:rPr>
              <a:t> ameli yapan kişinin </a:t>
            </a:r>
            <a:r>
              <a:rPr lang="tr-TR" sz="3200" dirty="0" err="1">
                <a:solidFill>
                  <a:srgbClr val="C00000"/>
                </a:solidFill>
                <a:latin typeface="Times New Roman" pitchFamily="18" charset="0"/>
                <a:cs typeface="Times New Roman" pitchFamily="18" charset="0"/>
              </a:rPr>
              <a:t>müslüman</a:t>
            </a:r>
            <a:r>
              <a:rPr lang="tr-TR" sz="3200" dirty="0">
                <a:solidFill>
                  <a:srgbClr val="C00000"/>
                </a:solidFill>
                <a:latin typeface="Times New Roman" pitchFamily="18" charset="0"/>
                <a:cs typeface="Times New Roman" pitchFamily="18" charset="0"/>
              </a:rPr>
              <a:t> olması,</a:t>
            </a:r>
          </a:p>
          <a:p>
            <a:pPr marL="342900" lvl="0" indent="-342900">
              <a:buFont typeface="+mj-lt"/>
              <a:buAutoNum type="arabicPeriod"/>
            </a:pPr>
            <a:r>
              <a:rPr lang="tr-TR" sz="3200" dirty="0">
                <a:solidFill>
                  <a:schemeClr val="accent1">
                    <a:lumMod val="75000"/>
                  </a:schemeClr>
                </a:solidFill>
                <a:latin typeface="Times New Roman" pitchFamily="18" charset="0"/>
                <a:cs typeface="Times New Roman" pitchFamily="18" charset="0"/>
              </a:rPr>
              <a:t>Salih amili imanın gereği olarak yapması,</a:t>
            </a:r>
          </a:p>
          <a:p>
            <a:pPr marL="342900" lvl="0" indent="-342900">
              <a:buFont typeface="+mj-lt"/>
              <a:buAutoNum type="arabicPeriod"/>
            </a:pPr>
            <a:r>
              <a:rPr lang="tr-TR" sz="3200" dirty="0" err="1">
                <a:solidFill>
                  <a:srgbClr val="7030A0"/>
                </a:solidFill>
                <a:latin typeface="Times New Roman" pitchFamily="18" charset="0"/>
                <a:cs typeface="Times New Roman" pitchFamily="18" charset="0"/>
              </a:rPr>
              <a:t>Kur'an'a</a:t>
            </a:r>
            <a:r>
              <a:rPr lang="tr-TR" sz="3200" dirty="0">
                <a:solidFill>
                  <a:srgbClr val="7030A0"/>
                </a:solidFill>
                <a:latin typeface="Times New Roman" pitchFamily="18" charset="0"/>
                <a:cs typeface="Times New Roman" pitchFamily="18" charset="0"/>
              </a:rPr>
              <a:t> ve Sünnete uygun olması,</a:t>
            </a:r>
          </a:p>
          <a:p>
            <a:pPr marL="342900" lvl="0" indent="-342900">
              <a:buFont typeface="+mj-lt"/>
              <a:buAutoNum type="arabicPeriod"/>
            </a:pPr>
            <a:r>
              <a:rPr lang="tr-TR" sz="3200" dirty="0">
                <a:solidFill>
                  <a:srgbClr val="C00000"/>
                </a:solidFill>
                <a:latin typeface="Times New Roman" pitchFamily="18" charset="0"/>
                <a:cs typeface="Times New Roman" pitchFamily="18" charset="0"/>
              </a:rPr>
              <a:t>Tam bir ihlas </a:t>
            </a:r>
            <a:r>
              <a:rPr lang="tr-TR" sz="3200" dirty="0" smtClean="0">
                <a:solidFill>
                  <a:srgbClr val="C00000"/>
                </a:solidFill>
                <a:latin typeface="Times New Roman" pitchFamily="18" charset="0"/>
                <a:cs typeface="Times New Roman" pitchFamily="18" charset="0"/>
              </a:rPr>
              <a:t>ve </a:t>
            </a:r>
            <a:r>
              <a:rPr lang="tr-TR" sz="3200" dirty="0">
                <a:solidFill>
                  <a:srgbClr val="C00000"/>
                </a:solidFill>
                <a:latin typeface="Times New Roman" pitchFamily="18" charset="0"/>
                <a:cs typeface="Times New Roman" pitchFamily="18" charset="0"/>
              </a:rPr>
              <a:t>iyi bir </a:t>
            </a:r>
            <a:r>
              <a:rPr lang="tr-TR" sz="3200" dirty="0" err="1">
                <a:solidFill>
                  <a:srgbClr val="C00000"/>
                </a:solidFill>
                <a:latin typeface="Times New Roman" pitchFamily="18" charset="0"/>
                <a:cs typeface="Times New Roman" pitchFamily="18" charset="0"/>
              </a:rPr>
              <a:t>niyyetle</a:t>
            </a:r>
            <a:r>
              <a:rPr lang="tr-TR" sz="3200" dirty="0">
                <a:solidFill>
                  <a:srgbClr val="C00000"/>
                </a:solidFill>
                <a:latin typeface="Times New Roman" pitchFamily="18" charset="0"/>
                <a:cs typeface="Times New Roman" pitchFamily="18" charset="0"/>
              </a:rPr>
              <a:t> yapılması gerekir.</a:t>
            </a:r>
          </a:p>
          <a:p>
            <a:r>
              <a:rPr lang="tr-TR" sz="2300" dirty="0" smtClean="0">
                <a:solidFill>
                  <a:srgbClr val="C00000"/>
                </a:solidFill>
                <a:latin typeface="Times New Roman" pitchFamily="18" charset="0"/>
                <a:cs typeface="Times New Roman" pitchFamily="18" charset="0"/>
              </a:rPr>
              <a:t>	</a:t>
            </a:r>
            <a:endParaRPr lang="tr-TR" sz="2300" dirty="0">
              <a:solidFill>
                <a:srgbClr val="C00000"/>
              </a:solidFill>
              <a:latin typeface="Times New Roman" pitchFamily="18" charset="0"/>
              <a:cs typeface="Times New Roman" pitchFamily="18" charset="0"/>
            </a:endParaRPr>
          </a:p>
        </p:txBody>
      </p:sp>
      <p:pic>
        <p:nvPicPr>
          <p:cNvPr id="3074" name="Picture 2" descr="C:\Users\salim\Pictures\Ya_Sehru_Ramazan_by_gencebay55.jpg"/>
          <p:cNvPicPr>
            <a:picLocks noChangeAspect="1" noChangeArrowheads="1"/>
          </p:cNvPicPr>
          <p:nvPr/>
        </p:nvPicPr>
        <p:blipFill>
          <a:blip r:embed="rId2"/>
          <a:srcRect l="8135" r="8611" b="7018"/>
          <a:stretch>
            <a:fillRect/>
          </a:stretch>
        </p:blipFill>
        <p:spPr bwMode="auto">
          <a:xfrm>
            <a:off x="6662572" y="1428735"/>
            <a:ext cx="2481428" cy="4535023"/>
          </a:xfrm>
          <a:prstGeom prst="rect">
            <a:avLst/>
          </a:prstGeom>
          <a:noFill/>
        </p:spPr>
      </p:pic>
      <p:sp>
        <p:nvSpPr>
          <p:cNvPr id="7" name="6 Dikdörtgen"/>
          <p:cNvSpPr/>
          <p:nvPr/>
        </p:nvSpPr>
        <p:spPr>
          <a:xfrm>
            <a:off x="1643042" y="405450"/>
            <a:ext cx="7500958" cy="646331"/>
          </a:xfrm>
          <a:prstGeom prst="rect">
            <a:avLst/>
          </a:prstGeom>
        </p:spPr>
        <p:txBody>
          <a:bodyPr wrap="square">
            <a:spAutoFit/>
          </a:bodyPr>
          <a:lstStyle/>
          <a:p>
            <a:pPr lvl="0" algn="ctr"/>
            <a:r>
              <a:rPr lang="tr-TR" sz="3600" b="1" i="1" dirty="0" smtClean="0">
                <a:solidFill>
                  <a:schemeClr val="tx2">
                    <a:lumMod val="25000"/>
                  </a:schemeClr>
                </a:solidFill>
                <a:latin typeface="Times New Roman" pitchFamily="18" charset="0"/>
                <a:cs typeface="Times New Roman" pitchFamily="18" charset="0"/>
              </a:rPr>
              <a:t>Bir amelin </a:t>
            </a:r>
            <a:r>
              <a:rPr lang="tr-TR" sz="3600" b="1" i="1" dirty="0" err="1" smtClean="0">
                <a:solidFill>
                  <a:schemeClr val="tx2">
                    <a:lumMod val="25000"/>
                  </a:schemeClr>
                </a:solidFill>
                <a:latin typeface="Times New Roman" pitchFamily="18" charset="0"/>
                <a:cs typeface="Times New Roman" pitchFamily="18" charset="0"/>
              </a:rPr>
              <a:t>salih</a:t>
            </a:r>
            <a:r>
              <a:rPr lang="tr-TR" sz="3600" b="1" i="1" dirty="0" smtClean="0">
                <a:solidFill>
                  <a:schemeClr val="tx2">
                    <a:lumMod val="25000"/>
                  </a:schemeClr>
                </a:solidFill>
                <a:latin typeface="Times New Roman" pitchFamily="18" charset="0"/>
                <a:cs typeface="Times New Roman" pitchFamily="18" charset="0"/>
              </a:rPr>
              <a:t> amel olabilmesi için;</a:t>
            </a:r>
            <a:endParaRPr lang="tr-TR" sz="3600" b="1" i="1" dirty="0">
              <a:solidFill>
                <a:schemeClr val="tx2">
                  <a:lumMod val="2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pPr algn="ctr"/>
            <a:r>
              <a:rPr lang="tr-TR" sz="4800" b="1" i="1" dirty="0" smtClean="0">
                <a:solidFill>
                  <a:schemeClr val="tx1"/>
                </a:solidFill>
              </a:rPr>
              <a:t>Salih Amel = İBADET</a:t>
            </a:r>
            <a:endParaRPr lang="tr-TR" sz="4800" b="1" i="1" dirty="0">
              <a:solidFill>
                <a:schemeClr val="tx1"/>
              </a:solidFill>
            </a:endParaRPr>
          </a:p>
        </p:txBody>
      </p:sp>
      <p:sp>
        <p:nvSpPr>
          <p:cNvPr id="5" name="4 İçerik Yer Tutucusu"/>
          <p:cNvSpPr>
            <a:spLocks noGrp="1"/>
          </p:cNvSpPr>
          <p:nvPr>
            <p:ph sz="quarter" idx="1"/>
          </p:nvPr>
        </p:nvSpPr>
        <p:spPr/>
        <p:txBody>
          <a:bodyPr/>
          <a:lstStyle/>
          <a:p>
            <a:r>
              <a:rPr lang="tr-TR" sz="3200" dirty="0" smtClean="0">
                <a:solidFill>
                  <a:schemeClr val="tx1"/>
                </a:solidFill>
                <a:latin typeface="Times New Roman" pitchFamily="18" charset="0"/>
                <a:cs typeface="Times New Roman" pitchFamily="18" charset="0"/>
              </a:rPr>
              <a:t>Yüce Allah, müminlere </a:t>
            </a:r>
            <a:r>
              <a:rPr lang="tr-TR" sz="3200" dirty="0" err="1" smtClean="0">
                <a:solidFill>
                  <a:schemeClr val="tx1"/>
                </a:solidFill>
                <a:latin typeface="Times New Roman" pitchFamily="18" charset="0"/>
                <a:cs typeface="Times New Roman" pitchFamily="18" charset="0"/>
              </a:rPr>
              <a:t>salih</a:t>
            </a:r>
            <a:r>
              <a:rPr lang="tr-TR" sz="3200" dirty="0" smtClean="0">
                <a:solidFill>
                  <a:schemeClr val="tx1"/>
                </a:solidFill>
                <a:latin typeface="Times New Roman" pitchFamily="18" charset="0"/>
                <a:cs typeface="Times New Roman" pitchFamily="18" charset="0"/>
              </a:rPr>
              <a:t> ameller işlemesini emretmektedir:</a:t>
            </a:r>
          </a:p>
          <a:p>
            <a:r>
              <a:rPr lang="tr-TR" sz="3200" dirty="0" smtClean="0">
                <a:solidFill>
                  <a:srgbClr val="C00000"/>
                </a:solidFill>
                <a:latin typeface="Times New Roman" pitchFamily="18" charset="0"/>
                <a:cs typeface="Times New Roman" pitchFamily="18" charset="0"/>
              </a:rPr>
              <a:t> </a:t>
            </a:r>
            <a:r>
              <a:rPr lang="ar-SA" sz="3200" dirty="0" smtClean="0">
                <a:solidFill>
                  <a:srgbClr val="C00000"/>
                </a:solidFill>
                <a:latin typeface="Times New Roman" pitchFamily="18" charset="0"/>
                <a:cs typeface="Times New Roman" pitchFamily="18" charset="0"/>
              </a:rPr>
              <a:t>وَاعْمَلُوا صَالِحًا</a:t>
            </a:r>
            <a:r>
              <a:rPr lang="tr-TR" sz="3200" dirty="0" smtClean="0">
                <a:solidFill>
                  <a:srgbClr val="C00000"/>
                </a:solidFill>
                <a:latin typeface="Times New Roman" pitchFamily="18" charset="0"/>
                <a:cs typeface="Times New Roman" pitchFamily="18" charset="0"/>
              </a:rPr>
              <a:t>  ”Salih ameller işleyin” (</a:t>
            </a:r>
            <a:r>
              <a:rPr lang="tr-TR" sz="3200" dirty="0" err="1" smtClean="0">
                <a:solidFill>
                  <a:srgbClr val="C00000"/>
                </a:solidFill>
                <a:latin typeface="Times New Roman" pitchFamily="18" charset="0"/>
                <a:cs typeface="Times New Roman" pitchFamily="18" charset="0"/>
              </a:rPr>
              <a:t>Sebe</a:t>
            </a:r>
            <a:r>
              <a:rPr lang="tr-TR" sz="3200" dirty="0" smtClean="0">
                <a:solidFill>
                  <a:srgbClr val="C00000"/>
                </a:solidFill>
                <a:latin typeface="Times New Roman" pitchFamily="18" charset="0"/>
                <a:cs typeface="Times New Roman" pitchFamily="18" charset="0"/>
              </a:rPr>
              <a:t>, 34/11).</a:t>
            </a:r>
          </a:p>
          <a:p>
            <a:endParaRPr lang="tr-TR" dirty="0"/>
          </a:p>
        </p:txBody>
      </p:sp>
      <p:pic>
        <p:nvPicPr>
          <p:cNvPr id="7" name="6 İçerik Yer Tutucusu" descr="HR8ZV8CAVJUL3HCACCTQSECA8AFJMNCAEWO66CCAYOYUSDCASAPRSYCACIDJG2CA6G5PR2CAT38OCLCA9Y28C1CAIG9TQICA09YV4LCAEMVM80CAXCX69VCA49WL8MCAGWM11OCAXOTF9RCA802FX8CACR29R0.jpg"/>
          <p:cNvPicPr>
            <a:picLocks noGrp="1" noChangeAspect="1"/>
          </p:cNvPicPr>
          <p:nvPr>
            <p:ph sz="quarter" idx="2"/>
          </p:nvPr>
        </p:nvPicPr>
        <p:blipFill>
          <a:blip r:embed="rId2"/>
          <a:srcRect r="14859"/>
          <a:stretch>
            <a:fillRect/>
          </a:stretch>
        </p:blipFill>
        <p:spPr>
          <a:xfrm>
            <a:off x="5083521" y="1743038"/>
            <a:ext cx="3274693" cy="382910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Yuvarlatılmış Çapraz Köşeli Dikdörtgen"/>
          <p:cNvSpPr/>
          <p:nvPr/>
        </p:nvSpPr>
        <p:spPr>
          <a:xfrm>
            <a:off x="71438" y="1285860"/>
            <a:ext cx="8929718" cy="4643470"/>
          </a:xfrm>
          <a:prstGeom prst="round2DiagRect">
            <a:avLst>
              <a:gd name="adj1" fmla="val 16667"/>
              <a:gd name="adj2" fmla="val 0"/>
            </a:avLst>
          </a:prstGeom>
          <a:solidFill>
            <a:schemeClr val="tx2">
              <a:lumMod val="40000"/>
              <a:lumOff val="60000"/>
            </a:schemeClr>
          </a:solidFill>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smtClean="0">
                <a:solidFill>
                  <a:schemeClr val="accent6">
                    <a:lumMod val="50000"/>
                  </a:schemeClr>
                </a:solidFill>
              </a:rPr>
              <a:t>	</a:t>
            </a:r>
            <a:r>
              <a:rPr lang="tr-TR" sz="3400" b="1" dirty="0" smtClean="0">
                <a:solidFill>
                  <a:schemeClr val="accent6">
                    <a:lumMod val="50000"/>
                  </a:schemeClr>
                </a:solidFill>
              </a:rPr>
              <a:t>Kuran'a </a:t>
            </a:r>
            <a:r>
              <a:rPr lang="tr-TR" sz="3400" b="1" dirty="0">
                <a:solidFill>
                  <a:schemeClr val="accent6">
                    <a:lumMod val="50000"/>
                  </a:schemeClr>
                </a:solidFill>
              </a:rPr>
              <a:t>baktığımızda</a:t>
            </a:r>
            <a:r>
              <a:rPr lang="tr-TR" sz="3400" dirty="0">
                <a:solidFill>
                  <a:schemeClr val="accent6">
                    <a:lumMod val="50000"/>
                  </a:schemeClr>
                </a:solidFill>
              </a:rPr>
              <a:t>, </a:t>
            </a:r>
            <a:r>
              <a:rPr lang="tr-TR" sz="3400" b="1" u="sng" dirty="0">
                <a:solidFill>
                  <a:srgbClr val="C00000"/>
                </a:solidFill>
              </a:rPr>
              <a:t>Allah rızasına uygun olan her türlü söz, </a:t>
            </a:r>
            <a:r>
              <a:rPr lang="tr-TR" sz="3400" b="1" u="sng" dirty="0" smtClean="0">
                <a:solidFill>
                  <a:srgbClr val="C00000"/>
                </a:solidFill>
              </a:rPr>
              <a:t>fiil, </a:t>
            </a:r>
            <a:r>
              <a:rPr lang="tr-TR" sz="3400" b="1" u="sng" dirty="0">
                <a:solidFill>
                  <a:srgbClr val="C00000"/>
                </a:solidFill>
              </a:rPr>
              <a:t>ibadet ve iyiliklerin </a:t>
            </a:r>
            <a:r>
              <a:rPr lang="tr-TR" sz="3200" b="1" dirty="0">
                <a:solidFill>
                  <a:schemeClr val="accent6">
                    <a:lumMod val="50000"/>
                  </a:schemeClr>
                </a:solidFill>
              </a:rPr>
              <a:t>"</a:t>
            </a:r>
            <a:r>
              <a:rPr lang="tr-TR" sz="3200" b="1" dirty="0" err="1" smtClean="0">
                <a:solidFill>
                  <a:schemeClr val="accent6">
                    <a:lumMod val="50000"/>
                  </a:schemeClr>
                </a:solidFill>
              </a:rPr>
              <a:t>salih</a:t>
            </a:r>
            <a:r>
              <a:rPr lang="tr-TR" sz="3200" b="1" dirty="0" smtClean="0">
                <a:solidFill>
                  <a:schemeClr val="accent6">
                    <a:lumMod val="50000"/>
                  </a:schemeClr>
                </a:solidFill>
              </a:rPr>
              <a:t> </a:t>
            </a:r>
            <a:r>
              <a:rPr lang="tr-TR" sz="3200" b="1" dirty="0">
                <a:solidFill>
                  <a:schemeClr val="accent6">
                    <a:lumMod val="50000"/>
                  </a:schemeClr>
                </a:solidFill>
              </a:rPr>
              <a:t>amel" olduğunu görmekteyiz. </a:t>
            </a:r>
            <a:endParaRPr lang="tr-TR" sz="3200" b="1" dirty="0" smtClean="0">
              <a:solidFill>
                <a:schemeClr val="accent6">
                  <a:lumMod val="50000"/>
                </a:schemeClr>
              </a:solidFill>
            </a:endParaRPr>
          </a:p>
          <a:p>
            <a:r>
              <a:rPr lang="tr-TR" sz="3400" dirty="0" smtClean="0">
                <a:solidFill>
                  <a:schemeClr val="accent6">
                    <a:lumMod val="50000"/>
                  </a:schemeClr>
                </a:solidFill>
              </a:rPr>
              <a:t>	</a:t>
            </a:r>
            <a:r>
              <a:rPr lang="tr-TR" sz="3400" dirty="0">
                <a:solidFill>
                  <a:schemeClr val="accent6">
                    <a:lumMod val="50000"/>
                  </a:schemeClr>
                </a:solidFill>
              </a:rPr>
              <a:t>	</a:t>
            </a:r>
            <a:r>
              <a:rPr lang="tr-TR" sz="3400" dirty="0" smtClean="0">
                <a:solidFill>
                  <a:schemeClr val="accent4">
                    <a:lumMod val="50000"/>
                  </a:schemeClr>
                </a:solidFill>
              </a:rPr>
              <a:t>Namaz</a:t>
            </a:r>
            <a:r>
              <a:rPr lang="tr-TR" sz="3400" dirty="0">
                <a:solidFill>
                  <a:schemeClr val="accent4">
                    <a:lumMod val="50000"/>
                  </a:schemeClr>
                </a:solidFill>
              </a:rPr>
              <a:t>, oruç, zekat ve hac gibi temel ibadetlerin yapılması </a:t>
            </a:r>
            <a:r>
              <a:rPr lang="tr-TR" sz="3400" dirty="0">
                <a:solidFill>
                  <a:schemeClr val="accent6">
                    <a:lumMod val="50000"/>
                  </a:schemeClr>
                </a:solidFill>
              </a:rPr>
              <a:t>"</a:t>
            </a:r>
            <a:r>
              <a:rPr lang="tr-TR" sz="3400" dirty="0" err="1">
                <a:solidFill>
                  <a:schemeClr val="accent6">
                    <a:lumMod val="50000"/>
                  </a:schemeClr>
                </a:solidFill>
              </a:rPr>
              <a:t>salih</a:t>
            </a:r>
            <a:r>
              <a:rPr lang="tr-TR" sz="3400" dirty="0">
                <a:solidFill>
                  <a:schemeClr val="accent6">
                    <a:lumMod val="50000"/>
                  </a:schemeClr>
                </a:solidFill>
              </a:rPr>
              <a:t> amel" olduğu gibi </a:t>
            </a:r>
            <a:r>
              <a:rPr lang="tr-TR" sz="3400" u="sng" dirty="0">
                <a:solidFill>
                  <a:schemeClr val="accent4"/>
                </a:solidFill>
              </a:rPr>
              <a:t>iyiliği emretmek, kötülükten men etmek,, </a:t>
            </a:r>
            <a:r>
              <a:rPr lang="tr-TR" sz="3400" u="sng" dirty="0" smtClean="0">
                <a:solidFill>
                  <a:schemeClr val="accent4"/>
                </a:solidFill>
              </a:rPr>
              <a:t>sosyal </a:t>
            </a:r>
            <a:r>
              <a:rPr lang="tr-TR" sz="3400" u="sng" dirty="0">
                <a:solidFill>
                  <a:schemeClr val="accent4"/>
                </a:solidFill>
              </a:rPr>
              <a:t>yardımlaşma ve benzeri </a:t>
            </a:r>
            <a:r>
              <a:rPr lang="tr-TR" sz="3400" u="sng" dirty="0" err="1">
                <a:solidFill>
                  <a:schemeClr val="accent4"/>
                </a:solidFill>
              </a:rPr>
              <a:t>Kur'an'a</a:t>
            </a:r>
            <a:r>
              <a:rPr lang="tr-TR" sz="3400" u="sng" dirty="0">
                <a:solidFill>
                  <a:schemeClr val="accent4"/>
                </a:solidFill>
              </a:rPr>
              <a:t> uygun olan her türlü iş ve </a:t>
            </a:r>
            <a:r>
              <a:rPr lang="tr-TR" sz="3400" u="sng" dirty="0" smtClean="0">
                <a:solidFill>
                  <a:schemeClr val="accent4"/>
                </a:solidFill>
              </a:rPr>
              <a:t>davranış</a:t>
            </a:r>
            <a:r>
              <a:rPr lang="tr-TR" sz="3400" dirty="0" smtClean="0">
                <a:solidFill>
                  <a:schemeClr val="accent4"/>
                </a:solidFill>
              </a:rPr>
              <a:t>  </a:t>
            </a:r>
            <a:r>
              <a:rPr lang="tr-TR" sz="3400" dirty="0" err="1" smtClean="0">
                <a:solidFill>
                  <a:schemeClr val="accent6">
                    <a:lumMod val="50000"/>
                  </a:schemeClr>
                </a:solidFill>
              </a:rPr>
              <a:t>salih</a:t>
            </a:r>
            <a:r>
              <a:rPr lang="tr-TR" sz="3400" dirty="0" smtClean="0">
                <a:solidFill>
                  <a:schemeClr val="accent6">
                    <a:lumMod val="50000"/>
                  </a:schemeClr>
                </a:solidFill>
              </a:rPr>
              <a:t> </a:t>
            </a:r>
            <a:r>
              <a:rPr lang="tr-TR" sz="3400" dirty="0">
                <a:solidFill>
                  <a:schemeClr val="accent6">
                    <a:lumMod val="50000"/>
                  </a:schemeClr>
                </a:solidFill>
              </a:rPr>
              <a:t>ameldir.</a:t>
            </a:r>
          </a:p>
        </p:txBody>
      </p:sp>
      <p:sp>
        <p:nvSpPr>
          <p:cNvPr id="7" name="6 Dikdörtgen"/>
          <p:cNvSpPr/>
          <p:nvPr/>
        </p:nvSpPr>
        <p:spPr>
          <a:xfrm>
            <a:off x="3143240" y="285728"/>
            <a:ext cx="4743543" cy="769441"/>
          </a:xfrm>
          <a:prstGeom prst="rect">
            <a:avLst/>
          </a:prstGeom>
        </p:spPr>
        <p:txBody>
          <a:bodyPr wrap="none">
            <a:spAutoFit/>
          </a:bodyPr>
          <a:lstStyle/>
          <a:p>
            <a:r>
              <a:rPr lang="tr-TR" sz="4400" b="1" i="1" dirty="0" smtClean="0">
                <a:solidFill>
                  <a:schemeClr val="tx2">
                    <a:lumMod val="25000"/>
                  </a:schemeClr>
                </a:solidFill>
              </a:rPr>
              <a:t>Salih Amel = İBADET</a:t>
            </a:r>
            <a:endParaRPr lang="tr-TR" sz="4400" b="1" i="1" dirty="0">
              <a:solidFill>
                <a:schemeClr val="tx2">
                  <a:lumMod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sz="5400" b="1" i="1" dirty="0" smtClean="0">
                <a:solidFill>
                  <a:schemeClr val="tx2">
                    <a:lumMod val="25000"/>
                  </a:schemeClr>
                </a:solidFill>
              </a:rPr>
              <a:t>Amel Yönü İle İflas Etmiş Kul</a:t>
            </a:r>
            <a:endParaRPr lang="tr-TR" sz="5400" b="1" i="1" dirty="0">
              <a:solidFill>
                <a:schemeClr val="tx2">
                  <a:lumMod val="25000"/>
                </a:schemeClr>
              </a:solidFill>
            </a:endParaRPr>
          </a:p>
        </p:txBody>
      </p:sp>
      <p:sp>
        <p:nvSpPr>
          <p:cNvPr id="3" name="2 İçerik Yer Tutucusu"/>
          <p:cNvSpPr>
            <a:spLocks noGrp="1"/>
          </p:cNvSpPr>
          <p:nvPr>
            <p:ph sz="quarter" idx="4294967295"/>
          </p:nvPr>
        </p:nvSpPr>
        <p:spPr>
          <a:xfrm>
            <a:off x="0" y="1500174"/>
            <a:ext cx="9144000" cy="5357826"/>
          </a:xfrm>
          <a:solidFill>
            <a:schemeClr val="accent2">
              <a:lumMod val="20000"/>
              <a:lumOff val="80000"/>
            </a:schemeClr>
          </a:solidFill>
        </p:spPr>
        <p:txBody>
          <a:bodyPr/>
          <a:lstStyle/>
          <a:p>
            <a:r>
              <a:rPr lang="tr-TR" sz="2400" dirty="0" smtClean="0"/>
              <a:t> </a:t>
            </a:r>
            <a:r>
              <a:rPr lang="ar-SA" sz="2400" dirty="0" smtClean="0"/>
              <a:t>عن أبي هريرة </a:t>
            </a:r>
            <a:r>
              <a:rPr lang="tr-TR" sz="2400" dirty="0" smtClean="0"/>
              <a:t>)</a:t>
            </a:r>
            <a:r>
              <a:rPr lang="ar-SA" sz="2400" dirty="0" smtClean="0"/>
              <a:t>ر </a:t>
            </a:r>
            <a:r>
              <a:rPr lang="tr-TR" sz="2400" dirty="0" smtClean="0"/>
              <a:t>.</a:t>
            </a:r>
            <a:r>
              <a:rPr lang="ar-SA" sz="2400" dirty="0" smtClean="0"/>
              <a:t>ع</a:t>
            </a:r>
            <a:r>
              <a:rPr lang="tr-TR" sz="2400" dirty="0" smtClean="0"/>
              <a:t>(</a:t>
            </a:r>
            <a:r>
              <a:rPr lang="ar-SA" sz="2400" dirty="0" smtClean="0"/>
              <a:t> قال: ]قَالَ رَسُولُ اللّهِ  مَنْ كَانَتْ عِنْدَهُ مَظْلَمَةٌ لاخِيهِ مِنْ عِرْضِهِ أوْ شَىْءٍ مِنْهُ فَلْيَتَحَلِّلْهُ مِنْهُ الْيَوْمَ مِنْ قَبْلِ أنْ لاَيَكُونَ دِينارٌ وَ دِرْهَمٌ، إنْ كَانَ لَهُ عَمَلٌ صَالِحٌ أُخِذَ مِنْهُ بِقَدْرِ مَظْلَمَتِهِ، وإنْ لَمْ تَكُنْ لَهُ حَسَنَاتٌ أُخِذَ مِنْ سَيِّئَاتِ صَاحِبِهِ فَحُمِلَ عَلَيْهِ[. أخرجه البخاري والترمذي .</a:t>
            </a:r>
            <a:endParaRPr lang="tr-TR" sz="2400" dirty="0" smtClean="0"/>
          </a:p>
          <a:p>
            <a:r>
              <a:rPr lang="tr-TR" sz="2400" dirty="0" smtClean="0"/>
              <a:t>- Hz. Ebu </a:t>
            </a:r>
            <a:r>
              <a:rPr lang="tr-TR" sz="2400" dirty="0" err="1" smtClean="0"/>
              <a:t>Hureyre</a:t>
            </a:r>
            <a:r>
              <a:rPr lang="tr-TR" sz="2400" dirty="0" smtClean="0"/>
              <a:t> (r.a) anlatıyor: "</a:t>
            </a:r>
            <a:r>
              <a:rPr lang="tr-TR" sz="2400" dirty="0" err="1" smtClean="0"/>
              <a:t>Rasulullah</a:t>
            </a:r>
            <a:r>
              <a:rPr lang="tr-TR" sz="2400" dirty="0" smtClean="0"/>
              <a:t> (a.s) buyurdular ki:</a:t>
            </a:r>
          </a:p>
          <a:p>
            <a:r>
              <a:rPr lang="tr-TR" sz="2800" dirty="0" smtClean="0"/>
              <a:t>"Kimin üzerinde kardeşine karşı ırz veya başka bir şey sebebiyle hak varsa, dinar ve dirhemin bulunmadığı   [kıyamet (ve hesaplaşmanın olacağı)] gün gelmezden      önce  daha burada iken helalleşsin. Aksi takdirde o gün, </a:t>
            </a:r>
            <a:r>
              <a:rPr lang="tr-TR" sz="2800" dirty="0" err="1" smtClean="0"/>
              <a:t>salih</a:t>
            </a:r>
            <a:r>
              <a:rPr lang="tr-TR" sz="2800" dirty="0" smtClean="0"/>
              <a:t> bir ameli varsa, o zulmü </a:t>
            </a:r>
            <a:r>
              <a:rPr lang="tr-TR" sz="2800" dirty="0" err="1" smtClean="0"/>
              <a:t>nisbetinde</a:t>
            </a:r>
            <a:r>
              <a:rPr lang="tr-TR" sz="2800" dirty="0" smtClean="0"/>
              <a:t>  kendinden alınır. Eğer hasenatı yoksa, arkadaşının günahından alınır, kendisine yüklenir." </a:t>
            </a:r>
            <a:r>
              <a:rPr lang="tr-TR" sz="1200" b="1" i="1" dirty="0" smtClean="0"/>
              <a:t>[</a:t>
            </a:r>
            <a:r>
              <a:rPr lang="tr-TR" sz="1200" b="1" i="1" dirty="0" err="1" smtClean="0"/>
              <a:t>Buhârî</a:t>
            </a:r>
            <a:r>
              <a:rPr lang="tr-TR" sz="1200" b="1" i="1" dirty="0" smtClean="0"/>
              <a:t>, Mezalim 10, </a:t>
            </a:r>
            <a:r>
              <a:rPr lang="tr-TR" sz="1200" b="1" i="1" dirty="0" err="1" smtClean="0"/>
              <a:t>Rikak</a:t>
            </a:r>
            <a:r>
              <a:rPr lang="tr-TR" sz="1200" b="1" i="1" dirty="0" smtClean="0"/>
              <a:t> 48; </a:t>
            </a:r>
            <a:r>
              <a:rPr lang="tr-TR" sz="1200" b="1" i="1" dirty="0" err="1" smtClean="0"/>
              <a:t>Tirmizî</a:t>
            </a:r>
            <a:r>
              <a:rPr lang="tr-TR" sz="1200" b="1" i="1" dirty="0" smtClean="0"/>
              <a:t>, Kıyamet 2, (2421).]</a:t>
            </a:r>
            <a:endParaRPr lang="tr-TR" sz="2400" dirty="0" smtClean="0"/>
          </a:p>
          <a:p>
            <a:endParaRPr lang="tr-T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Yuvarlatılmış Çapraz Köşeli Dikdörtgen"/>
          <p:cNvSpPr/>
          <p:nvPr/>
        </p:nvSpPr>
        <p:spPr>
          <a:xfrm>
            <a:off x="285720" y="1571612"/>
            <a:ext cx="8572560" cy="4143404"/>
          </a:xfrm>
          <a:prstGeom prst="round2DiagRect">
            <a:avLst/>
          </a:prstGeom>
          <a:solidFill>
            <a:schemeClr val="tx2">
              <a:lumMod val="40000"/>
              <a:lumOff val="60000"/>
            </a:schemeClr>
          </a:solidFill>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smtClean="0">
                <a:solidFill>
                  <a:schemeClr val="accent6">
                    <a:lumMod val="50000"/>
                  </a:schemeClr>
                </a:solidFill>
              </a:rPr>
              <a:t>	</a:t>
            </a:r>
            <a:r>
              <a:rPr lang="tr-TR" sz="2800" dirty="0">
                <a:solidFill>
                  <a:schemeClr val="accent4">
                    <a:lumMod val="50000"/>
                  </a:schemeClr>
                </a:solidFill>
                <a:latin typeface="Times New Roman" pitchFamily="18" charset="0"/>
                <a:cs typeface="Times New Roman" pitchFamily="18" charset="0"/>
              </a:rPr>
              <a:t> </a:t>
            </a:r>
            <a:r>
              <a:rPr lang="tr-TR" sz="2800" dirty="0" err="1">
                <a:solidFill>
                  <a:schemeClr val="accent4">
                    <a:lumMod val="50000"/>
                  </a:schemeClr>
                </a:solidFill>
                <a:latin typeface="Times New Roman" pitchFamily="18" charset="0"/>
                <a:cs typeface="Times New Roman" pitchFamily="18" charset="0"/>
              </a:rPr>
              <a:t>Îman</a:t>
            </a:r>
            <a:r>
              <a:rPr lang="tr-TR" sz="2800" dirty="0">
                <a:solidFill>
                  <a:schemeClr val="accent4">
                    <a:lumMod val="50000"/>
                  </a:schemeClr>
                </a:solidFill>
                <a:latin typeface="Times New Roman" pitchFamily="18" charset="0"/>
                <a:cs typeface="Times New Roman" pitchFamily="18" charset="0"/>
              </a:rPr>
              <a:t>, kalbin amelidir. Çünkü imanın yeri kalptır. Kuran’ı Kerimde  imanın kalbe ait bir </a:t>
            </a:r>
            <a:r>
              <a:rPr lang="tr-TR" sz="2800" dirty="0" err="1">
                <a:solidFill>
                  <a:schemeClr val="accent4">
                    <a:lumMod val="50000"/>
                  </a:schemeClr>
                </a:solidFill>
                <a:latin typeface="Times New Roman" pitchFamily="18" charset="0"/>
                <a:cs typeface="Times New Roman" pitchFamily="18" charset="0"/>
              </a:rPr>
              <a:t>salih</a:t>
            </a:r>
            <a:r>
              <a:rPr lang="tr-TR" sz="2800" dirty="0">
                <a:solidFill>
                  <a:schemeClr val="accent4">
                    <a:lumMod val="50000"/>
                  </a:schemeClr>
                </a:solidFill>
                <a:latin typeface="Times New Roman" pitchFamily="18" charset="0"/>
                <a:cs typeface="Times New Roman" pitchFamily="18" charset="0"/>
              </a:rPr>
              <a:t> amel olduğu, </a:t>
            </a:r>
            <a:r>
              <a:rPr lang="tr-TR" sz="2800" u="sng" dirty="0">
                <a:solidFill>
                  <a:srgbClr val="FF0000"/>
                </a:solidFill>
                <a:latin typeface="Times New Roman" pitchFamily="18" charset="0"/>
                <a:cs typeface="Times New Roman" pitchFamily="18" charset="0"/>
              </a:rPr>
              <a:t>Nuh  (a.s.)’</a:t>
            </a:r>
            <a:r>
              <a:rPr lang="tr-TR" sz="2800" u="sng" dirty="0" err="1">
                <a:solidFill>
                  <a:srgbClr val="FF0000"/>
                </a:solidFill>
                <a:latin typeface="Times New Roman" pitchFamily="18" charset="0"/>
                <a:cs typeface="Times New Roman" pitchFamily="18" charset="0"/>
              </a:rPr>
              <a:t>ın</a:t>
            </a:r>
            <a:r>
              <a:rPr lang="tr-TR" sz="2800" u="sng" dirty="0">
                <a:solidFill>
                  <a:srgbClr val="FF0000"/>
                </a:solidFill>
                <a:latin typeface="Times New Roman" pitchFamily="18" charset="0"/>
                <a:cs typeface="Times New Roman" pitchFamily="18" charset="0"/>
              </a:rPr>
              <a:t>  oğlunun Allah’ı inkar ve isyan etmesini</a:t>
            </a:r>
            <a:r>
              <a:rPr lang="tr-TR" sz="2800" dirty="0">
                <a:latin typeface="Times New Roman" pitchFamily="18" charset="0"/>
                <a:cs typeface="Times New Roman" pitchFamily="18" charset="0"/>
              </a:rPr>
              <a:t> </a:t>
            </a:r>
            <a:r>
              <a:rPr lang="tr-TR" sz="2800" dirty="0">
                <a:solidFill>
                  <a:schemeClr val="accent4">
                    <a:lumMod val="50000"/>
                  </a:schemeClr>
                </a:solidFill>
                <a:latin typeface="Times New Roman" pitchFamily="18" charset="0"/>
                <a:cs typeface="Times New Roman" pitchFamily="18" charset="0"/>
              </a:rPr>
              <a:t>“</a:t>
            </a:r>
            <a:r>
              <a:rPr lang="tr-TR" sz="2800" dirty="0" err="1">
                <a:solidFill>
                  <a:schemeClr val="accent4">
                    <a:lumMod val="50000"/>
                  </a:schemeClr>
                </a:solidFill>
                <a:latin typeface="Times New Roman" pitchFamily="18" charset="0"/>
                <a:cs typeface="Times New Roman" pitchFamily="18" charset="0"/>
              </a:rPr>
              <a:t>salih</a:t>
            </a:r>
            <a:r>
              <a:rPr lang="tr-TR" sz="2800" dirty="0">
                <a:solidFill>
                  <a:schemeClr val="accent4">
                    <a:lumMod val="50000"/>
                  </a:schemeClr>
                </a:solidFill>
                <a:latin typeface="Times New Roman" pitchFamily="18" charset="0"/>
                <a:cs typeface="Times New Roman" pitchFamily="18" charset="0"/>
              </a:rPr>
              <a:t> olmayan bir amel”  işlediği ifade edilerek  bildirilmiştir:</a:t>
            </a:r>
          </a:p>
          <a:p>
            <a:pPr algn="ctr"/>
            <a:r>
              <a:rPr lang="ar-SA" sz="3600" b="1" dirty="0">
                <a:solidFill>
                  <a:schemeClr val="tx2">
                    <a:lumMod val="50000"/>
                  </a:schemeClr>
                </a:solidFill>
                <a:latin typeface="HASENAT4" pitchFamily="2" charset="-78"/>
                <a:cs typeface="HASENAT4" pitchFamily="2" charset="-78"/>
              </a:rPr>
              <a:t>قَالَ يَانُوحُ إِنَّهُ لَيْسَ مِنْ أَهْلِكَ إِنَّهُ عَمَلٌ غَيْرُ صَالِحٍ </a:t>
            </a:r>
            <a:endParaRPr lang="tr-TR" sz="3600" dirty="0">
              <a:solidFill>
                <a:schemeClr val="tx2">
                  <a:lumMod val="50000"/>
                </a:schemeClr>
              </a:solidFill>
              <a:latin typeface="HASENAT4" pitchFamily="2" charset="-78"/>
              <a:cs typeface="HASENAT4" pitchFamily="2" charset="-78"/>
            </a:endParaRPr>
          </a:p>
          <a:p>
            <a:r>
              <a:rPr lang="tr-TR" sz="2800" dirty="0">
                <a:solidFill>
                  <a:schemeClr val="accent4">
                    <a:lumMod val="50000"/>
                  </a:schemeClr>
                </a:solidFill>
                <a:latin typeface="Times New Roman" pitchFamily="18" charset="0"/>
                <a:cs typeface="Times New Roman" pitchFamily="18" charset="0"/>
              </a:rPr>
              <a:t>“(Allah) ey Nuh! O (gemiye binmeyen) oğlun senin ailenden değildir. O’nun yaptığı </a:t>
            </a:r>
            <a:r>
              <a:rPr lang="tr-TR" sz="2800" dirty="0" err="1">
                <a:solidFill>
                  <a:schemeClr val="accent4">
                    <a:lumMod val="50000"/>
                  </a:schemeClr>
                </a:solidFill>
                <a:latin typeface="Times New Roman" pitchFamily="18" charset="0"/>
                <a:cs typeface="Times New Roman" pitchFamily="18" charset="0"/>
              </a:rPr>
              <a:t>salih</a:t>
            </a:r>
            <a:r>
              <a:rPr lang="tr-TR" sz="2800" dirty="0">
                <a:solidFill>
                  <a:schemeClr val="accent4">
                    <a:lumMod val="50000"/>
                  </a:schemeClr>
                </a:solidFill>
                <a:latin typeface="Times New Roman" pitchFamily="18" charset="0"/>
                <a:cs typeface="Times New Roman" pitchFamily="18" charset="0"/>
              </a:rPr>
              <a:t> olmayan bir ameldir…” (</a:t>
            </a:r>
            <a:r>
              <a:rPr lang="tr-TR" sz="2800" dirty="0" err="1">
                <a:solidFill>
                  <a:schemeClr val="accent4">
                    <a:lumMod val="50000"/>
                  </a:schemeClr>
                </a:solidFill>
                <a:latin typeface="Times New Roman" pitchFamily="18" charset="0"/>
                <a:cs typeface="Times New Roman" pitchFamily="18" charset="0"/>
              </a:rPr>
              <a:t>Hud</a:t>
            </a:r>
            <a:r>
              <a:rPr lang="tr-TR" sz="2800" dirty="0">
                <a:solidFill>
                  <a:schemeClr val="accent4">
                    <a:lumMod val="50000"/>
                  </a:schemeClr>
                </a:solidFill>
                <a:latin typeface="Times New Roman" pitchFamily="18" charset="0"/>
                <a:cs typeface="Times New Roman" pitchFamily="18" charset="0"/>
              </a:rPr>
              <a:t>, 11/46).   </a:t>
            </a:r>
          </a:p>
        </p:txBody>
      </p:sp>
      <p:sp>
        <p:nvSpPr>
          <p:cNvPr id="7" name="6 Dikdörtgen"/>
          <p:cNvSpPr/>
          <p:nvPr/>
        </p:nvSpPr>
        <p:spPr>
          <a:xfrm>
            <a:off x="2428860" y="410359"/>
            <a:ext cx="6357982" cy="769441"/>
          </a:xfrm>
          <a:prstGeom prst="rect">
            <a:avLst/>
          </a:prstGeom>
        </p:spPr>
        <p:txBody>
          <a:bodyPr wrap="square">
            <a:spAutoFit/>
          </a:bodyPr>
          <a:lstStyle/>
          <a:p>
            <a:r>
              <a:rPr lang="tr-TR" sz="4400" b="1" i="1" dirty="0" err="1" smtClean="0">
                <a:solidFill>
                  <a:srgbClr val="D8B25C">
                    <a:lumMod val="50000"/>
                  </a:srgbClr>
                </a:solidFill>
                <a:latin typeface="Times New Roman" pitchFamily="18" charset="0"/>
                <a:cs typeface="Times New Roman" pitchFamily="18" charset="0"/>
              </a:rPr>
              <a:t>Îman</a:t>
            </a:r>
            <a:r>
              <a:rPr lang="tr-TR" sz="4400" b="1" i="1" dirty="0" smtClean="0">
                <a:solidFill>
                  <a:srgbClr val="D8B25C">
                    <a:lumMod val="50000"/>
                  </a:srgbClr>
                </a:solidFill>
                <a:latin typeface="Times New Roman" pitchFamily="18" charset="0"/>
                <a:cs typeface="Times New Roman" pitchFamily="18" charset="0"/>
              </a:rPr>
              <a:t>, kalbin amelidir. </a:t>
            </a:r>
            <a:endParaRPr lang="tr-TR" sz="3200" b="1" i="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talama">
  <a:themeElements>
    <a:clrScheme name="Özel 2">
      <a:dk1>
        <a:sysClr val="windowText" lastClr="000000"/>
      </a:dk1>
      <a:lt1>
        <a:sysClr val="window" lastClr="FFFFFF"/>
      </a:lt1>
      <a:dk2>
        <a:srgbClr val="FFFFFF"/>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www.sunumvaaz.com2</Template>
  <TotalTime>139</TotalTime>
  <Words>358</Words>
  <Application>Microsoft Office PowerPoint</Application>
  <PresentationFormat>Ekran Gösterisi (4:3)</PresentationFormat>
  <Paragraphs>75</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Ortalama</vt:lpstr>
      <vt:lpstr>İdris YAVUZYİĞİT</vt:lpstr>
      <vt:lpstr>Slayt 2</vt:lpstr>
      <vt:lpstr>Slayt 3</vt:lpstr>
      <vt:lpstr>اِلَّا الَّذٖينَ اٰمَنُوا وَعَمِلُوا الصَّالِحَاتِ</vt:lpstr>
      <vt:lpstr>Slayt 5</vt:lpstr>
      <vt:lpstr>Salih Amel = İBADET</vt:lpstr>
      <vt:lpstr>Slayt 7</vt:lpstr>
      <vt:lpstr>Amel Yönü İle İflas Etmiş Kul</vt:lpstr>
      <vt:lpstr>Slayt 9</vt:lpstr>
      <vt:lpstr>Slayt 10</vt:lpstr>
      <vt:lpstr>Gereğini yerine getirilmeyen “iman” zayıf ve samimiyetten uzaktır. </vt:lpstr>
      <vt:lpstr>İman ve Amel İlişkisi</vt:lpstr>
      <vt:lpstr>Slayt 13</vt:lpstr>
      <vt:lpstr>Amelin Kabulu İçin İman  Gereklidir</vt:lpstr>
      <vt:lpstr>Slayt 15</vt:lpstr>
      <vt:lpstr>Slayt 16</vt:lpstr>
      <vt:lpstr>Slayt 17</vt:lpstr>
      <vt:lpstr>İman söz vermek, amel ise verdiği sözü yerine getirmektir.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LALEYL</dc:creator>
  <cp:lastModifiedBy>salim</cp:lastModifiedBy>
  <cp:revision>18</cp:revision>
  <dcterms:created xsi:type="dcterms:W3CDTF">2010-07-14T19:36:00Z</dcterms:created>
  <dcterms:modified xsi:type="dcterms:W3CDTF">2011-09-16T05:13:57Z</dcterms:modified>
</cp:coreProperties>
</file>