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309"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4" r:id="rId20"/>
    <p:sldId id="276" r:id="rId21"/>
    <p:sldId id="275" r:id="rId22"/>
    <p:sldId id="273" r:id="rId23"/>
    <p:sldId id="277" r:id="rId24"/>
    <p:sldId id="278" r:id="rId25"/>
    <p:sldId id="290" r:id="rId26"/>
    <p:sldId id="291" r:id="rId27"/>
    <p:sldId id="292" r:id="rId28"/>
    <p:sldId id="293" r:id="rId29"/>
    <p:sldId id="294" r:id="rId30"/>
    <p:sldId id="295" r:id="rId31"/>
    <p:sldId id="312" r:id="rId32"/>
    <p:sldId id="296" r:id="rId33"/>
    <p:sldId id="297" r:id="rId34"/>
    <p:sldId id="298" r:id="rId35"/>
    <p:sldId id="299" r:id="rId36"/>
    <p:sldId id="300" r:id="rId37"/>
    <p:sldId id="301" r:id="rId38"/>
    <p:sldId id="302" r:id="rId39"/>
    <p:sldId id="279" r:id="rId40"/>
    <p:sldId id="280" r:id="rId41"/>
    <p:sldId id="281" r:id="rId42"/>
    <p:sldId id="282" r:id="rId43"/>
    <p:sldId id="283" r:id="rId44"/>
    <p:sldId id="284" r:id="rId45"/>
    <p:sldId id="285" r:id="rId46"/>
    <p:sldId id="286" r:id="rId47"/>
    <p:sldId id="287" r:id="rId48"/>
    <p:sldId id="288" r:id="rId49"/>
    <p:sldId id="317" r:id="rId50"/>
    <p:sldId id="313" r:id="rId51"/>
    <p:sldId id="314" r:id="rId52"/>
    <p:sldId id="315" r:id="rId53"/>
    <p:sldId id="316" r:id="rId54"/>
    <p:sldId id="289" r:id="rId55"/>
    <p:sldId id="307" r:id="rId56"/>
    <p:sldId id="308" r:id="rId57"/>
    <p:sldId id="310" r:id="rId5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60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9F75050-0E15-4C5B-92B0-66D068882F1F}" type="datetimeFigureOut">
              <a:rPr lang="tr-TR" smtClean="0"/>
              <a:pPr/>
              <a:t>23.01.2014</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23.01.2014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23.01.2014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23.01.2014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23.01.2014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23.01.2014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23.01.2014</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23.01.2014</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23.01.2014</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23.01.2014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23.01.2014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B1DEFA8C-F947-479F-BE07-76B6B3F80BF1}"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F75050-0E15-4C5B-92B0-66D068882F1F}" type="datetimeFigureOut">
              <a:rPr lang="tr-TR" smtClean="0"/>
              <a:pPr/>
              <a:t>23.01.2014</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DEFA8C-F947-479F-BE07-76B6B3F80BF1}"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hyperlink" Target="http://www.vaazsitesi.net/" TargetMode="External"/><Relationship Id="rId7" Type="http://schemas.openxmlformats.org/officeDocument/2006/relationships/image" Target="../media/image5.jpeg"/><Relationship Id="rId2" Type="http://schemas.openxmlformats.org/officeDocument/2006/relationships/hyperlink" Target="http://www.vehbiaksit.net/" TargetMode="Externa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6.jpeg"/><Relationship Id="rId1" Type="http://schemas.openxmlformats.org/officeDocument/2006/relationships/slideLayout" Target="../slideLayouts/slideLayout2.xml"/><Relationship Id="rId5" Type="http://schemas.openxmlformats.org/officeDocument/2006/relationships/image" Target="../media/image18.jpeg"/><Relationship Id="rId4" Type="http://schemas.openxmlformats.org/officeDocument/2006/relationships/image" Target="../media/image17.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0.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2.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www.nurnet.org/" TargetMode="External"/><Relationship Id="rId2" Type="http://schemas.openxmlformats.org/officeDocument/2006/relationships/hyperlink" Target="http://www.vehbiaksit.net/" TargetMode="External"/><Relationship Id="rId1" Type="http://schemas.openxmlformats.org/officeDocument/2006/relationships/slideLayout" Target="../slideLayouts/slideLayout2.xml"/><Relationship Id="rId4" Type="http://schemas.openxmlformats.org/officeDocument/2006/relationships/hyperlink" Target="http://www.nurnet.org/hayat-albumu-amel-defteri/" TargetMode="External"/></Relationships>
</file>

<file path=ppt/slides/_rels/slide57.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hyperlink" Target="http://www.vaazsitesi.net/" TargetMode="External"/><Relationship Id="rId7" Type="http://schemas.openxmlformats.org/officeDocument/2006/relationships/image" Target="../media/image5.jpeg"/><Relationship Id="rId2" Type="http://schemas.openxmlformats.org/officeDocument/2006/relationships/hyperlink" Target="http://www.vehbiaksit.net/" TargetMode="Externa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AMEL DEFTERİ VE KARNE</a:t>
            </a:r>
            <a:endParaRPr lang="tr-TR" dirty="0"/>
          </a:p>
        </p:txBody>
      </p:sp>
      <p:sp>
        <p:nvSpPr>
          <p:cNvPr id="3" name="2 Alt Başlık"/>
          <p:cNvSpPr>
            <a:spLocks noGrp="1"/>
          </p:cNvSpPr>
          <p:nvPr>
            <p:ph type="subTitle" idx="1"/>
          </p:nvPr>
        </p:nvSpPr>
        <p:spPr/>
        <p:txBody>
          <a:bodyPr>
            <a:normAutofit fontScale="85000" lnSpcReduction="20000"/>
          </a:bodyPr>
          <a:lstStyle/>
          <a:p>
            <a:r>
              <a:rPr lang="tr-TR" dirty="0" smtClean="0"/>
              <a:t>VEHBİ AKŞİT</a:t>
            </a:r>
          </a:p>
          <a:p>
            <a:r>
              <a:rPr lang="tr-TR" dirty="0" smtClean="0"/>
              <a:t>KOCAELİ MERKEZ VAİZİ</a:t>
            </a:r>
          </a:p>
          <a:p>
            <a:r>
              <a:rPr lang="tr-TR" dirty="0" smtClean="0"/>
              <a:t>BELÇİKA DİN GÖREVLİSİ</a:t>
            </a:r>
          </a:p>
          <a:p>
            <a:r>
              <a:rPr lang="tr-TR" dirty="0" smtClean="0">
                <a:hlinkClick r:id="rId2"/>
              </a:rPr>
              <a:t>www.</a:t>
            </a:r>
            <a:r>
              <a:rPr lang="tr-TR" dirty="0" err="1" smtClean="0">
                <a:hlinkClick r:id="rId2"/>
              </a:rPr>
              <a:t>vehbiaksit</a:t>
            </a:r>
            <a:r>
              <a:rPr lang="tr-TR" dirty="0" smtClean="0">
                <a:hlinkClick r:id="rId2"/>
              </a:rPr>
              <a:t>.net</a:t>
            </a:r>
            <a:endParaRPr lang="tr-TR" dirty="0" smtClean="0"/>
          </a:p>
          <a:p>
            <a:r>
              <a:rPr lang="tr-TR" dirty="0" smtClean="0">
                <a:hlinkClick r:id="rId3"/>
              </a:rPr>
              <a:t>www.</a:t>
            </a:r>
            <a:r>
              <a:rPr lang="tr-TR" dirty="0" err="1" smtClean="0">
                <a:hlinkClick r:id="rId3"/>
              </a:rPr>
              <a:t>vaazsitesi</a:t>
            </a:r>
            <a:r>
              <a:rPr lang="tr-TR" dirty="0" smtClean="0">
                <a:hlinkClick r:id="rId3"/>
              </a:rPr>
              <a:t>.net</a:t>
            </a:r>
            <a:r>
              <a:rPr lang="tr-TR" dirty="0" smtClean="0"/>
              <a:t> </a:t>
            </a:r>
            <a:endParaRPr lang="tr-TR" dirty="0"/>
          </a:p>
        </p:txBody>
      </p:sp>
      <p:pic>
        <p:nvPicPr>
          <p:cNvPr id="4" name="3 Resim" descr="98058.jpg"/>
          <p:cNvPicPr>
            <a:picLocks noChangeAspect="1"/>
          </p:cNvPicPr>
          <p:nvPr/>
        </p:nvPicPr>
        <p:blipFill>
          <a:blip r:embed="rId4" cstate="print"/>
          <a:stretch>
            <a:fillRect/>
          </a:stretch>
        </p:blipFill>
        <p:spPr>
          <a:xfrm>
            <a:off x="251520" y="260648"/>
            <a:ext cx="2590800" cy="1943100"/>
          </a:xfrm>
          <a:prstGeom prst="rect">
            <a:avLst/>
          </a:prstGeom>
        </p:spPr>
      </p:pic>
      <p:pic>
        <p:nvPicPr>
          <p:cNvPr id="5" name="4 Resim" descr="images (5).jpg"/>
          <p:cNvPicPr>
            <a:picLocks noChangeAspect="1"/>
          </p:cNvPicPr>
          <p:nvPr/>
        </p:nvPicPr>
        <p:blipFill>
          <a:blip r:embed="rId5" cstate="print"/>
          <a:stretch>
            <a:fillRect/>
          </a:stretch>
        </p:blipFill>
        <p:spPr>
          <a:xfrm>
            <a:off x="3203848" y="260648"/>
            <a:ext cx="1905000" cy="1905000"/>
          </a:xfrm>
          <a:prstGeom prst="rect">
            <a:avLst/>
          </a:prstGeom>
        </p:spPr>
      </p:pic>
      <p:pic>
        <p:nvPicPr>
          <p:cNvPr id="6" name="5 Resim" descr="images (4).jpg"/>
          <p:cNvPicPr>
            <a:picLocks noChangeAspect="1"/>
          </p:cNvPicPr>
          <p:nvPr/>
        </p:nvPicPr>
        <p:blipFill>
          <a:blip r:embed="rId6" cstate="print"/>
          <a:stretch>
            <a:fillRect/>
          </a:stretch>
        </p:blipFill>
        <p:spPr>
          <a:xfrm>
            <a:off x="323528" y="3429000"/>
            <a:ext cx="2324100" cy="1962150"/>
          </a:xfrm>
          <a:prstGeom prst="rect">
            <a:avLst/>
          </a:prstGeom>
        </p:spPr>
      </p:pic>
      <p:pic>
        <p:nvPicPr>
          <p:cNvPr id="7" name="6 Resim" descr="images (18).jpg"/>
          <p:cNvPicPr>
            <a:picLocks noChangeAspect="1"/>
          </p:cNvPicPr>
          <p:nvPr/>
        </p:nvPicPr>
        <p:blipFill>
          <a:blip r:embed="rId7" cstate="print"/>
          <a:stretch>
            <a:fillRect/>
          </a:stretch>
        </p:blipFill>
        <p:spPr>
          <a:xfrm>
            <a:off x="2915816" y="4725144"/>
            <a:ext cx="2552700" cy="1790700"/>
          </a:xfrm>
          <a:prstGeom prst="rect">
            <a:avLst/>
          </a:prstGeom>
        </p:spPr>
      </p:pic>
      <p:pic>
        <p:nvPicPr>
          <p:cNvPr id="8" name="7 Resim" descr="5.jpg"/>
          <p:cNvPicPr>
            <a:picLocks noChangeAspect="1"/>
          </p:cNvPicPr>
          <p:nvPr/>
        </p:nvPicPr>
        <p:blipFill>
          <a:blip r:embed="rId8" cstate="print"/>
          <a:stretch>
            <a:fillRect/>
          </a:stretch>
        </p:blipFill>
        <p:spPr>
          <a:xfrm>
            <a:off x="5652120" y="476672"/>
            <a:ext cx="2628900" cy="1743075"/>
          </a:xfrm>
          <a:prstGeom prst="rect">
            <a:avLst/>
          </a:prstGeom>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1560" y="188640"/>
            <a:ext cx="8229600" cy="854968"/>
          </a:xfrm>
        </p:spPr>
        <p:style>
          <a:lnRef idx="2">
            <a:schemeClr val="accent2"/>
          </a:lnRef>
          <a:fillRef idx="1">
            <a:schemeClr val="lt1"/>
          </a:fillRef>
          <a:effectRef idx="0">
            <a:schemeClr val="accent2"/>
          </a:effectRef>
          <a:fontRef idx="minor">
            <a:schemeClr val="dk1"/>
          </a:fontRef>
        </p:style>
        <p:txBody>
          <a:bodyPr/>
          <a:lstStyle/>
          <a:p>
            <a:r>
              <a:rPr lang="tr-TR" dirty="0" smtClean="0">
                <a:solidFill>
                  <a:srgbClr val="FF0000"/>
                </a:solidFill>
              </a:rPr>
              <a:t>Hayatımız filme alınıyor</a:t>
            </a:r>
            <a:endParaRPr lang="tr-TR" dirty="0">
              <a:solidFill>
                <a:srgbClr val="FF0000"/>
              </a:solidFill>
            </a:endParaRPr>
          </a:p>
        </p:txBody>
      </p:sp>
      <p:sp>
        <p:nvSpPr>
          <p:cNvPr id="3" name="2 İçerik Yer Tutucusu"/>
          <p:cNvSpPr>
            <a:spLocks noGrp="1"/>
          </p:cNvSpPr>
          <p:nvPr>
            <p:ph idx="1"/>
          </p:nvPr>
        </p:nvSpPr>
        <p:spPr>
          <a:xfrm>
            <a:off x="457200" y="1700808"/>
            <a:ext cx="8229600" cy="4623792"/>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tr-TR" sz="2800" b="1" dirty="0" smtClean="0">
                <a:solidFill>
                  <a:srgbClr val="FF0000"/>
                </a:solidFill>
              </a:rPr>
              <a:t>Peki, Rabbimiz her anımızı izlemiyor mu?</a:t>
            </a:r>
            <a:r>
              <a:rPr lang="tr-TR" sz="2800" dirty="0" smtClean="0"/>
              <a:t> </a:t>
            </a:r>
            <a:endParaRPr lang="tr-TR" sz="2800" dirty="0" smtClean="0"/>
          </a:p>
          <a:p>
            <a:r>
              <a:rPr lang="tr-TR" sz="2800" dirty="0" smtClean="0"/>
              <a:t>Rabbimizin </a:t>
            </a:r>
            <a:r>
              <a:rPr lang="tr-TR" sz="2800" dirty="0" smtClean="0"/>
              <a:t>emri ile sağımızda ve solumuzda bulunan tüm hayatımızı kayıt altına alan yazıcı melekler olan </a:t>
            </a:r>
            <a:r>
              <a:rPr lang="tr-TR" sz="2800" b="1" dirty="0" err="1" smtClean="0">
                <a:solidFill>
                  <a:srgbClr val="FF0000"/>
                </a:solidFill>
              </a:rPr>
              <a:t>Kiramen</a:t>
            </a:r>
            <a:r>
              <a:rPr lang="tr-TR" sz="2800" b="1" dirty="0" smtClean="0">
                <a:solidFill>
                  <a:srgbClr val="FF0000"/>
                </a:solidFill>
              </a:rPr>
              <a:t> Kâtibin</a:t>
            </a:r>
            <a:r>
              <a:rPr lang="tr-TR" sz="2800" dirty="0" smtClean="0"/>
              <a:t> meleklerinin ne kadar farkındayız? </a:t>
            </a:r>
            <a:endParaRPr lang="tr-TR" sz="2800" dirty="0" smtClean="0"/>
          </a:p>
          <a:p>
            <a:r>
              <a:rPr lang="tr-TR" sz="2800" dirty="0" smtClean="0"/>
              <a:t>Asıl </a:t>
            </a:r>
            <a:r>
              <a:rPr lang="tr-TR" sz="2800" dirty="0" smtClean="0"/>
              <a:t>Rabbimizin karşısında kendimize çeki düzen vermemiz gerekmez mi? </a:t>
            </a:r>
            <a:endParaRPr lang="tr-TR" sz="2800" dirty="0" smtClean="0"/>
          </a:p>
          <a:p>
            <a:r>
              <a:rPr lang="tr-TR" sz="2800" dirty="0" smtClean="0"/>
              <a:t>İşte </a:t>
            </a:r>
            <a:r>
              <a:rPr lang="tr-TR" sz="2800" dirty="0" smtClean="0"/>
              <a:t>bu bilinç ile hayatımıza hal ve davranışlarımıza İslami ölçüde çeki düzen vermemiz gerekir.</a:t>
            </a:r>
          </a:p>
          <a:p>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188640"/>
            <a:ext cx="8229600" cy="738336"/>
          </a:xfrm>
        </p:spPr>
        <p:txBody>
          <a:bodyPr>
            <a:normAutofit fontScale="90000"/>
          </a:bodyPr>
          <a:lstStyle/>
          <a:p>
            <a:pPr algn="ctr"/>
            <a:r>
              <a:rPr lang="tr-TR" dirty="0" smtClean="0">
                <a:solidFill>
                  <a:srgbClr val="FF0000"/>
                </a:solidFill>
              </a:rPr>
              <a:t>Vay halimize dememek için</a:t>
            </a:r>
            <a:endParaRPr lang="tr-TR" dirty="0">
              <a:solidFill>
                <a:srgbClr val="FF0000"/>
              </a:solidFill>
            </a:endParaRPr>
          </a:p>
        </p:txBody>
      </p:sp>
      <p:sp>
        <p:nvSpPr>
          <p:cNvPr id="3" name="2 İçerik Yer Tutucusu"/>
          <p:cNvSpPr>
            <a:spLocks noGrp="1"/>
          </p:cNvSpPr>
          <p:nvPr>
            <p:ph idx="1"/>
          </p:nvPr>
        </p:nvSpPr>
        <p:spPr>
          <a:xfrm>
            <a:off x="457200" y="1196752"/>
            <a:ext cx="8229600" cy="5127848"/>
          </a:xfrm>
        </p:spPr>
        <p:txBody>
          <a:bodyPr>
            <a:normAutofit fontScale="92500" lnSpcReduction="10000"/>
          </a:bodyPr>
          <a:lstStyle/>
          <a:p>
            <a:r>
              <a:rPr lang="tr-TR" dirty="0" smtClean="0"/>
              <a:t>Rabbimizin şu ayetine kulak verelim</a:t>
            </a:r>
            <a:r>
              <a:rPr lang="tr-TR" dirty="0" smtClean="0"/>
              <a:t>,</a:t>
            </a:r>
          </a:p>
          <a:p>
            <a:endParaRPr lang="tr-TR" dirty="0" smtClean="0"/>
          </a:p>
          <a:p>
            <a:pPr algn="ctr"/>
            <a:r>
              <a:rPr lang="ar-AE" sz="3200" dirty="0" smtClean="0"/>
              <a:t>وَوُضِعَ الْكِتَابُ فَتَرَى الْمُجْرِمٖينَ مُشْفِقٖينَ مِمَّا فٖيهِ وَيَقُولُونَ يَا وَيْلَتَنَا مَالِ هٰذَا الْكِتَابِ لَا يُغَادِرُ صَغٖيرَةً وَلَا كَبٖيرَةً اِلَّا اَحْصٰیهَا وَوَجَدُوا مَا عَمِلُوا حَاضِرًا وَلَا يَظْلِمُ رَبُّكَ اَحَدًا</a:t>
            </a:r>
            <a:br>
              <a:rPr lang="ar-AE" sz="3200" dirty="0" smtClean="0"/>
            </a:br>
            <a:r>
              <a:rPr lang="tr-TR" sz="3200" b="1" dirty="0" smtClean="0"/>
              <a:t> </a:t>
            </a:r>
            <a:endParaRPr lang="tr-TR" sz="3200" b="1" dirty="0" smtClean="0"/>
          </a:p>
          <a:p>
            <a:r>
              <a:rPr lang="tr-TR" b="1" dirty="0" smtClean="0"/>
              <a:t>Kitap </a:t>
            </a:r>
            <a:r>
              <a:rPr lang="tr-TR" b="1" dirty="0" smtClean="0"/>
              <a:t>ortaya konmuştur: Suçluların, onda yazılı olanlardan korkmuş olduklarını görürsün. </a:t>
            </a:r>
            <a:r>
              <a:rPr lang="tr-TR" b="1" dirty="0" smtClean="0">
                <a:solidFill>
                  <a:srgbClr val="FF0000"/>
                </a:solidFill>
              </a:rPr>
              <a:t>“Vay halimize! derler, bu nasıl kitapmış! Küçük büyük hiçbir şey bırakmaksızın (yaptıklarımızın) hepsini sayıp dökmüş!”</a:t>
            </a:r>
            <a:r>
              <a:rPr lang="tr-TR" b="1" dirty="0" smtClean="0"/>
              <a:t> </a:t>
            </a:r>
            <a:r>
              <a:rPr lang="tr-TR" b="1" dirty="0" err="1" smtClean="0"/>
              <a:t>BöyIece</a:t>
            </a:r>
            <a:r>
              <a:rPr lang="tr-TR" b="1" dirty="0" smtClean="0"/>
              <a:t> yaptıklarını karşılarında bulmuşlardır. Senin Rabbin hiç kimseye zulmetmez. </a:t>
            </a:r>
            <a:r>
              <a:rPr lang="tr-TR" dirty="0" err="1" smtClean="0"/>
              <a:t>Kehf</a:t>
            </a:r>
            <a:r>
              <a:rPr lang="tr-TR" dirty="0" smtClean="0"/>
              <a:t> </a:t>
            </a:r>
            <a:r>
              <a:rPr lang="tr-TR" dirty="0" smtClean="0"/>
              <a:t>Suresi 49</a:t>
            </a:r>
          </a:p>
          <a:p>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0"/>
            <a:ext cx="8229600" cy="782960"/>
          </a:xfrm>
        </p:spPr>
        <p:style>
          <a:lnRef idx="2">
            <a:schemeClr val="accent3">
              <a:shade val="50000"/>
            </a:schemeClr>
          </a:lnRef>
          <a:fillRef idx="1">
            <a:schemeClr val="accent3"/>
          </a:fillRef>
          <a:effectRef idx="0">
            <a:schemeClr val="accent3"/>
          </a:effectRef>
          <a:fontRef idx="minor">
            <a:schemeClr val="lt1"/>
          </a:fontRef>
        </p:style>
        <p:txBody>
          <a:bodyPr>
            <a:normAutofit fontScale="90000"/>
          </a:bodyPr>
          <a:lstStyle/>
          <a:p>
            <a:pPr algn="ctr"/>
            <a:r>
              <a:rPr lang="tr-TR" dirty="0" smtClean="0">
                <a:solidFill>
                  <a:srgbClr val="FF0000"/>
                </a:solidFill>
              </a:rPr>
              <a:t>Fotoğraflarımız düzgün olsun</a:t>
            </a:r>
            <a:endParaRPr lang="tr-TR" dirty="0">
              <a:solidFill>
                <a:srgbClr val="FF0000"/>
              </a:solidFill>
            </a:endParaRPr>
          </a:p>
        </p:txBody>
      </p:sp>
      <p:pic>
        <p:nvPicPr>
          <p:cNvPr id="4" name="3 İçerik Yer Tutucusu" descr="1 209 300x225 Hayat Albümü ( Amel Defteri )"/>
          <p:cNvPicPr>
            <a:picLocks noGrp="1"/>
          </p:cNvPicPr>
          <p:nvPr>
            <p:ph idx="1"/>
          </p:nvPr>
        </p:nvPicPr>
        <p:blipFill>
          <a:blip r:embed="rId2" cstate="print"/>
          <a:srcRect/>
          <a:stretch>
            <a:fillRect/>
          </a:stretch>
        </p:blipFill>
        <p:spPr bwMode="auto">
          <a:xfrm>
            <a:off x="179512" y="1124744"/>
            <a:ext cx="3240360" cy="3744416"/>
          </a:xfrm>
          <a:prstGeom prst="rect">
            <a:avLst/>
          </a:prstGeom>
          <a:ln>
            <a:headEnd/>
            <a:tailEnd/>
          </a:ln>
        </p:spPr>
        <p:style>
          <a:lnRef idx="3">
            <a:schemeClr val="lt1"/>
          </a:lnRef>
          <a:fillRef idx="1">
            <a:schemeClr val="dk1"/>
          </a:fillRef>
          <a:effectRef idx="1">
            <a:schemeClr val="dk1"/>
          </a:effectRef>
          <a:fontRef idx="minor">
            <a:schemeClr val="lt1"/>
          </a:fontRef>
        </p:style>
      </p:pic>
      <p:sp>
        <p:nvSpPr>
          <p:cNvPr id="5" name="4 Metin kutusu"/>
          <p:cNvSpPr txBox="1"/>
          <p:nvPr/>
        </p:nvSpPr>
        <p:spPr>
          <a:xfrm>
            <a:off x="3635896" y="1052736"/>
            <a:ext cx="5328592" cy="4062651"/>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lang="tr-TR" sz="2400" dirty="0" smtClean="0"/>
              <a:t>Evet, dünyada ki tüm hayatımız amel defterinde kayıt altına alınmaktadır ve hesap gününde tüm hayatımız ve tüm gizli açıklarımız tekrardan ve bütün insanların önünde bizlere izlettirilecektir. </a:t>
            </a:r>
            <a:endParaRPr lang="tr-TR" sz="2400" dirty="0" smtClean="0"/>
          </a:p>
          <a:p>
            <a:r>
              <a:rPr lang="tr-TR" sz="2400" dirty="0" smtClean="0"/>
              <a:t>Mahşerde </a:t>
            </a:r>
            <a:r>
              <a:rPr lang="tr-TR" sz="2400" dirty="0" smtClean="0"/>
              <a:t>hesap gününde kötü ve uygunsuz karelerimizin olmasını ve bunların tüm insanlara gösterilmesini istemeyiz değil mi? </a:t>
            </a:r>
            <a:endParaRPr lang="tr-TR" sz="2000" dirty="0" smtClean="0"/>
          </a:p>
          <a:p>
            <a:endParaRPr lang="tr-TR" dirty="0"/>
          </a:p>
        </p:txBody>
      </p:sp>
      <p:sp>
        <p:nvSpPr>
          <p:cNvPr id="7" name="6 Metin kutusu"/>
          <p:cNvSpPr txBox="1"/>
          <p:nvPr/>
        </p:nvSpPr>
        <p:spPr>
          <a:xfrm>
            <a:off x="179512" y="5301208"/>
            <a:ext cx="8496944" cy="1015663"/>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tr-TR" sz="2000" dirty="0" smtClean="0"/>
              <a:t>O halde </a:t>
            </a:r>
            <a:r>
              <a:rPr lang="tr-TR" sz="2000" dirty="0" smtClean="0"/>
              <a:t>vaazımızın </a:t>
            </a:r>
            <a:r>
              <a:rPr lang="tr-TR" sz="2000" dirty="0" smtClean="0"/>
              <a:t>başında belirttiğimiz fotoğraf karesinde güzel görünmeyi, şimdide amel defterine kaydedilen hayat karelerimizde de İslami ölçüde güzel görünüp, gülümsemeyi elden bırakmayalım</a:t>
            </a:r>
            <a:r>
              <a:rPr lang="tr-TR" dirty="0" smtClean="0"/>
              <a:t>.</a:t>
            </a:r>
            <a:endParaRPr lang="tr-TR" sz="2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1560" y="260648"/>
            <a:ext cx="8229600" cy="710952"/>
          </a:xfrm>
        </p:spPr>
        <p:style>
          <a:lnRef idx="2">
            <a:schemeClr val="accent2"/>
          </a:lnRef>
          <a:fillRef idx="1">
            <a:schemeClr val="lt1"/>
          </a:fillRef>
          <a:effectRef idx="0">
            <a:schemeClr val="accent2"/>
          </a:effectRef>
          <a:fontRef idx="minor">
            <a:schemeClr val="dk1"/>
          </a:fontRef>
        </p:style>
        <p:txBody>
          <a:bodyPr>
            <a:normAutofit fontScale="90000"/>
          </a:bodyPr>
          <a:lstStyle/>
          <a:p>
            <a:r>
              <a:rPr lang="tr-TR" dirty="0" smtClean="0"/>
              <a:t>Kendimize çeki düzen vermeliyiz</a:t>
            </a:r>
            <a:endParaRPr lang="tr-TR" dirty="0"/>
          </a:p>
        </p:txBody>
      </p:sp>
      <p:pic>
        <p:nvPicPr>
          <p:cNvPr id="4" name="3 İçerik Yer Tutucusu" descr="Uzaktan-Kumandali-Masa-Saati-Kamera__25609549_0.jpg"/>
          <p:cNvPicPr>
            <a:picLocks noGrp="1" noChangeAspect="1"/>
          </p:cNvPicPr>
          <p:nvPr>
            <p:ph idx="1"/>
          </p:nvPr>
        </p:nvPicPr>
        <p:blipFill>
          <a:blip r:embed="rId2" cstate="print"/>
          <a:stretch>
            <a:fillRect/>
          </a:stretch>
        </p:blipFill>
        <p:spPr>
          <a:xfrm>
            <a:off x="539552" y="1700808"/>
            <a:ext cx="3800475" cy="4824536"/>
          </a:xfrm>
        </p:spPr>
        <p:style>
          <a:lnRef idx="3">
            <a:schemeClr val="lt1"/>
          </a:lnRef>
          <a:fillRef idx="1">
            <a:schemeClr val="accent2"/>
          </a:fillRef>
          <a:effectRef idx="1">
            <a:schemeClr val="accent2"/>
          </a:effectRef>
          <a:fontRef idx="minor">
            <a:schemeClr val="lt1"/>
          </a:fontRef>
        </p:style>
      </p:pic>
      <p:sp>
        <p:nvSpPr>
          <p:cNvPr id="5" name="4 Metin kutusu"/>
          <p:cNvSpPr txBox="1"/>
          <p:nvPr/>
        </p:nvSpPr>
        <p:spPr>
          <a:xfrm>
            <a:off x="4932040" y="1256467"/>
            <a:ext cx="3816424" cy="5601533"/>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tr-TR" sz="2000" b="1" dirty="0" smtClean="0"/>
              <a:t>Bir kulun karşısında bile izlendiğimizi düşündüğümüzde kendimize çeki düzen veriyorsak, bizi yaratan ve bize hayat veren Rabbimizin bizi her an izlediğini ve O’nun karşısında nasıl bir kıyamda durmamız gerektiğinin farkında olmalıyız</a:t>
            </a:r>
            <a:r>
              <a:rPr lang="tr-TR" sz="2000" b="1" dirty="0" smtClean="0"/>
              <a:t>.</a:t>
            </a:r>
          </a:p>
          <a:p>
            <a:endParaRPr lang="tr-TR" sz="2000" b="1" dirty="0" smtClean="0"/>
          </a:p>
          <a:p>
            <a:r>
              <a:rPr lang="tr-TR" sz="2000" b="1" dirty="0" smtClean="0"/>
              <a:t> </a:t>
            </a:r>
            <a:r>
              <a:rPr lang="tr-TR" sz="2000" b="1" dirty="0" smtClean="0"/>
              <a:t>İşte bu şekilde </a:t>
            </a:r>
            <a:r>
              <a:rPr lang="tr-TR" sz="2000" b="1" dirty="0" smtClean="0"/>
              <a:t>her </a:t>
            </a:r>
            <a:r>
              <a:rPr lang="tr-TR" sz="2000" b="1" dirty="0" smtClean="0"/>
              <a:t>zaman daima huzurdaymış gibi hayatlarını sürdürmüşlerdir. Çünkü kulluğun bir sınırı yoktur, zaman ve mevkide önemli değildir</a:t>
            </a:r>
            <a:r>
              <a:rPr lang="tr-TR" sz="2000" dirty="0" smtClean="0"/>
              <a:t>.</a:t>
            </a:r>
          </a:p>
          <a:p>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0648"/>
            <a:ext cx="8229600" cy="1586440"/>
          </a:xfrm>
        </p:spPr>
        <p:style>
          <a:lnRef idx="2">
            <a:schemeClr val="accent4"/>
          </a:lnRef>
          <a:fillRef idx="1">
            <a:schemeClr val="lt1"/>
          </a:fillRef>
          <a:effectRef idx="0">
            <a:schemeClr val="accent4"/>
          </a:effectRef>
          <a:fontRef idx="minor">
            <a:schemeClr val="dk1"/>
          </a:fontRef>
        </p:style>
        <p:txBody>
          <a:bodyPr>
            <a:normAutofit/>
          </a:bodyPr>
          <a:lstStyle/>
          <a:p>
            <a:pPr algn="ctr"/>
            <a:r>
              <a:rPr lang="tr-TR" dirty="0" smtClean="0">
                <a:solidFill>
                  <a:srgbClr val="FF0000"/>
                </a:solidFill>
              </a:rPr>
              <a:t>Daima Allah’ın huzurunda hissetmeliyiz kendimizi</a:t>
            </a:r>
            <a:endParaRPr lang="tr-TR" dirty="0">
              <a:solidFill>
                <a:srgbClr val="FF0000"/>
              </a:solidFill>
            </a:endParaRPr>
          </a:p>
        </p:txBody>
      </p:sp>
      <p:pic>
        <p:nvPicPr>
          <p:cNvPr id="15362" name="Picture 2" descr="C:\Users\Asus\Downloads\1523884_10151875379492339_879563378_o.jpg"/>
          <p:cNvPicPr>
            <a:picLocks noGrp="1" noChangeAspect="1" noChangeArrowheads="1"/>
          </p:cNvPicPr>
          <p:nvPr>
            <p:ph idx="1"/>
          </p:nvPr>
        </p:nvPicPr>
        <p:blipFill>
          <a:blip r:embed="rId2" cstate="print"/>
          <a:srcRect/>
          <a:stretch>
            <a:fillRect/>
          </a:stretch>
        </p:blipFill>
        <p:spPr bwMode="auto">
          <a:xfrm>
            <a:off x="457200" y="2103435"/>
            <a:ext cx="8229600" cy="4052892"/>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188640"/>
            <a:ext cx="8229600" cy="738336"/>
          </a:xfrm>
        </p:spPr>
        <p:style>
          <a:lnRef idx="2">
            <a:schemeClr val="accent2"/>
          </a:lnRef>
          <a:fillRef idx="1">
            <a:schemeClr val="lt1"/>
          </a:fillRef>
          <a:effectRef idx="0">
            <a:schemeClr val="accent2"/>
          </a:effectRef>
          <a:fontRef idx="minor">
            <a:schemeClr val="dk1"/>
          </a:fontRef>
        </p:style>
        <p:txBody>
          <a:bodyPr>
            <a:noAutofit/>
          </a:bodyPr>
          <a:lstStyle/>
          <a:p>
            <a:pPr algn="ctr"/>
            <a:r>
              <a:rPr lang="tr-TR" sz="3600" b="1" dirty="0" smtClean="0">
                <a:solidFill>
                  <a:srgbClr val="FF0000"/>
                </a:solidFill>
              </a:rPr>
              <a:t>Peki kulluk bilincini nasıl canlı tutacağız?</a:t>
            </a:r>
            <a:r>
              <a:rPr lang="tr-TR" sz="3600" dirty="0" smtClean="0">
                <a:solidFill>
                  <a:srgbClr val="FF0000"/>
                </a:solidFill>
              </a:rPr>
              <a:t>  </a:t>
            </a:r>
            <a:endParaRPr lang="tr-TR" sz="3600" dirty="0">
              <a:solidFill>
                <a:srgbClr val="FF0000"/>
              </a:solidFill>
            </a:endParaRPr>
          </a:p>
        </p:txBody>
      </p:sp>
      <p:pic>
        <p:nvPicPr>
          <p:cNvPr id="4" name="3 İçerik Yer Tutucusu" descr="1525340_10151851950852339_34001286_n.jpg"/>
          <p:cNvPicPr>
            <a:picLocks noGrp="1" noChangeAspect="1"/>
          </p:cNvPicPr>
          <p:nvPr>
            <p:ph idx="1"/>
          </p:nvPr>
        </p:nvPicPr>
        <p:blipFill>
          <a:blip r:embed="rId2" cstate="print"/>
          <a:stretch>
            <a:fillRect/>
          </a:stretch>
        </p:blipFill>
        <p:spPr>
          <a:xfrm>
            <a:off x="251521" y="1916832"/>
            <a:ext cx="4032448" cy="4392487"/>
          </a:xfrm>
        </p:spPr>
        <p:style>
          <a:lnRef idx="2">
            <a:schemeClr val="accent1">
              <a:shade val="50000"/>
            </a:schemeClr>
          </a:lnRef>
          <a:fillRef idx="1">
            <a:schemeClr val="accent1"/>
          </a:fillRef>
          <a:effectRef idx="0">
            <a:schemeClr val="accent1"/>
          </a:effectRef>
          <a:fontRef idx="minor">
            <a:schemeClr val="lt1"/>
          </a:fontRef>
        </p:style>
      </p:pic>
      <p:sp>
        <p:nvSpPr>
          <p:cNvPr id="5" name="4 Metin kutusu"/>
          <p:cNvSpPr txBox="1"/>
          <p:nvPr/>
        </p:nvSpPr>
        <p:spPr>
          <a:xfrm>
            <a:off x="4499992" y="1196752"/>
            <a:ext cx="4355976" cy="535531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tr-TR" dirty="0" smtClean="0"/>
              <a:t>Öncelikle namaz kılmalıyız, ancak hakkıyla beş vakit namazı eda etmekle kulluk bilincimizi canlı tutabiliriz. Çünkü namaz bütün kötülüklerden alıkoyduğu gibi, amel defterimizde de namaz ve güzel karelerimizin olmasına vesile olacaktır. Namaz kılan ve namazının bilincinde olan insan, iş yerinde, evinde, çarşıda, sokakta, hatta uykusunda bile hep kulluğu devam eder. </a:t>
            </a:r>
            <a:r>
              <a:rPr lang="tr-TR" b="1" dirty="0" smtClean="0"/>
              <a:t>Namaz, Huzur-u daimîde, yani her an Allah’ın huzurunda olma bilincini canlı tutar. </a:t>
            </a:r>
            <a:r>
              <a:rPr lang="tr-TR" dirty="0" smtClean="0"/>
              <a:t>Rabbimiz, hesap gününde bizi hesaba çekerken, ve tüm hayatımızı sinema gibi bize ve tüm insanlara gösterdiği vakit o an tüm hayat sinemamızda namaz ile dolu anlarımızın çok olmasını isteriz değil mi? O halde namazı kılmayı ihmal etmeyelim.</a:t>
            </a:r>
          </a:p>
          <a:p>
            <a:endParaRPr lang="tr-T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260648"/>
            <a:ext cx="8229600" cy="710952"/>
          </a:xfrm>
        </p:spPr>
        <p:style>
          <a:lnRef idx="2">
            <a:schemeClr val="accent3"/>
          </a:lnRef>
          <a:fillRef idx="1">
            <a:schemeClr val="lt1"/>
          </a:fillRef>
          <a:effectRef idx="0">
            <a:schemeClr val="accent3"/>
          </a:effectRef>
          <a:fontRef idx="minor">
            <a:schemeClr val="dk1"/>
          </a:fontRef>
        </p:style>
        <p:txBody>
          <a:bodyPr>
            <a:normAutofit fontScale="90000"/>
          </a:bodyPr>
          <a:lstStyle/>
          <a:p>
            <a:pPr algn="ctr"/>
            <a:r>
              <a:rPr lang="tr-TR" sz="4400" dirty="0" smtClean="0"/>
              <a:t>Kalp şükre durursa baş secdeye varır</a:t>
            </a:r>
            <a:endParaRPr lang="tr-TR" sz="4400" dirty="0"/>
          </a:p>
        </p:txBody>
      </p:sp>
      <p:pic>
        <p:nvPicPr>
          <p:cNvPr id="4" name="3 İçerik Yer Tutucusu" descr="namazsecde.jpg"/>
          <p:cNvPicPr>
            <a:picLocks noGrp="1" noChangeAspect="1"/>
          </p:cNvPicPr>
          <p:nvPr>
            <p:ph idx="1"/>
          </p:nvPr>
        </p:nvPicPr>
        <p:blipFill>
          <a:blip r:embed="rId2" cstate="print"/>
          <a:stretch>
            <a:fillRect/>
          </a:stretch>
        </p:blipFill>
        <p:spPr>
          <a:xfrm>
            <a:off x="251520" y="1700808"/>
            <a:ext cx="4968552" cy="4320480"/>
          </a:xfrm>
        </p:spPr>
        <p:style>
          <a:lnRef idx="1">
            <a:schemeClr val="accent1"/>
          </a:lnRef>
          <a:fillRef idx="2">
            <a:schemeClr val="accent1"/>
          </a:fillRef>
          <a:effectRef idx="1">
            <a:schemeClr val="accent1"/>
          </a:effectRef>
          <a:fontRef idx="minor">
            <a:schemeClr val="dk1"/>
          </a:fontRef>
        </p:style>
      </p:pic>
      <p:sp>
        <p:nvSpPr>
          <p:cNvPr id="5" name="4 Metin kutusu"/>
          <p:cNvSpPr txBox="1"/>
          <p:nvPr/>
        </p:nvSpPr>
        <p:spPr>
          <a:xfrm>
            <a:off x="5508104" y="1196752"/>
            <a:ext cx="3096344" cy="4801314"/>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tr-TR" sz="2400" dirty="0" smtClean="0"/>
              <a:t>Günde beş vakit hakkıyla eda edilen namaz ile, Rabbimize olan saygımızı hal ve hareketlerimizle dile getirmeliyiz. “Allah’ım sen varsın ve beni gördüğünü biliyorum ve Senin huzurunda emrettiğin Namaz ile durup başımı secdeye koyuyorum.”</a:t>
            </a:r>
          </a:p>
          <a:p>
            <a:endParaRPr lang="tr-T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Grp="1" noChangeAspect="1" noChangeArrowheads="1"/>
          </p:cNvPicPr>
          <p:nvPr>
            <p:ph idx="1"/>
          </p:nvPr>
        </p:nvPicPr>
        <p:blipFill>
          <a:blip r:embed="rId2" cstate="print"/>
          <a:srcRect/>
          <a:stretch>
            <a:fillRect/>
          </a:stretch>
        </p:blipFill>
        <p:spPr bwMode="auto">
          <a:xfrm>
            <a:off x="0" y="0"/>
            <a:ext cx="9144000" cy="2996952"/>
          </a:xfrm>
          <a:prstGeom prst="rect">
            <a:avLst/>
          </a:prstGeom>
          <a:ln>
            <a:headEnd/>
            <a:tailEnd/>
          </a:ln>
        </p:spPr>
        <p:style>
          <a:lnRef idx="2">
            <a:schemeClr val="accent3"/>
          </a:lnRef>
          <a:fillRef idx="1">
            <a:schemeClr val="lt1"/>
          </a:fillRef>
          <a:effectRef idx="0">
            <a:schemeClr val="accent3"/>
          </a:effectRef>
          <a:fontRef idx="minor">
            <a:schemeClr val="dk1"/>
          </a:fontRef>
        </p:style>
      </p:pic>
      <p:sp>
        <p:nvSpPr>
          <p:cNvPr id="5" name="4 Metin kutusu"/>
          <p:cNvSpPr txBox="1"/>
          <p:nvPr/>
        </p:nvSpPr>
        <p:spPr>
          <a:xfrm>
            <a:off x="0" y="3041571"/>
            <a:ext cx="9144000" cy="381642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tr-TR" sz="2800" dirty="0" smtClean="0"/>
              <a:t>Amel Defterinde Namaz karelerimizi çoğaltmaya çalışalım. Namazı en büyük ibadet sayıp, Onu hakkıyla eda etmeye çalışalım, çünkü hakkıyla eda edilen namaz, insanı hiçbir zaman manevi kameralar mahiyetinde olan yazıcı meleklerden ve Rabbinin her an kendisini gördüğünden gafil etmez. Çünkü her hal ve davranışlarımızın kayıt altında olduğunu biliriz</a:t>
            </a:r>
            <a:r>
              <a:rPr lang="tr-TR" sz="2800" dirty="0" smtClean="0"/>
              <a:t>.</a:t>
            </a:r>
          </a:p>
          <a:p>
            <a:pPr algn="ctr"/>
            <a:endParaRPr lang="tr-TR" sz="2800" dirty="0" smtClean="0"/>
          </a:p>
          <a:p>
            <a:endParaRPr lang="tr-T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0"/>
            <a:ext cx="8229600" cy="1143000"/>
          </a:xfrm>
        </p:spPr>
        <p:style>
          <a:lnRef idx="1">
            <a:schemeClr val="accent1"/>
          </a:lnRef>
          <a:fillRef idx="2">
            <a:schemeClr val="accent1"/>
          </a:fillRef>
          <a:effectRef idx="1">
            <a:schemeClr val="accent1"/>
          </a:effectRef>
          <a:fontRef idx="minor">
            <a:schemeClr val="dk1"/>
          </a:fontRef>
        </p:style>
        <p:txBody>
          <a:bodyPr/>
          <a:lstStyle/>
          <a:p>
            <a:pPr algn="ctr"/>
            <a:r>
              <a:rPr lang="tr-TR" dirty="0" smtClean="0"/>
              <a:t>Karnemiz Nasıl?</a:t>
            </a:r>
            <a:endParaRPr lang="tr-TR" dirty="0"/>
          </a:p>
        </p:txBody>
      </p:sp>
      <p:pic>
        <p:nvPicPr>
          <p:cNvPr id="4" name="3 İçerik Yer Tutucusu" descr="29-Karnemiz-Nasıl-Haber.jpg"/>
          <p:cNvPicPr>
            <a:picLocks noGrp="1" noChangeAspect="1"/>
          </p:cNvPicPr>
          <p:nvPr>
            <p:ph idx="1"/>
          </p:nvPr>
        </p:nvPicPr>
        <p:blipFill>
          <a:blip r:embed="rId2" cstate="print"/>
          <a:stretch>
            <a:fillRect/>
          </a:stretch>
        </p:blipFill>
        <p:spPr>
          <a:xfrm>
            <a:off x="251520" y="1772817"/>
            <a:ext cx="4032448" cy="2304256"/>
          </a:xfrm>
        </p:spPr>
        <p:style>
          <a:lnRef idx="2">
            <a:schemeClr val="dk1"/>
          </a:lnRef>
          <a:fillRef idx="1">
            <a:schemeClr val="lt1"/>
          </a:fillRef>
          <a:effectRef idx="0">
            <a:schemeClr val="dk1"/>
          </a:effectRef>
          <a:fontRef idx="minor">
            <a:schemeClr val="dk1"/>
          </a:fontRef>
        </p:style>
      </p:pic>
      <p:pic>
        <p:nvPicPr>
          <p:cNvPr id="5" name="4 Resim" descr="98058.jpg"/>
          <p:cNvPicPr>
            <a:picLocks noChangeAspect="1"/>
          </p:cNvPicPr>
          <p:nvPr/>
        </p:nvPicPr>
        <p:blipFill>
          <a:blip r:embed="rId3" cstate="print"/>
          <a:stretch>
            <a:fillRect/>
          </a:stretch>
        </p:blipFill>
        <p:spPr>
          <a:xfrm>
            <a:off x="4499992" y="1772816"/>
            <a:ext cx="4104456" cy="2304256"/>
          </a:xfrm>
          <a:prstGeom prst="rect">
            <a:avLst/>
          </a:prstGeom>
        </p:spPr>
        <p:style>
          <a:lnRef idx="2">
            <a:schemeClr val="dk1">
              <a:shade val="50000"/>
            </a:schemeClr>
          </a:lnRef>
          <a:fillRef idx="1">
            <a:schemeClr val="dk1"/>
          </a:fillRef>
          <a:effectRef idx="0">
            <a:schemeClr val="dk1"/>
          </a:effectRef>
          <a:fontRef idx="minor">
            <a:schemeClr val="lt1"/>
          </a:fontRef>
        </p:style>
      </p:pic>
      <p:pic>
        <p:nvPicPr>
          <p:cNvPr id="6" name="5 Resim" descr="images (1).jpg"/>
          <p:cNvPicPr>
            <a:picLocks noChangeAspect="1"/>
          </p:cNvPicPr>
          <p:nvPr/>
        </p:nvPicPr>
        <p:blipFill>
          <a:blip r:embed="rId4" cstate="print"/>
          <a:stretch>
            <a:fillRect/>
          </a:stretch>
        </p:blipFill>
        <p:spPr>
          <a:xfrm>
            <a:off x="323528" y="4293096"/>
            <a:ext cx="4032448" cy="2057155"/>
          </a:xfrm>
          <a:prstGeom prst="rect">
            <a:avLst/>
          </a:prstGeom>
        </p:spPr>
        <p:style>
          <a:lnRef idx="2">
            <a:schemeClr val="accent2">
              <a:shade val="50000"/>
            </a:schemeClr>
          </a:lnRef>
          <a:fillRef idx="1">
            <a:schemeClr val="accent2"/>
          </a:fillRef>
          <a:effectRef idx="0">
            <a:schemeClr val="accent2"/>
          </a:effectRef>
          <a:fontRef idx="minor">
            <a:schemeClr val="lt1"/>
          </a:fontRef>
        </p:style>
      </p:pic>
      <p:pic>
        <p:nvPicPr>
          <p:cNvPr id="7" name="6 Resim" descr="images (43).jpg"/>
          <p:cNvPicPr>
            <a:picLocks noChangeAspect="1"/>
          </p:cNvPicPr>
          <p:nvPr/>
        </p:nvPicPr>
        <p:blipFill>
          <a:blip r:embed="rId5" cstate="print"/>
          <a:stretch>
            <a:fillRect/>
          </a:stretch>
        </p:blipFill>
        <p:spPr>
          <a:xfrm>
            <a:off x="4572000" y="4293096"/>
            <a:ext cx="4030061" cy="1946407"/>
          </a:xfrm>
          <a:prstGeom prst="rect">
            <a:avLst/>
          </a:prstGeom>
        </p:spPr>
        <p:style>
          <a:lnRef idx="1">
            <a:schemeClr val="accent3"/>
          </a:lnRef>
          <a:fillRef idx="2">
            <a:schemeClr val="accent3"/>
          </a:fillRef>
          <a:effectRef idx="1">
            <a:schemeClr val="accent3"/>
          </a:effectRef>
          <a:fontRef idx="minor">
            <a:schemeClr val="dk1"/>
          </a:fontRef>
        </p:style>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1560" y="332656"/>
            <a:ext cx="8229600" cy="1143000"/>
          </a:xfrm>
        </p:spPr>
        <p:style>
          <a:lnRef idx="2">
            <a:schemeClr val="accent4"/>
          </a:lnRef>
          <a:fillRef idx="1">
            <a:schemeClr val="lt1"/>
          </a:fillRef>
          <a:effectRef idx="0">
            <a:schemeClr val="accent4"/>
          </a:effectRef>
          <a:fontRef idx="minor">
            <a:schemeClr val="dk1"/>
          </a:fontRef>
        </p:style>
        <p:txBody>
          <a:bodyPr>
            <a:normAutofit fontScale="90000"/>
          </a:bodyPr>
          <a:lstStyle/>
          <a:p>
            <a:r>
              <a:rPr lang="tr-TR" dirty="0" smtClean="0">
                <a:solidFill>
                  <a:srgbClr val="FF0000"/>
                </a:solidFill>
              </a:rPr>
              <a:t>AMEL DEFTERİ VE KARNEMİZ</a:t>
            </a:r>
            <a:endParaRPr lang="tr-TR" dirty="0">
              <a:solidFill>
                <a:srgbClr val="FF0000"/>
              </a:solidFill>
            </a:endParaRPr>
          </a:p>
        </p:txBody>
      </p:sp>
      <p:sp>
        <p:nvSpPr>
          <p:cNvPr id="3" name="2 İçerik Yer Tutucusu"/>
          <p:cNvSpPr>
            <a:spLocks noGrp="1"/>
          </p:cNvSpPr>
          <p:nvPr>
            <p:ph idx="1"/>
          </p:nvPr>
        </p:nvSpPr>
        <p:spPr/>
        <p:style>
          <a:lnRef idx="3">
            <a:schemeClr val="lt1"/>
          </a:lnRef>
          <a:fillRef idx="1">
            <a:schemeClr val="accent2"/>
          </a:fillRef>
          <a:effectRef idx="1">
            <a:schemeClr val="accent2"/>
          </a:effectRef>
          <a:fontRef idx="minor">
            <a:schemeClr val="lt1"/>
          </a:fontRef>
        </p:style>
        <p:txBody>
          <a:bodyPr/>
          <a:lstStyle/>
          <a:p>
            <a:r>
              <a:rPr lang="tr-TR" dirty="0" smtClean="0">
                <a:solidFill>
                  <a:srgbClr val="FF0000"/>
                </a:solidFill>
              </a:rPr>
              <a:t>Amel Defteri: </a:t>
            </a:r>
            <a:r>
              <a:rPr lang="tr-TR" dirty="0" smtClean="0"/>
              <a:t>İnsanların dünyada benimsedikleri inançlar ile yaptıkları amellerin kayıtlı bulunduğu ve </a:t>
            </a:r>
            <a:r>
              <a:rPr lang="tr-TR" dirty="0" err="1" smtClean="0"/>
              <a:t>ahirette</a:t>
            </a:r>
            <a:r>
              <a:rPr lang="tr-TR" dirty="0" smtClean="0"/>
              <a:t> kendilerine verileceği bildirilen defter (kitap) veya mahşerde hesabın görülmesinden sonra sahibinin durumunu açıklayan belgedir</a:t>
            </a:r>
            <a:r>
              <a:rPr lang="tr-TR" dirty="0" smtClean="0"/>
              <a:t>.</a:t>
            </a:r>
          </a:p>
          <a:p>
            <a:r>
              <a:rPr lang="tr-TR" dirty="0" smtClean="0">
                <a:solidFill>
                  <a:srgbClr val="FF0000"/>
                </a:solidFill>
              </a:rPr>
              <a:t>Karne:</a:t>
            </a:r>
            <a:r>
              <a:rPr lang="tr-TR" dirty="0" smtClean="0"/>
              <a:t> Her dersten öğrencilerin aldıkları not durumlarını gösterir belge. Lazım olduğu zaman koparılarak kullanılan küçük belge. Memurların tedavi oldukları zaman, yapılan işlemin kaydedildiği belge, sağlık karnesi gibi.[</a:t>
            </a:r>
            <a:endParaRPr lang="tr-TR" dirty="0" smtClean="0"/>
          </a:p>
          <a:p>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sus\Downloads\namaz-poz.jpg"/>
          <p:cNvPicPr>
            <a:picLocks noChangeAspect="1" noChangeArrowheads="1"/>
          </p:cNvPicPr>
          <p:nvPr/>
        </p:nvPicPr>
        <p:blipFill>
          <a:blip r:embed="rId2" cstate="print"/>
          <a:srcRect/>
          <a:stretch>
            <a:fillRect/>
          </a:stretch>
        </p:blipFill>
        <p:spPr bwMode="auto">
          <a:xfrm>
            <a:off x="4067944" y="1052736"/>
            <a:ext cx="4923650" cy="5472608"/>
          </a:xfrm>
          <a:prstGeom prst="rect">
            <a:avLst/>
          </a:prstGeom>
        </p:spPr>
        <p:style>
          <a:lnRef idx="2">
            <a:schemeClr val="accent3"/>
          </a:lnRef>
          <a:fillRef idx="1">
            <a:schemeClr val="lt1"/>
          </a:fillRef>
          <a:effectRef idx="0">
            <a:schemeClr val="accent3"/>
          </a:effectRef>
          <a:fontRef idx="minor">
            <a:schemeClr val="dk1"/>
          </a:fontRef>
        </p:style>
      </p:pic>
      <p:sp>
        <p:nvSpPr>
          <p:cNvPr id="5" name="4 Metin kutusu"/>
          <p:cNvSpPr txBox="1"/>
          <p:nvPr/>
        </p:nvSpPr>
        <p:spPr>
          <a:xfrm>
            <a:off x="683568" y="1700808"/>
            <a:ext cx="3096344" cy="452431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tr-TR" dirty="0" smtClean="0"/>
              <a:t>Fotoğraf çekeceğiz, kendimize çeki düzen verir,  üstümüzü başımızı düzeltir, bir de tebessüm ilave ederiz. Çünkü fotoğrafta güzel karelerde olmak isteriz, çirkin ya da uygunsuz bir karede görünmek istemeyiz. Neden? Çünkü ihtiyaca binaen tekrar o fotoğraflara bakılacaktır.</a:t>
            </a:r>
          </a:p>
          <a:p>
            <a:endParaRPr lang="tr-TR" dirty="0" smtClean="0"/>
          </a:p>
          <a:p>
            <a:r>
              <a:rPr lang="tr-TR" dirty="0" smtClean="0"/>
              <a:t>İşte böyle oluşur </a:t>
            </a:r>
            <a:r>
              <a:rPr lang="tr-TR" dirty="0" smtClean="0">
                <a:solidFill>
                  <a:srgbClr val="FF0000"/>
                </a:solidFill>
              </a:rPr>
              <a:t>“Hayat Albümü”,</a:t>
            </a:r>
            <a:r>
              <a:rPr lang="tr-TR" dirty="0" smtClean="0"/>
              <a:t> en güzel anlarımızı saklarız, ara sıra albümü açar, anılarımızı tazelemek isteriz. </a:t>
            </a:r>
            <a:endParaRPr lang="tr-TR" dirty="0"/>
          </a:p>
        </p:txBody>
      </p:sp>
      <p:sp>
        <p:nvSpPr>
          <p:cNvPr id="7" name="6 Dikdörtgen"/>
          <p:cNvSpPr/>
          <p:nvPr/>
        </p:nvSpPr>
        <p:spPr>
          <a:xfrm>
            <a:off x="467544" y="188640"/>
            <a:ext cx="8280920" cy="523220"/>
          </a:xfrm>
          <a:prstGeom prst="rect">
            <a:avLst/>
          </a:prstGeom>
        </p:spPr>
        <p:style>
          <a:lnRef idx="2">
            <a:schemeClr val="accent2"/>
          </a:lnRef>
          <a:fillRef idx="1">
            <a:schemeClr val="lt1"/>
          </a:fillRef>
          <a:effectRef idx="0">
            <a:schemeClr val="accent2"/>
          </a:effectRef>
          <a:fontRef idx="minor">
            <a:schemeClr val="dk1"/>
          </a:fontRef>
        </p:style>
        <p:txBody>
          <a:bodyPr wrap="square" lIns="91440" tIns="45720" rIns="91440" bIns="45720">
            <a:spAutoFit/>
          </a:bodyPr>
          <a:lstStyle/>
          <a:p>
            <a:pPr algn="ctr"/>
            <a:r>
              <a:rPr lang="tr-TR" sz="2800" b="1" cap="none" spc="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AMEL DEFTERİ VE KARNE- HAYAT ALBÜMÜ</a:t>
            </a:r>
            <a:endParaRPr lang="tr-TR" sz="2800"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83568" y="188640"/>
            <a:ext cx="8229600" cy="1143000"/>
          </a:xfrm>
        </p:spPr>
        <p:txBody>
          <a:bodyPr/>
          <a:lstStyle/>
          <a:p>
            <a:r>
              <a:rPr lang="tr-TR" dirty="0" err="1" smtClean="0">
                <a:solidFill>
                  <a:srgbClr val="FF0000"/>
                </a:solidFill>
              </a:rPr>
              <a:t>Kur’an’da</a:t>
            </a:r>
            <a:r>
              <a:rPr lang="tr-TR" dirty="0" smtClean="0">
                <a:solidFill>
                  <a:srgbClr val="FF0000"/>
                </a:solidFill>
              </a:rPr>
              <a:t> Amel Defteri</a:t>
            </a:r>
            <a:endParaRPr lang="tr-TR" dirty="0">
              <a:solidFill>
                <a:srgbClr val="FF0000"/>
              </a:solidFill>
            </a:endParaRPr>
          </a:p>
        </p:txBody>
      </p:sp>
      <p:sp>
        <p:nvSpPr>
          <p:cNvPr id="3" name="2 İçerik Yer Tutucusu"/>
          <p:cNvSpPr>
            <a:spLocks noGrp="1"/>
          </p:cNvSpPr>
          <p:nvPr>
            <p:ph idx="1"/>
          </p:nvPr>
        </p:nvSpPr>
        <p:spPr>
          <a:xfrm>
            <a:off x="5292080" y="1556792"/>
            <a:ext cx="3610744" cy="4767808"/>
          </a:xfrm>
        </p:spPr>
        <p:style>
          <a:lnRef idx="3">
            <a:schemeClr val="lt1"/>
          </a:lnRef>
          <a:fillRef idx="1">
            <a:schemeClr val="accent2"/>
          </a:fillRef>
          <a:effectRef idx="1">
            <a:schemeClr val="accent2"/>
          </a:effectRef>
          <a:fontRef idx="minor">
            <a:schemeClr val="lt1"/>
          </a:fontRef>
        </p:style>
        <p:txBody>
          <a:bodyPr>
            <a:normAutofit fontScale="70000" lnSpcReduction="20000"/>
          </a:bodyPr>
          <a:lstStyle/>
          <a:p>
            <a:r>
              <a:rPr lang="tr-TR" sz="3400" dirty="0" err="1" smtClean="0"/>
              <a:t>Kur’an’da</a:t>
            </a:r>
            <a:r>
              <a:rPr lang="tr-TR" sz="3400" dirty="0" smtClean="0"/>
              <a:t>, kitap ve </a:t>
            </a:r>
            <a:r>
              <a:rPr lang="tr-TR" sz="3400" dirty="0" err="1" smtClean="0"/>
              <a:t>suhuf</a:t>
            </a:r>
            <a:r>
              <a:rPr lang="tr-TR" sz="3400" dirty="0" smtClean="0"/>
              <a:t> adıyla zikredilen amel defterine </a:t>
            </a:r>
            <a:r>
              <a:rPr lang="tr-TR" sz="3400" dirty="0" err="1" smtClean="0"/>
              <a:t>kitabu’l</a:t>
            </a:r>
            <a:r>
              <a:rPr lang="tr-TR" sz="3400" dirty="0" smtClean="0"/>
              <a:t>-</a:t>
            </a:r>
            <a:r>
              <a:rPr lang="tr-TR" sz="3400" dirty="0" err="1" smtClean="0"/>
              <a:t>a’mal</a:t>
            </a:r>
            <a:r>
              <a:rPr lang="tr-TR" sz="3400" dirty="0" smtClean="0"/>
              <a:t>, </a:t>
            </a:r>
            <a:r>
              <a:rPr lang="tr-TR" sz="3400" dirty="0" err="1" smtClean="0"/>
              <a:t>sahifetu’l</a:t>
            </a:r>
            <a:r>
              <a:rPr lang="tr-TR" sz="3400" dirty="0" smtClean="0"/>
              <a:t>-</a:t>
            </a:r>
            <a:r>
              <a:rPr lang="tr-TR" sz="3400" dirty="0" err="1" smtClean="0"/>
              <a:t>a’mal</a:t>
            </a:r>
            <a:r>
              <a:rPr lang="tr-TR" sz="3400" dirty="0" smtClean="0"/>
              <a:t> da denir. </a:t>
            </a:r>
            <a:r>
              <a:rPr lang="tr-TR" sz="3400" dirty="0" err="1" smtClean="0"/>
              <a:t>Kur’an’da</a:t>
            </a:r>
            <a:r>
              <a:rPr lang="tr-TR" sz="3400" dirty="0" smtClean="0"/>
              <a:t> insanın dünyada yaptığı amellerin kıyamet günü açılmış bir kitapta kendisine gösterileceği ve herkesten kendi kitabını okumasının isteneceği belirtilmektedir</a:t>
            </a:r>
            <a:r>
              <a:rPr lang="tr-TR" sz="3400" dirty="0" smtClean="0"/>
              <a:t>.</a:t>
            </a:r>
          </a:p>
          <a:p>
            <a:r>
              <a:rPr lang="tr-TR" sz="3400" dirty="0" smtClean="0"/>
              <a:t>(</a:t>
            </a:r>
            <a:r>
              <a:rPr lang="tr-TR" sz="3400" dirty="0" err="1" smtClean="0"/>
              <a:t>İsra</a:t>
            </a:r>
            <a:r>
              <a:rPr lang="tr-TR" sz="3400" dirty="0" smtClean="0"/>
              <a:t>, 17/ 13-14)</a:t>
            </a:r>
          </a:p>
          <a:p>
            <a:endParaRPr lang="tr-TR" dirty="0"/>
          </a:p>
        </p:txBody>
      </p:sp>
      <p:pic>
        <p:nvPicPr>
          <p:cNvPr id="4" name="3 Resim" descr="images (21).jpg"/>
          <p:cNvPicPr>
            <a:picLocks noChangeAspect="1"/>
          </p:cNvPicPr>
          <p:nvPr/>
        </p:nvPicPr>
        <p:blipFill>
          <a:blip r:embed="rId2" cstate="print"/>
          <a:stretch>
            <a:fillRect/>
          </a:stretch>
        </p:blipFill>
        <p:spPr>
          <a:xfrm>
            <a:off x="21654" y="1628800"/>
            <a:ext cx="5126410" cy="4536504"/>
          </a:xfrm>
          <a:prstGeom prst="rect">
            <a:avLst/>
          </a:prstGeom>
        </p:spPr>
        <p:style>
          <a:lnRef idx="2">
            <a:schemeClr val="accent2"/>
          </a:lnRef>
          <a:fillRef idx="1">
            <a:schemeClr val="lt1"/>
          </a:fillRef>
          <a:effectRef idx="0">
            <a:schemeClr val="accent2"/>
          </a:effectRef>
          <a:fontRef idx="minor">
            <a:schemeClr val="dk1"/>
          </a:fontRef>
        </p:style>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normAutofit/>
          </a:bodyPr>
          <a:lstStyle/>
          <a:p>
            <a:endParaRPr lang="tr-TR" dirty="0" smtClean="0"/>
          </a:p>
          <a:p>
            <a:pPr algn="ctr"/>
            <a:r>
              <a:rPr lang="ar-AE" sz="2800" dirty="0" smtClean="0"/>
              <a:t>وَكُلَّ اِنْسَانٍ اَلْزَمْنَاهُ طَائِرَهُ فٖى عُنُقِهٖ وَنُخْرِجُ لَهُ يَوْمَ الْقِيٰمَةِ كِتَابًا يَلْقٰيهُ مَنْشُورًا</a:t>
            </a:r>
            <a:br>
              <a:rPr lang="ar-AE" sz="2800" dirty="0" smtClean="0"/>
            </a:br>
            <a:r>
              <a:rPr lang="ar-AE" sz="2800" dirty="0" smtClean="0"/>
              <a:t> اِقْرَاْ كِتَابَكَ كَفٰى بِنَفْسِكَ الْيَوْمَ عَلَيْكَ حَسٖيبًا</a:t>
            </a:r>
            <a:br>
              <a:rPr lang="ar-AE" sz="2800" dirty="0" smtClean="0"/>
            </a:br>
            <a:endParaRPr lang="tr-TR" sz="2800" dirty="0" smtClean="0"/>
          </a:p>
          <a:p>
            <a:r>
              <a:rPr lang="tr-TR" dirty="0" smtClean="0"/>
              <a:t> </a:t>
            </a:r>
            <a:r>
              <a:rPr lang="tr-TR" b="1" dirty="0" smtClean="0"/>
              <a:t>“Her insanın amelini (veya kaderini) boynuna bağladık. İnsan için kıyamet gününde, açılmış olarak önüne konacak bir kitap çıkarırız. Kitabını oku! Bugün sana hesap sorucu olarak kendi nefsin yeter.”  </a:t>
            </a:r>
            <a:endParaRPr lang="tr-TR" b="1" dirty="0" smtClean="0"/>
          </a:p>
          <a:p>
            <a:r>
              <a:rPr lang="tr-TR" b="1" u="sng" dirty="0" smtClean="0"/>
              <a:t>(</a:t>
            </a:r>
            <a:r>
              <a:rPr lang="tr-TR" b="1" u="sng" dirty="0" smtClean="0"/>
              <a:t>İSRA SURESİ – </a:t>
            </a:r>
            <a:r>
              <a:rPr lang="tr-TR" b="1" u="sng" dirty="0" smtClean="0"/>
              <a:t>13-14</a:t>
            </a:r>
            <a:r>
              <a:rPr lang="tr-TR" b="1" u="sng" dirty="0" smtClean="0"/>
              <a:t>. AYETLER)</a:t>
            </a:r>
            <a:r>
              <a:rPr lang="tr-TR" b="1" dirty="0" smtClean="0"/>
              <a:t> </a:t>
            </a:r>
            <a:endParaRPr lang="tr-TR" dirty="0" smtClean="0"/>
          </a:p>
          <a:p>
            <a:r>
              <a:rPr lang="tr-TR" dirty="0" smtClean="0"/>
              <a:t/>
            </a:r>
            <a:br>
              <a:rPr lang="tr-TR" dirty="0" smtClean="0"/>
            </a:br>
            <a:endParaRPr lang="tr-TR" dirty="0"/>
          </a:p>
        </p:txBody>
      </p:sp>
      <p:pic>
        <p:nvPicPr>
          <p:cNvPr id="5" name="4 Resim" descr="images (30).jpg"/>
          <p:cNvPicPr>
            <a:picLocks noChangeAspect="1"/>
          </p:cNvPicPr>
          <p:nvPr/>
        </p:nvPicPr>
        <p:blipFill>
          <a:blip r:embed="rId2" cstate="print"/>
          <a:stretch>
            <a:fillRect/>
          </a:stretch>
        </p:blipFill>
        <p:spPr>
          <a:xfrm>
            <a:off x="6012160" y="4365104"/>
            <a:ext cx="2619375" cy="1743075"/>
          </a:xfrm>
          <a:prstGeom prst="rect">
            <a:avLst/>
          </a:prstGeom>
        </p:spPr>
      </p:pic>
      <p:pic>
        <p:nvPicPr>
          <p:cNvPr id="6" name="5 Resim" descr="images (4).jpg"/>
          <p:cNvPicPr>
            <a:picLocks noChangeAspect="1"/>
          </p:cNvPicPr>
          <p:nvPr/>
        </p:nvPicPr>
        <p:blipFill>
          <a:blip r:embed="rId3" cstate="print"/>
          <a:stretch>
            <a:fillRect/>
          </a:stretch>
        </p:blipFill>
        <p:spPr>
          <a:xfrm>
            <a:off x="467544" y="4365104"/>
            <a:ext cx="2324100" cy="1962150"/>
          </a:xfrm>
          <a:prstGeom prst="rect">
            <a:avLst/>
          </a:prstGeom>
        </p:spPr>
      </p:pic>
      <p:pic>
        <p:nvPicPr>
          <p:cNvPr id="7" name="6 Resim" descr="images (5).jpg"/>
          <p:cNvPicPr>
            <a:picLocks noChangeAspect="1"/>
          </p:cNvPicPr>
          <p:nvPr/>
        </p:nvPicPr>
        <p:blipFill>
          <a:blip r:embed="rId4" cstate="print"/>
          <a:stretch>
            <a:fillRect/>
          </a:stretch>
        </p:blipFill>
        <p:spPr>
          <a:xfrm>
            <a:off x="3203848" y="4365104"/>
            <a:ext cx="2448272" cy="1905000"/>
          </a:xfrm>
          <a:prstGeom prst="rect">
            <a:avLst/>
          </a:prstGeo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60648"/>
            <a:ext cx="8229600" cy="1143000"/>
          </a:xfrm>
        </p:spPr>
        <p:style>
          <a:lnRef idx="2">
            <a:schemeClr val="accent1"/>
          </a:lnRef>
          <a:fillRef idx="1">
            <a:schemeClr val="lt1"/>
          </a:fillRef>
          <a:effectRef idx="0">
            <a:schemeClr val="accent1"/>
          </a:effectRef>
          <a:fontRef idx="minor">
            <a:schemeClr val="dk1"/>
          </a:fontRef>
        </p:style>
        <p:txBody>
          <a:bodyPr/>
          <a:lstStyle/>
          <a:p>
            <a:pPr algn="ctr"/>
            <a:r>
              <a:rPr lang="tr-TR" dirty="0" smtClean="0">
                <a:solidFill>
                  <a:srgbClr val="FF0000"/>
                </a:solidFill>
              </a:rPr>
              <a:t>Bugün karne günü</a:t>
            </a:r>
            <a:endParaRPr lang="tr-TR" dirty="0">
              <a:solidFill>
                <a:srgbClr val="FF0000"/>
              </a:solidFill>
            </a:endParaRPr>
          </a:p>
        </p:txBody>
      </p:sp>
      <p:sp>
        <p:nvSpPr>
          <p:cNvPr id="3" name="2 İçerik Yer Tutucusu"/>
          <p:cNvSpPr>
            <a:spLocks noGrp="1"/>
          </p:cNvSpPr>
          <p:nvPr>
            <p:ph idx="1"/>
          </p:nvPr>
        </p:nvSpPr>
        <p:spPr>
          <a:xfrm>
            <a:off x="5220072" y="1772816"/>
            <a:ext cx="3754760" cy="4389120"/>
          </a:xfrm>
        </p:spPr>
        <p:style>
          <a:lnRef idx="2">
            <a:schemeClr val="accent2">
              <a:shade val="50000"/>
            </a:schemeClr>
          </a:lnRef>
          <a:fillRef idx="1">
            <a:schemeClr val="accent2"/>
          </a:fillRef>
          <a:effectRef idx="0">
            <a:schemeClr val="accent2"/>
          </a:effectRef>
          <a:fontRef idx="minor">
            <a:schemeClr val="lt1"/>
          </a:fontRef>
        </p:style>
        <p:txBody>
          <a:bodyPr>
            <a:normAutofit fontScale="92500" lnSpcReduction="10000"/>
          </a:bodyPr>
          <a:lstStyle/>
          <a:p>
            <a:r>
              <a:rPr lang="tr-TR" dirty="0" smtClean="0"/>
              <a:t>Bugün milyonlarca öğrenci karnelerini alıyor. </a:t>
            </a:r>
          </a:p>
          <a:p>
            <a:r>
              <a:rPr lang="tr-TR" dirty="0" smtClean="0"/>
              <a:t>Çocuklarımız ilk dönemde gördükleri derslerin karşılığında öğretmenleri tarafından değerlendirilecek.</a:t>
            </a:r>
          </a:p>
          <a:p>
            <a:r>
              <a:rPr lang="tr-TR" dirty="0" smtClean="0"/>
              <a:t>Öğrencilerin kimi takdir, teşekkür belgesi getirecek, kimi de zayıf getirecek</a:t>
            </a:r>
          </a:p>
          <a:p>
            <a:endParaRPr lang="tr-TR" dirty="0" smtClean="0"/>
          </a:p>
          <a:p>
            <a:endParaRPr lang="tr-TR" dirty="0"/>
          </a:p>
        </p:txBody>
      </p:sp>
      <p:pic>
        <p:nvPicPr>
          <p:cNvPr id="4" name="3 Resim" descr="images (37).jpg"/>
          <p:cNvPicPr>
            <a:picLocks noChangeAspect="1"/>
          </p:cNvPicPr>
          <p:nvPr/>
        </p:nvPicPr>
        <p:blipFill>
          <a:blip r:embed="rId2" cstate="print"/>
          <a:stretch>
            <a:fillRect/>
          </a:stretch>
        </p:blipFill>
        <p:spPr>
          <a:xfrm>
            <a:off x="395536" y="1844824"/>
            <a:ext cx="4680520" cy="4536504"/>
          </a:xfrm>
          <a:prstGeom prst="rect">
            <a:avLst/>
          </a:prstGeo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0"/>
            <a:ext cx="8229600" cy="1268760"/>
          </a:xfrm>
        </p:spPr>
        <p:txBody>
          <a:bodyPr>
            <a:normAutofit fontScale="90000"/>
          </a:bodyPr>
          <a:lstStyle/>
          <a:p>
            <a:r>
              <a:rPr lang="tr-TR" sz="1800" b="1" dirty="0" smtClean="0"/>
              <a:t/>
            </a:r>
            <a:br>
              <a:rPr lang="tr-TR" sz="1800" b="1" dirty="0" smtClean="0"/>
            </a:br>
            <a:r>
              <a:rPr lang="tr-TR" sz="1800" b="1" dirty="0" smtClean="0"/>
              <a:t/>
            </a:r>
            <a:br>
              <a:rPr lang="tr-TR" sz="1800" b="1" dirty="0" smtClean="0"/>
            </a:br>
            <a:r>
              <a:rPr lang="tr-TR" sz="1800" b="1" dirty="0" smtClean="0"/>
              <a:t/>
            </a:r>
            <a:br>
              <a:rPr lang="tr-TR" sz="1800" b="1" dirty="0" smtClean="0"/>
            </a:br>
            <a:r>
              <a:rPr lang="tr-TR" dirty="0" smtClean="0"/>
              <a:t/>
            </a:r>
            <a:br>
              <a:rPr lang="tr-TR" dirty="0" smtClean="0"/>
            </a:br>
            <a:endParaRPr lang="tr-TR" dirty="0"/>
          </a:p>
        </p:txBody>
      </p:sp>
      <p:sp>
        <p:nvSpPr>
          <p:cNvPr id="3" name="2 İçerik Yer Tutucusu"/>
          <p:cNvSpPr>
            <a:spLocks noGrp="1"/>
          </p:cNvSpPr>
          <p:nvPr>
            <p:ph idx="1"/>
          </p:nvPr>
        </p:nvSpPr>
        <p:spPr>
          <a:xfrm>
            <a:off x="457200" y="1844824"/>
            <a:ext cx="8229600" cy="5013176"/>
          </a:xfrm>
        </p:spPr>
        <p:txBody>
          <a:bodyPr>
            <a:normAutofit fontScale="85000" lnSpcReduction="10000"/>
          </a:bodyPr>
          <a:lstStyle/>
          <a:p>
            <a:pPr rtl="1"/>
            <a:r>
              <a:rPr lang="ar-SA" sz="3300" b="1" dirty="0" smtClean="0"/>
              <a:t>فَأَمَّا مَنْ أُوتِيَ كِتَابَهُ بِيَمِينِهِ فَيَقُولُ هَاؤُمُ اقْرَؤُوا كِتَابِيهْ</a:t>
            </a:r>
            <a:r>
              <a:rPr lang="en-US" sz="3300" b="1" dirty="0" smtClean="0"/>
              <a:t>:</a:t>
            </a:r>
            <a:r>
              <a:rPr lang="ar-SA" sz="3300" b="1" dirty="0" smtClean="0"/>
              <a:t>إِنِّي ظَنَنتُ أَنِّي مُلَاقٍ حِسَابِيهْ</a:t>
            </a:r>
            <a:r>
              <a:rPr lang="en-US" sz="3300" b="1" dirty="0" smtClean="0"/>
              <a:t>:</a:t>
            </a:r>
            <a:r>
              <a:rPr lang="ar-SA" sz="3300" b="1" dirty="0" smtClean="0"/>
              <a:t>فَهُوَ فِي عِيشَةٍ رَّاضِيَةٍ</a:t>
            </a:r>
            <a:r>
              <a:rPr lang="en-US" sz="3300" b="1" dirty="0" smtClean="0"/>
              <a:t>:</a:t>
            </a:r>
            <a:r>
              <a:rPr lang="ar-SA" sz="3300" b="1" dirty="0" smtClean="0"/>
              <a:t>فِي جَنَّةٍ عَالِيَةٍ قُطُوفُهَا دَانِيَةٌ</a:t>
            </a:r>
            <a:r>
              <a:rPr lang="en-US" sz="3300" b="1" dirty="0" smtClean="0"/>
              <a:t>:</a:t>
            </a:r>
            <a:r>
              <a:rPr lang="ar-SA" sz="3300" b="1" dirty="0" smtClean="0"/>
              <a:t>كُلُوا وَاشْرَبُوا هَنِيئاً بِمَا أَسْلَفْتُمْ فِي الْأَيَّامِ الْخَالِيَةِ</a:t>
            </a:r>
            <a:r>
              <a:rPr lang="en-US" sz="3300" b="1" dirty="0" smtClean="0"/>
              <a:t>:</a:t>
            </a:r>
            <a:r>
              <a:rPr lang="ar-SA" sz="3300" b="1" dirty="0" smtClean="0"/>
              <a:t>وَأَمَّا مَنْ أُوتِيَ كِتَابَهُ بِشِمَالِهِ فَيَقُولُ يَا لَيْتَنِي لَمْ أُوتَ كِتَابِيهْ</a:t>
            </a:r>
            <a:r>
              <a:rPr lang="en-US" sz="3300" b="1" dirty="0" smtClean="0"/>
              <a:t>:</a:t>
            </a:r>
            <a:endParaRPr lang="tr-TR" sz="3300" dirty="0" smtClean="0"/>
          </a:p>
          <a:p>
            <a:r>
              <a:rPr lang="tr-TR" b="1" dirty="0" smtClean="0"/>
              <a:t> </a:t>
            </a:r>
            <a:endParaRPr lang="tr-TR" dirty="0" smtClean="0"/>
          </a:p>
          <a:p>
            <a:r>
              <a:rPr lang="tr-TR" dirty="0" smtClean="0"/>
              <a:t>     </a:t>
            </a:r>
            <a:r>
              <a:rPr lang="tr-TR" b="1" dirty="0" smtClean="0"/>
              <a:t>“Kitabı sağ tarafından verilen: “Alın, kitabımı okuyun” der. “Doğrusu ben, hesabımla karşılaşacağımı zaten biliyordum. Artık o, hoşnut kalacağı bir hayat içindedir, Yüce bir cennette, Meyveleri sarkmış halde. (Onlara denir ki:) “Geçmiş günlerde işlediklerinize (iyi amellerinize) karşılık, afiyetle yiyin, için.” Kitabı sol tarafından verilene gelince, der ki: “Keşke, bana kitabım verilmeseydi!”</a:t>
            </a:r>
            <a:endParaRPr lang="tr-TR" dirty="0" smtClean="0"/>
          </a:p>
          <a:p>
            <a:r>
              <a:rPr lang="tr-TR" b="1" u="sng" dirty="0" smtClean="0"/>
              <a:t>(HAKKA SURESİ – </a:t>
            </a:r>
            <a:r>
              <a:rPr lang="tr-TR" b="1" u="sng" dirty="0" smtClean="0"/>
              <a:t>19-25</a:t>
            </a:r>
            <a:r>
              <a:rPr lang="tr-TR" b="1" u="sng" dirty="0" smtClean="0"/>
              <a:t>. AYETLER) </a:t>
            </a:r>
            <a:endParaRPr lang="tr-TR" dirty="0" smtClean="0"/>
          </a:p>
          <a:p>
            <a:endParaRPr lang="tr-TR" dirty="0"/>
          </a:p>
        </p:txBody>
      </p:sp>
      <p:sp>
        <p:nvSpPr>
          <p:cNvPr id="4" name="3 Metin kutusu"/>
          <p:cNvSpPr txBox="1"/>
          <p:nvPr/>
        </p:nvSpPr>
        <p:spPr>
          <a:xfrm>
            <a:off x="467544" y="0"/>
            <a:ext cx="8352928" cy="2031325"/>
          </a:xfrm>
          <a:prstGeom prst="rect">
            <a:avLst/>
          </a:prstGeom>
          <a:noFill/>
        </p:spPr>
        <p:txBody>
          <a:bodyPr wrap="square" rtlCol="0">
            <a:spAutoFit/>
          </a:bodyPr>
          <a:lstStyle/>
          <a:p>
            <a:r>
              <a:rPr lang="tr-TR" b="1" dirty="0" smtClean="0"/>
              <a:t>Amel defterleri, okuma-yazma bilmese dahi Allah’ın vereceği bir yetenekle herkes tarafından okunabilecektir. Amel defterleri cennetliklere sağdan, cehennemliklere soldan veya arkadan verilecektir. Defteri sağdan verilenler </a:t>
            </a:r>
            <a:r>
              <a:rPr lang="tr-TR" b="1" dirty="0" err="1" smtClean="0"/>
              <a:t>Kur’an’da</a:t>
            </a:r>
            <a:r>
              <a:rPr lang="tr-TR" b="1" dirty="0" smtClean="0"/>
              <a:t> ASHABU’L-YEMİN, soldan ve arkadan verilenler ASHABU’Ş-ŞİMAL diye anılır</a:t>
            </a:r>
            <a:r>
              <a:rPr lang="tr-TR" b="1" dirty="0" smtClean="0"/>
              <a:t>:</a:t>
            </a:r>
          </a:p>
          <a:p>
            <a:endParaRPr lang="tr-TR" dirty="0" smtClean="0"/>
          </a:p>
          <a:p>
            <a:endParaRPr lang="tr-T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332656"/>
            <a:ext cx="8229600" cy="1143000"/>
          </a:xfrm>
        </p:spPr>
        <p:txBody>
          <a:bodyPr>
            <a:normAutofit fontScale="90000"/>
          </a:bodyPr>
          <a:lstStyle/>
          <a:p>
            <a:pPr algn="ctr"/>
            <a:r>
              <a:rPr lang="tr-TR" dirty="0" smtClean="0">
                <a:solidFill>
                  <a:srgbClr val="FF0000"/>
                </a:solidFill>
              </a:rPr>
              <a:t>Amel Defterlerimizi sağımızdan almayı Allah nasip etsin inşallah</a:t>
            </a:r>
            <a:endParaRPr lang="tr-TR" dirty="0">
              <a:solidFill>
                <a:srgbClr val="FF0000"/>
              </a:solidFill>
            </a:endParaRPr>
          </a:p>
        </p:txBody>
      </p:sp>
      <p:sp>
        <p:nvSpPr>
          <p:cNvPr id="3" name="2 İçerik Yer Tutucusu"/>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92500" lnSpcReduction="20000"/>
          </a:bodyPr>
          <a:lstStyle/>
          <a:p>
            <a:r>
              <a:rPr lang="tr-TR" b="1" dirty="0" smtClean="0"/>
              <a:t> Defterin sağ taraftan verilmesi bir müjde, soldan veya arkadan verilmesi ise bir azap işareti olacaktır.</a:t>
            </a:r>
            <a:endParaRPr lang="tr-TR" dirty="0" smtClean="0"/>
          </a:p>
          <a:p>
            <a:r>
              <a:rPr lang="tr-TR" b="1" dirty="0" smtClean="0"/>
              <a:t>     Dünyada ise amel defteri olarak düşünebileceğimiz karneler, öğrencilere yılda iki defa verilmektedir. Karne verilirken  sağdan, soldan veya arkadan verilmemekle beraber, karneyi alanlar, ders notlarını gördükleri zaman bunun iyiye veya kötüye işaret olup olmadığı gayet iyi anlamaktadırlar.</a:t>
            </a:r>
            <a:endParaRPr lang="tr-TR" dirty="0" smtClean="0"/>
          </a:p>
          <a:p>
            <a:r>
              <a:rPr lang="tr-TR" b="1" dirty="0" smtClean="0"/>
              <a:t>     </a:t>
            </a:r>
            <a:r>
              <a:rPr lang="tr-TR" b="1" dirty="0" err="1" smtClean="0"/>
              <a:t>Kur’an</a:t>
            </a:r>
            <a:r>
              <a:rPr lang="tr-TR" b="1" dirty="0" smtClean="0"/>
              <a:t>-ı Kerim’de, insanın dünya hayatındaki didinmeleri sona erip Rabbine kavuştuğunda şayet kitabı sağ eline verilenlerden ise hesabının kolay olacağı ve mutlu bir hayatı hak edeceği, kitabı arkadan verilenlerden ise alevli ateşe atılacağı bildirilmiştir:</a:t>
            </a:r>
            <a:endParaRPr lang="tr-T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0"/>
            <a:ext cx="8229600" cy="1442424"/>
          </a:xfrm>
        </p:spPr>
        <p:style>
          <a:lnRef idx="2">
            <a:schemeClr val="accent4"/>
          </a:lnRef>
          <a:fillRef idx="1">
            <a:schemeClr val="lt1"/>
          </a:fillRef>
          <a:effectRef idx="0">
            <a:schemeClr val="accent4"/>
          </a:effectRef>
          <a:fontRef idx="minor">
            <a:schemeClr val="dk1"/>
          </a:fontRef>
        </p:style>
        <p:txBody>
          <a:bodyPr>
            <a:normAutofit fontScale="90000"/>
          </a:bodyPr>
          <a:lstStyle/>
          <a:p>
            <a:pPr algn="ctr"/>
            <a:r>
              <a:rPr lang="tr-TR" dirty="0" smtClean="0">
                <a:solidFill>
                  <a:srgbClr val="FF0000"/>
                </a:solidFill>
              </a:rPr>
              <a:t>Ertelediğimiz yarınlar bir gün gelecek</a:t>
            </a:r>
            <a:endParaRPr lang="tr-TR" dirty="0">
              <a:solidFill>
                <a:srgbClr val="FF0000"/>
              </a:solidFill>
            </a:endParaRPr>
          </a:p>
        </p:txBody>
      </p:sp>
      <p:sp>
        <p:nvSpPr>
          <p:cNvPr id="3" name="2 İçerik Yer Tutucusu"/>
          <p:cNvSpPr>
            <a:spLocks noGrp="1"/>
          </p:cNvSpPr>
          <p:nvPr>
            <p:ph idx="1"/>
          </p:nvPr>
        </p:nvSpPr>
        <p:spPr/>
        <p:style>
          <a:lnRef idx="2">
            <a:schemeClr val="accent2">
              <a:shade val="50000"/>
            </a:schemeClr>
          </a:lnRef>
          <a:fillRef idx="1">
            <a:schemeClr val="accent2"/>
          </a:fillRef>
          <a:effectRef idx="0">
            <a:schemeClr val="accent2"/>
          </a:effectRef>
          <a:fontRef idx="minor">
            <a:schemeClr val="lt1"/>
          </a:fontRef>
        </p:style>
        <p:txBody>
          <a:bodyPr>
            <a:normAutofit lnSpcReduction="10000"/>
          </a:bodyPr>
          <a:lstStyle/>
          <a:p>
            <a:r>
              <a:rPr lang="tr-TR" dirty="0" smtClean="0"/>
              <a:t>Aman Allah’ım! Karne! Çalışmaların/başarının yahut başarısızlığın, sevincin veya üzüntünün belgesi. Nihayet geçici bir dünya, geçici bir belge! Fânilikler içinde ebedîliği, sınavlar içinde “imtihan dünyası” yaşayan, sonunda alacağımız karneye göre ebedî saadet ya da ebedî felaket! Dünyada zayıf karnelerin telafisi mümkün, zayıf derslerin düzeltilmesi muhtemel. Ancak “Son </a:t>
            </a:r>
            <a:r>
              <a:rPr lang="tr-TR" dirty="0" err="1" smtClean="0"/>
              <a:t>dâvet</a:t>
            </a:r>
            <a:r>
              <a:rPr lang="tr-TR" dirty="0" smtClean="0"/>
              <a:t>” geldiğinde karnemiz düzgün değilse, hazırlıksız yakalanmışsak, “yarın, yarın” diyerek ertelemişsek yapmamız gereken amelleri...</a:t>
            </a:r>
          </a:p>
          <a:p>
            <a:endParaRPr lang="tr-T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1560" y="404664"/>
            <a:ext cx="8229600" cy="938368"/>
          </a:xfrm>
        </p:spPr>
        <p:style>
          <a:lnRef idx="3">
            <a:schemeClr val="lt1"/>
          </a:lnRef>
          <a:fillRef idx="1">
            <a:schemeClr val="dk1"/>
          </a:fillRef>
          <a:effectRef idx="1">
            <a:schemeClr val="dk1"/>
          </a:effectRef>
          <a:fontRef idx="minor">
            <a:schemeClr val="lt1"/>
          </a:fontRef>
        </p:style>
        <p:txBody>
          <a:bodyPr/>
          <a:lstStyle/>
          <a:p>
            <a:pPr algn="ctr"/>
            <a:r>
              <a:rPr lang="tr-TR" dirty="0" smtClean="0">
                <a:solidFill>
                  <a:srgbClr val="FF0000"/>
                </a:solidFill>
              </a:rPr>
              <a:t>Karne günü geldi çattı</a:t>
            </a:r>
            <a:endParaRPr lang="tr-TR" dirty="0">
              <a:solidFill>
                <a:srgbClr val="FF0000"/>
              </a:solidFill>
            </a:endParaRPr>
          </a:p>
        </p:txBody>
      </p:sp>
      <p:sp>
        <p:nvSpPr>
          <p:cNvPr id="3" name="2 İçerik Yer Tutucusu"/>
          <p:cNvSpPr>
            <a:spLocks noGrp="1"/>
          </p:cNvSpPr>
          <p:nvPr>
            <p:ph idx="1"/>
          </p:nvPr>
        </p:nvSpPr>
        <p:spPr/>
        <p:style>
          <a:lnRef idx="1">
            <a:schemeClr val="dk1"/>
          </a:lnRef>
          <a:fillRef idx="2">
            <a:schemeClr val="dk1"/>
          </a:fillRef>
          <a:effectRef idx="1">
            <a:schemeClr val="dk1"/>
          </a:effectRef>
          <a:fontRef idx="minor">
            <a:schemeClr val="dk1"/>
          </a:fontRef>
        </p:style>
        <p:txBody>
          <a:bodyPr>
            <a:normAutofit fontScale="92500" lnSpcReduction="10000"/>
          </a:bodyPr>
          <a:lstStyle/>
          <a:p>
            <a:r>
              <a:rPr lang="tr-TR" dirty="0" err="1" smtClean="0"/>
              <a:t>Âyetler</a:t>
            </a:r>
            <a:r>
              <a:rPr lang="tr-TR" dirty="0" smtClean="0"/>
              <a:t> bugün </a:t>
            </a:r>
            <a:r>
              <a:rPr lang="tr-TR" dirty="0" err="1" smtClean="0"/>
              <a:t>nâzil</a:t>
            </a:r>
            <a:r>
              <a:rPr lang="tr-TR" dirty="0" smtClean="0"/>
              <a:t> olmuş gibi bize o karneyi ve o </a:t>
            </a:r>
            <a:r>
              <a:rPr lang="tr-TR" dirty="0" smtClean="0">
                <a:solidFill>
                  <a:srgbClr val="FF0000"/>
                </a:solidFill>
              </a:rPr>
              <a:t>“karne günü”</a:t>
            </a:r>
            <a:r>
              <a:rPr lang="tr-TR" dirty="0" smtClean="0"/>
              <a:t>nü hatırlatıyor: O gün yargılanmak üzere huzura çıkarılacaksınız; en gizli sırrınız bile gizli kalmayacak. Karnesi sağ tarafından verilen kimseye gelince... O sevinçle şakıyacak: </a:t>
            </a:r>
            <a:r>
              <a:rPr lang="tr-TR" dirty="0" smtClean="0">
                <a:solidFill>
                  <a:srgbClr val="FF0000"/>
                </a:solidFill>
              </a:rPr>
              <a:t>‘Hey millet! Alın işte okuyun karnemi! Kesinlikle ben hesabımla yüzleşeceğime gönülden inanmıştım.’ </a:t>
            </a:r>
            <a:r>
              <a:rPr lang="tr-TR" dirty="0" smtClean="0"/>
              <a:t>O kendini mesut ve bahtiyar eden bir hayatın içinde bulacak. Yüce bir </a:t>
            </a:r>
            <a:r>
              <a:rPr lang="tr-TR" dirty="0" smtClean="0">
                <a:solidFill>
                  <a:srgbClr val="FF0000"/>
                </a:solidFill>
              </a:rPr>
              <a:t>cennette. Hemen yakınında amellerinin meyveleri. (Kendilerine) ‘Bu günler için geçmişte peşinen takdim ettiklerinize karşılık yiyin için </a:t>
            </a:r>
            <a:r>
              <a:rPr lang="tr-TR" dirty="0" err="1" smtClean="0">
                <a:solidFill>
                  <a:srgbClr val="FF0000"/>
                </a:solidFill>
              </a:rPr>
              <a:t>âfiyet</a:t>
            </a:r>
            <a:r>
              <a:rPr lang="tr-TR" dirty="0" smtClean="0">
                <a:solidFill>
                  <a:srgbClr val="FF0000"/>
                </a:solidFill>
              </a:rPr>
              <a:t> olsun’ </a:t>
            </a:r>
            <a:r>
              <a:rPr lang="tr-TR" dirty="0" smtClean="0"/>
              <a:t>denilecek. Tıpkı teşekkür/takdir alan, karnelerini gösterme yarışına giren öğrenciler gibi. Aman Allah’ım </a:t>
            </a:r>
            <a:r>
              <a:rPr lang="tr-TR" dirty="0" err="1" smtClean="0"/>
              <a:t>âyetler</a:t>
            </a:r>
            <a:r>
              <a:rPr lang="tr-TR" dirty="0" smtClean="0"/>
              <a:t> şimdi nazil olmuş gibi...</a:t>
            </a:r>
          </a:p>
          <a:p>
            <a:endParaRPr lang="tr-T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32656"/>
            <a:ext cx="8229600" cy="720080"/>
          </a:xfrm>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pPr algn="ctr"/>
            <a:r>
              <a:rPr lang="tr-TR" dirty="0" smtClean="0">
                <a:solidFill>
                  <a:srgbClr val="FF0000"/>
                </a:solidFill>
              </a:rPr>
              <a:t>Sol tarafından  karne alanlar</a:t>
            </a:r>
            <a:endParaRPr lang="tr-TR" dirty="0">
              <a:solidFill>
                <a:srgbClr val="FF0000"/>
              </a:solidFill>
            </a:endParaRPr>
          </a:p>
        </p:txBody>
      </p:sp>
      <p:sp>
        <p:nvSpPr>
          <p:cNvPr id="3" name="2 İçerik Yer Tutucusu"/>
          <p:cNvSpPr>
            <a:spLocks noGrp="1"/>
          </p:cNvSpPr>
          <p:nvPr>
            <p:ph idx="1"/>
          </p:nvPr>
        </p:nvSpPr>
        <p:spPr>
          <a:xfrm>
            <a:off x="457200" y="1412776"/>
            <a:ext cx="8229600" cy="4911824"/>
          </a:xfrm>
        </p:spPr>
        <p:style>
          <a:lnRef idx="1">
            <a:schemeClr val="accent3"/>
          </a:lnRef>
          <a:fillRef idx="2">
            <a:schemeClr val="accent3"/>
          </a:fillRef>
          <a:effectRef idx="1">
            <a:schemeClr val="accent3"/>
          </a:effectRef>
          <a:fontRef idx="minor">
            <a:schemeClr val="dk1"/>
          </a:fontRef>
        </p:style>
        <p:txBody>
          <a:bodyPr/>
          <a:lstStyle/>
          <a:p>
            <a:r>
              <a:rPr lang="tr-TR" sz="3200" dirty="0" smtClean="0"/>
              <a:t>Karnesi sol tarafından verilen kimseye gelince... Sonunda o da şöyle sızlanacak: </a:t>
            </a:r>
            <a:r>
              <a:rPr lang="tr-TR" sz="3200" dirty="0" smtClean="0">
                <a:solidFill>
                  <a:srgbClr val="FF0000"/>
                </a:solidFill>
              </a:rPr>
              <a:t>‘Eyvah! Keşke hiç karne almasaydım. Ve hesabımın ne olduğunu keşke hiç bilmeseydim. Ah! Keşke ölüm, işi tamamen bitiren (mutlak bir yok oluş) olsaydı. Malım başıma gelen hiçbir belayı def etmedi. Gücüm elimde patladı.’ </a:t>
            </a:r>
            <a:r>
              <a:rPr lang="tr-TR" sz="3200" dirty="0" smtClean="0"/>
              <a:t>(69 </a:t>
            </a:r>
            <a:r>
              <a:rPr lang="tr-TR" sz="3200" dirty="0" err="1" smtClean="0"/>
              <a:t>Hâkka</a:t>
            </a:r>
            <a:r>
              <a:rPr lang="tr-TR" sz="3200" dirty="0" smtClean="0"/>
              <a:t> 18-29)</a:t>
            </a:r>
          </a:p>
          <a:p>
            <a:endParaRPr lang="tr-T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260648"/>
            <a:ext cx="8229600" cy="1143000"/>
          </a:xfrm>
        </p:spPr>
        <p:txBody>
          <a:bodyPr/>
          <a:lstStyle/>
          <a:p>
            <a:pPr algn="ctr"/>
            <a:r>
              <a:rPr lang="tr-TR" dirty="0" smtClean="0">
                <a:solidFill>
                  <a:srgbClr val="FF0000"/>
                </a:solidFill>
              </a:rPr>
              <a:t>Oku kitabını!</a:t>
            </a:r>
            <a:endParaRPr lang="tr-TR" dirty="0">
              <a:solidFill>
                <a:srgbClr val="FF0000"/>
              </a:solidFill>
            </a:endParaRPr>
          </a:p>
        </p:txBody>
      </p:sp>
      <p:sp>
        <p:nvSpPr>
          <p:cNvPr id="3" name="2 İçerik Yer Tutucusu"/>
          <p:cNvSpPr>
            <a:spLocks noGrp="1"/>
          </p:cNvSpPr>
          <p:nvPr>
            <p:ph idx="1"/>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2500" lnSpcReduction="10000"/>
          </a:bodyPr>
          <a:lstStyle/>
          <a:p>
            <a:r>
              <a:rPr lang="tr-TR" dirty="0" err="1" smtClean="0"/>
              <a:t>Cenab</a:t>
            </a:r>
            <a:r>
              <a:rPr lang="tr-TR" dirty="0" smtClean="0"/>
              <a:t>-ı Hak </a:t>
            </a:r>
            <a:r>
              <a:rPr lang="tr-TR" dirty="0" err="1" smtClean="0"/>
              <a:t>Kur’an</a:t>
            </a:r>
            <a:r>
              <a:rPr lang="tr-TR" dirty="0" smtClean="0"/>
              <a:t>-ı Kerim’inde “Kitabı, sicili sağ eline tutuşturulan haykıracak: </a:t>
            </a:r>
            <a:r>
              <a:rPr lang="tr-TR" dirty="0" smtClean="0">
                <a:solidFill>
                  <a:srgbClr val="FF0000"/>
                </a:solidFill>
              </a:rPr>
              <a:t>‘Gelin hepiniz gelin şu sicilimi okuyun.’ </a:t>
            </a:r>
            <a:r>
              <a:rPr lang="tr-TR" dirty="0" smtClean="0"/>
              <a:t>O kendini mesut ve bahtiyar eden bir hayatın içinde bulacak. </a:t>
            </a:r>
            <a:r>
              <a:rPr lang="tr-TR" u="sng" dirty="0" smtClean="0">
                <a:solidFill>
                  <a:srgbClr val="002060"/>
                </a:solidFill>
              </a:rPr>
              <a:t>‘Oku kitabını’ </a:t>
            </a:r>
            <a:r>
              <a:rPr lang="tr-TR" dirty="0" smtClean="0"/>
              <a:t>dendiğinde okuyacağımız şeyler de, bizim dünyada iken yapıp ettiklerimiz olacak. </a:t>
            </a:r>
            <a:r>
              <a:rPr lang="tr-TR" dirty="0" smtClean="0">
                <a:solidFill>
                  <a:srgbClr val="FF0000"/>
                </a:solidFill>
              </a:rPr>
              <a:t>“Bu kitap küçük büyük bir şey bırakmamış, her birini teker teker saymış!” </a:t>
            </a:r>
            <a:r>
              <a:rPr lang="tr-TR" dirty="0" smtClean="0"/>
              <a:t>diyeceğiz o karne gününde! Tıpkı zayıflarımızı kabullenmesek de karnenin yalan söylemediği gibi. </a:t>
            </a:r>
            <a:r>
              <a:rPr lang="tr-TR" dirty="0" smtClean="0"/>
              <a:t> Şaşırıp </a:t>
            </a:r>
            <a:r>
              <a:rPr lang="tr-TR" dirty="0" smtClean="0"/>
              <a:t>hayret de etmiyoruz, kabulleniyoruz. Kabahati yok karnenin çünkü. O karneyi dolduran bizim notlarımız, amellerimiz... Saçımız başımız darmadağınıksa, bizi öyle gösteren aynanın ne kabahati var?</a:t>
            </a:r>
          </a:p>
          <a:p>
            <a:endParaRPr lang="tr-T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260648"/>
            <a:ext cx="8229600" cy="1143000"/>
          </a:xfrm>
        </p:spPr>
        <p:style>
          <a:lnRef idx="2">
            <a:schemeClr val="accent2"/>
          </a:lnRef>
          <a:fillRef idx="1">
            <a:schemeClr val="lt1"/>
          </a:fillRef>
          <a:effectRef idx="0">
            <a:schemeClr val="accent2"/>
          </a:effectRef>
          <a:fontRef idx="minor">
            <a:schemeClr val="dk1"/>
          </a:fontRef>
        </p:style>
        <p:txBody>
          <a:bodyPr/>
          <a:lstStyle/>
          <a:p>
            <a:pPr algn="ctr"/>
            <a:r>
              <a:rPr lang="tr-TR" dirty="0" err="1" smtClean="0">
                <a:solidFill>
                  <a:srgbClr val="FF0000"/>
                </a:solidFill>
              </a:rPr>
              <a:t>Kalb</a:t>
            </a:r>
            <a:r>
              <a:rPr lang="tr-TR" dirty="0" smtClean="0">
                <a:solidFill>
                  <a:srgbClr val="FF0000"/>
                </a:solidFill>
              </a:rPr>
              <a:t>-i Selim</a:t>
            </a:r>
            <a:endParaRPr lang="tr-TR" dirty="0">
              <a:solidFill>
                <a:srgbClr val="FF0000"/>
              </a:solidFill>
            </a:endParaRPr>
          </a:p>
        </p:txBody>
      </p:sp>
      <p:sp>
        <p:nvSpPr>
          <p:cNvPr id="3" name="2 İçerik Yer Tutucusu"/>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normAutofit fontScale="85000" lnSpcReduction="20000"/>
          </a:bodyPr>
          <a:lstStyle/>
          <a:p>
            <a:pPr algn="ctr"/>
            <a:r>
              <a:rPr lang="ar-AE" sz="3600" dirty="0" smtClean="0"/>
              <a:t>يَوْمَ لَا يَنْفَعُ مَالٌ وَلَا بَنُونَ</a:t>
            </a:r>
            <a:br>
              <a:rPr lang="ar-AE" sz="3600" dirty="0" smtClean="0"/>
            </a:br>
            <a:r>
              <a:rPr lang="ar-AE" sz="3600" dirty="0" smtClean="0"/>
              <a:t> اِلَّا مَنْ اَتَى اللّٰهَ بِقَلْبٍ </a:t>
            </a:r>
            <a:r>
              <a:rPr lang="ar-AE" sz="3600" dirty="0" smtClean="0"/>
              <a:t>سَلٖيمٍ</a:t>
            </a:r>
            <a:endParaRPr lang="tr-TR" sz="3600" dirty="0" smtClean="0"/>
          </a:p>
          <a:p>
            <a:pPr algn="ctr"/>
            <a:r>
              <a:rPr lang="tr-TR" sz="3200" dirty="0" smtClean="0"/>
              <a:t>"O gün ki ne mal fayda verir ne oğullar!" </a:t>
            </a:r>
            <a:br>
              <a:rPr lang="tr-TR" sz="3200" dirty="0" smtClean="0"/>
            </a:br>
            <a:r>
              <a:rPr lang="tr-TR" sz="3200" dirty="0" smtClean="0"/>
              <a:t> </a:t>
            </a:r>
            <a:r>
              <a:rPr lang="ar-AE" sz="3600" dirty="0" smtClean="0"/>
              <a:t/>
            </a:r>
            <a:br>
              <a:rPr lang="ar-AE" sz="3600" dirty="0" smtClean="0"/>
            </a:br>
            <a:r>
              <a:rPr lang="tr-TR" sz="3600" dirty="0" smtClean="0"/>
              <a:t> "Allah'a arınmış bir kalp ile gelen başka." </a:t>
            </a:r>
            <a:r>
              <a:rPr lang="tr-TR" sz="3600" dirty="0" smtClean="0"/>
              <a:t> (Şuara 88-89)</a:t>
            </a:r>
            <a:r>
              <a:rPr lang="tr-TR" sz="3600" dirty="0" smtClean="0"/>
              <a:t/>
            </a:r>
            <a:br>
              <a:rPr lang="tr-TR" sz="3600" dirty="0" smtClean="0"/>
            </a:br>
            <a:endParaRPr lang="tr-TR" sz="3600" dirty="0" smtClean="0"/>
          </a:p>
          <a:p>
            <a:r>
              <a:rPr lang="tr-TR" dirty="0" smtClean="0"/>
              <a:t>Yaratan’ın </a:t>
            </a:r>
            <a:r>
              <a:rPr lang="tr-TR" dirty="0" smtClean="0"/>
              <a:t>“Orada mal ve evlat fayda vermez” dedikten sonra, bizlerden istediği “kalbi selim”in nasıl ortaya çıkacağına kafa yorduk mu hiç? Nedir o </a:t>
            </a:r>
            <a:r>
              <a:rPr lang="tr-TR" dirty="0" err="1" smtClean="0"/>
              <a:t>kalb</a:t>
            </a:r>
            <a:r>
              <a:rPr lang="tr-TR" dirty="0" smtClean="0"/>
              <a:t>-i selim? Acaba oraya gidip geldikten sonra bir “Hayat defteri” yazacak olsaydık, bugün yazdıklarımızı yazar mıydık?</a:t>
            </a:r>
          </a:p>
          <a:p>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1 178 300x200 Hayat Albümü ( Amel Defteri )"/>
          <p:cNvPicPr>
            <a:picLocks noGrp="1"/>
          </p:cNvPicPr>
          <p:nvPr>
            <p:ph idx="1"/>
          </p:nvPr>
        </p:nvPicPr>
        <p:blipFill>
          <a:blip r:embed="rId2" cstate="print"/>
          <a:srcRect/>
          <a:stretch>
            <a:fillRect/>
          </a:stretch>
        </p:blipFill>
        <p:spPr bwMode="auto">
          <a:xfrm>
            <a:off x="323528" y="1052736"/>
            <a:ext cx="4248472" cy="4896544"/>
          </a:xfrm>
          <a:prstGeom prst="rect">
            <a:avLst/>
          </a:prstGeom>
          <a:noFill/>
          <a:ln w="9525">
            <a:noFill/>
            <a:miter lim="800000"/>
            <a:headEnd/>
            <a:tailEnd/>
          </a:ln>
        </p:spPr>
      </p:pic>
      <p:sp>
        <p:nvSpPr>
          <p:cNvPr id="7" name="6 Metin kutusu"/>
          <p:cNvSpPr txBox="1"/>
          <p:nvPr/>
        </p:nvSpPr>
        <p:spPr>
          <a:xfrm>
            <a:off x="5004048" y="980728"/>
            <a:ext cx="3816424" cy="563231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tr-TR" dirty="0" smtClean="0"/>
              <a:t>Hüzünleniriz; çünkü geçmiş hayatımız fotoğraf karesinde kalmış ve yaş ilerlemiştir, o günlere tekrar özlem duyar ve asla o günlere geri gidememenin hüznünü yaşarız. Seviniriz; çünkü o geçmiş hayat karelerimize bakar, o günleri tekrar yaşamış gibi seviniriz.</a:t>
            </a:r>
          </a:p>
          <a:p>
            <a:r>
              <a:rPr lang="tr-TR" dirty="0" smtClean="0"/>
              <a:t>Evet, bazen hayat albümümüzü gözden geçiririz ve anlarız ki, en güzel günler o karelerde kalmıştır. Geçmiş hayatımızda imkânlarımız olduğu halde, yapamadıklarımız için pişmanlık duyarız.</a:t>
            </a:r>
            <a:r>
              <a:rPr lang="tr-TR" dirty="0" smtClean="0">
                <a:solidFill>
                  <a:srgbClr val="FF0000"/>
                </a:solidFill>
              </a:rPr>
              <a:t> </a:t>
            </a:r>
            <a:r>
              <a:rPr lang="tr-TR" b="1" dirty="0" smtClean="0">
                <a:solidFill>
                  <a:srgbClr val="FF0000"/>
                </a:solidFill>
              </a:rPr>
              <a:t>“Keşke o günlere geri dönebilseydim, şunu yapar bunu yapardım.”</a:t>
            </a:r>
            <a:r>
              <a:rPr lang="tr-TR" dirty="0" smtClean="0"/>
              <a:t> dediğimiz olur, ama artık geri dönüş yoktur, tıpkı öldükten sonra dünyaya geri gelmenin imkânsız olduğu gibi.</a:t>
            </a:r>
          </a:p>
          <a:p>
            <a:endParaRPr lang="tr-TR" dirty="0"/>
          </a:p>
        </p:txBody>
      </p:sp>
      <p:sp>
        <p:nvSpPr>
          <p:cNvPr id="8" name="7 Metin kutusu"/>
          <p:cNvSpPr txBox="1"/>
          <p:nvPr/>
        </p:nvSpPr>
        <p:spPr>
          <a:xfrm>
            <a:off x="827584" y="260648"/>
            <a:ext cx="7200800" cy="58477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tr-TR" sz="3200" b="1" dirty="0" smtClean="0">
                <a:solidFill>
                  <a:srgbClr val="FF0000"/>
                </a:solidFill>
              </a:rPr>
              <a:t>KEŞKE DEMEDEN ÖNCE </a:t>
            </a:r>
            <a:endParaRPr lang="tr-TR" sz="3200" b="1" dirty="0">
              <a:solidFill>
                <a:srgbClr val="FF0000"/>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188640"/>
            <a:ext cx="8964488" cy="720080"/>
          </a:xfrm>
        </p:spPr>
        <p:style>
          <a:lnRef idx="2">
            <a:schemeClr val="dk1"/>
          </a:lnRef>
          <a:fillRef idx="1">
            <a:schemeClr val="lt1"/>
          </a:fillRef>
          <a:effectRef idx="0">
            <a:schemeClr val="dk1"/>
          </a:effectRef>
          <a:fontRef idx="minor">
            <a:schemeClr val="dk1"/>
          </a:fontRef>
        </p:style>
        <p:txBody>
          <a:bodyPr>
            <a:noAutofit/>
          </a:bodyPr>
          <a:lstStyle/>
          <a:p>
            <a:pPr algn="ctr"/>
            <a:r>
              <a:rPr lang="tr-TR" sz="4000" dirty="0" smtClean="0">
                <a:solidFill>
                  <a:srgbClr val="FF0000"/>
                </a:solidFill>
              </a:rPr>
              <a:t>Herkes yarına ne gönderdiğine baksın</a:t>
            </a:r>
            <a:endParaRPr lang="tr-TR" sz="4000" dirty="0">
              <a:solidFill>
                <a:srgbClr val="FF0000"/>
              </a:solidFill>
            </a:endParaRPr>
          </a:p>
        </p:txBody>
      </p:sp>
      <p:sp>
        <p:nvSpPr>
          <p:cNvPr id="3" name="2 İçerik Yer Tutucusu"/>
          <p:cNvSpPr>
            <a:spLocks noGrp="1"/>
          </p:cNvSpPr>
          <p:nvPr>
            <p:ph idx="1"/>
          </p:nvPr>
        </p:nvSpPr>
        <p:spPr>
          <a:xfrm>
            <a:off x="457200" y="1124744"/>
            <a:ext cx="8229600" cy="5199856"/>
          </a:xfrm>
        </p:spPr>
        <p:style>
          <a:lnRef idx="2">
            <a:schemeClr val="accent3">
              <a:shade val="50000"/>
            </a:schemeClr>
          </a:lnRef>
          <a:fillRef idx="1">
            <a:schemeClr val="accent3"/>
          </a:fillRef>
          <a:effectRef idx="0">
            <a:schemeClr val="accent3"/>
          </a:effectRef>
          <a:fontRef idx="minor">
            <a:schemeClr val="lt1"/>
          </a:fontRef>
        </p:style>
        <p:txBody>
          <a:bodyPr>
            <a:normAutofit fontScale="92500" lnSpcReduction="10000"/>
          </a:bodyPr>
          <a:lstStyle/>
          <a:p>
            <a:r>
              <a:rPr lang="tr-TR" dirty="0" smtClean="0"/>
              <a:t>Aynı karneyi mi alırdık, aynı notlar mı olurdu karnemizde? </a:t>
            </a:r>
            <a:endParaRPr lang="tr-TR" dirty="0" smtClean="0"/>
          </a:p>
          <a:p>
            <a:endParaRPr lang="tr-TR" dirty="0" smtClean="0"/>
          </a:p>
          <a:p>
            <a:pPr algn="ctr"/>
            <a:r>
              <a:rPr lang="ar-AE" sz="4600" dirty="0" smtClean="0"/>
              <a:t>يَا اَيُّهَا الَّذٖينَ اٰمَنُوا اتَّقُوا اللّٰهَ وَلْتَنْظُرْ نَفْسٌ مَا قَدَّمَتْ لِغَدٍ وَاتَّقُوا اللّٰهَ اِنَّ اللّٰهَ خَبٖيرٌ بِمَا تَعْمَلُونَ</a:t>
            </a:r>
            <a:br>
              <a:rPr lang="ar-AE" sz="4600" dirty="0" smtClean="0"/>
            </a:br>
            <a:endParaRPr lang="tr-TR" sz="4600" dirty="0" smtClean="0"/>
          </a:p>
          <a:p>
            <a:r>
              <a:rPr lang="tr-TR" dirty="0" smtClean="0"/>
              <a:t>“</a:t>
            </a:r>
            <a:r>
              <a:rPr lang="tr-TR" dirty="0" smtClean="0"/>
              <a:t>Herkes yarına ne gönderdiğine baksın.” diyor ölümü ve hayatı Yaratan Rabbimiz. </a:t>
            </a:r>
            <a:r>
              <a:rPr lang="tr-TR" dirty="0" smtClean="0"/>
              <a:t> </a:t>
            </a:r>
            <a:r>
              <a:rPr lang="tr-TR" dirty="0" smtClean="0"/>
              <a:t>(</a:t>
            </a:r>
            <a:r>
              <a:rPr lang="tr-TR" dirty="0" smtClean="0"/>
              <a:t>Haşir Suresi, 18)</a:t>
            </a:r>
          </a:p>
          <a:p>
            <a:r>
              <a:rPr lang="tr-TR" dirty="0" smtClean="0"/>
              <a:t>Neyi </a:t>
            </a:r>
            <a:r>
              <a:rPr lang="tr-TR" dirty="0" smtClean="0"/>
              <a:t>yaptığına, neyi yapmadığına, neyi nasıl yaptığına baksın. Çünkü yarın, herkesin önüne neyi yapıp neyi yapmadığı, neyi nasıl yaptığı konacak. Herkes görecek ve bilecek ne yapıp ne yapmadığını. </a:t>
            </a:r>
            <a:endParaRPr lang="tr-TR" dirty="0" smtClean="0"/>
          </a:p>
          <a:p>
            <a:endParaRPr lang="tr-T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1560" y="548680"/>
            <a:ext cx="8229600" cy="782960"/>
          </a:xfrm>
        </p:spPr>
        <p:style>
          <a:lnRef idx="2">
            <a:schemeClr val="accent2"/>
          </a:lnRef>
          <a:fillRef idx="1">
            <a:schemeClr val="lt1"/>
          </a:fillRef>
          <a:effectRef idx="0">
            <a:schemeClr val="accent2"/>
          </a:effectRef>
          <a:fontRef idx="minor">
            <a:schemeClr val="dk1"/>
          </a:fontRef>
        </p:style>
        <p:txBody>
          <a:bodyPr>
            <a:normAutofit fontScale="90000"/>
          </a:bodyPr>
          <a:lstStyle/>
          <a:p>
            <a:pPr algn="ctr"/>
            <a:r>
              <a:rPr lang="tr-TR" dirty="0" smtClean="0">
                <a:solidFill>
                  <a:srgbClr val="FF0000"/>
                </a:solidFill>
              </a:rPr>
              <a:t>Nasıl bilirsiniz?</a:t>
            </a:r>
            <a:endParaRPr lang="tr-TR" dirty="0">
              <a:solidFill>
                <a:srgbClr val="FF0000"/>
              </a:solidFill>
            </a:endParaRPr>
          </a:p>
        </p:txBody>
      </p:sp>
      <p:sp>
        <p:nvSpPr>
          <p:cNvPr id="3" name="2 İçerik Yer Tutucusu"/>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fontScale="92500"/>
          </a:bodyPr>
          <a:lstStyle/>
          <a:p>
            <a:r>
              <a:rPr lang="tr-TR" dirty="0" err="1" smtClean="0"/>
              <a:t>Âhirette</a:t>
            </a:r>
            <a:r>
              <a:rPr lang="tr-TR" dirty="0" smtClean="0"/>
              <a:t> açılacak bu dünyada doldurduğumuz sicilimiz, karnemiz gidecek öbür âleme. İşte bu “amel defteri” gidecek insanla birlikte... Hani şu “Nasıl bilirsiniz?” sorusuna verilen cevapta “İyi biliriz” cümlesini doğrulayacak veya doğrulamayacak amel defteri… </a:t>
            </a:r>
          </a:p>
          <a:p>
            <a:r>
              <a:rPr lang="tr-TR" dirty="0" err="1" smtClean="0"/>
              <a:t>Yâni</a:t>
            </a:r>
            <a:r>
              <a:rPr lang="tr-TR" dirty="0" smtClean="0"/>
              <a:t> karnemiz! Hükmün sadece ve sadece Allah’a ait olacağı o gün karneler verilecek. O hayat defteri açılacak. Evet, ‘nereye kaçmalı?’ diye düşünüldüğünde ‘kime sığınmalı, dayanmalı, güvenmeli?’ diye sorulduğunda, O Büyük Gün hatıra gelecek. Öyle bir gün ki, güveneceklerinizin de güvene muhtaç olduğu bir gün…</a:t>
            </a:r>
          </a:p>
          <a:p>
            <a:endParaRPr lang="tr-T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404664"/>
            <a:ext cx="8229600" cy="782960"/>
          </a:xfrm>
        </p:spPr>
        <p:style>
          <a:lnRef idx="2">
            <a:schemeClr val="accent1"/>
          </a:lnRef>
          <a:fillRef idx="1">
            <a:schemeClr val="lt1"/>
          </a:fillRef>
          <a:effectRef idx="0">
            <a:schemeClr val="accent1"/>
          </a:effectRef>
          <a:fontRef idx="minor">
            <a:schemeClr val="dk1"/>
          </a:fontRef>
        </p:style>
        <p:txBody>
          <a:bodyPr>
            <a:normAutofit fontScale="90000"/>
          </a:bodyPr>
          <a:lstStyle/>
          <a:p>
            <a:pPr algn="ctr"/>
            <a:r>
              <a:rPr lang="tr-TR" dirty="0" smtClean="0">
                <a:solidFill>
                  <a:srgbClr val="FF0000"/>
                </a:solidFill>
              </a:rPr>
              <a:t>Kaçacak delik arayacağız?</a:t>
            </a:r>
            <a:endParaRPr lang="tr-TR" dirty="0">
              <a:solidFill>
                <a:srgbClr val="FF0000"/>
              </a:solidFill>
            </a:endParaRPr>
          </a:p>
        </p:txBody>
      </p:sp>
      <p:sp>
        <p:nvSpPr>
          <p:cNvPr id="3" name="2 İçerik Yer Tutucusu"/>
          <p:cNvSpPr>
            <a:spLocks noGrp="1"/>
          </p:cNvSpPr>
          <p:nvPr>
            <p:ph idx="1"/>
          </p:nvPr>
        </p:nvSpPr>
        <p:spPr>
          <a:xfrm>
            <a:off x="457200" y="1628800"/>
            <a:ext cx="8229600" cy="4695800"/>
          </a:xfrm>
        </p:spPr>
        <p:style>
          <a:lnRef idx="1">
            <a:schemeClr val="accent4"/>
          </a:lnRef>
          <a:fillRef idx="2">
            <a:schemeClr val="accent4"/>
          </a:fillRef>
          <a:effectRef idx="1">
            <a:schemeClr val="accent4"/>
          </a:effectRef>
          <a:fontRef idx="minor">
            <a:schemeClr val="dk1"/>
          </a:fontRef>
        </p:style>
        <p:txBody>
          <a:bodyPr>
            <a:normAutofit fontScale="85000" lnSpcReduction="10000"/>
          </a:bodyPr>
          <a:lstStyle/>
          <a:p>
            <a:r>
              <a:rPr lang="tr-TR" dirty="0" smtClean="0"/>
              <a:t>Sığınacaklarınızın da sığınacak delik aradıkları bir gün. Kendilerini dayanak olarak lanse edenlerin dayanacak yer aradıkları bir gün... </a:t>
            </a:r>
            <a:endParaRPr lang="tr-TR" dirty="0" smtClean="0"/>
          </a:p>
          <a:p>
            <a:r>
              <a:rPr lang="tr-TR" dirty="0" err="1" smtClean="0"/>
              <a:t>Kur'an'da</a:t>
            </a:r>
            <a:r>
              <a:rPr lang="tr-TR" dirty="0" smtClean="0"/>
              <a:t> </a:t>
            </a:r>
            <a:r>
              <a:rPr lang="tr-TR" dirty="0" smtClean="0"/>
              <a:t>"O gün, kişi kaçar kardeşinden, annesinden ve babasından..." denilen gün gelmeden, "Beşikteki bebelerin saçlarını ağartan" diye nitelendirilen gün gelmeden, karnelerimiz ellerimize tutuşturulmadan, </a:t>
            </a:r>
            <a:endParaRPr lang="tr-TR" dirty="0" smtClean="0"/>
          </a:p>
          <a:p>
            <a:r>
              <a:rPr lang="tr-TR" dirty="0" smtClean="0"/>
              <a:t>“</a:t>
            </a:r>
            <a:r>
              <a:rPr lang="tr-TR" dirty="0" err="1" smtClean="0"/>
              <a:t>Eynel</a:t>
            </a:r>
            <a:r>
              <a:rPr lang="tr-TR" dirty="0" smtClean="0"/>
              <a:t> </a:t>
            </a:r>
            <a:r>
              <a:rPr lang="tr-TR" dirty="0" err="1" smtClean="0"/>
              <a:t>mefer</a:t>
            </a:r>
            <a:r>
              <a:rPr lang="tr-TR" dirty="0" smtClean="0"/>
              <a:t>?” (Nereye kaçmalı?) </a:t>
            </a:r>
            <a:endParaRPr lang="tr-TR" dirty="0" smtClean="0"/>
          </a:p>
          <a:p>
            <a:r>
              <a:rPr lang="tr-TR" dirty="0" smtClean="0"/>
              <a:t>“</a:t>
            </a:r>
            <a:r>
              <a:rPr lang="tr-TR" dirty="0" err="1" smtClean="0"/>
              <a:t>Fefirru</a:t>
            </a:r>
            <a:r>
              <a:rPr lang="tr-TR" dirty="0" smtClean="0"/>
              <a:t> illallah” (Kaçınız Allah’a)” hitabını unutmadan yaşamak varken, iftihar edeceğimiz karnelerle Rabbimizin bize sunacağı nimetlere konmak varken, ‘bu perişan hale düşmeye değer miydi?’</a:t>
            </a:r>
            <a:r>
              <a:rPr lang="tr-TR" dirty="0" err="1" smtClean="0"/>
              <a:t>nin</a:t>
            </a:r>
            <a:r>
              <a:rPr lang="tr-TR" dirty="0" smtClean="0"/>
              <a:t> hesabını bugün yapamaz mıyız? Daha karnemize son notlar yazılmadan, iş işten geçmeden... Ya karneleri gösterilemeyecek kadar kötü olanlar! Onlar nereye kaçacak?</a:t>
            </a:r>
          </a:p>
          <a:p>
            <a:endParaRPr lang="tr-T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83568" y="332656"/>
            <a:ext cx="8229600" cy="866360"/>
          </a:xfrm>
        </p:spPr>
        <p:style>
          <a:lnRef idx="2">
            <a:schemeClr val="accent3"/>
          </a:lnRef>
          <a:fillRef idx="1">
            <a:schemeClr val="lt1"/>
          </a:fillRef>
          <a:effectRef idx="0">
            <a:schemeClr val="accent3"/>
          </a:effectRef>
          <a:fontRef idx="minor">
            <a:schemeClr val="dk1"/>
          </a:fontRef>
        </p:style>
        <p:txBody>
          <a:bodyPr/>
          <a:lstStyle/>
          <a:p>
            <a:pPr algn="ctr"/>
            <a:r>
              <a:rPr lang="tr-TR" dirty="0" err="1" smtClean="0">
                <a:solidFill>
                  <a:srgbClr val="FF0000"/>
                </a:solidFill>
              </a:rPr>
              <a:t>İkra</a:t>
            </a:r>
            <a:r>
              <a:rPr lang="tr-TR" dirty="0" smtClean="0">
                <a:solidFill>
                  <a:srgbClr val="FF0000"/>
                </a:solidFill>
              </a:rPr>
              <a:t> </a:t>
            </a:r>
            <a:r>
              <a:rPr lang="tr-TR" dirty="0" err="1" smtClean="0">
                <a:solidFill>
                  <a:srgbClr val="FF0000"/>
                </a:solidFill>
              </a:rPr>
              <a:t>Kitabek</a:t>
            </a:r>
            <a:r>
              <a:rPr lang="tr-TR" dirty="0" smtClean="0">
                <a:solidFill>
                  <a:srgbClr val="FF0000"/>
                </a:solidFill>
              </a:rPr>
              <a:t>!</a:t>
            </a:r>
            <a:endParaRPr lang="tr-TR" dirty="0">
              <a:solidFill>
                <a:srgbClr val="FF0000"/>
              </a:solidFill>
            </a:endParaRPr>
          </a:p>
        </p:txBody>
      </p:sp>
      <p:sp>
        <p:nvSpPr>
          <p:cNvPr id="3" name="2 İçerik Yer Tutucusu"/>
          <p:cNvSpPr>
            <a:spLocks noGrp="1"/>
          </p:cNvSpPr>
          <p:nvPr>
            <p:ph idx="1"/>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tr-TR" dirty="0" smtClean="0"/>
              <a:t>Dünyada, evinde, ailesi, kavmi içinde rahat ve refah yaşayışıyla keyfinde zevk ve sefa içindeydi. </a:t>
            </a:r>
            <a:r>
              <a:rPr lang="tr-TR" dirty="0" err="1" smtClean="0"/>
              <a:t>Ahireti</a:t>
            </a:r>
            <a:r>
              <a:rPr lang="tr-TR" dirty="0" smtClean="0"/>
              <a:t> ve işin sonunu düşünmezdi. Gam ve keder içinde sıkıntı çekenlere acımazdı. Hiç </a:t>
            </a:r>
            <a:r>
              <a:rPr lang="tr-TR" dirty="0" err="1" smtClean="0"/>
              <a:t>azab</a:t>
            </a:r>
            <a:r>
              <a:rPr lang="tr-TR" dirty="0" smtClean="0"/>
              <a:t> çekmeyeceğini, yaptıklarından sorumlu olmayacağını zannetmişti. Ne zaman ki “</a:t>
            </a:r>
            <a:r>
              <a:rPr lang="tr-TR" dirty="0" err="1" smtClean="0"/>
              <a:t>İkra</a:t>
            </a:r>
            <a:r>
              <a:rPr lang="tr-TR" dirty="0" smtClean="0"/>
              <a:t> </a:t>
            </a:r>
            <a:r>
              <a:rPr lang="tr-TR" dirty="0" err="1" smtClean="0"/>
              <a:t>kitabek</a:t>
            </a:r>
            <a:r>
              <a:rPr lang="tr-TR" dirty="0" smtClean="0"/>
              <a:t>!” (Oku kitabını!) (Dünyadan getirdiğin amelleri bulunduran sicilini, dosyanı) denecek.</a:t>
            </a:r>
            <a:endParaRPr lang="tr-TR"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83568" y="404664"/>
            <a:ext cx="8229600" cy="782960"/>
          </a:xfrm>
        </p:spPr>
        <p:style>
          <a:lnRef idx="2">
            <a:schemeClr val="accent6"/>
          </a:lnRef>
          <a:fillRef idx="1">
            <a:schemeClr val="lt1"/>
          </a:fillRef>
          <a:effectRef idx="0">
            <a:schemeClr val="accent6"/>
          </a:effectRef>
          <a:fontRef idx="minor">
            <a:schemeClr val="dk1"/>
          </a:fontRef>
        </p:style>
        <p:txBody>
          <a:bodyPr>
            <a:normAutofit fontScale="90000"/>
          </a:bodyPr>
          <a:lstStyle/>
          <a:p>
            <a:pPr algn="ctr"/>
            <a:r>
              <a:rPr lang="tr-TR" dirty="0" smtClean="0">
                <a:solidFill>
                  <a:srgbClr val="FF0000"/>
                </a:solidFill>
              </a:rPr>
              <a:t>Kaçacak yer yok mu?</a:t>
            </a:r>
            <a:endParaRPr lang="tr-TR" dirty="0">
              <a:solidFill>
                <a:srgbClr val="FF0000"/>
              </a:solidFill>
            </a:endParaRPr>
          </a:p>
        </p:txBody>
      </p:sp>
      <p:sp>
        <p:nvSpPr>
          <p:cNvPr id="3" name="2 İçerik Yer Tutucusu"/>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lnSpcReduction="10000"/>
          </a:bodyPr>
          <a:lstStyle/>
          <a:p>
            <a:r>
              <a:rPr lang="tr-TR" dirty="0" smtClean="0"/>
              <a:t>Karnesindeki zayıfları görenler saklayacak, kaçacak yer de bulamayacaklar. İnsanoğlunun, kardeşinden, annesinden, babasından, eşinden ve çocuklarından kaçtığı </a:t>
            </a:r>
            <a:r>
              <a:rPr lang="tr-TR" dirty="0" err="1" smtClean="0"/>
              <a:t>ân</a:t>
            </a:r>
            <a:r>
              <a:rPr lang="tr-TR" dirty="0" smtClean="0"/>
              <a:t> hatırlansaydı sicilimiz değişmez miydi? Kâinatı yaratanın, bir gün gökleri düreceğini, dağları savuracağını, denizleri fışkırtacağını ve “Kıyamet” denen o dehşet verici günün mutlaka geleceğini unutmadan yaşasaydık karnemiz böyle mi olurdu? “</a:t>
            </a:r>
            <a:r>
              <a:rPr lang="tr-TR" dirty="0" err="1" smtClean="0"/>
              <a:t>Eyne’l</a:t>
            </a:r>
            <a:r>
              <a:rPr lang="tr-TR" dirty="0" smtClean="0"/>
              <a:t> </a:t>
            </a:r>
            <a:r>
              <a:rPr lang="tr-TR" dirty="0" err="1" smtClean="0"/>
              <a:t>meferr</a:t>
            </a:r>
            <a:r>
              <a:rPr lang="tr-TR" dirty="0" smtClean="0"/>
              <a:t>?” (Kaçacak yer yok mu?) diye insanların çırpındığı </a:t>
            </a:r>
            <a:r>
              <a:rPr lang="tr-TR" dirty="0" err="1" smtClean="0"/>
              <a:t>ânın</a:t>
            </a:r>
            <a:r>
              <a:rPr lang="tr-TR" dirty="0" smtClean="0"/>
              <a:t> gerçekleşeceğini düşünseydik, karnelerimizdeki notlar bu mu olurdu?</a:t>
            </a:r>
          </a:p>
          <a:p>
            <a:endParaRPr lang="tr-T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60648"/>
            <a:ext cx="8229600" cy="782960"/>
          </a:xfrm>
        </p:spPr>
        <p:style>
          <a:lnRef idx="2">
            <a:schemeClr val="accent2"/>
          </a:lnRef>
          <a:fillRef idx="1">
            <a:schemeClr val="lt1"/>
          </a:fillRef>
          <a:effectRef idx="0">
            <a:schemeClr val="accent2"/>
          </a:effectRef>
          <a:fontRef idx="minor">
            <a:schemeClr val="dk1"/>
          </a:fontRef>
        </p:style>
        <p:txBody>
          <a:bodyPr>
            <a:normAutofit fontScale="90000"/>
          </a:bodyPr>
          <a:lstStyle/>
          <a:p>
            <a:pPr algn="ctr"/>
            <a:r>
              <a:rPr lang="tr-TR" dirty="0" smtClean="0">
                <a:solidFill>
                  <a:srgbClr val="FF0000"/>
                </a:solidFill>
              </a:rPr>
              <a:t>Hayat defteri-kalbi selim</a:t>
            </a:r>
            <a:endParaRPr lang="tr-TR" dirty="0">
              <a:solidFill>
                <a:srgbClr val="FF0000"/>
              </a:solidFill>
            </a:endParaRPr>
          </a:p>
        </p:txBody>
      </p:sp>
      <p:sp>
        <p:nvSpPr>
          <p:cNvPr id="3" name="2 İçerik Yer Tutucusu"/>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lstStyle/>
          <a:p>
            <a:r>
              <a:rPr lang="tr-TR" dirty="0" smtClean="0"/>
              <a:t>Bu dünyadan giderken götürdüğümüz karnemizin (hayat defterimizin) içindekiler, eğer “selim bir </a:t>
            </a:r>
            <a:r>
              <a:rPr lang="tr-TR" dirty="0" err="1" smtClean="0"/>
              <a:t>kalb”e</a:t>
            </a:r>
            <a:r>
              <a:rPr lang="tr-TR" dirty="0" smtClean="0"/>
              <a:t> tekabül ediyorsa ve onun hayat haline gelmiş izdüşümleri ise ne mutlu. </a:t>
            </a:r>
            <a:endParaRPr lang="tr-TR" dirty="0" smtClean="0"/>
          </a:p>
          <a:p>
            <a:r>
              <a:rPr lang="tr-TR" dirty="0" err="1" smtClean="0"/>
              <a:t>Âyetlerde</a:t>
            </a:r>
            <a:r>
              <a:rPr lang="tr-TR" dirty="0" smtClean="0"/>
              <a:t> </a:t>
            </a:r>
            <a:r>
              <a:rPr lang="tr-TR" dirty="0" smtClean="0"/>
              <a:t>zikredildiği gibi neşe ve sürur içinde iftihar tablomuzu göstereceğiz hemen herkese. </a:t>
            </a:r>
            <a:endParaRPr lang="tr-TR" dirty="0" smtClean="0"/>
          </a:p>
          <a:p>
            <a:r>
              <a:rPr lang="tr-TR" dirty="0" smtClean="0"/>
              <a:t>Ya </a:t>
            </a:r>
            <a:r>
              <a:rPr lang="tr-TR" dirty="0" smtClean="0"/>
              <a:t>karnemizdeki notların karşılığı: </a:t>
            </a:r>
            <a:endParaRPr lang="tr-TR" dirty="0" smtClean="0"/>
          </a:p>
          <a:p>
            <a:r>
              <a:rPr lang="tr-TR" dirty="0" smtClean="0"/>
              <a:t>Kırdığımız </a:t>
            </a:r>
            <a:r>
              <a:rPr lang="tr-TR" dirty="0" smtClean="0"/>
              <a:t>kalpler, darılttığımız gönüller, riayet etmediğimiz haklar/hukuklar... </a:t>
            </a:r>
            <a:endParaRPr lang="tr-TR" dirty="0" smtClean="0"/>
          </a:p>
          <a:p>
            <a:r>
              <a:rPr lang="tr-TR" dirty="0" smtClean="0"/>
              <a:t>Habersiz </a:t>
            </a:r>
            <a:r>
              <a:rPr lang="tr-TR" dirty="0" smtClean="0"/>
              <a:t>yaşadığımız komşuluklar...</a:t>
            </a:r>
            <a:endParaRPr lang="tr-T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36712"/>
            <a:ext cx="8229600" cy="5487888"/>
          </a:xfrm>
        </p:spPr>
        <p:style>
          <a:lnRef idx="1">
            <a:schemeClr val="accent3"/>
          </a:lnRef>
          <a:fillRef idx="2">
            <a:schemeClr val="accent3"/>
          </a:fillRef>
          <a:effectRef idx="1">
            <a:schemeClr val="accent3"/>
          </a:effectRef>
          <a:fontRef idx="minor">
            <a:schemeClr val="dk1"/>
          </a:fontRef>
        </p:style>
        <p:txBody>
          <a:bodyPr>
            <a:normAutofit/>
          </a:bodyPr>
          <a:lstStyle/>
          <a:p>
            <a:r>
              <a:rPr lang="tr-TR" dirty="0" smtClean="0"/>
              <a:t>Kestiğimiz akrabalık bağları, kopardığımız dostluklar... Hal/hatır bile sormadığımız yetimler, öksüzler... </a:t>
            </a:r>
            <a:endParaRPr lang="tr-TR" dirty="0" smtClean="0"/>
          </a:p>
          <a:p>
            <a:r>
              <a:rPr lang="tr-TR" dirty="0" smtClean="0"/>
              <a:t>Peygamber </a:t>
            </a:r>
            <a:r>
              <a:rPr lang="tr-TR" dirty="0" smtClean="0"/>
              <a:t>diliyle tehlikesinden haber verildiğimiz selin üzerindeki köpük ve çerçöp gibi olacağımız hallerimiz</a:t>
            </a:r>
            <a:r>
              <a:rPr lang="tr-TR" dirty="0" smtClean="0"/>
              <a:t>...</a:t>
            </a:r>
          </a:p>
          <a:p>
            <a:r>
              <a:rPr lang="tr-TR" dirty="0" smtClean="0"/>
              <a:t> </a:t>
            </a:r>
            <a:r>
              <a:rPr lang="tr-TR" dirty="0" smtClean="0"/>
              <a:t>Hırs ve ihtiraslar içinde birbirimizle çekişmelerimiz... </a:t>
            </a:r>
            <a:endParaRPr lang="tr-TR" dirty="0" smtClean="0"/>
          </a:p>
          <a:p>
            <a:r>
              <a:rPr lang="tr-TR" dirty="0" smtClean="0"/>
              <a:t>Makam </a:t>
            </a:r>
            <a:r>
              <a:rPr lang="tr-TR" dirty="0" smtClean="0"/>
              <a:t>ve saltanata düşkünlüğümüz... </a:t>
            </a:r>
            <a:endParaRPr lang="tr-TR" dirty="0" smtClean="0"/>
          </a:p>
          <a:p>
            <a:r>
              <a:rPr lang="tr-TR" dirty="0" smtClean="0"/>
              <a:t>Kapıldığımız </a:t>
            </a:r>
            <a:r>
              <a:rPr lang="tr-TR" dirty="0" smtClean="0"/>
              <a:t>menfaat, taklit ve dünyevîleşme hastalığı... </a:t>
            </a:r>
            <a:endParaRPr lang="tr-TR" dirty="0" smtClean="0"/>
          </a:p>
          <a:p>
            <a:r>
              <a:rPr lang="tr-TR" dirty="0" smtClean="0"/>
              <a:t>Kanaat/sabır/şükür </a:t>
            </a:r>
            <a:r>
              <a:rPr lang="tr-TR" dirty="0" smtClean="0"/>
              <a:t>yoksunluğu... </a:t>
            </a:r>
            <a:endParaRPr lang="tr-TR" dirty="0" smtClean="0"/>
          </a:p>
          <a:p>
            <a:r>
              <a:rPr lang="tr-TR" dirty="0" smtClean="0"/>
              <a:t>Hata</a:t>
            </a:r>
            <a:r>
              <a:rPr lang="tr-TR" dirty="0" smtClean="0"/>
              <a:t>, isyan ve günahlarımızı aleniyete döküp âdeta Rabbimize meydan okumalar...</a:t>
            </a:r>
          </a:p>
          <a:p>
            <a:endParaRPr lang="tr-TR"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92696"/>
            <a:ext cx="8229600" cy="5631904"/>
          </a:xfrm>
        </p:spPr>
        <p:style>
          <a:lnRef idx="2">
            <a:schemeClr val="accent2"/>
          </a:lnRef>
          <a:fillRef idx="1">
            <a:schemeClr val="lt1"/>
          </a:fillRef>
          <a:effectRef idx="0">
            <a:schemeClr val="accent2"/>
          </a:effectRef>
          <a:fontRef idx="minor">
            <a:schemeClr val="dk1"/>
          </a:fontRef>
        </p:style>
        <p:txBody>
          <a:bodyPr/>
          <a:lstStyle/>
          <a:p>
            <a:r>
              <a:rPr lang="tr-TR" dirty="0" smtClean="0"/>
              <a:t>Nimeti vereni unutup, nimete sarılanlar... </a:t>
            </a:r>
            <a:endParaRPr lang="tr-TR" dirty="0" smtClean="0"/>
          </a:p>
          <a:p>
            <a:r>
              <a:rPr lang="tr-TR" dirty="0" smtClean="0"/>
              <a:t>Ettiğimiz </a:t>
            </a:r>
            <a:r>
              <a:rPr lang="tr-TR" dirty="0" smtClean="0"/>
              <a:t>gıybetler, istihzalar, suizanlar... </a:t>
            </a:r>
            <a:endParaRPr lang="tr-TR" dirty="0" smtClean="0"/>
          </a:p>
          <a:p>
            <a:r>
              <a:rPr lang="tr-TR" dirty="0" smtClean="0"/>
              <a:t>Yaptığımız </a:t>
            </a:r>
            <a:r>
              <a:rPr lang="tr-TR" dirty="0" smtClean="0"/>
              <a:t>hileler, hurdalar... </a:t>
            </a:r>
            <a:endParaRPr lang="tr-TR" dirty="0" smtClean="0"/>
          </a:p>
          <a:p>
            <a:r>
              <a:rPr lang="tr-TR" dirty="0" smtClean="0"/>
              <a:t>Boşa </a:t>
            </a:r>
            <a:r>
              <a:rPr lang="tr-TR" dirty="0" smtClean="0"/>
              <a:t>çıkardığımız umutlar, güvenler... </a:t>
            </a:r>
            <a:endParaRPr lang="tr-TR" dirty="0" smtClean="0"/>
          </a:p>
          <a:p>
            <a:r>
              <a:rPr lang="tr-TR" dirty="0" smtClean="0"/>
              <a:t>Sarstığımız </a:t>
            </a:r>
            <a:r>
              <a:rPr lang="tr-TR" dirty="0" smtClean="0"/>
              <a:t>saf ve temiz duygular... </a:t>
            </a:r>
            <a:endParaRPr lang="tr-TR" dirty="0" smtClean="0"/>
          </a:p>
          <a:p>
            <a:r>
              <a:rPr lang="tr-TR" dirty="0" smtClean="0"/>
              <a:t>Bütün </a:t>
            </a:r>
            <a:r>
              <a:rPr lang="tr-TR" dirty="0" smtClean="0"/>
              <a:t>bunlarla dolu bir karneden ve onun gösterilmesinden korktuğumuz için böyle bir günün gelmesinden şüphe ediyorsak; </a:t>
            </a:r>
            <a:endParaRPr lang="tr-TR" dirty="0" smtClean="0"/>
          </a:p>
          <a:p>
            <a:r>
              <a:rPr lang="tr-TR" dirty="0" smtClean="0"/>
              <a:t>bir </a:t>
            </a:r>
            <a:r>
              <a:rPr lang="tr-TR" dirty="0" smtClean="0"/>
              <a:t>kere kesin olarak bilmeliyiz ki o </a:t>
            </a:r>
            <a:r>
              <a:rPr lang="tr-TR" dirty="0" smtClean="0">
                <a:solidFill>
                  <a:srgbClr val="FF0000"/>
                </a:solidFill>
              </a:rPr>
              <a:t>“Bir gün” </a:t>
            </a:r>
            <a:r>
              <a:rPr lang="tr-TR" dirty="0" smtClean="0"/>
              <a:t>gelecek. Şek ve şüphe duyanın sadece kendini aldatacağı o gün muhakkak gelecek</a:t>
            </a:r>
            <a:r>
              <a:rPr lang="tr-TR" dirty="0" smtClean="0">
                <a:solidFill>
                  <a:srgbClr val="FF0000"/>
                </a:solidFill>
              </a:rPr>
              <a:t>. ‘Bütün gelecekler yakındır’ </a:t>
            </a:r>
            <a:r>
              <a:rPr lang="tr-TR" dirty="0" smtClean="0"/>
              <a:t>der gibi gelecek.</a:t>
            </a:r>
            <a:endParaRPr lang="tr-TR"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20688"/>
            <a:ext cx="8229600" cy="5703912"/>
          </a:xfrm>
        </p:spPr>
        <p:style>
          <a:lnRef idx="2">
            <a:schemeClr val="accent3"/>
          </a:lnRef>
          <a:fillRef idx="1">
            <a:schemeClr val="lt1"/>
          </a:fillRef>
          <a:effectRef idx="0">
            <a:schemeClr val="accent3"/>
          </a:effectRef>
          <a:fontRef idx="minor">
            <a:schemeClr val="dk1"/>
          </a:fontRef>
        </p:style>
        <p:txBody>
          <a:bodyPr>
            <a:normAutofit fontScale="92500" lnSpcReduction="10000"/>
          </a:bodyPr>
          <a:lstStyle/>
          <a:p>
            <a:r>
              <a:rPr lang="tr-TR" dirty="0" smtClean="0"/>
              <a:t>Ne mutlu ki iş işten geçmedi</a:t>
            </a:r>
            <a:r>
              <a:rPr lang="tr-TR" dirty="0" smtClean="0"/>
              <a:t>,</a:t>
            </a:r>
          </a:p>
          <a:p>
            <a:r>
              <a:rPr lang="tr-TR" dirty="0" smtClean="0"/>
              <a:t> </a:t>
            </a:r>
            <a:r>
              <a:rPr lang="tr-TR" dirty="0" smtClean="0"/>
              <a:t>karnemiz daha verilmedi. </a:t>
            </a:r>
            <a:endParaRPr lang="tr-TR" dirty="0" smtClean="0"/>
          </a:p>
          <a:p>
            <a:r>
              <a:rPr lang="tr-TR" dirty="0" smtClean="0"/>
              <a:t>Yaşıyoruz </a:t>
            </a:r>
            <a:r>
              <a:rPr lang="tr-TR" dirty="0" smtClean="0"/>
              <a:t>çünkü. </a:t>
            </a:r>
            <a:endParaRPr lang="tr-TR" dirty="0" smtClean="0"/>
          </a:p>
          <a:p>
            <a:r>
              <a:rPr lang="tr-TR" dirty="0" err="1" smtClean="0"/>
              <a:t>Tevbe</a:t>
            </a:r>
            <a:r>
              <a:rPr lang="tr-TR" dirty="0" smtClean="0"/>
              <a:t> </a:t>
            </a:r>
            <a:r>
              <a:rPr lang="tr-TR" dirty="0" smtClean="0"/>
              <a:t>ve istiğfara, </a:t>
            </a:r>
            <a:r>
              <a:rPr lang="tr-TR" dirty="0" err="1" smtClean="0"/>
              <a:t>salih</a:t>
            </a:r>
            <a:r>
              <a:rPr lang="tr-TR" dirty="0" smtClean="0"/>
              <a:t> ameller işlemeye zamanımız var. </a:t>
            </a:r>
            <a:endParaRPr lang="tr-TR" dirty="0" smtClean="0"/>
          </a:p>
          <a:p>
            <a:r>
              <a:rPr lang="tr-TR" dirty="0" smtClean="0"/>
              <a:t>Nefes </a:t>
            </a:r>
            <a:r>
              <a:rPr lang="tr-TR" dirty="0" smtClean="0"/>
              <a:t>alıyoruz, hissediyoruz, düşünüyoruz... </a:t>
            </a:r>
            <a:endParaRPr lang="tr-TR" dirty="0" smtClean="0"/>
          </a:p>
          <a:p>
            <a:r>
              <a:rPr lang="tr-TR" b="1" dirty="0" smtClean="0"/>
              <a:t>Aldığımız nefesi bile geri veriyorsak, </a:t>
            </a:r>
            <a:endParaRPr lang="tr-TR" b="1" dirty="0" smtClean="0"/>
          </a:p>
          <a:p>
            <a:r>
              <a:rPr lang="tr-TR" b="1" dirty="0" smtClean="0"/>
              <a:t>Hiçbir </a:t>
            </a:r>
            <a:r>
              <a:rPr lang="tr-TR" b="1" dirty="0" smtClean="0"/>
              <a:t>şey bizim değil </a:t>
            </a:r>
            <a:r>
              <a:rPr lang="tr-TR" b="1" dirty="0" smtClean="0"/>
              <a:t>(Necip </a:t>
            </a:r>
            <a:r>
              <a:rPr lang="tr-TR" b="1" dirty="0" smtClean="0"/>
              <a:t>Fazıl </a:t>
            </a:r>
            <a:r>
              <a:rPr lang="tr-TR" b="1" dirty="0" smtClean="0"/>
              <a:t>Kısakürek)</a:t>
            </a:r>
            <a:endParaRPr lang="tr-TR" dirty="0" smtClean="0"/>
          </a:p>
          <a:p>
            <a:r>
              <a:rPr lang="tr-TR" dirty="0" smtClean="0"/>
              <a:t>Her </a:t>
            </a:r>
            <a:r>
              <a:rPr lang="tr-TR" dirty="0" smtClean="0"/>
              <a:t>şey bitmedi</a:t>
            </a:r>
            <a:r>
              <a:rPr lang="tr-TR" dirty="0" smtClean="0"/>
              <a:t>.</a:t>
            </a:r>
          </a:p>
          <a:p>
            <a:r>
              <a:rPr lang="tr-TR" dirty="0" smtClean="0"/>
              <a:t> </a:t>
            </a:r>
            <a:r>
              <a:rPr lang="tr-TR" dirty="0" smtClean="0"/>
              <a:t>Ölmedik çünkü... </a:t>
            </a:r>
            <a:endParaRPr lang="tr-TR" dirty="0" smtClean="0"/>
          </a:p>
          <a:p>
            <a:r>
              <a:rPr lang="tr-TR" dirty="0" smtClean="0"/>
              <a:t>Çok </a:t>
            </a:r>
            <a:r>
              <a:rPr lang="tr-TR" dirty="0" smtClean="0"/>
              <a:t>şükür... </a:t>
            </a:r>
            <a:endParaRPr lang="tr-TR" dirty="0" smtClean="0"/>
          </a:p>
          <a:p>
            <a:r>
              <a:rPr lang="tr-TR" dirty="0" smtClean="0"/>
              <a:t>Bir </a:t>
            </a:r>
            <a:r>
              <a:rPr lang="tr-TR" dirty="0" smtClean="0"/>
              <a:t>şükür de karneleri sadece öğrencilerin almadığının ve hepimizin bir karnesinin olduğunun farkına vardığımız için: </a:t>
            </a:r>
            <a:endParaRPr lang="tr-TR" dirty="0" smtClean="0"/>
          </a:p>
          <a:p>
            <a:r>
              <a:rPr lang="tr-TR" dirty="0" smtClean="0"/>
              <a:t>Çok </a:t>
            </a:r>
            <a:r>
              <a:rPr lang="tr-TR" dirty="0" smtClean="0"/>
              <a:t>şükür...</a:t>
            </a:r>
          </a:p>
          <a:p>
            <a:endParaRPr lang="tr-TR"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260648"/>
            <a:ext cx="8229600" cy="504056"/>
          </a:xfrm>
        </p:spPr>
        <p:txBody>
          <a:bodyPr>
            <a:normAutofit fontScale="90000"/>
          </a:bodyPr>
          <a:lstStyle/>
          <a:p>
            <a:pPr algn="ctr"/>
            <a:r>
              <a:rPr lang="tr-TR" dirty="0" smtClean="0">
                <a:solidFill>
                  <a:srgbClr val="FF0000"/>
                </a:solidFill>
              </a:rPr>
              <a:t>Alevli ateş</a:t>
            </a:r>
            <a:endParaRPr lang="tr-TR" dirty="0">
              <a:solidFill>
                <a:srgbClr val="FF0000"/>
              </a:solidFill>
            </a:endParaRPr>
          </a:p>
        </p:txBody>
      </p:sp>
      <p:sp>
        <p:nvSpPr>
          <p:cNvPr id="3" name="2 İçerik Yer Tutucusu"/>
          <p:cNvSpPr>
            <a:spLocks noGrp="1"/>
          </p:cNvSpPr>
          <p:nvPr>
            <p:ph idx="1"/>
          </p:nvPr>
        </p:nvSpPr>
        <p:spPr>
          <a:xfrm>
            <a:off x="457200" y="1268760"/>
            <a:ext cx="8229600" cy="5589240"/>
          </a:xfrm>
        </p:spPr>
        <p:style>
          <a:lnRef idx="1">
            <a:schemeClr val="accent3"/>
          </a:lnRef>
          <a:fillRef idx="2">
            <a:schemeClr val="accent3"/>
          </a:fillRef>
          <a:effectRef idx="1">
            <a:schemeClr val="accent3"/>
          </a:effectRef>
          <a:fontRef idx="minor">
            <a:schemeClr val="dk1"/>
          </a:fontRef>
        </p:style>
        <p:txBody>
          <a:bodyPr>
            <a:normAutofit fontScale="92500"/>
          </a:bodyPr>
          <a:lstStyle/>
          <a:p>
            <a:pPr algn="ctr" rtl="1"/>
            <a:r>
              <a:rPr lang="ar-SA" sz="3500" b="1" dirty="0" smtClean="0"/>
              <a:t>يَا أَيُّهَاالْإِنسَانُ إِنَّكَ كَادِحٌ إِلَى رَبِّكَ كَدْحاً فَمُلَاقِيهِ</a:t>
            </a:r>
            <a:r>
              <a:rPr lang="en-US" sz="3500" b="1" dirty="0" smtClean="0"/>
              <a:t>:</a:t>
            </a:r>
            <a:r>
              <a:rPr lang="ar-SA" sz="3500" b="1" dirty="0" smtClean="0"/>
              <a:t>فَأَمَّا مَنْ أُوتِيَ كِتَابَهُ بِيَمِينِهِ</a:t>
            </a:r>
            <a:r>
              <a:rPr lang="en-US" sz="3500" b="1" dirty="0" smtClean="0"/>
              <a:t>:</a:t>
            </a:r>
            <a:r>
              <a:rPr lang="ar-SA" sz="3500" b="1" dirty="0" smtClean="0"/>
              <a:t>فَسَوْفَ يُحَاسَبُ حِسَاباً يَسِيراً</a:t>
            </a:r>
            <a:r>
              <a:rPr lang="en-US" sz="3500" b="1" dirty="0" smtClean="0"/>
              <a:t>:</a:t>
            </a:r>
            <a:r>
              <a:rPr lang="ar-SA" sz="3500" b="1" dirty="0" smtClean="0"/>
              <a:t>وَيَنقَلِبُ إِلَى أَهْلِهِ مَسْرُوراً</a:t>
            </a:r>
            <a:r>
              <a:rPr lang="en-US" sz="3500" b="1" dirty="0" smtClean="0"/>
              <a:t>:</a:t>
            </a:r>
            <a:r>
              <a:rPr lang="ar-SA" sz="3500" b="1" dirty="0" smtClean="0"/>
              <a:t>وَأَمَّا مَنْ أُوتِيَ كِتَابَهُ وَرَاء ظَهْرِهِ</a:t>
            </a:r>
            <a:r>
              <a:rPr lang="en-US" sz="3500" b="1" dirty="0" smtClean="0"/>
              <a:t>:</a:t>
            </a:r>
            <a:r>
              <a:rPr lang="ar-SA" sz="3500" b="1" dirty="0" smtClean="0"/>
              <a:t>فَسَوْفَ يَدْعُو ثُبُوراً</a:t>
            </a:r>
            <a:r>
              <a:rPr lang="en-US" sz="3500" b="1" dirty="0" smtClean="0"/>
              <a:t>:</a:t>
            </a:r>
            <a:r>
              <a:rPr lang="ar-SA" sz="3500" b="1" dirty="0" smtClean="0"/>
              <a:t>وَيَصْلَى سَعِيراً</a:t>
            </a:r>
            <a:r>
              <a:rPr lang="en-US" sz="3500" b="1" dirty="0" smtClean="0"/>
              <a:t>:</a:t>
            </a:r>
            <a:r>
              <a:rPr lang="ar-SA" sz="3500" b="1" dirty="0" smtClean="0"/>
              <a:t>إِنَّهُ كَانَ فِي أَهْلِهِ مَسْرُوراً</a:t>
            </a:r>
            <a:r>
              <a:rPr lang="en-US" sz="3500" b="1" dirty="0" smtClean="0"/>
              <a:t>:</a:t>
            </a:r>
            <a:r>
              <a:rPr lang="ar-SA" sz="3500" b="1" dirty="0" smtClean="0"/>
              <a:t> </a:t>
            </a:r>
            <a:endParaRPr lang="tr-TR" sz="3500" dirty="0" smtClean="0"/>
          </a:p>
          <a:p>
            <a:r>
              <a:rPr lang="tr-TR" b="1" dirty="0" smtClean="0"/>
              <a:t> </a:t>
            </a:r>
            <a:endParaRPr lang="tr-TR" dirty="0" smtClean="0"/>
          </a:p>
          <a:p>
            <a:r>
              <a:rPr lang="tr-TR" dirty="0" smtClean="0"/>
              <a:t>     </a:t>
            </a:r>
            <a:r>
              <a:rPr lang="tr-TR" b="1" dirty="0" smtClean="0"/>
              <a:t>“Ey insan! Şüphe yok ki sen Rabbine karşı çaba üstüne çaba göstermektesin; sonunda O'na varacaksın. Kimin kitabı sağından verilirse, Kolay bir hesapla hesaba çekilecek Ve sevinçli olarak ailesine dönecektir. Kimin de kitabı arkasından verilirse, derhal yok olmayı isteyecek ve alevli ateşe girecektir. Zira o, (dünyada) ailesi içinde (mal-mülk sebebiyle) şımarmıştı.”  </a:t>
            </a:r>
            <a:r>
              <a:rPr lang="tr-TR" b="1" u="sng" dirty="0" smtClean="0"/>
              <a:t>(İNŞİKAK SURESİ  </a:t>
            </a:r>
            <a:r>
              <a:rPr lang="tr-TR" b="1" u="sng" dirty="0" smtClean="0"/>
              <a:t>6-13</a:t>
            </a:r>
            <a:r>
              <a:rPr lang="tr-TR" b="1" u="sng" dirty="0" smtClean="0"/>
              <a:t>. AYETLER) </a:t>
            </a:r>
            <a:endParaRPr lang="tr-TR" dirty="0" smtClean="0"/>
          </a:p>
          <a:p>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9552" y="908720"/>
            <a:ext cx="8229600" cy="5256584"/>
          </a:xfrm>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r>
              <a:rPr lang="tr-TR" sz="3200" dirty="0" smtClean="0"/>
              <a:t>Evet, asıl konumuz </a:t>
            </a:r>
            <a:r>
              <a:rPr lang="tr-TR" sz="3200" b="1" dirty="0" smtClean="0"/>
              <a:t>“</a:t>
            </a:r>
            <a:r>
              <a:rPr lang="tr-TR" sz="3200" b="1" dirty="0" err="1" smtClean="0">
                <a:solidFill>
                  <a:srgbClr val="FF0000"/>
                </a:solidFill>
              </a:rPr>
              <a:t>Ahiret</a:t>
            </a:r>
            <a:r>
              <a:rPr lang="tr-TR" sz="3200" b="1" dirty="0" smtClean="0">
                <a:solidFill>
                  <a:srgbClr val="FF0000"/>
                </a:solidFill>
              </a:rPr>
              <a:t> Albümü”</a:t>
            </a:r>
            <a:r>
              <a:rPr lang="tr-TR" sz="3200" dirty="0" smtClean="0"/>
              <a:t> yani </a:t>
            </a:r>
            <a:r>
              <a:rPr lang="tr-TR" sz="3200" b="1" dirty="0" smtClean="0">
                <a:solidFill>
                  <a:srgbClr val="FF0000"/>
                </a:solidFill>
              </a:rPr>
              <a:t>“Amel Defteri”</a:t>
            </a:r>
            <a:r>
              <a:rPr lang="tr-TR" sz="3200" dirty="0" smtClean="0"/>
              <a:t> Dünya hayatında oluşturduğumuz fotoğraf albümü gibi, Rabbimiz tarafından meleklerce kayıt altına alınan ömür sermayemizde kayıt altına alınmaktadır. </a:t>
            </a:r>
            <a:endParaRPr lang="tr-TR" sz="3200" dirty="0" smtClean="0"/>
          </a:p>
          <a:p>
            <a:r>
              <a:rPr lang="tr-TR" sz="3200" dirty="0" smtClean="0"/>
              <a:t>Her </a:t>
            </a:r>
            <a:r>
              <a:rPr lang="tr-TR" sz="3200" dirty="0" smtClean="0"/>
              <a:t>anımız her davranışımız, aynen çekilen fotoğraf kareleri gibi; Allah’ın görevli melekleri tarafından amel defterine kaydedilmektedir.</a:t>
            </a:r>
          </a:p>
          <a:p>
            <a:r>
              <a:rPr lang="tr-TR" sz="3200" dirty="0" smtClean="0"/>
              <a:t>Yüce Kitabımız Kuran-ı Kerimde Rabbimiz şöyle buyurur;</a:t>
            </a:r>
          </a:p>
          <a:p>
            <a:endParaRPr lang="tr-T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80728"/>
            <a:ext cx="8229600" cy="5343872"/>
          </a:xfrm>
        </p:spPr>
        <p:style>
          <a:lnRef idx="2">
            <a:schemeClr val="accent3"/>
          </a:lnRef>
          <a:fillRef idx="1">
            <a:schemeClr val="lt1"/>
          </a:fillRef>
          <a:effectRef idx="0">
            <a:schemeClr val="accent3"/>
          </a:effectRef>
          <a:fontRef idx="minor">
            <a:schemeClr val="dk1"/>
          </a:fontRef>
        </p:style>
        <p:txBody>
          <a:bodyPr/>
          <a:lstStyle/>
          <a:p>
            <a:r>
              <a:rPr lang="tr-TR" b="1" dirty="0" smtClean="0"/>
              <a:t>Karne verilirken kimi öğrencilerin yüzleri gülmekte, başarılarını süsleyen teşekkür veya takdir belgesi ile sevincini yaşarken, zayıfı olan öğrenciler ise üzüntülü ve mahcup bir halde olmaktadırlar. </a:t>
            </a:r>
            <a:endParaRPr lang="tr-TR" b="1" dirty="0" smtClean="0"/>
          </a:p>
          <a:p>
            <a:endParaRPr lang="tr-TR" dirty="0" smtClean="0"/>
          </a:p>
          <a:p>
            <a:r>
              <a:rPr lang="tr-TR" b="1" dirty="0" smtClean="0"/>
              <a:t>     Amel defterini sağdan alan “yüzleri parlak zümre” sevinip umduğuna kavuşacak, soldan alan “bedbaht zümre” ise başına gelecek felaketi anlayarak yok olmayı isteyecektir:</a:t>
            </a:r>
            <a:endParaRPr lang="tr-TR" dirty="0" smtClean="0"/>
          </a:p>
          <a:p>
            <a:r>
              <a:rPr lang="tr-TR" b="1" dirty="0" smtClean="0"/>
              <a:t> </a:t>
            </a:r>
            <a:endParaRPr lang="tr-TR" dirty="0" smtClean="0"/>
          </a:p>
          <a:p>
            <a:endParaRPr lang="tr-TR"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51520" y="332656"/>
            <a:ext cx="8568952" cy="2666560"/>
          </a:xfrm>
        </p:spPr>
        <p:style>
          <a:lnRef idx="2">
            <a:schemeClr val="dk1"/>
          </a:lnRef>
          <a:fillRef idx="1">
            <a:schemeClr val="lt1"/>
          </a:fillRef>
          <a:effectRef idx="0">
            <a:schemeClr val="dk1"/>
          </a:effectRef>
          <a:fontRef idx="minor">
            <a:schemeClr val="dk1"/>
          </a:fontRef>
        </p:style>
        <p:txBody>
          <a:bodyPr>
            <a:noAutofit/>
          </a:bodyPr>
          <a:lstStyle/>
          <a:p>
            <a:r>
              <a:rPr lang="ar-SA" sz="2800" b="1" dirty="0" smtClean="0"/>
              <a:t>يَوْمَئِذٍ تُعْرَضُونَ لَا تَخْفَى مِنكُمْ خَافِيَةٌ</a:t>
            </a:r>
            <a:r>
              <a:rPr lang="en-US" sz="2800" b="1" dirty="0" smtClean="0"/>
              <a:t>:</a:t>
            </a:r>
            <a:r>
              <a:rPr lang="ar-SA" sz="2800" b="1" dirty="0" smtClean="0"/>
              <a:t>فَأَمَّا مَنْ أُوتِيَ كِتَابَهُ بِيَمِينِهِ فَيَقُولُ هَاؤُمُ اقْرَؤُوا كِتَابِيهْ</a:t>
            </a:r>
            <a:r>
              <a:rPr lang="en-US" sz="2800" b="1" dirty="0" smtClean="0"/>
              <a:t>:</a:t>
            </a:r>
            <a:r>
              <a:rPr lang="ar-SA" sz="2800" b="1" dirty="0" smtClean="0"/>
              <a:t>إِنِّي ظَنَنتُ أَنِّي مُلَاقٍ حِسَابِيهْ</a:t>
            </a:r>
            <a:r>
              <a:rPr lang="en-US" sz="2800" b="1" dirty="0" smtClean="0"/>
              <a:t>:</a:t>
            </a:r>
            <a:r>
              <a:rPr lang="ar-SA" sz="2800" b="1" dirty="0" smtClean="0"/>
              <a:t>فَهُوَ فِي عِيشَةٍ رَّاضِيَةٍ</a:t>
            </a:r>
            <a:r>
              <a:rPr lang="en-US" sz="2800" b="1" dirty="0" smtClean="0"/>
              <a:t>:</a:t>
            </a:r>
            <a:r>
              <a:rPr lang="ar-SA" sz="2800" b="1" dirty="0" smtClean="0"/>
              <a:t>فِي جَنَّةٍ عَالِيَةٍ</a:t>
            </a:r>
            <a:r>
              <a:rPr lang="en-US" sz="2800" b="1" dirty="0" smtClean="0"/>
              <a:t>:</a:t>
            </a:r>
            <a:r>
              <a:rPr lang="ar-SA" sz="2800" b="1" dirty="0" smtClean="0"/>
              <a:t>قُطُوفُهَا دَانِيَةٌ</a:t>
            </a:r>
            <a:r>
              <a:rPr lang="en-US" sz="2800" b="1" dirty="0" smtClean="0"/>
              <a:t>:</a:t>
            </a:r>
            <a:r>
              <a:rPr lang="ar-SA" sz="2800" b="1" dirty="0" smtClean="0"/>
              <a:t>كُلُوا وَاشْرَبُوا هَنِيئاً بِمَا أَسْلَفْتُمْ فِي الْأَيَّامِ الْخَالِيَةِ</a:t>
            </a:r>
            <a:r>
              <a:rPr lang="en-US" sz="2800" b="1" dirty="0" smtClean="0"/>
              <a:t>:</a:t>
            </a:r>
            <a:r>
              <a:rPr lang="ar-SA" sz="2800" b="1" dirty="0" smtClean="0"/>
              <a:t>وَأَمَّا مَنْ أُوتِيَ كِتَابَهُ بِشِمَالِهِ فَيَقُولُ يَا لَيْتَنِي لَمْ أُوتَ كِتَابِيهْ</a:t>
            </a:r>
            <a:r>
              <a:rPr lang="en-US" sz="2800" b="1" dirty="0" smtClean="0"/>
              <a:t>:</a:t>
            </a:r>
            <a:r>
              <a:rPr lang="ar-SA" sz="2800" b="1" dirty="0" smtClean="0"/>
              <a:t>وَلَمْ أَدْرِ مَا حِسَابِيهْ</a:t>
            </a:r>
            <a:r>
              <a:rPr lang="en-US" sz="2800" b="1" dirty="0" smtClean="0"/>
              <a:t>:</a:t>
            </a:r>
            <a:r>
              <a:rPr lang="tr-TR" sz="2800" dirty="0" smtClean="0"/>
              <a:t/>
            </a:r>
            <a:br>
              <a:rPr lang="tr-TR" sz="2800" dirty="0" smtClean="0"/>
            </a:br>
            <a:endParaRPr lang="tr-TR" sz="2800" dirty="0"/>
          </a:p>
        </p:txBody>
      </p:sp>
      <p:sp>
        <p:nvSpPr>
          <p:cNvPr id="3" name="2 İçerik Yer Tutucusu"/>
          <p:cNvSpPr>
            <a:spLocks noGrp="1"/>
          </p:cNvSpPr>
          <p:nvPr>
            <p:ph idx="1"/>
          </p:nvPr>
        </p:nvSpPr>
        <p:spPr>
          <a:xfrm>
            <a:off x="457200" y="3212976"/>
            <a:ext cx="8229600" cy="3111624"/>
          </a:xfrm>
        </p:spPr>
        <p:style>
          <a:lnRef idx="2">
            <a:schemeClr val="accent3"/>
          </a:lnRef>
          <a:fillRef idx="1">
            <a:schemeClr val="lt1"/>
          </a:fillRef>
          <a:effectRef idx="0">
            <a:schemeClr val="accent3"/>
          </a:effectRef>
          <a:fontRef idx="minor">
            <a:schemeClr val="dk1"/>
          </a:fontRef>
        </p:style>
        <p:txBody>
          <a:bodyPr>
            <a:normAutofit fontScale="85000" lnSpcReduction="20000"/>
          </a:bodyPr>
          <a:lstStyle/>
          <a:p>
            <a:r>
              <a:rPr lang="tr-TR" b="1" dirty="0" smtClean="0"/>
              <a:t> </a:t>
            </a:r>
            <a:endParaRPr lang="tr-TR" dirty="0" smtClean="0"/>
          </a:p>
          <a:p>
            <a:r>
              <a:rPr lang="tr-TR" dirty="0" smtClean="0"/>
              <a:t>     </a:t>
            </a:r>
            <a:r>
              <a:rPr lang="tr-TR" b="1" dirty="0" smtClean="0"/>
              <a:t>“(Ey insanlar!) O gün (hesap için) huzura alınırsınız; size ait hiçbir sır gizli kalmaz. Kitabı sağ tarafından verilen: “Alın, kitabımı okuyun” der</a:t>
            </a:r>
            <a:r>
              <a:rPr lang="tr-TR" b="1" dirty="0" smtClean="0">
                <a:solidFill>
                  <a:srgbClr val="FF0000"/>
                </a:solidFill>
              </a:rPr>
              <a:t>. “Doğrusu ben, hesabımla karşılaşacağımı zaten biliyordum.”</a:t>
            </a:r>
            <a:r>
              <a:rPr lang="tr-TR" b="1" dirty="0" smtClean="0"/>
              <a:t> Artık o, hoşnut kalacağı bir hayat içindedir, Yüce bir cennette, Meyveleri sarkmış halde. (Onlara denir ki:) Geçmiş günlerde işlediklerinize (iyi amellerinize) karşılık, afiyetle yiyin, için. Kitabı sol tarafından verilene gelince, der ki: </a:t>
            </a:r>
            <a:r>
              <a:rPr lang="tr-TR" b="1" dirty="0" smtClean="0">
                <a:solidFill>
                  <a:srgbClr val="FF0000"/>
                </a:solidFill>
              </a:rPr>
              <a:t>“Keşke, bana kitabım verilmeseydi!” “Şu hesabımın ne olduğunu bilmeseydim!”  </a:t>
            </a:r>
            <a:r>
              <a:rPr lang="tr-TR" b="1" u="sng" dirty="0" smtClean="0"/>
              <a:t>(HAKKA SURESİ </a:t>
            </a:r>
            <a:r>
              <a:rPr lang="tr-TR" b="1" u="sng" dirty="0" smtClean="0"/>
              <a:t>18-26</a:t>
            </a:r>
            <a:r>
              <a:rPr lang="tr-TR" b="1" u="sng" dirty="0" smtClean="0"/>
              <a:t>. AYETLER)</a:t>
            </a:r>
            <a:r>
              <a:rPr lang="tr-TR" b="1" dirty="0" smtClean="0"/>
              <a:t> </a:t>
            </a:r>
            <a:endParaRPr lang="tr-TR" dirty="0" smtClean="0"/>
          </a:p>
          <a:p>
            <a:endParaRPr lang="tr-TR"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0"/>
            <a:ext cx="8229600" cy="1226400"/>
          </a:xfrm>
        </p:spPr>
        <p:txBody>
          <a:bodyPr>
            <a:normAutofit fontScale="90000"/>
          </a:bodyPr>
          <a:lstStyle/>
          <a:p>
            <a:r>
              <a:rPr lang="tr-TR" sz="4000" dirty="0" smtClean="0">
                <a:solidFill>
                  <a:srgbClr val="FF0000"/>
                </a:solidFill>
              </a:rPr>
              <a:t>Karnelere bakarken amel defterimizi elimize alıyormuş gibi hissedelim</a:t>
            </a:r>
            <a:endParaRPr lang="tr-TR" sz="4000" dirty="0">
              <a:solidFill>
                <a:srgbClr val="FF0000"/>
              </a:solidFill>
            </a:endParaRPr>
          </a:p>
        </p:txBody>
      </p:sp>
      <p:sp>
        <p:nvSpPr>
          <p:cNvPr id="3" name="2 İçerik Yer Tutucusu"/>
          <p:cNvSpPr>
            <a:spLocks noGrp="1"/>
          </p:cNvSpPr>
          <p:nvPr>
            <p:ph idx="1"/>
          </p:nvPr>
        </p:nvSpPr>
        <p:spPr>
          <a:xfrm>
            <a:off x="5317232" y="1772816"/>
            <a:ext cx="3826768" cy="4389120"/>
          </a:xfrm>
        </p:spPr>
        <p:style>
          <a:lnRef idx="2">
            <a:schemeClr val="accent4"/>
          </a:lnRef>
          <a:fillRef idx="1">
            <a:schemeClr val="lt1"/>
          </a:fillRef>
          <a:effectRef idx="0">
            <a:schemeClr val="accent4"/>
          </a:effectRef>
          <a:fontRef idx="minor">
            <a:schemeClr val="dk1"/>
          </a:fontRef>
        </p:style>
        <p:txBody>
          <a:bodyPr>
            <a:normAutofit fontScale="85000" lnSpcReduction="20000"/>
          </a:bodyPr>
          <a:lstStyle/>
          <a:p>
            <a:r>
              <a:rPr lang="tr-TR" b="1" dirty="0" smtClean="0"/>
              <a:t>Evet, </a:t>
            </a:r>
            <a:r>
              <a:rPr lang="tr-TR" b="1" dirty="0" err="1" smtClean="0"/>
              <a:t>ahirette</a:t>
            </a:r>
            <a:r>
              <a:rPr lang="tr-TR" b="1" dirty="0" smtClean="0"/>
              <a:t> bizlere verilecek olan amel defterine benzer bir belgeyi çocuklarımız bizlere yılda iki defa getirmektedir. O karneye bakarken acaba basit bir belge olarak mı bakıyoruz. Yoksa </a:t>
            </a:r>
            <a:r>
              <a:rPr lang="tr-TR" b="1" dirty="0" err="1" smtClean="0"/>
              <a:t>ahirette</a:t>
            </a:r>
            <a:r>
              <a:rPr lang="tr-TR" b="1" dirty="0" smtClean="0"/>
              <a:t> bizlere de sağımızdan, solumuzdan veya arkamızdan  verilecek olan amel defteri ile bir bağlantı kurabiliyor muyuz?</a:t>
            </a:r>
            <a:endParaRPr lang="tr-TR" dirty="0" smtClean="0"/>
          </a:p>
          <a:p>
            <a:endParaRPr lang="tr-TR" dirty="0"/>
          </a:p>
        </p:txBody>
      </p:sp>
      <p:pic>
        <p:nvPicPr>
          <p:cNvPr id="5" name="4 Resim" descr="images (26).jpg"/>
          <p:cNvPicPr>
            <a:picLocks noChangeAspect="1"/>
          </p:cNvPicPr>
          <p:nvPr/>
        </p:nvPicPr>
        <p:blipFill>
          <a:blip r:embed="rId2" cstate="print"/>
          <a:stretch>
            <a:fillRect/>
          </a:stretch>
        </p:blipFill>
        <p:spPr>
          <a:xfrm>
            <a:off x="251520" y="1772816"/>
            <a:ext cx="4470405" cy="3960440"/>
          </a:xfrm>
          <a:prstGeom prst="rect">
            <a:avLst/>
          </a:prstGeom>
        </p:spPr>
        <p:style>
          <a:lnRef idx="2">
            <a:schemeClr val="accent2"/>
          </a:lnRef>
          <a:fillRef idx="1">
            <a:schemeClr val="lt1"/>
          </a:fillRef>
          <a:effectRef idx="0">
            <a:schemeClr val="accent2"/>
          </a:effectRef>
          <a:fontRef idx="minor">
            <a:schemeClr val="dk1"/>
          </a:fontRef>
        </p:style>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260648"/>
            <a:ext cx="8229600" cy="854968"/>
          </a:xfrm>
        </p:spPr>
        <p:txBody>
          <a:bodyPr/>
          <a:lstStyle/>
          <a:p>
            <a:pPr algn="ctr"/>
            <a:r>
              <a:rPr lang="tr-TR" dirty="0" smtClean="0">
                <a:solidFill>
                  <a:srgbClr val="FF0000"/>
                </a:solidFill>
              </a:rPr>
              <a:t>Kötü karne-kötü amel defteri</a:t>
            </a:r>
            <a:endParaRPr lang="tr-TR" dirty="0">
              <a:solidFill>
                <a:srgbClr val="FF0000"/>
              </a:solidFill>
            </a:endParaRPr>
          </a:p>
        </p:txBody>
      </p:sp>
      <p:sp>
        <p:nvSpPr>
          <p:cNvPr id="3" name="2 İçerik Yer Tutucusu"/>
          <p:cNvSpPr>
            <a:spLocks noGrp="1"/>
          </p:cNvSpPr>
          <p:nvPr>
            <p:ph idx="1"/>
          </p:nvPr>
        </p:nvSpPr>
        <p:spPr>
          <a:xfrm>
            <a:off x="5220072" y="1935480"/>
            <a:ext cx="3466728" cy="4389120"/>
          </a:xfrm>
        </p:spPr>
        <p:style>
          <a:lnRef idx="2">
            <a:schemeClr val="accent2"/>
          </a:lnRef>
          <a:fillRef idx="1">
            <a:schemeClr val="lt1"/>
          </a:fillRef>
          <a:effectRef idx="0">
            <a:schemeClr val="accent2"/>
          </a:effectRef>
          <a:fontRef idx="minor">
            <a:schemeClr val="dk1"/>
          </a:fontRef>
        </p:style>
        <p:txBody>
          <a:bodyPr>
            <a:normAutofit fontScale="92500" lnSpcReduction="20000"/>
          </a:bodyPr>
          <a:lstStyle/>
          <a:p>
            <a:r>
              <a:rPr lang="tr-TR" b="1" dirty="0" smtClean="0"/>
              <a:t>Bugün derslerinde zayıf alan bir oğlumuzu, kızımızı azarlarken, derslerine çalışmadığı, oyuna dalıp derslerini ihmal ettiği için, ödevlerini yapmadığı için azarlarken; karneye bakıp da kızarken acaba aklımıza şunlar gelmiyor mu?</a:t>
            </a:r>
            <a:endParaRPr lang="tr-TR" dirty="0" smtClean="0"/>
          </a:p>
          <a:p>
            <a:endParaRPr lang="tr-TR" dirty="0"/>
          </a:p>
        </p:txBody>
      </p:sp>
      <p:pic>
        <p:nvPicPr>
          <p:cNvPr id="4" name="3 Resim" descr="images (50).jpg"/>
          <p:cNvPicPr>
            <a:picLocks noChangeAspect="1"/>
          </p:cNvPicPr>
          <p:nvPr/>
        </p:nvPicPr>
        <p:blipFill>
          <a:blip r:embed="rId2" cstate="print"/>
          <a:stretch>
            <a:fillRect/>
          </a:stretch>
        </p:blipFill>
        <p:spPr>
          <a:xfrm>
            <a:off x="467544" y="1916832"/>
            <a:ext cx="4824536" cy="4522593"/>
          </a:xfrm>
          <a:prstGeom prst="rect">
            <a:avLst/>
          </a:prstGeom>
        </p:spPr>
        <p:style>
          <a:lnRef idx="2">
            <a:schemeClr val="accent2"/>
          </a:lnRef>
          <a:fillRef idx="1">
            <a:schemeClr val="lt1"/>
          </a:fillRef>
          <a:effectRef idx="0">
            <a:schemeClr val="accent2"/>
          </a:effectRef>
          <a:fontRef idx="minor">
            <a:schemeClr val="dk1"/>
          </a:fontRef>
        </p:style>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0"/>
            <a:ext cx="8229600" cy="854968"/>
          </a:xfrm>
        </p:spPr>
        <p:txBody>
          <a:bodyPr/>
          <a:lstStyle/>
          <a:p>
            <a:pPr algn="ctr"/>
            <a:r>
              <a:rPr lang="tr-TR" dirty="0" smtClean="0">
                <a:solidFill>
                  <a:srgbClr val="FF0000"/>
                </a:solidFill>
              </a:rPr>
              <a:t>Kendimizi hesaba çekelim</a:t>
            </a:r>
            <a:endParaRPr lang="tr-TR" dirty="0">
              <a:solidFill>
                <a:srgbClr val="FF0000"/>
              </a:solidFill>
            </a:endParaRPr>
          </a:p>
        </p:txBody>
      </p:sp>
      <p:sp>
        <p:nvSpPr>
          <p:cNvPr id="3" name="2 İçerik Yer Tutucusu"/>
          <p:cNvSpPr>
            <a:spLocks noGrp="1"/>
          </p:cNvSpPr>
          <p:nvPr>
            <p:ph idx="1"/>
          </p:nvPr>
        </p:nvSpPr>
        <p:spPr>
          <a:xfrm>
            <a:off x="457200" y="980728"/>
            <a:ext cx="8229600" cy="5343872"/>
          </a:xfrm>
        </p:spPr>
        <p:style>
          <a:lnRef idx="1">
            <a:schemeClr val="accent4"/>
          </a:lnRef>
          <a:fillRef idx="2">
            <a:schemeClr val="accent4"/>
          </a:fillRef>
          <a:effectRef idx="1">
            <a:schemeClr val="accent4"/>
          </a:effectRef>
          <a:fontRef idx="minor">
            <a:schemeClr val="dk1"/>
          </a:fontRef>
        </p:style>
        <p:txBody>
          <a:bodyPr>
            <a:normAutofit fontScale="85000" lnSpcReduction="20000"/>
          </a:bodyPr>
          <a:lstStyle/>
          <a:p>
            <a:r>
              <a:rPr lang="tr-TR" b="1" dirty="0" smtClean="0"/>
              <a:t>“Bir gün bu karne gibi bana da bir karne, amel kitabı, defteri verilecek. </a:t>
            </a:r>
            <a:endParaRPr lang="tr-TR" b="1" dirty="0" smtClean="0"/>
          </a:p>
          <a:p>
            <a:r>
              <a:rPr lang="tr-TR" b="1" dirty="0" smtClean="0"/>
              <a:t>Yapmış </a:t>
            </a:r>
            <a:r>
              <a:rPr lang="tr-TR" b="1" dirty="0" smtClean="0"/>
              <a:t>olduğum her şeyin yazılı olduğu, kayıtlı olduğu bir amel defteri... </a:t>
            </a:r>
            <a:endParaRPr lang="tr-TR" b="1" dirty="0" smtClean="0"/>
          </a:p>
          <a:p>
            <a:r>
              <a:rPr lang="tr-TR" b="1" dirty="0" smtClean="0"/>
              <a:t>Büyük-küçük </a:t>
            </a:r>
            <a:r>
              <a:rPr lang="tr-TR" b="1" dirty="0" smtClean="0"/>
              <a:t>ne varsa, ne yaptım ise her şeyin, zerre miktarına kadar iyilik veya kötülüğün yazılı olduğu bir amel defteri... </a:t>
            </a:r>
            <a:endParaRPr lang="tr-TR" b="1" dirty="0" smtClean="0"/>
          </a:p>
          <a:p>
            <a:r>
              <a:rPr lang="tr-TR" b="1" dirty="0" smtClean="0"/>
              <a:t>Ben </a:t>
            </a:r>
            <a:r>
              <a:rPr lang="tr-TR" b="1" dirty="0" smtClean="0"/>
              <a:t>çocuğumu zayıf aldı diye azarlarken, derslerine çalışmadı diye kızarken, Allah Teala </a:t>
            </a:r>
            <a:r>
              <a:rPr lang="tr-TR" b="1" dirty="0" smtClean="0"/>
              <a:t>da: </a:t>
            </a:r>
          </a:p>
          <a:p>
            <a:r>
              <a:rPr lang="tr-TR" b="1" dirty="0" smtClean="0"/>
              <a:t>“</a:t>
            </a:r>
            <a:r>
              <a:rPr lang="tr-TR" b="1" dirty="0" smtClean="0"/>
              <a:t>Kulum! Sana o kadar nimet verdim. </a:t>
            </a:r>
            <a:endParaRPr lang="tr-TR" b="1" dirty="0" smtClean="0"/>
          </a:p>
          <a:p>
            <a:r>
              <a:rPr lang="tr-TR" b="1" dirty="0" smtClean="0"/>
              <a:t>Mal</a:t>
            </a:r>
            <a:r>
              <a:rPr lang="tr-TR" b="1" dirty="0" smtClean="0"/>
              <a:t>, mülk, evlat, servet verdim. </a:t>
            </a:r>
            <a:endParaRPr lang="tr-TR" b="1" dirty="0" smtClean="0"/>
          </a:p>
          <a:p>
            <a:r>
              <a:rPr lang="tr-TR" b="1" dirty="0" smtClean="0"/>
              <a:t>Niçin </a:t>
            </a:r>
            <a:r>
              <a:rPr lang="tr-TR" b="1" dirty="0" smtClean="0"/>
              <a:t>bana kulluk etmedin? </a:t>
            </a:r>
            <a:endParaRPr lang="tr-TR" b="1" dirty="0" smtClean="0"/>
          </a:p>
          <a:p>
            <a:r>
              <a:rPr lang="tr-TR" b="1" dirty="0" smtClean="0"/>
              <a:t>Ben </a:t>
            </a:r>
            <a:r>
              <a:rPr lang="tr-TR" b="1" dirty="0" smtClean="0"/>
              <a:t>sana beş vakit kılmayı emrettim. </a:t>
            </a:r>
            <a:endParaRPr lang="tr-TR" b="1" dirty="0" smtClean="0"/>
          </a:p>
          <a:p>
            <a:r>
              <a:rPr lang="tr-TR" b="1" dirty="0" smtClean="0"/>
              <a:t>Sen </a:t>
            </a:r>
            <a:r>
              <a:rPr lang="tr-TR" b="1" dirty="0" smtClean="0"/>
              <a:t>ise günde beş defa okunan ezanlara kulak vermedin, derse ben ne cevap veririm? </a:t>
            </a:r>
            <a:endParaRPr lang="tr-TR" b="1" dirty="0" smtClean="0"/>
          </a:p>
          <a:p>
            <a:r>
              <a:rPr lang="tr-TR" b="1" dirty="0" smtClean="0"/>
              <a:t>Beni </a:t>
            </a:r>
            <a:r>
              <a:rPr lang="tr-TR" b="1" dirty="0" smtClean="0"/>
              <a:t>azarlayıp, cehennemine koyarsa ben ne yaparım?”</a:t>
            </a:r>
            <a:endParaRPr lang="tr-TR" dirty="0" smtClean="0"/>
          </a:p>
          <a:p>
            <a:endParaRPr lang="tr-TR"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404664"/>
            <a:ext cx="8229600" cy="938368"/>
          </a:xfrm>
        </p:spPr>
        <p:txBody>
          <a:bodyPr>
            <a:noAutofit/>
          </a:bodyPr>
          <a:lstStyle/>
          <a:p>
            <a:r>
              <a:rPr lang="tr-TR" sz="2800" b="1" dirty="0" smtClean="0">
                <a:solidFill>
                  <a:srgbClr val="FF0000"/>
                </a:solidFill>
              </a:rPr>
              <a:t>Çocuğumuzun karnesine bakarken, biraz da </a:t>
            </a:r>
            <a:r>
              <a:rPr lang="tr-TR" sz="2800" b="1" dirty="0" err="1" smtClean="0">
                <a:solidFill>
                  <a:srgbClr val="FF0000"/>
                </a:solidFill>
              </a:rPr>
              <a:t>ahireti</a:t>
            </a:r>
            <a:r>
              <a:rPr lang="tr-TR" sz="2800" b="1" dirty="0" smtClean="0">
                <a:solidFill>
                  <a:srgbClr val="FF0000"/>
                </a:solidFill>
              </a:rPr>
              <a:t>, hesabı, mizanı, sırat köprüsünü, mahşeri düşünelim.</a:t>
            </a:r>
            <a:endParaRPr lang="tr-TR" sz="2800" dirty="0">
              <a:solidFill>
                <a:srgbClr val="FF0000"/>
              </a:solidFill>
            </a:endParaRPr>
          </a:p>
        </p:txBody>
      </p:sp>
      <p:sp>
        <p:nvSpPr>
          <p:cNvPr id="3" name="2 İçerik Yer Tutucusu"/>
          <p:cNvSpPr>
            <a:spLocks noGrp="1"/>
          </p:cNvSpPr>
          <p:nvPr>
            <p:ph idx="1"/>
          </p:nvPr>
        </p:nvSpPr>
        <p:spPr>
          <a:xfrm>
            <a:off x="4283968" y="1628800"/>
            <a:ext cx="4320480" cy="4389120"/>
          </a:xfrm>
        </p:spPr>
        <p:style>
          <a:lnRef idx="2">
            <a:schemeClr val="accent2"/>
          </a:lnRef>
          <a:fillRef idx="1">
            <a:schemeClr val="lt1"/>
          </a:fillRef>
          <a:effectRef idx="0">
            <a:schemeClr val="accent2"/>
          </a:effectRef>
          <a:fontRef idx="minor">
            <a:schemeClr val="dk1"/>
          </a:fontRef>
        </p:style>
        <p:txBody>
          <a:bodyPr>
            <a:normAutofit fontScale="55000" lnSpcReduction="20000"/>
          </a:bodyPr>
          <a:lstStyle/>
          <a:p>
            <a:r>
              <a:rPr lang="tr-TR" sz="3200" b="1" dirty="0" smtClean="0"/>
              <a:t>Bakın </a:t>
            </a:r>
            <a:r>
              <a:rPr lang="tr-TR" sz="3200" b="1" dirty="0" smtClean="0"/>
              <a:t>o zaman ruhen ve bedenen kendinizi nasıl daha rahat hissedeceksiniz? Daha evvel, alelade bir belge olarak baktığınız, iyi olduğu zaman, teşekkür aldığı, takdir aldığı zaman sevindiğiniz, öğündüğünüz o karne size çok şeyler anlatacaktır. Çocuğunuz kötü bir karne getirdiği zaman bile, Allah Teala’nın eşsiz merhametini düşünerek, acıyarak çocuğunuza güzel tavsiyelerde bulunacaksınız. </a:t>
            </a:r>
            <a:endParaRPr lang="tr-TR" sz="3200" b="1" dirty="0" smtClean="0"/>
          </a:p>
          <a:p>
            <a:endParaRPr lang="tr-TR" sz="3200" b="1" dirty="0" smtClean="0"/>
          </a:p>
          <a:p>
            <a:r>
              <a:rPr lang="tr-TR" sz="3200" b="1" dirty="0" smtClean="0"/>
              <a:t>Hâlbuki </a:t>
            </a:r>
            <a:r>
              <a:rPr lang="tr-TR" sz="3200" b="1" dirty="0" smtClean="0"/>
              <a:t>bu tavsiyelerin öncelikle kendinize lazım olduğunu asla unutmayacaksınız. Böylece daha amel defteri açılmadan, kendinize gerekli olan dersi alacak, hayatınıza bir çeki düzen vereceksiniz.</a:t>
            </a:r>
            <a:endParaRPr lang="tr-TR" sz="3200" dirty="0" smtClean="0"/>
          </a:p>
          <a:p>
            <a:endParaRPr lang="tr-TR" dirty="0"/>
          </a:p>
        </p:txBody>
      </p:sp>
      <p:pic>
        <p:nvPicPr>
          <p:cNvPr id="4" name="3 Resim" descr="images1.jpg"/>
          <p:cNvPicPr>
            <a:picLocks noChangeAspect="1"/>
          </p:cNvPicPr>
          <p:nvPr/>
        </p:nvPicPr>
        <p:blipFill>
          <a:blip r:embed="rId2" cstate="print"/>
          <a:stretch>
            <a:fillRect/>
          </a:stretch>
        </p:blipFill>
        <p:spPr>
          <a:xfrm>
            <a:off x="539552" y="2060848"/>
            <a:ext cx="3134860" cy="3816424"/>
          </a:xfrm>
          <a:prstGeom prst="rect">
            <a:avLst/>
          </a:prstGeom>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0648"/>
            <a:ext cx="8229600" cy="1586440"/>
          </a:xfrm>
        </p:spPr>
        <p:style>
          <a:lnRef idx="2">
            <a:schemeClr val="accent2"/>
          </a:lnRef>
          <a:fillRef idx="1">
            <a:schemeClr val="lt1"/>
          </a:fillRef>
          <a:effectRef idx="0">
            <a:schemeClr val="accent2"/>
          </a:effectRef>
          <a:fontRef idx="minor">
            <a:schemeClr val="dk1"/>
          </a:fontRef>
        </p:style>
        <p:txBody>
          <a:bodyPr>
            <a:noAutofit/>
          </a:bodyPr>
          <a:lstStyle/>
          <a:p>
            <a:r>
              <a:rPr lang="tr-TR" sz="2000" b="1" dirty="0" smtClean="0">
                <a:solidFill>
                  <a:srgbClr val="FF0000"/>
                </a:solidFill>
              </a:rPr>
              <a:t>Karneye bakarken, amel defterinizde yazılı olan şeyleri görecek ve gayr-i ihtiyari olarak </a:t>
            </a:r>
            <a:r>
              <a:rPr lang="tr-TR" sz="2000" b="1" dirty="0" smtClean="0">
                <a:solidFill>
                  <a:srgbClr val="002060"/>
                </a:solidFill>
              </a:rPr>
              <a:t>“Ben yapmadım...” </a:t>
            </a:r>
            <a:r>
              <a:rPr lang="tr-TR" sz="2000" b="1" dirty="0" smtClean="0">
                <a:solidFill>
                  <a:srgbClr val="FF0000"/>
                </a:solidFill>
              </a:rPr>
              <a:t>diyeceksiniz. </a:t>
            </a:r>
            <a:r>
              <a:rPr lang="tr-TR" sz="2000" b="1" dirty="0" err="1" smtClean="0">
                <a:solidFill>
                  <a:srgbClr val="FF0000"/>
                </a:solidFill>
              </a:rPr>
              <a:t>Fussilet</a:t>
            </a:r>
            <a:r>
              <a:rPr lang="tr-TR" sz="2000" b="1" dirty="0" smtClean="0">
                <a:solidFill>
                  <a:srgbClr val="FF0000"/>
                </a:solidFill>
              </a:rPr>
              <a:t> suresinde; kulakların, gözlerin ve derilerin:</a:t>
            </a:r>
            <a:r>
              <a:rPr lang="tr-TR" sz="2000" dirty="0" smtClean="0"/>
              <a:t/>
            </a:r>
            <a:br>
              <a:rPr lang="tr-TR" sz="2000" dirty="0" smtClean="0"/>
            </a:br>
            <a:endParaRPr lang="tr-TR" sz="2000" dirty="0"/>
          </a:p>
        </p:txBody>
      </p:sp>
      <p:sp>
        <p:nvSpPr>
          <p:cNvPr id="3" name="2 İçerik Yer Tutucusu"/>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lgn="ctr" rtl="1"/>
            <a:r>
              <a:rPr lang="ar-SA" sz="4000" b="1" dirty="0" smtClean="0"/>
              <a:t>حَتَّى إِذَا مَا جَاؤُوهَا شَهِدَعَلَيْهِمْ سَمْعُهُمْ وَأَبْصَارُهُمْ وَجُلُودُهُمْ بِمَا كَانُوا يَعْمَلُونَ</a:t>
            </a:r>
            <a:r>
              <a:rPr lang="en-US" sz="4000" b="1" dirty="0" smtClean="0"/>
              <a:t>:</a:t>
            </a:r>
            <a:endParaRPr lang="tr-TR" sz="4000" dirty="0" smtClean="0"/>
          </a:p>
          <a:p>
            <a:r>
              <a:rPr lang="tr-TR" b="1" dirty="0" smtClean="0"/>
              <a:t> </a:t>
            </a:r>
            <a:endParaRPr lang="tr-TR" dirty="0" smtClean="0"/>
          </a:p>
          <a:p>
            <a:r>
              <a:rPr lang="tr-TR" dirty="0" smtClean="0"/>
              <a:t>     </a:t>
            </a:r>
            <a:r>
              <a:rPr lang="tr-TR" b="1" dirty="0" smtClean="0"/>
              <a:t>“Nihayet oraya geldikleri zaman kulakları, gözleri ve derileri, işledikleri şeye karşı onların aleyhine şahitlik edecektir.”  </a:t>
            </a:r>
            <a:endParaRPr lang="tr-TR" b="1" dirty="0" smtClean="0"/>
          </a:p>
          <a:p>
            <a:r>
              <a:rPr lang="tr-TR" b="1" u="sng" dirty="0" smtClean="0"/>
              <a:t>(</a:t>
            </a:r>
            <a:r>
              <a:rPr lang="tr-TR" b="1" u="sng" dirty="0" smtClean="0"/>
              <a:t>FUSSİLET SURESİ – 20. AYET)</a:t>
            </a:r>
            <a:r>
              <a:rPr lang="tr-TR" b="1" dirty="0" smtClean="0"/>
              <a:t> </a:t>
            </a:r>
            <a:endParaRPr lang="tr-TR" dirty="0" smtClean="0"/>
          </a:p>
          <a:p>
            <a:endParaRPr lang="tr-TR"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476672"/>
            <a:ext cx="8229600" cy="1370416"/>
          </a:xfrm>
        </p:spPr>
        <p:style>
          <a:lnRef idx="2">
            <a:schemeClr val="accent4"/>
          </a:lnRef>
          <a:fillRef idx="1">
            <a:schemeClr val="lt1"/>
          </a:fillRef>
          <a:effectRef idx="0">
            <a:schemeClr val="accent4"/>
          </a:effectRef>
          <a:fontRef idx="minor">
            <a:schemeClr val="dk1"/>
          </a:fontRef>
        </p:style>
        <p:txBody>
          <a:bodyPr>
            <a:noAutofit/>
          </a:bodyPr>
          <a:lstStyle/>
          <a:p>
            <a:r>
              <a:rPr lang="tr-TR" sz="2400" b="1" dirty="0" smtClean="0">
                <a:solidFill>
                  <a:srgbClr val="FF0000"/>
                </a:solidFill>
              </a:rPr>
              <a:t>Yasin suresinde de kıyamet günü ağızların mühürlenip ellerin ve ayakların insanın işlediği fiiller şahitlik yapacağını bildirmesi:</a:t>
            </a:r>
            <a:r>
              <a:rPr lang="tr-TR" sz="2400" dirty="0" smtClean="0">
                <a:solidFill>
                  <a:srgbClr val="FF0000"/>
                </a:solidFill>
              </a:rPr>
              <a:t/>
            </a:r>
            <a:br>
              <a:rPr lang="tr-TR" sz="2400" dirty="0" smtClean="0">
                <a:solidFill>
                  <a:srgbClr val="FF0000"/>
                </a:solidFill>
              </a:rPr>
            </a:br>
            <a:endParaRPr lang="tr-TR" sz="2400" dirty="0">
              <a:solidFill>
                <a:srgbClr val="FF0000"/>
              </a:solidFill>
            </a:endParaRPr>
          </a:p>
        </p:txBody>
      </p:sp>
      <p:sp>
        <p:nvSpPr>
          <p:cNvPr id="3" name="2 İçerik Yer Tutucusu"/>
          <p:cNvSpPr>
            <a:spLocks noGrp="1"/>
          </p:cNvSpPr>
          <p:nvPr>
            <p:ph idx="1"/>
          </p:nvPr>
        </p:nvSpPr>
        <p:spPr/>
        <p:style>
          <a:lnRef idx="2">
            <a:schemeClr val="accent3"/>
          </a:lnRef>
          <a:fillRef idx="1">
            <a:schemeClr val="lt1"/>
          </a:fillRef>
          <a:effectRef idx="0">
            <a:schemeClr val="accent3"/>
          </a:effectRef>
          <a:fontRef idx="minor">
            <a:schemeClr val="dk1"/>
          </a:fontRef>
        </p:style>
        <p:txBody>
          <a:bodyPr>
            <a:normAutofit fontScale="92500"/>
          </a:bodyPr>
          <a:lstStyle/>
          <a:p>
            <a:pPr rtl="1"/>
            <a:r>
              <a:rPr lang="ar-SA" sz="4000" b="1" dirty="0" smtClean="0"/>
              <a:t>الْيَوْمَ نَخْتِمُ عَلَى أَفْوَاهِهِمْ وَتُكَلِّمُنَا أَيْدِيهِمْ وَتَشْهَدُ أَرْجُلُهُمْ بِمَا كَانُوايَكْسِبُونَ</a:t>
            </a:r>
            <a:r>
              <a:rPr lang="en-US" sz="4000" b="1" dirty="0" smtClean="0"/>
              <a:t>:</a:t>
            </a:r>
            <a:endParaRPr lang="tr-TR" sz="4000" dirty="0" smtClean="0"/>
          </a:p>
          <a:p>
            <a:r>
              <a:rPr lang="tr-TR" sz="4000" b="1" dirty="0" smtClean="0"/>
              <a:t> </a:t>
            </a:r>
            <a:endParaRPr lang="tr-TR" sz="4000" dirty="0" smtClean="0"/>
          </a:p>
          <a:p>
            <a:r>
              <a:rPr lang="tr-TR" sz="4000" dirty="0" smtClean="0"/>
              <a:t>     </a:t>
            </a:r>
            <a:r>
              <a:rPr lang="tr-TR" sz="4000" b="1" dirty="0" smtClean="0"/>
              <a:t>“O gün onların ağızlarını mühürleriz; yaptıklarını bize elleri anlatır, ayakları da şahitlik eder.”  </a:t>
            </a:r>
            <a:r>
              <a:rPr lang="tr-TR" sz="4000" b="1" u="sng" dirty="0" smtClean="0"/>
              <a:t>(YASİN SURESİ – 65. AYET)</a:t>
            </a:r>
            <a:r>
              <a:rPr lang="tr-TR" sz="4000" b="1" dirty="0" smtClean="0"/>
              <a:t> </a:t>
            </a:r>
            <a:endParaRPr lang="tr-TR" sz="4000" dirty="0" smtClean="0"/>
          </a:p>
          <a:p>
            <a:endParaRPr lang="tr-TR"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1847088"/>
          </a:xfrm>
        </p:spPr>
        <p:style>
          <a:lnRef idx="2">
            <a:schemeClr val="accent6"/>
          </a:lnRef>
          <a:fillRef idx="1">
            <a:schemeClr val="lt1"/>
          </a:fillRef>
          <a:effectRef idx="0">
            <a:schemeClr val="accent6"/>
          </a:effectRef>
          <a:fontRef idx="minor">
            <a:schemeClr val="dk1"/>
          </a:fontRef>
        </p:style>
        <p:txBody>
          <a:bodyPr>
            <a:noAutofit/>
          </a:bodyPr>
          <a:lstStyle/>
          <a:p>
            <a:pPr algn="ctr"/>
            <a:r>
              <a:rPr lang="tr-TR" sz="2800" b="1" dirty="0" smtClean="0">
                <a:solidFill>
                  <a:srgbClr val="FF0000"/>
                </a:solidFill>
              </a:rPr>
              <a:t>Amel defteriyle ilgili olarak Allah Teala’nın kıyamet sahnelerinden bizi haberdar ettiğini göstermektedir.</a:t>
            </a:r>
            <a:r>
              <a:rPr lang="tr-TR" sz="2800" dirty="0" smtClean="0">
                <a:solidFill>
                  <a:srgbClr val="FF0000"/>
                </a:solidFill>
              </a:rPr>
              <a:t/>
            </a:r>
            <a:br>
              <a:rPr lang="tr-TR" sz="2800" dirty="0" smtClean="0">
                <a:solidFill>
                  <a:srgbClr val="FF0000"/>
                </a:solidFill>
              </a:rPr>
            </a:br>
            <a:endParaRPr lang="tr-TR" sz="2800" dirty="0">
              <a:solidFill>
                <a:srgbClr val="FF0000"/>
              </a:solidFill>
            </a:endParaRPr>
          </a:p>
        </p:txBody>
      </p:sp>
      <p:sp>
        <p:nvSpPr>
          <p:cNvPr id="3" name="2 İçerik Yer Tutucusu"/>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r>
              <a:rPr lang="tr-TR" b="1" dirty="0" smtClean="0"/>
              <a:t>Bizleri bu dünyaya hangimizin daha iyi iş yapacağını, hangimizin daha iyi bir kul olacağını tespit için ölümü ve hayatı yaratan:</a:t>
            </a:r>
            <a:endParaRPr lang="tr-TR" dirty="0" smtClean="0"/>
          </a:p>
          <a:p>
            <a:r>
              <a:rPr lang="tr-TR" b="1" dirty="0" smtClean="0"/>
              <a:t> </a:t>
            </a:r>
            <a:endParaRPr lang="tr-TR" dirty="0" smtClean="0"/>
          </a:p>
          <a:p>
            <a:pPr rtl="1"/>
            <a:r>
              <a:rPr lang="ar-SA" b="1" dirty="0" smtClean="0"/>
              <a:t>الَّذِي خَلَقَ الْمَوْتَ وَالْحَيَاةَ لِيَبْلُوَكُمْ أَيُّكُمْ أَحْسَنُ عَمَلاً وَهُوَ الْعَزِيزُ الْغَفُورُ</a:t>
            </a:r>
            <a:r>
              <a:rPr lang="en-US" b="1" dirty="0" smtClean="0"/>
              <a:t>:</a:t>
            </a:r>
            <a:endParaRPr lang="tr-TR" dirty="0" smtClean="0"/>
          </a:p>
          <a:p>
            <a:r>
              <a:rPr lang="tr-TR" b="1" dirty="0" smtClean="0"/>
              <a:t> </a:t>
            </a:r>
            <a:endParaRPr lang="tr-TR" dirty="0" smtClean="0"/>
          </a:p>
          <a:p>
            <a:r>
              <a:rPr lang="tr-TR" dirty="0" smtClean="0"/>
              <a:t>     </a:t>
            </a:r>
            <a:r>
              <a:rPr lang="tr-TR" b="1" dirty="0" smtClean="0"/>
              <a:t>“O ki, hanginizin daha güzel davranacağını sınamak için ölümü ve hayatı yaratmıştır. O, mutlak galiptir, çok bağışlayıcıdır.”  </a:t>
            </a:r>
            <a:r>
              <a:rPr lang="tr-TR" b="1" u="sng" dirty="0" smtClean="0"/>
              <a:t>(MÜLK SURESİ – 2. AYET)</a:t>
            </a:r>
            <a:endParaRPr lang="tr-TR" dirty="0" smtClean="0"/>
          </a:p>
          <a:p>
            <a:endParaRPr lang="tr-TR"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sz="5400" b="1" dirty="0" smtClean="0"/>
              <a:t>KARNELERİMİZ</a:t>
            </a:r>
            <a:endParaRPr lang="tr-TR" dirty="0"/>
          </a:p>
        </p:txBody>
      </p:sp>
      <p:sp>
        <p:nvSpPr>
          <p:cNvPr id="3" name="2 İçerik Yer Tutucusu"/>
          <p:cNvSpPr>
            <a:spLocks noGrp="1"/>
          </p:cNvSpPr>
          <p:nvPr>
            <p:ph idx="1"/>
          </p:nvPr>
        </p:nvSpPr>
        <p:spPr/>
        <p:txBody>
          <a:bodyPr/>
          <a:lstStyle/>
          <a:p>
            <a:r>
              <a:rPr lang="tr-TR" sz="2400" b="1" dirty="0" smtClean="0"/>
              <a:t/>
            </a:r>
            <a:br>
              <a:rPr lang="tr-TR" sz="2400" b="1" dirty="0" smtClean="0"/>
            </a:br>
            <a:r>
              <a:rPr lang="tr-TR" sz="2400" b="1" dirty="0" smtClean="0"/>
              <a:t>Arkadaşlar bu yıl ki karnemiz nasıldı </a:t>
            </a:r>
            <a:endParaRPr lang="tr-TR" sz="2400" b="1" dirty="0" smtClean="0"/>
          </a:p>
          <a:p>
            <a:r>
              <a:rPr lang="tr-TR" sz="2400" b="1" dirty="0" smtClean="0"/>
              <a:t>Kimileri </a:t>
            </a:r>
            <a:r>
              <a:rPr lang="tr-TR" sz="2400" b="1" dirty="0" smtClean="0"/>
              <a:t>Takdir Belgesi almış, kimilerinin karnesi çok zayıf Kardeşlerim! </a:t>
            </a:r>
            <a:endParaRPr lang="tr-TR" sz="2400" b="1" dirty="0" smtClean="0"/>
          </a:p>
          <a:p>
            <a:r>
              <a:rPr lang="tr-TR" sz="2400" b="1" dirty="0" smtClean="0"/>
              <a:t>Dünya’daki </a:t>
            </a:r>
            <a:r>
              <a:rPr lang="tr-TR" sz="2400" b="1" dirty="0" smtClean="0"/>
              <a:t>karnemiz için birtakım çaba </a:t>
            </a:r>
            <a:r>
              <a:rPr lang="tr-TR" sz="2400" b="1" dirty="0" smtClean="0"/>
              <a:t>harcıyoruz. </a:t>
            </a:r>
            <a:r>
              <a:rPr lang="tr-TR" sz="2400" b="1" dirty="0" smtClean="0"/>
              <a:t>Peki </a:t>
            </a:r>
            <a:r>
              <a:rPr lang="tr-TR" sz="2400" b="1" dirty="0" err="1" smtClean="0"/>
              <a:t>ahiret</a:t>
            </a:r>
            <a:r>
              <a:rPr lang="tr-TR" sz="2400" b="1" dirty="0" smtClean="0"/>
              <a:t> karnemiz için çaba harcıyor muyuz? </a:t>
            </a:r>
            <a:endParaRPr lang="tr-TR" sz="2400" b="1" dirty="0" smtClean="0"/>
          </a:p>
          <a:p>
            <a:r>
              <a:rPr lang="tr-TR" sz="2400" b="1" dirty="0" smtClean="0"/>
              <a:t>Şimdi </a:t>
            </a:r>
            <a:r>
              <a:rPr lang="tr-TR" sz="2400" b="1" dirty="0" smtClean="0"/>
              <a:t>karne meselesini daha yakından </a:t>
            </a:r>
            <a:r>
              <a:rPr lang="tr-TR" sz="2400" b="1" dirty="0" smtClean="0"/>
              <a:t>görelim.</a:t>
            </a:r>
          </a:p>
          <a:p>
            <a:r>
              <a:rPr lang="tr-TR" sz="2400" b="1" dirty="0" smtClean="0"/>
              <a:t>Konumuzu şöyle özetleyelim: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9552" y="908720"/>
            <a:ext cx="8229600" cy="5256584"/>
          </a:xfrm>
        </p:spPr>
        <p:style>
          <a:lnRef idx="1">
            <a:schemeClr val="accent5"/>
          </a:lnRef>
          <a:fillRef idx="2">
            <a:schemeClr val="accent5"/>
          </a:fillRef>
          <a:effectRef idx="1">
            <a:schemeClr val="accent5"/>
          </a:effectRef>
          <a:fontRef idx="minor">
            <a:schemeClr val="dk1"/>
          </a:fontRef>
        </p:style>
        <p:txBody>
          <a:bodyPr>
            <a:normAutofit lnSpcReduction="10000"/>
          </a:bodyPr>
          <a:lstStyle/>
          <a:p>
            <a:pPr algn="ctr"/>
            <a:r>
              <a:rPr lang="ar-AE" sz="3600" dirty="0" smtClean="0"/>
              <a:t>وَاِنَّ عَلَيْكُمْ </a:t>
            </a:r>
            <a:r>
              <a:rPr lang="ar-AE" sz="3600" dirty="0" smtClean="0"/>
              <a:t>لَحَافِظٖينَ</a:t>
            </a:r>
            <a:r>
              <a:rPr lang="tr-TR" sz="3600" dirty="0" smtClean="0"/>
              <a:t> </a:t>
            </a:r>
          </a:p>
          <a:p>
            <a:pPr algn="ctr"/>
            <a:r>
              <a:rPr lang="ar-AE" sz="3600" dirty="0" smtClean="0"/>
              <a:t>كِرَامًا </a:t>
            </a:r>
            <a:r>
              <a:rPr lang="ar-AE" sz="3600" dirty="0" smtClean="0"/>
              <a:t>كَاتِبٖينَ</a:t>
            </a:r>
            <a:endParaRPr lang="tr-TR" sz="3600" dirty="0" smtClean="0"/>
          </a:p>
          <a:p>
            <a:pPr algn="ctr"/>
            <a:r>
              <a:rPr lang="ar-AE" sz="3600" dirty="0" smtClean="0"/>
              <a:t>يَعْلَمُونَ مَا تَفْعَلُونَ</a:t>
            </a:r>
            <a:br>
              <a:rPr lang="ar-AE" sz="3600" dirty="0" smtClean="0"/>
            </a:br>
            <a:endParaRPr lang="tr-TR" sz="3600" b="1" dirty="0" smtClean="0"/>
          </a:p>
          <a:p>
            <a:r>
              <a:rPr lang="tr-TR" sz="3600" b="1" dirty="0" smtClean="0"/>
              <a:t>Şunu </a:t>
            </a:r>
            <a:r>
              <a:rPr lang="tr-TR" sz="3600" b="1" dirty="0" smtClean="0"/>
              <a:t>iyi bilin ki üzerinizde bekçiler, değerli yazıcılar </a:t>
            </a:r>
            <a:endParaRPr lang="tr-TR" sz="3600" b="1" dirty="0" smtClean="0"/>
          </a:p>
          <a:p>
            <a:r>
              <a:rPr lang="tr-TR" sz="3600" b="1" dirty="0" smtClean="0"/>
              <a:t>(</a:t>
            </a:r>
            <a:r>
              <a:rPr lang="tr-TR" sz="3600" b="1" dirty="0" err="1" smtClean="0"/>
              <a:t>kiramen</a:t>
            </a:r>
            <a:r>
              <a:rPr lang="tr-TR" sz="3600" b="1" dirty="0" smtClean="0"/>
              <a:t> kâtibin) vardır, onlar, yapmakta olduklarınızı bilirler. </a:t>
            </a:r>
            <a:endParaRPr lang="tr-TR" sz="3600" dirty="0" smtClean="0"/>
          </a:p>
          <a:p>
            <a:r>
              <a:rPr lang="tr-TR" sz="3600" dirty="0" smtClean="0"/>
              <a:t> </a:t>
            </a:r>
            <a:r>
              <a:rPr lang="tr-TR" sz="3600" dirty="0" err="1" smtClean="0"/>
              <a:t>İnfitar</a:t>
            </a:r>
            <a:r>
              <a:rPr lang="tr-TR" sz="3600" dirty="0" smtClean="0"/>
              <a:t> Suresi – 10,11,12</a:t>
            </a:r>
          </a:p>
          <a:p>
            <a:endParaRPr lang="tr-TR"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484784"/>
            <a:ext cx="8229600" cy="4839816"/>
          </a:xfrm>
        </p:spPr>
        <p:txBody>
          <a:bodyPr/>
          <a:lstStyle/>
          <a:p>
            <a:r>
              <a:rPr lang="tr-TR" sz="2800" b="1" dirty="0" smtClean="0">
                <a:solidFill>
                  <a:srgbClr val="FF0000"/>
                </a:solidFill>
              </a:rPr>
              <a:t>1- Hem dünya karnesinden hem de </a:t>
            </a:r>
            <a:r>
              <a:rPr lang="tr-TR" sz="2800" b="1" dirty="0" err="1" smtClean="0">
                <a:solidFill>
                  <a:srgbClr val="FF0000"/>
                </a:solidFill>
              </a:rPr>
              <a:t>ahiret</a:t>
            </a:r>
            <a:r>
              <a:rPr lang="tr-TR" sz="2800" b="1" dirty="0" smtClean="0">
                <a:solidFill>
                  <a:srgbClr val="FF0000"/>
                </a:solidFill>
              </a:rPr>
              <a:t> karnesinden başarılı olanlar; </a:t>
            </a:r>
            <a:endParaRPr lang="tr-TR" sz="2800" b="1" dirty="0" smtClean="0">
              <a:solidFill>
                <a:srgbClr val="FF0000"/>
              </a:solidFill>
            </a:endParaRPr>
          </a:p>
          <a:p>
            <a:r>
              <a:rPr lang="tr-TR" sz="2800" b="1" dirty="0" smtClean="0"/>
              <a:t>Bu </a:t>
            </a:r>
            <a:r>
              <a:rPr lang="tr-TR" sz="2800" b="1" dirty="0" smtClean="0"/>
              <a:t>kişiler hem dünyada hem de </a:t>
            </a:r>
            <a:r>
              <a:rPr lang="tr-TR" sz="2800" b="1" dirty="0" err="1" smtClean="0"/>
              <a:t>ahirette</a:t>
            </a:r>
            <a:r>
              <a:rPr lang="tr-TR" sz="2800" b="1" dirty="0" smtClean="0"/>
              <a:t> başarıya </a:t>
            </a:r>
            <a:r>
              <a:rPr lang="tr-TR" sz="2800" b="1" dirty="0" smtClean="0"/>
              <a:t>ulaşırlar.</a:t>
            </a:r>
          </a:p>
          <a:p>
            <a:r>
              <a:rPr lang="tr-TR" sz="2800" b="1" dirty="0" smtClean="0"/>
              <a:t> </a:t>
            </a:r>
            <a:r>
              <a:rPr lang="tr-TR" sz="2800" b="1" dirty="0" smtClean="0"/>
              <a:t>Ne mutlu o kişilere… </a:t>
            </a:r>
            <a:endParaRPr lang="tr-TR" sz="2800" b="1" dirty="0" smtClean="0"/>
          </a:p>
          <a:p>
            <a:r>
              <a:rPr lang="tr-TR" sz="2800" b="1" dirty="0" smtClean="0"/>
              <a:t>Onlar </a:t>
            </a:r>
            <a:r>
              <a:rPr lang="tr-TR" sz="2800" b="1" dirty="0" smtClean="0"/>
              <a:t>sınavlara girdiler </a:t>
            </a:r>
            <a:r>
              <a:rPr lang="tr-TR" sz="2800" b="1" dirty="0" smtClean="0"/>
              <a:t> ve </a:t>
            </a:r>
            <a:r>
              <a:rPr lang="tr-TR" sz="2800" b="1" dirty="0" smtClean="0"/>
              <a:t>başta İMAN ve NAMAZ olmak üzere hesaplara doğru cevap vererek başarılı </a:t>
            </a:r>
            <a:r>
              <a:rPr lang="tr-TR" sz="2800" b="1" dirty="0" smtClean="0"/>
              <a:t>olurlar.</a:t>
            </a:r>
          </a:p>
          <a:p>
            <a:r>
              <a:rPr lang="tr-TR" sz="2800" b="1" dirty="0" smtClean="0"/>
              <a:t> </a:t>
            </a:r>
            <a:r>
              <a:rPr lang="tr-TR" sz="2800" b="1" dirty="0" smtClean="0"/>
              <a:t>Bu kişilerin mekânı CENNET olur </a:t>
            </a:r>
            <a:r>
              <a:rPr lang="tr-TR" sz="2800" b="1" dirty="0" smtClean="0"/>
              <a:t>İNŞALLAH.</a:t>
            </a:r>
            <a:r>
              <a:rPr lang="tr-TR" b="1" dirty="0" smtClean="0"/>
              <a:t/>
            </a:r>
            <a:br>
              <a:rPr lang="tr-TR" b="1" dirty="0" smtClean="0"/>
            </a:br>
            <a:endParaRPr lang="tr-TR"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48680"/>
            <a:ext cx="8229600" cy="5775920"/>
          </a:xfrm>
        </p:spPr>
        <p:txBody>
          <a:bodyPr>
            <a:noAutofit/>
          </a:bodyPr>
          <a:lstStyle/>
          <a:p>
            <a:r>
              <a:rPr lang="tr-TR" sz="3600" b="1" dirty="0" smtClean="0">
                <a:solidFill>
                  <a:srgbClr val="FF0000"/>
                </a:solidFill>
              </a:rPr>
              <a:t>2- Dünya karnesi kötü olup </a:t>
            </a:r>
            <a:r>
              <a:rPr lang="tr-TR" sz="3600" b="1" dirty="0" err="1" smtClean="0">
                <a:solidFill>
                  <a:srgbClr val="FF0000"/>
                </a:solidFill>
              </a:rPr>
              <a:t>Ahiret</a:t>
            </a:r>
            <a:r>
              <a:rPr lang="tr-TR" sz="3600" b="1" dirty="0" smtClean="0">
                <a:solidFill>
                  <a:srgbClr val="FF0000"/>
                </a:solidFill>
              </a:rPr>
              <a:t> karnesinden başarılı olanlar; </a:t>
            </a:r>
            <a:endParaRPr lang="tr-TR" sz="3600" b="1" dirty="0" smtClean="0">
              <a:solidFill>
                <a:srgbClr val="FF0000"/>
              </a:solidFill>
            </a:endParaRPr>
          </a:p>
          <a:p>
            <a:r>
              <a:rPr lang="tr-TR" sz="3600" b="1" dirty="0" smtClean="0"/>
              <a:t>Bu </a:t>
            </a:r>
            <a:r>
              <a:rPr lang="tr-TR" sz="3600" b="1" dirty="0" smtClean="0"/>
              <a:t>kişilerin bir kısmı istediği halde dünya karnesinden başarısız </a:t>
            </a:r>
            <a:r>
              <a:rPr lang="tr-TR" sz="3600" b="1" dirty="0" smtClean="0"/>
              <a:t>olurlar.</a:t>
            </a:r>
          </a:p>
          <a:p>
            <a:r>
              <a:rPr lang="tr-TR" sz="3600" b="1" dirty="0" smtClean="0"/>
              <a:t> </a:t>
            </a:r>
            <a:r>
              <a:rPr lang="tr-TR" sz="3600" b="1" dirty="0" smtClean="0"/>
              <a:t>Diğer bir kısmı ise çaba harcamaz ancak; </a:t>
            </a:r>
            <a:endParaRPr lang="tr-TR" sz="3600" b="1" dirty="0" smtClean="0"/>
          </a:p>
          <a:p>
            <a:r>
              <a:rPr lang="tr-TR" sz="3600" b="1" dirty="0" err="1" smtClean="0"/>
              <a:t>A</a:t>
            </a:r>
            <a:r>
              <a:rPr lang="tr-TR" sz="3600" b="1" dirty="0" err="1" smtClean="0"/>
              <a:t>hiret</a:t>
            </a:r>
            <a:r>
              <a:rPr lang="tr-TR" sz="3600" b="1" dirty="0" smtClean="0"/>
              <a:t> </a:t>
            </a:r>
            <a:r>
              <a:rPr lang="tr-TR" sz="3600" b="1" dirty="0" smtClean="0"/>
              <a:t>sınavına çok iyi çalışırlar ALLAH yardımcıları olsun!</a:t>
            </a:r>
            <a:br>
              <a:rPr lang="tr-TR" sz="3600" b="1" dirty="0" smtClean="0"/>
            </a:br>
            <a:endParaRPr lang="tr-TR" sz="3600"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052736"/>
            <a:ext cx="8229600" cy="5271864"/>
          </a:xfrm>
        </p:spPr>
        <p:txBody>
          <a:bodyPr/>
          <a:lstStyle/>
          <a:p>
            <a:r>
              <a:rPr lang="tr-TR" sz="2800" b="1" dirty="0" smtClean="0">
                <a:solidFill>
                  <a:srgbClr val="FF0000"/>
                </a:solidFill>
              </a:rPr>
              <a:t>3- Dünya sınavı iyi olup </a:t>
            </a:r>
            <a:r>
              <a:rPr lang="tr-TR" sz="2800" b="1" dirty="0" err="1" smtClean="0">
                <a:solidFill>
                  <a:srgbClr val="FF0000"/>
                </a:solidFill>
              </a:rPr>
              <a:t>ahiret</a:t>
            </a:r>
            <a:r>
              <a:rPr lang="tr-TR" sz="2800" b="1" dirty="0" smtClean="0">
                <a:solidFill>
                  <a:srgbClr val="FF0000"/>
                </a:solidFill>
              </a:rPr>
              <a:t> sınavından başarısız olanlar; </a:t>
            </a:r>
            <a:endParaRPr lang="tr-TR" sz="2800" b="1" dirty="0" smtClean="0">
              <a:solidFill>
                <a:srgbClr val="FF0000"/>
              </a:solidFill>
            </a:endParaRPr>
          </a:p>
          <a:p>
            <a:endParaRPr lang="tr-TR" b="1" dirty="0" smtClean="0"/>
          </a:p>
          <a:p>
            <a:r>
              <a:rPr lang="tr-TR" sz="2800" b="1" dirty="0" smtClean="0"/>
              <a:t>Bu </a:t>
            </a:r>
            <a:r>
              <a:rPr lang="tr-TR" sz="2800" b="1" dirty="0" smtClean="0"/>
              <a:t>kişiler… tamam dünya karnesi iyi </a:t>
            </a:r>
            <a:r>
              <a:rPr lang="tr-TR" sz="2800" b="1" dirty="0" smtClean="0"/>
              <a:t>de,  </a:t>
            </a:r>
            <a:r>
              <a:rPr lang="tr-TR" sz="2800" b="1" dirty="0" err="1" smtClean="0"/>
              <a:t>ahiret</a:t>
            </a:r>
            <a:r>
              <a:rPr lang="tr-TR" sz="2800" b="1" dirty="0" smtClean="0"/>
              <a:t> daha </a:t>
            </a:r>
            <a:r>
              <a:rPr lang="tr-TR" sz="2800" b="1" dirty="0" smtClean="0"/>
              <a:t>önemli.</a:t>
            </a:r>
          </a:p>
          <a:p>
            <a:r>
              <a:rPr lang="tr-TR" sz="2800" b="1" dirty="0" smtClean="0"/>
              <a:t>Burada </a:t>
            </a:r>
            <a:r>
              <a:rPr lang="tr-TR" sz="2800" b="1" dirty="0" smtClean="0"/>
              <a:t>başarısız olursan sınıfta kalırsın ve ailenin bunca emekleri boşa gitmiş olur </a:t>
            </a:r>
            <a:endParaRPr lang="tr-TR" sz="2800" b="1" dirty="0" smtClean="0"/>
          </a:p>
          <a:p>
            <a:r>
              <a:rPr lang="tr-TR" sz="2800" b="1" dirty="0" smtClean="0"/>
              <a:t>Fakat</a:t>
            </a:r>
            <a:r>
              <a:rPr lang="tr-TR" sz="2800" b="1" dirty="0" smtClean="0"/>
              <a:t>; </a:t>
            </a:r>
            <a:r>
              <a:rPr lang="tr-TR" sz="2800" b="1" dirty="0" err="1" smtClean="0"/>
              <a:t>ahirette</a:t>
            </a:r>
            <a:r>
              <a:rPr lang="tr-TR" sz="2800" b="1" dirty="0" smtClean="0"/>
              <a:t> başarısız olursan… </a:t>
            </a:r>
            <a:endParaRPr lang="tr-TR" sz="2800" b="1" dirty="0" smtClean="0"/>
          </a:p>
          <a:p>
            <a:r>
              <a:rPr lang="tr-TR" sz="2800" b="1" dirty="0" smtClean="0"/>
              <a:t>İşte  o </a:t>
            </a:r>
            <a:r>
              <a:rPr lang="tr-TR" sz="2800" b="1" dirty="0" smtClean="0"/>
              <a:t>iyi değil </a:t>
            </a:r>
            <a:endParaRPr lang="tr-TR" sz="2800" b="1" dirty="0" smtClean="0"/>
          </a:p>
          <a:p>
            <a:r>
              <a:rPr lang="tr-TR" sz="2800" b="1" dirty="0" smtClean="0"/>
              <a:t>ALLAH </a:t>
            </a:r>
            <a:r>
              <a:rPr lang="tr-TR" sz="2800" b="1" dirty="0" smtClean="0"/>
              <a:t>böyle kişilere rahmet eylesin!</a:t>
            </a:r>
            <a:r>
              <a:rPr lang="tr-TR" b="1" dirty="0" smtClean="0"/>
              <a:t/>
            </a:r>
            <a:br>
              <a:rPr lang="tr-TR" b="1" dirty="0" smtClean="0"/>
            </a:br>
            <a:endParaRPr lang="tr-TR"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196752"/>
            <a:ext cx="8229600" cy="5127848"/>
          </a:xfrm>
        </p:spPr>
        <p:txBody>
          <a:bodyPr>
            <a:normAutofit fontScale="92500"/>
          </a:bodyPr>
          <a:lstStyle/>
          <a:p>
            <a:r>
              <a:rPr lang="tr-TR" sz="2800" b="1" dirty="0" smtClean="0">
                <a:solidFill>
                  <a:srgbClr val="FF0000"/>
                </a:solidFill>
              </a:rPr>
              <a:t>4- İki mekanı için çaba </a:t>
            </a:r>
            <a:r>
              <a:rPr lang="tr-TR" sz="2800" b="1" dirty="0" err="1" smtClean="0">
                <a:solidFill>
                  <a:srgbClr val="FF0000"/>
                </a:solidFill>
              </a:rPr>
              <a:t>sarfetmeyenler</a:t>
            </a:r>
            <a:r>
              <a:rPr lang="tr-TR" sz="2800" b="1" dirty="0" smtClean="0">
                <a:solidFill>
                  <a:srgbClr val="FF0000"/>
                </a:solidFill>
              </a:rPr>
              <a:t>;</a:t>
            </a:r>
          </a:p>
          <a:p>
            <a:endParaRPr lang="tr-TR" sz="2800" b="1" dirty="0" smtClean="0">
              <a:solidFill>
                <a:srgbClr val="FF0000"/>
              </a:solidFill>
            </a:endParaRPr>
          </a:p>
          <a:p>
            <a:r>
              <a:rPr lang="tr-TR" b="1" dirty="0" smtClean="0"/>
              <a:t> Bu kişilerin bir kısmı kopya muamelesi ile sınıfını geçmeye </a:t>
            </a:r>
            <a:r>
              <a:rPr lang="tr-TR" b="1" dirty="0" smtClean="0"/>
              <a:t>çalışırlar.</a:t>
            </a:r>
          </a:p>
          <a:p>
            <a:r>
              <a:rPr lang="tr-TR" b="1" dirty="0" smtClean="0"/>
              <a:t> </a:t>
            </a:r>
            <a:r>
              <a:rPr lang="tr-TR" b="1" dirty="0" smtClean="0"/>
              <a:t>Sınav anında yanındakilerle sessizce konuşup kopya çekmeye </a:t>
            </a:r>
            <a:r>
              <a:rPr lang="tr-TR" b="1" dirty="0" smtClean="0"/>
              <a:t>çalışıyorlar.</a:t>
            </a:r>
          </a:p>
          <a:p>
            <a:r>
              <a:rPr lang="tr-TR" b="1" dirty="0" smtClean="0"/>
              <a:t> </a:t>
            </a:r>
            <a:r>
              <a:rPr lang="tr-TR" b="1" dirty="0" smtClean="0"/>
              <a:t>Ancak; </a:t>
            </a:r>
            <a:r>
              <a:rPr lang="tr-TR" b="1" dirty="0" err="1" smtClean="0"/>
              <a:t>ahirette</a:t>
            </a:r>
            <a:r>
              <a:rPr lang="tr-TR" b="1" dirty="0" smtClean="0"/>
              <a:t> kendine güvenen </a:t>
            </a:r>
            <a:r>
              <a:rPr lang="tr-TR" b="1" dirty="0" err="1" smtClean="0"/>
              <a:t>ahiret</a:t>
            </a:r>
            <a:r>
              <a:rPr lang="tr-TR" b="1" dirty="0" smtClean="0"/>
              <a:t> sınavından da kopya çeksin bakalım çekebiliyor mu? </a:t>
            </a:r>
            <a:endParaRPr lang="tr-TR" b="1" dirty="0" smtClean="0"/>
          </a:p>
          <a:p>
            <a:r>
              <a:rPr lang="tr-TR" b="1" dirty="0" smtClean="0"/>
              <a:t>Dünya </a:t>
            </a:r>
            <a:r>
              <a:rPr lang="tr-TR" b="1" dirty="0" smtClean="0"/>
              <a:t>da kopya sıfatları var </a:t>
            </a:r>
            <a:endParaRPr lang="tr-TR" b="1" dirty="0" smtClean="0"/>
          </a:p>
          <a:p>
            <a:r>
              <a:rPr lang="tr-TR" b="1" dirty="0" err="1" smtClean="0"/>
              <a:t>Ahirette</a:t>
            </a:r>
            <a:r>
              <a:rPr lang="tr-TR" b="1" dirty="0" smtClean="0"/>
              <a:t> </a:t>
            </a:r>
            <a:r>
              <a:rPr lang="tr-TR" b="1" dirty="0" smtClean="0"/>
              <a:t>de bahane… </a:t>
            </a:r>
            <a:endParaRPr lang="tr-TR" b="1" dirty="0" smtClean="0"/>
          </a:p>
          <a:p>
            <a:r>
              <a:rPr lang="tr-TR" b="1" dirty="0" smtClean="0"/>
              <a:t>Böyle </a:t>
            </a:r>
            <a:r>
              <a:rPr lang="tr-TR" b="1" dirty="0" smtClean="0"/>
              <a:t>kişiler kendilerini hemen düzeltsin</a:t>
            </a:r>
            <a:r>
              <a:rPr lang="tr-TR" dirty="0" smtClean="0"/>
              <a:t/>
            </a:r>
            <a:br>
              <a:rPr lang="tr-TR" dirty="0" smtClean="0"/>
            </a:br>
            <a:endParaRPr lang="tr-TR"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32656"/>
            <a:ext cx="8229600" cy="1514432"/>
          </a:xfrm>
        </p:spPr>
        <p:txBody>
          <a:bodyPr>
            <a:normAutofit/>
          </a:bodyPr>
          <a:lstStyle/>
          <a:p>
            <a:pPr algn="ctr"/>
            <a:r>
              <a:rPr lang="tr-TR" sz="4400" dirty="0" smtClean="0">
                <a:solidFill>
                  <a:srgbClr val="FF0000"/>
                </a:solidFill>
              </a:rPr>
              <a:t>Allah, Amel defterini sağdan alanlardan olmayı nasip etsin</a:t>
            </a:r>
            <a:endParaRPr lang="tr-TR" sz="4400" dirty="0">
              <a:solidFill>
                <a:srgbClr val="FF0000"/>
              </a:solidFill>
            </a:endParaRPr>
          </a:p>
        </p:txBody>
      </p:sp>
      <p:sp>
        <p:nvSpPr>
          <p:cNvPr id="3" name="2 İçerik Yer Tutucusu"/>
          <p:cNvSpPr>
            <a:spLocks noGrp="1"/>
          </p:cNvSpPr>
          <p:nvPr>
            <p:ph idx="1"/>
          </p:nvPr>
        </p:nvSpPr>
        <p:spPr/>
        <p:txBody>
          <a:bodyPr>
            <a:normAutofit fontScale="85000" lnSpcReduction="20000"/>
          </a:bodyPr>
          <a:lstStyle/>
          <a:p>
            <a:endParaRPr lang="tr-TR" b="1" dirty="0" smtClean="0"/>
          </a:p>
          <a:p>
            <a:r>
              <a:rPr lang="tr-TR" b="1" dirty="0" smtClean="0"/>
              <a:t>Allah</a:t>
            </a:r>
            <a:r>
              <a:rPr lang="tr-TR" b="1" dirty="0" smtClean="0"/>
              <a:t>, bizlerin karnesini, amel defterini görevlendirdiği melekler tarafından yazdırmaktadır.</a:t>
            </a:r>
            <a:endParaRPr lang="tr-TR" dirty="0" smtClean="0"/>
          </a:p>
          <a:p>
            <a:r>
              <a:rPr lang="tr-TR" b="1" dirty="0" smtClean="0"/>
              <a:t>     </a:t>
            </a:r>
            <a:r>
              <a:rPr lang="tr-TR" b="1" dirty="0" err="1" smtClean="0"/>
              <a:t>Kur’an’da</a:t>
            </a:r>
            <a:r>
              <a:rPr lang="tr-TR" b="1" dirty="0" smtClean="0"/>
              <a:t> zikredilen kitap ve </a:t>
            </a:r>
            <a:r>
              <a:rPr lang="tr-TR" b="1" dirty="0" err="1" smtClean="0"/>
              <a:t>suhufun</a:t>
            </a:r>
            <a:r>
              <a:rPr lang="tr-TR" b="1" dirty="0" smtClean="0"/>
              <a:t> insan ömrünün muhasebesinin yazılı bulunduğu defter anlamını ifade ettiği gibi, birçok müfessir tarafından da kişinin hesabının görüldüğünü bildiren bir belge anlamına gelebileceği belirtilmiştir. </a:t>
            </a:r>
            <a:endParaRPr lang="tr-TR" b="1" dirty="0" smtClean="0"/>
          </a:p>
          <a:p>
            <a:r>
              <a:rPr lang="tr-TR" b="1" dirty="0" err="1" smtClean="0"/>
              <a:t>Ehl</a:t>
            </a:r>
            <a:r>
              <a:rPr lang="tr-TR" b="1" dirty="0" smtClean="0"/>
              <a:t>-i </a:t>
            </a:r>
            <a:r>
              <a:rPr lang="tr-TR" b="1" dirty="0" smtClean="0"/>
              <a:t>sünnet âlimleri amel defterlerinin bilinemeyeceği, bu dünyadaki defterlere de benzetilemeyeceği görüşündedirler.</a:t>
            </a:r>
            <a:endParaRPr lang="tr-TR" dirty="0" smtClean="0"/>
          </a:p>
          <a:p>
            <a:r>
              <a:rPr lang="tr-TR" b="1" dirty="0" smtClean="0"/>
              <a:t>     Teşbihte hata olmaz, derler. Bir nebze de olsa, dünyadan misal getirerek, </a:t>
            </a:r>
            <a:r>
              <a:rPr lang="tr-TR" b="1" dirty="0" err="1" smtClean="0"/>
              <a:t>ahireti</a:t>
            </a:r>
            <a:r>
              <a:rPr lang="tr-TR" b="1" dirty="0" smtClean="0"/>
              <a:t> hatırlayabildiysek ne mutlu...</a:t>
            </a:r>
            <a:endParaRPr lang="tr-TR" dirty="0" smtClean="0"/>
          </a:p>
          <a:p>
            <a:r>
              <a:rPr lang="tr-TR" b="1" dirty="0" smtClean="0">
                <a:solidFill>
                  <a:srgbClr val="FF0000"/>
                </a:solidFill>
              </a:rPr>
              <a:t>     ­Artık karnelere bir başka gözle bakarız inşallah.</a:t>
            </a:r>
            <a:endParaRPr lang="tr-TR" dirty="0" smtClean="0">
              <a:solidFill>
                <a:srgbClr val="FF0000"/>
              </a:solidFill>
            </a:endParaRPr>
          </a:p>
          <a:p>
            <a:endParaRPr lang="tr-TR"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404664"/>
            <a:ext cx="8229600" cy="1143000"/>
          </a:xfrm>
        </p:spPr>
        <p:txBody>
          <a:bodyPr/>
          <a:lstStyle/>
          <a:p>
            <a:pPr algn="ctr"/>
            <a:r>
              <a:rPr lang="tr-TR" dirty="0" smtClean="0"/>
              <a:t>Dua edelim</a:t>
            </a:r>
            <a:endParaRPr lang="tr-TR" dirty="0"/>
          </a:p>
        </p:txBody>
      </p:sp>
      <p:sp>
        <p:nvSpPr>
          <p:cNvPr id="3" name="2 İçerik Yer Tutucusu"/>
          <p:cNvSpPr>
            <a:spLocks noGrp="1"/>
          </p:cNvSpPr>
          <p:nvPr>
            <p:ph idx="1"/>
          </p:nvPr>
        </p:nvSpPr>
        <p:spPr/>
        <p:txBody>
          <a:bodyPr/>
          <a:lstStyle/>
          <a:p>
            <a:r>
              <a:rPr lang="tr-TR" b="1" dirty="0" smtClean="0"/>
              <a:t>Dünya </a:t>
            </a:r>
            <a:r>
              <a:rPr lang="tr-TR" b="1" dirty="0" err="1" smtClean="0"/>
              <a:t>daki</a:t>
            </a:r>
            <a:r>
              <a:rPr lang="tr-TR" b="1" dirty="0" smtClean="0"/>
              <a:t> hedefimiz her iki imtihanı da başarmaktır.</a:t>
            </a:r>
          </a:p>
          <a:p>
            <a:r>
              <a:rPr lang="tr-TR" b="1" dirty="0" smtClean="0"/>
              <a:t> </a:t>
            </a:r>
            <a:r>
              <a:rPr lang="tr-TR" b="1" dirty="0" smtClean="0"/>
              <a:t>İNŞAALLAH ikisinden de </a:t>
            </a:r>
            <a:r>
              <a:rPr lang="tr-TR" b="1" dirty="0" smtClean="0"/>
              <a:t>başarılı </a:t>
            </a:r>
            <a:r>
              <a:rPr lang="tr-TR" b="1" dirty="0" smtClean="0"/>
              <a:t>oluruz. </a:t>
            </a:r>
            <a:endParaRPr lang="tr-TR" b="1" dirty="0" smtClean="0"/>
          </a:p>
          <a:p>
            <a:r>
              <a:rPr lang="tr-TR" b="1" dirty="0" smtClean="0"/>
              <a:t>ALLAH </a:t>
            </a:r>
            <a:r>
              <a:rPr lang="tr-TR" b="1" dirty="0" smtClean="0"/>
              <a:t>yardımcımız olsun. </a:t>
            </a:r>
            <a:endParaRPr lang="tr-TR" b="1" dirty="0" smtClean="0"/>
          </a:p>
          <a:p>
            <a:r>
              <a:rPr lang="tr-TR" b="1" dirty="0" smtClean="0"/>
              <a:t>ALLAH </a:t>
            </a:r>
            <a:r>
              <a:rPr lang="tr-TR" b="1" dirty="0" smtClean="0"/>
              <a:t>dünya ve </a:t>
            </a:r>
            <a:r>
              <a:rPr lang="tr-TR" b="1" dirty="0" err="1" smtClean="0"/>
              <a:t>ahiret</a:t>
            </a:r>
            <a:r>
              <a:rPr lang="tr-TR" b="1" dirty="0" smtClean="0"/>
              <a:t> imtihanında kalanlara da RAHMET </a:t>
            </a:r>
            <a:r>
              <a:rPr lang="tr-TR" b="1" dirty="0" smtClean="0"/>
              <a:t>eylesin.</a:t>
            </a:r>
            <a:endParaRPr lang="tr-TR" dirty="0" smtClean="0"/>
          </a:p>
          <a:p>
            <a:r>
              <a:rPr lang="tr-TR" dirty="0" smtClean="0"/>
              <a:t>Rabbim, amel defterimizde İslami ölçü ile dolu hayat karelerimizi ve namaz karelerimizi çoğaltanlardan ve amel defterimizi sağdan verilen kullarından eylesin.</a:t>
            </a:r>
          </a:p>
          <a:p>
            <a:endParaRPr lang="tr-TR"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476672"/>
            <a:ext cx="8229600" cy="1143000"/>
          </a:xfrm>
        </p:spPr>
        <p:txBody>
          <a:bodyPr/>
          <a:lstStyle/>
          <a:p>
            <a:pPr algn="ctr"/>
            <a:r>
              <a:rPr lang="tr-TR" dirty="0" smtClean="0"/>
              <a:t>Kaynaklar</a:t>
            </a:r>
            <a:endParaRPr lang="tr-TR" dirty="0"/>
          </a:p>
        </p:txBody>
      </p:sp>
      <p:sp>
        <p:nvSpPr>
          <p:cNvPr id="3" name="2 İçerik Yer Tutucusu"/>
          <p:cNvSpPr>
            <a:spLocks noGrp="1"/>
          </p:cNvSpPr>
          <p:nvPr>
            <p:ph idx="1"/>
          </p:nvPr>
        </p:nvSpPr>
        <p:spPr/>
        <p:txBody>
          <a:bodyPr/>
          <a:lstStyle/>
          <a:p>
            <a:r>
              <a:rPr lang="tr-TR" dirty="0" smtClean="0"/>
              <a:t>1. Vehbi </a:t>
            </a:r>
            <a:r>
              <a:rPr lang="tr-TR" dirty="0" err="1" smtClean="0"/>
              <a:t>Akşit’in</a:t>
            </a:r>
            <a:r>
              <a:rPr lang="tr-TR" dirty="0" smtClean="0"/>
              <a:t> Amel Defteri ve Karne </a:t>
            </a:r>
            <a:r>
              <a:rPr lang="tr-TR" dirty="0" smtClean="0">
                <a:hlinkClick r:id="rId2"/>
              </a:rPr>
              <a:t>www.</a:t>
            </a:r>
            <a:r>
              <a:rPr lang="tr-TR" dirty="0" err="1" smtClean="0">
                <a:hlinkClick r:id="rId2"/>
              </a:rPr>
              <a:t>vehbiaksit</a:t>
            </a:r>
            <a:r>
              <a:rPr lang="tr-TR" dirty="0" smtClean="0">
                <a:hlinkClick r:id="rId2"/>
              </a:rPr>
              <a:t>.net</a:t>
            </a:r>
            <a:r>
              <a:rPr lang="tr-TR" dirty="0" smtClean="0"/>
              <a:t> </a:t>
            </a:r>
          </a:p>
          <a:p>
            <a:r>
              <a:rPr lang="tr-TR" dirty="0" smtClean="0"/>
              <a:t>2. </a:t>
            </a:r>
            <a:r>
              <a:rPr lang="tr-TR" b="1" dirty="0" smtClean="0"/>
              <a:t>Mehmet Kazar </a:t>
            </a:r>
            <a:r>
              <a:rPr lang="tr-TR" dirty="0" smtClean="0"/>
              <a:t>  </a:t>
            </a:r>
            <a:r>
              <a:rPr lang="tr-TR" b="1" dirty="0" smtClean="0">
                <a:hlinkClick r:id="rId3"/>
              </a:rPr>
              <a:t>www.</a:t>
            </a:r>
            <a:r>
              <a:rPr lang="tr-TR" b="1" dirty="0" err="1" smtClean="0">
                <a:hlinkClick r:id="rId3"/>
              </a:rPr>
              <a:t>nurnet</a:t>
            </a:r>
            <a:r>
              <a:rPr lang="tr-TR" b="1" dirty="0" smtClean="0">
                <a:hlinkClick r:id="rId3"/>
              </a:rPr>
              <a:t>.org</a:t>
            </a:r>
            <a:endParaRPr lang="tr-TR" dirty="0" smtClean="0"/>
          </a:p>
          <a:p>
            <a:r>
              <a:rPr lang="tr-TR" u="sng" dirty="0" smtClean="0">
                <a:hlinkClick r:id="rId4"/>
              </a:rPr>
              <a:t>http://www.</a:t>
            </a:r>
            <a:r>
              <a:rPr lang="tr-TR" u="sng" dirty="0" err="1" smtClean="0">
                <a:hlinkClick r:id="rId4"/>
              </a:rPr>
              <a:t>nurnet</a:t>
            </a:r>
            <a:r>
              <a:rPr lang="tr-TR" u="sng" dirty="0" smtClean="0">
                <a:hlinkClick r:id="rId4"/>
              </a:rPr>
              <a:t>.org/hayat-</a:t>
            </a:r>
            <a:r>
              <a:rPr lang="tr-TR" u="sng" dirty="0" err="1" smtClean="0">
                <a:hlinkClick r:id="rId4"/>
              </a:rPr>
              <a:t>albumu</a:t>
            </a:r>
            <a:r>
              <a:rPr lang="tr-TR" u="sng" dirty="0" smtClean="0">
                <a:hlinkClick r:id="rId4"/>
              </a:rPr>
              <a:t>-amel-defteri</a:t>
            </a:r>
            <a:r>
              <a:rPr lang="tr-TR" u="sng" dirty="0" smtClean="0">
                <a:hlinkClick r:id="rId4"/>
              </a:rPr>
              <a:t>/</a:t>
            </a:r>
            <a:endParaRPr lang="tr-TR" u="sng" dirty="0" smtClean="0"/>
          </a:p>
          <a:p>
            <a:r>
              <a:rPr lang="tr-TR" u="sng" dirty="0" smtClean="0"/>
              <a:t>3. </a:t>
            </a:r>
            <a:r>
              <a:rPr lang="tr-TR" b="1" i="1" dirty="0" smtClean="0"/>
              <a:t>Yaşar Değirmenci </a:t>
            </a:r>
            <a:r>
              <a:rPr lang="tr-TR" i="1" dirty="0" smtClean="0"/>
              <a:t>/</a:t>
            </a:r>
            <a:r>
              <a:rPr lang="tr-TR" b="1" i="1" dirty="0" smtClean="0"/>
              <a:t> </a:t>
            </a:r>
            <a:r>
              <a:rPr lang="tr-TR" b="1" i="1" dirty="0" err="1" smtClean="0"/>
              <a:t>Gençdoku</a:t>
            </a:r>
            <a:r>
              <a:rPr lang="tr-TR" b="1" i="1" dirty="0" smtClean="0"/>
              <a:t> 49. Sayı </a:t>
            </a:r>
            <a:r>
              <a:rPr lang="tr-TR" i="1" dirty="0" smtClean="0"/>
              <a:t>(Haziran 2013 – Recep 1434) </a:t>
            </a:r>
            <a:endParaRPr lang="tr-TR"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AMEL DEFTERİ VE KARNE</a:t>
            </a:r>
            <a:endParaRPr lang="tr-TR" dirty="0"/>
          </a:p>
        </p:txBody>
      </p:sp>
      <p:sp>
        <p:nvSpPr>
          <p:cNvPr id="3" name="2 Alt Başlık"/>
          <p:cNvSpPr>
            <a:spLocks noGrp="1"/>
          </p:cNvSpPr>
          <p:nvPr>
            <p:ph type="subTitle" idx="1"/>
          </p:nvPr>
        </p:nvSpPr>
        <p:spPr/>
        <p:txBody>
          <a:bodyPr>
            <a:normAutofit fontScale="85000" lnSpcReduction="20000"/>
          </a:bodyPr>
          <a:lstStyle/>
          <a:p>
            <a:r>
              <a:rPr lang="tr-TR" dirty="0" smtClean="0"/>
              <a:t>VEHBİ AKŞİT</a:t>
            </a:r>
          </a:p>
          <a:p>
            <a:r>
              <a:rPr lang="tr-TR" dirty="0" smtClean="0"/>
              <a:t>KOCAELİ MERKEZ VAİZİ</a:t>
            </a:r>
          </a:p>
          <a:p>
            <a:r>
              <a:rPr lang="tr-TR" dirty="0" smtClean="0"/>
              <a:t>BELÇİKA DİN GÖREVLİSİ</a:t>
            </a:r>
          </a:p>
          <a:p>
            <a:r>
              <a:rPr lang="tr-TR" dirty="0" smtClean="0">
                <a:hlinkClick r:id="rId2"/>
              </a:rPr>
              <a:t>www.</a:t>
            </a:r>
            <a:r>
              <a:rPr lang="tr-TR" dirty="0" err="1" smtClean="0">
                <a:hlinkClick r:id="rId2"/>
              </a:rPr>
              <a:t>vehbiaksit</a:t>
            </a:r>
            <a:r>
              <a:rPr lang="tr-TR" dirty="0" smtClean="0">
                <a:hlinkClick r:id="rId2"/>
              </a:rPr>
              <a:t>.net</a:t>
            </a:r>
            <a:endParaRPr lang="tr-TR" dirty="0" smtClean="0"/>
          </a:p>
          <a:p>
            <a:r>
              <a:rPr lang="tr-TR" dirty="0" smtClean="0">
                <a:hlinkClick r:id="rId3"/>
              </a:rPr>
              <a:t>www.</a:t>
            </a:r>
            <a:r>
              <a:rPr lang="tr-TR" dirty="0" err="1" smtClean="0">
                <a:hlinkClick r:id="rId3"/>
              </a:rPr>
              <a:t>vaazsitesi</a:t>
            </a:r>
            <a:r>
              <a:rPr lang="tr-TR" dirty="0" smtClean="0">
                <a:hlinkClick r:id="rId3"/>
              </a:rPr>
              <a:t>.net</a:t>
            </a:r>
            <a:r>
              <a:rPr lang="tr-TR" dirty="0" smtClean="0"/>
              <a:t> </a:t>
            </a:r>
            <a:endParaRPr lang="tr-TR" dirty="0"/>
          </a:p>
        </p:txBody>
      </p:sp>
      <p:pic>
        <p:nvPicPr>
          <p:cNvPr id="4" name="3 Resim" descr="98058.jpg"/>
          <p:cNvPicPr>
            <a:picLocks noChangeAspect="1"/>
          </p:cNvPicPr>
          <p:nvPr/>
        </p:nvPicPr>
        <p:blipFill>
          <a:blip r:embed="rId4" cstate="print"/>
          <a:stretch>
            <a:fillRect/>
          </a:stretch>
        </p:blipFill>
        <p:spPr>
          <a:xfrm>
            <a:off x="251520" y="260648"/>
            <a:ext cx="2590800" cy="1943100"/>
          </a:xfrm>
          <a:prstGeom prst="rect">
            <a:avLst/>
          </a:prstGeom>
        </p:spPr>
      </p:pic>
      <p:pic>
        <p:nvPicPr>
          <p:cNvPr id="5" name="4 Resim" descr="images (5).jpg"/>
          <p:cNvPicPr>
            <a:picLocks noChangeAspect="1"/>
          </p:cNvPicPr>
          <p:nvPr/>
        </p:nvPicPr>
        <p:blipFill>
          <a:blip r:embed="rId5" cstate="print"/>
          <a:stretch>
            <a:fillRect/>
          </a:stretch>
        </p:blipFill>
        <p:spPr>
          <a:xfrm>
            <a:off x="3203848" y="260648"/>
            <a:ext cx="1905000" cy="1905000"/>
          </a:xfrm>
          <a:prstGeom prst="rect">
            <a:avLst/>
          </a:prstGeom>
        </p:spPr>
      </p:pic>
      <p:pic>
        <p:nvPicPr>
          <p:cNvPr id="6" name="5 Resim" descr="images (4).jpg"/>
          <p:cNvPicPr>
            <a:picLocks noChangeAspect="1"/>
          </p:cNvPicPr>
          <p:nvPr/>
        </p:nvPicPr>
        <p:blipFill>
          <a:blip r:embed="rId6" cstate="print"/>
          <a:stretch>
            <a:fillRect/>
          </a:stretch>
        </p:blipFill>
        <p:spPr>
          <a:xfrm>
            <a:off x="323528" y="3429000"/>
            <a:ext cx="2324100" cy="1962150"/>
          </a:xfrm>
          <a:prstGeom prst="rect">
            <a:avLst/>
          </a:prstGeom>
        </p:spPr>
      </p:pic>
      <p:pic>
        <p:nvPicPr>
          <p:cNvPr id="7" name="6 Resim" descr="images (18).jpg"/>
          <p:cNvPicPr>
            <a:picLocks noChangeAspect="1"/>
          </p:cNvPicPr>
          <p:nvPr/>
        </p:nvPicPr>
        <p:blipFill>
          <a:blip r:embed="rId7" cstate="print"/>
          <a:stretch>
            <a:fillRect/>
          </a:stretch>
        </p:blipFill>
        <p:spPr>
          <a:xfrm>
            <a:off x="2915816" y="4725144"/>
            <a:ext cx="2552700" cy="1790700"/>
          </a:xfrm>
          <a:prstGeom prst="rect">
            <a:avLst/>
          </a:prstGeom>
        </p:spPr>
      </p:pic>
      <p:pic>
        <p:nvPicPr>
          <p:cNvPr id="8" name="7 Resim" descr="5.jpg"/>
          <p:cNvPicPr>
            <a:picLocks noChangeAspect="1"/>
          </p:cNvPicPr>
          <p:nvPr/>
        </p:nvPicPr>
        <p:blipFill>
          <a:blip r:embed="rId8" cstate="print"/>
          <a:stretch>
            <a:fillRect/>
          </a:stretch>
        </p:blipFill>
        <p:spPr>
          <a:xfrm>
            <a:off x="5652120" y="476672"/>
            <a:ext cx="2628900" cy="1743075"/>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260648"/>
            <a:ext cx="8229600" cy="1143000"/>
          </a:xfrm>
        </p:spPr>
        <p:style>
          <a:lnRef idx="2">
            <a:schemeClr val="accent3"/>
          </a:lnRef>
          <a:fillRef idx="1">
            <a:schemeClr val="lt1"/>
          </a:fillRef>
          <a:effectRef idx="0">
            <a:schemeClr val="accent3"/>
          </a:effectRef>
          <a:fontRef idx="minor">
            <a:schemeClr val="dk1"/>
          </a:fontRef>
        </p:style>
        <p:txBody>
          <a:bodyPr>
            <a:noAutofit/>
          </a:bodyPr>
          <a:lstStyle/>
          <a:p>
            <a:pPr algn="ctr"/>
            <a:r>
              <a:rPr lang="tr-TR" sz="4400" dirty="0" smtClean="0">
                <a:solidFill>
                  <a:srgbClr val="FF0000"/>
                </a:solidFill>
              </a:rPr>
              <a:t>Bir başka ayette ise şu şekilde anlatılır;</a:t>
            </a:r>
            <a:endParaRPr lang="tr-TR" sz="4400" dirty="0">
              <a:solidFill>
                <a:srgbClr val="FF0000"/>
              </a:solidFill>
            </a:endParaRPr>
          </a:p>
        </p:txBody>
      </p:sp>
      <p:sp>
        <p:nvSpPr>
          <p:cNvPr id="3" name="2 İçerik Yer Tutucusu"/>
          <p:cNvSpPr>
            <a:spLocks noGrp="1"/>
          </p:cNvSpPr>
          <p:nvPr>
            <p:ph idx="1"/>
          </p:nvPr>
        </p:nvSpPr>
        <p:spPr>
          <a:xfrm>
            <a:off x="457200" y="1935480"/>
            <a:ext cx="8229600" cy="4922520"/>
          </a:xfrm>
        </p:spPr>
        <p:style>
          <a:lnRef idx="0">
            <a:schemeClr val="dk1"/>
          </a:lnRef>
          <a:fillRef idx="3">
            <a:schemeClr val="dk1"/>
          </a:fillRef>
          <a:effectRef idx="3">
            <a:schemeClr val="dk1"/>
          </a:effectRef>
          <a:fontRef idx="minor">
            <a:schemeClr val="lt1"/>
          </a:fontRef>
        </p:style>
        <p:txBody>
          <a:bodyPr>
            <a:noAutofit/>
          </a:bodyPr>
          <a:lstStyle/>
          <a:p>
            <a:pPr algn="ctr"/>
            <a:r>
              <a:rPr lang="ar-AE" sz="3200" dirty="0" smtClean="0"/>
              <a:t>اِذْ يَتَلَقَّى الْمُتَلَقِّيَانِ عَنِ الْيَمٖينِ وَعَنِ الشِّمَالِ قَعٖيدٌ</a:t>
            </a:r>
            <a:br>
              <a:rPr lang="ar-AE" sz="3200" dirty="0" smtClean="0"/>
            </a:br>
            <a:r>
              <a:rPr lang="ar-AE" sz="3200" dirty="0" smtClean="0"/>
              <a:t>مَا يَلْفِظُ مِنْ قَوْلٍ اِلَّا لَدَيْهِ رَقٖيبٌ عَتٖيدٌ</a:t>
            </a:r>
            <a:br>
              <a:rPr lang="ar-AE" sz="3200" dirty="0" smtClean="0"/>
            </a:br>
            <a:endParaRPr lang="tr-TR" sz="3200" dirty="0" smtClean="0"/>
          </a:p>
          <a:p>
            <a:pPr algn="ctr"/>
            <a:r>
              <a:rPr lang="tr-TR" sz="3200" b="1" dirty="0" smtClean="0"/>
              <a:t>İki </a:t>
            </a:r>
            <a:r>
              <a:rPr lang="tr-TR" sz="3200" b="1" dirty="0" smtClean="0"/>
              <a:t>melek (insanın) sağında ve solunda oturarak yaptıklarını yazmaktadırlar. İnsan hiçbir söz söylemez ki, yanında gözetleyen yazmaya hazır bir melek bulunmasın. </a:t>
            </a:r>
            <a:endParaRPr lang="tr-TR" sz="3200" b="1" dirty="0" smtClean="0"/>
          </a:p>
          <a:p>
            <a:r>
              <a:rPr lang="tr-TR" sz="3200" b="1" dirty="0" smtClean="0"/>
              <a:t> </a:t>
            </a:r>
            <a:r>
              <a:rPr lang="tr-TR" sz="3200" dirty="0" err="1" smtClean="0"/>
              <a:t>Kâf</a:t>
            </a:r>
            <a:r>
              <a:rPr lang="tr-TR" sz="3200" dirty="0" smtClean="0"/>
              <a:t> Suresi – </a:t>
            </a:r>
            <a:r>
              <a:rPr lang="tr-TR" sz="3200" dirty="0" smtClean="0"/>
              <a:t>17-18</a:t>
            </a:r>
            <a:endParaRPr lang="tr-TR" sz="3200" dirty="0" smtClean="0"/>
          </a:p>
          <a:p>
            <a:endParaRPr lang="tr-TR" sz="32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51520" y="332656"/>
            <a:ext cx="8229600" cy="2123728"/>
          </a:xfrm>
        </p:spPr>
        <p:style>
          <a:lnRef idx="2">
            <a:schemeClr val="accent3"/>
          </a:lnRef>
          <a:fillRef idx="1">
            <a:schemeClr val="lt1"/>
          </a:fillRef>
          <a:effectRef idx="0">
            <a:schemeClr val="accent3"/>
          </a:effectRef>
          <a:fontRef idx="minor">
            <a:schemeClr val="dk1"/>
          </a:fontRef>
        </p:style>
        <p:txBody>
          <a:bodyPr>
            <a:noAutofit/>
          </a:bodyPr>
          <a:lstStyle/>
          <a:p>
            <a:r>
              <a:rPr lang="tr-TR" sz="2400" dirty="0" smtClean="0"/>
              <a:t/>
            </a:r>
            <a:br>
              <a:rPr lang="tr-TR" sz="2400" dirty="0" smtClean="0"/>
            </a:br>
            <a:r>
              <a:rPr lang="tr-TR" sz="2400" dirty="0" smtClean="0"/>
              <a:t/>
            </a:r>
            <a:br>
              <a:rPr lang="tr-TR" sz="2400" dirty="0" smtClean="0"/>
            </a:br>
            <a:r>
              <a:rPr lang="tr-TR" sz="2400" dirty="0" smtClean="0"/>
              <a:t/>
            </a:r>
            <a:br>
              <a:rPr lang="tr-TR" sz="2400" dirty="0" smtClean="0"/>
            </a:br>
            <a:r>
              <a:rPr lang="tr-TR" sz="2400" dirty="0" smtClean="0"/>
              <a:t/>
            </a:r>
            <a:br>
              <a:rPr lang="tr-TR" sz="2400" dirty="0" smtClean="0"/>
            </a:br>
            <a:r>
              <a:rPr lang="tr-TR" sz="2400" dirty="0" smtClean="0"/>
              <a:t/>
            </a:r>
            <a:br>
              <a:rPr lang="tr-TR" sz="2400" dirty="0" smtClean="0"/>
            </a:br>
            <a:r>
              <a:rPr lang="tr-TR" sz="2400" dirty="0" smtClean="0"/>
              <a:t/>
            </a:r>
            <a:br>
              <a:rPr lang="tr-TR" sz="2400" dirty="0" smtClean="0"/>
            </a:br>
            <a:r>
              <a:rPr lang="tr-TR" sz="2400" dirty="0" smtClean="0"/>
              <a:t/>
            </a:r>
            <a:br>
              <a:rPr lang="tr-TR" sz="2400" dirty="0" smtClean="0"/>
            </a:br>
            <a:r>
              <a:rPr lang="tr-TR" sz="2400" dirty="0" smtClean="0"/>
              <a:t/>
            </a:r>
            <a:br>
              <a:rPr lang="tr-TR" sz="2400" dirty="0" smtClean="0"/>
            </a:br>
            <a:r>
              <a:rPr lang="tr-TR" sz="2800" dirty="0" smtClean="0">
                <a:solidFill>
                  <a:srgbClr val="FF0000"/>
                </a:solidFill>
              </a:rPr>
              <a:t>Rabbimiz </a:t>
            </a:r>
            <a:r>
              <a:rPr lang="tr-TR" sz="2800" dirty="0" smtClean="0">
                <a:solidFill>
                  <a:srgbClr val="FF0000"/>
                </a:solidFill>
              </a:rPr>
              <a:t>bizim her anımızı kayıt altına almaktadır ve hesap gününde bize tekrar gösterilecektir ki, dünya hayatında yaptıklarımızı inkâr edemeyelim.</a:t>
            </a:r>
            <a:r>
              <a:rPr lang="tr-TR" dirty="0" smtClean="0"/>
              <a:t/>
            </a:r>
            <a:br>
              <a:rPr lang="tr-TR" dirty="0" smtClean="0"/>
            </a:br>
            <a:endParaRPr lang="tr-TR" dirty="0"/>
          </a:p>
        </p:txBody>
      </p:sp>
      <p:sp>
        <p:nvSpPr>
          <p:cNvPr id="3" name="2 İçerik Yer Tutucusu"/>
          <p:cNvSpPr>
            <a:spLocks noGrp="1"/>
          </p:cNvSpPr>
          <p:nvPr>
            <p:ph idx="1"/>
          </p:nvPr>
        </p:nvSpPr>
        <p:spPr>
          <a:xfrm>
            <a:off x="457200" y="2564904"/>
            <a:ext cx="8229600" cy="3759696"/>
          </a:xfrm>
        </p:spPr>
        <p:style>
          <a:lnRef idx="2">
            <a:schemeClr val="dk1">
              <a:shade val="50000"/>
            </a:schemeClr>
          </a:lnRef>
          <a:fillRef idx="1">
            <a:schemeClr val="dk1"/>
          </a:fillRef>
          <a:effectRef idx="0">
            <a:schemeClr val="dk1"/>
          </a:effectRef>
          <a:fontRef idx="minor">
            <a:schemeClr val="lt1"/>
          </a:fontRef>
        </p:style>
        <p:txBody>
          <a:bodyPr>
            <a:normAutofit lnSpcReduction="10000"/>
          </a:bodyPr>
          <a:lstStyle/>
          <a:p>
            <a:pPr algn="ctr"/>
            <a:endParaRPr lang="tr-TR" dirty="0" smtClean="0"/>
          </a:p>
          <a:p>
            <a:pPr algn="ctr">
              <a:buNone/>
            </a:pPr>
            <a:endParaRPr lang="tr-TR" dirty="0" smtClean="0"/>
          </a:p>
          <a:p>
            <a:pPr algn="ctr"/>
            <a:r>
              <a:rPr lang="ar-AE" sz="3600" dirty="0" smtClean="0"/>
              <a:t>اِنَّا </a:t>
            </a:r>
            <a:r>
              <a:rPr lang="ar-AE" sz="3600" dirty="0" smtClean="0"/>
              <a:t>اَنْذَرْنَاكُمْ عَذَابًا قَرٖيبًا يَوْمَ يَنْظُرُ الْمَرْءُ مَا قَدَّمَتْ يَدَاهُ وَيَقُولُ الْكَافِرُ يَا لَيْتَنٖى كُنْتُ تُرَابًا</a:t>
            </a:r>
            <a:br>
              <a:rPr lang="ar-AE" sz="3600" dirty="0" smtClean="0"/>
            </a:br>
            <a:endParaRPr lang="tr-TR" sz="3600" dirty="0" smtClean="0"/>
          </a:p>
          <a:p>
            <a:pPr algn="ctr"/>
            <a:r>
              <a:rPr lang="tr-TR" b="1" dirty="0" smtClean="0"/>
              <a:t> </a:t>
            </a:r>
            <a:r>
              <a:rPr lang="tr-TR" b="1" dirty="0" smtClean="0"/>
              <a:t>O gün kişi önceden yaptıklarına bakacak ve inkârcı kişi: “Keşke toprak olsaydım” diyecektir. </a:t>
            </a:r>
            <a:endParaRPr lang="tr-TR" dirty="0" smtClean="0"/>
          </a:p>
          <a:p>
            <a:pPr algn="ctr"/>
            <a:r>
              <a:rPr lang="tr-TR" dirty="0" smtClean="0"/>
              <a:t> </a:t>
            </a:r>
            <a:r>
              <a:rPr lang="tr-TR" dirty="0" err="1" smtClean="0"/>
              <a:t>Nebe</a:t>
            </a:r>
            <a:r>
              <a:rPr lang="tr-TR" dirty="0" smtClean="0"/>
              <a:t> Suresi 40</a:t>
            </a:r>
          </a:p>
          <a:p>
            <a:pPr algn="ctr"/>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404664"/>
            <a:ext cx="8229600" cy="1442424"/>
          </a:xfrm>
        </p:spPr>
        <p:style>
          <a:lnRef idx="2">
            <a:schemeClr val="accent4"/>
          </a:lnRef>
          <a:fillRef idx="1">
            <a:schemeClr val="lt1"/>
          </a:fillRef>
          <a:effectRef idx="0">
            <a:schemeClr val="accent4"/>
          </a:effectRef>
          <a:fontRef idx="minor">
            <a:schemeClr val="dk1"/>
          </a:fontRef>
        </p:style>
        <p:txBody>
          <a:bodyPr>
            <a:noAutofit/>
          </a:bodyPr>
          <a:lstStyle/>
          <a:p>
            <a:r>
              <a:rPr lang="tr-TR" sz="2400" b="1" dirty="0" smtClean="0"/>
              <a:t>Tüm hayatımızı amel defterimizde kayıt altına alan ve bizi her an gören Rabbimizin  karşısında, kendimize ne kadar çeki düzen veriyoruz hiç düşündük mü?</a:t>
            </a:r>
            <a:r>
              <a:rPr lang="tr-TR" sz="2400" dirty="0" smtClean="0"/>
              <a:t> </a:t>
            </a:r>
            <a:r>
              <a:rPr lang="tr-TR" sz="2400" dirty="0" smtClean="0"/>
              <a:t/>
            </a:r>
            <a:br>
              <a:rPr lang="tr-TR" sz="2400" dirty="0" smtClean="0"/>
            </a:br>
            <a:endParaRPr lang="tr-TR" sz="2400" dirty="0"/>
          </a:p>
        </p:txBody>
      </p:sp>
      <p:pic>
        <p:nvPicPr>
          <p:cNvPr id="6" name="5 İçerik Yer Tutucusu" descr="4 ayri site_bir yerden izlenebiliyor_AlmedSistem_.JPG"/>
          <p:cNvPicPr>
            <a:picLocks noGrp="1" noChangeAspect="1"/>
          </p:cNvPicPr>
          <p:nvPr>
            <p:ph idx="1"/>
          </p:nvPr>
        </p:nvPicPr>
        <p:blipFill>
          <a:blip r:embed="rId2" cstate="print"/>
          <a:stretch>
            <a:fillRect/>
          </a:stretch>
        </p:blipFill>
        <p:spPr>
          <a:xfrm>
            <a:off x="395536" y="1628800"/>
            <a:ext cx="8136904" cy="4749477"/>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1560" y="332656"/>
            <a:ext cx="8229600" cy="782960"/>
          </a:xfrm>
        </p:spPr>
        <p:style>
          <a:lnRef idx="2">
            <a:schemeClr val="accent6"/>
          </a:lnRef>
          <a:fillRef idx="1">
            <a:schemeClr val="lt1"/>
          </a:fillRef>
          <a:effectRef idx="0">
            <a:schemeClr val="accent6"/>
          </a:effectRef>
          <a:fontRef idx="minor">
            <a:schemeClr val="dk1"/>
          </a:fontRef>
        </p:style>
        <p:txBody>
          <a:bodyPr>
            <a:normAutofit fontScale="90000"/>
          </a:bodyPr>
          <a:lstStyle/>
          <a:p>
            <a:r>
              <a:rPr lang="tr-TR" dirty="0" smtClean="0">
                <a:solidFill>
                  <a:srgbClr val="FF0000"/>
                </a:solidFill>
              </a:rPr>
              <a:t>İlahi kameralar bizi kaydediyor</a:t>
            </a:r>
            <a:endParaRPr lang="tr-TR" dirty="0">
              <a:solidFill>
                <a:srgbClr val="FF0000"/>
              </a:solidFill>
            </a:endParaRPr>
          </a:p>
        </p:txBody>
      </p:sp>
      <p:sp>
        <p:nvSpPr>
          <p:cNvPr id="3" name="2 İçerik Yer Tutucusu"/>
          <p:cNvSpPr>
            <a:spLocks noGrp="1"/>
          </p:cNvSpPr>
          <p:nvPr>
            <p:ph idx="1"/>
          </p:nvPr>
        </p:nvSpPr>
        <p:spPr/>
        <p:style>
          <a:lnRef idx="2">
            <a:schemeClr val="accent4">
              <a:shade val="50000"/>
            </a:schemeClr>
          </a:lnRef>
          <a:fillRef idx="1">
            <a:schemeClr val="accent4"/>
          </a:fillRef>
          <a:effectRef idx="0">
            <a:schemeClr val="accent4"/>
          </a:effectRef>
          <a:fontRef idx="minor">
            <a:schemeClr val="lt1"/>
          </a:fontRef>
        </p:style>
        <p:txBody>
          <a:bodyPr/>
          <a:lstStyle/>
          <a:p>
            <a:r>
              <a:rPr lang="tr-TR" dirty="0" smtClean="0"/>
              <a:t>Diyelim </a:t>
            </a:r>
            <a:r>
              <a:rPr lang="tr-TR" dirty="0" smtClean="0"/>
              <a:t>ki bulunduğumuz bir yerde güvenlik kameraları var, bizde bu kameraların farkındayız. </a:t>
            </a:r>
            <a:endParaRPr lang="tr-TR" dirty="0" smtClean="0"/>
          </a:p>
          <a:p>
            <a:r>
              <a:rPr lang="tr-TR" dirty="0" smtClean="0"/>
              <a:t>Ne </a:t>
            </a:r>
            <a:r>
              <a:rPr lang="tr-TR" dirty="0" smtClean="0"/>
              <a:t>yaparız? </a:t>
            </a:r>
            <a:endParaRPr lang="tr-TR" dirty="0" smtClean="0"/>
          </a:p>
          <a:p>
            <a:r>
              <a:rPr lang="tr-TR" dirty="0" smtClean="0"/>
              <a:t>Hemen </a:t>
            </a:r>
            <a:r>
              <a:rPr lang="tr-TR" dirty="0" smtClean="0"/>
              <a:t>yanımızda birisi </a:t>
            </a:r>
            <a:r>
              <a:rPr lang="tr-TR" i="1" u="sng" dirty="0" smtClean="0">
                <a:solidFill>
                  <a:srgbClr val="FF0000"/>
                </a:solidFill>
              </a:rPr>
              <a:t>varsa “Arkadaş davranışlarımıza ve hareketlerimize dikkat edelim, bak burada kameralar var” </a:t>
            </a:r>
            <a:r>
              <a:rPr lang="tr-TR" dirty="0" smtClean="0"/>
              <a:t>hemen kameraların farkına vardığımız vakit davranışlarımız hal ve hareketlerimiz değişir, çünkü bizi izleyen birileri vardır hissine kapılırız, kim bilir belki o an kameraların başında kimse yoktur</a:t>
            </a:r>
            <a:endParaRPr lang="tr-T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138</TotalTime>
  <Words>2804</Words>
  <Application>Microsoft Office PowerPoint</Application>
  <PresentationFormat>Ekran Gösterisi (4:3)</PresentationFormat>
  <Paragraphs>248</Paragraphs>
  <Slides>57</Slides>
  <Notes>0</Notes>
  <HiddenSlides>0</HiddenSlides>
  <MMClips>0</MMClips>
  <ScaleCrop>false</ScaleCrop>
  <HeadingPairs>
    <vt:vector size="4" baseType="variant">
      <vt:variant>
        <vt:lpstr>Tema</vt:lpstr>
      </vt:variant>
      <vt:variant>
        <vt:i4>1</vt:i4>
      </vt:variant>
      <vt:variant>
        <vt:lpstr>Slayt Başlıkları</vt:lpstr>
      </vt:variant>
      <vt:variant>
        <vt:i4>57</vt:i4>
      </vt:variant>
    </vt:vector>
  </HeadingPairs>
  <TitlesOfParts>
    <vt:vector size="58" baseType="lpstr">
      <vt:lpstr>Akış</vt:lpstr>
      <vt:lpstr>AMEL DEFTERİ VE KARNE</vt:lpstr>
      <vt:lpstr>Slayt 2</vt:lpstr>
      <vt:lpstr>Slayt 3</vt:lpstr>
      <vt:lpstr>Slayt 4</vt:lpstr>
      <vt:lpstr>Slayt 5</vt:lpstr>
      <vt:lpstr>Bir başka ayette ise şu şekilde anlatılır;</vt:lpstr>
      <vt:lpstr>        Rabbimiz bizim her anımızı kayıt altına almaktadır ve hesap gününde bize tekrar gösterilecektir ki, dünya hayatında yaptıklarımızı inkâr edemeyelim. </vt:lpstr>
      <vt:lpstr>Tüm hayatımızı amel defterimizde kayıt altına alan ve bizi her an gören Rabbimizin  karşısında, kendimize ne kadar çeki düzen veriyoruz hiç düşündük mü?  </vt:lpstr>
      <vt:lpstr>İlahi kameralar bizi kaydediyor</vt:lpstr>
      <vt:lpstr>Hayatımız filme alınıyor</vt:lpstr>
      <vt:lpstr>Vay halimize dememek için</vt:lpstr>
      <vt:lpstr>Fotoğraflarımız düzgün olsun</vt:lpstr>
      <vt:lpstr>Kendimize çeki düzen vermeliyiz</vt:lpstr>
      <vt:lpstr>Daima Allah’ın huzurunda hissetmeliyiz kendimizi</vt:lpstr>
      <vt:lpstr>Peki kulluk bilincini nasıl canlı tutacağız?  </vt:lpstr>
      <vt:lpstr>Kalp şükre durursa baş secdeye varır</vt:lpstr>
      <vt:lpstr>Slayt 17</vt:lpstr>
      <vt:lpstr>Karnemiz Nasıl?</vt:lpstr>
      <vt:lpstr>AMEL DEFTERİ VE KARNEMİZ</vt:lpstr>
      <vt:lpstr>Kur’an’da Amel Defteri</vt:lpstr>
      <vt:lpstr>Slayt 21</vt:lpstr>
      <vt:lpstr>Bugün karne günü</vt:lpstr>
      <vt:lpstr>    </vt:lpstr>
      <vt:lpstr>Amel Defterlerimizi sağımızdan almayı Allah nasip etsin inşallah</vt:lpstr>
      <vt:lpstr>Ertelediğimiz yarınlar bir gün gelecek</vt:lpstr>
      <vt:lpstr>Karne günü geldi çattı</vt:lpstr>
      <vt:lpstr>Sol tarafından  karne alanlar</vt:lpstr>
      <vt:lpstr>Oku kitabını!</vt:lpstr>
      <vt:lpstr>Kalb-i Selim</vt:lpstr>
      <vt:lpstr>Herkes yarına ne gönderdiğine baksın</vt:lpstr>
      <vt:lpstr>Nasıl bilirsiniz?</vt:lpstr>
      <vt:lpstr>Kaçacak delik arayacağız?</vt:lpstr>
      <vt:lpstr>İkra Kitabek!</vt:lpstr>
      <vt:lpstr>Kaçacak yer yok mu?</vt:lpstr>
      <vt:lpstr>Hayat defteri-kalbi selim</vt:lpstr>
      <vt:lpstr>Slayt 36</vt:lpstr>
      <vt:lpstr>Slayt 37</vt:lpstr>
      <vt:lpstr>Slayt 38</vt:lpstr>
      <vt:lpstr>Alevli ateş</vt:lpstr>
      <vt:lpstr>Slayt 40</vt:lpstr>
      <vt:lpstr>يَوْمَئِذٍ تُعْرَضُونَ لَا تَخْفَى مِنكُمْ خَافِيَةٌ:فَأَمَّا مَنْ أُوتِيَ كِتَابَهُ بِيَمِينِهِ فَيَقُولُ هَاؤُمُ اقْرَؤُوا كِتَابِيهْ:إِنِّي ظَنَنتُ أَنِّي مُلَاقٍ حِسَابِيهْ:فَهُوَ فِي عِيشَةٍ رَّاضِيَةٍ:فِي جَنَّةٍ عَالِيَةٍ:قُطُوفُهَا دَانِيَةٌ:كُلُوا وَاشْرَبُوا هَنِيئاً بِمَا أَسْلَفْتُمْ فِي الْأَيَّامِ الْخَالِيَةِ:وَأَمَّا مَنْ أُوتِيَ كِتَابَهُ بِشِمَالِهِ فَيَقُولُ يَا لَيْتَنِي لَمْ أُوتَ كِتَابِيهْ:وَلَمْ أَدْرِ مَا حِسَابِيهْ: </vt:lpstr>
      <vt:lpstr>Karnelere bakarken amel defterimizi elimize alıyormuş gibi hissedelim</vt:lpstr>
      <vt:lpstr>Kötü karne-kötü amel defteri</vt:lpstr>
      <vt:lpstr>Kendimizi hesaba çekelim</vt:lpstr>
      <vt:lpstr>Çocuğumuzun karnesine bakarken, biraz da ahireti, hesabı, mizanı, sırat köprüsünü, mahşeri düşünelim.</vt:lpstr>
      <vt:lpstr>Karneye bakarken, amel defterinizde yazılı olan şeyleri görecek ve gayr-i ihtiyari olarak “Ben yapmadım...” diyeceksiniz. Fussilet suresinde; kulakların, gözlerin ve derilerin: </vt:lpstr>
      <vt:lpstr>Yasin suresinde de kıyamet günü ağızların mühürlenip ellerin ve ayakların insanın işlediği fiiller şahitlik yapacağını bildirmesi: </vt:lpstr>
      <vt:lpstr>Amel defteriyle ilgili olarak Allah Teala’nın kıyamet sahnelerinden bizi haberdar ettiğini göstermektedir. </vt:lpstr>
      <vt:lpstr>KARNELERİMİZ</vt:lpstr>
      <vt:lpstr>Slayt 50</vt:lpstr>
      <vt:lpstr>Slayt 51</vt:lpstr>
      <vt:lpstr>Slayt 52</vt:lpstr>
      <vt:lpstr>Slayt 53</vt:lpstr>
      <vt:lpstr>Allah, Amel defterini sağdan alanlardan olmayı nasip etsin</vt:lpstr>
      <vt:lpstr>Dua edelim</vt:lpstr>
      <vt:lpstr>Kaynaklar</vt:lpstr>
      <vt:lpstr>AMEL DEFTERİ VE KARNE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Asus</dc:creator>
  <cp:lastModifiedBy>Asus</cp:lastModifiedBy>
  <cp:revision>23</cp:revision>
  <dcterms:created xsi:type="dcterms:W3CDTF">2014-01-23T00:51:22Z</dcterms:created>
  <dcterms:modified xsi:type="dcterms:W3CDTF">2014-01-23T03:20:33Z</dcterms:modified>
</cp:coreProperties>
</file>