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318" r:id="rId3"/>
    <p:sldId id="319" r:id="rId4"/>
    <p:sldId id="258" r:id="rId5"/>
    <p:sldId id="320" r:id="rId6"/>
    <p:sldId id="321" r:id="rId7"/>
    <p:sldId id="322" r:id="rId8"/>
    <p:sldId id="323" r:id="rId9"/>
    <p:sldId id="291" r:id="rId10"/>
    <p:sldId id="324" r:id="rId11"/>
    <p:sldId id="261" r:id="rId12"/>
    <p:sldId id="262" r:id="rId13"/>
    <p:sldId id="293" r:id="rId14"/>
    <p:sldId id="325" r:id="rId15"/>
    <p:sldId id="263" r:id="rId16"/>
    <p:sldId id="326" r:id="rId17"/>
    <p:sldId id="327" r:id="rId18"/>
    <p:sldId id="266" r:id="rId19"/>
    <p:sldId id="328" r:id="rId20"/>
    <p:sldId id="267" r:id="rId21"/>
    <p:sldId id="296" r:id="rId22"/>
    <p:sldId id="268" r:id="rId23"/>
    <p:sldId id="297" r:id="rId24"/>
    <p:sldId id="269" r:id="rId25"/>
    <p:sldId id="298" r:id="rId26"/>
    <p:sldId id="299" r:id="rId27"/>
    <p:sldId id="310" r:id="rId28"/>
    <p:sldId id="274" r:id="rId29"/>
    <p:sldId id="271" r:id="rId30"/>
    <p:sldId id="300" r:id="rId31"/>
    <p:sldId id="311" r:id="rId32"/>
    <p:sldId id="273" r:id="rId33"/>
    <p:sldId id="317" r:id="rId34"/>
    <p:sldId id="314" r:id="rId35"/>
    <p:sldId id="316" r:id="rId36"/>
    <p:sldId id="302" r:id="rId37"/>
    <p:sldId id="277" r:id="rId38"/>
    <p:sldId id="312" r:id="rId39"/>
    <p:sldId id="303" r:id="rId40"/>
    <p:sldId id="279" r:id="rId41"/>
    <p:sldId id="280" r:id="rId42"/>
    <p:sldId id="313" r:id="rId43"/>
    <p:sldId id="283" r:id="rId44"/>
    <p:sldId id="282" r:id="rId45"/>
    <p:sldId id="281" r:id="rId46"/>
    <p:sldId id="305" r:id="rId47"/>
    <p:sldId id="284" r:id="rId48"/>
    <p:sldId id="285" r:id="rId49"/>
    <p:sldId id="306" r:id="rId50"/>
    <p:sldId id="286" r:id="rId51"/>
    <p:sldId id="288" r:id="rId52"/>
    <p:sldId id="307"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4660"/>
  </p:normalViewPr>
  <p:slideViewPr>
    <p:cSldViewPr>
      <p:cViewPr varScale="1">
        <p:scale>
          <a:sx n="74" d="100"/>
          <a:sy n="74" d="100"/>
        </p:scale>
        <p:origin x="-10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E6F9B8CD-342D-4579-98EC-A8FD6B7370E1}" type="datetimeFigureOut">
              <a:rPr lang="en-US" smtClean="0"/>
              <a:pPr/>
              <a:t>12/20/2012</a:t>
            </a:fld>
            <a:endParaRPr lang="en-US" dirty="0"/>
          </a:p>
        </p:txBody>
      </p:sp>
      <p:sp>
        <p:nvSpPr>
          <p:cNvPr id="17" name="16 Altbilgi Yer Tutucusu"/>
          <p:cNvSpPr>
            <a:spLocks noGrp="1"/>
          </p:cNvSpPr>
          <p:nvPr>
            <p:ph type="ftr" sz="quarter" idx="11"/>
          </p:nvPr>
        </p:nvSpPr>
        <p:spPr/>
        <p:txBody>
          <a:bodyPr/>
          <a:lstStyle/>
          <a:p>
            <a:endParaRPr kumimoji="0" lang="en-US" dirty="0"/>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2BBB5E19-F10A-4C2F-BF6F-11C513378A2E}" type="slidenum">
              <a:rPr kumimoji="0" lang="en-US" smtClean="0"/>
              <a:pPr/>
              <a:t>‹#›</a:t>
            </a:fld>
            <a:endParaRPr kumimoji="0" lang="en-US" dirty="0"/>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6F9B8CD-342D-4579-98EC-A8FD6B7370E1}" type="datetimeFigureOut">
              <a:rPr lang="en-US" smtClean="0"/>
              <a:pPr/>
              <a:t>12/20/2012</a:t>
            </a:fld>
            <a:endParaRPr lang="en-US"/>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6F9B8CD-342D-4579-98EC-A8FD6B7370E1}" type="datetimeFigureOut">
              <a:rPr lang="en-US" smtClean="0"/>
              <a:pPr/>
              <a:t>12/20/2012</a:t>
            </a:fld>
            <a:endParaRPr lang="en-US"/>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12/20/2012</a:t>
            </a:fld>
            <a:endParaRPr lang="en-US"/>
          </a:p>
        </p:txBody>
      </p:sp>
      <p:sp>
        <p:nvSpPr>
          <p:cNvPr id="5" name="4 Altbilgi Yer Tutucusu"/>
          <p:cNvSpPr>
            <a:spLocks noGrp="1"/>
          </p:cNvSpPr>
          <p:nvPr>
            <p:ph type="ftr" sz="quarter" idx="11"/>
          </p:nvPr>
        </p:nvSpPr>
        <p:spPr/>
        <p:txBody>
          <a:bodyPr/>
          <a:lstStyle/>
          <a:p>
            <a:endParaRPr kumimoji="0" lang="en-US"/>
          </a:p>
        </p:txBody>
      </p:sp>
      <p:sp>
        <p:nvSpPr>
          <p:cNvPr id="6" name="5 Slayt Numarası Yer Tutucusu"/>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6F9B8CD-342D-4579-98EC-A8FD6B7370E1}" type="datetimeFigureOut">
              <a:rPr lang="en-US" smtClean="0"/>
              <a:pPr/>
              <a:t>12/20/2012</a:t>
            </a:fld>
            <a:endParaRPr lang="en-US"/>
          </a:p>
        </p:txBody>
      </p:sp>
      <p:sp>
        <p:nvSpPr>
          <p:cNvPr id="5" name="4 Altbilgi Yer Tutucusu"/>
          <p:cNvSpPr>
            <a:spLocks noGrp="1"/>
          </p:cNvSpPr>
          <p:nvPr>
            <p:ph type="ftr" sz="quarter" idx="11"/>
          </p:nvPr>
        </p:nvSpPr>
        <p:spPr>
          <a:xfrm>
            <a:off x="800100" y="6172200"/>
            <a:ext cx="4000500" cy="457200"/>
          </a:xfrm>
        </p:spPr>
        <p:txBody>
          <a:bodyPr/>
          <a:lstStyle/>
          <a:p>
            <a:endParaRPr kumimoji="0" lang="en-US"/>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E6F9B8CD-342D-4579-98EC-A8FD6B7370E1}" type="datetimeFigureOut">
              <a:rPr lang="en-US" smtClean="0"/>
              <a:pPr/>
              <a:t>12/20/2012</a:t>
            </a:fld>
            <a:endParaRPr lang="en-US"/>
          </a:p>
        </p:txBody>
      </p:sp>
      <p:sp>
        <p:nvSpPr>
          <p:cNvPr id="6" name="5 Altbilgi Yer Tutucusu"/>
          <p:cNvSpPr>
            <a:spLocks noGrp="1"/>
          </p:cNvSpPr>
          <p:nvPr>
            <p:ph type="ftr" sz="quarter" idx="11"/>
          </p:nvPr>
        </p:nvSpPr>
        <p:spPr/>
        <p:txBody>
          <a:bodyPr/>
          <a:lstStyle/>
          <a:p>
            <a:endParaRPr kumimoji="0" lang="en-US"/>
          </a:p>
        </p:txBody>
      </p:sp>
      <p:sp>
        <p:nvSpPr>
          <p:cNvPr id="7" name="6 Slayt Numarası Yer Tutucusu"/>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E6F9B8CD-342D-4579-98EC-A8FD6B7370E1}" type="datetimeFigureOut">
              <a:rPr lang="en-US" smtClean="0"/>
              <a:pPr/>
              <a:t>12/20/2012</a:t>
            </a:fld>
            <a:endParaRPr lang="en-US"/>
          </a:p>
        </p:txBody>
      </p:sp>
      <p:sp>
        <p:nvSpPr>
          <p:cNvPr id="8" name="7 Altbilgi Yer Tutucusu"/>
          <p:cNvSpPr>
            <a:spLocks noGrp="1"/>
          </p:cNvSpPr>
          <p:nvPr>
            <p:ph type="ftr" sz="quarter" idx="11"/>
          </p:nvPr>
        </p:nvSpPr>
        <p:spPr/>
        <p:txBody>
          <a:bodyPr/>
          <a:lstStyle/>
          <a:p>
            <a:endParaRPr kumimoji="0" lang="en-US"/>
          </a:p>
        </p:txBody>
      </p:sp>
      <p:sp>
        <p:nvSpPr>
          <p:cNvPr id="9" name="8 Slayt Numarası Yer Tutucusu"/>
          <p:cNvSpPr>
            <a:spLocks noGrp="1"/>
          </p:cNvSpPr>
          <p:nvPr>
            <p:ph type="sldNum" sz="quarter" idx="12"/>
          </p:nvPr>
        </p:nvSpPr>
        <p:spPr/>
        <p:txBody>
          <a:bodyPr/>
          <a:lstStyle/>
          <a:p>
            <a:fld id="{2BBB5E19-F10A-4C2F-BF6F-11C513378A2E}" type="slidenum">
              <a:rPr kumimoji="0" lang="en-US" smtClean="0"/>
              <a:pPr/>
              <a:t>‹#›</a:t>
            </a:fld>
            <a:endParaRPr kumimoji="0" lang="en-US"/>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12/20/2012</a:t>
            </a:fld>
            <a:endParaRPr lang="en-US"/>
          </a:p>
        </p:txBody>
      </p:sp>
      <p:sp>
        <p:nvSpPr>
          <p:cNvPr id="4" name="3 Altbilgi Yer Tutucusu"/>
          <p:cNvSpPr>
            <a:spLocks noGrp="1"/>
          </p:cNvSpPr>
          <p:nvPr>
            <p:ph type="ftr" sz="quarter" idx="11"/>
          </p:nvPr>
        </p:nvSpPr>
        <p:spPr/>
        <p:txBody>
          <a:bodyPr/>
          <a:lstStyle/>
          <a:p>
            <a:endParaRPr kumimoji="0" lang="en-US"/>
          </a:p>
        </p:txBody>
      </p:sp>
      <p:sp>
        <p:nvSpPr>
          <p:cNvPr id="5" name="4 Slayt Numarası Yer Tutucusu"/>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6F9B8CD-342D-4579-98EC-A8FD6B7370E1}" type="datetimeFigureOut">
              <a:rPr lang="en-US" smtClean="0"/>
              <a:pPr/>
              <a:t>12/20/2012</a:t>
            </a:fld>
            <a:endParaRPr lang="en-US"/>
          </a:p>
        </p:txBody>
      </p:sp>
      <p:sp>
        <p:nvSpPr>
          <p:cNvPr id="3" name="2 Altbilgi Yer Tutucusu"/>
          <p:cNvSpPr>
            <a:spLocks noGrp="1"/>
          </p:cNvSpPr>
          <p:nvPr>
            <p:ph type="ftr" sz="quarter" idx="11"/>
          </p:nvPr>
        </p:nvSpPr>
        <p:spPr/>
        <p:txBody>
          <a:bodyPr/>
          <a:lstStyle/>
          <a:p>
            <a:endParaRPr kumimoji="0" lang="en-US"/>
          </a:p>
        </p:txBody>
      </p:sp>
      <p:sp>
        <p:nvSpPr>
          <p:cNvPr id="4" name="3 Slayt Numarası Yer Tutucusu"/>
          <p:cNvSpPr>
            <a:spLocks noGrp="1"/>
          </p:cNvSpPr>
          <p:nvPr>
            <p:ph type="sldNum" sz="quarter" idx="12"/>
          </p:nvPr>
        </p:nvSpPr>
        <p:spPr/>
        <p:txBody>
          <a:bodyPr/>
          <a:lstStyle/>
          <a:p>
            <a:fld id="{2BBB5E19-F10A-4C2F-BF6F-11C513378A2E}"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12/20/2012</a:t>
            </a:fld>
            <a:endParaRPr lang="en-US" dirty="0"/>
          </a:p>
        </p:txBody>
      </p:sp>
      <p:sp>
        <p:nvSpPr>
          <p:cNvPr id="6" name="5 Altbilgi Yer Tutucusu"/>
          <p:cNvSpPr>
            <a:spLocks noGrp="1"/>
          </p:cNvSpPr>
          <p:nvPr>
            <p:ph type="ftr" sz="quarter" idx="11"/>
          </p:nvPr>
        </p:nvSpPr>
        <p:spPr/>
        <p:txBody>
          <a:bodyPr/>
          <a:lstStyle/>
          <a:p>
            <a:endParaRPr kumimoji="0" lang="en-US"/>
          </a:p>
        </p:txBody>
      </p:sp>
      <p:sp>
        <p:nvSpPr>
          <p:cNvPr id="7" name="6 Slayt Numarası Yer Tutucusu"/>
          <p:cNvSpPr>
            <a:spLocks noGrp="1"/>
          </p:cNvSpPr>
          <p:nvPr>
            <p:ph type="sldNum" sz="quarter" idx="12"/>
          </p:nvPr>
        </p:nvSpPr>
        <p:spPr/>
        <p:txBody>
          <a:bodyPr/>
          <a:lstStyle/>
          <a:p>
            <a:pPr algn="ctr" eaLnBrk="1" latinLnBrk="0" hangingPunct="1"/>
            <a:fld id="{2BBB5E19-F10A-4C2F-BF6F-11C513378A2E}" type="slidenum">
              <a:rPr kumimoji="0" lang="en-US" smtClean="0"/>
              <a:pPr algn="ctr" eaLnBrk="1" latinLnBrk="0" hangingPunct="1"/>
              <a:t>‹#›</a:t>
            </a:fld>
            <a:endParaRPr kumimoji="0" lang="en-US"/>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pPr algn="r" eaLnBrk="1" latinLnBrk="0" hangingPunct="1"/>
            <a:fld id="{E6F9B8CD-342D-4579-98EC-A8FD6B7370E1}" type="datetimeFigureOut">
              <a:rPr lang="en-US" smtClean="0"/>
              <a:pPr algn="r" eaLnBrk="1" latinLnBrk="0" hangingPunct="1"/>
              <a:t>12/20/2012</a:t>
            </a:fld>
            <a:endParaRPr lang="en-US"/>
          </a:p>
        </p:txBody>
      </p:sp>
      <p:sp>
        <p:nvSpPr>
          <p:cNvPr id="6" name="5 Altbilgi Yer Tutucusu"/>
          <p:cNvSpPr>
            <a:spLocks noGrp="1"/>
          </p:cNvSpPr>
          <p:nvPr>
            <p:ph type="ftr" sz="quarter" idx="11"/>
          </p:nvPr>
        </p:nvSpPr>
        <p:spPr>
          <a:xfrm>
            <a:off x="914400" y="6172200"/>
            <a:ext cx="3886200" cy="457200"/>
          </a:xfrm>
        </p:spPr>
        <p:txBody>
          <a:bodyPr/>
          <a:lstStyle/>
          <a:p>
            <a:endParaRPr kumimoji="0" lang="en-US"/>
          </a:p>
        </p:txBody>
      </p:sp>
      <p:sp>
        <p:nvSpPr>
          <p:cNvPr id="7" name="6 Slayt Numarası Yer Tutucusu"/>
          <p:cNvSpPr>
            <a:spLocks noGrp="1"/>
          </p:cNvSpPr>
          <p:nvPr>
            <p:ph type="sldNum" sz="quarter" idx="12"/>
          </p:nvPr>
        </p:nvSpPr>
        <p:spPr>
          <a:xfrm>
            <a:off x="146304" y="6208776"/>
            <a:ext cx="457200" cy="457200"/>
          </a:xfrm>
        </p:spPr>
        <p:txBody>
          <a:bodyPr/>
          <a:lstStyle/>
          <a:p>
            <a:pPr algn="ctr" eaLnBrk="1" latinLnBrk="0" hangingPunct="1"/>
            <a:fld id="{2BBB5E19-F10A-4C2F-BF6F-11C513378A2E}" type="slidenum">
              <a:rPr kumimoji="0" lang="en-US" smtClean="0"/>
              <a:pPr algn="ctr" eaLnBrk="1" latinLnBrk="0" hangingPunct="1"/>
              <a:t>‹#›</a:t>
            </a:fld>
            <a:endParaRPr kumimoji="0" lang="en-US"/>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E6F9B8CD-342D-4579-98EC-A8FD6B7370E1}" type="datetimeFigureOut">
              <a:rPr lang="en-US" smtClean="0"/>
              <a:pPr algn="r" eaLnBrk="1" latinLnBrk="0" hangingPunct="1"/>
              <a:t>12/20/2012</a:t>
            </a:fld>
            <a:endParaRPr lang="en-US" dirty="0">
              <a:solidFill>
                <a:schemeClr val="tx2"/>
              </a:solidFill>
            </a:endParaRP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lgn="l" eaLnBrk="1" latinLnBrk="0" hangingPunct="1"/>
            <a:endParaRPr kumimoji="0" lang="en-US" dirty="0">
              <a:solidFill>
                <a:schemeClr val="tx2"/>
              </a:solidFill>
            </a:endParaRP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ada99:VAAZ\INTERNETTEN%20VAAZLAR\VAAZ\INTERNETTEN%20VAAZLAR\VAAZ\INTERNETTEN%20VAAZLAR\AHIRETE%20IMAN.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ada99:VAAZ\INTERNETTEN%20VAAZLAR\VAAZ\INTERNETTEN%20VAAZLAR\VAAZ\INTERNETTEN%20VAAZLAR\AHIRETE%20IMAN.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ada99:VAAZ\INTERNETTEN%20VAAZLAR\VAAZ\INTERNETTEN%20VAAZLAR\VAAZ\INTERNETTEN%20VAAZLAR\AHIRETE%20IMAN.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ada99:VAAZ\INTERNETTEN%20VAAZLAR\VAAZ\INTERNETTEN%20VAAZLAR\VAAZ\INTERNETTEN%20VAAZLAR\AHIRETE%20IMAN.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ada99:VAAZ\INTERNETTEN%20VAAZLAR\VAAZ\INTERNETTEN%20VAAZLAR\VAAZ\INTERNETTEN%20VAAZLAR\AHIRETE%20IMAN.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ada99:VAAZ\INTERNETTEN%20VAAZLAR\VAAZ\INTERNETTEN%20VAAZLAR\VAAZ\INTERNETTEN%20VAAZLAR\AHIRETE%20IMAN.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ada99:VAAZ\INTERNETTEN%20VAAZLAR\VAAZ\INTERNETTEN%20VAAZLAR\VAAZ\INTERNETTEN%20VAAZLAR\AHIRETE%20IMAN.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ada99:VAAZ\INTERNETTEN%20VAAZLAR\VAAZ\INTERNETTEN%20VAAZLAR\VAAZ\INTERNETTEN%20VAAZLAR\AHIRETE%20IMAN.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ada99:VAAZ\INTERNETTEN%20VAAZLAR\VAAZ\INTERNETTEN%20VAAZLAR\VAAZ\INTERNETTEN%20VAAZLAR\AHIRETE%20IMAN.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ada99:VAAZ\INTERNETTEN%20VAAZLAR\VAAZ\INTERNETTEN%20VAAZLAR\VAAZ\INTERNETTEN%20VAAZLAR\AHIRETE%20IMAN.ht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763688" y="1484784"/>
            <a:ext cx="6172200" cy="1894362"/>
          </a:xfrm>
        </p:spPr>
        <p:txBody>
          <a:bodyPr>
            <a:normAutofit/>
          </a:bodyPr>
          <a:lstStyle/>
          <a:p>
            <a:r>
              <a:rPr lang="tr-TR" dirty="0" smtClean="0"/>
              <a:t/>
            </a:r>
            <a:br>
              <a:rPr lang="tr-TR" dirty="0" smtClean="0"/>
            </a:br>
            <a:endParaRPr lang="tr-TR" dirty="0"/>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0" y="0"/>
            <a:ext cx="9144032" cy="6858024"/>
          </a:xfrm>
          <a:prstGeom prst="rect">
            <a:avLst/>
          </a:prstGeom>
          <a:noFill/>
        </p:spPr>
      </p:pic>
      <p:sp>
        <p:nvSpPr>
          <p:cNvPr id="5" name="4 Dikdörtgen"/>
          <p:cNvSpPr/>
          <p:nvPr/>
        </p:nvSpPr>
        <p:spPr>
          <a:xfrm>
            <a:off x="0" y="1772816"/>
            <a:ext cx="9144000" cy="1446550"/>
          </a:xfrm>
          <a:prstGeom prst="rect">
            <a:avLst/>
          </a:prstGeom>
        </p:spPr>
        <p:txBody>
          <a:bodyPr wrap="square">
            <a:spAutoFit/>
          </a:bodyPr>
          <a:lstStyle/>
          <a:p>
            <a:r>
              <a:rPr lang="tr-TR" sz="4400" b="1" dirty="0" smtClean="0">
                <a:solidFill>
                  <a:srgbClr val="92D050"/>
                </a:solidFill>
                <a:latin typeface="Arial Black" pitchFamily="34" charset="0"/>
              </a:rPr>
              <a:t>AHİRETE İMAN VE İNSAN HAYATINA ETKİSİ</a:t>
            </a:r>
            <a:endParaRPr lang="tr-TR" sz="4400" b="1" dirty="0">
              <a:solidFill>
                <a:srgbClr val="92D050"/>
              </a:solidFill>
              <a:latin typeface="Arial Black" pitchFamily="34" charset="0"/>
            </a:endParaRPr>
          </a:p>
        </p:txBody>
      </p:sp>
      <p:sp>
        <p:nvSpPr>
          <p:cNvPr id="7" name="2 Alt Başlık"/>
          <p:cNvSpPr>
            <a:spLocks noGrp="1"/>
          </p:cNvSpPr>
          <p:nvPr>
            <p:ph type="subTitle" idx="1"/>
          </p:nvPr>
        </p:nvSpPr>
        <p:spPr>
          <a:xfrm>
            <a:off x="2743200" y="4365104"/>
            <a:ext cx="6400800" cy="1600200"/>
          </a:xfrm>
        </p:spPr>
        <p:txBody>
          <a:bodyPr>
            <a:normAutofit fontScale="70000" lnSpcReduction="20000"/>
          </a:bodyPr>
          <a:lstStyle/>
          <a:p>
            <a:r>
              <a:rPr lang="tr-TR" b="1" dirty="0" smtClean="0">
                <a:solidFill>
                  <a:srgbClr val="FFC000"/>
                </a:solidFill>
                <a:latin typeface="Arial Black" pitchFamily="34" charset="0"/>
              </a:rPr>
              <a:t>VELİBABA YENİ CAMİİ     </a:t>
            </a:r>
          </a:p>
          <a:p>
            <a:r>
              <a:rPr lang="tr-TR" b="1" dirty="0" smtClean="0">
                <a:solidFill>
                  <a:srgbClr val="FFC000"/>
                </a:solidFill>
                <a:latin typeface="Arial Black" pitchFamily="34" charset="0"/>
              </a:rPr>
              <a:t>PENDİK/</a:t>
            </a:r>
            <a:r>
              <a:rPr lang="tr-TR" b="1" dirty="0" err="1" smtClean="0">
                <a:solidFill>
                  <a:srgbClr val="FFC000"/>
                </a:solidFill>
                <a:latin typeface="Arial Black" pitchFamily="34" charset="0"/>
              </a:rPr>
              <a:t>istanbul</a:t>
            </a:r>
            <a:r>
              <a:rPr lang="tr-TR" b="1" dirty="0" smtClean="0">
                <a:solidFill>
                  <a:srgbClr val="FFC000"/>
                </a:solidFill>
                <a:latin typeface="Arial Black" pitchFamily="34" charset="0"/>
              </a:rPr>
              <a:t> </a:t>
            </a:r>
          </a:p>
          <a:p>
            <a:r>
              <a:rPr lang="tr-TR" b="1" dirty="0" smtClean="0">
                <a:solidFill>
                  <a:srgbClr val="FFC000"/>
                </a:solidFill>
                <a:latin typeface="Arial Black" pitchFamily="34" charset="0"/>
              </a:rPr>
              <a:t>                      </a:t>
            </a:r>
            <a:r>
              <a:rPr lang="tr-TR" b="1" dirty="0" smtClean="0">
                <a:solidFill>
                  <a:srgbClr val="FFC000"/>
                </a:solidFill>
              </a:rPr>
              <a:t>                                                                                    </a:t>
            </a:r>
          </a:p>
          <a:p>
            <a:endParaRPr lang="tr-TR" b="1" dirty="0" smtClean="0">
              <a:solidFill>
                <a:srgbClr val="FFC000"/>
              </a:solidFill>
            </a:endParaRPr>
          </a:p>
          <a:p>
            <a:r>
              <a:rPr lang="tr-TR" b="1" dirty="0" smtClean="0">
                <a:solidFill>
                  <a:srgbClr val="FFC000"/>
                </a:solidFill>
              </a:rPr>
              <a:t>                                                               </a:t>
            </a:r>
            <a:r>
              <a:rPr lang="tr-TR" b="1" dirty="0" smtClean="0">
                <a:solidFill>
                  <a:srgbClr val="FFC000"/>
                </a:solidFill>
                <a:latin typeface="Arial Black" pitchFamily="34" charset="0"/>
              </a:rPr>
              <a:t>SİNAN ERAVCI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5">
                <a:shade val="45000"/>
                <a:satMod val="135000"/>
              </a:schemeClr>
              <a:prstClr val="white"/>
            </a:duotone>
          </a:blip>
          <a:srcRect t="15385" b="17482"/>
          <a:stretch>
            <a:fillRect/>
          </a:stretch>
        </p:blipFill>
        <p:spPr bwMode="auto">
          <a:xfrm>
            <a:off x="0" y="-24"/>
            <a:ext cx="9144000" cy="6858024"/>
          </a:xfrm>
          <a:prstGeom prst="rect">
            <a:avLst/>
          </a:prstGeom>
          <a:noFill/>
        </p:spPr>
      </p:pic>
      <p:sp>
        <p:nvSpPr>
          <p:cNvPr id="5" name="4 Dikdörtgen"/>
          <p:cNvSpPr/>
          <p:nvPr/>
        </p:nvSpPr>
        <p:spPr>
          <a:xfrm>
            <a:off x="0" y="908720"/>
            <a:ext cx="9144000" cy="4585871"/>
          </a:xfrm>
          <a:prstGeom prst="rect">
            <a:avLst/>
          </a:prstGeom>
        </p:spPr>
        <p:txBody>
          <a:bodyPr wrap="square">
            <a:spAutoFit/>
          </a:bodyPr>
          <a:lstStyle/>
          <a:p>
            <a:r>
              <a:rPr lang="tr-TR" sz="2800" dirty="0" smtClean="0">
                <a:solidFill>
                  <a:schemeClr val="bg1"/>
                </a:solidFill>
                <a:latin typeface="Arial Black" pitchFamily="34" charset="0"/>
              </a:rPr>
              <a:t>-Şu ayetlerde de kıyametin kopuş anından sahneler sunmaktadır</a:t>
            </a:r>
            <a:r>
              <a:rPr lang="tr-TR" sz="2800" b="1" dirty="0" smtClean="0">
                <a:solidFill>
                  <a:schemeClr val="bg1"/>
                </a:solidFill>
                <a:latin typeface="Arial Black" pitchFamily="34" charset="0"/>
              </a:rPr>
              <a:t>: </a:t>
            </a:r>
          </a:p>
          <a:p>
            <a:endParaRPr lang="tr-TR" sz="2800" dirty="0" smtClean="0">
              <a:solidFill>
                <a:schemeClr val="bg1"/>
              </a:solidFill>
              <a:latin typeface="Arial Black" pitchFamily="34" charset="0"/>
            </a:endParaRPr>
          </a:p>
          <a:p>
            <a:r>
              <a:rPr lang="ar-SA" sz="3200" dirty="0" smtClean="0">
                <a:solidFill>
                  <a:srgbClr val="C00000"/>
                </a:solidFill>
                <a:latin typeface="Arial Black" pitchFamily="34" charset="0"/>
              </a:rPr>
              <a:t>اذا السماء انفطرت </a:t>
            </a:r>
            <a:r>
              <a:rPr lang="ar-SA" sz="3200" dirty="0" smtClean="0">
                <a:solidFill>
                  <a:srgbClr val="FFFF00"/>
                </a:solidFill>
                <a:latin typeface="Arial Black" pitchFamily="34" charset="0"/>
              </a:rPr>
              <a:t>واذاالكواب انتثرب </a:t>
            </a:r>
            <a:r>
              <a:rPr lang="ar-SA" sz="3200" dirty="0" smtClean="0">
                <a:solidFill>
                  <a:srgbClr val="002060"/>
                </a:solidFill>
                <a:latin typeface="Arial Black" pitchFamily="34" charset="0"/>
              </a:rPr>
              <a:t>واذاالبحار فجرب </a:t>
            </a:r>
            <a:r>
              <a:rPr lang="ar-SA" sz="3200" dirty="0" smtClean="0">
                <a:solidFill>
                  <a:schemeClr val="bg1"/>
                </a:solidFill>
                <a:latin typeface="Arial Black" pitchFamily="34" charset="0"/>
              </a:rPr>
              <a:t>واذاالقبور بعثرب </a:t>
            </a:r>
            <a:r>
              <a:rPr lang="ar-SA" sz="3200" dirty="0" smtClean="0">
                <a:solidFill>
                  <a:srgbClr val="FFFF00"/>
                </a:solidFill>
                <a:latin typeface="Arial Black" pitchFamily="34" charset="0"/>
              </a:rPr>
              <a:t>علمت نفس ما قد مت واخرت </a:t>
            </a:r>
            <a:endParaRPr lang="tr-TR" sz="3200" dirty="0" smtClean="0">
              <a:solidFill>
                <a:srgbClr val="FFFF00"/>
              </a:solidFill>
              <a:latin typeface="Arial Black" pitchFamily="34" charset="0"/>
            </a:endParaRPr>
          </a:p>
          <a:p>
            <a:endParaRPr lang="tr-TR" sz="2400" dirty="0" smtClean="0">
              <a:solidFill>
                <a:srgbClr val="FFFF00"/>
              </a:solidFill>
              <a:latin typeface="Arial Black" pitchFamily="34" charset="0"/>
            </a:endParaRPr>
          </a:p>
          <a:p>
            <a:endParaRPr lang="tr-TR" sz="2400" dirty="0" smtClean="0">
              <a:solidFill>
                <a:srgbClr val="FFFF00"/>
              </a:solidFill>
              <a:latin typeface="Arial Black" pitchFamily="34" charset="0"/>
            </a:endParaRPr>
          </a:p>
          <a:p>
            <a:r>
              <a:rPr lang="tr-TR" sz="2400" dirty="0" smtClean="0">
                <a:solidFill>
                  <a:srgbClr val="C00000"/>
                </a:solidFill>
                <a:latin typeface="Arial Black" pitchFamily="34" charset="0"/>
              </a:rPr>
              <a:t>-“Gök yarıldığı zaman, </a:t>
            </a:r>
            <a:r>
              <a:rPr lang="tr-TR" sz="2400" dirty="0" smtClean="0">
                <a:solidFill>
                  <a:srgbClr val="FFFF00"/>
                </a:solidFill>
                <a:latin typeface="Arial Black" pitchFamily="34" charset="0"/>
              </a:rPr>
              <a:t>yıldızlar saçıldığı zaman, </a:t>
            </a:r>
            <a:r>
              <a:rPr lang="tr-TR" sz="2400" dirty="0" smtClean="0">
                <a:solidFill>
                  <a:srgbClr val="002060"/>
                </a:solidFill>
                <a:latin typeface="Arial Black" pitchFamily="34" charset="0"/>
              </a:rPr>
              <a:t>denizler kaynayıp fışkırdığı zaman, </a:t>
            </a:r>
            <a:r>
              <a:rPr lang="tr-TR" sz="2400" dirty="0" smtClean="0">
                <a:solidFill>
                  <a:schemeClr val="bg1"/>
                </a:solidFill>
                <a:latin typeface="Arial Black" pitchFamily="34" charset="0"/>
              </a:rPr>
              <a:t>kabirlerin içindekiler dışarı çıkarıldığı zaman</a:t>
            </a:r>
            <a:r>
              <a:rPr lang="tr-TR" sz="2400" dirty="0" smtClean="0">
                <a:solidFill>
                  <a:srgbClr val="FFFF00"/>
                </a:solidFill>
                <a:latin typeface="Arial Black" pitchFamily="34" charset="0"/>
              </a:rPr>
              <a:t> herkes yaptığı ve yapmadığı şeyleri bilecek.” </a:t>
            </a:r>
            <a:r>
              <a:rPr lang="tr-TR" sz="1400" dirty="0" smtClean="0">
                <a:solidFill>
                  <a:srgbClr val="C00000"/>
                </a:solidFill>
                <a:latin typeface="Arial Black" pitchFamily="34" charset="0"/>
              </a:rPr>
              <a:t>(</a:t>
            </a:r>
            <a:r>
              <a:rPr lang="tr-TR" sz="1400" dirty="0" err="1" smtClean="0">
                <a:solidFill>
                  <a:srgbClr val="C00000"/>
                </a:solidFill>
                <a:latin typeface="Arial Black" pitchFamily="34" charset="0"/>
              </a:rPr>
              <a:t>İnfitâr</a:t>
            </a:r>
            <a:r>
              <a:rPr lang="tr-TR" sz="1400" dirty="0" smtClean="0">
                <a:solidFill>
                  <a:srgbClr val="C00000"/>
                </a:solidFill>
                <a:latin typeface="Arial Black" pitchFamily="34" charset="0"/>
              </a:rPr>
              <a:t>, 82/1-5)</a:t>
            </a:r>
            <a:endParaRPr lang="tr-TR" sz="2400" dirty="0" smtClean="0">
              <a:solidFill>
                <a:srgbClr val="C00000"/>
              </a:solidFill>
              <a:latin typeface="Arial Black"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sz="quarter" idx="1"/>
          </p:nvPr>
        </p:nvSpPr>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0" y="0"/>
            <a:ext cx="9144032" cy="6858024"/>
          </a:xfrm>
          <a:prstGeom prst="rect">
            <a:avLst/>
          </a:prstGeom>
          <a:noFill/>
        </p:spPr>
      </p:pic>
      <p:sp>
        <p:nvSpPr>
          <p:cNvPr id="6" name="5 Dikdörtgen"/>
          <p:cNvSpPr/>
          <p:nvPr/>
        </p:nvSpPr>
        <p:spPr>
          <a:xfrm>
            <a:off x="0" y="980728"/>
            <a:ext cx="9144000" cy="5139869"/>
          </a:xfrm>
          <a:prstGeom prst="rect">
            <a:avLst/>
          </a:prstGeom>
        </p:spPr>
        <p:txBody>
          <a:bodyPr wrap="square">
            <a:spAutoFit/>
          </a:bodyPr>
          <a:lstStyle/>
          <a:p>
            <a:r>
              <a:rPr lang="ar-SA" sz="3200" dirty="0" smtClean="0">
                <a:solidFill>
                  <a:schemeClr val="bg1"/>
                </a:solidFill>
                <a:latin typeface="Arial Black" pitchFamily="34" charset="0"/>
              </a:rPr>
              <a:t>القارعة </a:t>
            </a:r>
            <a:r>
              <a:rPr lang="ar-SA" sz="3200" dirty="0" smtClean="0">
                <a:solidFill>
                  <a:srgbClr val="C00000"/>
                </a:solidFill>
                <a:latin typeface="Arial Black" pitchFamily="34" charset="0"/>
              </a:rPr>
              <a:t>ما الاقارعة </a:t>
            </a:r>
            <a:r>
              <a:rPr lang="ar-SA" sz="3200" dirty="0" smtClean="0">
                <a:solidFill>
                  <a:srgbClr val="FFFF00"/>
                </a:solidFill>
                <a:latin typeface="Arial Black" pitchFamily="34" charset="0"/>
              </a:rPr>
              <a:t>وما ادراك ماا لقارعة </a:t>
            </a:r>
            <a:r>
              <a:rPr lang="ar-SA" sz="3200" dirty="0" smtClean="0">
                <a:solidFill>
                  <a:schemeClr val="bg1"/>
                </a:solidFill>
                <a:latin typeface="Arial Black" pitchFamily="34" charset="0"/>
              </a:rPr>
              <a:t>يوم يكون الناس كالفراش المبثوث </a:t>
            </a:r>
            <a:r>
              <a:rPr lang="ar-SA" sz="3200" dirty="0" smtClean="0">
                <a:solidFill>
                  <a:srgbClr val="00B0F0"/>
                </a:solidFill>
                <a:latin typeface="Arial Black" pitchFamily="34" charset="0"/>
              </a:rPr>
              <a:t>وتكون الجتال كالعهن المنفوش</a:t>
            </a:r>
            <a:r>
              <a:rPr lang="ar-SA" sz="3200" i="1" dirty="0" smtClean="0">
                <a:solidFill>
                  <a:srgbClr val="00B0F0"/>
                </a:solidFill>
                <a:latin typeface="Arial Black" pitchFamily="34" charset="0"/>
              </a:rPr>
              <a:t> </a:t>
            </a:r>
            <a:r>
              <a:rPr lang="tr-TR" sz="3200" b="1" dirty="0" smtClean="0">
                <a:solidFill>
                  <a:schemeClr val="bg1"/>
                </a:solidFill>
                <a:latin typeface="Arial Black" pitchFamily="34" charset="0"/>
              </a:rPr>
              <a:t>	</a:t>
            </a:r>
            <a:endParaRPr lang="tr-TR" sz="3200" dirty="0" smtClean="0">
              <a:solidFill>
                <a:schemeClr val="bg1"/>
              </a:solidFill>
              <a:latin typeface="Arial Black" pitchFamily="34" charset="0"/>
            </a:endParaRPr>
          </a:p>
          <a:p>
            <a:endParaRPr lang="tr-TR" sz="2400" b="1" dirty="0" smtClean="0">
              <a:solidFill>
                <a:schemeClr val="bg1"/>
              </a:solidFill>
              <a:latin typeface="Arial Black" pitchFamily="34" charset="0"/>
            </a:endParaRPr>
          </a:p>
          <a:p>
            <a:r>
              <a:rPr lang="tr-TR" sz="2400" b="1" dirty="0" smtClean="0">
                <a:solidFill>
                  <a:schemeClr val="bg1"/>
                </a:solidFill>
                <a:latin typeface="Arial Black" pitchFamily="34" charset="0"/>
              </a:rPr>
              <a:t>-“</a:t>
            </a:r>
            <a:r>
              <a:rPr lang="tr-TR" sz="2400" dirty="0" smtClean="0">
                <a:solidFill>
                  <a:schemeClr val="bg1"/>
                </a:solidFill>
                <a:latin typeface="Arial Black" pitchFamily="34" charset="0"/>
              </a:rPr>
              <a:t>Yürekleri hoplatan büyük felaket! </a:t>
            </a:r>
            <a:r>
              <a:rPr lang="tr-TR" sz="2400" dirty="0" smtClean="0">
                <a:solidFill>
                  <a:srgbClr val="C00000"/>
                </a:solidFill>
                <a:latin typeface="Arial Black" pitchFamily="34" charset="0"/>
              </a:rPr>
              <a:t>Nedir o yürekleri hoplatan büyük felaket? </a:t>
            </a:r>
            <a:r>
              <a:rPr lang="tr-TR" sz="2400" dirty="0" smtClean="0">
                <a:solidFill>
                  <a:srgbClr val="FFFF00"/>
                </a:solidFill>
                <a:latin typeface="Arial Black" pitchFamily="34" charset="0"/>
              </a:rPr>
              <a:t>Yürekleri hoplatan büyük felaketin ne olduğunu sen ne bileceksin? </a:t>
            </a:r>
            <a:r>
              <a:rPr lang="tr-TR" sz="2400" dirty="0" smtClean="0">
                <a:solidFill>
                  <a:schemeClr val="bg1"/>
                </a:solidFill>
                <a:latin typeface="Arial Black" pitchFamily="34" charset="0"/>
              </a:rPr>
              <a:t>O gün insanlar, her biri bir tarafa uçuşan küçük kelebekler gibi olacaktır. </a:t>
            </a:r>
            <a:r>
              <a:rPr lang="tr-TR" sz="2400" dirty="0" smtClean="0">
                <a:solidFill>
                  <a:srgbClr val="00B0F0"/>
                </a:solidFill>
                <a:latin typeface="Arial Black" pitchFamily="34" charset="0"/>
              </a:rPr>
              <a:t>Dağlar da atılmış renkli yünler gibi olacaktır.” </a:t>
            </a:r>
            <a:r>
              <a:rPr lang="tr-TR" sz="1600" dirty="0" smtClean="0">
                <a:solidFill>
                  <a:schemeClr val="bg1"/>
                </a:solidFill>
                <a:latin typeface="Arial Black" pitchFamily="34" charset="0"/>
              </a:rPr>
              <a:t>(</a:t>
            </a:r>
            <a:r>
              <a:rPr lang="tr-TR" sz="1600" dirty="0" err="1" smtClean="0">
                <a:solidFill>
                  <a:schemeClr val="bg1"/>
                </a:solidFill>
                <a:latin typeface="Arial Black" pitchFamily="34" charset="0"/>
              </a:rPr>
              <a:t>Kâri'a</a:t>
            </a:r>
            <a:r>
              <a:rPr lang="tr-TR" sz="1600" dirty="0" smtClean="0">
                <a:solidFill>
                  <a:schemeClr val="bg1"/>
                </a:solidFill>
                <a:latin typeface="Arial Black" pitchFamily="34" charset="0"/>
              </a:rPr>
              <a:t>, 101/ 1-5). </a:t>
            </a:r>
          </a:p>
          <a:p>
            <a:endParaRPr lang="tr-TR" sz="2400" dirty="0" smtClean="0">
              <a:solidFill>
                <a:schemeClr val="bg1"/>
              </a:solidFill>
              <a:latin typeface="Arial Black" pitchFamily="34" charset="0"/>
            </a:endParaRPr>
          </a:p>
          <a:p>
            <a:r>
              <a:rPr lang="tr-TR" sz="2400" dirty="0" smtClean="0">
                <a:solidFill>
                  <a:schemeClr val="bg1"/>
                </a:solidFill>
                <a:latin typeface="Arial Black" pitchFamily="34" charset="0"/>
              </a:rPr>
              <a:t>-Kıyametin kopması ile Yüce Allah’tan başka her şey yok olacaktır. Şu ayetlerde bu geçek ortay konmaktadır:</a:t>
            </a:r>
            <a:endParaRPr lang="tr-TR" sz="2400" i="1" dirty="0" smtClean="0">
              <a:solidFill>
                <a:schemeClr val="bg1"/>
              </a:solidFill>
              <a:latin typeface="Arial Blac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endParaRPr lang="tr-TR" i="1" dirty="0" smtClean="0"/>
          </a:p>
        </p:txBody>
      </p:sp>
      <p:pic>
        <p:nvPicPr>
          <p:cNvPr id="4" name="Picture 2" descr="C:\Documents and Settings\YUSUFCUK\Belgelerim\alwayscopyel8.jpg"/>
          <p:cNvPicPr>
            <a:picLocks noChangeAspect="1" noChangeArrowheads="1"/>
          </p:cNvPicPr>
          <p:nvPr/>
        </p:nvPicPr>
        <p:blipFill>
          <a:blip r:embed="rId2" cstate="print">
            <a:duotone>
              <a:schemeClr val="accent6">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980728"/>
            <a:ext cx="9144000" cy="5324535"/>
          </a:xfrm>
          <a:prstGeom prst="rect">
            <a:avLst/>
          </a:prstGeom>
        </p:spPr>
        <p:txBody>
          <a:bodyPr wrap="square">
            <a:spAutoFit/>
          </a:bodyPr>
          <a:lstStyle/>
          <a:p>
            <a:r>
              <a:rPr lang="ar-SA" sz="3200" b="1" dirty="0" smtClean="0">
                <a:solidFill>
                  <a:srgbClr val="002060"/>
                </a:solidFill>
                <a:latin typeface="Arial Black" pitchFamily="34" charset="0"/>
              </a:rPr>
              <a:t>كل من عليها فان </a:t>
            </a:r>
            <a:r>
              <a:rPr lang="ar-SA" sz="3200" b="1" dirty="0" smtClean="0">
                <a:solidFill>
                  <a:srgbClr val="FFFF00"/>
                </a:solidFill>
                <a:latin typeface="Arial Black" pitchFamily="34" charset="0"/>
              </a:rPr>
              <a:t>ويبقى وجه ربك ذو الجلال والاكرام </a:t>
            </a:r>
            <a:endParaRPr lang="tr-TR" sz="3200" b="1" dirty="0" smtClean="0">
              <a:solidFill>
                <a:srgbClr val="FFFF00"/>
              </a:solidFill>
              <a:latin typeface="Arial Black" pitchFamily="34" charset="0"/>
            </a:endParaRPr>
          </a:p>
          <a:p>
            <a:endParaRPr lang="tr-TR" sz="2400" b="1" dirty="0" smtClean="0">
              <a:solidFill>
                <a:srgbClr val="002060"/>
              </a:solidFill>
              <a:latin typeface="Arial Black" pitchFamily="34" charset="0"/>
            </a:endParaRPr>
          </a:p>
          <a:p>
            <a:r>
              <a:rPr lang="tr-TR" sz="2400" b="1" dirty="0" smtClean="0">
                <a:solidFill>
                  <a:srgbClr val="002060"/>
                </a:solidFill>
                <a:latin typeface="Arial Black" pitchFamily="34" charset="0"/>
              </a:rPr>
              <a:t>-“</a:t>
            </a:r>
            <a:r>
              <a:rPr lang="tr-TR" sz="2400" dirty="0" smtClean="0">
                <a:solidFill>
                  <a:srgbClr val="002060"/>
                </a:solidFill>
                <a:latin typeface="Arial Black" pitchFamily="34" charset="0"/>
              </a:rPr>
              <a:t>Yeryüzündeki her şey yok olacaktır. </a:t>
            </a:r>
            <a:r>
              <a:rPr lang="tr-TR" sz="2400" dirty="0" smtClean="0">
                <a:solidFill>
                  <a:srgbClr val="FFFF00"/>
                </a:solidFill>
                <a:latin typeface="Arial Black" pitchFamily="34" charset="0"/>
              </a:rPr>
              <a:t>Ancak azamet ve ikram sahibi </a:t>
            </a:r>
            <a:r>
              <a:rPr lang="tr-TR" sz="2400" dirty="0" err="1" smtClean="0">
                <a:solidFill>
                  <a:srgbClr val="FFFF00"/>
                </a:solidFill>
                <a:latin typeface="Arial Black" pitchFamily="34" charset="0"/>
              </a:rPr>
              <a:t>Rabb’inin</a:t>
            </a:r>
            <a:r>
              <a:rPr lang="tr-TR" sz="2400" dirty="0" smtClean="0">
                <a:solidFill>
                  <a:srgbClr val="FFFF00"/>
                </a:solidFill>
                <a:latin typeface="Arial Black" pitchFamily="34" charset="0"/>
              </a:rPr>
              <a:t> zatı </a:t>
            </a:r>
            <a:r>
              <a:rPr lang="tr-TR" sz="2400" dirty="0" err="1" smtClean="0">
                <a:solidFill>
                  <a:srgbClr val="FFFF00"/>
                </a:solidFill>
                <a:latin typeface="Arial Black" pitchFamily="34" charset="0"/>
              </a:rPr>
              <a:t>bâkî</a:t>
            </a:r>
            <a:r>
              <a:rPr lang="tr-TR" sz="2400" dirty="0" smtClean="0">
                <a:solidFill>
                  <a:srgbClr val="FFFF00"/>
                </a:solidFill>
                <a:latin typeface="Arial Black" pitchFamily="34" charset="0"/>
              </a:rPr>
              <a:t> kalacaktır</a:t>
            </a:r>
            <a:r>
              <a:rPr lang="tr-TR" sz="2400" b="1" dirty="0" smtClean="0">
                <a:solidFill>
                  <a:srgbClr val="FFFF00"/>
                </a:solidFill>
                <a:latin typeface="Arial Black" pitchFamily="34" charset="0"/>
              </a:rPr>
              <a:t>”</a:t>
            </a:r>
            <a:r>
              <a:rPr lang="tr-TR" sz="2400" dirty="0" smtClean="0">
                <a:solidFill>
                  <a:srgbClr val="FFFF00"/>
                </a:solidFill>
                <a:latin typeface="Arial Black" pitchFamily="34" charset="0"/>
              </a:rPr>
              <a:t> </a:t>
            </a:r>
            <a:r>
              <a:rPr lang="tr-TR" sz="1600" dirty="0" smtClean="0">
                <a:solidFill>
                  <a:srgbClr val="002060"/>
                </a:solidFill>
                <a:latin typeface="Arial Black" pitchFamily="34" charset="0"/>
              </a:rPr>
              <a:t>(</a:t>
            </a:r>
            <a:r>
              <a:rPr lang="tr-TR" sz="1600" dirty="0" err="1" smtClean="0">
                <a:solidFill>
                  <a:srgbClr val="002060"/>
                </a:solidFill>
                <a:latin typeface="Arial Black" pitchFamily="34" charset="0"/>
              </a:rPr>
              <a:t>Rahmân</a:t>
            </a:r>
            <a:r>
              <a:rPr lang="tr-TR" sz="1600" dirty="0" smtClean="0">
                <a:solidFill>
                  <a:srgbClr val="002060"/>
                </a:solidFill>
                <a:latin typeface="Arial Black" pitchFamily="34" charset="0"/>
              </a:rPr>
              <a:t>, 55/26-27. bk </a:t>
            </a:r>
            <a:r>
              <a:rPr lang="tr-TR" sz="1600" dirty="0" err="1" smtClean="0">
                <a:solidFill>
                  <a:srgbClr val="002060"/>
                </a:solidFill>
                <a:latin typeface="Arial Black" pitchFamily="34" charset="0"/>
              </a:rPr>
              <a:t>Kasas</a:t>
            </a:r>
            <a:r>
              <a:rPr lang="tr-TR" sz="1600" dirty="0" smtClean="0">
                <a:solidFill>
                  <a:srgbClr val="002060"/>
                </a:solidFill>
                <a:latin typeface="Arial Black" pitchFamily="34" charset="0"/>
              </a:rPr>
              <a:t>, 28/ 88).</a:t>
            </a:r>
            <a:endParaRPr lang="tr-TR" sz="2400" dirty="0" smtClean="0">
              <a:solidFill>
                <a:srgbClr val="002060"/>
              </a:solidFill>
              <a:latin typeface="Arial Black" pitchFamily="34" charset="0"/>
            </a:endParaRPr>
          </a:p>
          <a:p>
            <a:endParaRPr lang="tr-TR" sz="2400" dirty="0" smtClean="0">
              <a:solidFill>
                <a:schemeClr val="bg1"/>
              </a:solidFill>
              <a:latin typeface="Arial Black" pitchFamily="34" charset="0"/>
            </a:endParaRPr>
          </a:p>
          <a:p>
            <a:r>
              <a:rPr lang="tr-TR" sz="2400" dirty="0" smtClean="0">
                <a:solidFill>
                  <a:schemeClr val="bg1"/>
                </a:solidFill>
                <a:latin typeface="Arial Black" pitchFamily="34" charset="0"/>
              </a:rPr>
              <a:t>-Kıyamet gününde hiç kimsenin hiç kimseye faydası olmayacaktır. O gün emir ve yetki sadece Allah’a aittir.</a:t>
            </a:r>
          </a:p>
          <a:p>
            <a:r>
              <a:rPr lang="ar-SA" sz="2800" b="1" dirty="0" smtClean="0">
                <a:solidFill>
                  <a:srgbClr val="C00000"/>
                </a:solidFill>
                <a:latin typeface="Arial Black" pitchFamily="34" charset="0"/>
              </a:rPr>
              <a:t>يوم لا تملك نفس لنفس شيئا </a:t>
            </a:r>
            <a:r>
              <a:rPr lang="ar-SA" sz="2800" b="1" dirty="0" smtClean="0">
                <a:latin typeface="Arial Black" pitchFamily="34" charset="0"/>
              </a:rPr>
              <a:t>والامر يومئذ لله </a:t>
            </a:r>
            <a:endParaRPr lang="tr-TR" sz="2800" b="1" dirty="0" smtClean="0">
              <a:latin typeface="Arial Black" pitchFamily="34" charset="0"/>
            </a:endParaRPr>
          </a:p>
          <a:p>
            <a:r>
              <a:rPr lang="tr-TR" sz="2800" b="1" dirty="0" smtClean="0">
                <a:solidFill>
                  <a:srgbClr val="C00000"/>
                </a:solidFill>
                <a:latin typeface="Arial Black" pitchFamily="34" charset="0"/>
              </a:rPr>
              <a:t> </a:t>
            </a:r>
          </a:p>
          <a:p>
            <a:r>
              <a:rPr lang="tr-TR" sz="2800" b="1" dirty="0" smtClean="0">
                <a:solidFill>
                  <a:srgbClr val="C00000"/>
                </a:solidFill>
                <a:latin typeface="Arial Black" pitchFamily="34" charset="0"/>
              </a:rPr>
              <a:t> -</a:t>
            </a:r>
            <a:r>
              <a:rPr lang="tr-TR" sz="2400" dirty="0" smtClean="0">
                <a:solidFill>
                  <a:srgbClr val="C00000"/>
                </a:solidFill>
                <a:latin typeface="Arial Black" pitchFamily="34" charset="0"/>
              </a:rPr>
              <a:t>"O gün kimse kimseye hiçbir fayda sağlayamayacaktır.</a:t>
            </a:r>
            <a:r>
              <a:rPr lang="tr-TR" sz="2400" dirty="0" smtClean="0">
                <a:solidFill>
                  <a:schemeClr val="bg1"/>
                </a:solidFill>
                <a:latin typeface="Arial Black" pitchFamily="34" charset="0"/>
              </a:rPr>
              <a:t> </a:t>
            </a:r>
            <a:r>
              <a:rPr lang="tr-TR" sz="2400" dirty="0" smtClean="0">
                <a:latin typeface="Arial Black" pitchFamily="34" charset="0"/>
              </a:rPr>
              <a:t>O gün buyruk, yalnız Allah’ındır” </a:t>
            </a:r>
            <a:r>
              <a:rPr lang="tr-TR" sz="1600" dirty="0" smtClean="0">
                <a:solidFill>
                  <a:schemeClr val="bg1"/>
                </a:solidFill>
                <a:latin typeface="Arial Black" pitchFamily="34" charset="0"/>
              </a:rPr>
              <a:t>(</a:t>
            </a:r>
            <a:r>
              <a:rPr lang="tr-TR" sz="1600" dirty="0" err="1" smtClean="0">
                <a:solidFill>
                  <a:schemeClr val="bg1"/>
                </a:solidFill>
                <a:latin typeface="Arial Black" pitchFamily="34" charset="0"/>
              </a:rPr>
              <a:t>İnfitâr</a:t>
            </a:r>
            <a:r>
              <a:rPr lang="tr-TR" sz="1600" dirty="0" smtClean="0">
                <a:solidFill>
                  <a:schemeClr val="bg1"/>
                </a:solidFill>
                <a:latin typeface="Arial Black" pitchFamily="34" charset="0"/>
              </a:rPr>
              <a:t>,82/19).</a:t>
            </a:r>
            <a:endParaRPr lang="tr-TR" sz="2400" dirty="0" smtClean="0">
              <a:solidFill>
                <a:schemeClr val="bg1"/>
              </a:solidFill>
              <a:latin typeface="Arial Black"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endParaRPr lang="tr-TR" dirty="0" smtClean="0"/>
          </a:p>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3">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899592" y="188640"/>
            <a:ext cx="6192688" cy="738664"/>
          </a:xfrm>
          <a:prstGeom prst="rect">
            <a:avLst/>
          </a:prstGeom>
        </p:spPr>
        <p:txBody>
          <a:bodyPr wrap="square">
            <a:spAutoFit/>
          </a:bodyPr>
          <a:lstStyle/>
          <a:p>
            <a:r>
              <a:rPr lang="tr-TR" sz="2400" b="1" dirty="0" smtClean="0">
                <a:solidFill>
                  <a:srgbClr val="FFFF00"/>
                </a:solidFill>
                <a:latin typeface="Arial Black" pitchFamily="34" charset="0"/>
              </a:rPr>
              <a:t>KIYAMETİN KOPMA ZAMANI</a:t>
            </a:r>
            <a:r>
              <a:rPr lang="tr-TR" dirty="0" smtClean="0"/>
              <a:t/>
            </a:r>
            <a:br>
              <a:rPr lang="tr-TR" dirty="0" smtClean="0"/>
            </a:br>
            <a:endParaRPr lang="tr-TR" dirty="0"/>
          </a:p>
        </p:txBody>
      </p:sp>
      <p:sp>
        <p:nvSpPr>
          <p:cNvPr id="6" name="5 Dikdörtgen"/>
          <p:cNvSpPr/>
          <p:nvPr/>
        </p:nvSpPr>
        <p:spPr>
          <a:xfrm>
            <a:off x="0" y="980728"/>
            <a:ext cx="9144000" cy="5570756"/>
          </a:xfrm>
          <a:prstGeom prst="rect">
            <a:avLst/>
          </a:prstGeom>
        </p:spPr>
        <p:txBody>
          <a:bodyPr wrap="square">
            <a:spAutoFit/>
          </a:bodyPr>
          <a:lstStyle/>
          <a:p>
            <a:r>
              <a:rPr lang="tr-TR" sz="2400" dirty="0" smtClean="0">
                <a:solidFill>
                  <a:srgbClr val="C00000"/>
                </a:solidFill>
                <a:latin typeface="Arial Black" pitchFamily="34" charset="0"/>
              </a:rPr>
              <a:t>-Her şeyi merak eden insan, kendi akıbetini doğrudan ilgilendiren kıyametin ne zaman kopacağını da elbette merak edecektir.</a:t>
            </a:r>
          </a:p>
          <a:p>
            <a:endParaRPr lang="tr-TR" sz="2400" dirty="0" smtClean="0">
              <a:solidFill>
                <a:srgbClr val="7030A0"/>
              </a:solidFill>
              <a:latin typeface="Arial Black" pitchFamily="34" charset="0"/>
            </a:endParaRPr>
          </a:p>
          <a:p>
            <a:r>
              <a:rPr lang="tr-TR" sz="2400" dirty="0" smtClean="0">
                <a:solidFill>
                  <a:srgbClr val="7030A0"/>
                </a:solidFill>
                <a:latin typeface="Arial Black" pitchFamily="34" charset="0"/>
              </a:rPr>
              <a:t>- İnsanın, hakkında bilgi sahibi olabileceği alan ve bu alan hakkında elde edebileceği bilgi sınırlıdır. İnsan bilgisinin ulaşamayacağı, yalnızca yüce Allah’ın bilgisi dahilinde olan işler de vardır.</a:t>
            </a:r>
          </a:p>
          <a:p>
            <a:endParaRPr lang="tr-TR" sz="2400" dirty="0" smtClean="0">
              <a:solidFill>
                <a:srgbClr val="002060"/>
              </a:solidFill>
              <a:latin typeface="Arial Black" pitchFamily="34" charset="0"/>
            </a:endParaRPr>
          </a:p>
          <a:p>
            <a:pPr>
              <a:buFontTx/>
              <a:buChar char="-"/>
            </a:pPr>
            <a:r>
              <a:rPr lang="tr-TR" sz="2400" dirty="0" smtClean="0">
                <a:solidFill>
                  <a:srgbClr val="002060"/>
                </a:solidFill>
                <a:latin typeface="Arial Black" pitchFamily="34" charset="0"/>
              </a:rPr>
              <a:t>Yalnız Allah’ın bildiği bu bilgilere “</a:t>
            </a:r>
            <a:r>
              <a:rPr lang="tr-TR" sz="2400" dirty="0" err="1" smtClean="0">
                <a:solidFill>
                  <a:srgbClr val="002060"/>
                </a:solidFill>
                <a:latin typeface="Arial Black" pitchFamily="34" charset="0"/>
              </a:rPr>
              <a:t>gayb</a:t>
            </a:r>
            <a:r>
              <a:rPr lang="tr-TR" sz="2400" dirty="0" smtClean="0">
                <a:solidFill>
                  <a:srgbClr val="002060"/>
                </a:solidFill>
                <a:latin typeface="Arial Black" pitchFamily="34" charset="0"/>
              </a:rPr>
              <a:t> bilgileri”, bunların bağlı olduğu alanlara da “</a:t>
            </a:r>
            <a:r>
              <a:rPr lang="tr-TR" sz="2400" dirty="0" err="1" smtClean="0">
                <a:solidFill>
                  <a:srgbClr val="002060"/>
                </a:solidFill>
                <a:latin typeface="Arial Black" pitchFamily="34" charset="0"/>
              </a:rPr>
              <a:t>gayb</a:t>
            </a:r>
            <a:r>
              <a:rPr lang="tr-TR" sz="2400" dirty="0" smtClean="0">
                <a:solidFill>
                  <a:srgbClr val="002060"/>
                </a:solidFill>
                <a:latin typeface="Arial Black" pitchFamily="34" charset="0"/>
              </a:rPr>
              <a:t> konuları” denir. </a:t>
            </a:r>
          </a:p>
          <a:p>
            <a:r>
              <a:rPr lang="tr-TR" sz="2400" dirty="0" smtClean="0">
                <a:solidFill>
                  <a:schemeClr val="bg1"/>
                </a:solidFill>
                <a:latin typeface="Arial Black" pitchFamily="34" charset="0"/>
              </a:rPr>
              <a:t>-Kıyametin kopacağı vakit de işte böyle </a:t>
            </a:r>
            <a:r>
              <a:rPr lang="tr-TR" sz="2400" dirty="0" err="1" smtClean="0">
                <a:solidFill>
                  <a:schemeClr val="bg1"/>
                </a:solidFill>
                <a:latin typeface="Arial Black" pitchFamily="34" charset="0"/>
              </a:rPr>
              <a:t>gayb</a:t>
            </a:r>
            <a:r>
              <a:rPr lang="tr-TR" sz="2400" dirty="0" smtClean="0">
                <a:solidFill>
                  <a:schemeClr val="bg1"/>
                </a:solidFill>
                <a:latin typeface="Arial Black" pitchFamily="34" charset="0"/>
              </a:rPr>
              <a:t> bilgilerinden birini oluşturmaktadır.</a:t>
            </a:r>
          </a:p>
          <a:p>
            <a:endParaRPr lang="tr-TR"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0" y="0"/>
            <a:ext cx="9144032" cy="6858024"/>
          </a:xfrm>
          <a:prstGeom prst="rect">
            <a:avLst/>
          </a:prstGeom>
          <a:noFill/>
        </p:spPr>
      </p:pic>
      <p:sp>
        <p:nvSpPr>
          <p:cNvPr id="5" name="4 Dikdörtgen"/>
          <p:cNvSpPr/>
          <p:nvPr/>
        </p:nvSpPr>
        <p:spPr>
          <a:xfrm>
            <a:off x="0" y="1052736"/>
            <a:ext cx="9144000" cy="5262979"/>
          </a:xfrm>
          <a:prstGeom prst="rect">
            <a:avLst/>
          </a:prstGeom>
        </p:spPr>
        <p:txBody>
          <a:bodyPr wrap="square">
            <a:spAutoFit/>
          </a:bodyPr>
          <a:lstStyle/>
          <a:p>
            <a:endParaRPr lang="tr-TR" sz="2400" dirty="0" smtClean="0">
              <a:solidFill>
                <a:schemeClr val="bg1"/>
              </a:solidFill>
              <a:latin typeface="Arial Black" pitchFamily="34" charset="0"/>
            </a:endParaRPr>
          </a:p>
          <a:p>
            <a:r>
              <a:rPr lang="tr-TR" sz="2400" dirty="0" smtClean="0">
                <a:solidFill>
                  <a:schemeClr val="bg1"/>
                </a:solidFill>
                <a:latin typeface="Arial Black" pitchFamily="34" charset="0"/>
              </a:rPr>
              <a:t> -Mekkeli müşrikler, Hz. Peygamber (s.a.v.) in peygamber olduğunu ispat edebilmesi için, kıyametin ne zaman kopacağını bilmesi gerektiğine inanıyor ve bu soruyu ona yöneltiyorlardı.</a:t>
            </a:r>
          </a:p>
          <a:p>
            <a:endParaRPr lang="tr-TR" sz="2400" dirty="0" smtClean="0">
              <a:solidFill>
                <a:schemeClr val="bg1"/>
              </a:solidFill>
              <a:latin typeface="Arial Black" pitchFamily="34" charset="0"/>
            </a:endParaRPr>
          </a:p>
          <a:p>
            <a:pPr>
              <a:buFontTx/>
              <a:buChar char="-"/>
            </a:pPr>
            <a:r>
              <a:rPr lang="tr-TR" sz="2400" dirty="0" smtClean="0">
                <a:solidFill>
                  <a:srgbClr val="00B0F0"/>
                </a:solidFill>
                <a:latin typeface="Arial Black" pitchFamily="34" charset="0"/>
              </a:rPr>
              <a:t>Oysa hikmeti gereği, Allah </a:t>
            </a:r>
            <a:r>
              <a:rPr lang="tr-TR" sz="2400" dirty="0" err="1" smtClean="0">
                <a:solidFill>
                  <a:srgbClr val="00B0F0"/>
                </a:solidFill>
                <a:latin typeface="Arial Black" pitchFamily="34" charset="0"/>
              </a:rPr>
              <a:t>teala</a:t>
            </a:r>
            <a:r>
              <a:rPr lang="tr-TR" sz="2400" dirty="0" smtClean="0">
                <a:solidFill>
                  <a:srgbClr val="00B0F0"/>
                </a:solidFill>
                <a:latin typeface="Arial Black" pitchFamily="34" charset="0"/>
              </a:rPr>
              <a:t> kıyametin kopacağı zamanın bilgisini kendisine saklamış, yani onu </a:t>
            </a:r>
            <a:r>
              <a:rPr lang="tr-TR" sz="2400" dirty="0" err="1" smtClean="0">
                <a:solidFill>
                  <a:srgbClr val="00B0F0"/>
                </a:solidFill>
                <a:latin typeface="Arial Black" pitchFamily="34" charset="0"/>
              </a:rPr>
              <a:t>gayb</a:t>
            </a:r>
            <a:r>
              <a:rPr lang="tr-TR" sz="2400" dirty="0" smtClean="0">
                <a:solidFill>
                  <a:srgbClr val="00B0F0"/>
                </a:solidFill>
                <a:latin typeface="Arial Black" pitchFamily="34" charset="0"/>
              </a:rPr>
              <a:t> bilgileri arasına koymuştu. </a:t>
            </a:r>
          </a:p>
          <a:p>
            <a:pPr>
              <a:buFontTx/>
              <a:buChar char="-"/>
            </a:pPr>
            <a:endParaRPr lang="tr-TR" sz="2400" dirty="0" smtClean="0">
              <a:solidFill>
                <a:schemeClr val="bg1"/>
              </a:solidFill>
              <a:latin typeface="Arial Black" pitchFamily="34" charset="0"/>
            </a:endParaRPr>
          </a:p>
          <a:p>
            <a:pPr>
              <a:buFontTx/>
              <a:buChar char="-"/>
            </a:pPr>
            <a:endParaRPr lang="tr-TR" sz="2400" dirty="0" smtClean="0">
              <a:solidFill>
                <a:srgbClr val="FFFF00"/>
              </a:solidFill>
              <a:latin typeface="Arial Black" pitchFamily="34" charset="0"/>
            </a:endParaRPr>
          </a:p>
          <a:p>
            <a:pPr>
              <a:buFontTx/>
              <a:buChar char="-"/>
            </a:pPr>
            <a:r>
              <a:rPr lang="tr-TR" sz="2400" dirty="0" smtClean="0">
                <a:solidFill>
                  <a:srgbClr val="FFFF00"/>
                </a:solidFill>
                <a:latin typeface="Arial Black" pitchFamily="34" charset="0"/>
              </a:rPr>
              <a:t>Şu ayet onların bu sorularına cevap olmak üzere inmiştir</a:t>
            </a:r>
            <a:r>
              <a:rPr lang="tr-TR" sz="2400" i="1" dirty="0" smtClean="0">
                <a:solidFill>
                  <a:srgbClr val="FFFF00"/>
                </a:solidFill>
                <a:latin typeface="Arial Black" pitchFamily="34" charset="0"/>
              </a:rPr>
              <a:t>:</a:t>
            </a:r>
          </a:p>
          <a:p>
            <a:pPr>
              <a:buFontTx/>
              <a:buChar char="-"/>
            </a:pPr>
            <a:endParaRPr lang="tr-TR" sz="2400" dirty="0" smtClean="0">
              <a:solidFill>
                <a:schemeClr val="bg1"/>
              </a:solidFill>
              <a:latin typeface="Arial Black"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sz="quarter" idx="1"/>
          </p:nvPr>
        </p:nvSpPr>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5">
                <a:shade val="45000"/>
                <a:satMod val="135000"/>
              </a:schemeClr>
              <a:prstClr val="white"/>
            </a:duotone>
          </a:blip>
          <a:srcRect t="15385" b="17482"/>
          <a:stretch>
            <a:fillRect/>
          </a:stretch>
        </p:blipFill>
        <p:spPr bwMode="auto">
          <a:xfrm>
            <a:off x="0" y="0"/>
            <a:ext cx="9144000" cy="6858024"/>
          </a:xfrm>
          <a:prstGeom prst="rect">
            <a:avLst/>
          </a:prstGeom>
          <a:noFill/>
        </p:spPr>
      </p:pic>
      <p:sp>
        <p:nvSpPr>
          <p:cNvPr id="6" name="5 Dikdörtgen"/>
          <p:cNvSpPr/>
          <p:nvPr/>
        </p:nvSpPr>
        <p:spPr>
          <a:xfrm>
            <a:off x="0" y="620688"/>
            <a:ext cx="9144000" cy="6247864"/>
          </a:xfrm>
          <a:prstGeom prst="rect">
            <a:avLst/>
          </a:prstGeom>
        </p:spPr>
        <p:txBody>
          <a:bodyPr wrap="square">
            <a:spAutoFit/>
          </a:bodyPr>
          <a:lstStyle/>
          <a:p>
            <a:r>
              <a:rPr lang="ar-SA" sz="2800" b="1" dirty="0" smtClean="0">
                <a:solidFill>
                  <a:srgbClr val="FFFF00"/>
                </a:solidFill>
                <a:latin typeface="Arial Black" pitchFamily="34" charset="0"/>
              </a:rPr>
              <a:t>يسالونك عن ا لساعة ايان مرساها </a:t>
            </a:r>
            <a:r>
              <a:rPr lang="ar-SA" sz="2800" b="1" dirty="0" smtClean="0">
                <a:latin typeface="Arial Black" pitchFamily="34" charset="0"/>
              </a:rPr>
              <a:t>قل انما علمها عند ربى </a:t>
            </a:r>
            <a:r>
              <a:rPr lang="ar-SA" sz="2800" b="1" dirty="0" smtClean="0">
                <a:solidFill>
                  <a:schemeClr val="bg1">
                    <a:lumMod val="95000"/>
                  </a:schemeClr>
                </a:solidFill>
                <a:latin typeface="Arial Black" pitchFamily="34" charset="0"/>
              </a:rPr>
              <a:t>لايجليها لوقتها الاهو</a:t>
            </a:r>
            <a:r>
              <a:rPr lang="ar-SA" sz="2800" b="1" i="1" dirty="0" smtClean="0">
                <a:latin typeface="Arial Black" pitchFamily="34" charset="0"/>
              </a:rPr>
              <a:t> </a:t>
            </a:r>
            <a:endParaRPr lang="tr-TR" sz="2800" b="1" dirty="0" smtClean="0">
              <a:latin typeface="Arial Black" pitchFamily="34" charset="0"/>
            </a:endParaRPr>
          </a:p>
          <a:p>
            <a:pPr>
              <a:buFont typeface="Wingdings" pitchFamily="2" charset="2"/>
              <a:buChar char="v"/>
            </a:pPr>
            <a:endParaRPr lang="tr-TR" sz="2000" dirty="0" smtClean="0">
              <a:solidFill>
                <a:srgbClr val="FFFF00"/>
              </a:solidFill>
              <a:latin typeface="Arial Black" pitchFamily="34" charset="0"/>
            </a:endParaRPr>
          </a:p>
          <a:p>
            <a:pPr>
              <a:buFont typeface="Wingdings" pitchFamily="2" charset="2"/>
              <a:buChar char="v"/>
            </a:pPr>
            <a:r>
              <a:rPr lang="tr-TR" sz="2000" dirty="0" smtClean="0">
                <a:solidFill>
                  <a:srgbClr val="FFFF00"/>
                </a:solidFill>
                <a:latin typeface="Arial Black" pitchFamily="34" charset="0"/>
              </a:rPr>
              <a:t>“Sana kıyametin ne zaman kopacağını soruyorlar. </a:t>
            </a:r>
            <a:r>
              <a:rPr lang="tr-TR" sz="2000" dirty="0" smtClean="0">
                <a:latin typeface="Arial Black" pitchFamily="34" charset="0"/>
              </a:rPr>
              <a:t>De ki: ‘Onun bilgisi ancak </a:t>
            </a:r>
            <a:r>
              <a:rPr lang="tr-TR" sz="2000" dirty="0" err="1" smtClean="0">
                <a:latin typeface="Arial Black" pitchFamily="34" charset="0"/>
              </a:rPr>
              <a:t>Rabb’imin</a:t>
            </a:r>
            <a:r>
              <a:rPr lang="tr-TR" sz="2000" dirty="0" smtClean="0">
                <a:latin typeface="Arial Black" pitchFamily="34" charset="0"/>
              </a:rPr>
              <a:t> katındadır. </a:t>
            </a:r>
            <a:r>
              <a:rPr lang="tr-TR" sz="2000" dirty="0" smtClean="0">
                <a:solidFill>
                  <a:schemeClr val="bg1">
                    <a:lumMod val="95000"/>
                  </a:schemeClr>
                </a:solidFill>
                <a:latin typeface="Arial Black" pitchFamily="34" charset="0"/>
              </a:rPr>
              <a:t>Onu vaktinde ancak O (Allah) ortaya çıkaracaktır….” </a:t>
            </a:r>
            <a:r>
              <a:rPr lang="tr-TR" sz="1400" dirty="0" smtClean="0">
                <a:latin typeface="Arial Black" pitchFamily="34" charset="0"/>
              </a:rPr>
              <a:t>(</a:t>
            </a:r>
            <a:r>
              <a:rPr lang="tr-TR" sz="1400" dirty="0" err="1" smtClean="0">
                <a:latin typeface="Arial Black" pitchFamily="34" charset="0"/>
              </a:rPr>
              <a:t>A'râf</a:t>
            </a:r>
            <a:r>
              <a:rPr lang="tr-TR" sz="1400" dirty="0" smtClean="0">
                <a:latin typeface="Arial Black" pitchFamily="34" charset="0"/>
              </a:rPr>
              <a:t>, 7/187).</a:t>
            </a:r>
            <a:endParaRPr lang="tr-TR" sz="2000" dirty="0" smtClean="0">
              <a:latin typeface="Arial Black" pitchFamily="34" charset="0"/>
            </a:endParaRPr>
          </a:p>
          <a:p>
            <a:pPr>
              <a:buFont typeface="Wingdings" pitchFamily="2" charset="2"/>
              <a:buChar char="v"/>
            </a:pPr>
            <a:endParaRPr lang="tr-TR" sz="2000" dirty="0" smtClean="0">
              <a:latin typeface="Arial Black" pitchFamily="34" charset="0"/>
            </a:endParaRPr>
          </a:p>
          <a:p>
            <a:pPr>
              <a:buFont typeface="Wingdings" pitchFamily="2" charset="2"/>
              <a:buChar char="v"/>
            </a:pPr>
            <a:r>
              <a:rPr lang="tr-TR" sz="2000" dirty="0" smtClean="0">
                <a:solidFill>
                  <a:srgbClr val="C00000"/>
                </a:solidFill>
                <a:latin typeface="Arial Black" pitchFamily="34" charset="0"/>
              </a:rPr>
              <a:t>Vahiy meleği Cebrail insan suretinde Hz. </a:t>
            </a:r>
            <a:r>
              <a:rPr lang="tr-TR" sz="2000" dirty="0" err="1" smtClean="0">
                <a:solidFill>
                  <a:srgbClr val="C00000"/>
                </a:solidFill>
                <a:latin typeface="Arial Black" pitchFamily="34" charset="0"/>
              </a:rPr>
              <a:t>Peygember’in</a:t>
            </a:r>
            <a:r>
              <a:rPr lang="tr-TR" sz="2000" dirty="0" smtClean="0">
                <a:solidFill>
                  <a:srgbClr val="C00000"/>
                </a:solidFill>
                <a:latin typeface="Arial Black" pitchFamily="34" charset="0"/>
              </a:rPr>
              <a:t> yanına gelerek İslam dinin esasları ile ilgili bazı sorular sormuş ve cevaplarını almıştı. </a:t>
            </a:r>
          </a:p>
          <a:p>
            <a:endParaRPr lang="tr-TR" sz="2000" dirty="0" smtClean="0">
              <a:latin typeface="Arial Black" pitchFamily="34" charset="0"/>
            </a:endParaRPr>
          </a:p>
          <a:p>
            <a:pPr>
              <a:buFont typeface="Wingdings" pitchFamily="2" charset="2"/>
              <a:buChar char="v"/>
            </a:pPr>
            <a:r>
              <a:rPr lang="tr-TR" sz="2000" dirty="0" smtClean="0">
                <a:latin typeface="Arial Black" pitchFamily="34" charset="0"/>
              </a:rPr>
              <a:t>Bu sorular arasında,</a:t>
            </a:r>
          </a:p>
          <a:p>
            <a:r>
              <a:rPr lang="ar-SA" sz="2400" b="1" dirty="0" smtClean="0">
                <a:solidFill>
                  <a:schemeClr val="bg1">
                    <a:lumMod val="95000"/>
                  </a:schemeClr>
                </a:solidFill>
                <a:latin typeface="Arial Black" pitchFamily="34" charset="0"/>
              </a:rPr>
              <a:t>متى الساعة</a:t>
            </a:r>
            <a:r>
              <a:rPr lang="ar-SA" sz="2000" b="1" dirty="0" smtClean="0">
                <a:solidFill>
                  <a:schemeClr val="bg1">
                    <a:lumMod val="95000"/>
                  </a:schemeClr>
                </a:solidFill>
                <a:latin typeface="Arial Black" pitchFamily="34" charset="0"/>
              </a:rPr>
              <a:t>؟</a:t>
            </a:r>
            <a:r>
              <a:rPr lang="tr-TR" sz="2000" dirty="0" smtClean="0">
                <a:solidFill>
                  <a:schemeClr val="bg1">
                    <a:lumMod val="95000"/>
                  </a:schemeClr>
                </a:solidFill>
                <a:latin typeface="Arial Black" pitchFamily="34" charset="0"/>
              </a:rPr>
              <a:t> </a:t>
            </a:r>
            <a:r>
              <a:rPr lang="tr-TR" sz="2000" dirty="0" smtClean="0">
                <a:latin typeface="Arial Black" pitchFamily="34" charset="0"/>
              </a:rPr>
              <a:t>“Kıyamet ne zaman kopacaktır?” sorusu da vardı.</a:t>
            </a:r>
          </a:p>
          <a:p>
            <a:endParaRPr lang="tr-TR" sz="2000" dirty="0" smtClean="0">
              <a:latin typeface="Arial Black" pitchFamily="34" charset="0"/>
            </a:endParaRPr>
          </a:p>
          <a:p>
            <a:pPr>
              <a:buFont typeface="Wingdings" pitchFamily="2" charset="2"/>
              <a:buChar char="v"/>
            </a:pPr>
            <a:r>
              <a:rPr lang="tr-TR" sz="2000" dirty="0" smtClean="0">
                <a:solidFill>
                  <a:schemeClr val="bg1">
                    <a:lumMod val="95000"/>
                  </a:schemeClr>
                </a:solidFill>
                <a:latin typeface="Arial Black" pitchFamily="34" charset="0"/>
              </a:rPr>
              <a:t>Hz. Peygamber’in verdiği cevap şöyle olmuştur:</a:t>
            </a:r>
          </a:p>
          <a:p>
            <a:pPr>
              <a:buFont typeface="Wingdings" pitchFamily="2" charset="2"/>
              <a:buChar char="v"/>
            </a:pPr>
            <a:r>
              <a:rPr lang="tr-TR" sz="2000" dirty="0" smtClean="0">
                <a:latin typeface="Arial Black" pitchFamily="34" charset="0"/>
              </a:rPr>
              <a:t> </a:t>
            </a:r>
            <a:r>
              <a:rPr lang="tr-TR" sz="2400" dirty="0" smtClean="0"/>
              <a:t> </a:t>
            </a:r>
            <a:r>
              <a:rPr lang="ar-SA" sz="2800" b="1" dirty="0" smtClean="0"/>
              <a:t>ماالمسؤل عنهاباعلم من السائل </a:t>
            </a:r>
            <a:endParaRPr lang="tr-TR" sz="2000" dirty="0" smtClean="0">
              <a:latin typeface="Arial Black" pitchFamily="34" charset="0"/>
            </a:endParaRPr>
          </a:p>
          <a:p>
            <a:pPr>
              <a:buFont typeface="Wingdings" pitchFamily="2" charset="2"/>
              <a:buChar char="v"/>
            </a:pPr>
            <a:endParaRPr lang="tr-TR" sz="2000" dirty="0" smtClean="0">
              <a:latin typeface="Arial Black" pitchFamily="34" charset="0"/>
            </a:endParaRPr>
          </a:p>
          <a:p>
            <a:pPr>
              <a:buFont typeface="Wingdings" pitchFamily="2" charset="2"/>
              <a:buChar char="v"/>
            </a:pPr>
            <a:r>
              <a:rPr lang="tr-TR" sz="2000" dirty="0" smtClean="0">
                <a:latin typeface="Arial Black" pitchFamily="34" charset="0"/>
              </a:rPr>
              <a:t>“Bu konuda kendisine soru sorulan kimse, soruyu sorandan daha çok bilgiye sahip </a:t>
            </a:r>
            <a:r>
              <a:rPr lang="tr-TR" sz="2000" dirty="0" err="1" smtClean="0">
                <a:latin typeface="Arial Black" pitchFamily="34" charset="0"/>
              </a:rPr>
              <a:t>değlidir</a:t>
            </a:r>
            <a:r>
              <a:rPr lang="tr-TR" sz="2000" dirty="0" smtClean="0">
                <a:latin typeface="Arial Black" pitchFamily="34" charset="0"/>
              </a:rPr>
              <a:t>.” </a:t>
            </a:r>
            <a:r>
              <a:rPr lang="tr-TR" sz="2000" baseline="30000" dirty="0" smtClean="0">
                <a:latin typeface="Arial Black" pitchFamily="34" charset="0"/>
                <a:hlinkClick r:id="rId3"/>
              </a:rPr>
              <a:t>[2]</a:t>
            </a:r>
            <a:endParaRPr lang="tr-TR" sz="2000" baseline="30000" dirty="0" smtClean="0">
              <a:latin typeface="Arial Black" pitchFamily="34" charset="0"/>
            </a:endParaRPr>
          </a:p>
          <a:p>
            <a:pPr>
              <a:buFont typeface="Wingdings" pitchFamily="2" charset="2"/>
              <a:buChar char="v"/>
            </a:pPr>
            <a:endParaRPr lang="tr-TR" sz="2000" dirty="0" smtClean="0">
              <a:latin typeface="Arial Black"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1115616" y="260648"/>
            <a:ext cx="6840760" cy="677108"/>
          </a:xfrm>
          <a:prstGeom prst="rect">
            <a:avLst/>
          </a:prstGeom>
        </p:spPr>
        <p:txBody>
          <a:bodyPr wrap="square">
            <a:spAutoFit/>
          </a:bodyPr>
          <a:lstStyle/>
          <a:p>
            <a:r>
              <a:rPr lang="tr-TR" sz="2000" b="1" dirty="0" smtClean="0">
                <a:solidFill>
                  <a:srgbClr val="C00000"/>
                </a:solidFill>
                <a:latin typeface="Arial Black" pitchFamily="34" charset="0"/>
              </a:rPr>
              <a:t>KIYAMETİN KOPMASI “YAKIN”DIR</a:t>
            </a:r>
            <a:r>
              <a:rPr lang="tr-TR" b="1" dirty="0" smtClean="0"/>
              <a:t/>
            </a:r>
            <a:br>
              <a:rPr lang="tr-TR" b="1" dirty="0" smtClean="0"/>
            </a:br>
            <a:endParaRPr lang="tr-TR" dirty="0"/>
          </a:p>
        </p:txBody>
      </p:sp>
      <p:sp>
        <p:nvSpPr>
          <p:cNvPr id="6" name="5 Dikdörtgen"/>
          <p:cNvSpPr/>
          <p:nvPr/>
        </p:nvSpPr>
        <p:spPr>
          <a:xfrm>
            <a:off x="0" y="980728"/>
            <a:ext cx="9144000" cy="5078313"/>
          </a:xfrm>
          <a:prstGeom prst="rect">
            <a:avLst/>
          </a:prstGeom>
        </p:spPr>
        <p:txBody>
          <a:bodyPr wrap="square">
            <a:spAutoFit/>
          </a:bodyPr>
          <a:lstStyle/>
          <a:p>
            <a:pPr>
              <a:buFont typeface="Wingdings" pitchFamily="2" charset="2"/>
              <a:buChar char="v"/>
            </a:pPr>
            <a:r>
              <a:rPr lang="tr-TR" sz="2000" dirty="0" smtClean="0">
                <a:solidFill>
                  <a:schemeClr val="bg1"/>
                </a:solidFill>
                <a:latin typeface="Arial Black" pitchFamily="34" charset="0"/>
              </a:rPr>
              <a:t> -İnsanların çoğunun inancının aksine kıyametin kopması hiç de uzak değildir. </a:t>
            </a:r>
            <a:r>
              <a:rPr lang="tr-TR" sz="2000" dirty="0" smtClean="0">
                <a:solidFill>
                  <a:srgbClr val="C00000"/>
                </a:solidFill>
                <a:latin typeface="Arial Black" pitchFamily="34" charset="0"/>
              </a:rPr>
              <a:t>"Gelecek olan her şeyin yakın olduğu" </a:t>
            </a:r>
            <a:r>
              <a:rPr lang="tr-TR" sz="2000" dirty="0" smtClean="0">
                <a:solidFill>
                  <a:schemeClr val="bg1"/>
                </a:solidFill>
                <a:latin typeface="Arial Black" pitchFamily="34" charset="0"/>
              </a:rPr>
              <a:t>gerçeğini göz önünde bulundurmak gerekir. </a:t>
            </a:r>
          </a:p>
          <a:p>
            <a:pPr>
              <a:buFont typeface="Wingdings" pitchFamily="2" charset="2"/>
              <a:buChar char="v"/>
            </a:pPr>
            <a:endParaRPr lang="tr-TR" sz="2000" dirty="0" smtClean="0">
              <a:latin typeface="Arial Black" pitchFamily="34" charset="0"/>
            </a:endParaRPr>
          </a:p>
          <a:p>
            <a:pPr>
              <a:buFont typeface="Wingdings" pitchFamily="2" charset="2"/>
              <a:buChar char="v"/>
            </a:pPr>
            <a:r>
              <a:rPr lang="tr-TR" sz="2000" dirty="0" smtClean="0">
                <a:latin typeface="Arial Black" pitchFamily="34" charset="0"/>
              </a:rPr>
              <a:t>Dünyaya ait her şeyin son bulacağı, bütün hırsların yok olacağı, düşmanlıkların, geleceğe ait planların anlamını tamamen yitireceği o günün gelmesi yakındır.</a:t>
            </a:r>
          </a:p>
          <a:p>
            <a:pPr>
              <a:buFont typeface="Wingdings" pitchFamily="2" charset="2"/>
              <a:buChar char="v"/>
            </a:pPr>
            <a:endParaRPr lang="tr-TR" sz="2000" dirty="0" smtClean="0">
              <a:solidFill>
                <a:srgbClr val="FFFF00"/>
              </a:solidFill>
              <a:latin typeface="Arial Black" pitchFamily="34" charset="0"/>
            </a:endParaRPr>
          </a:p>
          <a:p>
            <a:pPr>
              <a:buFont typeface="Wingdings" pitchFamily="2" charset="2"/>
              <a:buChar char="v"/>
            </a:pPr>
            <a:r>
              <a:rPr lang="tr-TR" sz="2000" dirty="0" smtClean="0">
                <a:solidFill>
                  <a:srgbClr val="FFFF00"/>
                </a:solidFill>
                <a:latin typeface="Arial Black" pitchFamily="34" charset="0"/>
              </a:rPr>
              <a:t>Müşriklerin kıyametin kopacağına ihtimal vermeyerek onu uzak görmelerini </a:t>
            </a:r>
            <a:r>
              <a:rPr lang="tr-TR" sz="2000" dirty="0" err="1" smtClean="0">
                <a:solidFill>
                  <a:srgbClr val="FFFF00"/>
                </a:solidFill>
                <a:latin typeface="Arial Black" pitchFamily="34" charset="0"/>
              </a:rPr>
              <a:t>Kur'an</a:t>
            </a:r>
            <a:r>
              <a:rPr lang="tr-TR" sz="2000" dirty="0" smtClean="0">
                <a:solidFill>
                  <a:srgbClr val="FFFF00"/>
                </a:solidFill>
                <a:latin typeface="Arial Black" pitchFamily="34" charset="0"/>
              </a:rPr>
              <a:t> şöyle tasvir ediyor:</a:t>
            </a:r>
          </a:p>
          <a:p>
            <a:r>
              <a:rPr lang="tr-TR" sz="2000" dirty="0" smtClean="0">
                <a:latin typeface="Arial Black" pitchFamily="34" charset="0"/>
              </a:rPr>
              <a:t>	 </a:t>
            </a:r>
            <a:r>
              <a:rPr lang="ar-SA" sz="2400" b="1" dirty="0" smtClean="0">
                <a:solidFill>
                  <a:srgbClr val="C00000"/>
                </a:solidFill>
                <a:latin typeface="Arial Black" pitchFamily="34" charset="0"/>
              </a:rPr>
              <a:t>انهم يرونه بعيدا </a:t>
            </a:r>
            <a:r>
              <a:rPr lang="ar-SA" sz="2400" b="1" dirty="0" smtClean="0">
                <a:latin typeface="Arial Black" pitchFamily="34" charset="0"/>
              </a:rPr>
              <a:t>و نريه قريبا </a:t>
            </a:r>
            <a:endParaRPr lang="tr-TR" sz="2000" b="1" dirty="0" smtClean="0">
              <a:latin typeface="Arial Black" pitchFamily="34" charset="0"/>
            </a:endParaRPr>
          </a:p>
          <a:p>
            <a:pPr>
              <a:buFont typeface="Wingdings" pitchFamily="2" charset="2"/>
              <a:buChar char="v"/>
            </a:pPr>
            <a:r>
              <a:rPr lang="tr-TR" sz="2000" i="1" dirty="0" smtClean="0">
                <a:solidFill>
                  <a:srgbClr val="C00000"/>
                </a:solidFill>
                <a:latin typeface="Arial Black" pitchFamily="34" charset="0"/>
              </a:rPr>
              <a:t>"</a:t>
            </a:r>
            <a:r>
              <a:rPr lang="tr-TR" sz="2000" dirty="0" smtClean="0">
                <a:solidFill>
                  <a:srgbClr val="C00000"/>
                </a:solidFill>
                <a:latin typeface="Arial Black" pitchFamily="34" charset="0"/>
              </a:rPr>
              <a:t>Şüphesiz onlar (kâfirler), o azabı(n gerçekleşeceği kıyameti) uzak görüyorlar, </a:t>
            </a:r>
            <a:r>
              <a:rPr lang="tr-TR" sz="2000" dirty="0" smtClean="0">
                <a:latin typeface="Arial Black" pitchFamily="34" charset="0"/>
              </a:rPr>
              <a:t>biz ise onu yakın görüyoruz." </a:t>
            </a:r>
            <a:r>
              <a:rPr lang="tr-TR" sz="1400" dirty="0" smtClean="0">
                <a:latin typeface="Arial Black" pitchFamily="34" charset="0"/>
              </a:rPr>
              <a:t>(</a:t>
            </a:r>
            <a:r>
              <a:rPr lang="tr-TR" sz="1400" dirty="0" err="1" smtClean="0">
                <a:latin typeface="Arial Black" pitchFamily="34" charset="0"/>
              </a:rPr>
              <a:t>Meâric</a:t>
            </a:r>
            <a:r>
              <a:rPr lang="tr-TR" sz="1400" dirty="0" smtClean="0">
                <a:latin typeface="Arial Black" pitchFamily="34" charset="0"/>
              </a:rPr>
              <a:t>,70/ 6-7)</a:t>
            </a:r>
            <a:endParaRPr lang="tr-TR" sz="2000" dirty="0" smtClean="0">
              <a:latin typeface="Arial Black" pitchFamily="34" charset="0"/>
            </a:endParaRPr>
          </a:p>
          <a:p>
            <a:endParaRPr lang="tr-TR" sz="2000" dirty="0" smtClean="0">
              <a:latin typeface="Arial Black" pitchFamily="34" charset="0"/>
            </a:endParaRPr>
          </a:p>
          <a:p>
            <a:pPr>
              <a:buFont typeface="Wingdings" pitchFamily="2" charset="2"/>
              <a:buChar char="v"/>
            </a:pPr>
            <a:r>
              <a:rPr lang="tr-TR" sz="2000" dirty="0" smtClean="0">
                <a:solidFill>
                  <a:schemeClr val="bg1"/>
                </a:solidFill>
                <a:latin typeface="Arial Black" pitchFamily="34" charset="0"/>
              </a:rPr>
              <a:t>Allah </a:t>
            </a:r>
            <a:r>
              <a:rPr lang="tr-TR" sz="2000" dirty="0" err="1" smtClean="0">
                <a:solidFill>
                  <a:schemeClr val="bg1"/>
                </a:solidFill>
                <a:latin typeface="Arial Black" pitchFamily="34" charset="0"/>
              </a:rPr>
              <a:t>teala</a:t>
            </a:r>
            <a:r>
              <a:rPr lang="tr-TR" sz="2000" dirty="0" smtClean="0">
                <a:solidFill>
                  <a:schemeClr val="bg1"/>
                </a:solidFill>
                <a:latin typeface="Arial Black" pitchFamily="34" charset="0"/>
              </a:rPr>
              <a:t>, kıyametin vaktini bildirmemekle beraber, onun yakın olduğunu haber vermektedir.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0" y="0"/>
            <a:ext cx="9144032" cy="6858024"/>
          </a:xfrm>
          <a:prstGeom prst="rect">
            <a:avLst/>
          </a:prstGeom>
          <a:noFill/>
        </p:spPr>
      </p:pic>
      <p:sp>
        <p:nvSpPr>
          <p:cNvPr id="5" name="4 Dikdörtgen"/>
          <p:cNvSpPr/>
          <p:nvPr/>
        </p:nvSpPr>
        <p:spPr>
          <a:xfrm>
            <a:off x="0" y="908720"/>
            <a:ext cx="9144000" cy="5078313"/>
          </a:xfrm>
          <a:prstGeom prst="rect">
            <a:avLst/>
          </a:prstGeom>
        </p:spPr>
        <p:txBody>
          <a:bodyPr wrap="square">
            <a:spAutoFit/>
          </a:bodyPr>
          <a:lstStyle/>
          <a:p>
            <a:r>
              <a:rPr lang="ar-SA" sz="2800" b="1" dirty="0" smtClean="0">
                <a:solidFill>
                  <a:schemeClr val="bg1"/>
                </a:solidFill>
                <a:latin typeface="Arial Black" pitchFamily="34" charset="0"/>
              </a:rPr>
              <a:t>اقتربت ا لساعة وانشق القمر</a:t>
            </a:r>
            <a:r>
              <a:rPr lang="tr-TR" sz="2800" b="1" dirty="0" smtClean="0">
                <a:solidFill>
                  <a:schemeClr val="bg1"/>
                </a:solidFill>
                <a:latin typeface="Arial Black" pitchFamily="34" charset="0"/>
              </a:rPr>
              <a:t>  </a:t>
            </a:r>
            <a:endParaRPr lang="tr-TR" sz="2400" dirty="0" smtClean="0">
              <a:latin typeface="Arial Black" pitchFamily="34" charset="0"/>
            </a:endParaRPr>
          </a:p>
          <a:p>
            <a:pPr>
              <a:buFont typeface="Wingdings" pitchFamily="2" charset="2"/>
              <a:buChar char="v"/>
            </a:pPr>
            <a:r>
              <a:rPr lang="tr-TR" sz="2400" dirty="0" smtClean="0">
                <a:solidFill>
                  <a:schemeClr val="bg1"/>
                </a:solidFill>
                <a:latin typeface="Arial Black" pitchFamily="34" charset="0"/>
              </a:rPr>
              <a:t>"Kıyamet yaklaştı ve ay yarıldı.” </a:t>
            </a:r>
            <a:r>
              <a:rPr lang="tr-TR" sz="1400" dirty="0" smtClean="0">
                <a:latin typeface="Arial Black" pitchFamily="34" charset="0"/>
              </a:rPr>
              <a:t>(Kamer, 54/1). </a:t>
            </a:r>
          </a:p>
          <a:p>
            <a:pPr>
              <a:buFont typeface="Wingdings" pitchFamily="2" charset="2"/>
              <a:buChar char="v"/>
            </a:pPr>
            <a:endParaRPr lang="tr-TR" sz="2400" dirty="0" smtClean="0">
              <a:latin typeface="Arial Black" pitchFamily="34" charset="0"/>
            </a:endParaRPr>
          </a:p>
          <a:p>
            <a:pPr>
              <a:buFont typeface="Wingdings" pitchFamily="2" charset="2"/>
              <a:buChar char="v"/>
            </a:pPr>
            <a:r>
              <a:rPr lang="tr-TR" sz="2400" dirty="0" smtClean="0">
                <a:latin typeface="Arial Black" pitchFamily="34" charset="0"/>
              </a:rPr>
              <a:t>Ayette, Hz. Peygamber’in bir mucizesine (ayın yarılması) işaret edilirken, kıyametin yaklaştığı da haber verilmektedir.</a:t>
            </a:r>
          </a:p>
          <a:p>
            <a:pPr>
              <a:buFont typeface="Wingdings" pitchFamily="2" charset="2"/>
              <a:buChar char="v"/>
            </a:pPr>
            <a:r>
              <a:rPr lang="tr-TR" sz="2400" dirty="0" smtClean="0">
                <a:solidFill>
                  <a:srgbClr val="00B0F0"/>
                </a:solidFill>
                <a:latin typeface="Arial Black" pitchFamily="34" charset="0"/>
              </a:rPr>
              <a:t> Bir başka ayette de şöyle buyurulmaktadır:</a:t>
            </a:r>
          </a:p>
          <a:p>
            <a:r>
              <a:rPr lang="tr-TR" sz="2400" dirty="0" smtClean="0">
                <a:latin typeface="Arial Black" pitchFamily="34" charset="0"/>
              </a:rPr>
              <a:t>	</a:t>
            </a:r>
            <a:r>
              <a:rPr lang="ar-SA" sz="2800" b="1" dirty="0" smtClean="0">
                <a:solidFill>
                  <a:srgbClr val="FFFF00"/>
                </a:solidFill>
                <a:latin typeface="Arial Black" pitchFamily="34" charset="0"/>
              </a:rPr>
              <a:t>يسالك الناس عن الساعة </a:t>
            </a:r>
            <a:r>
              <a:rPr lang="ar-SA" sz="2800" b="1" dirty="0" smtClean="0">
                <a:solidFill>
                  <a:srgbClr val="C00000"/>
                </a:solidFill>
                <a:latin typeface="Arial Black" pitchFamily="34" charset="0"/>
              </a:rPr>
              <a:t>قل انما علمها عند الله </a:t>
            </a:r>
            <a:r>
              <a:rPr lang="ar-SA" sz="2800" b="1" dirty="0" smtClean="0">
                <a:latin typeface="Arial Black" pitchFamily="34" charset="0"/>
              </a:rPr>
              <a:t>وما</a:t>
            </a:r>
            <a:r>
              <a:rPr lang="ar-SA" sz="2800" b="1" i="1" dirty="0" smtClean="0">
                <a:latin typeface="Arial Black" pitchFamily="34" charset="0"/>
              </a:rPr>
              <a:t> </a:t>
            </a:r>
            <a:r>
              <a:rPr lang="ar-SA" sz="2800" b="1" dirty="0" smtClean="0">
                <a:latin typeface="Arial Black" pitchFamily="34" charset="0"/>
              </a:rPr>
              <a:t>يدريك لعل الساعة تكون قريبا </a:t>
            </a:r>
            <a:endParaRPr lang="tr-TR" sz="2400" b="1" dirty="0" smtClean="0">
              <a:latin typeface="Arial Black" pitchFamily="34" charset="0"/>
            </a:endParaRPr>
          </a:p>
          <a:p>
            <a:pPr>
              <a:buFont typeface="Wingdings" pitchFamily="2" charset="2"/>
              <a:buChar char="v"/>
            </a:pPr>
            <a:r>
              <a:rPr lang="tr-TR" sz="2400" dirty="0" smtClean="0">
                <a:solidFill>
                  <a:srgbClr val="FFFF00"/>
                </a:solidFill>
                <a:latin typeface="Arial Black" pitchFamily="34" charset="0"/>
              </a:rPr>
              <a:t>“İnsanlar sana kıyametin vaktini soruyorlar. </a:t>
            </a:r>
            <a:r>
              <a:rPr lang="tr-TR" sz="2400" dirty="0" smtClean="0">
                <a:solidFill>
                  <a:srgbClr val="C00000"/>
                </a:solidFill>
                <a:latin typeface="Arial Black" pitchFamily="34" charset="0"/>
              </a:rPr>
              <a:t>De ki: ‘Onun bilgisi ancak Allah katındadır.’</a:t>
            </a:r>
            <a:r>
              <a:rPr lang="tr-TR" sz="2400" dirty="0" smtClean="0">
                <a:latin typeface="Arial Black" pitchFamily="34" charset="0"/>
              </a:rPr>
              <a:t> Ne bilirsin, belki de kıyamet yakında gerçekleşir” </a:t>
            </a:r>
            <a:r>
              <a:rPr lang="tr-TR" sz="1400" dirty="0" smtClean="0">
                <a:latin typeface="Arial Black" pitchFamily="34" charset="0"/>
              </a:rPr>
              <a:t>(Ahzâb, 33 / 63). </a:t>
            </a:r>
          </a:p>
          <a:p>
            <a:pPr>
              <a:buFont typeface="Wingdings" pitchFamily="2" charset="2"/>
              <a:buChar char="v"/>
            </a:pPr>
            <a:endParaRPr lang="tr-TR" sz="2400" dirty="0" smtClean="0">
              <a:latin typeface="Arial Black"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23528" y="188640"/>
            <a:ext cx="8280920" cy="6480720"/>
          </a:xfrm>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1028343"/>
            <a:ext cx="9144000" cy="4955203"/>
          </a:xfrm>
          <a:prstGeom prst="rect">
            <a:avLst/>
          </a:prstGeom>
        </p:spPr>
        <p:txBody>
          <a:bodyPr wrap="square">
            <a:spAutoFit/>
          </a:bodyPr>
          <a:lstStyle/>
          <a:p>
            <a:pPr>
              <a:buFont typeface="Wingdings" pitchFamily="2" charset="2"/>
              <a:buChar char="v"/>
            </a:pPr>
            <a:r>
              <a:rPr lang="tr-TR" sz="2400" dirty="0" smtClean="0">
                <a:solidFill>
                  <a:schemeClr val="bg1"/>
                </a:solidFill>
                <a:latin typeface="Arial Black" pitchFamily="34" charset="0"/>
              </a:rPr>
              <a:t>Şu hadis-i şerif de bu konuyu vurgulamaktadır:</a:t>
            </a:r>
            <a:endParaRPr lang="tr-TR" sz="2000" dirty="0" smtClean="0">
              <a:solidFill>
                <a:schemeClr val="bg1"/>
              </a:solidFill>
              <a:latin typeface="Arial Black" pitchFamily="34" charset="0"/>
            </a:endParaRPr>
          </a:p>
          <a:p>
            <a:r>
              <a:rPr lang="ar-SA" sz="2400" b="1" dirty="0" smtClean="0">
                <a:latin typeface="Arial Black" pitchFamily="34" charset="0"/>
              </a:rPr>
              <a:t>بعثت انا والساعة كهاتين مشيرا باصبعيه االسبابة والوسطى </a:t>
            </a:r>
            <a:endParaRPr lang="tr-TR" sz="2400" b="1" dirty="0" smtClean="0">
              <a:latin typeface="Arial Black" pitchFamily="34" charset="0"/>
            </a:endParaRPr>
          </a:p>
          <a:p>
            <a:endParaRPr lang="tr-TR" sz="2000" dirty="0" smtClean="0">
              <a:latin typeface="Arial Black" pitchFamily="34" charset="0"/>
            </a:endParaRPr>
          </a:p>
          <a:p>
            <a:pPr>
              <a:buFont typeface="Wingdings" pitchFamily="2" charset="2"/>
              <a:buChar char="v"/>
            </a:pPr>
            <a:r>
              <a:rPr lang="tr-TR" sz="2000" dirty="0" smtClean="0">
                <a:solidFill>
                  <a:srgbClr val="C00000"/>
                </a:solidFill>
                <a:latin typeface="Arial Black" pitchFamily="34" charset="0"/>
              </a:rPr>
              <a:t>“Hz. Peygamber (a.s.) işaret parmağı ile orta parmağını birleştirip göstererek, </a:t>
            </a:r>
            <a:r>
              <a:rPr lang="tr-TR" sz="2000" dirty="0" smtClean="0">
                <a:solidFill>
                  <a:schemeClr val="bg1"/>
                </a:solidFill>
                <a:latin typeface="Arial Black" pitchFamily="34" charset="0"/>
              </a:rPr>
              <a:t>“Kıyametin gelmesi şu ikisi (arasındaki fark) gibi (yakın) iken ben gönderildim”</a:t>
            </a:r>
            <a:r>
              <a:rPr lang="tr-TR" sz="2000" baseline="30000" dirty="0" smtClean="0">
                <a:solidFill>
                  <a:schemeClr val="bg1"/>
                </a:solidFill>
                <a:latin typeface="Arial Black" pitchFamily="34" charset="0"/>
                <a:hlinkClick r:id="rId3"/>
              </a:rPr>
              <a:t>[</a:t>
            </a:r>
            <a:r>
              <a:rPr lang="tr-TR" sz="2000" baseline="30000" dirty="0" smtClean="0">
                <a:solidFill>
                  <a:srgbClr val="C00000"/>
                </a:solidFill>
                <a:latin typeface="Arial Black" pitchFamily="34" charset="0"/>
                <a:hlinkClick r:id="rId3"/>
              </a:rPr>
              <a:t>3]</a:t>
            </a:r>
            <a:r>
              <a:rPr lang="tr-TR" sz="2000" dirty="0" smtClean="0">
                <a:solidFill>
                  <a:srgbClr val="C00000"/>
                </a:solidFill>
                <a:latin typeface="Arial Black" pitchFamily="34" charset="0"/>
              </a:rPr>
              <a:t> buyurmuştur.</a:t>
            </a:r>
          </a:p>
          <a:p>
            <a:r>
              <a:rPr lang="tr-TR" sz="2000" dirty="0" smtClean="0">
                <a:solidFill>
                  <a:srgbClr val="002060"/>
                </a:solidFill>
                <a:latin typeface="Arial Black" pitchFamily="34" charset="0"/>
              </a:rPr>
              <a:t>		</a:t>
            </a:r>
            <a:r>
              <a:rPr lang="ar-SA" sz="2800" b="1" dirty="0" smtClean="0">
                <a:solidFill>
                  <a:srgbClr val="002060"/>
                </a:solidFill>
                <a:latin typeface="Arial Black" pitchFamily="34" charset="0"/>
              </a:rPr>
              <a:t>وان يوما عند ربك كالف سنة مما تعدون</a:t>
            </a:r>
            <a:r>
              <a:rPr lang="tr-TR" sz="2800" dirty="0" smtClean="0">
                <a:solidFill>
                  <a:srgbClr val="002060"/>
                </a:solidFill>
                <a:latin typeface="Arial Black" pitchFamily="34" charset="0"/>
              </a:rPr>
              <a:t> </a:t>
            </a:r>
            <a:endParaRPr lang="tr-TR" sz="2000" dirty="0" smtClean="0">
              <a:solidFill>
                <a:srgbClr val="002060"/>
              </a:solidFill>
              <a:latin typeface="Arial Black" pitchFamily="34" charset="0"/>
            </a:endParaRPr>
          </a:p>
          <a:p>
            <a:pPr>
              <a:buFont typeface="Wingdings" pitchFamily="2" charset="2"/>
              <a:buChar char="v"/>
            </a:pPr>
            <a:r>
              <a:rPr lang="tr-TR" sz="2000" dirty="0" smtClean="0">
                <a:solidFill>
                  <a:srgbClr val="002060"/>
                </a:solidFill>
                <a:latin typeface="Arial Black" pitchFamily="34" charset="0"/>
              </a:rPr>
              <a:t>“Şüphesiz </a:t>
            </a:r>
            <a:r>
              <a:rPr lang="tr-TR" sz="2000" dirty="0" err="1" smtClean="0">
                <a:solidFill>
                  <a:srgbClr val="002060"/>
                </a:solidFill>
                <a:latin typeface="Arial Black" pitchFamily="34" charset="0"/>
              </a:rPr>
              <a:t>Rabb’inin</a:t>
            </a:r>
            <a:r>
              <a:rPr lang="tr-TR" sz="2000" dirty="0" smtClean="0">
                <a:solidFill>
                  <a:srgbClr val="002060"/>
                </a:solidFill>
                <a:latin typeface="Arial Black" pitchFamily="34" charset="0"/>
              </a:rPr>
              <a:t> nezdinde bir gün, sizin saydığınız bin yıl gibidir.”  </a:t>
            </a:r>
            <a:r>
              <a:rPr lang="tr-TR" sz="1600" dirty="0" smtClean="0">
                <a:latin typeface="Arial Black" pitchFamily="34" charset="0"/>
              </a:rPr>
              <a:t>(Hac,22/47) </a:t>
            </a:r>
            <a:r>
              <a:rPr lang="tr-TR" sz="2000" dirty="0" smtClean="0">
                <a:solidFill>
                  <a:schemeClr val="bg1"/>
                </a:solidFill>
                <a:latin typeface="Arial Black" pitchFamily="34" charset="0"/>
              </a:rPr>
              <a:t>ayetinden hareketle söyleyebiliriz ki, kıymetin yakın oluşu bizim ölçülerimizden çok, kainatın kendi ömrü içindeki bir oranlamayı ifade ediyor.</a:t>
            </a:r>
          </a:p>
          <a:p>
            <a:r>
              <a:rPr lang="tr-TR" sz="2000" dirty="0" smtClean="0">
                <a:latin typeface="Arial Black" pitchFamily="34" charset="0"/>
              </a:rPr>
              <a:t> </a:t>
            </a:r>
            <a:endParaRPr lang="tr-TR" sz="2000" dirty="0" smtClean="0">
              <a:solidFill>
                <a:srgbClr val="C00000"/>
              </a:solidFill>
              <a:latin typeface="Arial Black" pitchFamily="34" charset="0"/>
            </a:endParaRPr>
          </a:p>
          <a:p>
            <a:pPr>
              <a:buFont typeface="Wingdings" pitchFamily="2" charset="2"/>
              <a:buChar char="v"/>
            </a:pPr>
            <a:r>
              <a:rPr lang="tr-TR" sz="2000" dirty="0" smtClean="0">
                <a:solidFill>
                  <a:srgbClr val="C00000"/>
                </a:solidFill>
                <a:latin typeface="Arial Black" pitchFamily="34" charset="0"/>
              </a:rPr>
              <a:t>Buna göre kıyametin yakın oluşu, kainatın yaratılışından itibaren geçen zamana nispetle, kalan ömrünün çok az olduğunu ifade etmektedir, diyebiliriz.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6">
                <a:shade val="45000"/>
                <a:satMod val="135000"/>
              </a:schemeClr>
              <a:prstClr val="white"/>
            </a:duotone>
          </a:blip>
          <a:srcRect t="15385" b="17482"/>
          <a:stretch>
            <a:fillRect/>
          </a:stretch>
        </p:blipFill>
        <p:spPr bwMode="auto">
          <a:xfrm>
            <a:off x="0" y="0"/>
            <a:ext cx="9144032" cy="6858024"/>
          </a:xfrm>
          <a:prstGeom prst="rect">
            <a:avLst/>
          </a:prstGeom>
          <a:noFill/>
        </p:spPr>
      </p:pic>
      <p:sp>
        <p:nvSpPr>
          <p:cNvPr id="1025" name="Rectangle 1"/>
          <p:cNvSpPr>
            <a:spLocks noChangeArrowheads="1"/>
          </p:cNvSpPr>
          <p:nvPr/>
        </p:nvSpPr>
        <p:spPr bwMode="auto">
          <a:xfrm>
            <a:off x="0" y="1191235"/>
            <a:ext cx="9144000" cy="4493489"/>
          </a:xfrm>
          <a:prstGeom prst="rect">
            <a:avLst/>
          </a:prstGeom>
          <a:noFill/>
          <a:ln w="9525">
            <a:noFill/>
            <a:miter lim="800000"/>
            <a:headEnd/>
            <a:tailEnd/>
          </a:ln>
          <a:effectLst/>
        </p:spPr>
        <p:txBody>
          <a:bodyPr vert="horz" wrap="square" lIns="228528" tIns="76176" rIns="91440" bIns="76176"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tab pos="685800" algn="r"/>
              </a:tabLst>
            </a:pPr>
            <a:r>
              <a:rPr kumimoji="0" lang="tr-TR" sz="2000" b="0" i="0" u="none" strike="noStrike" cap="none" normalizeH="0" baseline="0" dirty="0" smtClean="0">
                <a:ln>
                  <a:noFill/>
                </a:ln>
                <a:solidFill>
                  <a:srgbClr val="C00000"/>
                </a:solidFill>
                <a:effectLst/>
                <a:latin typeface="Arial" pitchFamily="34" charset="0"/>
                <a:ea typeface="Times New Roman" pitchFamily="18" charset="0"/>
              </a:rPr>
              <a:t> </a:t>
            </a:r>
            <a:r>
              <a:rPr kumimoji="0" lang="tr-TR" b="1" i="0" u="none" strike="noStrike" cap="none" normalizeH="0" baseline="0" dirty="0" smtClean="0">
                <a:ln>
                  <a:noFill/>
                </a:ln>
                <a:solidFill>
                  <a:srgbClr val="C00000"/>
                </a:solidFill>
                <a:effectLst/>
                <a:latin typeface="Arial Black" pitchFamily="34" charset="0"/>
                <a:ea typeface="Times New Roman" pitchFamily="18" charset="0"/>
              </a:rPr>
              <a:t>1.DUMAN:</a:t>
            </a:r>
            <a:r>
              <a:rPr kumimoji="0" lang="tr-TR" sz="1400" b="1" i="0" u="none" strike="noStrike" cap="none" normalizeH="0" baseline="0" dirty="0" smtClean="0">
                <a:ln>
                  <a:noFill/>
                </a:ln>
                <a:solidFill>
                  <a:schemeClr val="tx1"/>
                </a:solidFill>
                <a:effectLst/>
                <a:latin typeface="Arial Black" pitchFamily="34" charset="0"/>
                <a:ea typeface="Times New Roman" pitchFamily="18" charset="0"/>
              </a:rPr>
              <a:t> </a:t>
            </a:r>
            <a:r>
              <a:rPr kumimoji="0" lang="tr-TR" b="1" i="0" u="none" strike="noStrike" cap="none" normalizeH="0" baseline="0" dirty="0" smtClean="0">
                <a:ln>
                  <a:noFill/>
                </a:ln>
                <a:solidFill>
                  <a:schemeClr val="bg1"/>
                </a:solidFill>
                <a:effectLst/>
                <a:latin typeface="Arial Black" pitchFamily="34" charset="0"/>
                <a:ea typeface="Times New Roman" pitchFamily="18" charset="0"/>
              </a:rPr>
              <a:t>Kıyametin kopması yaklaşınca, ortalığı bir duman kaplayacak, bunun üzerine müminler nezleye yakalanmış bir hale gelecek, kafirler ise çok kötü ve zor bir duruma geleceklerdir.</a:t>
            </a:r>
            <a:endParaRPr kumimoji="0" lang="tr-TR" sz="1000" b="1" i="0" u="none" strike="noStrike" cap="none" normalizeH="0" baseline="0" dirty="0" smtClean="0">
              <a:ln>
                <a:noFill/>
              </a:ln>
              <a:solidFill>
                <a:schemeClr val="bg1"/>
              </a:solidFill>
              <a:effectLst/>
              <a:latin typeface="Arial Black"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5800" algn="r"/>
              </a:tabLst>
            </a:pPr>
            <a:endParaRPr kumimoji="0" lang="tr-TR" b="1" i="0" u="none" strike="noStrike" cap="none" normalizeH="0" baseline="0" dirty="0" smtClean="0">
              <a:ln>
                <a:noFill/>
              </a:ln>
              <a:solidFill>
                <a:srgbClr val="C00000"/>
              </a:solidFill>
              <a:effectLst/>
              <a:latin typeface="Arial Black" pitchFamily="34" charset="0"/>
              <a:ea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5800" algn="r"/>
              </a:tabLst>
            </a:pPr>
            <a:r>
              <a:rPr kumimoji="0" lang="tr-TR" b="1" i="0" u="none" strike="noStrike" cap="none" normalizeH="0" baseline="0" dirty="0" smtClean="0">
                <a:ln>
                  <a:noFill/>
                </a:ln>
                <a:solidFill>
                  <a:srgbClr val="C00000"/>
                </a:solidFill>
                <a:effectLst/>
                <a:latin typeface="Arial Black" pitchFamily="34" charset="0"/>
                <a:ea typeface="Times New Roman" pitchFamily="18" charset="0"/>
              </a:rPr>
              <a:t>2. DECCAL:</a:t>
            </a:r>
            <a:r>
              <a:rPr kumimoji="0" lang="tr-TR" sz="1400" b="1" i="0" u="none" strike="noStrike" cap="none" normalizeH="0" baseline="0" dirty="0" smtClean="0">
                <a:ln>
                  <a:noFill/>
                </a:ln>
                <a:solidFill>
                  <a:schemeClr val="tx1"/>
                </a:solidFill>
                <a:effectLst/>
                <a:latin typeface="Arial Black" pitchFamily="34" charset="0"/>
                <a:ea typeface="Times New Roman" pitchFamily="18" charset="0"/>
              </a:rPr>
              <a:t> </a:t>
            </a:r>
            <a:r>
              <a:rPr kumimoji="0" lang="tr-TR" b="1" i="0" u="none" strike="noStrike" cap="none" normalizeH="0" baseline="0" dirty="0" err="1" smtClean="0">
                <a:ln>
                  <a:noFill/>
                </a:ln>
                <a:solidFill>
                  <a:srgbClr val="002060"/>
                </a:solidFill>
                <a:effectLst/>
                <a:latin typeface="Arial Black" pitchFamily="34" charset="0"/>
                <a:ea typeface="Times New Roman" pitchFamily="18" charset="0"/>
              </a:rPr>
              <a:t>Deccâl</a:t>
            </a:r>
            <a:r>
              <a:rPr kumimoji="0" lang="tr-TR" b="1" i="0" u="none" strike="noStrike" cap="none" normalizeH="0" baseline="0" dirty="0" smtClean="0">
                <a:ln>
                  <a:noFill/>
                </a:ln>
                <a:solidFill>
                  <a:srgbClr val="002060"/>
                </a:solidFill>
                <a:effectLst/>
                <a:latin typeface="Arial Black" pitchFamily="34" charset="0"/>
                <a:ea typeface="Times New Roman" pitchFamily="18" charset="0"/>
              </a:rPr>
              <a:t>’ ortaya çıkacak ve ilahlık iddiasında bulunacaktır. </a:t>
            </a:r>
            <a:endParaRPr kumimoji="0" lang="tr-TR" sz="1000" b="1" i="0" u="none" strike="noStrike" cap="none" normalizeH="0" baseline="0" dirty="0" smtClean="0">
              <a:ln>
                <a:noFill/>
              </a:ln>
              <a:solidFill>
                <a:srgbClr val="002060"/>
              </a:solidFill>
              <a:effectLst/>
              <a:latin typeface="Arial Black"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5800" algn="r"/>
              </a:tabLst>
            </a:pPr>
            <a:endParaRPr kumimoji="0" lang="tr-TR" b="1" i="0" u="none" strike="noStrike" cap="none" normalizeH="0" baseline="0" dirty="0" smtClean="0">
              <a:ln>
                <a:noFill/>
              </a:ln>
              <a:solidFill>
                <a:srgbClr val="C00000"/>
              </a:solidFill>
              <a:effectLst/>
              <a:latin typeface="Arial Black" pitchFamily="34" charset="0"/>
              <a:ea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5800" algn="r"/>
              </a:tabLst>
            </a:pPr>
            <a:r>
              <a:rPr kumimoji="0" lang="tr-TR" b="1" i="0" u="none" strike="noStrike" cap="none" normalizeH="0" baseline="0" dirty="0" smtClean="0">
                <a:ln>
                  <a:noFill/>
                </a:ln>
                <a:solidFill>
                  <a:srgbClr val="C00000"/>
                </a:solidFill>
                <a:effectLst/>
                <a:latin typeface="Arial Black" pitchFamily="34" charset="0"/>
                <a:ea typeface="Times New Roman" pitchFamily="18" charset="0"/>
              </a:rPr>
              <a:t>3. DABBETÜ’L-ARZ: </a:t>
            </a:r>
            <a:r>
              <a:rPr lang="tr-TR" b="1" dirty="0" err="1" smtClean="0">
                <a:solidFill>
                  <a:srgbClr val="FFFF00"/>
                </a:solidFill>
                <a:latin typeface="Arial Black" pitchFamily="34" charset="0"/>
                <a:ea typeface="Times New Roman" pitchFamily="18" charset="0"/>
              </a:rPr>
              <a:t>Dabbetü’l</a:t>
            </a:r>
            <a:r>
              <a:rPr lang="tr-TR" b="1" dirty="0" smtClean="0">
                <a:solidFill>
                  <a:srgbClr val="FFFF00"/>
                </a:solidFill>
                <a:latin typeface="Arial Black" pitchFamily="34" charset="0"/>
                <a:ea typeface="Times New Roman" pitchFamily="18" charset="0"/>
              </a:rPr>
              <a:t>-arz </a:t>
            </a:r>
            <a:r>
              <a:rPr kumimoji="0" lang="tr-TR" b="1" i="0" u="none" strike="noStrike" cap="none" normalizeH="0" baseline="0" dirty="0" smtClean="0">
                <a:ln>
                  <a:noFill/>
                </a:ln>
                <a:solidFill>
                  <a:srgbClr val="FFFF00"/>
                </a:solidFill>
                <a:effectLst/>
                <a:latin typeface="Arial Black" pitchFamily="34" charset="0"/>
                <a:ea typeface="Times New Roman" pitchFamily="18" charset="0"/>
              </a:rPr>
              <a:t>denen bir mahluk çıkacaktır. Şu ayette bu konu açıkça bildirilmektedir:</a:t>
            </a:r>
            <a:endParaRPr lang="tr-TR" b="1" dirty="0" smtClean="0">
              <a:solidFill>
                <a:srgbClr val="FFFF00"/>
              </a:solidFill>
              <a:latin typeface="Arial Black" pitchFamily="34" charset="0"/>
            </a:endParaRPr>
          </a:p>
          <a:p>
            <a:pPr lvl="0" indent="449263" algn="just" eaLnBrk="0" fontAlgn="base" hangingPunct="0">
              <a:spcBef>
                <a:spcPct val="0"/>
              </a:spcBef>
              <a:spcAft>
                <a:spcPct val="0"/>
              </a:spcAft>
              <a:tabLst>
                <a:tab pos="685800" algn="r"/>
              </a:tabLst>
            </a:pPr>
            <a:endParaRPr kumimoji="0" lang="tr-TR" b="1" i="0" u="none" strike="noStrike" cap="none" normalizeH="0" baseline="0" dirty="0" smtClean="0">
              <a:ln>
                <a:noFill/>
              </a:ln>
              <a:solidFill>
                <a:schemeClr val="tx1"/>
              </a:solidFill>
              <a:effectLst/>
              <a:latin typeface="Arial Black" pitchFamily="34" charset="0"/>
              <a:ea typeface="Times New Roman" pitchFamily="18" charset="0"/>
              <a:cs typeface="Arial" pitchFamily="34" charset="0"/>
            </a:endParaRPr>
          </a:p>
          <a:p>
            <a:pPr lvl="0" indent="449263" algn="just" eaLnBrk="0" fontAlgn="base" hangingPunct="0">
              <a:spcBef>
                <a:spcPct val="0"/>
              </a:spcBef>
              <a:spcAft>
                <a:spcPct val="0"/>
              </a:spcAft>
              <a:tabLst>
                <a:tab pos="685800" algn="r"/>
              </a:tabLst>
            </a:pPr>
            <a:r>
              <a:rPr kumimoji="0" lang="ar-SA" b="1" i="0" u="none" strike="noStrike" cap="none" normalizeH="0" baseline="0" dirty="0" smtClean="0">
                <a:ln>
                  <a:noFill/>
                </a:ln>
                <a:solidFill>
                  <a:srgbClr val="7030A0"/>
                </a:solidFill>
                <a:effectLst/>
                <a:latin typeface="Arial Black" pitchFamily="34" charset="0"/>
                <a:ea typeface="Times New Roman" pitchFamily="18" charset="0"/>
                <a:cs typeface="Arial" pitchFamily="34" charset="0"/>
              </a:rPr>
              <a:t>وقع القول عليهم</a:t>
            </a:r>
            <a:r>
              <a:rPr kumimoji="0" lang="ar-SA" b="1" i="0" u="none" strike="noStrike" cap="none" normalizeH="0" baseline="0" dirty="0" smtClean="0">
                <a:ln>
                  <a:noFill/>
                </a:ln>
                <a:solidFill>
                  <a:schemeClr val="tx1"/>
                </a:solidFill>
                <a:effectLst/>
                <a:latin typeface="Arial Black" pitchFamily="34" charset="0"/>
                <a:ea typeface="Times New Roman" pitchFamily="18" charset="0"/>
                <a:cs typeface="Arial" pitchFamily="34" charset="0"/>
              </a:rPr>
              <a:t> اخرجنا لهم دابة من الارض </a:t>
            </a:r>
            <a:r>
              <a:rPr kumimoji="0" lang="ar-SA" b="1" i="0" u="none" strike="noStrike" cap="none" normalizeH="0" baseline="0" dirty="0" smtClean="0">
                <a:ln>
                  <a:noFill/>
                </a:ln>
                <a:solidFill>
                  <a:srgbClr val="C00000"/>
                </a:solidFill>
                <a:effectLst/>
                <a:latin typeface="Arial Black" pitchFamily="34" charset="0"/>
                <a:ea typeface="Times New Roman" pitchFamily="18" charset="0"/>
                <a:cs typeface="Arial" pitchFamily="34" charset="0"/>
              </a:rPr>
              <a:t>تكلمهم ان ا لناس كانوا بأيا تنا </a:t>
            </a:r>
            <a:r>
              <a:rPr lang="ar-SA" b="1" dirty="0" smtClean="0">
                <a:solidFill>
                  <a:srgbClr val="C00000"/>
                </a:solidFill>
                <a:latin typeface="Arial Black" pitchFamily="34" charset="0"/>
                <a:ea typeface="Times New Roman" pitchFamily="18" charset="0"/>
                <a:cs typeface="Arial" pitchFamily="34" charset="0"/>
              </a:rPr>
              <a:t>لايوقنون </a:t>
            </a:r>
            <a:r>
              <a:rPr lang="tr-TR" b="1" dirty="0" smtClean="0">
                <a:solidFill>
                  <a:srgbClr val="C00000"/>
                </a:solidFill>
                <a:latin typeface="Arial Black" pitchFamily="34" charset="0"/>
                <a:ea typeface="Times New Roman" pitchFamily="18" charset="0"/>
                <a:cs typeface="Arial" pitchFamily="34" charset="0"/>
              </a:rPr>
              <a:t> </a:t>
            </a:r>
            <a:r>
              <a:rPr lang="ar-SA" b="1" dirty="0" smtClean="0">
                <a:solidFill>
                  <a:srgbClr val="7030A0"/>
                </a:solidFill>
                <a:latin typeface="Arial Black" pitchFamily="34" charset="0"/>
                <a:ea typeface="Times New Roman" pitchFamily="18" charset="0"/>
                <a:cs typeface="Arial" pitchFamily="34" charset="0"/>
              </a:rPr>
              <a:t>ا</a:t>
            </a:r>
            <a:r>
              <a:rPr kumimoji="0" lang="tr-TR" b="1" i="0" u="none" strike="noStrike" cap="none" normalizeH="0" baseline="0" dirty="0" smtClean="0">
                <a:ln>
                  <a:noFill/>
                </a:ln>
                <a:solidFill>
                  <a:srgbClr val="7030A0"/>
                </a:solidFill>
                <a:effectLst/>
                <a:latin typeface="Arial Black" pitchFamily="34" charset="0"/>
                <a:ea typeface="Times New Roman" pitchFamily="18" charset="0"/>
              </a:rPr>
              <a:t> </a:t>
            </a:r>
            <a:r>
              <a:rPr lang="ar-SA" b="1" dirty="0" smtClean="0">
                <a:solidFill>
                  <a:srgbClr val="7030A0"/>
                </a:solidFill>
                <a:latin typeface="Arial Black" pitchFamily="34" charset="0"/>
                <a:ea typeface="Times New Roman" pitchFamily="18" charset="0"/>
                <a:cs typeface="Arial" pitchFamily="34" charset="0"/>
              </a:rPr>
              <a:t>واذ</a:t>
            </a:r>
            <a:endParaRPr kumimoji="0" lang="tr-TR" b="1" i="0" u="none" strike="noStrike" cap="none" normalizeH="0" baseline="0" dirty="0" smtClean="0">
              <a:ln>
                <a:noFill/>
              </a:ln>
              <a:solidFill>
                <a:srgbClr val="7030A0"/>
              </a:solidFill>
              <a:effectLst/>
              <a:latin typeface="Arial Black" pitchFamily="34" charset="0"/>
            </a:endParaRPr>
          </a:p>
          <a:p>
            <a:pPr marL="0" marR="0" lvl="0" indent="449263" algn="just" defTabSz="914400" rtl="0" eaLnBrk="0" fontAlgn="base" latinLnBrk="0" hangingPunct="0">
              <a:lnSpc>
                <a:spcPct val="100000"/>
              </a:lnSpc>
              <a:spcBef>
                <a:spcPct val="0"/>
              </a:spcBef>
              <a:spcAft>
                <a:spcPct val="0"/>
              </a:spcAft>
              <a:buClrTx/>
              <a:buSzTx/>
              <a:buFont typeface="Wingdings" pitchFamily="2" charset="2"/>
              <a:buChar char="v"/>
              <a:tabLst>
                <a:tab pos="685800" algn="r"/>
              </a:tabLst>
            </a:pPr>
            <a:endParaRPr kumimoji="0" lang="tr-TR" sz="1400" b="1" i="0" u="none" strike="noStrike" cap="none" normalizeH="0" baseline="0" dirty="0" smtClean="0">
              <a:ln>
                <a:noFill/>
              </a:ln>
              <a:solidFill>
                <a:schemeClr val="tx1"/>
              </a:solidFill>
              <a:effectLst/>
              <a:latin typeface="Arial Black" pitchFamily="34" charset="0"/>
              <a:ea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tabLst>
                <a:tab pos="685800" algn="r"/>
              </a:tabLst>
            </a:pPr>
            <a:endParaRPr lang="tr-TR" sz="1400" b="1" dirty="0" smtClean="0">
              <a:latin typeface="Arial Black" pitchFamily="34" charset="0"/>
              <a:ea typeface="Times New Roman" pitchFamily="18" charset="0"/>
            </a:endParaRPr>
          </a:p>
          <a:p>
            <a:pPr marL="0" marR="0" lvl="0" indent="449263" algn="just" defTabSz="914400" rtl="0" eaLnBrk="0" fontAlgn="base" latinLnBrk="0" hangingPunct="0">
              <a:lnSpc>
                <a:spcPct val="100000"/>
              </a:lnSpc>
              <a:spcBef>
                <a:spcPct val="0"/>
              </a:spcBef>
              <a:spcAft>
                <a:spcPct val="0"/>
              </a:spcAft>
              <a:buClrTx/>
              <a:buSzTx/>
              <a:buFont typeface="Wingdings" pitchFamily="2" charset="2"/>
              <a:buChar char="v"/>
              <a:tabLst>
                <a:tab pos="685800" algn="r"/>
              </a:tabLst>
            </a:pPr>
            <a:r>
              <a:rPr kumimoji="0" lang="tr-TR" b="1" i="0" u="none" strike="noStrike" cap="none" normalizeH="0" baseline="0" dirty="0" smtClean="0">
                <a:ln>
                  <a:noFill/>
                </a:ln>
                <a:solidFill>
                  <a:srgbClr val="7030A0"/>
                </a:solidFill>
                <a:effectLst/>
                <a:latin typeface="Arial Black" pitchFamily="34" charset="0"/>
                <a:ea typeface="Times New Roman" pitchFamily="18" charset="0"/>
              </a:rPr>
              <a:t>“(Kıyametin kopacağına dair) o söz başlarına gelince, </a:t>
            </a:r>
            <a:r>
              <a:rPr kumimoji="0" lang="tr-TR" b="1" i="0" u="none" strike="noStrike" cap="none" normalizeH="0" baseline="0" dirty="0" smtClean="0">
                <a:ln>
                  <a:noFill/>
                </a:ln>
                <a:solidFill>
                  <a:schemeClr val="tx1"/>
                </a:solidFill>
                <a:effectLst/>
                <a:latin typeface="Arial Black" pitchFamily="34" charset="0"/>
                <a:ea typeface="Times New Roman" pitchFamily="18" charset="0"/>
              </a:rPr>
              <a:t>onlar için kendilerine yerden bir </a:t>
            </a:r>
            <a:r>
              <a:rPr kumimoji="0" lang="tr-TR" b="1" i="0" u="none" strike="noStrike" cap="none" normalizeH="0" baseline="0" dirty="0" err="1" smtClean="0">
                <a:ln>
                  <a:noFill/>
                </a:ln>
                <a:solidFill>
                  <a:schemeClr val="tx1"/>
                </a:solidFill>
                <a:effectLst/>
                <a:latin typeface="Arial Black" pitchFamily="34" charset="0"/>
                <a:ea typeface="Times New Roman" pitchFamily="18" charset="0"/>
              </a:rPr>
              <a:t>dâbbe</a:t>
            </a:r>
            <a:r>
              <a:rPr kumimoji="0" lang="tr-TR" b="1" i="0" u="none" strike="noStrike" cap="none" normalizeH="0" baseline="0" dirty="0" smtClean="0">
                <a:ln>
                  <a:noFill/>
                </a:ln>
                <a:solidFill>
                  <a:schemeClr val="tx1"/>
                </a:solidFill>
                <a:effectLst/>
                <a:latin typeface="Arial Black" pitchFamily="34" charset="0"/>
                <a:ea typeface="Times New Roman" pitchFamily="18" charset="0"/>
              </a:rPr>
              <a:t> (canlı bir yaratık) çıkarırız. </a:t>
            </a:r>
            <a:r>
              <a:rPr kumimoji="0" lang="tr-TR" b="1" i="0" u="none" strike="noStrike" cap="none" normalizeH="0" baseline="0" dirty="0" smtClean="0">
                <a:ln>
                  <a:noFill/>
                </a:ln>
                <a:solidFill>
                  <a:srgbClr val="C00000"/>
                </a:solidFill>
                <a:effectLst/>
                <a:latin typeface="Arial Black" pitchFamily="34" charset="0"/>
                <a:ea typeface="Times New Roman" pitchFamily="18" charset="0"/>
              </a:rPr>
              <a:t>O, onlara insanların ayetlerimize kesin olarak inanmadıklarını söyler.” </a:t>
            </a:r>
            <a:r>
              <a:rPr kumimoji="0" lang="tr-TR" sz="1200" b="1" i="0" u="none" strike="noStrike" cap="none" normalizeH="0" baseline="0" dirty="0" smtClean="0">
                <a:ln>
                  <a:noFill/>
                </a:ln>
                <a:solidFill>
                  <a:schemeClr val="tx1"/>
                </a:solidFill>
                <a:effectLst/>
                <a:latin typeface="Arial Black" pitchFamily="34" charset="0"/>
                <a:ea typeface="Times New Roman" pitchFamily="18" charset="0"/>
              </a:rPr>
              <a:t>(</a:t>
            </a:r>
            <a:r>
              <a:rPr kumimoji="0" lang="tr-TR" sz="1200" b="1" i="0" u="none" strike="noStrike" cap="none" normalizeH="0" baseline="0" dirty="0" err="1" smtClean="0">
                <a:ln>
                  <a:noFill/>
                </a:ln>
                <a:solidFill>
                  <a:schemeClr val="tx1"/>
                </a:solidFill>
                <a:effectLst/>
                <a:latin typeface="Arial Black" pitchFamily="34" charset="0"/>
                <a:ea typeface="Times New Roman" pitchFamily="18" charset="0"/>
              </a:rPr>
              <a:t>Neml</a:t>
            </a:r>
            <a:r>
              <a:rPr kumimoji="0" lang="tr-TR" sz="1200" b="1" i="0" u="none" strike="noStrike" cap="none" normalizeH="0" baseline="0" dirty="0" smtClean="0">
                <a:ln>
                  <a:noFill/>
                </a:ln>
                <a:solidFill>
                  <a:schemeClr val="tx1"/>
                </a:solidFill>
                <a:effectLst/>
                <a:latin typeface="Arial Black" pitchFamily="34" charset="0"/>
                <a:ea typeface="Times New Roman" pitchFamily="18" charset="0"/>
              </a:rPr>
              <a:t>, 27/82).</a:t>
            </a:r>
            <a:endParaRPr kumimoji="0" lang="tr-TR" b="1" i="0" u="none" strike="noStrike" cap="none" normalizeH="0" baseline="0" dirty="0" smtClean="0">
              <a:ln>
                <a:noFill/>
              </a:ln>
              <a:solidFill>
                <a:schemeClr val="tx1"/>
              </a:solidFill>
              <a:effectLst/>
              <a:latin typeface="Arial Black" pitchFamily="34" charset="0"/>
            </a:endParaRPr>
          </a:p>
        </p:txBody>
      </p:sp>
      <p:sp>
        <p:nvSpPr>
          <p:cNvPr id="6" name="5 Dikdörtgen"/>
          <p:cNvSpPr/>
          <p:nvPr/>
        </p:nvSpPr>
        <p:spPr>
          <a:xfrm>
            <a:off x="1043608" y="332656"/>
            <a:ext cx="4696927" cy="523220"/>
          </a:xfrm>
          <a:prstGeom prst="rect">
            <a:avLst/>
          </a:prstGeom>
        </p:spPr>
        <p:txBody>
          <a:bodyPr wrap="none">
            <a:spAutoFit/>
          </a:bodyPr>
          <a:lstStyle/>
          <a:p>
            <a:r>
              <a:rPr lang="tr-TR" sz="2800" b="1" dirty="0" smtClean="0">
                <a:solidFill>
                  <a:srgbClr val="FFFF00"/>
                </a:solidFill>
                <a:latin typeface="Arial Black" pitchFamily="34" charset="0"/>
                <a:cs typeface="Times New Roman" pitchFamily="18" charset="0"/>
              </a:rPr>
              <a:t>KIYAMET ALAMETLERİ</a:t>
            </a:r>
            <a:endParaRPr lang="tr-TR" sz="2800" dirty="0">
              <a:solidFill>
                <a:srgbClr val="FFFF00"/>
              </a:solidFill>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251520" y="908721"/>
            <a:ext cx="8892480" cy="5816977"/>
          </a:xfrm>
          <a:prstGeom prst="rect">
            <a:avLst/>
          </a:prstGeom>
        </p:spPr>
        <p:txBody>
          <a:bodyPr wrap="square">
            <a:spAutoFit/>
          </a:bodyPr>
          <a:lstStyle/>
          <a:p>
            <a:endParaRPr lang="tr-TR" b="1" dirty="0" smtClean="0">
              <a:latin typeface="Arial Black" pitchFamily="34" charset="0"/>
            </a:endParaRPr>
          </a:p>
          <a:p>
            <a:r>
              <a:rPr lang="tr-TR" sz="2000" b="1" dirty="0" smtClean="0">
                <a:latin typeface="Arial Black" pitchFamily="34" charset="0"/>
              </a:rPr>
              <a:t>-Ölüm denen gerçek her gün yaklaşıyor. Her geçen gün, yaşlı olsun, genç olsun bütün insanların ömür takviminden bir yaprak daha düşürüyor ve herkes kaçınılmaz biçimde hayatının sonuna doğru yol alıyor.</a:t>
            </a:r>
          </a:p>
          <a:p>
            <a:endParaRPr lang="tr-TR" sz="2000" b="1" dirty="0" smtClean="0">
              <a:latin typeface="Arial Black" pitchFamily="34" charset="0"/>
            </a:endParaRPr>
          </a:p>
          <a:p>
            <a:r>
              <a:rPr lang="tr-TR" sz="2000" b="1" dirty="0" smtClean="0">
                <a:solidFill>
                  <a:schemeClr val="bg1"/>
                </a:solidFill>
                <a:latin typeface="Arial Black" pitchFamily="34" charset="0"/>
              </a:rPr>
              <a:t>- Bunu, her gün yaşadığımız sayısız örneği ile görüp duruyoruz. Her canlının hayatı son bulacak. Ancak ömrü sınırlı olan yalnız insan değil, insanı omuzlarında taşıyan dünya; onun, içinde yer aldığı sistem ve bütün kainatın da tıpkı canlılar gibi belli bir ömrü var.</a:t>
            </a:r>
            <a:endParaRPr lang="tr-TR" sz="2000" b="1" dirty="0" smtClean="0">
              <a:latin typeface="Arial Black" pitchFamily="34" charset="0"/>
            </a:endParaRPr>
          </a:p>
          <a:p>
            <a:endParaRPr lang="tr-TR" sz="2000" b="1" dirty="0" smtClean="0">
              <a:latin typeface="Arial Black" pitchFamily="34" charset="0"/>
            </a:endParaRPr>
          </a:p>
          <a:p>
            <a:r>
              <a:rPr lang="tr-TR" sz="2000" b="1" dirty="0" smtClean="0">
                <a:latin typeface="Arial Black" pitchFamily="34" charset="0"/>
              </a:rPr>
              <a:t> -Bir gün gelecek kainatın da ömrü tükenecek ve her şey yerle bir olacak ve düzen bozulacaktır. Bu yer yüzünün ve bütün kainatın “ömrünün” sonu olacaktır. Kainatın, bu müthiş olayı yaşayacağı güne “kıyamet günü” diyoruz.</a:t>
            </a:r>
          </a:p>
          <a:p>
            <a:endParaRPr lang="tr-TR" b="1" dirty="0" smtClean="0">
              <a:latin typeface="Arial Black" pitchFamily="34" charset="0"/>
            </a:endParaRPr>
          </a:p>
          <a:p>
            <a:endParaRPr lang="tr-TR" b="1" dirty="0" smtClean="0">
              <a:latin typeface="Arial Black" pitchFamily="34" charset="0"/>
            </a:endParaRPr>
          </a:p>
          <a:p>
            <a:endParaRPr lang="tr-TR" b="1" dirty="0" smtClean="0">
              <a:latin typeface="Arial Black"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27168" cy="706090"/>
          </a:xfrm>
        </p:spPr>
        <p:txBody>
          <a:bodyPr>
            <a:normAutofit fontScale="90000"/>
          </a:bodyPr>
          <a:lstStyle/>
          <a:p>
            <a:endParaRPr lang="tr-TR" dirty="0"/>
          </a:p>
        </p:txBody>
      </p:sp>
      <p:sp>
        <p:nvSpPr>
          <p:cNvPr id="3" name="2 İçerik Yer Tutucusu"/>
          <p:cNvSpPr>
            <a:spLocks noGrp="1"/>
          </p:cNvSpPr>
          <p:nvPr>
            <p:ph sz="quarter" idx="1"/>
          </p:nvPr>
        </p:nvSpPr>
        <p:spPr>
          <a:xfrm>
            <a:off x="323528" y="980728"/>
            <a:ext cx="8568952" cy="5493224"/>
          </a:xfrm>
        </p:spPr>
        <p:txBody>
          <a:bodyPr>
            <a:normAutofit/>
          </a:bodyPr>
          <a:lstStyle/>
          <a:p>
            <a:endParaRPr lang="tr-TR" dirty="0" smtClean="0"/>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0" y="0"/>
            <a:ext cx="9144032" cy="6858024"/>
          </a:xfrm>
          <a:prstGeom prst="rect">
            <a:avLst/>
          </a:prstGeom>
          <a:noFill/>
        </p:spPr>
      </p:pic>
      <p:sp>
        <p:nvSpPr>
          <p:cNvPr id="5" name="4 Dikdörtgen"/>
          <p:cNvSpPr/>
          <p:nvPr/>
        </p:nvSpPr>
        <p:spPr>
          <a:xfrm>
            <a:off x="0" y="908720"/>
            <a:ext cx="9144000" cy="5970865"/>
          </a:xfrm>
          <a:prstGeom prst="rect">
            <a:avLst/>
          </a:prstGeom>
        </p:spPr>
        <p:txBody>
          <a:bodyPr wrap="square">
            <a:spAutoFit/>
          </a:bodyPr>
          <a:lstStyle/>
          <a:p>
            <a:r>
              <a:rPr lang="tr-TR" sz="2400" b="1" dirty="0" smtClean="0">
                <a:solidFill>
                  <a:srgbClr val="FFFF00"/>
                </a:solidFill>
                <a:latin typeface="Arial Black" pitchFamily="34" charset="0"/>
              </a:rPr>
              <a:t>4. Güneşin Batıdan doğması:</a:t>
            </a:r>
            <a:r>
              <a:rPr lang="tr-TR" sz="2400" b="1" dirty="0" smtClean="0">
                <a:solidFill>
                  <a:schemeClr val="accent3">
                    <a:lumMod val="60000"/>
                    <a:lumOff val="40000"/>
                  </a:schemeClr>
                </a:solidFill>
                <a:latin typeface="Arial Black" pitchFamily="34" charset="0"/>
              </a:rPr>
              <a:t>  </a:t>
            </a:r>
            <a:r>
              <a:rPr lang="tr-TR" b="1" dirty="0" smtClean="0">
                <a:solidFill>
                  <a:schemeClr val="accent3">
                    <a:lumMod val="60000"/>
                    <a:lumOff val="40000"/>
                  </a:schemeClr>
                </a:solidFill>
                <a:latin typeface="Arial Black" pitchFamily="34" charset="0"/>
              </a:rPr>
              <a:t>Güneş Batı’dan doğacaktır.</a:t>
            </a:r>
            <a:r>
              <a:rPr lang="tr-TR" dirty="0" smtClean="0">
                <a:solidFill>
                  <a:schemeClr val="accent3">
                    <a:lumMod val="60000"/>
                    <a:lumOff val="40000"/>
                  </a:schemeClr>
                </a:solidFill>
                <a:latin typeface="Arial Black" pitchFamily="34" charset="0"/>
              </a:rPr>
              <a:t> Hz. Peygamber bu konuda şöyle buyurmuştur:</a:t>
            </a:r>
          </a:p>
          <a:p>
            <a:r>
              <a:rPr lang="ar-SA" sz="2400" b="1" dirty="0" smtClean="0">
                <a:solidFill>
                  <a:schemeClr val="bg1"/>
                </a:solidFill>
                <a:latin typeface="Arial Black" pitchFamily="34" charset="0"/>
              </a:rPr>
              <a:t>لا تاتيكم الساعة حتى تطلع الشمس من مغربها </a:t>
            </a:r>
            <a:endParaRPr lang="tr-TR" sz="2400" b="1" dirty="0" smtClean="0">
              <a:solidFill>
                <a:schemeClr val="bg1"/>
              </a:solidFill>
              <a:latin typeface="Arial Black" pitchFamily="34" charset="0"/>
            </a:endParaRPr>
          </a:p>
          <a:p>
            <a:pPr>
              <a:buFont typeface="Wingdings" pitchFamily="2" charset="2"/>
              <a:buChar char="v"/>
            </a:pPr>
            <a:endParaRPr lang="tr-TR" sz="2000" dirty="0" smtClean="0">
              <a:solidFill>
                <a:schemeClr val="bg1"/>
              </a:solidFill>
              <a:latin typeface="Arial Black" pitchFamily="34" charset="0"/>
            </a:endParaRPr>
          </a:p>
          <a:p>
            <a:pPr>
              <a:buFont typeface="Wingdings" pitchFamily="2" charset="2"/>
              <a:buChar char="v"/>
            </a:pPr>
            <a:r>
              <a:rPr lang="tr-TR" sz="2000" dirty="0" smtClean="0">
                <a:solidFill>
                  <a:schemeClr val="bg1"/>
                </a:solidFill>
                <a:latin typeface="Arial Black" pitchFamily="34" charset="0"/>
              </a:rPr>
              <a:t>“</a:t>
            </a:r>
            <a:r>
              <a:rPr lang="tr-TR" sz="2000" i="1" dirty="0" smtClean="0">
                <a:solidFill>
                  <a:schemeClr val="bg1"/>
                </a:solidFill>
                <a:latin typeface="Arial Black" pitchFamily="34" charset="0"/>
              </a:rPr>
              <a:t>Güneş battığı yerden doğmadıkça kıyamet kopmayacaktır</a:t>
            </a:r>
            <a:r>
              <a:rPr lang="tr-TR" sz="2000" dirty="0" smtClean="0">
                <a:solidFill>
                  <a:schemeClr val="bg1"/>
                </a:solidFill>
                <a:latin typeface="Arial Black" pitchFamily="34" charset="0"/>
              </a:rPr>
              <a:t>."</a:t>
            </a:r>
            <a:r>
              <a:rPr lang="tr-TR" sz="2000" baseline="30000" dirty="0" smtClean="0">
                <a:solidFill>
                  <a:schemeClr val="bg1"/>
                </a:solidFill>
                <a:latin typeface="Arial Black" pitchFamily="34" charset="0"/>
                <a:hlinkClick r:id="rId3"/>
              </a:rPr>
              <a:t>[4]</a:t>
            </a:r>
            <a:r>
              <a:rPr lang="tr-TR" sz="2000" dirty="0" smtClean="0">
                <a:solidFill>
                  <a:schemeClr val="bg1"/>
                </a:solidFill>
                <a:latin typeface="Arial Black" pitchFamily="34" charset="0"/>
              </a:rPr>
              <a:t> </a:t>
            </a:r>
            <a:r>
              <a:rPr lang="tr-TR" sz="2000" dirty="0" smtClean="0">
                <a:latin typeface="Arial Black" pitchFamily="34" charset="0"/>
              </a:rPr>
              <a:t>  </a:t>
            </a:r>
          </a:p>
          <a:p>
            <a:pPr>
              <a:buFont typeface="Wingdings" pitchFamily="2" charset="2"/>
              <a:buChar char="v"/>
            </a:pPr>
            <a:endParaRPr lang="tr-TR" dirty="0" smtClean="0">
              <a:solidFill>
                <a:srgbClr val="FFC000"/>
              </a:solidFill>
              <a:latin typeface="Arial Black" pitchFamily="34" charset="0"/>
            </a:endParaRPr>
          </a:p>
          <a:p>
            <a:pPr>
              <a:buFont typeface="Wingdings" pitchFamily="2" charset="2"/>
              <a:buChar char="v"/>
            </a:pPr>
            <a:r>
              <a:rPr lang="tr-TR" dirty="0" smtClean="0">
                <a:solidFill>
                  <a:srgbClr val="FFC000"/>
                </a:solidFill>
                <a:latin typeface="Arial Black" pitchFamily="34" charset="0"/>
              </a:rPr>
              <a:t>Güneş Batıdan doğup ta insanlar bunu gördüklerinde hepsi iman edecek fakat bu iman onlara fayda sağlamayacaktır. </a:t>
            </a:r>
          </a:p>
          <a:p>
            <a:pPr>
              <a:buFont typeface="Wingdings" pitchFamily="2" charset="2"/>
              <a:buChar char="v"/>
            </a:pPr>
            <a:endParaRPr lang="tr-TR" dirty="0" smtClean="0">
              <a:latin typeface="Arial Black" pitchFamily="34" charset="0"/>
            </a:endParaRPr>
          </a:p>
          <a:p>
            <a:pPr>
              <a:buFont typeface="Wingdings" pitchFamily="2" charset="2"/>
              <a:buChar char="v"/>
            </a:pPr>
            <a:r>
              <a:rPr lang="tr-TR" dirty="0" smtClean="0">
                <a:latin typeface="Arial Black" pitchFamily="34" charset="0"/>
              </a:rPr>
              <a:t>Şu ayette işte bu anlatılmaktadır:</a:t>
            </a:r>
          </a:p>
          <a:p>
            <a:r>
              <a:rPr lang="ar-SA" sz="2400" b="1" dirty="0" smtClean="0">
                <a:solidFill>
                  <a:srgbClr val="FFC000"/>
                </a:solidFill>
                <a:latin typeface="Arial Black" pitchFamily="34" charset="0"/>
              </a:rPr>
              <a:t>يأتى بعض آيات ربك لا ينفع نفسا ايمانها لم تكن آمنت من قبل</a:t>
            </a:r>
            <a:r>
              <a:rPr lang="tr-TR" sz="2400" dirty="0" smtClean="0">
                <a:solidFill>
                  <a:srgbClr val="FFC000"/>
                </a:solidFill>
                <a:latin typeface="Arial Black" pitchFamily="34" charset="0"/>
              </a:rPr>
              <a:t> </a:t>
            </a:r>
            <a:r>
              <a:rPr lang="ar-SA" sz="2400" b="1" dirty="0" smtClean="0">
                <a:solidFill>
                  <a:srgbClr val="FFC000"/>
                </a:solidFill>
                <a:latin typeface="Arial Black" pitchFamily="34" charset="0"/>
              </a:rPr>
              <a:t>يوم</a:t>
            </a:r>
            <a:r>
              <a:rPr lang="ar-SA" sz="2400" i="1" dirty="0" smtClean="0">
                <a:solidFill>
                  <a:srgbClr val="FFC000"/>
                </a:solidFill>
                <a:latin typeface="Arial Black" pitchFamily="34" charset="0"/>
              </a:rPr>
              <a:t> </a:t>
            </a:r>
            <a:endParaRPr lang="tr-TR" sz="2400" i="1" dirty="0" smtClean="0">
              <a:solidFill>
                <a:srgbClr val="FFC000"/>
              </a:solidFill>
              <a:latin typeface="Arial Black" pitchFamily="34" charset="0"/>
            </a:endParaRPr>
          </a:p>
          <a:p>
            <a:pPr>
              <a:buFont typeface="Wingdings" pitchFamily="2" charset="2"/>
              <a:buChar char="v"/>
            </a:pPr>
            <a:endParaRPr lang="tr-TR" dirty="0" smtClean="0">
              <a:solidFill>
                <a:schemeClr val="accent3">
                  <a:lumMod val="60000"/>
                  <a:lumOff val="40000"/>
                </a:schemeClr>
              </a:solidFill>
              <a:latin typeface="Arial Black" pitchFamily="34" charset="0"/>
            </a:endParaRPr>
          </a:p>
          <a:p>
            <a:pPr>
              <a:buFont typeface="Wingdings" pitchFamily="2" charset="2"/>
              <a:buChar char="v"/>
            </a:pPr>
            <a:r>
              <a:rPr lang="tr-TR" dirty="0" smtClean="0">
                <a:solidFill>
                  <a:schemeClr val="accent3">
                    <a:lumMod val="60000"/>
                    <a:lumOff val="40000"/>
                  </a:schemeClr>
                </a:solidFill>
                <a:latin typeface="Arial Black" pitchFamily="34" charset="0"/>
              </a:rPr>
              <a:t>"</a:t>
            </a:r>
            <a:r>
              <a:rPr lang="tr-TR" dirty="0" err="1" smtClean="0">
                <a:solidFill>
                  <a:srgbClr val="C00000"/>
                </a:solidFill>
                <a:latin typeface="Arial Black" pitchFamily="34" charset="0"/>
              </a:rPr>
              <a:t>Rabb’inin</a:t>
            </a:r>
            <a:r>
              <a:rPr lang="tr-TR" dirty="0" smtClean="0">
                <a:solidFill>
                  <a:srgbClr val="C00000"/>
                </a:solidFill>
                <a:latin typeface="Arial Black" pitchFamily="34" charset="0"/>
              </a:rPr>
              <a:t> ayetlerinden bazısı geldiği gün daha önce iman etmemiş veya imanında bir hayır kazanmamış olan bir kimseye (o günkü) imanı fayda vermez.” </a:t>
            </a:r>
            <a:r>
              <a:rPr lang="tr-TR" sz="1400" dirty="0" smtClean="0">
                <a:latin typeface="Arial Black" pitchFamily="34" charset="0"/>
              </a:rPr>
              <a:t>(</a:t>
            </a:r>
            <a:r>
              <a:rPr lang="tr-TR" sz="1400" dirty="0" err="1" smtClean="0">
                <a:latin typeface="Arial Black" pitchFamily="34" charset="0"/>
              </a:rPr>
              <a:t>En'âm</a:t>
            </a:r>
            <a:r>
              <a:rPr lang="tr-TR" sz="1400" dirty="0" smtClean="0">
                <a:latin typeface="Arial Black" pitchFamily="34" charset="0"/>
              </a:rPr>
              <a:t>,6/158). </a:t>
            </a:r>
            <a:endParaRPr lang="tr-TR" dirty="0" smtClean="0">
              <a:latin typeface="Arial Black" pitchFamily="34" charset="0"/>
            </a:endParaRPr>
          </a:p>
          <a:p>
            <a:pPr>
              <a:buFont typeface="Wingdings" pitchFamily="2" charset="2"/>
              <a:buChar char="v"/>
            </a:pPr>
            <a:endParaRPr lang="tr-TR" dirty="0" smtClean="0">
              <a:solidFill>
                <a:srgbClr val="FFFF00"/>
              </a:solidFill>
              <a:latin typeface="Arial Black" pitchFamily="34" charset="0"/>
            </a:endParaRPr>
          </a:p>
          <a:p>
            <a:pPr>
              <a:buFont typeface="Wingdings" pitchFamily="2" charset="2"/>
              <a:buChar char="v"/>
            </a:pPr>
            <a:r>
              <a:rPr lang="tr-TR" dirty="0" smtClean="0">
                <a:solidFill>
                  <a:srgbClr val="FFFF00"/>
                </a:solidFill>
                <a:latin typeface="Arial Black" pitchFamily="34" charset="0"/>
              </a:rPr>
              <a:t>İşte bu an, tövbe kapısının kapandığı andır.</a:t>
            </a:r>
          </a:p>
          <a:p>
            <a:pPr>
              <a:buFont typeface="Wingdings" pitchFamily="2" charset="2"/>
              <a:buChar char="v"/>
            </a:pPr>
            <a:endParaRPr lang="tr-TR" dirty="0" smtClean="0">
              <a:latin typeface="Arial Black" pitchFamily="34" charset="0"/>
            </a:endParaRPr>
          </a:p>
          <a:p>
            <a:pPr>
              <a:buFont typeface="Wingdings" pitchFamily="2" charset="2"/>
              <a:buChar char="v"/>
            </a:pPr>
            <a:endParaRPr lang="tr-TR" dirty="0" smtClean="0">
              <a:latin typeface="Arial Black" pitchFamily="34" charset="0"/>
            </a:endParaRPr>
          </a:p>
          <a:p>
            <a:pPr>
              <a:buFont typeface="Wingdings" pitchFamily="2" charset="2"/>
              <a:buChar char="v"/>
            </a:pPr>
            <a:endParaRPr lang="tr-TR" dirty="0" smtClean="0">
              <a:latin typeface="Arial Black"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83568" y="1052736"/>
            <a:ext cx="7467600" cy="4873752"/>
          </a:xfrm>
        </p:spPr>
        <p:txBody>
          <a:bodyPr>
            <a:normAutofit/>
          </a:bodyPr>
          <a:lstStyle/>
          <a:p>
            <a:endParaRPr lang="tr-TR" dirty="0" smtClean="0"/>
          </a:p>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3">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1028343"/>
            <a:ext cx="8892480" cy="4955203"/>
          </a:xfrm>
          <a:prstGeom prst="rect">
            <a:avLst/>
          </a:prstGeom>
        </p:spPr>
        <p:txBody>
          <a:bodyPr wrap="square">
            <a:spAutoFit/>
          </a:bodyPr>
          <a:lstStyle/>
          <a:p>
            <a:r>
              <a:rPr lang="tr-TR" sz="2400" dirty="0" smtClean="0"/>
              <a:t> </a:t>
            </a:r>
            <a:r>
              <a:rPr lang="tr-TR" sz="2400" b="1" dirty="0" smtClean="0">
                <a:solidFill>
                  <a:srgbClr val="C00000"/>
                </a:solidFill>
                <a:latin typeface="Arial Black" pitchFamily="34" charset="0"/>
              </a:rPr>
              <a:t>5. Hazreti İsa (a.s)'</a:t>
            </a:r>
            <a:r>
              <a:rPr lang="tr-TR" sz="2400" b="1" dirty="0" err="1" smtClean="0">
                <a:solidFill>
                  <a:srgbClr val="C00000"/>
                </a:solidFill>
                <a:latin typeface="Arial Black" pitchFamily="34" charset="0"/>
              </a:rPr>
              <a:t>ın</a:t>
            </a:r>
            <a:r>
              <a:rPr lang="tr-TR" sz="2400" b="1" dirty="0" smtClean="0">
                <a:solidFill>
                  <a:srgbClr val="C00000"/>
                </a:solidFill>
                <a:latin typeface="Arial Black" pitchFamily="34" charset="0"/>
              </a:rPr>
              <a:t> inmesi:</a:t>
            </a:r>
            <a:r>
              <a:rPr lang="tr-TR" sz="2000" b="1" dirty="0" err="1" smtClean="0">
                <a:latin typeface="Arial Black" pitchFamily="34" charset="0"/>
              </a:rPr>
              <a:t>Hz.İsa’nın</a:t>
            </a:r>
            <a:r>
              <a:rPr lang="tr-TR" sz="2000" b="1" dirty="0" smtClean="0">
                <a:latin typeface="Arial Black" pitchFamily="34" charset="0"/>
              </a:rPr>
              <a:t> </a:t>
            </a:r>
            <a:r>
              <a:rPr lang="tr-TR" sz="2000" dirty="0" smtClean="0">
                <a:latin typeface="Arial Black" pitchFamily="34" charset="0"/>
              </a:rPr>
              <a:t>yer yüzüne inerek Hz. Peygamber’in </a:t>
            </a:r>
            <a:r>
              <a:rPr lang="tr-TR" sz="2000" dirty="0" err="1" smtClean="0">
                <a:latin typeface="Arial Black" pitchFamily="34" charset="0"/>
              </a:rPr>
              <a:t>dîni</a:t>
            </a:r>
            <a:r>
              <a:rPr lang="tr-TR" sz="2000" dirty="0" smtClean="0">
                <a:latin typeface="Arial Black" pitchFamily="34" charset="0"/>
              </a:rPr>
              <a:t> üzere amel etmesi, </a:t>
            </a:r>
            <a:r>
              <a:rPr lang="tr-TR" sz="2000" dirty="0" err="1" smtClean="0">
                <a:latin typeface="Arial Black" pitchFamily="34" charset="0"/>
              </a:rPr>
              <a:t>Deccâl’i</a:t>
            </a:r>
            <a:r>
              <a:rPr lang="tr-TR" sz="2000" dirty="0" smtClean="0">
                <a:latin typeface="Arial Black" pitchFamily="34" charset="0"/>
              </a:rPr>
              <a:t> öldürmesi. Hz. İsa’nın inişi, Kuranda işaret yollu bildirilmiş, sahih hadislerde ise açıkça ifade edilmiştir.</a:t>
            </a:r>
          </a:p>
          <a:p>
            <a:r>
              <a:rPr lang="ar-SA" sz="2800" b="1" dirty="0" smtClean="0">
                <a:solidFill>
                  <a:srgbClr val="FFFF00"/>
                </a:solidFill>
              </a:rPr>
              <a:t>وانه لعلم للساعة فلا تمترن بها</a:t>
            </a:r>
            <a:r>
              <a:rPr lang="ar-SA" sz="2800" i="1" dirty="0" smtClean="0">
                <a:solidFill>
                  <a:srgbClr val="FFFF00"/>
                </a:solidFill>
              </a:rPr>
              <a:t> </a:t>
            </a:r>
            <a:endParaRPr lang="tr-TR" sz="2800" dirty="0" smtClean="0">
              <a:solidFill>
                <a:srgbClr val="FFFF00"/>
              </a:solidFill>
            </a:endParaRPr>
          </a:p>
          <a:p>
            <a:pPr>
              <a:buFont typeface="Wingdings" pitchFamily="2" charset="2"/>
              <a:buChar char="v"/>
            </a:pPr>
            <a:endParaRPr lang="tr-TR" dirty="0" smtClean="0">
              <a:solidFill>
                <a:srgbClr val="C00000"/>
              </a:solidFill>
              <a:latin typeface="Arial Black" pitchFamily="34" charset="0"/>
            </a:endParaRPr>
          </a:p>
          <a:p>
            <a:pPr>
              <a:buFont typeface="Wingdings" pitchFamily="2" charset="2"/>
              <a:buChar char="v"/>
            </a:pPr>
            <a:r>
              <a:rPr lang="tr-TR" dirty="0" smtClean="0">
                <a:solidFill>
                  <a:srgbClr val="C00000"/>
                </a:solidFill>
                <a:latin typeface="Arial Black" pitchFamily="34" charset="0"/>
              </a:rPr>
              <a:t>“Şüphesiz o kıyametin (kopacağının) bir bilgisidir. Artık onun hakkında şüphe etmeyin” </a:t>
            </a:r>
            <a:r>
              <a:rPr lang="tr-TR" sz="1400" dirty="0" smtClean="0">
                <a:latin typeface="Arial Black" pitchFamily="34" charset="0"/>
              </a:rPr>
              <a:t>(</a:t>
            </a:r>
            <a:r>
              <a:rPr lang="tr-TR" sz="1400" dirty="0" err="1" smtClean="0">
                <a:latin typeface="Arial Black" pitchFamily="34" charset="0"/>
              </a:rPr>
              <a:t>Zuhruf</a:t>
            </a:r>
            <a:r>
              <a:rPr lang="tr-TR" sz="1400" dirty="0" smtClean="0">
                <a:latin typeface="Arial Black" pitchFamily="34" charset="0"/>
              </a:rPr>
              <a:t>, 43/61)</a:t>
            </a:r>
            <a:r>
              <a:rPr lang="tr-TR" dirty="0" smtClean="0">
                <a:latin typeface="Arial Black" pitchFamily="34" charset="0"/>
              </a:rPr>
              <a:t> anlamındaki ayet, öncesi ve sonrası ile değerlendirilerek “kıyametin bilgisi” olduğu bildirilenin İsa (a.s.) olduğunu tefsir bilginleri ifade etmektedirler.</a:t>
            </a:r>
          </a:p>
          <a:p>
            <a:endParaRPr lang="tr-TR" b="1" dirty="0" smtClean="0">
              <a:solidFill>
                <a:srgbClr val="FF0000"/>
              </a:solidFill>
              <a:latin typeface="Arial Black" pitchFamily="34" charset="0"/>
            </a:endParaRPr>
          </a:p>
          <a:p>
            <a:r>
              <a:rPr lang="tr-TR" sz="2400" b="1" dirty="0" smtClean="0">
                <a:solidFill>
                  <a:srgbClr val="C00000"/>
                </a:solidFill>
                <a:latin typeface="Arial Black" pitchFamily="34" charset="0"/>
              </a:rPr>
              <a:t>6. Y’ecüc ve Me’cüc : </a:t>
            </a:r>
            <a:r>
              <a:rPr lang="tr-TR" b="1" dirty="0" smtClean="0">
                <a:solidFill>
                  <a:schemeClr val="bg1"/>
                </a:solidFill>
                <a:latin typeface="Arial Black" pitchFamily="34" charset="0"/>
              </a:rPr>
              <a:t>Y’ecüc ve Me’cüc </a:t>
            </a:r>
            <a:r>
              <a:rPr lang="tr-TR" dirty="0" smtClean="0">
                <a:solidFill>
                  <a:schemeClr val="bg1"/>
                </a:solidFill>
                <a:latin typeface="Arial Black" pitchFamily="34" charset="0"/>
              </a:rPr>
              <a:t>adlı iki kavmin ortaya çıkıp yer yüzünde fesat ve bozgunculuk çıkarmaları. </a:t>
            </a:r>
          </a:p>
          <a:p>
            <a:pPr>
              <a:buFont typeface="Wingdings" pitchFamily="2" charset="2"/>
              <a:buChar char="v"/>
            </a:pPr>
            <a:endParaRPr lang="tr-TR" dirty="0" smtClean="0">
              <a:solidFill>
                <a:schemeClr val="bg1"/>
              </a:solidFill>
              <a:latin typeface="Arial Black" pitchFamily="34" charset="0"/>
            </a:endParaRPr>
          </a:p>
          <a:p>
            <a:pPr>
              <a:buFont typeface="Wingdings" pitchFamily="2" charset="2"/>
              <a:buChar char="v"/>
            </a:pPr>
            <a:r>
              <a:rPr lang="tr-TR" dirty="0" smtClean="0">
                <a:solidFill>
                  <a:srgbClr val="002060"/>
                </a:solidFill>
                <a:latin typeface="Arial Black" pitchFamily="34" charset="0"/>
              </a:rPr>
              <a:t>Şu ayet-i kerimede bu olaya işaret vardır:</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0" y="0"/>
            <a:ext cx="9144032" cy="6858024"/>
          </a:xfrm>
          <a:prstGeom prst="rect">
            <a:avLst/>
          </a:prstGeom>
          <a:noFill/>
        </p:spPr>
      </p:pic>
      <p:sp>
        <p:nvSpPr>
          <p:cNvPr id="5" name="4 Dikdörtgen"/>
          <p:cNvSpPr/>
          <p:nvPr/>
        </p:nvSpPr>
        <p:spPr>
          <a:xfrm>
            <a:off x="0" y="1628800"/>
            <a:ext cx="9144000" cy="4062651"/>
          </a:xfrm>
          <a:prstGeom prst="rect">
            <a:avLst/>
          </a:prstGeom>
        </p:spPr>
        <p:txBody>
          <a:bodyPr wrap="square">
            <a:spAutoFit/>
          </a:bodyPr>
          <a:lstStyle/>
          <a:p>
            <a:endParaRPr lang="tr-TR" dirty="0" smtClean="0"/>
          </a:p>
          <a:p>
            <a:endParaRPr lang="tr-TR" dirty="0" smtClean="0"/>
          </a:p>
          <a:p>
            <a:pPr>
              <a:buFont typeface="Wingdings" pitchFamily="2" charset="2"/>
              <a:buChar char="v"/>
            </a:pPr>
            <a:endParaRPr lang="tr-TR" sz="2000" dirty="0" smtClean="0">
              <a:solidFill>
                <a:srgbClr val="FFFF00"/>
              </a:solidFill>
              <a:latin typeface="Arial Black" pitchFamily="34" charset="0"/>
            </a:endParaRPr>
          </a:p>
          <a:p>
            <a:pPr>
              <a:buFont typeface="Wingdings" pitchFamily="2" charset="2"/>
              <a:buChar char="v"/>
            </a:pPr>
            <a:r>
              <a:rPr lang="tr-TR" sz="2000" dirty="0" smtClean="0">
                <a:solidFill>
                  <a:srgbClr val="FFFF00"/>
                </a:solidFill>
                <a:latin typeface="Arial Black" pitchFamily="34" charset="0"/>
              </a:rPr>
              <a:t>“Nihayet </a:t>
            </a:r>
            <a:r>
              <a:rPr lang="tr-TR" sz="2000" dirty="0" err="1" smtClean="0">
                <a:solidFill>
                  <a:srgbClr val="FFFF00"/>
                </a:solidFill>
                <a:latin typeface="Arial Black" pitchFamily="34" charset="0"/>
              </a:rPr>
              <a:t>Ye’cüc</a:t>
            </a:r>
            <a:r>
              <a:rPr lang="tr-TR" sz="2000" dirty="0" smtClean="0">
                <a:solidFill>
                  <a:srgbClr val="FFFF00"/>
                </a:solidFill>
                <a:latin typeface="Arial Black" pitchFamily="34" charset="0"/>
              </a:rPr>
              <a:t> ve </a:t>
            </a:r>
            <a:r>
              <a:rPr lang="tr-TR" sz="2000" dirty="0" err="1" smtClean="0">
                <a:solidFill>
                  <a:srgbClr val="FFFF00"/>
                </a:solidFill>
                <a:latin typeface="Arial Black" pitchFamily="34" charset="0"/>
              </a:rPr>
              <a:t>Me’cüc’ün</a:t>
            </a:r>
            <a:r>
              <a:rPr lang="tr-TR" sz="2000" dirty="0" smtClean="0">
                <a:solidFill>
                  <a:srgbClr val="FFFF00"/>
                </a:solidFill>
                <a:latin typeface="Arial Black" pitchFamily="34" charset="0"/>
              </a:rPr>
              <a:t> önü açıldığı zaman </a:t>
            </a:r>
            <a:r>
              <a:rPr lang="tr-TR" sz="2000" dirty="0" smtClean="0">
                <a:solidFill>
                  <a:srgbClr val="00B0F0"/>
                </a:solidFill>
                <a:latin typeface="Arial Black" pitchFamily="34" charset="0"/>
              </a:rPr>
              <a:t>her tepeden akın ederler. </a:t>
            </a:r>
            <a:r>
              <a:rPr lang="tr-TR" dirty="0" smtClean="0">
                <a:solidFill>
                  <a:schemeClr val="bg1"/>
                </a:solidFill>
                <a:latin typeface="Arial Black" pitchFamily="34" charset="0"/>
              </a:rPr>
              <a:t>Gerçek </a:t>
            </a:r>
            <a:r>
              <a:rPr lang="tr-TR" dirty="0" err="1" smtClean="0">
                <a:solidFill>
                  <a:schemeClr val="bg1"/>
                </a:solidFill>
                <a:latin typeface="Arial Black" pitchFamily="34" charset="0"/>
              </a:rPr>
              <a:t>vaad</a:t>
            </a:r>
            <a:r>
              <a:rPr lang="tr-TR" dirty="0" smtClean="0">
                <a:solidFill>
                  <a:schemeClr val="bg1"/>
                </a:solidFill>
                <a:latin typeface="Arial Black" pitchFamily="34" charset="0"/>
              </a:rPr>
              <a:t> (kıyametin kopması) yaklaşır, </a:t>
            </a:r>
            <a:r>
              <a:rPr lang="tr-TR" dirty="0" smtClean="0">
                <a:solidFill>
                  <a:srgbClr val="FFFF00"/>
                </a:solidFill>
                <a:latin typeface="Arial Black" pitchFamily="34" charset="0"/>
              </a:rPr>
              <a:t>bir de bakarsın inkar edenlerin gözleri açılıp donakalmıştır...”</a:t>
            </a:r>
            <a:r>
              <a:rPr lang="tr-TR" dirty="0" smtClean="0"/>
              <a:t> </a:t>
            </a:r>
            <a:r>
              <a:rPr lang="tr-TR" sz="1400" dirty="0" smtClean="0">
                <a:latin typeface="Arial Black" pitchFamily="34" charset="0"/>
              </a:rPr>
              <a:t>(</a:t>
            </a:r>
            <a:r>
              <a:rPr lang="tr-TR" sz="1400" dirty="0" err="1" smtClean="0">
                <a:latin typeface="Arial Black" pitchFamily="34" charset="0"/>
              </a:rPr>
              <a:t>Enbiyâ</a:t>
            </a:r>
            <a:r>
              <a:rPr lang="tr-TR" sz="1400" dirty="0" smtClean="0">
                <a:latin typeface="Arial Black" pitchFamily="34" charset="0"/>
              </a:rPr>
              <a:t>, 21/96-97)</a:t>
            </a:r>
            <a:endParaRPr lang="tr-TR" dirty="0" smtClean="0">
              <a:latin typeface="Arial Black" pitchFamily="34" charset="0"/>
            </a:endParaRPr>
          </a:p>
          <a:p>
            <a:endParaRPr lang="tr-TR" b="1" dirty="0" smtClean="0">
              <a:solidFill>
                <a:srgbClr val="FF0000"/>
              </a:solidFill>
            </a:endParaRPr>
          </a:p>
          <a:p>
            <a:endParaRPr lang="tr-TR" b="1" dirty="0" smtClean="0">
              <a:solidFill>
                <a:srgbClr val="FF0000"/>
              </a:solidFill>
            </a:endParaRPr>
          </a:p>
          <a:p>
            <a:r>
              <a:rPr lang="tr-TR" b="1" dirty="0" smtClean="0">
                <a:solidFill>
                  <a:srgbClr val="C00000"/>
                </a:solidFill>
                <a:latin typeface="Arial Black" pitchFamily="34" charset="0"/>
              </a:rPr>
              <a:t>7, 8, 9: Yeryüzünün Doğusunda, Batısında ve Arap Yarımadasında güneş tutulması.</a:t>
            </a:r>
          </a:p>
          <a:p>
            <a:r>
              <a:rPr lang="tr-TR" b="1" dirty="0" smtClean="0">
                <a:solidFill>
                  <a:schemeClr val="bg1"/>
                </a:solidFill>
                <a:latin typeface="Arial Black" pitchFamily="34" charset="0"/>
              </a:rPr>
              <a:t>10.Yemen’de büyük bir ateşin ortaya çıkması.</a:t>
            </a:r>
          </a:p>
          <a:p>
            <a:endParaRPr lang="tr-TR" b="1" dirty="0" smtClean="0">
              <a:solidFill>
                <a:srgbClr val="002060"/>
              </a:solidFill>
            </a:endParaRPr>
          </a:p>
          <a:p>
            <a:pPr>
              <a:buFont typeface="Wingdings" pitchFamily="2" charset="2"/>
              <a:buChar char="v"/>
            </a:pPr>
            <a:r>
              <a:rPr lang="tr-TR" dirty="0" smtClean="0">
                <a:solidFill>
                  <a:srgbClr val="002060"/>
                </a:solidFill>
                <a:latin typeface="Arial Black" pitchFamily="34" charset="0"/>
              </a:rPr>
              <a:t>Aşağıdaki hadis bu alametleri topluca bildirmektedir.</a:t>
            </a:r>
          </a:p>
          <a:p>
            <a:endParaRPr lang="tr-TR" dirty="0">
              <a:solidFill>
                <a:srgbClr val="002060"/>
              </a:solidFill>
              <a:latin typeface="Arial Black" pitchFamily="34" charset="0"/>
            </a:endParaRPr>
          </a:p>
        </p:txBody>
      </p:sp>
      <p:sp>
        <p:nvSpPr>
          <p:cNvPr id="6" name="5 Dikdörtgen"/>
          <p:cNvSpPr/>
          <p:nvPr/>
        </p:nvSpPr>
        <p:spPr>
          <a:xfrm>
            <a:off x="0" y="1196752"/>
            <a:ext cx="9144000" cy="954107"/>
          </a:xfrm>
          <a:prstGeom prst="rect">
            <a:avLst/>
          </a:prstGeom>
        </p:spPr>
        <p:txBody>
          <a:bodyPr wrap="square">
            <a:spAutoFit/>
          </a:bodyPr>
          <a:lstStyle/>
          <a:p>
            <a:r>
              <a:rPr lang="ar-SA" sz="2800" b="1" dirty="0" smtClean="0">
                <a:solidFill>
                  <a:srgbClr val="FFFF00"/>
                </a:solidFill>
              </a:rPr>
              <a:t>حتى اذا فتحت يأجوج ومأجوج </a:t>
            </a:r>
            <a:r>
              <a:rPr lang="ar-SA" sz="2800" b="1" dirty="0" smtClean="0">
                <a:solidFill>
                  <a:srgbClr val="00B0F0"/>
                </a:solidFill>
              </a:rPr>
              <a:t>وهم من كل حدب ينسلون </a:t>
            </a:r>
            <a:r>
              <a:rPr lang="ar-SA" sz="2800" b="1" dirty="0" smtClean="0">
                <a:solidFill>
                  <a:schemeClr val="bg1"/>
                </a:solidFill>
              </a:rPr>
              <a:t>واقترب الوعد الحق</a:t>
            </a:r>
            <a:r>
              <a:rPr lang="ar-SA" sz="2800" b="1" dirty="0" smtClean="0">
                <a:solidFill>
                  <a:srgbClr val="FFFF00"/>
                </a:solidFill>
              </a:rPr>
              <a:t> فاذا هى شاخصة ابصارالذين كفرو</a:t>
            </a:r>
            <a:r>
              <a:rPr lang="ar-SA" sz="2000" b="1" i="1" dirty="0" smtClean="0">
                <a:solidFill>
                  <a:srgbClr val="FFFF00"/>
                </a:solidFill>
              </a:rPr>
              <a:t>ا</a:t>
            </a:r>
            <a:endParaRPr lang="tr-TR" sz="2000" dirty="0" smtClean="0">
              <a:solidFill>
                <a:srgbClr val="FFFF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0" y="0"/>
            <a:ext cx="9144032" cy="6858024"/>
          </a:xfrm>
          <a:prstGeom prst="rect">
            <a:avLst/>
          </a:prstGeom>
          <a:noFill/>
        </p:spPr>
      </p:pic>
      <p:sp>
        <p:nvSpPr>
          <p:cNvPr id="5" name="4 Dikdörtgen"/>
          <p:cNvSpPr/>
          <p:nvPr/>
        </p:nvSpPr>
        <p:spPr>
          <a:xfrm>
            <a:off x="0" y="908720"/>
            <a:ext cx="9144000" cy="5324535"/>
          </a:xfrm>
          <a:prstGeom prst="rect">
            <a:avLst/>
          </a:prstGeom>
        </p:spPr>
        <p:txBody>
          <a:bodyPr wrap="square">
            <a:spAutoFit/>
          </a:bodyPr>
          <a:lstStyle/>
          <a:p>
            <a:r>
              <a:rPr lang="tr-TR" sz="2000" dirty="0" err="1" smtClean="0">
                <a:solidFill>
                  <a:srgbClr val="FFFF00"/>
                </a:solidFill>
                <a:latin typeface="Arial Black" pitchFamily="34" charset="0"/>
              </a:rPr>
              <a:t>Hüzeyfe</a:t>
            </a:r>
            <a:r>
              <a:rPr lang="tr-TR" sz="2000" dirty="0" smtClean="0">
                <a:solidFill>
                  <a:srgbClr val="FFFF00"/>
                </a:solidFill>
                <a:latin typeface="Arial Black" pitchFamily="34" charset="0"/>
              </a:rPr>
              <a:t> b. </a:t>
            </a:r>
            <a:r>
              <a:rPr lang="tr-TR" sz="2000" dirty="0" err="1" smtClean="0">
                <a:solidFill>
                  <a:srgbClr val="FFFF00"/>
                </a:solidFill>
                <a:latin typeface="Arial Black" pitchFamily="34" charset="0"/>
              </a:rPr>
              <a:t>Üseyd</a:t>
            </a:r>
            <a:r>
              <a:rPr lang="tr-TR" sz="2000" dirty="0" smtClean="0">
                <a:solidFill>
                  <a:srgbClr val="FFFF00"/>
                </a:solidFill>
                <a:latin typeface="Arial Black" pitchFamily="34" charset="0"/>
              </a:rPr>
              <a:t> (r.a.) anlatıyor: Resülullah (s.a.v.);</a:t>
            </a:r>
          </a:p>
          <a:p>
            <a:endParaRPr lang="tr-TR" sz="2000" dirty="0" smtClean="0">
              <a:solidFill>
                <a:srgbClr val="FFFF00"/>
              </a:solidFill>
              <a:latin typeface="Arial Black" pitchFamily="34" charset="0"/>
            </a:endParaRPr>
          </a:p>
          <a:p>
            <a:r>
              <a:rPr lang="ar-SA" sz="2800" b="1" dirty="0" smtClean="0">
                <a:solidFill>
                  <a:srgbClr val="C00000"/>
                </a:solidFill>
                <a:latin typeface="Arial Black" pitchFamily="34" charset="0"/>
              </a:rPr>
              <a:t>انها لن تقوم الساعة </a:t>
            </a:r>
            <a:r>
              <a:rPr lang="ar-SA" sz="2800" b="1" dirty="0" smtClean="0">
                <a:solidFill>
                  <a:schemeClr val="bg1"/>
                </a:solidFill>
                <a:latin typeface="Arial Black" pitchFamily="34" charset="0"/>
              </a:rPr>
              <a:t>حتى ترون قبلها عشر آيات </a:t>
            </a:r>
            <a:r>
              <a:rPr lang="ar-SA" sz="2800" b="1" dirty="0" smtClean="0">
                <a:solidFill>
                  <a:srgbClr val="FFC000"/>
                </a:solidFill>
                <a:latin typeface="Arial Black" pitchFamily="34" charset="0"/>
              </a:rPr>
              <a:t>فذ كر الدخان </a:t>
            </a:r>
            <a:r>
              <a:rPr lang="ar-SA" sz="2800" b="1" dirty="0" smtClean="0">
                <a:latin typeface="Arial Black" pitchFamily="34" charset="0"/>
              </a:rPr>
              <a:t>والد جال </a:t>
            </a:r>
            <a:r>
              <a:rPr lang="ar-SA" sz="2800" b="1" dirty="0" smtClean="0">
                <a:solidFill>
                  <a:srgbClr val="7030A0"/>
                </a:solidFill>
                <a:latin typeface="Arial Black" pitchFamily="34" charset="0"/>
              </a:rPr>
              <a:t>والدابة</a:t>
            </a:r>
            <a:r>
              <a:rPr lang="ar-SA" sz="2800" b="1" dirty="0" smtClean="0">
                <a:latin typeface="Arial Black" pitchFamily="34" charset="0"/>
              </a:rPr>
              <a:t> </a:t>
            </a:r>
            <a:r>
              <a:rPr lang="ar-SA" sz="2800" b="1" dirty="0" smtClean="0">
                <a:solidFill>
                  <a:srgbClr val="FFFF00"/>
                </a:solidFill>
                <a:latin typeface="Arial Black" pitchFamily="34" charset="0"/>
              </a:rPr>
              <a:t>وطلوع الشس من مغربها</a:t>
            </a:r>
            <a:r>
              <a:rPr lang="ar-SA" sz="2800" b="1" dirty="0" smtClean="0">
                <a:latin typeface="Arial Black" pitchFamily="34" charset="0"/>
              </a:rPr>
              <a:t> </a:t>
            </a:r>
            <a:r>
              <a:rPr lang="ar-SA" sz="2800" b="1" dirty="0" smtClean="0">
                <a:solidFill>
                  <a:srgbClr val="C00000"/>
                </a:solidFill>
                <a:latin typeface="Arial Black" pitchFamily="34" charset="0"/>
              </a:rPr>
              <a:t>ونزول عيسى بن مريم </a:t>
            </a:r>
            <a:r>
              <a:rPr lang="ar-SA" sz="2800" b="1" dirty="0" smtClean="0">
                <a:solidFill>
                  <a:schemeClr val="bg1"/>
                </a:solidFill>
                <a:latin typeface="Arial Black" pitchFamily="34" charset="0"/>
              </a:rPr>
              <a:t>و يأجوج ومأجوج</a:t>
            </a:r>
            <a:r>
              <a:rPr lang="ar-SA" sz="2800" b="1" dirty="0" smtClean="0">
                <a:latin typeface="Arial Black" pitchFamily="34" charset="0"/>
              </a:rPr>
              <a:t> وثلاثة خسوف </a:t>
            </a:r>
            <a:r>
              <a:rPr lang="ar-SA" sz="2800" b="1" dirty="0" smtClean="0">
                <a:solidFill>
                  <a:srgbClr val="FFC000"/>
                </a:solidFill>
                <a:latin typeface="Arial Black" pitchFamily="34" charset="0"/>
              </a:rPr>
              <a:t>خسف بالمشرق </a:t>
            </a:r>
            <a:r>
              <a:rPr lang="ar-SA" sz="2800" b="1" dirty="0" smtClean="0">
                <a:solidFill>
                  <a:srgbClr val="002060"/>
                </a:solidFill>
                <a:latin typeface="Arial Black" pitchFamily="34" charset="0"/>
              </a:rPr>
              <a:t>وخسف بالمغرب </a:t>
            </a:r>
            <a:r>
              <a:rPr lang="ar-SA" sz="2800" b="1" dirty="0" smtClean="0">
                <a:solidFill>
                  <a:srgbClr val="C00000"/>
                </a:solidFill>
                <a:latin typeface="Arial Black" pitchFamily="34" charset="0"/>
              </a:rPr>
              <a:t>وخسف بجزيرة العرب </a:t>
            </a:r>
            <a:r>
              <a:rPr lang="ar-SA" sz="2800" b="1" dirty="0" smtClean="0">
                <a:latin typeface="Arial Black" pitchFamily="34" charset="0"/>
              </a:rPr>
              <a:t>وآخر ذالك نار تخرج من اليمن</a:t>
            </a:r>
            <a:endParaRPr lang="tr-TR" sz="2800" dirty="0" smtClean="0">
              <a:latin typeface="Arial Black" pitchFamily="34" charset="0"/>
            </a:endParaRPr>
          </a:p>
          <a:p>
            <a:endParaRPr lang="tr-TR" sz="2000" dirty="0" smtClean="0">
              <a:solidFill>
                <a:srgbClr val="C00000"/>
              </a:solidFill>
              <a:latin typeface="Arial Black" pitchFamily="34" charset="0"/>
            </a:endParaRPr>
          </a:p>
          <a:p>
            <a:pPr>
              <a:buFont typeface="Wingdings" pitchFamily="2" charset="2"/>
              <a:buChar char="v"/>
            </a:pPr>
            <a:r>
              <a:rPr lang="tr-TR" sz="2400" dirty="0" smtClean="0">
                <a:solidFill>
                  <a:srgbClr val="C00000"/>
                </a:solidFill>
                <a:latin typeface="Arial Black" pitchFamily="34" charset="0"/>
              </a:rPr>
              <a:t>“</a:t>
            </a:r>
            <a:r>
              <a:rPr lang="tr-TR" sz="2400" i="1" dirty="0" smtClean="0">
                <a:solidFill>
                  <a:srgbClr val="C00000"/>
                </a:solidFill>
                <a:latin typeface="Arial Black" pitchFamily="34" charset="0"/>
              </a:rPr>
              <a:t>Kıyamet, </a:t>
            </a:r>
            <a:r>
              <a:rPr lang="tr-TR" sz="2400" i="1" dirty="0" smtClean="0">
                <a:solidFill>
                  <a:schemeClr val="bg1"/>
                </a:solidFill>
                <a:latin typeface="Arial Black" pitchFamily="34" charset="0"/>
              </a:rPr>
              <a:t>kopuşundan önce on alameti görmediğiniz sürece </a:t>
            </a:r>
            <a:r>
              <a:rPr lang="tr-TR" sz="2400" i="1" dirty="0" smtClean="0">
                <a:solidFill>
                  <a:srgbClr val="C00000"/>
                </a:solidFill>
                <a:latin typeface="Arial Black" pitchFamily="34" charset="0"/>
              </a:rPr>
              <a:t>kopmayacaktır, buyurdu </a:t>
            </a:r>
            <a:r>
              <a:rPr lang="tr-TR" sz="2400" i="1" dirty="0" smtClean="0">
                <a:solidFill>
                  <a:srgbClr val="FFC000"/>
                </a:solidFill>
                <a:latin typeface="Arial Black" pitchFamily="34" charset="0"/>
              </a:rPr>
              <a:t>ve Duman,</a:t>
            </a:r>
            <a:r>
              <a:rPr lang="tr-TR" sz="2400" i="1" dirty="0" err="1" smtClean="0">
                <a:latin typeface="Arial Black" pitchFamily="34" charset="0"/>
              </a:rPr>
              <a:t>Deccâl’i</a:t>
            </a:r>
            <a:r>
              <a:rPr lang="tr-TR" sz="2400" i="1" dirty="0" smtClean="0">
                <a:latin typeface="Arial Black" pitchFamily="34" charset="0"/>
              </a:rPr>
              <a:t>, </a:t>
            </a:r>
            <a:r>
              <a:rPr lang="tr-TR" sz="2400" i="1" dirty="0" smtClean="0">
                <a:solidFill>
                  <a:srgbClr val="7030A0"/>
                </a:solidFill>
                <a:latin typeface="Arial Black" pitchFamily="34" charset="0"/>
              </a:rPr>
              <a:t>Dâbbetü’l-Arz’ı,</a:t>
            </a:r>
            <a:r>
              <a:rPr lang="tr-TR" sz="2400" i="1" dirty="0" smtClean="0">
                <a:latin typeface="Arial Black" pitchFamily="34" charset="0"/>
              </a:rPr>
              <a:t> </a:t>
            </a:r>
            <a:r>
              <a:rPr lang="tr-TR" sz="2400" i="1" dirty="0" smtClean="0">
                <a:solidFill>
                  <a:srgbClr val="FFFF00"/>
                </a:solidFill>
                <a:latin typeface="Arial Black" pitchFamily="34" charset="0"/>
              </a:rPr>
              <a:t>Güneşin Batı’dan doğmasını,</a:t>
            </a:r>
            <a:r>
              <a:rPr lang="tr-TR" sz="2400" i="1" dirty="0" smtClean="0">
                <a:latin typeface="Arial Black" pitchFamily="34" charset="0"/>
              </a:rPr>
              <a:t> </a:t>
            </a:r>
            <a:r>
              <a:rPr lang="tr-TR" sz="2400" i="1" dirty="0" smtClean="0">
                <a:solidFill>
                  <a:srgbClr val="C00000"/>
                </a:solidFill>
                <a:latin typeface="Arial Black" pitchFamily="34" charset="0"/>
              </a:rPr>
              <a:t>İsa b. Meryem’in inişini, </a:t>
            </a:r>
            <a:r>
              <a:rPr lang="tr-TR" sz="2400" i="1" dirty="0" err="1" smtClean="0">
                <a:solidFill>
                  <a:schemeClr val="bg1"/>
                </a:solidFill>
                <a:latin typeface="Arial Black" pitchFamily="34" charset="0"/>
              </a:rPr>
              <a:t>Ye’cüc</a:t>
            </a:r>
            <a:r>
              <a:rPr lang="tr-TR" sz="2400" i="1" dirty="0" smtClean="0">
                <a:solidFill>
                  <a:schemeClr val="bg1"/>
                </a:solidFill>
                <a:latin typeface="Arial Black" pitchFamily="34" charset="0"/>
              </a:rPr>
              <a:t> ve </a:t>
            </a:r>
            <a:r>
              <a:rPr lang="tr-TR" sz="2400" i="1" dirty="0" err="1" smtClean="0">
                <a:solidFill>
                  <a:schemeClr val="bg1"/>
                </a:solidFill>
                <a:latin typeface="Arial Black" pitchFamily="34" charset="0"/>
              </a:rPr>
              <a:t>Me’cüc’ü</a:t>
            </a:r>
            <a:r>
              <a:rPr lang="tr-TR" sz="2400" i="1" dirty="0" smtClean="0">
                <a:solidFill>
                  <a:schemeClr val="bg1"/>
                </a:solidFill>
                <a:latin typeface="Arial Black" pitchFamily="34" charset="0"/>
              </a:rPr>
              <a:t>, </a:t>
            </a:r>
            <a:r>
              <a:rPr lang="tr-TR" sz="2400" i="1" dirty="0" smtClean="0">
                <a:latin typeface="Arial Black" pitchFamily="34" charset="0"/>
              </a:rPr>
              <a:t>üç güneş tutulmasını, </a:t>
            </a:r>
            <a:r>
              <a:rPr lang="tr-TR" sz="2400" i="1" dirty="0" smtClean="0">
                <a:solidFill>
                  <a:srgbClr val="FFC000"/>
                </a:solidFill>
                <a:latin typeface="Arial Black" pitchFamily="34" charset="0"/>
              </a:rPr>
              <a:t>Doğudakini,</a:t>
            </a:r>
            <a:r>
              <a:rPr lang="tr-TR" sz="2400" i="1" dirty="0" smtClean="0">
                <a:latin typeface="Arial Black" pitchFamily="34" charset="0"/>
              </a:rPr>
              <a:t> </a:t>
            </a:r>
            <a:r>
              <a:rPr lang="tr-TR" sz="2400" i="1" dirty="0" smtClean="0">
                <a:solidFill>
                  <a:srgbClr val="002060"/>
                </a:solidFill>
                <a:latin typeface="Arial Black" pitchFamily="34" charset="0"/>
              </a:rPr>
              <a:t>Batıdakini </a:t>
            </a:r>
            <a:r>
              <a:rPr lang="tr-TR" sz="2400" i="1" dirty="0" smtClean="0">
                <a:solidFill>
                  <a:srgbClr val="C00000"/>
                </a:solidFill>
                <a:latin typeface="Arial Black" pitchFamily="34" charset="0"/>
              </a:rPr>
              <a:t>ve Arap Yarımadasındakini </a:t>
            </a:r>
            <a:r>
              <a:rPr lang="tr-TR" sz="2400" i="1" dirty="0" smtClean="0">
                <a:latin typeface="Arial Black" pitchFamily="34" charset="0"/>
              </a:rPr>
              <a:t>ve son olarak da Yemen’de çıkacak ateşi </a:t>
            </a:r>
            <a:r>
              <a:rPr lang="tr-TR" sz="2400" i="1" dirty="0" smtClean="0">
                <a:solidFill>
                  <a:srgbClr val="FFC000"/>
                </a:solidFill>
                <a:latin typeface="Arial Black" pitchFamily="34" charset="0"/>
              </a:rPr>
              <a:t>zikretti.</a:t>
            </a:r>
            <a:r>
              <a:rPr lang="tr-TR" sz="2400" dirty="0" smtClean="0">
                <a:solidFill>
                  <a:srgbClr val="FFC000"/>
                </a:solidFill>
                <a:latin typeface="Arial Black" pitchFamily="34" charset="0"/>
              </a:rPr>
              <a:t>”</a:t>
            </a:r>
            <a:r>
              <a:rPr lang="tr-TR" sz="2400" baseline="30000" dirty="0" smtClean="0">
                <a:latin typeface="Arial Black" pitchFamily="34" charset="0"/>
                <a:hlinkClick r:id="rId3"/>
              </a:rPr>
              <a:t>[5]</a:t>
            </a:r>
            <a:endParaRPr lang="tr-TR" sz="2000" dirty="0" smtClean="0">
              <a:latin typeface="Arial Black"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23528" y="332656"/>
            <a:ext cx="7601272" cy="6141296"/>
          </a:xfrm>
        </p:spPr>
        <p:txBody>
          <a:bodyPr>
            <a:normAutofit/>
          </a:bodyPr>
          <a:lstStyle/>
          <a:p>
            <a:r>
              <a:rPr lang="tr-TR" dirty="0" smtClean="0"/>
              <a:t>	</a:t>
            </a:r>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1">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1052736"/>
            <a:ext cx="9144000" cy="4647426"/>
          </a:xfrm>
          <a:prstGeom prst="rect">
            <a:avLst/>
          </a:prstGeom>
        </p:spPr>
        <p:txBody>
          <a:bodyPr wrap="square">
            <a:spAutoFit/>
          </a:bodyPr>
          <a:lstStyle/>
          <a:p>
            <a:pPr>
              <a:buFont typeface="Wingdings" pitchFamily="2" charset="2"/>
              <a:buChar char="v"/>
            </a:pPr>
            <a:r>
              <a:rPr lang="tr-TR" sz="2400" dirty="0" smtClean="0">
                <a:latin typeface="Arial Black" pitchFamily="34" charset="0"/>
              </a:rPr>
              <a:t>Bu saydıklarımız, kıyametin </a:t>
            </a:r>
            <a:r>
              <a:rPr lang="tr-TR" sz="2400" dirty="0" smtClean="0">
                <a:solidFill>
                  <a:schemeClr val="bg1"/>
                </a:solidFill>
                <a:latin typeface="Arial Black" pitchFamily="34" charset="0"/>
              </a:rPr>
              <a:t>“büyük alametleri” </a:t>
            </a:r>
            <a:r>
              <a:rPr lang="tr-TR" sz="2400" dirty="0" smtClean="0">
                <a:latin typeface="Arial Black" pitchFamily="34" charset="0"/>
              </a:rPr>
              <a:t>diye nitelenen alametlerdir. </a:t>
            </a:r>
          </a:p>
          <a:p>
            <a:endParaRPr lang="tr-TR" sz="2400" dirty="0" smtClean="0">
              <a:solidFill>
                <a:srgbClr val="C00000"/>
              </a:solidFill>
              <a:latin typeface="Arial Black" pitchFamily="34" charset="0"/>
            </a:endParaRPr>
          </a:p>
          <a:p>
            <a:pPr>
              <a:buFont typeface="Wingdings" pitchFamily="2" charset="2"/>
              <a:buChar char="v"/>
            </a:pPr>
            <a:r>
              <a:rPr lang="tr-TR" sz="2400" dirty="0" smtClean="0">
                <a:solidFill>
                  <a:srgbClr val="C00000"/>
                </a:solidFill>
                <a:latin typeface="Arial Black" pitchFamily="34" charset="0"/>
              </a:rPr>
              <a:t>Bunların dışında, hadisi şeriflerde zikredilen ve </a:t>
            </a:r>
            <a:r>
              <a:rPr lang="tr-TR" sz="2400" dirty="0" smtClean="0">
                <a:solidFill>
                  <a:schemeClr val="bg1"/>
                </a:solidFill>
                <a:latin typeface="Arial Black" pitchFamily="34" charset="0"/>
              </a:rPr>
              <a:t>“kıyametin küçük alametleri” </a:t>
            </a:r>
            <a:r>
              <a:rPr lang="tr-TR" sz="2400" dirty="0" smtClean="0">
                <a:solidFill>
                  <a:srgbClr val="C00000"/>
                </a:solidFill>
                <a:latin typeface="Arial Black" pitchFamily="34" charset="0"/>
              </a:rPr>
              <a:t>diye anılan alametler de vardır. </a:t>
            </a:r>
          </a:p>
          <a:p>
            <a:pPr>
              <a:buFont typeface="Wingdings" pitchFamily="2" charset="2"/>
              <a:buChar char="v"/>
            </a:pPr>
            <a:r>
              <a:rPr lang="tr-TR" sz="2400" dirty="0" smtClean="0">
                <a:solidFill>
                  <a:schemeClr val="tx2">
                    <a:lumMod val="60000"/>
                    <a:lumOff val="40000"/>
                  </a:schemeClr>
                </a:solidFill>
                <a:latin typeface="Arial Black" pitchFamily="34" charset="0"/>
              </a:rPr>
              <a:t>Şu hadiste bunlardan bir kaçı zikredilmektedir:</a:t>
            </a:r>
          </a:p>
          <a:p>
            <a:r>
              <a:rPr lang="tr-TR" sz="2400" dirty="0" smtClean="0">
                <a:latin typeface="Arial Black" pitchFamily="34" charset="0"/>
              </a:rPr>
              <a:t>	</a:t>
            </a:r>
            <a:r>
              <a:rPr lang="ar-SA" sz="2800" b="1" dirty="0" smtClean="0">
                <a:solidFill>
                  <a:srgbClr val="FFFF00"/>
                </a:solidFill>
                <a:latin typeface="Arial Black" pitchFamily="34" charset="0"/>
              </a:rPr>
              <a:t>ان من اشراط الساعة </a:t>
            </a:r>
            <a:r>
              <a:rPr lang="ar-SA" sz="2800" b="1" dirty="0" smtClean="0">
                <a:solidFill>
                  <a:srgbClr val="C00000"/>
                </a:solidFill>
                <a:latin typeface="Arial Black" pitchFamily="34" charset="0"/>
              </a:rPr>
              <a:t>ان يرفع العلم</a:t>
            </a:r>
            <a:r>
              <a:rPr lang="ar-SA" sz="2800" b="1" dirty="0" smtClean="0">
                <a:solidFill>
                  <a:srgbClr val="FFFF00"/>
                </a:solidFill>
                <a:latin typeface="Arial Black" pitchFamily="34" charset="0"/>
              </a:rPr>
              <a:t> </a:t>
            </a:r>
            <a:r>
              <a:rPr lang="ar-SA" sz="2800" b="1" dirty="0" smtClean="0">
                <a:solidFill>
                  <a:srgbClr val="002060"/>
                </a:solidFill>
                <a:latin typeface="Arial Black" pitchFamily="34" charset="0"/>
              </a:rPr>
              <a:t>ويثبت الجهل </a:t>
            </a:r>
            <a:r>
              <a:rPr lang="ar-SA" sz="2800" b="1" dirty="0" smtClean="0">
                <a:solidFill>
                  <a:schemeClr val="bg1"/>
                </a:solidFill>
                <a:latin typeface="Arial Black" pitchFamily="34" charset="0"/>
              </a:rPr>
              <a:t>ويظهر الزنا </a:t>
            </a:r>
            <a:r>
              <a:rPr lang="ar-SA" sz="2800" b="1" dirty="0" smtClean="0">
                <a:latin typeface="Arial Black" pitchFamily="34" charset="0"/>
              </a:rPr>
              <a:t>ويشرب الخمر</a:t>
            </a:r>
            <a:r>
              <a:rPr lang="ar-SA" sz="2800" i="1" dirty="0" smtClean="0">
                <a:latin typeface="Arial Black" pitchFamily="34" charset="0"/>
              </a:rPr>
              <a:t> </a:t>
            </a:r>
            <a:endParaRPr lang="tr-TR" sz="2400" dirty="0" smtClean="0">
              <a:solidFill>
                <a:srgbClr val="C00000"/>
              </a:solidFill>
              <a:latin typeface="Arial Black" pitchFamily="34" charset="0"/>
            </a:endParaRPr>
          </a:p>
          <a:p>
            <a:pPr>
              <a:buFont typeface="Wingdings" pitchFamily="2" charset="2"/>
              <a:buChar char="v"/>
            </a:pPr>
            <a:r>
              <a:rPr lang="tr-TR" sz="2400" dirty="0" smtClean="0">
                <a:solidFill>
                  <a:srgbClr val="C00000"/>
                </a:solidFill>
                <a:latin typeface="Arial Black" pitchFamily="34" charset="0"/>
              </a:rPr>
              <a:t>“İlmin kaldırılması, </a:t>
            </a:r>
            <a:r>
              <a:rPr lang="tr-TR" sz="2400" dirty="0" smtClean="0">
                <a:solidFill>
                  <a:srgbClr val="002060"/>
                </a:solidFill>
                <a:latin typeface="Arial Black" pitchFamily="34" charset="0"/>
              </a:rPr>
              <a:t>cehaletin yerleşmesi, </a:t>
            </a:r>
            <a:r>
              <a:rPr lang="tr-TR" sz="2400" dirty="0" smtClean="0">
                <a:solidFill>
                  <a:schemeClr val="bg1"/>
                </a:solidFill>
                <a:latin typeface="Arial Black" pitchFamily="34" charset="0"/>
              </a:rPr>
              <a:t>zinanın açıkça yapılması</a:t>
            </a:r>
            <a:r>
              <a:rPr lang="tr-TR" sz="2400" dirty="0" smtClean="0">
                <a:latin typeface="Arial Black" pitchFamily="34" charset="0"/>
              </a:rPr>
              <a:t> ve içkinin (çok) içilmesi </a:t>
            </a:r>
            <a:r>
              <a:rPr lang="tr-TR" sz="2400" dirty="0" smtClean="0">
                <a:solidFill>
                  <a:srgbClr val="FFFF00"/>
                </a:solidFill>
                <a:latin typeface="Arial Black" pitchFamily="34" charset="0"/>
              </a:rPr>
              <a:t>kıyametin alametlerindendir.”</a:t>
            </a:r>
            <a:r>
              <a:rPr lang="tr-TR" sz="2400" baseline="30000" dirty="0" smtClean="0">
                <a:solidFill>
                  <a:srgbClr val="FFFF00"/>
                </a:solidFill>
                <a:latin typeface="Arial Black" pitchFamily="34" charset="0"/>
              </a:rPr>
              <a:t> </a:t>
            </a:r>
            <a:r>
              <a:rPr lang="tr-TR" sz="2400" baseline="30000" dirty="0" smtClean="0">
                <a:solidFill>
                  <a:srgbClr val="FFFF00"/>
                </a:solidFill>
                <a:latin typeface="Arial Black" pitchFamily="34" charset="0"/>
                <a:hlinkClick r:id="rId3"/>
              </a:rPr>
              <a:t>[6]</a:t>
            </a:r>
            <a:endParaRPr lang="tr-TR" sz="2400" dirty="0" smtClean="0">
              <a:solidFill>
                <a:srgbClr val="FFFF00"/>
              </a:solidFill>
              <a:latin typeface="Arial Black"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4">
                <a:shade val="45000"/>
                <a:satMod val="135000"/>
              </a:schemeClr>
              <a:prstClr val="white"/>
            </a:duotone>
          </a:blip>
          <a:srcRect t="15385" b="17482"/>
          <a:stretch>
            <a:fillRect/>
          </a:stretch>
        </p:blipFill>
        <p:spPr bwMode="auto">
          <a:xfrm>
            <a:off x="0" y="-24"/>
            <a:ext cx="9144032" cy="6858024"/>
          </a:xfrm>
          <a:prstGeom prst="rect">
            <a:avLst/>
          </a:prstGeom>
          <a:noFill/>
        </p:spPr>
      </p:pic>
      <p:sp>
        <p:nvSpPr>
          <p:cNvPr id="5" name="4 Dikdörtgen"/>
          <p:cNvSpPr/>
          <p:nvPr/>
        </p:nvSpPr>
        <p:spPr>
          <a:xfrm>
            <a:off x="755576" y="260648"/>
            <a:ext cx="4572000" cy="800219"/>
          </a:xfrm>
          <a:prstGeom prst="rect">
            <a:avLst/>
          </a:prstGeom>
        </p:spPr>
        <p:txBody>
          <a:bodyPr>
            <a:spAutoFit/>
          </a:bodyPr>
          <a:lstStyle/>
          <a:p>
            <a:r>
              <a:rPr lang="tr-TR" sz="2800" b="1" dirty="0" smtClean="0">
                <a:solidFill>
                  <a:srgbClr val="002060"/>
                </a:solidFill>
                <a:latin typeface="Arial Black" pitchFamily="34" charset="0"/>
              </a:rPr>
              <a:t>BERZAH ALEMİ</a:t>
            </a:r>
            <a:r>
              <a:rPr lang="tr-TR" dirty="0" smtClean="0"/>
              <a:t/>
            </a:r>
            <a:br>
              <a:rPr lang="tr-TR" dirty="0" smtClean="0"/>
            </a:br>
            <a:endParaRPr lang="tr-TR" dirty="0"/>
          </a:p>
        </p:txBody>
      </p:sp>
      <p:sp>
        <p:nvSpPr>
          <p:cNvPr id="6" name="5 Dikdörtgen"/>
          <p:cNvSpPr/>
          <p:nvPr/>
        </p:nvSpPr>
        <p:spPr>
          <a:xfrm>
            <a:off x="0" y="980728"/>
            <a:ext cx="9144000" cy="4647426"/>
          </a:xfrm>
          <a:prstGeom prst="rect">
            <a:avLst/>
          </a:prstGeom>
        </p:spPr>
        <p:txBody>
          <a:bodyPr wrap="square">
            <a:spAutoFit/>
          </a:bodyPr>
          <a:lstStyle/>
          <a:p>
            <a:pPr>
              <a:buFont typeface="Wingdings" pitchFamily="2" charset="2"/>
              <a:buChar char="v"/>
            </a:pPr>
            <a:endParaRPr lang="tr-TR" sz="2400" dirty="0" smtClean="0">
              <a:latin typeface="Arial Black" pitchFamily="34" charset="0"/>
            </a:endParaRPr>
          </a:p>
          <a:p>
            <a:endParaRPr lang="tr-TR" sz="2400" dirty="0" smtClean="0">
              <a:latin typeface="Arial Black" pitchFamily="34" charset="0"/>
            </a:endParaRPr>
          </a:p>
          <a:p>
            <a:pPr>
              <a:buFont typeface="Wingdings" pitchFamily="2" charset="2"/>
              <a:buChar char="v"/>
            </a:pPr>
            <a:r>
              <a:rPr lang="tr-TR" sz="2800" dirty="0" smtClean="0">
                <a:solidFill>
                  <a:srgbClr val="FFFF00"/>
                </a:solidFill>
                <a:latin typeface="Arial Black" pitchFamily="34" charset="0"/>
              </a:rPr>
              <a:t>Dünya hayatının sona erdiği ölüm ile ebedi ahiret hayatının başladığı zaman arasında, Kur’ân’ın</a:t>
            </a:r>
            <a:r>
              <a:rPr lang="tr-TR" sz="2800" dirty="0" smtClean="0">
                <a:latin typeface="Arial Black" pitchFamily="34" charset="0"/>
              </a:rPr>
              <a:t> </a:t>
            </a:r>
            <a:r>
              <a:rPr lang="tr-TR" sz="2800" dirty="0" smtClean="0">
                <a:solidFill>
                  <a:srgbClr val="C00000"/>
                </a:solidFill>
                <a:latin typeface="Arial Black" pitchFamily="34" charset="0"/>
              </a:rPr>
              <a:t>“Berzah” </a:t>
            </a:r>
            <a:r>
              <a:rPr lang="tr-TR" sz="2800" dirty="0" smtClean="0">
                <a:solidFill>
                  <a:srgbClr val="FFFF00"/>
                </a:solidFill>
                <a:latin typeface="Arial Black" pitchFamily="34" charset="0"/>
              </a:rPr>
              <a:t>adını verdiği bir dönem bulunmaktadır.</a:t>
            </a:r>
          </a:p>
          <a:p>
            <a:pPr>
              <a:buFont typeface="Wingdings" pitchFamily="2" charset="2"/>
              <a:buChar char="v"/>
            </a:pPr>
            <a:endParaRPr lang="tr-TR" sz="2800" b="1" dirty="0" smtClean="0">
              <a:latin typeface="Arial Black" pitchFamily="34" charset="0"/>
            </a:endParaRPr>
          </a:p>
          <a:p>
            <a:pPr>
              <a:buFont typeface="Wingdings" pitchFamily="2" charset="2"/>
              <a:buChar char="v"/>
            </a:pPr>
            <a:r>
              <a:rPr lang="tr-TR" sz="2800" b="1" dirty="0" smtClean="0">
                <a:latin typeface="Arial Black" pitchFamily="34" charset="0"/>
              </a:rPr>
              <a:t>Berzah</a:t>
            </a:r>
            <a:r>
              <a:rPr lang="tr-TR" sz="2800" dirty="0" smtClean="0">
                <a:latin typeface="Arial Black" pitchFamily="34" charset="0"/>
              </a:rPr>
              <a:t>, </a:t>
            </a:r>
            <a:r>
              <a:rPr lang="tr-TR" sz="2800" dirty="0" smtClean="0">
                <a:solidFill>
                  <a:srgbClr val="C00000"/>
                </a:solidFill>
                <a:latin typeface="Arial Black" pitchFamily="34" charset="0"/>
              </a:rPr>
              <a:t>"engel", "perde" </a:t>
            </a:r>
            <a:r>
              <a:rPr lang="tr-TR" sz="2800" dirty="0" smtClean="0">
                <a:latin typeface="Arial Black" pitchFamily="34" charset="0"/>
              </a:rPr>
              <a:t>anlamlarına gelir. </a:t>
            </a:r>
          </a:p>
          <a:p>
            <a:pPr>
              <a:buFont typeface="Wingdings" pitchFamily="2" charset="2"/>
              <a:buChar char="v"/>
            </a:pPr>
            <a:endParaRPr lang="tr-TR" sz="2800" dirty="0" smtClean="0">
              <a:solidFill>
                <a:srgbClr val="002060"/>
              </a:solidFill>
              <a:latin typeface="Arial Black" pitchFamily="34" charset="0"/>
            </a:endParaRPr>
          </a:p>
          <a:p>
            <a:pPr>
              <a:buFont typeface="Wingdings" pitchFamily="2" charset="2"/>
              <a:buChar char="v"/>
            </a:pPr>
            <a:r>
              <a:rPr lang="tr-TR" sz="2800" dirty="0" smtClean="0">
                <a:solidFill>
                  <a:srgbClr val="002060"/>
                </a:solidFill>
                <a:latin typeface="Arial Black" pitchFamily="34" charset="0"/>
              </a:rPr>
              <a:t>   Kuran’da şöyle </a:t>
            </a:r>
            <a:r>
              <a:rPr lang="tr-TR" sz="2800" dirty="0" err="1" smtClean="0">
                <a:solidFill>
                  <a:srgbClr val="002060"/>
                </a:solidFill>
                <a:latin typeface="Arial Black" pitchFamily="34" charset="0"/>
              </a:rPr>
              <a:t>buyuruluyor</a:t>
            </a:r>
            <a:r>
              <a:rPr lang="tr-TR" sz="2800" dirty="0" smtClean="0">
                <a:solidFill>
                  <a:srgbClr val="002060"/>
                </a:solidFill>
                <a:latin typeface="Arial Black" pitchFamily="34" charset="0"/>
              </a:rPr>
              <a:t>:</a:t>
            </a:r>
          </a:p>
          <a:p>
            <a:endParaRPr lang="tr-TR" sz="2400" b="1"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6">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908720"/>
            <a:ext cx="9144000" cy="5016758"/>
          </a:xfrm>
          <a:prstGeom prst="rect">
            <a:avLst/>
          </a:prstGeom>
        </p:spPr>
        <p:txBody>
          <a:bodyPr wrap="square">
            <a:spAutoFit/>
          </a:bodyPr>
          <a:lstStyle/>
          <a:p>
            <a:r>
              <a:rPr lang="ar-SA" sz="3200" b="1" dirty="0" smtClean="0">
                <a:solidFill>
                  <a:srgbClr val="FFFF00"/>
                </a:solidFill>
                <a:latin typeface="Arial Black" pitchFamily="34" charset="0"/>
              </a:rPr>
              <a:t>حتى اذا جاء احدهم الموت </a:t>
            </a:r>
            <a:r>
              <a:rPr lang="ar-SA" sz="3200" b="1" dirty="0" smtClean="0">
                <a:solidFill>
                  <a:srgbClr val="C00000"/>
                </a:solidFill>
                <a:latin typeface="Arial Black" pitchFamily="34" charset="0"/>
              </a:rPr>
              <a:t>قال رب ارجعون </a:t>
            </a:r>
            <a:r>
              <a:rPr lang="ar-SA" sz="3200" b="1" dirty="0" smtClean="0">
                <a:solidFill>
                  <a:schemeClr val="bg1"/>
                </a:solidFill>
                <a:latin typeface="Arial Black" pitchFamily="34" charset="0"/>
              </a:rPr>
              <a:t>لعلى اعمل صالحا </a:t>
            </a:r>
            <a:r>
              <a:rPr lang="ar-SA" sz="2800" b="1" dirty="0" smtClean="0">
                <a:solidFill>
                  <a:schemeClr val="bg1"/>
                </a:solidFill>
                <a:latin typeface="Arial Black" pitchFamily="34" charset="0"/>
              </a:rPr>
              <a:t>فيما تركت </a:t>
            </a:r>
            <a:r>
              <a:rPr lang="ar-SA" sz="2800" b="1" dirty="0" smtClean="0">
                <a:latin typeface="Arial Black" pitchFamily="34" charset="0"/>
              </a:rPr>
              <a:t>كلا </a:t>
            </a:r>
            <a:r>
              <a:rPr lang="ar-SA" sz="2800" b="1" dirty="0" smtClean="0">
                <a:solidFill>
                  <a:srgbClr val="002060"/>
                </a:solidFill>
                <a:latin typeface="Arial Black" pitchFamily="34" charset="0"/>
              </a:rPr>
              <a:t>انها كلمة</a:t>
            </a:r>
            <a:r>
              <a:rPr lang="ar-SA" sz="2800" b="1" i="1" dirty="0" smtClean="0">
                <a:solidFill>
                  <a:srgbClr val="002060"/>
                </a:solidFill>
                <a:latin typeface="Arial Black" pitchFamily="34" charset="0"/>
              </a:rPr>
              <a:t> </a:t>
            </a:r>
            <a:r>
              <a:rPr lang="ar-SA" sz="2800" b="1" dirty="0" smtClean="0">
                <a:solidFill>
                  <a:srgbClr val="002060"/>
                </a:solidFill>
                <a:latin typeface="Arial Black" pitchFamily="34" charset="0"/>
              </a:rPr>
              <a:t>هو قائلها</a:t>
            </a:r>
            <a:r>
              <a:rPr lang="ar-SA" sz="2800" b="1" dirty="0" smtClean="0">
                <a:solidFill>
                  <a:srgbClr val="FFC000"/>
                </a:solidFill>
                <a:latin typeface="Arial Black" pitchFamily="34" charset="0"/>
              </a:rPr>
              <a:t> </a:t>
            </a:r>
            <a:r>
              <a:rPr lang="ar-SA" sz="2800" b="1" dirty="0" smtClean="0">
                <a:latin typeface="Arial Black" pitchFamily="34" charset="0"/>
              </a:rPr>
              <a:t>ومن ورائه برزخ الى يوم يبعثون</a:t>
            </a:r>
            <a:endParaRPr lang="tr-TR" sz="2800" b="1" dirty="0" smtClean="0">
              <a:latin typeface="Arial Black" pitchFamily="34" charset="0"/>
            </a:endParaRPr>
          </a:p>
          <a:p>
            <a:endParaRPr lang="tr-TR" sz="2800" dirty="0" smtClean="0">
              <a:latin typeface="Arial Black" pitchFamily="34" charset="0"/>
            </a:endParaRPr>
          </a:p>
          <a:p>
            <a:pPr>
              <a:buFont typeface="Wingdings" pitchFamily="2" charset="2"/>
              <a:buChar char="v"/>
            </a:pPr>
            <a:r>
              <a:rPr lang="tr-TR" sz="2800" dirty="0" smtClean="0">
                <a:solidFill>
                  <a:srgbClr val="FFFF00"/>
                </a:solidFill>
                <a:latin typeface="Arial Black" pitchFamily="34" charset="0"/>
              </a:rPr>
              <a:t>“Nihayet onlardan birine ölüm gelince, </a:t>
            </a:r>
            <a:r>
              <a:rPr lang="tr-TR" sz="2800" dirty="0" smtClean="0">
                <a:solidFill>
                  <a:srgbClr val="C00000"/>
                </a:solidFill>
                <a:latin typeface="Arial Black" pitchFamily="34" charset="0"/>
              </a:rPr>
              <a:t>‘Rabbim! Beni dünyaya geri gönderiniz ki, </a:t>
            </a:r>
            <a:r>
              <a:rPr lang="tr-TR" sz="2800" dirty="0" smtClean="0">
                <a:solidFill>
                  <a:schemeClr val="bg1"/>
                </a:solidFill>
                <a:latin typeface="Arial Black" pitchFamily="34" charset="0"/>
              </a:rPr>
              <a:t>terk ettiğim dünyada </a:t>
            </a:r>
            <a:r>
              <a:rPr lang="tr-TR" sz="2800" dirty="0" err="1" smtClean="0">
                <a:solidFill>
                  <a:schemeClr val="bg1"/>
                </a:solidFill>
                <a:latin typeface="Arial Black" pitchFamily="34" charset="0"/>
              </a:rPr>
              <a:t>salih</a:t>
            </a:r>
            <a:r>
              <a:rPr lang="tr-TR" sz="2800" dirty="0" smtClean="0">
                <a:solidFill>
                  <a:schemeClr val="bg1"/>
                </a:solidFill>
                <a:latin typeface="Arial Black" pitchFamily="34" charset="0"/>
              </a:rPr>
              <a:t> bir amel yapayım’ der. </a:t>
            </a:r>
            <a:r>
              <a:rPr lang="tr-TR" sz="2800" dirty="0" smtClean="0">
                <a:latin typeface="Arial Black" pitchFamily="34" charset="0"/>
              </a:rPr>
              <a:t>Hayır! </a:t>
            </a:r>
            <a:r>
              <a:rPr lang="tr-TR" sz="2800" dirty="0" smtClean="0">
                <a:solidFill>
                  <a:srgbClr val="002060"/>
                </a:solidFill>
                <a:latin typeface="Arial Black" pitchFamily="34" charset="0"/>
              </a:rPr>
              <a:t>Bu sadece onun söylediği (boş) bir sözden ibarettir.</a:t>
            </a:r>
            <a:r>
              <a:rPr lang="tr-TR" sz="2800" dirty="0" smtClean="0">
                <a:latin typeface="Arial Black" pitchFamily="34" charset="0"/>
              </a:rPr>
              <a:t> Onların arkasında, tekrar diriltilecekleri güne kadar (devam edecek, dönmelerine engel) bir perde (berzah) vardır” </a:t>
            </a:r>
            <a:r>
              <a:rPr lang="tr-TR" dirty="0" smtClean="0">
                <a:solidFill>
                  <a:srgbClr val="FFFF00"/>
                </a:solidFill>
                <a:latin typeface="Arial Black" pitchFamily="34" charset="0"/>
              </a:rPr>
              <a:t>(</a:t>
            </a:r>
            <a:r>
              <a:rPr lang="tr-TR" dirty="0" err="1" smtClean="0">
                <a:solidFill>
                  <a:srgbClr val="FFFF00"/>
                </a:solidFill>
                <a:latin typeface="Arial Black" pitchFamily="34" charset="0"/>
              </a:rPr>
              <a:t>Mü'munûn</a:t>
            </a:r>
            <a:r>
              <a:rPr lang="tr-TR" dirty="0" smtClean="0">
                <a:solidFill>
                  <a:srgbClr val="FFFF00"/>
                </a:solidFill>
                <a:latin typeface="Arial Black" pitchFamily="34" charset="0"/>
              </a:rPr>
              <a:t>,23/99-100).</a:t>
            </a:r>
            <a:endParaRPr lang="tr-TR" sz="2400" dirty="0" smtClean="0">
              <a:solidFill>
                <a:srgbClr val="FFFF00"/>
              </a:solidFill>
              <a:latin typeface="Arial Black" pitchFamily="34" charset="0"/>
            </a:endParaRPr>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sz="quarter" idx="1"/>
          </p:nvPr>
        </p:nvSpPr>
        <p:spPr>
          <a:xfrm>
            <a:off x="323528" y="908720"/>
            <a:ext cx="7601272" cy="5565232"/>
          </a:xfrm>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4">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1043608" y="188640"/>
            <a:ext cx="4572000" cy="861774"/>
          </a:xfrm>
          <a:prstGeom prst="rect">
            <a:avLst/>
          </a:prstGeom>
        </p:spPr>
        <p:txBody>
          <a:bodyPr>
            <a:spAutoFit/>
          </a:bodyPr>
          <a:lstStyle/>
          <a:p>
            <a:r>
              <a:rPr lang="tr-TR" sz="3200" b="1" dirty="0" smtClean="0">
                <a:solidFill>
                  <a:srgbClr val="FFFF00"/>
                </a:solidFill>
                <a:latin typeface="Arial Black" pitchFamily="34" charset="0"/>
              </a:rPr>
              <a:t>KABİR HAYATI</a:t>
            </a:r>
            <a:r>
              <a:rPr lang="tr-TR" dirty="0" smtClean="0"/>
              <a:t/>
            </a:r>
            <a:br>
              <a:rPr lang="tr-TR" dirty="0" smtClean="0"/>
            </a:br>
            <a:endParaRPr lang="tr-TR" dirty="0"/>
          </a:p>
        </p:txBody>
      </p:sp>
      <p:sp>
        <p:nvSpPr>
          <p:cNvPr id="6" name="5 Dikdörtgen"/>
          <p:cNvSpPr/>
          <p:nvPr/>
        </p:nvSpPr>
        <p:spPr>
          <a:xfrm>
            <a:off x="0" y="980728"/>
            <a:ext cx="9144000" cy="5355312"/>
          </a:xfrm>
          <a:prstGeom prst="rect">
            <a:avLst/>
          </a:prstGeom>
        </p:spPr>
        <p:txBody>
          <a:bodyPr wrap="square">
            <a:spAutoFit/>
          </a:bodyPr>
          <a:lstStyle/>
          <a:p>
            <a:pPr>
              <a:buFont typeface="Wingdings" pitchFamily="2" charset="2"/>
              <a:buChar char="v"/>
            </a:pPr>
            <a:r>
              <a:rPr lang="tr-TR" sz="2000" dirty="0" smtClean="0">
                <a:latin typeface="Arial Black" pitchFamily="34" charset="0"/>
              </a:rPr>
              <a:t>Akıllı ve buluğa ermiş bir insan ölüp kabre konulunca </a:t>
            </a:r>
            <a:r>
              <a:rPr lang="tr-TR" sz="2000" dirty="0" smtClean="0">
                <a:solidFill>
                  <a:srgbClr val="FFFF00"/>
                </a:solidFill>
                <a:latin typeface="Arial Black" pitchFamily="34" charset="0"/>
              </a:rPr>
              <a:t>"</a:t>
            </a:r>
            <a:r>
              <a:rPr lang="tr-TR" sz="2000" dirty="0" err="1" smtClean="0">
                <a:solidFill>
                  <a:srgbClr val="FFFF00"/>
                </a:solidFill>
                <a:latin typeface="Arial Black" pitchFamily="34" charset="0"/>
              </a:rPr>
              <a:t>Münker</a:t>
            </a:r>
            <a:r>
              <a:rPr lang="tr-TR" sz="2000" dirty="0" smtClean="0">
                <a:solidFill>
                  <a:srgbClr val="FFFF00"/>
                </a:solidFill>
                <a:latin typeface="Arial Black" pitchFamily="34" charset="0"/>
              </a:rPr>
              <a:t>-</a:t>
            </a:r>
            <a:r>
              <a:rPr lang="tr-TR" sz="2000" dirty="0" err="1" smtClean="0">
                <a:solidFill>
                  <a:srgbClr val="FFFF00"/>
                </a:solidFill>
                <a:latin typeface="Arial Black" pitchFamily="34" charset="0"/>
              </a:rPr>
              <a:t>Nekîr</a:t>
            </a:r>
            <a:r>
              <a:rPr lang="tr-TR" sz="2000" dirty="0" smtClean="0">
                <a:solidFill>
                  <a:srgbClr val="FFFF00"/>
                </a:solidFill>
                <a:latin typeface="Arial Black" pitchFamily="34" charset="0"/>
              </a:rPr>
              <a:t>" </a:t>
            </a:r>
            <a:r>
              <a:rPr lang="tr-TR" sz="2000" dirty="0" smtClean="0">
                <a:latin typeface="Arial Black" pitchFamily="34" charset="0"/>
              </a:rPr>
              <a:t>adlı iki melek gelip, onu sorguya çeker</a:t>
            </a:r>
            <a:r>
              <a:rPr lang="tr-TR" sz="2000" i="1" dirty="0" smtClean="0">
                <a:latin typeface="Arial Black" pitchFamily="34" charset="0"/>
              </a:rPr>
              <a:t>. </a:t>
            </a:r>
            <a:endParaRPr lang="tr-TR" sz="2000" dirty="0" smtClean="0">
              <a:latin typeface="Arial Black" pitchFamily="34" charset="0"/>
            </a:endParaRPr>
          </a:p>
          <a:p>
            <a:r>
              <a:rPr lang="tr-TR" i="1" dirty="0" smtClean="0"/>
              <a:t>	</a:t>
            </a:r>
          </a:p>
          <a:p>
            <a:r>
              <a:rPr lang="ar-SA" sz="2400" b="1" dirty="0" smtClean="0">
                <a:solidFill>
                  <a:schemeClr val="bg1"/>
                </a:solidFill>
              </a:rPr>
              <a:t>إذا وضع العبد في قبره وتولي وذهب أصحابه،</a:t>
            </a:r>
            <a:r>
              <a:rPr lang="ar-SA" sz="2400" b="1" dirty="0" smtClean="0"/>
              <a:t> </a:t>
            </a:r>
            <a:r>
              <a:rPr lang="ar-SA" sz="2400" b="1" dirty="0" smtClean="0">
                <a:solidFill>
                  <a:srgbClr val="C00000"/>
                </a:solidFill>
              </a:rPr>
              <a:t>حتى إنه ليسمع قرع نعالهم، </a:t>
            </a:r>
            <a:r>
              <a:rPr lang="ar-SA" sz="2400" b="1" dirty="0" smtClean="0"/>
              <a:t>أتاه ملكان فأقعداه، </a:t>
            </a:r>
            <a:r>
              <a:rPr lang="ar-SA" sz="2400" b="1" dirty="0" smtClean="0">
                <a:solidFill>
                  <a:srgbClr val="FFFF00"/>
                </a:solidFill>
              </a:rPr>
              <a:t>فيقولان له:</a:t>
            </a:r>
            <a:r>
              <a:rPr lang="ar-SA" sz="2400" b="1" dirty="0" smtClean="0"/>
              <a:t> </a:t>
            </a:r>
            <a:r>
              <a:rPr lang="ar-SA" sz="2400" b="1" dirty="0" smtClean="0">
                <a:solidFill>
                  <a:srgbClr val="C00000"/>
                </a:solidFill>
              </a:rPr>
              <a:t>ما كنت الرجل محمد صلى الله عليه وسلم؟</a:t>
            </a:r>
            <a:r>
              <a:rPr lang="ar-SA" sz="2400" b="1" i="1" dirty="0" smtClean="0">
                <a:solidFill>
                  <a:srgbClr val="C00000"/>
                </a:solidFill>
              </a:rPr>
              <a:t> </a:t>
            </a:r>
            <a:r>
              <a:rPr lang="ar-SA" sz="2400" b="1" dirty="0" smtClean="0">
                <a:solidFill>
                  <a:srgbClr val="C00000"/>
                </a:solidFill>
              </a:rPr>
              <a:t>تقول في هذا </a:t>
            </a:r>
            <a:endParaRPr lang="tr-TR" dirty="0" smtClean="0">
              <a:solidFill>
                <a:srgbClr val="C00000"/>
              </a:solidFill>
            </a:endParaRPr>
          </a:p>
          <a:p>
            <a:pPr>
              <a:buFont typeface="Wingdings" pitchFamily="2" charset="2"/>
              <a:buChar char="v"/>
            </a:pPr>
            <a:endParaRPr lang="tr-TR" b="1" i="1" dirty="0" smtClean="0">
              <a:solidFill>
                <a:schemeClr val="bg1"/>
              </a:solidFill>
              <a:latin typeface="Arial Black" pitchFamily="34" charset="0"/>
            </a:endParaRPr>
          </a:p>
          <a:p>
            <a:pPr>
              <a:buFont typeface="Wingdings" pitchFamily="2" charset="2"/>
              <a:buChar char="v"/>
            </a:pPr>
            <a:r>
              <a:rPr lang="tr-TR" i="1" dirty="0" smtClean="0">
                <a:solidFill>
                  <a:schemeClr val="bg1"/>
                </a:solidFill>
                <a:latin typeface="Arial Black" pitchFamily="34" charset="0"/>
              </a:rPr>
              <a:t>“(Mümin) kul kabre konulup dost ve yakınları ayrılıp gittikleri zaman </a:t>
            </a:r>
            <a:r>
              <a:rPr lang="tr-TR" i="1" dirty="0" smtClean="0">
                <a:solidFill>
                  <a:srgbClr val="C00000"/>
                </a:solidFill>
                <a:latin typeface="Arial Black" pitchFamily="34" charset="0"/>
              </a:rPr>
              <a:t>-ki meyyit gidenlerin ayak seslerini duyar- </a:t>
            </a:r>
            <a:r>
              <a:rPr lang="tr-TR" i="1" dirty="0" smtClean="0">
                <a:latin typeface="Arial Black" pitchFamily="34" charset="0"/>
              </a:rPr>
              <a:t>ona iki melek gelir ve meyyiti oturturlar </a:t>
            </a:r>
            <a:r>
              <a:rPr lang="tr-TR" i="1" dirty="0" smtClean="0">
                <a:solidFill>
                  <a:srgbClr val="FFFF00"/>
                </a:solidFill>
                <a:latin typeface="Arial Black" pitchFamily="34" charset="0"/>
              </a:rPr>
              <a:t>ve ona sorarlar: </a:t>
            </a:r>
            <a:r>
              <a:rPr lang="tr-TR" i="1" dirty="0" smtClean="0">
                <a:solidFill>
                  <a:srgbClr val="C00000"/>
                </a:solidFill>
                <a:latin typeface="Arial Black" pitchFamily="34" charset="0"/>
              </a:rPr>
              <a:t>Muhammed hakkında ne diyorsun?</a:t>
            </a:r>
            <a:endParaRPr lang="tr-TR" dirty="0" smtClean="0">
              <a:solidFill>
                <a:srgbClr val="C00000"/>
              </a:solidFill>
              <a:latin typeface="Arial Black" pitchFamily="34" charset="0"/>
            </a:endParaRPr>
          </a:p>
          <a:p>
            <a:pPr rtl="1"/>
            <a:r>
              <a:rPr lang="ar-SA" dirty="0" smtClean="0"/>
              <a:t>	</a:t>
            </a:r>
            <a:endParaRPr lang="tr-TR" dirty="0" smtClean="0"/>
          </a:p>
          <a:p>
            <a:pPr rtl="1"/>
            <a:r>
              <a:rPr lang="ar-SA" sz="2400" b="1" dirty="0" smtClean="0">
                <a:solidFill>
                  <a:schemeClr val="bg1"/>
                </a:solidFill>
              </a:rPr>
              <a:t>فيقول: أشهد أنه عبد الله ورسوله</a:t>
            </a:r>
            <a:r>
              <a:rPr lang="tr-TR" sz="2000" i="1" dirty="0" smtClean="0">
                <a:solidFill>
                  <a:srgbClr val="002060"/>
                </a:solidFill>
              </a:rPr>
              <a:t>	</a:t>
            </a:r>
            <a:r>
              <a:rPr lang="ar-SA" sz="2400" b="1" dirty="0" smtClean="0">
                <a:solidFill>
                  <a:srgbClr val="002060"/>
                </a:solidFill>
              </a:rPr>
              <a:t>فيقال: </a:t>
            </a:r>
            <a:r>
              <a:rPr lang="ar-SA" sz="2400" b="1" dirty="0" smtClean="0">
                <a:solidFill>
                  <a:srgbClr val="FFFF00"/>
                </a:solidFill>
              </a:rPr>
              <a:t>انظر إلى مقعدك من النار،</a:t>
            </a:r>
            <a:r>
              <a:rPr lang="ar-SA" sz="2000" b="1" dirty="0" smtClean="0">
                <a:solidFill>
                  <a:srgbClr val="FFFF00"/>
                </a:solidFill>
              </a:rPr>
              <a:t> </a:t>
            </a:r>
            <a:r>
              <a:rPr lang="ar-SA" sz="2400" b="1" dirty="0" smtClean="0"/>
              <a:t>أبدلك الله به مقعدا من الجنة</a:t>
            </a:r>
            <a:endParaRPr lang="tr-TR" dirty="0" smtClean="0"/>
          </a:p>
          <a:p>
            <a:endParaRPr lang="tr-TR" sz="2000" i="1" dirty="0" smtClean="0">
              <a:solidFill>
                <a:schemeClr val="bg1"/>
              </a:solidFill>
              <a:latin typeface="Arial Black" pitchFamily="34" charset="0"/>
            </a:endParaRPr>
          </a:p>
          <a:p>
            <a:pPr>
              <a:buFont typeface="Wingdings" pitchFamily="2" charset="2"/>
              <a:buChar char="v"/>
            </a:pPr>
            <a:r>
              <a:rPr lang="tr-TR" sz="2000" i="1" dirty="0" smtClean="0">
                <a:solidFill>
                  <a:schemeClr val="bg1"/>
                </a:solidFill>
                <a:latin typeface="Arial Black" pitchFamily="34" charset="0"/>
              </a:rPr>
              <a:t>Mü’min, ben şahitlik ederim ki o Allah’ın kulu ve elçisidir der. </a:t>
            </a:r>
            <a:r>
              <a:rPr lang="tr-TR" sz="2000" i="1" dirty="0" smtClean="0">
                <a:solidFill>
                  <a:srgbClr val="002060"/>
                </a:solidFill>
                <a:latin typeface="Arial Black" pitchFamily="34" charset="0"/>
              </a:rPr>
              <a:t>Bunun üzerine melekler ey mü’min! </a:t>
            </a:r>
            <a:r>
              <a:rPr lang="tr-TR" sz="2000" i="1" dirty="0" smtClean="0">
                <a:solidFill>
                  <a:srgbClr val="FFFF00"/>
                </a:solidFill>
                <a:latin typeface="Arial Black" pitchFamily="34" charset="0"/>
              </a:rPr>
              <a:t>Cehennemdeki yerine bak </a:t>
            </a:r>
            <a:r>
              <a:rPr lang="tr-TR" sz="2000" i="1" dirty="0" smtClean="0">
                <a:latin typeface="Arial Black" pitchFamily="34" charset="0"/>
              </a:rPr>
              <a:t>Allah onu senin için cennetten bir makamla değiştirdi derler.</a:t>
            </a:r>
            <a:endParaRPr lang="tr-TR" sz="2000" dirty="0" smtClean="0">
              <a:latin typeface="Arial Black" pitchFamily="34" charset="0"/>
            </a:endParaRPr>
          </a:p>
          <a:p>
            <a:r>
              <a:rPr lang="ar-SA" dirty="0" smtClean="0">
                <a:latin typeface="Arial Black" pitchFamily="34" charset="0"/>
              </a:rPr>
              <a:t>	</a:t>
            </a:r>
            <a:endParaRPr lang="tr-TR" dirty="0">
              <a:latin typeface="Arial Black"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sz="quarter" idx="1"/>
          </p:nvPr>
        </p:nvSpPr>
        <p:spPr>
          <a:xfrm>
            <a:off x="251520" y="908720"/>
            <a:ext cx="8352928" cy="5565232"/>
          </a:xfrm>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0" y="0"/>
            <a:ext cx="9144032" cy="6858024"/>
          </a:xfrm>
          <a:prstGeom prst="rect">
            <a:avLst/>
          </a:prstGeom>
          <a:noFill/>
        </p:spPr>
      </p:pic>
      <p:sp>
        <p:nvSpPr>
          <p:cNvPr id="5" name="4 Dikdörtgen"/>
          <p:cNvSpPr/>
          <p:nvPr/>
        </p:nvSpPr>
        <p:spPr>
          <a:xfrm>
            <a:off x="0" y="908721"/>
            <a:ext cx="8964488" cy="6494085"/>
          </a:xfrm>
          <a:prstGeom prst="rect">
            <a:avLst/>
          </a:prstGeom>
        </p:spPr>
        <p:txBody>
          <a:bodyPr wrap="square">
            <a:spAutoFit/>
          </a:bodyPr>
          <a:lstStyle/>
          <a:p>
            <a:r>
              <a:rPr lang="ar-SA" sz="3200" b="1" dirty="0" smtClean="0">
                <a:solidFill>
                  <a:srgbClr val="FFFF00"/>
                </a:solidFill>
              </a:rPr>
              <a:t>قال النبي صلى الله عليه وسلم: فيراهما جميعا</a:t>
            </a:r>
            <a:r>
              <a:rPr lang="tr-TR" sz="3200" b="1" i="1" dirty="0" smtClean="0">
                <a:solidFill>
                  <a:srgbClr val="FFFF00"/>
                </a:solidFill>
              </a:rPr>
              <a:t> </a:t>
            </a:r>
            <a:endParaRPr lang="tr-TR" sz="3200" dirty="0" smtClean="0">
              <a:solidFill>
                <a:srgbClr val="FFFF00"/>
              </a:solidFill>
            </a:endParaRPr>
          </a:p>
          <a:p>
            <a:pPr>
              <a:buFont typeface="Wingdings" pitchFamily="2" charset="2"/>
              <a:buChar char="v"/>
            </a:pPr>
            <a:r>
              <a:rPr lang="tr-TR" sz="2400" i="1" dirty="0" smtClean="0">
                <a:solidFill>
                  <a:srgbClr val="C00000"/>
                </a:solidFill>
                <a:latin typeface="Arial Black" pitchFamily="34" charset="0"/>
              </a:rPr>
              <a:t>Peygamber (a.s.) o mümin cehennem ve cennetteki o iki makamını birden görür buyurmuştur.</a:t>
            </a:r>
            <a:endParaRPr lang="tr-TR" sz="2400" dirty="0" smtClean="0">
              <a:solidFill>
                <a:srgbClr val="C00000"/>
              </a:solidFill>
              <a:latin typeface="Arial Black" pitchFamily="34" charset="0"/>
            </a:endParaRPr>
          </a:p>
          <a:p>
            <a:r>
              <a:rPr lang="tr-TR" sz="2000" b="1" i="1" dirty="0" smtClean="0">
                <a:latin typeface="Arial Black" pitchFamily="34" charset="0"/>
              </a:rPr>
              <a:t>	</a:t>
            </a:r>
            <a:r>
              <a:rPr lang="ar-SA" sz="2800" b="1" dirty="0" smtClean="0">
                <a:solidFill>
                  <a:schemeClr val="bg1"/>
                </a:solidFill>
                <a:latin typeface="Arial Black" pitchFamily="34" charset="0"/>
              </a:rPr>
              <a:t>وأما الكافر، أو المنافق: </a:t>
            </a:r>
            <a:r>
              <a:rPr lang="ar-SA" sz="2800" b="1" dirty="0" smtClean="0">
                <a:latin typeface="Arial Black" pitchFamily="34" charset="0"/>
              </a:rPr>
              <a:t>فيقول: لا أدري، </a:t>
            </a:r>
            <a:r>
              <a:rPr lang="ar-SA" sz="2800" b="1" dirty="0" smtClean="0">
                <a:solidFill>
                  <a:srgbClr val="FFFF00"/>
                </a:solidFill>
                <a:latin typeface="Arial Black" pitchFamily="34" charset="0"/>
              </a:rPr>
              <a:t>كنت أقول ما يقول الناس</a:t>
            </a:r>
            <a:r>
              <a:rPr lang="ar-SA" sz="2800" i="1" dirty="0" smtClean="0">
                <a:solidFill>
                  <a:srgbClr val="FFFF00"/>
                </a:solidFill>
                <a:latin typeface="Arial Black" pitchFamily="34" charset="0"/>
              </a:rPr>
              <a:t> </a:t>
            </a:r>
            <a:endParaRPr lang="tr-TR" sz="2800" i="1" dirty="0" smtClean="0">
              <a:solidFill>
                <a:srgbClr val="FFFF00"/>
              </a:solidFill>
              <a:latin typeface="Arial Black" pitchFamily="34" charset="0"/>
            </a:endParaRPr>
          </a:p>
          <a:p>
            <a:endParaRPr lang="tr-TR" sz="2400" dirty="0" smtClean="0">
              <a:solidFill>
                <a:srgbClr val="FFFF00"/>
              </a:solidFill>
              <a:latin typeface="Arial Black" pitchFamily="34" charset="0"/>
            </a:endParaRPr>
          </a:p>
          <a:p>
            <a:pPr>
              <a:buFont typeface="Wingdings" pitchFamily="2" charset="2"/>
              <a:buChar char="v"/>
            </a:pPr>
            <a:r>
              <a:rPr lang="tr-TR" sz="2400" i="1" dirty="0" smtClean="0">
                <a:solidFill>
                  <a:schemeClr val="bg1"/>
                </a:solidFill>
                <a:latin typeface="Arial Black" pitchFamily="34" charset="0"/>
              </a:rPr>
              <a:t>Kâfir ve münafık meyyit, meleklerin sorularına, </a:t>
            </a:r>
            <a:r>
              <a:rPr lang="tr-TR" sz="2400" i="1" dirty="0" smtClean="0">
                <a:latin typeface="Arial Black" pitchFamily="34" charset="0"/>
              </a:rPr>
              <a:t>Muhammed hakkında bir şey bilmiyorum, </a:t>
            </a:r>
            <a:r>
              <a:rPr lang="tr-TR" sz="2400" i="1" dirty="0" smtClean="0">
                <a:solidFill>
                  <a:srgbClr val="FFFF00"/>
                </a:solidFill>
                <a:latin typeface="Arial Black" pitchFamily="34" charset="0"/>
              </a:rPr>
              <a:t>halkın ona ('Peygamber' dediklerini duyar ve) ben de onların değini </a:t>
            </a:r>
            <a:r>
              <a:rPr lang="tr-TR" sz="2400" i="1" dirty="0" smtClean="0">
                <a:latin typeface="Arial Black" pitchFamily="34" charset="0"/>
              </a:rPr>
              <a:t>derdim' der</a:t>
            </a:r>
            <a:r>
              <a:rPr lang="tr-TR" sz="2400" b="1" i="1" dirty="0" smtClean="0">
                <a:latin typeface="Arial Black" pitchFamily="34" charset="0"/>
              </a:rPr>
              <a:t>.</a:t>
            </a:r>
            <a:r>
              <a:rPr lang="ar-SA" sz="2400" b="1" dirty="0" smtClean="0"/>
              <a:t> </a:t>
            </a:r>
            <a:endParaRPr lang="tr-TR" sz="2000" b="1" dirty="0" smtClean="0"/>
          </a:p>
          <a:p>
            <a:pPr lvl="7"/>
            <a:r>
              <a:rPr lang="ar-SA" sz="2000" b="1" dirty="0" smtClean="0"/>
              <a:t> </a:t>
            </a:r>
            <a:r>
              <a:rPr lang="ar-SA" sz="3200" b="1" dirty="0" smtClean="0">
                <a:solidFill>
                  <a:schemeClr val="bg1"/>
                </a:solidFill>
              </a:rPr>
              <a:t>فيقال لا</a:t>
            </a:r>
            <a:r>
              <a:rPr lang="ar-SA" sz="3200" i="1" dirty="0" smtClean="0">
                <a:solidFill>
                  <a:schemeClr val="bg1"/>
                </a:solidFill>
              </a:rPr>
              <a:t> </a:t>
            </a:r>
            <a:r>
              <a:rPr lang="ar-SA" sz="3200" b="1" dirty="0" smtClean="0">
                <a:solidFill>
                  <a:schemeClr val="bg1"/>
                </a:solidFill>
              </a:rPr>
              <a:t>دريت ولا تليت</a:t>
            </a:r>
            <a:r>
              <a:rPr lang="tr-TR" sz="3200" b="1" dirty="0" smtClean="0">
                <a:solidFill>
                  <a:schemeClr val="bg1"/>
                </a:solidFill>
              </a:rPr>
              <a:t>     </a:t>
            </a:r>
            <a:endParaRPr lang="tr-TR" sz="2400" b="1" dirty="0" smtClean="0">
              <a:solidFill>
                <a:schemeClr val="bg1"/>
              </a:solidFill>
            </a:endParaRPr>
          </a:p>
          <a:p>
            <a:pPr>
              <a:buFont typeface="Wingdings" pitchFamily="2" charset="2"/>
              <a:buChar char="v"/>
            </a:pPr>
            <a:r>
              <a:rPr lang="tr-TR" sz="2400" i="1" dirty="0" smtClean="0">
                <a:solidFill>
                  <a:srgbClr val="002060"/>
                </a:solidFill>
                <a:latin typeface="Arial Black" pitchFamily="34" charset="0"/>
              </a:rPr>
              <a:t>Kâfir ve münafık meyyite, hay sen anlamaz ve duymaz olaydın denir.</a:t>
            </a:r>
            <a:endParaRPr lang="tr-TR" sz="2400" dirty="0" smtClean="0">
              <a:solidFill>
                <a:srgbClr val="002060"/>
              </a:solidFill>
              <a:latin typeface="Arial Black" pitchFamily="34" charset="0"/>
            </a:endParaRPr>
          </a:p>
          <a:p>
            <a:pPr>
              <a:buFont typeface="Wingdings" pitchFamily="2" charset="2"/>
              <a:buChar char="v"/>
            </a:pPr>
            <a:endParaRPr lang="tr-TR" b="1" dirty="0" smtClean="0"/>
          </a:p>
          <a:p>
            <a:pPr>
              <a:buFont typeface="Wingdings" pitchFamily="2" charset="2"/>
              <a:buChar char="v"/>
            </a:pPr>
            <a:endParaRPr lang="tr-TR" dirty="0" smtClean="0">
              <a:latin typeface="Arial Black" pitchFamily="34" charset="0"/>
            </a:endParaRPr>
          </a:p>
          <a:p>
            <a:endParaRPr lang="tr-TR" i="1" dirty="0" smtClean="0">
              <a:latin typeface="Arial Black" pitchFamily="34" charset="0"/>
            </a:endParaRPr>
          </a:p>
          <a:p>
            <a:endParaRPr lang="tr-TR" i="1" dirty="0" smtClean="0">
              <a:latin typeface="Arial Black" pitchFamily="34" charset="0"/>
            </a:endParaRPr>
          </a:p>
          <a:p>
            <a:endParaRPr lang="tr-TR" dirty="0" smtClean="0">
              <a:latin typeface="Arial Black" pitchFamily="34" charset="0"/>
            </a:endParaRPr>
          </a:p>
          <a:p>
            <a:r>
              <a:rPr lang="tr-TR" i="1" dirty="0" smtClean="0">
                <a:latin typeface="Arial Black" pitchFamily="34" charset="0"/>
              </a:rPr>
              <a:t>	</a:t>
            </a:r>
            <a:endParaRPr lang="tr-TR" dirty="0" smtClean="0">
              <a:latin typeface="Arial Black"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32656"/>
            <a:ext cx="7931224" cy="6141296"/>
          </a:xfrm>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4">
                <a:shade val="45000"/>
                <a:satMod val="135000"/>
              </a:schemeClr>
              <a:prstClr val="white"/>
            </a:duotone>
          </a:blip>
          <a:srcRect t="15385" b="17482"/>
          <a:stretch>
            <a:fillRect/>
          </a:stretch>
        </p:blipFill>
        <p:spPr bwMode="auto">
          <a:xfrm>
            <a:off x="0" y="0"/>
            <a:ext cx="9144032" cy="6858024"/>
          </a:xfrm>
          <a:prstGeom prst="rect">
            <a:avLst/>
          </a:prstGeom>
          <a:noFill/>
        </p:spPr>
      </p:pic>
      <p:sp>
        <p:nvSpPr>
          <p:cNvPr id="5" name="4 Dikdörtgen"/>
          <p:cNvSpPr/>
          <p:nvPr/>
        </p:nvSpPr>
        <p:spPr>
          <a:xfrm>
            <a:off x="0" y="1196752"/>
            <a:ext cx="9144000" cy="4370427"/>
          </a:xfrm>
          <a:prstGeom prst="rect">
            <a:avLst/>
          </a:prstGeom>
        </p:spPr>
        <p:txBody>
          <a:bodyPr wrap="square">
            <a:spAutoFit/>
          </a:bodyPr>
          <a:lstStyle/>
          <a:p>
            <a:r>
              <a:rPr lang="tr-TR" i="1" dirty="0" smtClean="0"/>
              <a:t>	</a:t>
            </a:r>
            <a:endParaRPr lang="tr-TR" sz="2400" i="1" dirty="0" smtClean="0"/>
          </a:p>
          <a:p>
            <a:r>
              <a:rPr lang="ar-SA" sz="3600" b="1" dirty="0" smtClean="0">
                <a:solidFill>
                  <a:schemeClr val="bg1"/>
                </a:solidFill>
                <a:latin typeface="Arial Black" pitchFamily="34" charset="0"/>
              </a:rPr>
              <a:t>فيصيح صيحة</a:t>
            </a:r>
            <a:r>
              <a:rPr lang="tr-TR" sz="3600" b="1" dirty="0" smtClean="0">
                <a:latin typeface="Arial Black" pitchFamily="34" charset="0"/>
              </a:rPr>
              <a:t> </a:t>
            </a:r>
            <a:r>
              <a:rPr lang="ar-SA" sz="3600" b="1" dirty="0" smtClean="0">
                <a:latin typeface="Arial Black" pitchFamily="34" charset="0"/>
              </a:rPr>
              <a:t>ثم يضرب بمطرقة من حديد ضربة بين أذنيه</a:t>
            </a:r>
            <a:endParaRPr lang="tr-TR" sz="3600" dirty="0" smtClean="0"/>
          </a:p>
          <a:p>
            <a:endParaRPr lang="tr-TR" sz="2400" dirty="0" smtClean="0">
              <a:latin typeface="Arial Black" pitchFamily="34" charset="0"/>
            </a:endParaRPr>
          </a:p>
          <a:p>
            <a:pPr>
              <a:buFont typeface="Wingdings" pitchFamily="2" charset="2"/>
              <a:buChar char="v"/>
            </a:pPr>
            <a:r>
              <a:rPr lang="tr-TR" sz="2800" i="1" dirty="0" smtClean="0">
                <a:latin typeface="Arial Black" pitchFamily="34" charset="0"/>
              </a:rPr>
              <a:t>Sonra bu kâfir ve münafığın iki kulağı arasına demirden bir topuzla vurulur. </a:t>
            </a:r>
            <a:r>
              <a:rPr lang="tr-TR" sz="2800" i="1" dirty="0" smtClean="0">
                <a:solidFill>
                  <a:schemeClr val="bg1"/>
                </a:solidFill>
                <a:latin typeface="Arial Black" pitchFamily="34" charset="0"/>
              </a:rPr>
              <a:t>Topuz vurulunca şiddetle bağırıp feryat eder.</a:t>
            </a:r>
            <a:endParaRPr lang="tr-TR" sz="2800" dirty="0" smtClean="0">
              <a:solidFill>
                <a:schemeClr val="bg1"/>
              </a:solidFill>
              <a:latin typeface="Arial Black" pitchFamily="34" charset="0"/>
            </a:endParaRPr>
          </a:p>
          <a:p>
            <a:r>
              <a:rPr lang="tr-TR" sz="2400" i="1" dirty="0" smtClean="0">
                <a:latin typeface="Arial Black" pitchFamily="34" charset="0"/>
              </a:rPr>
              <a:t>	</a:t>
            </a:r>
          </a:p>
          <a:p>
            <a:r>
              <a:rPr lang="tr-TR" sz="2400" i="1" dirty="0" smtClean="0">
                <a:latin typeface="Arial Black" pitchFamily="34" charset="0"/>
              </a:rPr>
              <a:t>               </a:t>
            </a:r>
            <a:r>
              <a:rPr lang="ar-SA" sz="3600" b="1" dirty="0" smtClean="0">
                <a:solidFill>
                  <a:srgbClr val="FFFF00"/>
                </a:solidFill>
                <a:latin typeface="Arial Black" pitchFamily="34" charset="0"/>
              </a:rPr>
              <a:t>يسمعها من يليه الا الثقلين</a:t>
            </a:r>
            <a:endParaRPr lang="tr-TR" sz="2400" dirty="0" smtClean="0">
              <a:solidFill>
                <a:srgbClr val="FFFF00"/>
              </a:solidFill>
              <a:latin typeface="Arial Black" pitchFamily="34" charset="0"/>
            </a:endParaRPr>
          </a:p>
          <a:p>
            <a:pPr>
              <a:buFont typeface="Wingdings" pitchFamily="2" charset="2"/>
              <a:buChar char="v"/>
            </a:pPr>
            <a:r>
              <a:rPr lang="tr-TR" sz="2800" i="1" dirty="0" smtClean="0">
                <a:solidFill>
                  <a:srgbClr val="C00000"/>
                </a:solidFill>
                <a:latin typeface="Arial Black" pitchFamily="34" charset="0"/>
              </a:rPr>
              <a:t>Bunların feryadını insan ve cin hariç ölüye yakın her şey duyar”</a:t>
            </a:r>
            <a:r>
              <a:rPr lang="tr-TR" sz="2800" b="1" i="1" baseline="30000" dirty="0" smtClean="0">
                <a:solidFill>
                  <a:srgbClr val="C00000"/>
                </a:solidFill>
                <a:latin typeface="Arial Black" pitchFamily="34" charset="0"/>
                <a:hlinkClick r:id="rId3"/>
              </a:rPr>
              <a:t>[7]</a:t>
            </a:r>
            <a:r>
              <a:rPr lang="tr-TR" sz="2800" i="1" dirty="0" smtClean="0">
                <a:solidFill>
                  <a:srgbClr val="C00000"/>
                </a:solidFill>
                <a:latin typeface="Arial Black" pitchFamily="34" charset="0"/>
              </a:rPr>
              <a:t>.</a:t>
            </a:r>
            <a:endParaRPr lang="tr-TR" sz="2800" dirty="0" smtClean="0">
              <a:solidFill>
                <a:srgbClr val="C00000"/>
              </a:solidFill>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5">
                <a:shade val="45000"/>
                <a:satMod val="135000"/>
              </a:schemeClr>
              <a:prstClr val="white"/>
            </a:duotone>
          </a:blip>
          <a:srcRect t="15385" b="17482"/>
          <a:stretch>
            <a:fillRect/>
          </a:stretch>
        </p:blipFill>
        <p:spPr bwMode="auto">
          <a:xfrm>
            <a:off x="0" y="0"/>
            <a:ext cx="9144000" cy="6858024"/>
          </a:xfrm>
          <a:prstGeom prst="rect">
            <a:avLst/>
          </a:prstGeom>
          <a:noFill/>
        </p:spPr>
      </p:pic>
      <p:sp>
        <p:nvSpPr>
          <p:cNvPr id="5" name="4 Dikdörtgen"/>
          <p:cNvSpPr/>
          <p:nvPr/>
        </p:nvSpPr>
        <p:spPr>
          <a:xfrm>
            <a:off x="395536" y="1268760"/>
            <a:ext cx="8352928" cy="6740307"/>
          </a:xfrm>
          <a:prstGeom prst="rect">
            <a:avLst/>
          </a:prstGeom>
        </p:spPr>
        <p:txBody>
          <a:bodyPr wrap="square">
            <a:spAutoFit/>
          </a:bodyPr>
          <a:lstStyle/>
          <a:p>
            <a:endParaRPr lang="tr-TR" b="1" dirty="0" smtClean="0">
              <a:solidFill>
                <a:srgbClr val="FFC000"/>
              </a:solidFill>
              <a:latin typeface="Arial Black" pitchFamily="34" charset="0"/>
            </a:endParaRPr>
          </a:p>
          <a:p>
            <a:r>
              <a:rPr lang="tr-TR" sz="2400" b="1" dirty="0" smtClean="0">
                <a:solidFill>
                  <a:srgbClr val="FFFF00"/>
                </a:solidFill>
                <a:latin typeface="Arial Black" pitchFamily="34" charset="0"/>
              </a:rPr>
              <a:t>-Ancak insanın ölümü, kainat düzeninin bozulması ile kıyametin kopması her şeyin sonu değildir. </a:t>
            </a:r>
          </a:p>
          <a:p>
            <a:endParaRPr lang="tr-TR" sz="2400" b="1" dirty="0" smtClean="0">
              <a:solidFill>
                <a:srgbClr val="FFFF00"/>
              </a:solidFill>
              <a:latin typeface="Arial Black" pitchFamily="34" charset="0"/>
            </a:endParaRPr>
          </a:p>
          <a:p>
            <a:r>
              <a:rPr lang="tr-TR" sz="2400" b="1" dirty="0" smtClean="0">
                <a:solidFill>
                  <a:srgbClr val="C00000"/>
                </a:solidFill>
                <a:latin typeface="Arial Black" pitchFamily="34" charset="0"/>
              </a:rPr>
              <a:t>-Aksine, kıyametin ardından, bozulan düzen yeniden kurulacak, ölen herkes tekrar diriltilecek, ikinci ve sonsuz bir hayat başlayacaktır.</a:t>
            </a:r>
          </a:p>
          <a:p>
            <a:r>
              <a:rPr lang="tr-TR" sz="2400" b="1" dirty="0" smtClean="0">
                <a:solidFill>
                  <a:srgbClr val="C00000"/>
                </a:solidFill>
                <a:latin typeface="Arial Black" pitchFamily="34" charset="0"/>
              </a:rPr>
              <a:t> </a:t>
            </a:r>
          </a:p>
          <a:p>
            <a:r>
              <a:rPr lang="tr-TR" sz="2400" b="1" dirty="0" smtClean="0">
                <a:solidFill>
                  <a:srgbClr val="FFFF00"/>
                </a:solidFill>
                <a:latin typeface="Arial Black" pitchFamily="34" charset="0"/>
              </a:rPr>
              <a:t>-Yüce Allah'ın kudreti ile gerçekleşecek olan bu ikinci hayata da </a:t>
            </a:r>
            <a:r>
              <a:rPr lang="tr-TR" sz="2400" b="1" dirty="0" smtClean="0">
                <a:solidFill>
                  <a:srgbClr val="C00000"/>
                </a:solidFill>
                <a:latin typeface="Arial Black" pitchFamily="34" charset="0"/>
              </a:rPr>
              <a:t>"Ahiret hayatı" </a:t>
            </a:r>
            <a:r>
              <a:rPr lang="tr-TR" sz="2400" b="1" dirty="0" smtClean="0">
                <a:solidFill>
                  <a:srgbClr val="FFFF00"/>
                </a:solidFill>
                <a:latin typeface="Arial Black" pitchFamily="34" charset="0"/>
              </a:rPr>
              <a:t>diyoruz.</a:t>
            </a:r>
          </a:p>
          <a:p>
            <a:endParaRPr lang="tr-TR" sz="2400" b="1" dirty="0" smtClean="0">
              <a:solidFill>
                <a:srgbClr val="FFC000"/>
              </a:solidFill>
              <a:latin typeface="Arial Black" pitchFamily="34" charset="0"/>
            </a:endParaRPr>
          </a:p>
          <a:p>
            <a:endParaRPr lang="tr-TR" b="1" dirty="0" smtClean="0">
              <a:solidFill>
                <a:srgbClr val="FFC000"/>
              </a:solidFill>
              <a:latin typeface="Arial Black" pitchFamily="34" charset="0"/>
            </a:endParaRPr>
          </a:p>
          <a:p>
            <a:endParaRPr lang="tr-TR" b="1" dirty="0" smtClean="0">
              <a:solidFill>
                <a:srgbClr val="FFC000"/>
              </a:solidFill>
              <a:latin typeface="Arial Black" pitchFamily="34" charset="0"/>
            </a:endParaRPr>
          </a:p>
          <a:p>
            <a:endParaRPr lang="tr-TR" b="1" dirty="0" smtClean="0">
              <a:solidFill>
                <a:srgbClr val="FFC000"/>
              </a:solidFill>
              <a:latin typeface="Arial Black" pitchFamily="34" charset="0"/>
            </a:endParaRPr>
          </a:p>
          <a:p>
            <a:endParaRPr lang="tr-TR" b="1" dirty="0" smtClean="0">
              <a:solidFill>
                <a:srgbClr val="FFC000"/>
              </a:solidFill>
              <a:latin typeface="Arial Black" pitchFamily="34" charset="0"/>
            </a:endParaRPr>
          </a:p>
          <a:p>
            <a:endParaRPr lang="tr-TR" b="1" dirty="0" smtClean="0">
              <a:solidFill>
                <a:srgbClr val="FFC000"/>
              </a:solidFill>
              <a:latin typeface="Arial Black" pitchFamily="34" charset="0"/>
            </a:endParaRPr>
          </a:p>
          <a:p>
            <a:endParaRPr lang="tr-TR" b="1" dirty="0" smtClean="0">
              <a:solidFill>
                <a:srgbClr val="FFC000"/>
              </a:solidFill>
              <a:latin typeface="Arial Black" pitchFamily="34" charset="0"/>
            </a:endParaRP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32" y="-24"/>
            <a:ext cx="9144032" cy="6858024"/>
          </a:xfrm>
          <a:prstGeom prst="rect">
            <a:avLst/>
          </a:prstGeom>
          <a:noFill/>
        </p:spPr>
      </p:pic>
      <p:sp>
        <p:nvSpPr>
          <p:cNvPr id="5" name="4 Dikdörtgen"/>
          <p:cNvSpPr/>
          <p:nvPr/>
        </p:nvSpPr>
        <p:spPr>
          <a:xfrm>
            <a:off x="0" y="2132856"/>
            <a:ext cx="9144000" cy="2339102"/>
          </a:xfrm>
          <a:prstGeom prst="rect">
            <a:avLst/>
          </a:prstGeom>
        </p:spPr>
        <p:txBody>
          <a:bodyPr wrap="square">
            <a:spAutoFit/>
          </a:bodyPr>
          <a:lstStyle/>
          <a:p>
            <a:pPr>
              <a:buFont typeface="Wingdings" pitchFamily="2" charset="2"/>
              <a:buChar char="v"/>
            </a:pPr>
            <a:r>
              <a:rPr lang="tr-TR" sz="3200" dirty="0" smtClean="0">
                <a:latin typeface="Arial Black" pitchFamily="34" charset="0"/>
              </a:rPr>
              <a:t>Kıyametin gerçekleşmesi ile daha sonra meydana gelecek olan bir takım olaylara ve yaşanacak hallere kıyamet ahvali denir. </a:t>
            </a:r>
            <a:br>
              <a:rPr lang="tr-TR" sz="3200" dirty="0" smtClean="0">
                <a:latin typeface="Arial Black" pitchFamily="34" charset="0"/>
              </a:rPr>
            </a:br>
            <a:endParaRPr lang="tr-TR" dirty="0">
              <a:latin typeface="Arial Black" pitchFamily="34" charset="0"/>
            </a:endParaRPr>
          </a:p>
        </p:txBody>
      </p:sp>
      <p:sp>
        <p:nvSpPr>
          <p:cNvPr id="6" name="5 Dikdörtgen"/>
          <p:cNvSpPr/>
          <p:nvPr/>
        </p:nvSpPr>
        <p:spPr>
          <a:xfrm>
            <a:off x="1547664" y="188640"/>
            <a:ext cx="4603183" cy="646331"/>
          </a:xfrm>
          <a:prstGeom prst="rect">
            <a:avLst/>
          </a:prstGeom>
        </p:spPr>
        <p:txBody>
          <a:bodyPr wrap="none">
            <a:spAutoFit/>
          </a:bodyPr>
          <a:lstStyle/>
          <a:p>
            <a:r>
              <a:rPr lang="tr-TR" sz="3600" b="1" dirty="0" smtClean="0">
                <a:solidFill>
                  <a:srgbClr val="FFFF00"/>
                </a:solidFill>
                <a:latin typeface="Arial Black" pitchFamily="34" charset="0"/>
              </a:rPr>
              <a:t>KIYAMET AHVALİ</a:t>
            </a:r>
            <a:endParaRPr lang="tr-TR" sz="3600" dirty="0">
              <a:solidFill>
                <a:srgbClr val="FFFF00"/>
              </a:solidFill>
              <a:latin typeface="Arial Black" pitchFamily="34" charset="0"/>
            </a:endParaRPr>
          </a:p>
        </p:txBody>
      </p:sp>
      <p:sp>
        <p:nvSpPr>
          <p:cNvPr id="7" name="6 Dikdörtgen"/>
          <p:cNvSpPr/>
          <p:nvPr/>
        </p:nvSpPr>
        <p:spPr>
          <a:xfrm>
            <a:off x="0" y="4221088"/>
            <a:ext cx="9144000" cy="1077218"/>
          </a:xfrm>
          <a:prstGeom prst="rect">
            <a:avLst/>
          </a:prstGeom>
        </p:spPr>
        <p:txBody>
          <a:bodyPr wrap="square">
            <a:spAutoFit/>
          </a:bodyPr>
          <a:lstStyle/>
          <a:p>
            <a:pPr>
              <a:buFont typeface="Wingdings" pitchFamily="2" charset="2"/>
              <a:buChar char="v"/>
            </a:pPr>
            <a:endParaRPr lang="tr-TR" sz="3200" dirty="0" smtClean="0">
              <a:solidFill>
                <a:srgbClr val="C00000"/>
              </a:solidFill>
              <a:latin typeface="Arial Black" pitchFamily="34" charset="0"/>
            </a:endParaRPr>
          </a:p>
          <a:p>
            <a:pPr>
              <a:buFont typeface="Wingdings" pitchFamily="2" charset="2"/>
              <a:buChar char="v"/>
            </a:pPr>
            <a:r>
              <a:rPr lang="tr-TR" sz="3200" dirty="0" smtClean="0">
                <a:solidFill>
                  <a:srgbClr val="C00000"/>
                </a:solidFill>
                <a:latin typeface="Arial Black" pitchFamily="34" charset="0"/>
              </a:rPr>
              <a:t>Bunları  söyle   sıralamak mümkündür.     </a:t>
            </a:r>
            <a:endParaRPr lang="tr-TR" sz="3200" dirty="0">
              <a:solidFill>
                <a:srgbClr val="C00000"/>
              </a:solidFill>
              <a:latin typeface="Arial Black"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6">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1412776"/>
            <a:ext cx="9144000" cy="4985980"/>
          </a:xfrm>
          <a:prstGeom prst="rect">
            <a:avLst/>
          </a:prstGeom>
        </p:spPr>
        <p:txBody>
          <a:bodyPr wrap="square">
            <a:spAutoFit/>
          </a:bodyPr>
          <a:lstStyle/>
          <a:p>
            <a:pPr>
              <a:buFont typeface="Wingdings" pitchFamily="2" charset="2"/>
              <a:buChar char="v"/>
            </a:pPr>
            <a:r>
              <a:rPr lang="tr-TR" sz="2000" b="1" dirty="0" smtClean="0">
                <a:solidFill>
                  <a:srgbClr val="C00000"/>
                </a:solidFill>
                <a:latin typeface="Arial Black" pitchFamily="34" charset="0"/>
              </a:rPr>
              <a:t>KIYAMETİN KOPMASI</a:t>
            </a:r>
            <a:r>
              <a:rPr lang="tr-TR" sz="2000" dirty="0" smtClean="0">
                <a:solidFill>
                  <a:srgbClr val="C00000"/>
                </a:solidFill>
                <a:latin typeface="Arial Black" pitchFamily="34" charset="0"/>
              </a:rPr>
              <a:t>:   </a:t>
            </a:r>
            <a:r>
              <a:rPr lang="tr-TR" sz="2000" dirty="0" smtClean="0">
                <a:solidFill>
                  <a:srgbClr val="002060"/>
                </a:solidFill>
                <a:latin typeface="Arial Black" pitchFamily="34" charset="0"/>
              </a:rPr>
              <a:t>Mahiyetini </a:t>
            </a:r>
            <a:r>
              <a:rPr lang="tr-TR" sz="2000" dirty="0" smtClean="0">
                <a:solidFill>
                  <a:srgbClr val="002060"/>
                </a:solidFill>
                <a:latin typeface="Arial Black" pitchFamily="34" charset="0"/>
              </a:rPr>
              <a:t>ancak Allah’ın bildiği</a:t>
            </a:r>
            <a:r>
              <a:rPr lang="tr-TR" sz="2000" dirty="0" smtClean="0">
                <a:solidFill>
                  <a:schemeClr val="bg1"/>
                </a:solidFill>
                <a:latin typeface="Arial Black" pitchFamily="34" charset="0"/>
              </a:rPr>
              <a:t> </a:t>
            </a:r>
            <a:r>
              <a:rPr lang="tr-TR" sz="2000" dirty="0" smtClean="0">
                <a:solidFill>
                  <a:srgbClr val="C00000"/>
                </a:solidFill>
                <a:latin typeface="Arial Black" pitchFamily="34" charset="0"/>
              </a:rPr>
              <a:t>“</a:t>
            </a:r>
            <a:r>
              <a:rPr lang="tr-TR" sz="2000" dirty="0" err="1" smtClean="0">
                <a:solidFill>
                  <a:srgbClr val="C00000"/>
                </a:solidFill>
                <a:latin typeface="Arial Black" pitchFamily="34" charset="0"/>
              </a:rPr>
              <a:t>sûr</a:t>
            </a:r>
            <a:r>
              <a:rPr lang="tr-TR" sz="2000" dirty="0" smtClean="0">
                <a:solidFill>
                  <a:srgbClr val="C00000"/>
                </a:solidFill>
                <a:latin typeface="Arial Black" pitchFamily="34" charset="0"/>
              </a:rPr>
              <a:t>” </a:t>
            </a:r>
            <a:r>
              <a:rPr lang="tr-TR" sz="2000" dirty="0" smtClean="0">
                <a:solidFill>
                  <a:srgbClr val="002060"/>
                </a:solidFill>
                <a:latin typeface="Arial Black" pitchFamily="34" charset="0"/>
              </a:rPr>
              <a:t>denilen bir boruya Allah’ın emri ile, İsrafil adlı meleğin üfürmesi ile kainatın düzeni bozulacak, kıyamet kopacak, bütün canlılar ölecek, Allah’tan başka her şey yok olacaktır </a:t>
            </a:r>
            <a:r>
              <a:rPr lang="tr-TR" sz="2000" dirty="0" smtClean="0">
                <a:solidFill>
                  <a:srgbClr val="002060"/>
                </a:solidFill>
                <a:latin typeface="Arial Black" pitchFamily="34" charset="0"/>
              </a:rPr>
              <a:t>.</a:t>
            </a:r>
            <a:endParaRPr lang="tr-TR" dirty="0" smtClean="0">
              <a:solidFill>
                <a:srgbClr val="002060"/>
              </a:solidFill>
              <a:latin typeface="Arial Black" pitchFamily="34" charset="0"/>
            </a:endParaRPr>
          </a:p>
          <a:p>
            <a:r>
              <a:rPr lang="tr-TR" dirty="0" smtClean="0">
                <a:solidFill>
                  <a:srgbClr val="002060"/>
                </a:solidFill>
                <a:latin typeface="Arial Black" pitchFamily="34" charset="0"/>
              </a:rPr>
              <a:t>	 </a:t>
            </a:r>
          </a:p>
          <a:p>
            <a:pPr>
              <a:buFont typeface="Wingdings" pitchFamily="2" charset="2"/>
              <a:buChar char="v"/>
            </a:pPr>
            <a:r>
              <a:rPr lang="tr-TR" sz="2400" dirty="0" smtClean="0">
                <a:solidFill>
                  <a:srgbClr val="C00000"/>
                </a:solidFill>
                <a:latin typeface="Arial Black" pitchFamily="34" charset="0"/>
              </a:rPr>
              <a:t>Şu ayetlerde </a:t>
            </a:r>
            <a:r>
              <a:rPr lang="tr-TR" sz="2400" dirty="0" err="1" smtClean="0">
                <a:solidFill>
                  <a:srgbClr val="C00000"/>
                </a:solidFill>
                <a:latin typeface="Arial Black" pitchFamily="34" charset="0"/>
              </a:rPr>
              <a:t>sûra</a:t>
            </a:r>
            <a:r>
              <a:rPr lang="tr-TR" sz="2400" dirty="0" smtClean="0">
                <a:solidFill>
                  <a:srgbClr val="C00000"/>
                </a:solidFill>
                <a:latin typeface="Arial Black" pitchFamily="34" charset="0"/>
              </a:rPr>
              <a:t> birinci defa üfürülmesi ve kıyametin kopuş anı anlatılmaktadır</a:t>
            </a:r>
            <a:r>
              <a:rPr lang="tr-TR" sz="2400" b="1" dirty="0" smtClean="0">
                <a:solidFill>
                  <a:srgbClr val="C00000"/>
                </a:solidFill>
                <a:latin typeface="Arial Black" pitchFamily="34" charset="0"/>
              </a:rPr>
              <a:t>.</a:t>
            </a:r>
          </a:p>
          <a:p>
            <a:pPr>
              <a:buFont typeface="Wingdings" pitchFamily="2" charset="2"/>
              <a:buChar char="v"/>
            </a:pPr>
            <a:endParaRPr lang="tr-TR" sz="2400" dirty="0" smtClean="0">
              <a:solidFill>
                <a:srgbClr val="C00000"/>
              </a:solidFill>
              <a:latin typeface="Arial Black" pitchFamily="34" charset="0"/>
            </a:endParaRPr>
          </a:p>
          <a:p>
            <a:r>
              <a:rPr lang="ar-SA" sz="2800" b="1" dirty="0" smtClean="0">
                <a:solidFill>
                  <a:srgbClr val="002060"/>
                </a:solidFill>
                <a:latin typeface="Arial Black" pitchFamily="34" charset="0"/>
              </a:rPr>
              <a:t>ونفخ فى الصور </a:t>
            </a:r>
            <a:r>
              <a:rPr lang="ar-SA" sz="2800" b="1" dirty="0" smtClean="0">
                <a:solidFill>
                  <a:srgbClr val="FFFF00"/>
                </a:solidFill>
                <a:latin typeface="Arial Black" pitchFamily="34" charset="0"/>
              </a:rPr>
              <a:t>فصعق من فى السموات ومن  فى الارض</a:t>
            </a:r>
            <a:r>
              <a:rPr lang="ar-SA" sz="2800" i="1" dirty="0" smtClean="0">
                <a:solidFill>
                  <a:srgbClr val="FFFF00"/>
                </a:solidFill>
                <a:latin typeface="Arial Black" pitchFamily="34" charset="0"/>
              </a:rPr>
              <a:t> </a:t>
            </a:r>
            <a:r>
              <a:rPr lang="ar-SA" sz="2800" b="1" dirty="0" smtClean="0">
                <a:solidFill>
                  <a:srgbClr val="C00000"/>
                </a:solidFill>
                <a:latin typeface="Arial Black" pitchFamily="34" charset="0"/>
              </a:rPr>
              <a:t>الاما </a:t>
            </a:r>
            <a:r>
              <a:rPr lang="ar-SA" sz="2800" b="1" dirty="0" smtClean="0">
                <a:solidFill>
                  <a:srgbClr val="C00000"/>
                </a:solidFill>
                <a:latin typeface="Arial Black" pitchFamily="34" charset="0"/>
              </a:rPr>
              <a:t>شاءالله</a:t>
            </a:r>
            <a:endParaRPr lang="tr-TR" sz="2800" dirty="0" smtClean="0">
              <a:solidFill>
                <a:srgbClr val="C00000"/>
              </a:solidFill>
              <a:latin typeface="Arial Black" pitchFamily="34" charset="0"/>
            </a:endParaRPr>
          </a:p>
          <a:p>
            <a:endParaRPr lang="tr-TR" dirty="0" smtClean="0"/>
          </a:p>
          <a:p>
            <a:pPr>
              <a:buFont typeface="Wingdings" pitchFamily="2" charset="2"/>
              <a:buChar char="v"/>
            </a:pPr>
            <a:r>
              <a:rPr lang="tr-TR" sz="2400" dirty="0" smtClean="0">
                <a:solidFill>
                  <a:srgbClr val="002060"/>
                </a:solidFill>
                <a:latin typeface="Arial Black" pitchFamily="34" charset="0"/>
              </a:rPr>
              <a:t>“</a:t>
            </a:r>
            <a:r>
              <a:rPr lang="tr-TR" sz="2400" dirty="0" err="1" smtClean="0">
                <a:solidFill>
                  <a:srgbClr val="002060"/>
                </a:solidFill>
                <a:latin typeface="Arial Black" pitchFamily="34" charset="0"/>
              </a:rPr>
              <a:t>Sûra</a:t>
            </a:r>
            <a:r>
              <a:rPr lang="tr-TR" sz="2400" dirty="0" smtClean="0">
                <a:solidFill>
                  <a:srgbClr val="002060"/>
                </a:solidFill>
                <a:latin typeface="Arial Black" pitchFamily="34" charset="0"/>
              </a:rPr>
              <a:t> üflenir </a:t>
            </a:r>
            <a:r>
              <a:rPr lang="tr-TR" sz="2400" dirty="0" smtClean="0">
                <a:solidFill>
                  <a:srgbClr val="C00000"/>
                </a:solidFill>
                <a:latin typeface="Arial Black" pitchFamily="34" charset="0"/>
              </a:rPr>
              <a:t>ve Allah’ın dilediği kimseler dışında, </a:t>
            </a:r>
            <a:r>
              <a:rPr lang="tr-TR" sz="2400" dirty="0" smtClean="0">
                <a:solidFill>
                  <a:srgbClr val="FFFF00"/>
                </a:solidFill>
                <a:latin typeface="Arial Black" pitchFamily="34" charset="0"/>
              </a:rPr>
              <a:t>göklerdeki herkes ve yerdeki herkes </a:t>
            </a:r>
            <a:r>
              <a:rPr lang="tr-TR" sz="2400" dirty="0" smtClean="0">
                <a:solidFill>
                  <a:srgbClr val="FFFF00"/>
                </a:solidFill>
                <a:latin typeface="Arial Black" pitchFamily="34" charset="0"/>
              </a:rPr>
              <a:t>ölür.”</a:t>
            </a:r>
            <a:r>
              <a:rPr lang="tr-TR" dirty="0" smtClean="0"/>
              <a:t> </a:t>
            </a:r>
            <a:r>
              <a:rPr lang="tr-TR" sz="1200" dirty="0" smtClean="0">
                <a:latin typeface="Arial Black" pitchFamily="34" charset="0"/>
              </a:rPr>
              <a:t>(</a:t>
            </a:r>
            <a:r>
              <a:rPr lang="tr-TR" sz="1200" dirty="0" err="1" smtClean="0">
                <a:latin typeface="Arial Black" pitchFamily="34" charset="0"/>
              </a:rPr>
              <a:t>Zümer</a:t>
            </a:r>
            <a:r>
              <a:rPr lang="tr-TR" sz="1200" dirty="0" smtClean="0">
                <a:latin typeface="Arial Black" pitchFamily="34" charset="0"/>
              </a:rPr>
              <a:t>, 39 / 68).</a:t>
            </a:r>
            <a:endParaRPr lang="tr-TR" dirty="0" smtClean="0">
              <a:latin typeface="Arial Black" pitchFamily="34" charset="0"/>
            </a:endParaRPr>
          </a:p>
          <a:p>
            <a:endParaRPr lang="tr-TR" dirty="0" smtClean="0"/>
          </a:p>
          <a:p>
            <a:endParaRPr lang="tr-TR" dirty="0" smtClean="0"/>
          </a:p>
          <a:p>
            <a:r>
              <a:rPr lang="tr-TR" dirty="0" smtClean="0"/>
              <a:t>	</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355160" cy="1570186"/>
          </a:xfrm>
        </p:spPr>
        <p:txBody>
          <a:bodyPr>
            <a:normAutofit/>
          </a:bodyPr>
          <a:lstStyle/>
          <a:p>
            <a:endParaRPr lang="tr-TR" dirty="0"/>
          </a:p>
        </p:txBody>
      </p:sp>
      <p:sp>
        <p:nvSpPr>
          <p:cNvPr id="3" name="2 İçerik Yer Tutucusu"/>
          <p:cNvSpPr>
            <a:spLocks noGrp="1"/>
          </p:cNvSpPr>
          <p:nvPr>
            <p:ph sz="quarter" idx="1"/>
          </p:nvPr>
        </p:nvSpPr>
        <p:spPr>
          <a:xfrm>
            <a:off x="251520" y="1628800"/>
            <a:ext cx="8640960" cy="4845152"/>
          </a:xfrm>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1">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908720"/>
            <a:ext cx="9144000" cy="5386090"/>
          </a:xfrm>
          <a:prstGeom prst="rect">
            <a:avLst/>
          </a:prstGeom>
        </p:spPr>
        <p:txBody>
          <a:bodyPr wrap="square">
            <a:spAutoFit/>
          </a:bodyPr>
          <a:lstStyle/>
          <a:p>
            <a:r>
              <a:rPr lang="tr-TR" b="1" i="1" dirty="0" smtClean="0"/>
              <a:t>	</a:t>
            </a:r>
            <a:r>
              <a:rPr lang="tr-TR" dirty="0" smtClean="0"/>
              <a:t> </a:t>
            </a:r>
            <a:r>
              <a:rPr lang="ar-SA" sz="3600" b="1" dirty="0" smtClean="0">
                <a:solidFill>
                  <a:srgbClr val="C00000"/>
                </a:solidFill>
                <a:latin typeface="Arial Black" pitchFamily="34" charset="0"/>
              </a:rPr>
              <a:t>اقترب للناس حسابهم </a:t>
            </a:r>
            <a:r>
              <a:rPr lang="ar-SA" sz="3600" b="1" dirty="0" smtClean="0">
                <a:solidFill>
                  <a:srgbClr val="FFFF00"/>
                </a:solidFill>
                <a:latin typeface="Arial Black" pitchFamily="34" charset="0"/>
              </a:rPr>
              <a:t>وهم فى غفلة معرضون </a:t>
            </a:r>
            <a:r>
              <a:rPr lang="ar-SA" sz="3600" b="1" dirty="0" smtClean="0">
                <a:solidFill>
                  <a:srgbClr val="002060"/>
                </a:solidFill>
                <a:latin typeface="Arial Black" pitchFamily="34" charset="0"/>
              </a:rPr>
              <a:t>ما يا تيهم من ذ كر من ربهم محد ث </a:t>
            </a:r>
            <a:r>
              <a:rPr lang="ar-SA" sz="3600" b="1" dirty="0" smtClean="0">
                <a:solidFill>
                  <a:srgbClr val="C00000"/>
                </a:solidFill>
                <a:latin typeface="Arial Black" pitchFamily="34" charset="0"/>
              </a:rPr>
              <a:t>الا استمعوه وهم يلعبون</a:t>
            </a:r>
            <a:r>
              <a:rPr lang="ar-SA" sz="2800" dirty="0" smtClean="0">
                <a:solidFill>
                  <a:srgbClr val="C00000"/>
                </a:solidFill>
                <a:latin typeface="Arial Black" pitchFamily="34" charset="0"/>
              </a:rPr>
              <a:t> </a:t>
            </a:r>
            <a:endParaRPr lang="tr-TR" sz="2400" dirty="0" smtClean="0">
              <a:solidFill>
                <a:srgbClr val="C00000"/>
              </a:solidFill>
              <a:latin typeface="Arial Black" pitchFamily="34" charset="0"/>
            </a:endParaRPr>
          </a:p>
          <a:p>
            <a:endParaRPr lang="tr-TR" sz="2800" dirty="0" smtClean="0">
              <a:solidFill>
                <a:srgbClr val="C00000"/>
              </a:solidFill>
              <a:latin typeface="Arial Black" pitchFamily="34" charset="0"/>
            </a:endParaRPr>
          </a:p>
          <a:p>
            <a:pPr>
              <a:buFont typeface="Wingdings" pitchFamily="2" charset="2"/>
              <a:buChar char="v"/>
            </a:pPr>
            <a:r>
              <a:rPr lang="tr-TR" sz="2800" dirty="0" smtClean="0">
                <a:solidFill>
                  <a:srgbClr val="C00000"/>
                </a:solidFill>
                <a:latin typeface="Arial Black" pitchFamily="34" charset="0"/>
              </a:rPr>
              <a:t> </a:t>
            </a:r>
            <a:r>
              <a:rPr lang="tr-TR" sz="3200" dirty="0" smtClean="0">
                <a:solidFill>
                  <a:srgbClr val="C00000"/>
                </a:solidFill>
                <a:latin typeface="Arial Black" pitchFamily="34" charset="0"/>
              </a:rPr>
              <a:t>"</a:t>
            </a:r>
            <a:r>
              <a:rPr lang="tr-TR" sz="3200" dirty="0" smtClean="0">
                <a:solidFill>
                  <a:srgbClr val="C00000"/>
                </a:solidFill>
                <a:latin typeface="Arial Black" pitchFamily="34" charset="0"/>
              </a:rPr>
              <a:t>İnsanların hesaba çekilmeleri yaklaştı. </a:t>
            </a:r>
            <a:r>
              <a:rPr lang="tr-TR" sz="3200" dirty="0" smtClean="0">
                <a:solidFill>
                  <a:srgbClr val="FFFF00"/>
                </a:solidFill>
                <a:latin typeface="Arial Black" pitchFamily="34" charset="0"/>
              </a:rPr>
              <a:t>Halbuki onlar gaflet içinde yüz çevirmektedirler. </a:t>
            </a:r>
            <a:r>
              <a:rPr lang="tr-TR" sz="3200" dirty="0" smtClean="0">
                <a:solidFill>
                  <a:srgbClr val="002060"/>
                </a:solidFill>
                <a:latin typeface="Arial Black" pitchFamily="34" charset="0"/>
              </a:rPr>
              <a:t>Rablerinden kendilerine yeni bir öğüt (bir uyarı) gelmez ki </a:t>
            </a:r>
            <a:r>
              <a:rPr lang="tr-TR" sz="3200" dirty="0" smtClean="0">
                <a:solidFill>
                  <a:srgbClr val="C00000"/>
                </a:solidFill>
                <a:latin typeface="Arial Black" pitchFamily="34" charset="0"/>
              </a:rPr>
              <a:t>onlar mutlaka onu alaya alarak (kalpleri de gaflette olarak) dinlemesinler. </a:t>
            </a:r>
            <a:r>
              <a:rPr lang="tr-TR" sz="1600" dirty="0" smtClean="0">
                <a:latin typeface="Arial Black" pitchFamily="34" charset="0"/>
              </a:rPr>
              <a:t>(Enbiya, 21/1-2)</a:t>
            </a:r>
            <a:endParaRPr lang="tr-TR" sz="3200" dirty="0" smtClean="0">
              <a:latin typeface="Arial Black" pitchFamily="34" charset="0"/>
            </a:endParaRPr>
          </a:p>
          <a:p>
            <a:endParaRPr lang="tr-TR" sz="20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4">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836712"/>
            <a:ext cx="9144000" cy="5386090"/>
          </a:xfrm>
          <a:prstGeom prst="rect">
            <a:avLst/>
          </a:prstGeom>
        </p:spPr>
        <p:txBody>
          <a:bodyPr wrap="square">
            <a:spAutoFit/>
          </a:bodyPr>
          <a:lstStyle/>
          <a:p>
            <a:r>
              <a:rPr lang="ar-SA" sz="3200" b="1" dirty="0" smtClean="0">
                <a:latin typeface="Arial Black" pitchFamily="34" charset="0"/>
              </a:rPr>
              <a:t>ياايهاالناس </a:t>
            </a:r>
            <a:r>
              <a:rPr lang="ar-SA" sz="3200" b="1" dirty="0" smtClean="0">
                <a:solidFill>
                  <a:schemeClr val="bg1"/>
                </a:solidFill>
                <a:latin typeface="Arial Black" pitchFamily="34" charset="0"/>
              </a:rPr>
              <a:t>اتقوا ربكم </a:t>
            </a:r>
            <a:r>
              <a:rPr lang="ar-SA" sz="3200" b="1" dirty="0" smtClean="0">
                <a:solidFill>
                  <a:srgbClr val="C00000"/>
                </a:solidFill>
                <a:latin typeface="Arial Black" pitchFamily="34" charset="0"/>
              </a:rPr>
              <a:t>ان زلزلة الساعة شىء عظيم </a:t>
            </a:r>
            <a:r>
              <a:rPr lang="ar-SA" sz="3200" b="1" dirty="0" smtClean="0">
                <a:solidFill>
                  <a:srgbClr val="FFFF00"/>
                </a:solidFill>
                <a:latin typeface="Arial Black" pitchFamily="34" charset="0"/>
              </a:rPr>
              <a:t>يوم ترونها تذهل </a:t>
            </a:r>
            <a:r>
              <a:rPr lang="ar-SA" sz="3200" b="1" dirty="0" smtClean="0">
                <a:solidFill>
                  <a:srgbClr val="FFFF00"/>
                </a:solidFill>
              </a:rPr>
              <a:t>كل</a:t>
            </a:r>
            <a:r>
              <a:rPr lang="ar-SA" sz="3200" b="1" dirty="0" smtClean="0">
                <a:solidFill>
                  <a:srgbClr val="FFFF00"/>
                </a:solidFill>
                <a:latin typeface="Arial Black" pitchFamily="34" charset="0"/>
              </a:rPr>
              <a:t> </a:t>
            </a:r>
            <a:r>
              <a:rPr lang="ar-SA" sz="3200" b="1" dirty="0" smtClean="0">
                <a:solidFill>
                  <a:srgbClr val="FFFF00"/>
                </a:solidFill>
                <a:latin typeface="Arial Black" pitchFamily="34" charset="0"/>
              </a:rPr>
              <a:t>مرضعة عما </a:t>
            </a:r>
            <a:r>
              <a:rPr lang="ar-SA" sz="3200" b="1" dirty="0" smtClean="0">
                <a:solidFill>
                  <a:srgbClr val="FFFF00"/>
                </a:solidFill>
                <a:latin typeface="Arial Black" pitchFamily="34" charset="0"/>
              </a:rPr>
              <a:t>ارضعت </a:t>
            </a:r>
            <a:r>
              <a:rPr lang="ar-SA" sz="3200" b="1" dirty="0" smtClean="0">
                <a:latin typeface="Arial Black" pitchFamily="34" charset="0"/>
              </a:rPr>
              <a:t>وتضع كل ذات</a:t>
            </a:r>
            <a:r>
              <a:rPr lang="ar-SA" sz="3200" i="1" dirty="0" smtClean="0">
                <a:latin typeface="Arial Black" pitchFamily="34" charset="0"/>
              </a:rPr>
              <a:t> </a:t>
            </a:r>
            <a:r>
              <a:rPr lang="ar-SA" sz="3200" b="1" dirty="0" smtClean="0">
                <a:latin typeface="Arial Black" pitchFamily="34" charset="0"/>
              </a:rPr>
              <a:t>حمل </a:t>
            </a:r>
            <a:r>
              <a:rPr lang="ar-SA" sz="3200" b="1" dirty="0" smtClean="0">
                <a:latin typeface="Arial Black" pitchFamily="34" charset="0"/>
              </a:rPr>
              <a:t>حملها</a:t>
            </a:r>
            <a:r>
              <a:rPr lang="tr-TR" sz="3200" b="1" dirty="0" smtClean="0">
                <a:latin typeface="Arial Black" pitchFamily="34" charset="0"/>
              </a:rPr>
              <a:t>   </a:t>
            </a:r>
          </a:p>
          <a:p>
            <a:r>
              <a:rPr lang="ar-SA" sz="3200" b="1" dirty="0" smtClean="0">
                <a:solidFill>
                  <a:srgbClr val="002060"/>
                </a:solidFill>
                <a:latin typeface="Arial Black" pitchFamily="34" charset="0"/>
              </a:rPr>
              <a:t>وترى </a:t>
            </a:r>
            <a:r>
              <a:rPr lang="ar-SA" sz="3200" b="1" dirty="0" smtClean="0">
                <a:solidFill>
                  <a:srgbClr val="002060"/>
                </a:solidFill>
                <a:latin typeface="Arial Black" pitchFamily="34" charset="0"/>
              </a:rPr>
              <a:t>الناس </a:t>
            </a:r>
            <a:r>
              <a:rPr lang="ar-SA" sz="3200" b="1" dirty="0" smtClean="0">
                <a:solidFill>
                  <a:srgbClr val="002060"/>
                </a:solidFill>
              </a:rPr>
              <a:t>سكارى</a:t>
            </a:r>
            <a:r>
              <a:rPr lang="ar-SA" sz="3200" b="1" dirty="0" smtClean="0">
                <a:solidFill>
                  <a:srgbClr val="002060"/>
                </a:solidFill>
                <a:latin typeface="Arial Black" pitchFamily="34" charset="0"/>
              </a:rPr>
              <a:t> </a:t>
            </a:r>
            <a:r>
              <a:rPr lang="ar-SA" sz="3200" b="1" dirty="0" smtClean="0">
                <a:solidFill>
                  <a:srgbClr val="002060"/>
                </a:solidFill>
                <a:latin typeface="Arial Black" pitchFamily="34" charset="0"/>
              </a:rPr>
              <a:t>وما هم بسكارى </a:t>
            </a:r>
            <a:r>
              <a:rPr lang="ar-SA" sz="3200" b="1" dirty="0" smtClean="0">
                <a:solidFill>
                  <a:srgbClr val="C00000"/>
                </a:solidFill>
                <a:latin typeface="Arial Black" pitchFamily="34" charset="0"/>
              </a:rPr>
              <a:t>ولكن عذابالله شديد</a:t>
            </a:r>
            <a:endParaRPr lang="tr-TR" sz="2800" dirty="0" smtClean="0">
              <a:solidFill>
                <a:srgbClr val="C00000"/>
              </a:solidFill>
              <a:latin typeface="Arial Black" pitchFamily="34" charset="0"/>
            </a:endParaRPr>
          </a:p>
          <a:p>
            <a:pPr>
              <a:buFont typeface="Wingdings" pitchFamily="2" charset="2"/>
              <a:buChar char="v"/>
            </a:pPr>
            <a:endParaRPr lang="tr-TR" sz="2400" dirty="0" smtClean="0">
              <a:latin typeface="Arial Black" pitchFamily="34" charset="0"/>
            </a:endParaRPr>
          </a:p>
          <a:p>
            <a:pPr>
              <a:buFont typeface="Wingdings" pitchFamily="2" charset="2"/>
              <a:buChar char="v"/>
            </a:pPr>
            <a:r>
              <a:rPr lang="tr-TR" sz="2800" dirty="0" smtClean="0">
                <a:latin typeface="Arial Black" pitchFamily="34" charset="0"/>
              </a:rPr>
              <a:t>"</a:t>
            </a:r>
            <a:r>
              <a:rPr lang="tr-TR" sz="2800" dirty="0" smtClean="0">
                <a:latin typeface="Arial Black" pitchFamily="34" charset="0"/>
              </a:rPr>
              <a:t>Ey insanlar! </a:t>
            </a:r>
            <a:r>
              <a:rPr lang="tr-TR" sz="2800" dirty="0" smtClean="0">
                <a:solidFill>
                  <a:schemeClr val="bg1"/>
                </a:solidFill>
                <a:latin typeface="Arial Black" pitchFamily="34" charset="0"/>
              </a:rPr>
              <a:t>Rabb’inize karşı gelmekten sakının. </a:t>
            </a:r>
            <a:r>
              <a:rPr lang="tr-TR" sz="2800" dirty="0" smtClean="0">
                <a:solidFill>
                  <a:srgbClr val="C00000"/>
                </a:solidFill>
                <a:latin typeface="Arial Black" pitchFamily="34" charset="0"/>
              </a:rPr>
              <a:t>Çünkü kıyamet sarsıntısı çok büyük bir şeydir. </a:t>
            </a:r>
            <a:r>
              <a:rPr lang="tr-TR" sz="2800" dirty="0" smtClean="0">
                <a:solidFill>
                  <a:srgbClr val="FFFF00"/>
                </a:solidFill>
                <a:latin typeface="Arial Black" pitchFamily="34" charset="0"/>
              </a:rPr>
              <a:t>Onu göreceğiniz gün, her emzikli kadın emzirmekte olduğu çocuğundan geçer </a:t>
            </a:r>
            <a:r>
              <a:rPr lang="tr-TR" sz="2800" dirty="0" smtClean="0">
                <a:latin typeface="Arial Black" pitchFamily="34" charset="0"/>
              </a:rPr>
              <a:t>ve her hamile kadın da karnındaki çocuğunu düşürür. </a:t>
            </a:r>
            <a:r>
              <a:rPr lang="tr-TR" sz="2800" dirty="0" smtClean="0">
                <a:solidFill>
                  <a:srgbClr val="002060"/>
                </a:solidFill>
                <a:latin typeface="Arial Black" pitchFamily="34" charset="0"/>
              </a:rPr>
              <a:t>İnsanları sarhoş görürsün; halbuki onlar sarhoş değillerdir. </a:t>
            </a:r>
            <a:r>
              <a:rPr lang="tr-TR" sz="2800" dirty="0" smtClean="0">
                <a:solidFill>
                  <a:srgbClr val="C00000"/>
                </a:solidFill>
                <a:latin typeface="Arial Black" pitchFamily="34" charset="0"/>
              </a:rPr>
              <a:t>Ne var ki Allah’ın azabı çok </a:t>
            </a:r>
            <a:r>
              <a:rPr lang="tr-TR" sz="2800" dirty="0" smtClean="0">
                <a:solidFill>
                  <a:srgbClr val="C00000"/>
                </a:solidFill>
                <a:latin typeface="Arial Black" pitchFamily="34" charset="0"/>
              </a:rPr>
              <a:t>şiddetlidir.” </a:t>
            </a:r>
            <a:r>
              <a:rPr lang="tr-TR" dirty="0" smtClean="0">
                <a:latin typeface="Arial Black" pitchFamily="34" charset="0"/>
              </a:rPr>
              <a:t>(Hac,22 / 1-2)</a:t>
            </a:r>
            <a:r>
              <a:rPr lang="tr-TR" b="1" dirty="0" smtClean="0">
                <a:latin typeface="Arial Black" pitchFamily="34" charset="0"/>
              </a:rPr>
              <a:t>.</a:t>
            </a:r>
            <a:endParaRPr lang="tr-TR" sz="2800" dirty="0" smtClean="0">
              <a:latin typeface="Arial Black"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260648"/>
            <a:ext cx="8028384" cy="461665"/>
          </a:xfrm>
          <a:prstGeom prst="rect">
            <a:avLst/>
          </a:prstGeom>
        </p:spPr>
        <p:txBody>
          <a:bodyPr wrap="square">
            <a:spAutoFit/>
          </a:bodyPr>
          <a:lstStyle/>
          <a:p>
            <a:r>
              <a:rPr lang="tr-TR" sz="2400" b="1" dirty="0" smtClean="0">
                <a:solidFill>
                  <a:srgbClr val="C00000"/>
                </a:solidFill>
                <a:latin typeface="Arial Black" pitchFamily="34" charset="0"/>
              </a:rPr>
              <a:t>ÖLDÜKTEN SONRA DİRİLTİLME (BA’S)</a:t>
            </a:r>
            <a:endParaRPr lang="tr-TR" sz="2400" dirty="0">
              <a:solidFill>
                <a:srgbClr val="C00000"/>
              </a:solidFill>
              <a:latin typeface="Arial Black" pitchFamily="34" charset="0"/>
            </a:endParaRPr>
          </a:p>
        </p:txBody>
      </p:sp>
      <p:sp>
        <p:nvSpPr>
          <p:cNvPr id="6" name="5 Dikdörtgen"/>
          <p:cNvSpPr/>
          <p:nvPr/>
        </p:nvSpPr>
        <p:spPr>
          <a:xfrm>
            <a:off x="0" y="1196752"/>
            <a:ext cx="9144000" cy="7355860"/>
          </a:xfrm>
          <a:prstGeom prst="rect">
            <a:avLst/>
          </a:prstGeom>
        </p:spPr>
        <p:txBody>
          <a:bodyPr wrap="square">
            <a:spAutoFit/>
          </a:bodyPr>
          <a:lstStyle/>
          <a:p>
            <a:pPr>
              <a:buFont typeface="Wingdings" pitchFamily="2" charset="2"/>
              <a:buChar char="v"/>
            </a:pPr>
            <a:r>
              <a:rPr lang="tr-TR" sz="2400" dirty="0" smtClean="0">
                <a:solidFill>
                  <a:srgbClr val="FFFF00"/>
                </a:solidFill>
                <a:latin typeface="Arial Black" pitchFamily="34" charset="0"/>
              </a:rPr>
              <a:t>Yine Allah’ın emri ile, İsrafil adlı meleğin </a:t>
            </a:r>
            <a:r>
              <a:rPr lang="tr-TR" sz="2400" dirty="0" smtClean="0">
                <a:latin typeface="Arial Black" pitchFamily="34" charset="0"/>
              </a:rPr>
              <a:t>“Sûr”a </a:t>
            </a:r>
            <a:r>
              <a:rPr lang="tr-TR" sz="2400" dirty="0" smtClean="0">
                <a:solidFill>
                  <a:srgbClr val="FFFF00"/>
                </a:solidFill>
                <a:latin typeface="Arial Black" pitchFamily="34" charset="0"/>
              </a:rPr>
              <a:t>ikinci defa üflemesi ile bütün insanlar tekrar diriltileceklerdir</a:t>
            </a:r>
            <a:r>
              <a:rPr lang="tr-TR" sz="2400" dirty="0" smtClean="0">
                <a:solidFill>
                  <a:srgbClr val="FFFF00"/>
                </a:solidFill>
                <a:latin typeface="Arial Black" pitchFamily="34" charset="0"/>
              </a:rPr>
              <a:t>.</a:t>
            </a:r>
          </a:p>
          <a:p>
            <a:pPr>
              <a:buFont typeface="Wingdings" pitchFamily="2" charset="2"/>
              <a:buChar char="v"/>
            </a:pPr>
            <a:endParaRPr lang="tr-TR" sz="2000" dirty="0" smtClean="0">
              <a:latin typeface="Arial Black" pitchFamily="34" charset="0"/>
            </a:endParaRPr>
          </a:p>
          <a:p>
            <a:pPr>
              <a:buFont typeface="Wingdings" pitchFamily="2" charset="2"/>
              <a:buChar char="v"/>
            </a:pPr>
            <a:r>
              <a:rPr lang="tr-TR" sz="2400" dirty="0" smtClean="0">
                <a:latin typeface="Arial Black" pitchFamily="34" charset="0"/>
              </a:rPr>
              <a:t>Bu </a:t>
            </a:r>
            <a:r>
              <a:rPr lang="tr-TR" sz="2400" dirty="0" smtClean="0">
                <a:latin typeface="Arial Black" pitchFamily="34" charset="0"/>
              </a:rPr>
              <a:t>dirilme, ruhların cesetleri ile buluşup birleşmesi ile gerçekleşecektir. </a:t>
            </a:r>
            <a:endParaRPr lang="tr-TR" sz="2400" dirty="0" smtClean="0">
              <a:latin typeface="Arial Black" pitchFamily="34" charset="0"/>
            </a:endParaRPr>
          </a:p>
          <a:p>
            <a:pPr>
              <a:buFont typeface="Wingdings" pitchFamily="2" charset="2"/>
              <a:buChar char="v"/>
            </a:pPr>
            <a:endParaRPr lang="tr-TR" sz="2000" dirty="0" smtClean="0">
              <a:solidFill>
                <a:schemeClr val="bg1"/>
              </a:solidFill>
              <a:latin typeface="Arial Black" pitchFamily="34" charset="0"/>
            </a:endParaRPr>
          </a:p>
          <a:p>
            <a:pPr>
              <a:buFont typeface="Wingdings" pitchFamily="2" charset="2"/>
              <a:buChar char="v"/>
            </a:pPr>
            <a:r>
              <a:rPr lang="tr-TR" sz="2400" dirty="0" smtClean="0">
                <a:solidFill>
                  <a:schemeClr val="bg1"/>
                </a:solidFill>
                <a:latin typeface="Arial Black" pitchFamily="34" charset="0"/>
              </a:rPr>
              <a:t>Kur’an’ın </a:t>
            </a:r>
            <a:r>
              <a:rPr lang="tr-TR" sz="2400" dirty="0" smtClean="0">
                <a:solidFill>
                  <a:schemeClr val="bg1"/>
                </a:solidFill>
                <a:latin typeface="Arial Black" pitchFamily="34" charset="0"/>
              </a:rPr>
              <a:t>şu ifadesi de ikinci defa sura üfürüleceğini haber vermektedir:</a:t>
            </a:r>
          </a:p>
          <a:p>
            <a:r>
              <a:rPr lang="tr-TR" sz="2000" dirty="0" smtClean="0">
                <a:latin typeface="Arial Black" pitchFamily="34" charset="0"/>
              </a:rPr>
              <a:t>	</a:t>
            </a:r>
            <a:r>
              <a:rPr lang="ar-SA" sz="3200" b="1" dirty="0" smtClean="0">
                <a:solidFill>
                  <a:srgbClr val="C00000"/>
                </a:solidFill>
                <a:latin typeface="Arial Black" pitchFamily="34" charset="0"/>
              </a:rPr>
              <a:t>ثم نفخ فيه اخرى </a:t>
            </a:r>
            <a:r>
              <a:rPr lang="ar-SA" sz="3200" b="1" dirty="0" smtClean="0">
                <a:latin typeface="Arial Black" pitchFamily="34" charset="0"/>
              </a:rPr>
              <a:t>فاذاهم قيام ينظرون</a:t>
            </a:r>
            <a:r>
              <a:rPr lang="ar-SA" sz="3200" b="1" i="1" dirty="0" smtClean="0">
                <a:latin typeface="Arial Black" pitchFamily="34" charset="0"/>
              </a:rPr>
              <a:t> </a:t>
            </a:r>
            <a:endParaRPr lang="tr-TR" sz="2800" b="1" i="1" dirty="0" smtClean="0">
              <a:latin typeface="Arial Black" pitchFamily="34" charset="0"/>
            </a:endParaRPr>
          </a:p>
          <a:p>
            <a:pPr>
              <a:buFont typeface="Wingdings" pitchFamily="2" charset="2"/>
              <a:buChar char="v"/>
            </a:pPr>
            <a:r>
              <a:rPr lang="tr-TR" sz="2400" dirty="0" smtClean="0">
                <a:solidFill>
                  <a:srgbClr val="C00000"/>
                </a:solidFill>
                <a:latin typeface="Arial Black" pitchFamily="34" charset="0"/>
              </a:rPr>
              <a:t>“</a:t>
            </a:r>
            <a:r>
              <a:rPr lang="tr-TR" sz="2400" dirty="0" smtClean="0">
                <a:solidFill>
                  <a:srgbClr val="C00000"/>
                </a:solidFill>
                <a:latin typeface="Arial Black" pitchFamily="34" charset="0"/>
              </a:rPr>
              <a:t>Sonra ona bir daha üflenir. </a:t>
            </a:r>
            <a:r>
              <a:rPr lang="tr-TR" sz="2400" dirty="0" smtClean="0">
                <a:latin typeface="Arial Black" pitchFamily="34" charset="0"/>
              </a:rPr>
              <a:t>Bir de bakarsın, onlar (insanlar) kalkmış </a:t>
            </a:r>
            <a:r>
              <a:rPr lang="tr-TR" sz="2400" dirty="0" smtClean="0">
                <a:latin typeface="Arial Black" pitchFamily="34" charset="0"/>
              </a:rPr>
              <a:t>bekliyorlar.” </a:t>
            </a:r>
            <a:r>
              <a:rPr lang="tr-TR" sz="1600" dirty="0" smtClean="0">
                <a:solidFill>
                  <a:srgbClr val="FFFF00"/>
                </a:solidFill>
                <a:latin typeface="Arial Black" pitchFamily="34" charset="0"/>
              </a:rPr>
              <a:t>(</a:t>
            </a:r>
            <a:r>
              <a:rPr lang="tr-TR" sz="1600" dirty="0" err="1" smtClean="0">
                <a:solidFill>
                  <a:srgbClr val="FFFF00"/>
                </a:solidFill>
                <a:latin typeface="Arial Black" pitchFamily="34" charset="0"/>
              </a:rPr>
              <a:t>Zümer</a:t>
            </a:r>
            <a:r>
              <a:rPr lang="tr-TR" sz="1600" dirty="0" smtClean="0">
                <a:solidFill>
                  <a:srgbClr val="FFFF00"/>
                </a:solidFill>
                <a:latin typeface="Arial Black" pitchFamily="34" charset="0"/>
              </a:rPr>
              <a:t>,39/68).</a:t>
            </a:r>
            <a:endParaRPr lang="tr-TR" sz="2800" dirty="0" smtClean="0">
              <a:solidFill>
                <a:srgbClr val="FFFF00"/>
              </a:solidFill>
              <a:latin typeface="Arial Black" pitchFamily="34" charset="0"/>
            </a:endParaRPr>
          </a:p>
          <a:p>
            <a:endParaRPr lang="tr-TR" sz="2800" b="1" i="1" dirty="0" smtClean="0">
              <a:latin typeface="Arial Black" pitchFamily="34" charset="0"/>
            </a:endParaRPr>
          </a:p>
          <a:p>
            <a:endParaRPr lang="tr-TR" sz="2800" b="1" i="1" dirty="0" smtClean="0">
              <a:latin typeface="Arial Black" pitchFamily="34" charset="0"/>
            </a:endParaRPr>
          </a:p>
          <a:p>
            <a:endParaRPr lang="tr-TR" sz="2800" b="1" i="1" dirty="0" smtClean="0">
              <a:latin typeface="Arial Black" pitchFamily="34" charset="0"/>
            </a:endParaRPr>
          </a:p>
          <a:p>
            <a:endParaRPr lang="tr-TR" sz="2800" b="1" i="1" dirty="0" smtClean="0">
              <a:latin typeface="Arial Black" pitchFamily="34" charset="0"/>
            </a:endParaRPr>
          </a:p>
          <a:p>
            <a:endParaRPr lang="tr-TR" sz="2800" b="1" i="1" dirty="0" smtClean="0">
              <a:latin typeface="Arial Black" pitchFamily="34" charset="0"/>
            </a:endParaRPr>
          </a:p>
          <a:p>
            <a:endParaRPr lang="tr-TR" sz="2000" dirty="0" smtClean="0">
              <a:latin typeface="Arial Black" pitchFamily="34" charset="0"/>
            </a:endParaRPr>
          </a:p>
          <a:p>
            <a:endParaRPr lang="tr-TR" sz="2000" dirty="0" smtClean="0">
              <a:latin typeface="Arial Black"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95536" y="620688"/>
            <a:ext cx="7529264" cy="5853264"/>
          </a:xfrm>
        </p:spPr>
        <p:txBody>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0" y="0"/>
            <a:ext cx="9144032" cy="6858024"/>
          </a:xfrm>
          <a:prstGeom prst="rect">
            <a:avLst/>
          </a:prstGeom>
          <a:noFill/>
        </p:spPr>
      </p:pic>
      <p:sp>
        <p:nvSpPr>
          <p:cNvPr id="5" name="4 Dikdörtgen"/>
          <p:cNvSpPr/>
          <p:nvPr/>
        </p:nvSpPr>
        <p:spPr>
          <a:xfrm>
            <a:off x="0" y="1720840"/>
            <a:ext cx="9144000" cy="3754874"/>
          </a:xfrm>
          <a:prstGeom prst="rect">
            <a:avLst/>
          </a:prstGeom>
        </p:spPr>
        <p:txBody>
          <a:bodyPr wrap="square">
            <a:spAutoFit/>
          </a:bodyPr>
          <a:lstStyle/>
          <a:p>
            <a:pPr>
              <a:buFont typeface="Wingdings" pitchFamily="2" charset="2"/>
              <a:buChar char="v"/>
            </a:pPr>
            <a:r>
              <a:rPr lang="tr-TR" sz="2000" dirty="0" smtClean="0">
                <a:solidFill>
                  <a:srgbClr val="FFFF00"/>
                </a:solidFill>
                <a:latin typeface="Arial Black" pitchFamily="34" charset="0"/>
              </a:rPr>
              <a:t> </a:t>
            </a:r>
            <a:r>
              <a:rPr lang="tr-TR" sz="2400" dirty="0" smtClean="0">
                <a:solidFill>
                  <a:srgbClr val="FFFF00"/>
                </a:solidFill>
                <a:latin typeface="Arial Black" pitchFamily="34" charset="0"/>
              </a:rPr>
              <a:t>Öldükten sonra dirilmek, </a:t>
            </a:r>
            <a:r>
              <a:rPr lang="tr-TR" sz="2400" dirty="0" smtClean="0">
                <a:latin typeface="Arial Black" pitchFamily="34" charset="0"/>
              </a:rPr>
              <a:t>yok olan bedenlerin tekrar var edilmesi ve onlara hayat verilmesi olduğuna göre, </a:t>
            </a:r>
            <a:r>
              <a:rPr lang="tr-TR" sz="2400" dirty="0" smtClean="0">
                <a:solidFill>
                  <a:srgbClr val="FFFF00"/>
                </a:solidFill>
                <a:latin typeface="Arial Black" pitchFamily="34" charset="0"/>
              </a:rPr>
              <a:t>her normal akıl, bir şeyi baştan yaratmakla onu tekrar var etmenin eş değerde olduğunu, </a:t>
            </a:r>
            <a:r>
              <a:rPr lang="tr-TR" sz="2400" dirty="0" smtClean="0">
                <a:latin typeface="Arial Black" pitchFamily="34" charset="0"/>
              </a:rPr>
              <a:t>bir şeyi ilk defa yaratanın, onu tekrar var edebileceğini kabul eder</a:t>
            </a:r>
            <a:r>
              <a:rPr lang="tr-TR" sz="2400" dirty="0" smtClean="0">
                <a:latin typeface="Arial Black" pitchFamily="34" charset="0"/>
              </a:rPr>
              <a:t>.</a:t>
            </a:r>
            <a:endParaRPr lang="tr-TR" sz="2000" dirty="0" smtClean="0">
              <a:latin typeface="Arial Black" pitchFamily="34" charset="0"/>
            </a:endParaRPr>
          </a:p>
          <a:p>
            <a:pPr>
              <a:buFont typeface="Wingdings" pitchFamily="2" charset="2"/>
              <a:buChar char="v"/>
            </a:pPr>
            <a:endParaRPr lang="tr-TR" sz="2400" dirty="0" smtClean="0">
              <a:solidFill>
                <a:srgbClr val="00B0F0"/>
              </a:solidFill>
            </a:endParaRPr>
          </a:p>
          <a:p>
            <a:pPr>
              <a:buFont typeface="Wingdings" pitchFamily="2" charset="2"/>
              <a:buChar char="v"/>
            </a:pPr>
            <a:endParaRPr lang="tr-TR" sz="2400" dirty="0" smtClean="0">
              <a:solidFill>
                <a:srgbClr val="00B0F0"/>
              </a:solidFill>
            </a:endParaRPr>
          </a:p>
          <a:p>
            <a:pPr>
              <a:buFont typeface="Wingdings" pitchFamily="2" charset="2"/>
              <a:buChar char="v"/>
            </a:pPr>
            <a:r>
              <a:rPr lang="tr-TR" sz="2400" dirty="0" smtClean="0">
                <a:solidFill>
                  <a:srgbClr val="00B0F0"/>
                </a:solidFill>
              </a:rPr>
              <a:t> </a:t>
            </a:r>
            <a:r>
              <a:rPr lang="tr-TR" sz="2800" dirty="0" smtClean="0">
                <a:solidFill>
                  <a:srgbClr val="00B0F0"/>
                </a:solidFill>
                <a:latin typeface="Arial Black" pitchFamily="34" charset="0"/>
              </a:rPr>
              <a:t>Şu ayetler bu gerçeği ifade etmektedir:</a:t>
            </a:r>
            <a:endParaRPr lang="tr-TR" sz="2400" dirty="0" smtClean="0">
              <a:solidFill>
                <a:srgbClr val="00B0F0"/>
              </a:solidFill>
              <a:latin typeface="Arial Black" pitchFamily="34" charset="0"/>
            </a:endParaRPr>
          </a:p>
          <a:p>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1268760"/>
            <a:ext cx="9144000" cy="4339650"/>
          </a:xfrm>
          <a:prstGeom prst="rect">
            <a:avLst/>
          </a:prstGeom>
        </p:spPr>
        <p:txBody>
          <a:bodyPr wrap="square">
            <a:spAutoFit/>
          </a:bodyPr>
          <a:lstStyle/>
          <a:p>
            <a:r>
              <a:rPr lang="ar-SA" sz="3200" b="1" dirty="0" smtClean="0">
                <a:latin typeface="Arial Black" pitchFamily="34" charset="0"/>
              </a:rPr>
              <a:t>وهوالذى يبدؤالخلق </a:t>
            </a:r>
            <a:r>
              <a:rPr lang="ar-SA" sz="3200" b="1" dirty="0" smtClean="0">
                <a:solidFill>
                  <a:srgbClr val="C00000"/>
                </a:solidFill>
                <a:latin typeface="Arial Black" pitchFamily="34" charset="0"/>
              </a:rPr>
              <a:t>ثم</a:t>
            </a:r>
            <a:r>
              <a:rPr lang="ar-SA" sz="3200" i="1" dirty="0" smtClean="0">
                <a:solidFill>
                  <a:srgbClr val="C00000"/>
                </a:solidFill>
                <a:latin typeface="Arial Black" pitchFamily="34" charset="0"/>
              </a:rPr>
              <a:t> </a:t>
            </a:r>
            <a:r>
              <a:rPr lang="ar-SA" sz="3200" b="1" dirty="0" smtClean="0">
                <a:solidFill>
                  <a:srgbClr val="C00000"/>
                </a:solidFill>
                <a:latin typeface="Arial Black" pitchFamily="34" charset="0"/>
              </a:rPr>
              <a:t>يعيده </a:t>
            </a:r>
            <a:r>
              <a:rPr lang="ar-SA" sz="3200" b="1" dirty="0" smtClean="0">
                <a:solidFill>
                  <a:schemeClr val="bg1"/>
                </a:solidFill>
                <a:latin typeface="Arial Black" pitchFamily="34" charset="0"/>
              </a:rPr>
              <a:t>وهو اهون عليه</a:t>
            </a:r>
            <a:r>
              <a:rPr lang="ar-SA" sz="3200" dirty="0" smtClean="0">
                <a:solidFill>
                  <a:schemeClr val="bg1"/>
                </a:solidFill>
                <a:latin typeface="Arial Black" pitchFamily="34" charset="0"/>
              </a:rPr>
              <a:t> </a:t>
            </a:r>
            <a:endParaRPr lang="tr-TR" sz="3200" dirty="0" smtClean="0">
              <a:solidFill>
                <a:schemeClr val="bg1"/>
              </a:solidFill>
              <a:latin typeface="Arial Black" pitchFamily="34" charset="0"/>
            </a:endParaRPr>
          </a:p>
          <a:p>
            <a:pPr>
              <a:buFont typeface="Wingdings" pitchFamily="2" charset="2"/>
              <a:buChar char="v"/>
            </a:pPr>
            <a:r>
              <a:rPr lang="tr-TR" sz="2400" dirty="0" smtClean="0">
                <a:latin typeface="Arial Black" pitchFamily="34" charset="0"/>
              </a:rPr>
              <a:t>“O başlangıçta yaratmayı yapan, </a:t>
            </a:r>
            <a:r>
              <a:rPr lang="tr-TR" sz="2400" dirty="0" smtClean="0">
                <a:solidFill>
                  <a:srgbClr val="C00000"/>
                </a:solidFill>
                <a:latin typeface="Arial Black" pitchFamily="34" charset="0"/>
              </a:rPr>
              <a:t>sonra onu tekrarlayacak olandır.</a:t>
            </a:r>
            <a:r>
              <a:rPr lang="tr-TR" sz="2400" dirty="0" smtClean="0">
                <a:latin typeface="Arial Black" pitchFamily="34" charset="0"/>
              </a:rPr>
              <a:t> </a:t>
            </a:r>
            <a:r>
              <a:rPr lang="tr-TR" sz="2400" dirty="0" smtClean="0">
                <a:solidFill>
                  <a:schemeClr val="bg1"/>
                </a:solidFill>
                <a:latin typeface="Arial Black" pitchFamily="34" charset="0"/>
              </a:rPr>
              <a:t>Bu O’na göre (ilk yaratmadan) daha kolaydır.” </a:t>
            </a:r>
            <a:r>
              <a:rPr lang="tr-TR" sz="1400" dirty="0" smtClean="0">
                <a:latin typeface="Arial Black" pitchFamily="34" charset="0"/>
              </a:rPr>
              <a:t>(</a:t>
            </a:r>
            <a:r>
              <a:rPr lang="tr-TR" sz="1400" dirty="0" err="1" smtClean="0">
                <a:latin typeface="Arial Black" pitchFamily="34" charset="0"/>
              </a:rPr>
              <a:t>Rûm</a:t>
            </a:r>
            <a:r>
              <a:rPr lang="tr-TR" sz="1400" dirty="0" smtClean="0">
                <a:latin typeface="Arial Black" pitchFamily="34" charset="0"/>
              </a:rPr>
              <a:t>, 30/ 27 ayrıca bk. </a:t>
            </a:r>
            <a:r>
              <a:rPr lang="tr-TR" sz="1400" dirty="0" err="1" smtClean="0">
                <a:latin typeface="Arial Black" pitchFamily="34" charset="0"/>
              </a:rPr>
              <a:t>Ahkâf</a:t>
            </a:r>
            <a:r>
              <a:rPr lang="tr-TR" sz="1400" dirty="0" smtClean="0">
                <a:latin typeface="Arial Black" pitchFamily="34" charset="0"/>
              </a:rPr>
              <a:t>, 46/33).</a:t>
            </a:r>
            <a:endParaRPr lang="tr-TR" sz="2000" dirty="0" smtClean="0">
              <a:latin typeface="Arial Black" pitchFamily="34" charset="0"/>
            </a:endParaRPr>
          </a:p>
          <a:p>
            <a:r>
              <a:rPr lang="tr-TR" sz="2000" b="1" i="1" dirty="0" smtClean="0">
                <a:latin typeface="Arial Black" pitchFamily="34" charset="0"/>
              </a:rPr>
              <a:t>	</a:t>
            </a:r>
            <a:endParaRPr lang="tr-TR" sz="2000" b="1" i="1" dirty="0" smtClean="0">
              <a:latin typeface="Arial Black" pitchFamily="34" charset="0"/>
            </a:endParaRPr>
          </a:p>
          <a:p>
            <a:endParaRPr lang="tr-TR" sz="2000" b="1" i="1" dirty="0" smtClean="0">
              <a:latin typeface="Arial Black" pitchFamily="34" charset="0"/>
            </a:endParaRPr>
          </a:p>
          <a:p>
            <a:r>
              <a:rPr lang="ar-SA" sz="3600" b="1" dirty="0" smtClean="0">
                <a:latin typeface="Arial Black" pitchFamily="34" charset="0"/>
              </a:rPr>
              <a:t>وان </a:t>
            </a:r>
            <a:r>
              <a:rPr lang="ar-SA" sz="3600" b="1" dirty="0" smtClean="0">
                <a:latin typeface="Arial Black" pitchFamily="34" charset="0"/>
              </a:rPr>
              <a:t>الساعة آتية </a:t>
            </a:r>
            <a:r>
              <a:rPr lang="ar-SA" sz="3600" b="1" dirty="0" smtClean="0">
                <a:solidFill>
                  <a:schemeClr val="bg1"/>
                </a:solidFill>
                <a:latin typeface="Arial Black" pitchFamily="34" charset="0"/>
              </a:rPr>
              <a:t>لا ريب فيه </a:t>
            </a:r>
            <a:r>
              <a:rPr lang="ar-SA" sz="3600" b="1" dirty="0" smtClean="0">
                <a:latin typeface="Arial Black" pitchFamily="34" charset="0"/>
              </a:rPr>
              <a:t>و ان الله يبعث من فى </a:t>
            </a:r>
            <a:r>
              <a:rPr lang="ar-SA" sz="3600" b="1" dirty="0" smtClean="0"/>
              <a:t>القبور</a:t>
            </a:r>
            <a:endParaRPr lang="tr-TR" sz="2800" dirty="0" smtClean="0">
              <a:latin typeface="Arial Black" pitchFamily="34" charset="0"/>
            </a:endParaRPr>
          </a:p>
          <a:p>
            <a:endParaRPr lang="tr-TR" sz="2400" dirty="0" smtClean="0">
              <a:latin typeface="Arial Black" pitchFamily="34" charset="0"/>
            </a:endParaRPr>
          </a:p>
          <a:p>
            <a:pPr>
              <a:buFont typeface="Wingdings" pitchFamily="2" charset="2"/>
              <a:buChar char="v"/>
            </a:pPr>
            <a:r>
              <a:rPr lang="tr-TR" sz="2400" dirty="0" smtClean="0">
                <a:latin typeface="Arial Black" pitchFamily="34" charset="0"/>
              </a:rPr>
              <a:t>“</a:t>
            </a:r>
            <a:r>
              <a:rPr lang="tr-TR" sz="2400" dirty="0" smtClean="0">
                <a:latin typeface="Arial Black" pitchFamily="34" charset="0"/>
              </a:rPr>
              <a:t>Çünkü kıyamet muhakkak gelecektir. </a:t>
            </a:r>
            <a:r>
              <a:rPr lang="tr-TR" sz="2400" dirty="0" smtClean="0">
                <a:solidFill>
                  <a:schemeClr val="bg1"/>
                </a:solidFill>
                <a:latin typeface="Arial Black" pitchFamily="34" charset="0"/>
              </a:rPr>
              <a:t>Onda hiçbir şüphe yoktur</a:t>
            </a:r>
            <a:r>
              <a:rPr lang="tr-TR" sz="2400" dirty="0" smtClean="0">
                <a:latin typeface="Arial Black" pitchFamily="34" charset="0"/>
              </a:rPr>
              <a:t> ve şüphesiz Allah kabirdeki kimseleri diriltecektir” </a:t>
            </a:r>
            <a:r>
              <a:rPr lang="tr-TR" sz="1600" dirty="0" smtClean="0">
                <a:solidFill>
                  <a:srgbClr val="C00000"/>
                </a:solidFill>
                <a:latin typeface="Arial Black" pitchFamily="34" charset="0"/>
              </a:rPr>
              <a:t>(Hac,22/7)</a:t>
            </a:r>
            <a:r>
              <a:rPr lang="tr-TR" sz="1600" b="1" dirty="0" smtClean="0">
                <a:solidFill>
                  <a:srgbClr val="C00000"/>
                </a:solidFill>
                <a:latin typeface="Arial Black" pitchFamily="34" charset="0"/>
              </a:rPr>
              <a:t>.</a:t>
            </a:r>
            <a:endParaRPr lang="tr-TR" sz="2000" dirty="0" smtClean="0">
              <a:solidFill>
                <a:srgbClr val="C00000"/>
              </a:solidFill>
              <a:latin typeface="Arial Black"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	</a:t>
            </a:r>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6">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6" name="5 Dikdörtgen"/>
          <p:cNvSpPr/>
          <p:nvPr/>
        </p:nvSpPr>
        <p:spPr>
          <a:xfrm>
            <a:off x="827584" y="260648"/>
            <a:ext cx="4572000" cy="861774"/>
          </a:xfrm>
          <a:prstGeom prst="rect">
            <a:avLst/>
          </a:prstGeom>
        </p:spPr>
        <p:txBody>
          <a:bodyPr>
            <a:spAutoFit/>
          </a:bodyPr>
          <a:lstStyle/>
          <a:p>
            <a:r>
              <a:rPr lang="tr-TR" b="1" dirty="0" smtClean="0"/>
              <a:t>                 </a:t>
            </a:r>
            <a:r>
              <a:rPr lang="tr-TR" sz="3200" b="1" dirty="0" smtClean="0">
                <a:solidFill>
                  <a:srgbClr val="C00000"/>
                </a:solidFill>
                <a:latin typeface="Arial Black" pitchFamily="34" charset="0"/>
              </a:rPr>
              <a:t> </a:t>
            </a:r>
            <a:r>
              <a:rPr lang="tr-TR" sz="3200" b="1" dirty="0" smtClean="0">
                <a:solidFill>
                  <a:srgbClr val="C00000"/>
                </a:solidFill>
                <a:latin typeface="Arial Black" pitchFamily="34" charset="0"/>
              </a:rPr>
              <a:t>HAŞR</a:t>
            </a:r>
            <a:r>
              <a:rPr lang="tr-TR" dirty="0" smtClean="0"/>
              <a:t/>
            </a:r>
            <a:br>
              <a:rPr lang="tr-TR" dirty="0" smtClean="0"/>
            </a:br>
            <a:endParaRPr lang="tr-TR" dirty="0"/>
          </a:p>
        </p:txBody>
      </p:sp>
      <p:sp>
        <p:nvSpPr>
          <p:cNvPr id="7" name="6 Dikdörtgen"/>
          <p:cNvSpPr/>
          <p:nvPr/>
        </p:nvSpPr>
        <p:spPr>
          <a:xfrm>
            <a:off x="0" y="980728"/>
            <a:ext cx="9144000" cy="5447645"/>
          </a:xfrm>
          <a:prstGeom prst="rect">
            <a:avLst/>
          </a:prstGeom>
        </p:spPr>
        <p:txBody>
          <a:bodyPr wrap="square">
            <a:spAutoFit/>
          </a:bodyPr>
          <a:lstStyle/>
          <a:p>
            <a:pPr>
              <a:buFont typeface="Wingdings" pitchFamily="2" charset="2"/>
              <a:buChar char="v"/>
            </a:pPr>
            <a:r>
              <a:rPr lang="tr-TR" sz="2400" dirty="0" smtClean="0">
                <a:latin typeface="Arial Black" pitchFamily="34" charset="0"/>
              </a:rPr>
              <a:t>Yeniden dirilişin ardından, bütün mahlukat, hesap vermek üzere bir araya toplanırlar. </a:t>
            </a:r>
            <a:endParaRPr lang="tr-TR" sz="2400" dirty="0" smtClean="0">
              <a:latin typeface="Arial Black" pitchFamily="34" charset="0"/>
            </a:endParaRPr>
          </a:p>
          <a:p>
            <a:pPr>
              <a:buFont typeface="Wingdings" pitchFamily="2" charset="2"/>
              <a:buChar char="v"/>
            </a:pPr>
            <a:endParaRPr lang="tr-TR" sz="2400" dirty="0" smtClean="0">
              <a:solidFill>
                <a:srgbClr val="C00000"/>
              </a:solidFill>
              <a:latin typeface="Arial Black" pitchFamily="34" charset="0"/>
            </a:endParaRPr>
          </a:p>
          <a:p>
            <a:pPr>
              <a:buFont typeface="Wingdings" pitchFamily="2" charset="2"/>
              <a:buChar char="v"/>
            </a:pPr>
            <a:r>
              <a:rPr lang="tr-TR" sz="2400" dirty="0" smtClean="0">
                <a:solidFill>
                  <a:srgbClr val="C00000"/>
                </a:solidFill>
                <a:latin typeface="Arial Black" pitchFamily="34" charset="0"/>
              </a:rPr>
              <a:t>Bu </a:t>
            </a:r>
            <a:r>
              <a:rPr lang="tr-TR" sz="2400" dirty="0" smtClean="0">
                <a:solidFill>
                  <a:srgbClr val="C00000"/>
                </a:solidFill>
                <a:latin typeface="Arial Black" pitchFamily="34" charset="0"/>
              </a:rPr>
              <a:t>toplantı yerine </a:t>
            </a:r>
            <a:r>
              <a:rPr lang="tr-TR" sz="2400" dirty="0" smtClean="0">
                <a:latin typeface="Arial Black" pitchFamily="34" charset="0"/>
              </a:rPr>
              <a:t>“mahşer” </a:t>
            </a:r>
            <a:r>
              <a:rPr lang="tr-TR" sz="2400" dirty="0" smtClean="0">
                <a:solidFill>
                  <a:srgbClr val="C00000"/>
                </a:solidFill>
                <a:latin typeface="Arial Black" pitchFamily="34" charset="0"/>
              </a:rPr>
              <a:t>denir. Şu ayette bu gerçek ifade ediliyor:</a:t>
            </a:r>
          </a:p>
          <a:p>
            <a:r>
              <a:rPr lang="ar-SA" sz="2800" b="1" dirty="0" smtClean="0">
                <a:latin typeface="Arial Black" pitchFamily="34" charset="0"/>
              </a:rPr>
              <a:t>يوم تشقق الارض عنهم سراعا </a:t>
            </a:r>
            <a:r>
              <a:rPr lang="ar-SA" sz="2800" b="1" dirty="0" smtClean="0">
                <a:solidFill>
                  <a:schemeClr val="bg1"/>
                </a:solidFill>
                <a:latin typeface="Arial Black" pitchFamily="34" charset="0"/>
              </a:rPr>
              <a:t>ذالك حشر علينا يسير</a:t>
            </a:r>
            <a:r>
              <a:rPr lang="ar-SA" sz="2800" dirty="0" smtClean="0">
                <a:solidFill>
                  <a:schemeClr val="bg1"/>
                </a:solidFill>
                <a:latin typeface="Arial Black" pitchFamily="34" charset="0"/>
              </a:rPr>
              <a:t> </a:t>
            </a:r>
            <a:endParaRPr lang="tr-TR" sz="2800" dirty="0" smtClean="0">
              <a:solidFill>
                <a:schemeClr val="bg1"/>
              </a:solidFill>
              <a:latin typeface="Arial Black" pitchFamily="34" charset="0"/>
            </a:endParaRPr>
          </a:p>
          <a:p>
            <a:pPr>
              <a:buFont typeface="Wingdings" pitchFamily="2" charset="2"/>
              <a:buChar char="v"/>
            </a:pPr>
            <a:endParaRPr lang="tr-TR" sz="2400" dirty="0" smtClean="0">
              <a:latin typeface="Arial Black" pitchFamily="34" charset="0"/>
            </a:endParaRPr>
          </a:p>
          <a:p>
            <a:pPr>
              <a:buFont typeface="Wingdings" pitchFamily="2" charset="2"/>
              <a:buChar char="v"/>
            </a:pPr>
            <a:r>
              <a:rPr lang="tr-TR" sz="2400" dirty="0" smtClean="0">
                <a:latin typeface="Arial Black" pitchFamily="34" charset="0"/>
              </a:rPr>
              <a:t>“</a:t>
            </a:r>
            <a:r>
              <a:rPr lang="tr-TR" sz="2400" dirty="0" smtClean="0">
                <a:latin typeface="Arial Black" pitchFamily="34" charset="0"/>
              </a:rPr>
              <a:t>O gün yer, onların üzerinden süratle yarılıp ayrılır. </a:t>
            </a:r>
            <a:r>
              <a:rPr lang="tr-TR" sz="2400" dirty="0" smtClean="0">
                <a:solidFill>
                  <a:schemeClr val="bg1"/>
                </a:solidFill>
                <a:latin typeface="Arial Black" pitchFamily="34" charset="0"/>
              </a:rPr>
              <a:t>Bu (hesap için) bir toplamadır, bize göre kolaydır.” </a:t>
            </a:r>
            <a:r>
              <a:rPr lang="tr-TR" sz="1400" dirty="0" smtClean="0">
                <a:latin typeface="Arial Black" pitchFamily="34" charset="0"/>
              </a:rPr>
              <a:t>(</a:t>
            </a:r>
            <a:r>
              <a:rPr lang="tr-TR" sz="1400" dirty="0" err="1" smtClean="0">
                <a:latin typeface="Arial Black" pitchFamily="34" charset="0"/>
              </a:rPr>
              <a:t>Kâf</a:t>
            </a:r>
            <a:r>
              <a:rPr lang="tr-TR" sz="1400" dirty="0" smtClean="0">
                <a:latin typeface="Arial Black" pitchFamily="34" charset="0"/>
              </a:rPr>
              <a:t>, 50/ 44). </a:t>
            </a:r>
            <a:endParaRPr lang="tr-TR" dirty="0" smtClean="0">
              <a:latin typeface="Arial Black" pitchFamily="34" charset="0"/>
            </a:endParaRPr>
          </a:p>
          <a:p>
            <a:pPr>
              <a:buFont typeface="Wingdings" pitchFamily="2" charset="2"/>
              <a:buChar char="v"/>
            </a:pPr>
            <a:endParaRPr lang="tr-TR" sz="2400" dirty="0" smtClean="0">
              <a:solidFill>
                <a:srgbClr val="002060"/>
              </a:solidFill>
              <a:latin typeface="Arial Black" pitchFamily="34" charset="0"/>
            </a:endParaRPr>
          </a:p>
          <a:p>
            <a:pPr>
              <a:buFont typeface="Wingdings" pitchFamily="2" charset="2"/>
              <a:buChar char="v"/>
            </a:pPr>
            <a:r>
              <a:rPr lang="tr-TR" sz="2400" dirty="0" smtClean="0">
                <a:solidFill>
                  <a:srgbClr val="002060"/>
                </a:solidFill>
                <a:latin typeface="Arial Black" pitchFamily="34" charset="0"/>
              </a:rPr>
              <a:t>Haşr </a:t>
            </a:r>
            <a:r>
              <a:rPr lang="tr-TR" sz="2400" dirty="0" smtClean="0">
                <a:solidFill>
                  <a:srgbClr val="002060"/>
                </a:solidFill>
                <a:latin typeface="Arial Black" pitchFamily="34" charset="0"/>
              </a:rPr>
              <a:t>hali, çok zor ve sıkıntılı bir hal olacaktır. İnsanlar, melekler, cinler ve bütün hayvanlar bir arada </a:t>
            </a:r>
            <a:r>
              <a:rPr lang="tr-TR" sz="2400" dirty="0" err="1" smtClean="0">
                <a:solidFill>
                  <a:srgbClr val="002060"/>
                </a:solidFill>
                <a:latin typeface="Arial Black" pitchFamily="34" charset="0"/>
              </a:rPr>
              <a:t>haşr</a:t>
            </a:r>
            <a:r>
              <a:rPr lang="tr-TR" sz="2400" dirty="0" smtClean="0">
                <a:solidFill>
                  <a:srgbClr val="002060"/>
                </a:solidFill>
                <a:latin typeface="Arial Black" pitchFamily="34" charset="0"/>
              </a:rPr>
              <a:t> olacaklardır.</a:t>
            </a:r>
          </a:p>
          <a:p>
            <a:endParaRPr lang="tr-TR" dirty="0" smtClean="0">
              <a:latin typeface="Arial Black"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50832" y="0"/>
            <a:ext cx="9347232" cy="7010424"/>
          </a:xfrm>
          <a:prstGeom prst="rect">
            <a:avLst/>
          </a:prstGeom>
          <a:noFill/>
        </p:spPr>
      </p:pic>
      <p:sp>
        <p:nvSpPr>
          <p:cNvPr id="5" name="4 Dikdörtgen"/>
          <p:cNvSpPr/>
          <p:nvPr/>
        </p:nvSpPr>
        <p:spPr>
          <a:xfrm>
            <a:off x="0" y="692696"/>
            <a:ext cx="9324528" cy="6370975"/>
          </a:xfrm>
          <a:prstGeom prst="rect">
            <a:avLst/>
          </a:prstGeom>
        </p:spPr>
        <p:txBody>
          <a:bodyPr wrap="square">
            <a:spAutoFit/>
          </a:bodyPr>
          <a:lstStyle/>
          <a:p>
            <a:r>
              <a:rPr lang="tr-TR" b="1" dirty="0" smtClean="0"/>
              <a:t>              </a:t>
            </a:r>
            <a:r>
              <a:rPr lang="ar-SA" b="1" i="1" dirty="0" smtClean="0"/>
              <a:t> </a:t>
            </a:r>
            <a:endParaRPr lang="tr-TR" dirty="0" smtClean="0"/>
          </a:p>
          <a:p>
            <a:pPr>
              <a:buFont typeface="Wingdings" pitchFamily="2" charset="2"/>
              <a:buChar char="v"/>
            </a:pPr>
            <a:r>
              <a:rPr lang="tr-TR" sz="2400" dirty="0" smtClean="0">
                <a:latin typeface="Arial Black" pitchFamily="34" charset="0"/>
              </a:rPr>
              <a:t>Herkes kendi derdine düşecek, kimsenin kimseye bakacak hali olmayacaktır. Hz. Peygamber (s.a.v.):</a:t>
            </a:r>
          </a:p>
          <a:p>
            <a:r>
              <a:rPr lang="tr-TR" sz="2000" dirty="0" smtClean="0">
                <a:latin typeface="Arial Black" pitchFamily="34" charset="0"/>
              </a:rPr>
              <a:t> </a:t>
            </a:r>
            <a:r>
              <a:rPr lang="ar-SA" sz="3200" b="1" dirty="0" smtClean="0">
                <a:solidFill>
                  <a:srgbClr val="C00000"/>
                </a:solidFill>
                <a:latin typeface="Arial Black" pitchFamily="34" charset="0"/>
              </a:rPr>
              <a:t>يحشر الناس يوم القيامة عراة غرلا</a:t>
            </a:r>
            <a:r>
              <a:rPr lang="ar-SA" sz="3200" b="1" i="1" dirty="0" smtClean="0">
                <a:solidFill>
                  <a:srgbClr val="C00000"/>
                </a:solidFill>
                <a:latin typeface="Arial Black" pitchFamily="34" charset="0"/>
              </a:rPr>
              <a:t> </a:t>
            </a:r>
            <a:endParaRPr lang="tr-TR" sz="2000" dirty="0" smtClean="0">
              <a:solidFill>
                <a:srgbClr val="C00000"/>
              </a:solidFill>
              <a:latin typeface="Arial Black" pitchFamily="34" charset="0"/>
            </a:endParaRPr>
          </a:p>
          <a:p>
            <a:pPr>
              <a:buFont typeface="Wingdings" pitchFamily="2" charset="2"/>
              <a:buChar char="v"/>
            </a:pPr>
            <a:r>
              <a:rPr lang="tr-TR" sz="2400" b="1" i="1" dirty="0" smtClean="0">
                <a:solidFill>
                  <a:schemeClr val="bg1"/>
                </a:solidFill>
                <a:latin typeface="Arial Black" pitchFamily="34" charset="0"/>
              </a:rPr>
              <a:t>“</a:t>
            </a:r>
            <a:r>
              <a:rPr lang="tr-TR" sz="2400" i="1" dirty="0" smtClean="0">
                <a:solidFill>
                  <a:schemeClr val="bg1"/>
                </a:solidFill>
                <a:latin typeface="Arial Black" pitchFamily="34" charset="0"/>
              </a:rPr>
              <a:t>Kıyamet gününde insanlar çıplak, sünnet olmamış ve yalın ayak bir halde (mahşere) geleceklerdir” deyince Hz. </a:t>
            </a:r>
            <a:r>
              <a:rPr lang="tr-TR" sz="2400" i="1" dirty="0" err="1" smtClean="0">
                <a:solidFill>
                  <a:schemeClr val="bg1"/>
                </a:solidFill>
                <a:latin typeface="Arial Black" pitchFamily="34" charset="0"/>
              </a:rPr>
              <a:t>Aişe</a:t>
            </a:r>
            <a:r>
              <a:rPr lang="tr-TR" sz="2400" i="1" dirty="0" smtClean="0">
                <a:solidFill>
                  <a:schemeClr val="bg1"/>
                </a:solidFill>
                <a:latin typeface="Arial Black" pitchFamily="34" charset="0"/>
              </a:rPr>
              <a:t>;</a:t>
            </a:r>
            <a:endParaRPr lang="tr-TR" sz="2000" dirty="0" smtClean="0">
              <a:solidFill>
                <a:schemeClr val="bg1"/>
              </a:solidFill>
              <a:latin typeface="Arial Black" pitchFamily="34" charset="0"/>
            </a:endParaRPr>
          </a:p>
          <a:p>
            <a:pPr rtl="1"/>
            <a:r>
              <a:rPr lang="ar-SA" sz="2800" b="1" dirty="0" smtClean="0">
                <a:solidFill>
                  <a:srgbClr val="C00000"/>
                </a:solidFill>
                <a:latin typeface="Arial Black" pitchFamily="34" charset="0"/>
              </a:rPr>
              <a:t>يا رسول الله النساء والرجال جميعا ينظر بعضهم الى بعض</a:t>
            </a:r>
            <a:r>
              <a:rPr lang="ar-SA" sz="2000" dirty="0" smtClean="0">
                <a:latin typeface="Arial Black" pitchFamily="34" charset="0"/>
              </a:rPr>
              <a:t>		</a:t>
            </a:r>
            <a:endParaRPr lang="tr-TR" sz="2000" dirty="0" smtClean="0">
              <a:latin typeface="Arial Black" pitchFamily="34" charset="0"/>
            </a:endParaRPr>
          </a:p>
          <a:p>
            <a:pPr>
              <a:buFont typeface="Wingdings" pitchFamily="2" charset="2"/>
              <a:buChar char="v"/>
            </a:pPr>
            <a:r>
              <a:rPr lang="tr-TR" sz="2400" i="1" dirty="0" smtClean="0">
                <a:latin typeface="Arial Black" pitchFamily="34" charset="0"/>
              </a:rPr>
              <a:t> </a:t>
            </a:r>
            <a:r>
              <a:rPr lang="tr-TR" sz="2400" i="1" dirty="0" smtClean="0">
                <a:latin typeface="Arial Black" pitchFamily="34" charset="0"/>
              </a:rPr>
              <a:t>“Ey Allah’ın Resulü, kadın ve erkeklerin hepsi bir arada olunca birbirlerine bakmazlar mı?” diye sormuş, Hz. Peygamber (s.a.v.) de</a:t>
            </a:r>
            <a:r>
              <a:rPr lang="tr-TR" sz="2400" i="1" dirty="0" smtClean="0">
                <a:latin typeface="Arial Black" pitchFamily="34" charset="0"/>
              </a:rPr>
              <a:t>;</a:t>
            </a:r>
          </a:p>
          <a:p>
            <a:pPr rtl="1"/>
            <a:r>
              <a:rPr lang="ar-SA" sz="3200" b="1" dirty="0" smtClean="0">
                <a:solidFill>
                  <a:schemeClr val="bg1"/>
                </a:solidFill>
              </a:rPr>
              <a:t>يا عائشة الامر اشد من ان ينظر بعضهم الى </a:t>
            </a:r>
            <a:r>
              <a:rPr lang="ar-SA" sz="3200" b="1" dirty="0" smtClean="0">
                <a:solidFill>
                  <a:schemeClr val="bg1"/>
                </a:solidFill>
              </a:rPr>
              <a:t>بعض</a:t>
            </a:r>
            <a:r>
              <a:rPr lang="tr-TR" sz="3200" b="1" dirty="0" smtClean="0">
                <a:solidFill>
                  <a:schemeClr val="bg1"/>
                </a:solidFill>
              </a:rPr>
              <a:t>                   </a:t>
            </a:r>
            <a:endParaRPr lang="tr-TR" sz="3200" dirty="0" smtClean="0">
              <a:solidFill>
                <a:schemeClr val="bg1"/>
              </a:solidFill>
            </a:endParaRPr>
          </a:p>
          <a:p>
            <a:pPr>
              <a:buFont typeface="Wingdings" pitchFamily="2" charset="2"/>
              <a:buChar char="v"/>
            </a:pPr>
            <a:r>
              <a:rPr lang="tr-TR" sz="2400" i="1" dirty="0" smtClean="0">
                <a:solidFill>
                  <a:srgbClr val="C00000"/>
                </a:solidFill>
                <a:latin typeface="Arial Black" pitchFamily="34" charset="0"/>
              </a:rPr>
              <a:t>“ Ey </a:t>
            </a:r>
            <a:r>
              <a:rPr lang="tr-TR" sz="2400" i="1" dirty="0" err="1" smtClean="0">
                <a:solidFill>
                  <a:srgbClr val="C00000"/>
                </a:solidFill>
                <a:latin typeface="Arial Black" pitchFamily="34" charset="0"/>
              </a:rPr>
              <a:t>Aişe</a:t>
            </a:r>
            <a:r>
              <a:rPr lang="tr-TR" sz="2400" i="1" dirty="0" smtClean="0">
                <a:solidFill>
                  <a:srgbClr val="C00000"/>
                </a:solidFill>
                <a:latin typeface="Arial Black" pitchFamily="34" charset="0"/>
              </a:rPr>
              <a:t>! O gün, insanların birbirlerine bakamayacakları kadar şiddetlidir”</a:t>
            </a:r>
            <a:r>
              <a:rPr lang="tr-TR" sz="2400" b="1" i="1" baseline="30000" dirty="0" smtClean="0">
                <a:solidFill>
                  <a:srgbClr val="C00000"/>
                </a:solidFill>
                <a:latin typeface="Arial Black" pitchFamily="34" charset="0"/>
                <a:hlinkClick r:id="rId3"/>
              </a:rPr>
              <a:t>[8]</a:t>
            </a:r>
            <a:r>
              <a:rPr lang="tr-TR" sz="2400" b="1" i="1" dirty="0" smtClean="0">
                <a:solidFill>
                  <a:srgbClr val="C00000"/>
                </a:solidFill>
                <a:latin typeface="Arial Black" pitchFamily="34" charset="0"/>
              </a:rPr>
              <a:t> </a:t>
            </a:r>
            <a:r>
              <a:rPr lang="tr-TR" sz="2400" dirty="0" smtClean="0">
                <a:solidFill>
                  <a:srgbClr val="C00000"/>
                </a:solidFill>
                <a:latin typeface="Arial Black" pitchFamily="34" charset="0"/>
              </a:rPr>
              <a:t>cevabını vermişlerdir.</a:t>
            </a:r>
          </a:p>
          <a:p>
            <a:pPr>
              <a:buFont typeface="Wingdings" pitchFamily="2" charset="2"/>
              <a:buChar char="v"/>
            </a:pPr>
            <a:endParaRPr lang="tr-TR" sz="2000" dirty="0" smtClean="0">
              <a:latin typeface="Arial Black" pitchFamily="34" charset="0"/>
            </a:endParaRPr>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0" y="0"/>
            <a:ext cx="9144032" cy="6858024"/>
          </a:xfrm>
          <a:prstGeom prst="rect">
            <a:avLst/>
          </a:prstGeom>
          <a:noFill/>
        </p:spPr>
      </p:pic>
      <p:sp>
        <p:nvSpPr>
          <p:cNvPr id="5" name="4 Dikdörtgen"/>
          <p:cNvSpPr/>
          <p:nvPr/>
        </p:nvSpPr>
        <p:spPr>
          <a:xfrm>
            <a:off x="0" y="1166843"/>
            <a:ext cx="9144000" cy="5098832"/>
          </a:xfrm>
          <a:prstGeom prst="rect">
            <a:avLst/>
          </a:prstGeom>
        </p:spPr>
        <p:txBody>
          <a:bodyPr wrap="square">
            <a:spAutoFit/>
          </a:bodyPr>
          <a:lstStyle/>
          <a:p>
            <a:pPr>
              <a:buFont typeface="Wingdings" pitchFamily="2" charset="2"/>
              <a:buChar char="v"/>
            </a:pPr>
            <a:r>
              <a:rPr lang="tr-TR" sz="2400" dirty="0" smtClean="0">
                <a:solidFill>
                  <a:srgbClr val="FFFF00"/>
                </a:solidFill>
                <a:latin typeface="Arial Black" pitchFamily="34" charset="0"/>
              </a:rPr>
              <a:t>Burada </a:t>
            </a:r>
            <a:r>
              <a:rPr lang="tr-TR" sz="2400" dirty="0" smtClean="0">
                <a:solidFill>
                  <a:srgbClr val="FFFF00"/>
                </a:solidFill>
                <a:latin typeface="Arial Black" pitchFamily="34" charset="0"/>
              </a:rPr>
              <a:t>haklı haksız ayrılacak, dünyada hakkı yenenler, zulme uğrayanlar </a:t>
            </a:r>
            <a:r>
              <a:rPr lang="tr-TR" sz="2400" dirty="0" smtClean="0">
                <a:solidFill>
                  <a:srgbClr val="FFFF00"/>
                </a:solidFill>
                <a:latin typeface="Arial Black" pitchFamily="34" charset="0"/>
              </a:rPr>
              <a:t>,kendilerine </a:t>
            </a:r>
            <a:r>
              <a:rPr lang="tr-TR" sz="2400" dirty="0" smtClean="0">
                <a:solidFill>
                  <a:srgbClr val="FFFF00"/>
                </a:solidFill>
                <a:latin typeface="Arial Black" pitchFamily="34" charset="0"/>
              </a:rPr>
              <a:t>haksızlık edenlerden haklarını alacaklardır. </a:t>
            </a:r>
            <a:r>
              <a:rPr lang="tr-TR" sz="2400" dirty="0" smtClean="0">
                <a:solidFill>
                  <a:srgbClr val="FFFF00"/>
                </a:solidFill>
                <a:latin typeface="Arial Black" pitchFamily="34" charset="0"/>
              </a:rPr>
              <a:t>                           </a:t>
            </a:r>
            <a:endParaRPr lang="tr-TR" sz="2000" dirty="0" smtClean="0">
              <a:solidFill>
                <a:srgbClr val="FFFF00"/>
              </a:solidFill>
              <a:latin typeface="Arial Black" pitchFamily="34" charset="0"/>
            </a:endParaRPr>
          </a:p>
          <a:p>
            <a:pPr>
              <a:buFont typeface="Wingdings" pitchFamily="2" charset="2"/>
              <a:buChar char="v"/>
            </a:pPr>
            <a:endParaRPr lang="tr-TR" sz="2000" dirty="0" smtClean="0">
              <a:solidFill>
                <a:srgbClr val="FFFF00"/>
              </a:solidFill>
              <a:latin typeface="Arial Black" pitchFamily="34" charset="0"/>
            </a:endParaRPr>
          </a:p>
          <a:p>
            <a:pPr>
              <a:buFont typeface="Wingdings" pitchFamily="2" charset="2"/>
              <a:buChar char="v"/>
            </a:pPr>
            <a:r>
              <a:rPr lang="tr-TR" sz="2800" dirty="0" smtClean="0">
                <a:solidFill>
                  <a:schemeClr val="tx2">
                    <a:lumMod val="60000"/>
                    <a:lumOff val="40000"/>
                  </a:schemeClr>
                </a:solidFill>
                <a:latin typeface="Arial Black" pitchFamily="34" charset="0"/>
              </a:rPr>
              <a:t>R</a:t>
            </a:r>
            <a:r>
              <a:rPr lang="tr-TR" sz="2800" dirty="0" smtClean="0">
                <a:solidFill>
                  <a:schemeClr val="tx2">
                    <a:lumMod val="60000"/>
                    <a:lumOff val="40000"/>
                  </a:schemeClr>
                </a:solidFill>
                <a:latin typeface="Arial Black" pitchFamily="34" charset="0"/>
              </a:rPr>
              <a:t>esülullah </a:t>
            </a:r>
            <a:r>
              <a:rPr lang="tr-TR" sz="2800" dirty="0" smtClean="0">
                <a:solidFill>
                  <a:schemeClr val="tx2">
                    <a:lumMod val="60000"/>
                    <a:lumOff val="40000"/>
                  </a:schemeClr>
                </a:solidFill>
                <a:latin typeface="Arial Black" pitchFamily="34" charset="0"/>
              </a:rPr>
              <a:t>şöyle buyurmuştur</a:t>
            </a:r>
            <a:r>
              <a:rPr lang="tr-TR" sz="2800" dirty="0" smtClean="0">
                <a:solidFill>
                  <a:schemeClr val="tx2">
                    <a:lumMod val="60000"/>
                    <a:lumOff val="40000"/>
                  </a:schemeClr>
                </a:solidFill>
                <a:latin typeface="Arial Black" pitchFamily="34" charset="0"/>
              </a:rPr>
              <a:t>:</a:t>
            </a:r>
          </a:p>
          <a:p>
            <a:pPr>
              <a:buFont typeface="Wingdings" pitchFamily="2" charset="2"/>
              <a:buChar char="v"/>
            </a:pPr>
            <a:endParaRPr lang="tr-TR" sz="2000" dirty="0" smtClean="0">
              <a:solidFill>
                <a:srgbClr val="FFFF00"/>
              </a:solidFill>
              <a:latin typeface="Arial Black" pitchFamily="34" charset="0"/>
            </a:endParaRPr>
          </a:p>
          <a:p>
            <a:r>
              <a:rPr lang="ar-SA" sz="2800" b="1" dirty="0" smtClean="0">
                <a:solidFill>
                  <a:srgbClr val="FFFF00"/>
                </a:solidFill>
                <a:latin typeface="Arial Black" pitchFamily="34" charset="0"/>
              </a:rPr>
              <a:t>لتؤدن الحقوق الى اهلها</a:t>
            </a:r>
            <a:r>
              <a:rPr lang="ar-SA" sz="2800" i="1" dirty="0" smtClean="0">
                <a:solidFill>
                  <a:srgbClr val="FFFF00"/>
                </a:solidFill>
                <a:latin typeface="Arial Black" pitchFamily="34" charset="0"/>
              </a:rPr>
              <a:t> </a:t>
            </a:r>
            <a:r>
              <a:rPr lang="ar-SA" sz="2800" b="1" dirty="0" smtClean="0">
                <a:solidFill>
                  <a:srgbClr val="FFFF00"/>
                </a:solidFill>
                <a:latin typeface="Arial Black" pitchFamily="34" charset="0"/>
              </a:rPr>
              <a:t>يوم القيامة حتى يقاد للشاةالجلحاء من الشاة القرناء تنحطها</a:t>
            </a:r>
            <a:r>
              <a:rPr lang="ar-SA" sz="2800" dirty="0" smtClean="0">
                <a:solidFill>
                  <a:srgbClr val="FFFF00"/>
                </a:solidFill>
                <a:latin typeface="Arial Black" pitchFamily="34" charset="0"/>
              </a:rPr>
              <a:t> </a:t>
            </a:r>
            <a:endParaRPr lang="tr-TR" sz="2000" dirty="0" smtClean="0">
              <a:solidFill>
                <a:schemeClr val="bg1"/>
              </a:solidFill>
              <a:latin typeface="Arial Black" pitchFamily="34" charset="0"/>
            </a:endParaRPr>
          </a:p>
          <a:p>
            <a:pPr>
              <a:buFont typeface="Wingdings" pitchFamily="2" charset="2"/>
              <a:buChar char="v"/>
            </a:pPr>
            <a:r>
              <a:rPr lang="tr-TR" sz="2400" dirty="0" smtClean="0">
                <a:solidFill>
                  <a:schemeClr val="bg1"/>
                </a:solidFill>
                <a:latin typeface="Arial Black" pitchFamily="34" charset="0"/>
              </a:rPr>
              <a:t>“ </a:t>
            </a:r>
            <a:r>
              <a:rPr lang="tr-TR" sz="2400" dirty="0" smtClean="0">
                <a:solidFill>
                  <a:schemeClr val="bg1"/>
                </a:solidFill>
                <a:latin typeface="Arial Black" pitchFamily="34" charset="0"/>
              </a:rPr>
              <a:t>Kıyamet gününde hakları sahiplerine mutlaka ödeyeceksiniz. Öyle ki, boynuzsuz koyunun hakkı, tos vuran boynuzlu koyundan alınıp kendisine verilecektir.”</a:t>
            </a:r>
            <a:r>
              <a:rPr lang="tr-TR" sz="2400" baseline="30000" dirty="0" smtClean="0">
                <a:solidFill>
                  <a:schemeClr val="bg1"/>
                </a:solidFill>
                <a:latin typeface="Arial Black" pitchFamily="34" charset="0"/>
                <a:hlinkClick r:id="rId3"/>
              </a:rPr>
              <a:t>[9</a:t>
            </a:r>
            <a:r>
              <a:rPr lang="tr-TR" sz="2400" baseline="30000" dirty="0" smtClean="0">
                <a:solidFill>
                  <a:schemeClr val="bg1"/>
                </a:solidFill>
                <a:latin typeface="Arial Black" pitchFamily="34" charset="0"/>
                <a:hlinkClick r:id="rId3"/>
              </a:rPr>
              <a:t>]</a:t>
            </a:r>
            <a:endParaRPr lang="tr-TR" sz="2400" baseline="30000" dirty="0" smtClean="0">
              <a:solidFill>
                <a:schemeClr val="bg1"/>
              </a:solidFill>
              <a:latin typeface="Arial Black" pitchFamily="34" charset="0"/>
            </a:endParaRPr>
          </a:p>
          <a:p>
            <a:pPr>
              <a:buFont typeface="Wingdings" pitchFamily="2" charset="2"/>
              <a:buChar char="v"/>
            </a:pPr>
            <a:endParaRPr lang="tr-TR" sz="2000" baseline="30000" dirty="0" smtClean="0">
              <a:solidFill>
                <a:schemeClr val="bg1"/>
              </a:solidFill>
              <a:latin typeface="Arial Black" pitchFamily="34" charset="0"/>
            </a:endParaRPr>
          </a:p>
          <a:p>
            <a:pPr>
              <a:buFont typeface="Wingdings" pitchFamily="2" charset="2"/>
              <a:buChar char="v"/>
            </a:pPr>
            <a:endParaRPr lang="tr-TR" sz="2000" dirty="0" smtClean="0">
              <a:solidFill>
                <a:schemeClr val="bg1"/>
              </a:solidFill>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32" y="-24"/>
            <a:ext cx="9144032" cy="6858024"/>
          </a:xfrm>
          <a:prstGeom prst="rect">
            <a:avLst/>
          </a:prstGeom>
          <a:noFill/>
        </p:spPr>
      </p:pic>
      <p:sp>
        <p:nvSpPr>
          <p:cNvPr id="5" name="4 Dikdörtgen"/>
          <p:cNvSpPr/>
          <p:nvPr/>
        </p:nvSpPr>
        <p:spPr>
          <a:xfrm>
            <a:off x="0" y="980728"/>
            <a:ext cx="9144000" cy="5170646"/>
          </a:xfrm>
          <a:prstGeom prst="rect">
            <a:avLst/>
          </a:prstGeom>
        </p:spPr>
        <p:txBody>
          <a:bodyPr wrap="square">
            <a:spAutoFit/>
          </a:bodyPr>
          <a:lstStyle/>
          <a:p>
            <a:endParaRPr lang="tr-TR" sz="2400" dirty="0" smtClean="0">
              <a:solidFill>
                <a:srgbClr val="FFC000"/>
              </a:solidFill>
              <a:latin typeface="Arial Black" pitchFamily="34" charset="0"/>
            </a:endParaRPr>
          </a:p>
          <a:p>
            <a:r>
              <a:rPr lang="tr-TR" sz="2400" dirty="0" smtClean="0">
                <a:solidFill>
                  <a:srgbClr val="FFC000"/>
                </a:solidFill>
                <a:latin typeface="Arial Black" pitchFamily="34" charset="0"/>
              </a:rPr>
              <a:t>-Bütün semavi dinlerin inanç esasları içinde ahiret hayatına iman esası vardır.</a:t>
            </a:r>
          </a:p>
          <a:p>
            <a:endParaRPr lang="tr-TR" sz="2400" dirty="0" smtClean="0">
              <a:solidFill>
                <a:schemeClr val="bg1"/>
              </a:solidFill>
              <a:latin typeface="Arial Black" pitchFamily="34" charset="0"/>
            </a:endParaRPr>
          </a:p>
          <a:p>
            <a:r>
              <a:rPr lang="tr-TR" sz="2400" dirty="0" smtClean="0">
                <a:solidFill>
                  <a:schemeClr val="bg1"/>
                </a:solidFill>
                <a:latin typeface="Arial Black" pitchFamily="34" charset="0"/>
              </a:rPr>
              <a:t>- En son semavi din olan İslam, </a:t>
            </a:r>
            <a:r>
              <a:rPr lang="tr-TR" sz="2400" b="1" dirty="0" smtClean="0">
                <a:solidFill>
                  <a:schemeClr val="bg1"/>
                </a:solidFill>
                <a:latin typeface="Arial Black" pitchFamily="34" charset="0"/>
              </a:rPr>
              <a:t>Ahiret</a:t>
            </a:r>
            <a:r>
              <a:rPr lang="tr-TR" sz="2400" dirty="0" smtClean="0">
                <a:solidFill>
                  <a:schemeClr val="bg1"/>
                </a:solidFill>
                <a:latin typeface="Arial Black" pitchFamily="34" charset="0"/>
              </a:rPr>
              <a:t> </a:t>
            </a:r>
            <a:r>
              <a:rPr lang="tr-TR" sz="2400" b="1" dirty="0" smtClean="0">
                <a:solidFill>
                  <a:schemeClr val="bg1"/>
                </a:solidFill>
                <a:latin typeface="Arial Black" pitchFamily="34" charset="0"/>
              </a:rPr>
              <a:t>hayatı</a:t>
            </a:r>
            <a:r>
              <a:rPr lang="tr-TR" sz="2400" dirty="0" smtClean="0">
                <a:solidFill>
                  <a:schemeClr val="bg1"/>
                </a:solidFill>
                <a:latin typeface="Arial Black" pitchFamily="34" charset="0"/>
              </a:rPr>
              <a:t>nın varlığı üzerinde önemle durur. </a:t>
            </a:r>
          </a:p>
          <a:p>
            <a:endParaRPr lang="tr-TR" sz="2400" dirty="0" smtClean="0">
              <a:solidFill>
                <a:srgbClr val="FFC000"/>
              </a:solidFill>
              <a:latin typeface="Arial Black" pitchFamily="34" charset="0"/>
            </a:endParaRPr>
          </a:p>
          <a:p>
            <a:r>
              <a:rPr lang="tr-TR" sz="2400" dirty="0" smtClean="0">
                <a:solidFill>
                  <a:srgbClr val="FFC000"/>
                </a:solidFill>
                <a:latin typeface="Arial Black" pitchFamily="34" charset="0"/>
              </a:rPr>
              <a:t>-Tıpkı geçmiş semavi dinlerde olduğu gibi, bizim dinimizde de, her şeyin son bulmasından sonra ikinci ve sonsuz bir hayatın varlığına inanmak, nihai kurtuluşun temel şartları yani iman esasları arasında yer almaktadır.</a:t>
            </a:r>
          </a:p>
          <a:p>
            <a:endParaRPr lang="tr-TR" sz="2400" dirty="0" smtClean="0">
              <a:solidFill>
                <a:srgbClr val="FFC000"/>
              </a:solidFill>
              <a:latin typeface="Arial Black" pitchFamily="34" charset="0"/>
            </a:endParaRPr>
          </a:p>
          <a:p>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1">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827584" y="188640"/>
            <a:ext cx="4572000" cy="923330"/>
          </a:xfrm>
          <a:prstGeom prst="rect">
            <a:avLst/>
          </a:prstGeom>
        </p:spPr>
        <p:txBody>
          <a:bodyPr>
            <a:spAutoFit/>
          </a:bodyPr>
          <a:lstStyle/>
          <a:p>
            <a:r>
              <a:rPr lang="tr-TR" sz="3600" b="1" cap="all" dirty="0" smtClean="0">
                <a:solidFill>
                  <a:srgbClr val="C00000"/>
                </a:solidFill>
                <a:latin typeface="Arial Black" pitchFamily="34" charset="0"/>
              </a:rPr>
              <a:t>ŞEFAAT</a:t>
            </a:r>
            <a:r>
              <a:rPr lang="tr-TR" dirty="0" smtClean="0"/>
              <a:t/>
            </a:r>
            <a:br>
              <a:rPr lang="tr-TR" dirty="0" smtClean="0"/>
            </a:br>
            <a:endParaRPr lang="tr-TR" dirty="0"/>
          </a:p>
        </p:txBody>
      </p:sp>
      <p:sp>
        <p:nvSpPr>
          <p:cNvPr id="6" name="5 Dikdörtgen"/>
          <p:cNvSpPr/>
          <p:nvPr/>
        </p:nvSpPr>
        <p:spPr>
          <a:xfrm>
            <a:off x="0" y="980728"/>
            <a:ext cx="9144000" cy="5201424"/>
          </a:xfrm>
          <a:prstGeom prst="rect">
            <a:avLst/>
          </a:prstGeom>
        </p:spPr>
        <p:txBody>
          <a:bodyPr wrap="square">
            <a:spAutoFit/>
          </a:bodyPr>
          <a:lstStyle/>
          <a:p>
            <a:pPr>
              <a:buFont typeface="Wingdings" pitchFamily="2" charset="2"/>
              <a:buChar char="v"/>
            </a:pPr>
            <a:r>
              <a:rPr lang="tr-TR" sz="2000" cap="all" dirty="0" smtClean="0">
                <a:latin typeface="Arial Black" pitchFamily="34" charset="0"/>
              </a:rPr>
              <a:t>Ö</a:t>
            </a:r>
            <a:r>
              <a:rPr lang="tr-TR" sz="2000" dirty="0" smtClean="0">
                <a:latin typeface="Arial Black" pitchFamily="34" charset="0"/>
              </a:rPr>
              <a:t>zür dilemenin ve kurtuluş fidyelerinin bir değer taşımadığı, dillerin tutulup konuşamayacağı kıyamet gününde ancak kendilerine, insanlar için şefaat etme izni verilenler konuşabilir. </a:t>
            </a:r>
            <a:endParaRPr lang="tr-TR" sz="2000" dirty="0" smtClean="0">
              <a:latin typeface="Arial Black" pitchFamily="34" charset="0"/>
            </a:endParaRPr>
          </a:p>
          <a:p>
            <a:pPr>
              <a:buFont typeface="Wingdings" pitchFamily="2" charset="2"/>
              <a:buChar char="v"/>
            </a:pPr>
            <a:endParaRPr lang="tr-TR" sz="2400" dirty="0" smtClean="0">
              <a:solidFill>
                <a:srgbClr val="C00000"/>
              </a:solidFill>
              <a:latin typeface="Arial Black" pitchFamily="34" charset="0"/>
            </a:endParaRPr>
          </a:p>
          <a:p>
            <a:pPr>
              <a:buFont typeface="Wingdings" pitchFamily="2" charset="2"/>
              <a:buChar char="v"/>
            </a:pPr>
            <a:r>
              <a:rPr lang="tr-TR" sz="2400" dirty="0" smtClean="0">
                <a:solidFill>
                  <a:srgbClr val="C00000"/>
                </a:solidFill>
                <a:latin typeface="Arial Black" pitchFamily="34" charset="0"/>
              </a:rPr>
              <a:t>Peygamberler</a:t>
            </a:r>
            <a:r>
              <a:rPr lang="tr-TR" sz="2400" dirty="0" smtClean="0">
                <a:solidFill>
                  <a:srgbClr val="C00000"/>
                </a:solidFill>
                <a:latin typeface="Arial Black" pitchFamily="34" charset="0"/>
              </a:rPr>
              <a:t>, melekler, Allah’ın sevgili kulları şefaatte bulunacaklardır.</a:t>
            </a:r>
            <a:r>
              <a:rPr lang="tr-TR" dirty="0" smtClean="0">
                <a:latin typeface="Arial Black" pitchFamily="34" charset="0"/>
              </a:rPr>
              <a:t> </a:t>
            </a:r>
            <a:endParaRPr lang="tr-TR" dirty="0" smtClean="0">
              <a:latin typeface="Arial Black" pitchFamily="34" charset="0"/>
            </a:endParaRPr>
          </a:p>
          <a:p>
            <a:pPr>
              <a:buFont typeface="Wingdings" pitchFamily="2" charset="2"/>
              <a:buChar char="v"/>
            </a:pPr>
            <a:r>
              <a:rPr lang="tr-TR" sz="2400" dirty="0" smtClean="0">
                <a:solidFill>
                  <a:schemeClr val="bg1"/>
                </a:solidFill>
                <a:latin typeface="Arial Black" pitchFamily="34" charset="0"/>
              </a:rPr>
              <a:t>Şu </a:t>
            </a:r>
            <a:r>
              <a:rPr lang="tr-TR" sz="2400" dirty="0" smtClean="0">
                <a:solidFill>
                  <a:schemeClr val="bg1"/>
                </a:solidFill>
                <a:latin typeface="Arial Black" pitchFamily="34" charset="0"/>
              </a:rPr>
              <a:t>ayette buna işaret edilmektedir</a:t>
            </a:r>
            <a:r>
              <a:rPr lang="tr-TR" sz="2400" dirty="0" smtClean="0">
                <a:solidFill>
                  <a:schemeClr val="bg1"/>
                </a:solidFill>
                <a:latin typeface="Arial Black" pitchFamily="34" charset="0"/>
              </a:rPr>
              <a:t>: </a:t>
            </a:r>
          </a:p>
          <a:p>
            <a:r>
              <a:rPr lang="tr-TR" dirty="0" smtClean="0">
                <a:latin typeface="Arial Black" pitchFamily="34" charset="0"/>
              </a:rPr>
              <a:t>           :</a:t>
            </a:r>
            <a:r>
              <a:rPr lang="ar-SA" sz="2800" b="1" dirty="0" smtClean="0">
                <a:latin typeface="Arial Black" pitchFamily="34" charset="0"/>
              </a:rPr>
              <a:t>لا يملكون الشفاعةالامن اتخذ عند الله </a:t>
            </a:r>
            <a:r>
              <a:rPr lang="ar-SA" sz="2800" b="1" dirty="0" smtClean="0">
                <a:latin typeface="Arial Black" pitchFamily="34" charset="0"/>
              </a:rPr>
              <a:t>عهد</a:t>
            </a:r>
            <a:r>
              <a:rPr lang="ar-SA" sz="2800" dirty="0" smtClean="0">
                <a:latin typeface="Arial Black" pitchFamily="34" charset="0"/>
              </a:rPr>
              <a:t>ا</a:t>
            </a:r>
            <a:r>
              <a:rPr lang="tr-TR" sz="2800" dirty="0" smtClean="0">
                <a:latin typeface="Arial Black" pitchFamily="34" charset="0"/>
              </a:rPr>
              <a:t>  </a:t>
            </a:r>
            <a:endParaRPr lang="tr-TR" dirty="0" smtClean="0">
              <a:latin typeface="Arial Black" pitchFamily="34" charset="0"/>
            </a:endParaRPr>
          </a:p>
          <a:p>
            <a:pPr>
              <a:buFont typeface="Wingdings" pitchFamily="2" charset="2"/>
              <a:buChar char="v"/>
            </a:pPr>
            <a:r>
              <a:rPr lang="tr-TR" sz="2000" dirty="0" smtClean="0">
                <a:latin typeface="Arial Black" pitchFamily="34" charset="0"/>
              </a:rPr>
              <a:t>“Rahman’ın katında söz almış olanlardan başkaları şefaat hakkına sahip olmayacaklardır.” </a:t>
            </a:r>
            <a:r>
              <a:rPr lang="tr-TR" sz="1600" dirty="0" smtClean="0">
                <a:solidFill>
                  <a:schemeClr val="bg1"/>
                </a:solidFill>
                <a:latin typeface="Arial Black" pitchFamily="34" charset="0"/>
              </a:rPr>
              <a:t>(Meryem, 19/ 87</a:t>
            </a:r>
            <a:r>
              <a:rPr lang="tr-TR" sz="1600" dirty="0" smtClean="0">
                <a:solidFill>
                  <a:schemeClr val="bg1"/>
                </a:solidFill>
                <a:latin typeface="Arial Black" pitchFamily="34" charset="0"/>
              </a:rPr>
              <a:t>)</a:t>
            </a:r>
            <a:endParaRPr lang="tr-TR" sz="2400" dirty="0" smtClean="0">
              <a:solidFill>
                <a:srgbClr val="C00000"/>
              </a:solidFill>
              <a:latin typeface="Arial Black" pitchFamily="34" charset="0"/>
            </a:endParaRPr>
          </a:p>
          <a:p>
            <a:pPr>
              <a:buFont typeface="Wingdings" pitchFamily="2" charset="2"/>
              <a:buChar char="v"/>
            </a:pPr>
            <a:endParaRPr lang="tr-TR" sz="2400" dirty="0" smtClean="0">
              <a:solidFill>
                <a:srgbClr val="C00000"/>
              </a:solidFill>
              <a:latin typeface="Arial Black" pitchFamily="34" charset="0"/>
            </a:endParaRPr>
          </a:p>
          <a:p>
            <a:pPr>
              <a:buFont typeface="Wingdings" pitchFamily="2" charset="2"/>
              <a:buChar char="v"/>
            </a:pPr>
            <a:r>
              <a:rPr lang="tr-TR" sz="2000" dirty="0" smtClean="0">
                <a:solidFill>
                  <a:srgbClr val="C00000"/>
                </a:solidFill>
                <a:latin typeface="Arial Black" pitchFamily="34" charset="0"/>
              </a:rPr>
              <a:t>İnsanlar </a:t>
            </a:r>
            <a:r>
              <a:rPr lang="tr-TR" sz="2000" dirty="0" smtClean="0">
                <a:solidFill>
                  <a:srgbClr val="C00000"/>
                </a:solidFill>
                <a:latin typeface="Arial Black" pitchFamily="34" charset="0"/>
              </a:rPr>
              <a:t>Adem, Nuh, İbrahim, Musa ve İsa peygamberlere, kendilerine şefaat etmeleri için giderler, onlar bu konuda özür beyan edince bu defa Hz. Muhammed’e gelirler</a:t>
            </a:r>
            <a:r>
              <a:rPr lang="tr-TR" sz="2000" dirty="0" smtClean="0">
                <a:solidFill>
                  <a:srgbClr val="C00000"/>
                </a:solidFill>
                <a:latin typeface="Arial Black" pitchFamily="34" charset="0"/>
              </a:rPr>
              <a:t>.</a:t>
            </a:r>
          </a:p>
          <a:p>
            <a:pPr>
              <a:buFont typeface="Wingdings" pitchFamily="2" charset="2"/>
              <a:buChar char="v"/>
            </a:pPr>
            <a:endParaRPr lang="tr-TR" sz="2400" dirty="0" smtClean="0">
              <a:solidFill>
                <a:srgbClr val="C00000"/>
              </a:solidFill>
              <a:latin typeface="Arial Black"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sz="quarter" idx="1"/>
          </p:nvPr>
        </p:nvSpPr>
        <p:spPr>
          <a:xfrm>
            <a:off x="179512" y="1052736"/>
            <a:ext cx="8712968" cy="5616624"/>
          </a:xfrm>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6">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1028343"/>
            <a:ext cx="9144000" cy="4770537"/>
          </a:xfrm>
          <a:prstGeom prst="rect">
            <a:avLst/>
          </a:prstGeom>
        </p:spPr>
        <p:txBody>
          <a:bodyPr wrap="square">
            <a:spAutoFit/>
          </a:bodyPr>
          <a:lstStyle/>
          <a:p>
            <a:pPr>
              <a:buFont typeface="Wingdings" pitchFamily="2" charset="2"/>
              <a:buChar char="v"/>
            </a:pPr>
            <a:r>
              <a:rPr lang="tr-TR" sz="2400" dirty="0" smtClean="0">
                <a:solidFill>
                  <a:srgbClr val="C00000"/>
                </a:solidFill>
                <a:latin typeface="Arial Black" pitchFamily="34" charset="0"/>
              </a:rPr>
              <a:t>Hz. Peygamberin iki yerde şefaati olacaktır. </a:t>
            </a:r>
            <a:endParaRPr lang="tr-TR" sz="2400" dirty="0" smtClean="0">
              <a:solidFill>
                <a:srgbClr val="C00000"/>
              </a:solidFill>
              <a:latin typeface="Arial Black" pitchFamily="34" charset="0"/>
            </a:endParaRPr>
          </a:p>
          <a:p>
            <a:pPr>
              <a:buFont typeface="Wingdings" pitchFamily="2" charset="2"/>
              <a:buChar char="v"/>
            </a:pPr>
            <a:endParaRPr lang="tr-TR" dirty="0" smtClean="0">
              <a:latin typeface="Arial Black" pitchFamily="34" charset="0"/>
            </a:endParaRPr>
          </a:p>
          <a:p>
            <a:pPr>
              <a:buFont typeface="Wingdings" pitchFamily="2" charset="2"/>
              <a:buChar char="v"/>
            </a:pPr>
            <a:r>
              <a:rPr lang="tr-TR" sz="2000" dirty="0" smtClean="0">
                <a:latin typeface="Arial Black" pitchFamily="34" charset="0"/>
              </a:rPr>
              <a:t>Birincisi</a:t>
            </a:r>
            <a:r>
              <a:rPr lang="tr-TR" sz="2000" dirty="0" smtClean="0">
                <a:latin typeface="Arial Black" pitchFamily="34" charset="0"/>
              </a:rPr>
              <a:t>, mahşerde toplanan insanların hesaplarının bir an evvel görülmesi ve o dehşet halinin bitmesi için edeceği şefaat. </a:t>
            </a:r>
            <a:r>
              <a:rPr lang="tr-TR" sz="2000" dirty="0" smtClean="0">
                <a:solidFill>
                  <a:schemeClr val="bg1"/>
                </a:solidFill>
                <a:latin typeface="Arial Black" pitchFamily="34" charset="0"/>
              </a:rPr>
              <a:t>Buna “şefaat-i </a:t>
            </a:r>
            <a:r>
              <a:rPr lang="tr-TR" sz="2000" dirty="0" err="1" smtClean="0">
                <a:solidFill>
                  <a:schemeClr val="bg1"/>
                </a:solidFill>
                <a:latin typeface="Arial Black" pitchFamily="34" charset="0"/>
              </a:rPr>
              <a:t>uzmâ</a:t>
            </a:r>
            <a:r>
              <a:rPr lang="tr-TR" sz="2000" dirty="0" smtClean="0">
                <a:solidFill>
                  <a:schemeClr val="bg1"/>
                </a:solidFill>
                <a:latin typeface="Arial Black" pitchFamily="34" charset="0"/>
              </a:rPr>
              <a:t>” (büyük şefaat) denir.</a:t>
            </a:r>
            <a:r>
              <a:rPr lang="tr-TR" sz="2000" dirty="0" smtClean="0">
                <a:latin typeface="Arial Black" pitchFamily="34" charset="0"/>
              </a:rPr>
              <a:t> </a:t>
            </a:r>
            <a:endParaRPr lang="tr-TR" sz="2000" dirty="0" smtClean="0">
              <a:latin typeface="Arial Black" pitchFamily="34" charset="0"/>
            </a:endParaRPr>
          </a:p>
          <a:p>
            <a:pPr>
              <a:buFont typeface="Wingdings" pitchFamily="2" charset="2"/>
              <a:buChar char="v"/>
            </a:pPr>
            <a:endParaRPr lang="tr-TR" dirty="0" smtClean="0">
              <a:latin typeface="Arial Black" pitchFamily="34" charset="0"/>
            </a:endParaRPr>
          </a:p>
          <a:p>
            <a:pPr>
              <a:buFont typeface="Wingdings" pitchFamily="2" charset="2"/>
              <a:buChar char="v"/>
            </a:pPr>
            <a:r>
              <a:rPr lang="tr-TR" sz="2000" dirty="0" smtClean="0">
                <a:solidFill>
                  <a:srgbClr val="C00000"/>
                </a:solidFill>
                <a:latin typeface="Arial Black" pitchFamily="34" charset="0"/>
              </a:rPr>
              <a:t>Bir </a:t>
            </a:r>
            <a:r>
              <a:rPr lang="tr-TR" sz="2000" dirty="0" smtClean="0">
                <a:solidFill>
                  <a:srgbClr val="C00000"/>
                </a:solidFill>
                <a:latin typeface="Arial Black" pitchFamily="34" charset="0"/>
              </a:rPr>
              <a:t>de Peygamberimiz (s.a.v.)</a:t>
            </a:r>
            <a:r>
              <a:rPr lang="tr-TR" sz="2000" dirty="0" err="1" smtClean="0">
                <a:solidFill>
                  <a:srgbClr val="C00000"/>
                </a:solidFill>
                <a:latin typeface="Arial Black" pitchFamily="34" charset="0"/>
              </a:rPr>
              <a:t>ın</a:t>
            </a:r>
            <a:r>
              <a:rPr lang="tr-TR" sz="2000" dirty="0" smtClean="0">
                <a:solidFill>
                  <a:srgbClr val="C00000"/>
                </a:solidFill>
                <a:latin typeface="Arial Black" pitchFamily="34" charset="0"/>
              </a:rPr>
              <a:t> kendi ümmetine özel şefaati olacaktır.</a:t>
            </a:r>
            <a:r>
              <a:rPr lang="tr-TR" sz="2000" dirty="0" smtClean="0">
                <a:solidFill>
                  <a:schemeClr val="bg1"/>
                </a:solidFill>
                <a:latin typeface="Arial Black" pitchFamily="34" charset="0"/>
              </a:rPr>
              <a:t>Bu şefaat sayesinde sorguya çekilmeden cennete </a:t>
            </a:r>
            <a:r>
              <a:rPr lang="tr-TR" sz="2000" dirty="0" smtClean="0">
                <a:solidFill>
                  <a:schemeClr val="bg1"/>
                </a:solidFill>
                <a:latin typeface="Arial Black" pitchFamily="34" charset="0"/>
              </a:rPr>
              <a:t>girenler </a:t>
            </a:r>
            <a:r>
              <a:rPr lang="tr-TR" sz="2000" dirty="0" smtClean="0">
                <a:solidFill>
                  <a:schemeClr val="bg1"/>
                </a:solidFill>
                <a:latin typeface="Arial Black" pitchFamily="34" charset="0"/>
              </a:rPr>
              <a:t>olacaktır.</a:t>
            </a:r>
            <a:r>
              <a:rPr lang="tr-TR" sz="2000" dirty="0" smtClean="0">
                <a:latin typeface="Arial Black" pitchFamily="34" charset="0"/>
              </a:rPr>
              <a:t> Bir kısmının derecesi yükselecek, bir kısmının da günahları </a:t>
            </a:r>
            <a:r>
              <a:rPr lang="tr-TR" sz="2000" dirty="0" smtClean="0">
                <a:latin typeface="Arial Black" pitchFamily="34" charset="0"/>
              </a:rPr>
              <a:t>affolunacak </a:t>
            </a:r>
            <a:r>
              <a:rPr lang="tr-TR" sz="2000" dirty="0" smtClean="0">
                <a:latin typeface="Arial Black" pitchFamily="34" charset="0"/>
              </a:rPr>
              <a:t>ve cennete girecektir. </a:t>
            </a:r>
            <a:endParaRPr lang="tr-TR" sz="2000" dirty="0" smtClean="0">
              <a:latin typeface="Arial Black" pitchFamily="34" charset="0"/>
            </a:endParaRPr>
          </a:p>
          <a:p>
            <a:endParaRPr lang="tr-TR" sz="2000" dirty="0" smtClean="0">
              <a:latin typeface="Arial Black" pitchFamily="34" charset="0"/>
            </a:endParaRPr>
          </a:p>
          <a:p>
            <a:pPr>
              <a:buFont typeface="Wingdings" pitchFamily="2" charset="2"/>
              <a:buChar char="v"/>
            </a:pPr>
            <a:r>
              <a:rPr lang="tr-TR" sz="2000" dirty="0" smtClean="0">
                <a:latin typeface="Arial Black" pitchFamily="34" charset="0"/>
              </a:rPr>
              <a:t>Resülullah</a:t>
            </a:r>
            <a:r>
              <a:rPr lang="tr-TR" sz="2000" dirty="0" smtClean="0">
                <a:latin typeface="Arial Black" pitchFamily="34" charset="0"/>
              </a:rPr>
              <a:t>, </a:t>
            </a:r>
            <a:r>
              <a:rPr lang="ar-SA" sz="2400" b="1" dirty="0" smtClean="0">
                <a:latin typeface="Arial Black" pitchFamily="34" charset="0"/>
              </a:rPr>
              <a:t>شفاعتى لاهل الكبائر من امتى</a:t>
            </a:r>
            <a:r>
              <a:rPr lang="tr-TR" sz="2400" dirty="0" smtClean="0">
                <a:latin typeface="Arial Black" pitchFamily="34" charset="0"/>
              </a:rPr>
              <a:t> </a:t>
            </a:r>
            <a:r>
              <a:rPr lang="tr-TR" sz="2000" dirty="0" smtClean="0">
                <a:latin typeface="Arial Black" pitchFamily="34" charset="0"/>
              </a:rPr>
              <a:t>“</a:t>
            </a:r>
            <a:r>
              <a:rPr lang="tr-TR" sz="2000" i="1" dirty="0" smtClean="0">
                <a:latin typeface="Arial Black" pitchFamily="34" charset="0"/>
              </a:rPr>
              <a:t>Benim şefaatim, ümmetimden büyük günah sahipleri içindir</a:t>
            </a:r>
            <a:r>
              <a:rPr lang="tr-TR" sz="2000" dirty="0" smtClean="0">
                <a:latin typeface="Arial Black" pitchFamily="34" charset="0"/>
              </a:rPr>
              <a:t>”</a:t>
            </a:r>
            <a:r>
              <a:rPr lang="tr-TR" sz="2000" baseline="30000" dirty="0" smtClean="0">
                <a:latin typeface="Arial Black" pitchFamily="34" charset="0"/>
                <a:hlinkClick r:id="rId3"/>
              </a:rPr>
              <a:t>[10]</a:t>
            </a:r>
            <a:r>
              <a:rPr lang="tr-TR" sz="2000" dirty="0" smtClean="0">
                <a:latin typeface="Arial Black" pitchFamily="34" charset="0"/>
              </a:rPr>
              <a:t> buyurmuştur. </a:t>
            </a:r>
            <a:r>
              <a:rPr lang="tr-TR" sz="2000" dirty="0" smtClean="0">
                <a:solidFill>
                  <a:srgbClr val="002060"/>
                </a:solidFill>
                <a:latin typeface="Arial Black" pitchFamily="34" charset="0"/>
              </a:rPr>
              <a:t>Küçük günahları, nafile ibadetlerin affettireceğini yine Peygamberimiz haber vermiştir.</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0" y="0"/>
            <a:ext cx="9347232" cy="7010424"/>
          </a:xfrm>
          <a:prstGeom prst="rect">
            <a:avLst/>
          </a:prstGeom>
          <a:noFill/>
        </p:spPr>
      </p:pic>
      <p:sp>
        <p:nvSpPr>
          <p:cNvPr id="5" name="4 Dikdörtgen"/>
          <p:cNvSpPr/>
          <p:nvPr/>
        </p:nvSpPr>
        <p:spPr>
          <a:xfrm>
            <a:off x="1043608" y="188640"/>
            <a:ext cx="4469172" cy="523220"/>
          </a:xfrm>
          <a:prstGeom prst="rect">
            <a:avLst/>
          </a:prstGeom>
        </p:spPr>
        <p:txBody>
          <a:bodyPr wrap="none">
            <a:spAutoFit/>
          </a:bodyPr>
          <a:lstStyle/>
          <a:p>
            <a:r>
              <a:rPr lang="tr-TR" sz="2800" b="1" dirty="0" smtClean="0">
                <a:solidFill>
                  <a:srgbClr val="C00000"/>
                </a:solidFill>
                <a:latin typeface="Arial Black" pitchFamily="34" charset="0"/>
              </a:rPr>
              <a:t>KİTAP-AMEL DEFTERİ</a:t>
            </a:r>
            <a:endParaRPr lang="tr-TR" sz="2800" dirty="0">
              <a:solidFill>
                <a:srgbClr val="C00000"/>
              </a:solidFill>
              <a:latin typeface="Arial Black" pitchFamily="34" charset="0"/>
            </a:endParaRPr>
          </a:p>
        </p:txBody>
      </p:sp>
      <p:sp>
        <p:nvSpPr>
          <p:cNvPr id="6" name="5 Dikdörtgen"/>
          <p:cNvSpPr/>
          <p:nvPr/>
        </p:nvSpPr>
        <p:spPr>
          <a:xfrm>
            <a:off x="0" y="836712"/>
            <a:ext cx="9324528" cy="5386090"/>
          </a:xfrm>
          <a:prstGeom prst="rect">
            <a:avLst/>
          </a:prstGeom>
        </p:spPr>
        <p:txBody>
          <a:bodyPr wrap="square">
            <a:spAutoFit/>
          </a:bodyPr>
          <a:lstStyle/>
          <a:p>
            <a:pPr>
              <a:buFont typeface="Wingdings" pitchFamily="2" charset="2"/>
              <a:buChar char="v"/>
            </a:pPr>
            <a:endParaRPr lang="tr-TR" sz="2000" dirty="0" smtClean="0">
              <a:solidFill>
                <a:srgbClr val="C00000"/>
              </a:solidFill>
              <a:latin typeface="Arial Black" pitchFamily="34" charset="0"/>
            </a:endParaRPr>
          </a:p>
          <a:p>
            <a:pPr>
              <a:buFont typeface="Wingdings" pitchFamily="2" charset="2"/>
              <a:buChar char="v"/>
            </a:pPr>
            <a:r>
              <a:rPr lang="tr-TR" sz="2000" dirty="0" smtClean="0">
                <a:solidFill>
                  <a:srgbClr val="C00000"/>
                </a:solidFill>
                <a:latin typeface="Arial Black" pitchFamily="34" charset="0"/>
              </a:rPr>
              <a:t>Dünya </a:t>
            </a:r>
            <a:r>
              <a:rPr lang="tr-TR" sz="2000" dirty="0" smtClean="0">
                <a:solidFill>
                  <a:srgbClr val="C00000"/>
                </a:solidFill>
                <a:latin typeface="Arial Black" pitchFamily="34" charset="0"/>
              </a:rPr>
              <a:t>hayatında herkesin yaptıkları görevli melekler tarafından kaydedilmektedir:</a:t>
            </a:r>
          </a:p>
          <a:p>
            <a:r>
              <a:rPr lang="ar-SA" sz="2400" b="1" dirty="0" smtClean="0">
                <a:latin typeface="Arial Black" pitchFamily="34" charset="0"/>
              </a:rPr>
              <a:t>وان عليكم لحافظين </a:t>
            </a:r>
            <a:r>
              <a:rPr lang="ar-SA" sz="2400" b="1" dirty="0" smtClean="0">
                <a:solidFill>
                  <a:schemeClr val="bg1"/>
                </a:solidFill>
                <a:latin typeface="Arial Black" pitchFamily="34" charset="0"/>
              </a:rPr>
              <a:t>كرا ما كاتبين </a:t>
            </a:r>
            <a:r>
              <a:rPr lang="ar-SA" sz="2400" b="1" dirty="0" smtClean="0">
                <a:latin typeface="Arial Black" pitchFamily="34" charset="0"/>
              </a:rPr>
              <a:t>يعلمون ما تفعلون</a:t>
            </a:r>
            <a:r>
              <a:rPr lang="ar-SA" sz="2400" dirty="0" smtClean="0">
                <a:latin typeface="Arial Black" pitchFamily="34" charset="0"/>
              </a:rPr>
              <a:t> </a:t>
            </a:r>
            <a:endParaRPr lang="tr-TR" sz="2400" dirty="0" smtClean="0">
              <a:latin typeface="Arial Black" pitchFamily="34" charset="0"/>
            </a:endParaRPr>
          </a:p>
          <a:p>
            <a:pPr>
              <a:buFont typeface="Wingdings" pitchFamily="2" charset="2"/>
              <a:buChar char="v"/>
            </a:pPr>
            <a:r>
              <a:rPr lang="tr-TR" sz="2000" dirty="0" smtClean="0">
                <a:latin typeface="Arial Black" pitchFamily="34" charset="0"/>
              </a:rPr>
              <a:t>“Halbuki üzerinizde, muhakkak, bekçiler, </a:t>
            </a:r>
            <a:r>
              <a:rPr lang="tr-TR" sz="2000" dirty="0" smtClean="0">
                <a:solidFill>
                  <a:schemeClr val="bg1"/>
                </a:solidFill>
                <a:latin typeface="Arial Black" pitchFamily="34" charset="0"/>
              </a:rPr>
              <a:t>değerli yazıcılar vardır</a:t>
            </a:r>
            <a:r>
              <a:rPr lang="tr-TR" sz="2000" dirty="0" smtClean="0">
                <a:latin typeface="Arial Black" pitchFamily="34" charset="0"/>
              </a:rPr>
              <a:t>. Onlar yapmakta olduklarınızı bilirler”</a:t>
            </a:r>
            <a:r>
              <a:rPr lang="tr-TR" dirty="0" smtClean="0">
                <a:latin typeface="Arial Black" pitchFamily="34" charset="0"/>
              </a:rPr>
              <a:t> </a:t>
            </a:r>
            <a:r>
              <a:rPr lang="tr-TR" sz="1600" dirty="0" smtClean="0">
                <a:solidFill>
                  <a:srgbClr val="C00000"/>
                </a:solidFill>
                <a:latin typeface="Arial Black" pitchFamily="34" charset="0"/>
              </a:rPr>
              <a:t>(</a:t>
            </a:r>
            <a:r>
              <a:rPr lang="tr-TR" sz="1600" dirty="0" err="1" smtClean="0">
                <a:solidFill>
                  <a:srgbClr val="C00000"/>
                </a:solidFill>
                <a:latin typeface="Arial Black" pitchFamily="34" charset="0"/>
              </a:rPr>
              <a:t>Tekvîr</a:t>
            </a:r>
            <a:r>
              <a:rPr lang="tr-TR" sz="1600" dirty="0" smtClean="0">
                <a:solidFill>
                  <a:srgbClr val="C00000"/>
                </a:solidFill>
                <a:latin typeface="Arial Black" pitchFamily="34" charset="0"/>
              </a:rPr>
              <a:t>,81/10-12) </a:t>
            </a:r>
            <a:endParaRPr lang="tr-TR" sz="1600" dirty="0" smtClean="0">
              <a:solidFill>
                <a:srgbClr val="C00000"/>
              </a:solidFill>
              <a:latin typeface="Arial Black" pitchFamily="34" charset="0"/>
            </a:endParaRPr>
          </a:p>
          <a:p>
            <a:pPr>
              <a:buFont typeface="Wingdings" pitchFamily="2" charset="2"/>
              <a:buChar char="v"/>
            </a:pPr>
            <a:endParaRPr lang="tr-TR" dirty="0" smtClean="0">
              <a:latin typeface="Arial Black" pitchFamily="34" charset="0"/>
            </a:endParaRPr>
          </a:p>
          <a:p>
            <a:pPr>
              <a:buFont typeface="Wingdings" pitchFamily="2" charset="2"/>
              <a:buChar char="v"/>
            </a:pPr>
            <a:r>
              <a:rPr lang="tr-TR" sz="2000" dirty="0" smtClean="0">
                <a:latin typeface="Arial Black" pitchFamily="34" charset="0"/>
              </a:rPr>
              <a:t>İşte </a:t>
            </a:r>
            <a:r>
              <a:rPr lang="tr-TR" sz="2000" dirty="0" smtClean="0">
                <a:latin typeface="Arial Black" pitchFamily="34" charset="0"/>
              </a:rPr>
              <a:t>kıyamet gününde bu kayıtların tutulduğu </a:t>
            </a:r>
            <a:r>
              <a:rPr lang="tr-TR" sz="2000" dirty="0" smtClean="0">
                <a:solidFill>
                  <a:srgbClr val="C00000"/>
                </a:solidFill>
                <a:latin typeface="Arial Black" pitchFamily="34" charset="0"/>
              </a:rPr>
              <a:t>“amel defterleri” </a:t>
            </a:r>
            <a:r>
              <a:rPr lang="tr-TR" sz="2000" dirty="0" smtClean="0">
                <a:latin typeface="Arial Black" pitchFamily="34" charset="0"/>
              </a:rPr>
              <a:t>(kitap) herkese teslim edilecek ve kimse yaptıklarını inkar etme imkanı bulamayacaktır:</a:t>
            </a:r>
          </a:p>
          <a:p>
            <a:r>
              <a:rPr lang="ar-SA" sz="2400" b="1" dirty="0" smtClean="0">
                <a:latin typeface="Arial Black" pitchFamily="34" charset="0"/>
              </a:rPr>
              <a:t>وكل انسان الزمناه طائره فى عنقه </a:t>
            </a:r>
            <a:r>
              <a:rPr lang="ar-SA" sz="2400" b="1" dirty="0" smtClean="0">
                <a:solidFill>
                  <a:srgbClr val="C00000"/>
                </a:solidFill>
                <a:latin typeface="Arial Black" pitchFamily="34" charset="0"/>
              </a:rPr>
              <a:t>ونخرج له يوم القيامة كتابا يلقاه منشورا</a:t>
            </a:r>
            <a:r>
              <a:rPr lang="ar-SA" sz="2400" b="1" dirty="0" smtClean="0">
                <a:latin typeface="Arial Black" pitchFamily="34" charset="0"/>
              </a:rPr>
              <a:t>اقرأ كتابك </a:t>
            </a:r>
            <a:r>
              <a:rPr lang="ar-SA" sz="2400" b="1" dirty="0" smtClean="0">
                <a:solidFill>
                  <a:schemeClr val="bg1"/>
                </a:solidFill>
                <a:latin typeface="Arial Black" pitchFamily="34" charset="0"/>
              </a:rPr>
              <a:t>كفى بنفسك اليوم عليك حسيبا</a:t>
            </a:r>
            <a:r>
              <a:rPr lang="ar-SA" sz="2400" dirty="0" smtClean="0">
                <a:latin typeface="Arial Black" pitchFamily="34" charset="0"/>
              </a:rPr>
              <a:t> </a:t>
            </a:r>
            <a:endParaRPr lang="tr-TR" sz="2400" dirty="0" smtClean="0">
              <a:latin typeface="Arial Black" pitchFamily="34" charset="0"/>
            </a:endParaRPr>
          </a:p>
          <a:p>
            <a:pPr>
              <a:buFont typeface="Wingdings" pitchFamily="2" charset="2"/>
              <a:buChar char="v"/>
            </a:pPr>
            <a:endParaRPr lang="tr-TR" dirty="0" smtClean="0">
              <a:latin typeface="Arial Black" pitchFamily="34" charset="0"/>
            </a:endParaRPr>
          </a:p>
          <a:p>
            <a:pPr>
              <a:buFont typeface="Wingdings" pitchFamily="2" charset="2"/>
              <a:buChar char="v"/>
            </a:pPr>
            <a:r>
              <a:rPr lang="tr-TR" sz="2000" dirty="0" smtClean="0">
                <a:latin typeface="Arial Black" pitchFamily="34" charset="0"/>
              </a:rPr>
              <a:t>“</a:t>
            </a:r>
            <a:r>
              <a:rPr lang="tr-TR" sz="2000" dirty="0" smtClean="0">
                <a:latin typeface="Arial Black" pitchFamily="34" charset="0"/>
              </a:rPr>
              <a:t>Her insanın amelini boynuna yükledik.</a:t>
            </a:r>
            <a:r>
              <a:rPr lang="tr-TR" sz="2000" dirty="0" smtClean="0">
                <a:solidFill>
                  <a:srgbClr val="C00000"/>
                </a:solidFill>
                <a:latin typeface="Arial Black" pitchFamily="34" charset="0"/>
              </a:rPr>
              <a:t>Kıyamet günü kendisine, açılmış olarak karşılaşacağı bir kitap çıkaracağız. </a:t>
            </a:r>
            <a:r>
              <a:rPr lang="tr-TR" sz="2000" dirty="0" smtClean="0">
                <a:latin typeface="Arial Black" pitchFamily="34" charset="0"/>
              </a:rPr>
              <a:t>‘Oku kitabını! </a:t>
            </a:r>
            <a:r>
              <a:rPr lang="tr-TR" sz="2000" dirty="0" smtClean="0">
                <a:solidFill>
                  <a:schemeClr val="bg1"/>
                </a:solidFill>
                <a:latin typeface="Arial Black" pitchFamily="34" charset="0"/>
              </a:rPr>
              <a:t>Bugün hesap görücü olarak sana nefsin yeter’ denilecektir” </a:t>
            </a:r>
            <a:r>
              <a:rPr lang="tr-TR" sz="1600" dirty="0" smtClean="0">
                <a:latin typeface="Arial Black" pitchFamily="34" charset="0"/>
              </a:rPr>
              <a:t>(</a:t>
            </a:r>
            <a:r>
              <a:rPr lang="tr-TR" sz="1600" dirty="0" err="1" smtClean="0">
                <a:latin typeface="Arial Black" pitchFamily="34" charset="0"/>
              </a:rPr>
              <a:t>İsrâ</a:t>
            </a:r>
            <a:r>
              <a:rPr lang="tr-TR" sz="1600" dirty="0" smtClean="0">
                <a:latin typeface="Arial Black" pitchFamily="34" charset="0"/>
              </a:rPr>
              <a:t>, 17/ 13-14)</a:t>
            </a:r>
            <a:r>
              <a:rPr lang="tr-TR" sz="1600" b="1" dirty="0" smtClean="0">
                <a:latin typeface="Arial Black" pitchFamily="34" charset="0"/>
              </a:rPr>
              <a:t> </a:t>
            </a:r>
            <a:endParaRPr lang="tr-TR" sz="2000" dirty="0" smtClean="0">
              <a:latin typeface="Arial Black"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1124744"/>
            <a:ext cx="7772400" cy="936104"/>
          </a:xfrm>
        </p:spPr>
        <p:txBody>
          <a:bodyPr>
            <a:normAutofit fontScale="90000"/>
          </a:bodyPr>
          <a:lstStyle/>
          <a:p>
            <a:r>
              <a:rPr lang="tr-TR" b="1" dirty="0" smtClean="0"/>
              <a:t/>
            </a:r>
            <a:br>
              <a:rPr lang="tr-TR" b="1" dirty="0" smtClean="0"/>
            </a:br>
            <a:r>
              <a:rPr lang="tr-TR" b="1" dirty="0" smtClean="0"/>
              <a:t/>
            </a:r>
            <a:br>
              <a:rPr lang="tr-TR" b="1" dirty="0" smtClean="0"/>
            </a:br>
            <a:r>
              <a:rPr lang="tr-TR" b="1" dirty="0" smtClean="0"/>
              <a:t>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dirty="0" smtClean="0"/>
              <a:t/>
            </a:r>
            <a:br>
              <a:rPr lang="tr-TR" dirty="0" smtClean="0"/>
            </a:br>
            <a:r>
              <a:rPr lang="tr-TR" dirty="0" smtClean="0"/>
              <a:t> </a:t>
            </a:r>
            <a:br>
              <a:rPr lang="tr-TR" dirty="0" smtClean="0"/>
            </a:br>
            <a:endParaRPr lang="tr-TR" dirty="0"/>
          </a:p>
        </p:txBody>
      </p:sp>
      <p:sp>
        <p:nvSpPr>
          <p:cNvPr id="3" name="2 İçerik Yer Tutucusu"/>
          <p:cNvSpPr>
            <a:spLocks noGrp="1"/>
          </p:cNvSpPr>
          <p:nvPr>
            <p:ph sz="quarter" idx="1"/>
          </p:nvPr>
        </p:nvSpPr>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1">
                <a:shade val="45000"/>
                <a:satMod val="135000"/>
              </a:schemeClr>
              <a:prstClr val="white"/>
            </a:duotone>
          </a:blip>
          <a:srcRect t="15385" b="17482"/>
          <a:stretch>
            <a:fillRect/>
          </a:stretch>
        </p:blipFill>
        <p:spPr bwMode="auto">
          <a:xfrm>
            <a:off x="0" y="0"/>
            <a:ext cx="9144032" cy="6858024"/>
          </a:xfrm>
          <a:prstGeom prst="rect">
            <a:avLst/>
          </a:prstGeom>
          <a:noFill/>
        </p:spPr>
      </p:pic>
      <p:sp>
        <p:nvSpPr>
          <p:cNvPr id="5" name="4 Dikdörtgen"/>
          <p:cNvSpPr/>
          <p:nvPr/>
        </p:nvSpPr>
        <p:spPr>
          <a:xfrm>
            <a:off x="0" y="1196752"/>
            <a:ext cx="9144000" cy="5109091"/>
          </a:xfrm>
          <a:prstGeom prst="rect">
            <a:avLst/>
          </a:prstGeom>
        </p:spPr>
        <p:txBody>
          <a:bodyPr wrap="square">
            <a:spAutoFit/>
          </a:bodyPr>
          <a:lstStyle/>
          <a:p>
            <a:pPr>
              <a:buFont typeface="Wingdings" pitchFamily="2" charset="2"/>
              <a:buChar char="v"/>
            </a:pPr>
            <a:r>
              <a:rPr lang="tr-TR" sz="2400" dirty="0" smtClean="0">
                <a:latin typeface="Arial Black" pitchFamily="34" charset="0"/>
              </a:rPr>
              <a:t>Kitapları sağ yanından verilenlerin hesapları kolay olacaktır. Sol yanından verilenler ise zorda kalacaklarıdır.</a:t>
            </a:r>
          </a:p>
          <a:p>
            <a:pPr>
              <a:buFont typeface="Wingdings" pitchFamily="2" charset="2"/>
              <a:buChar char="v"/>
            </a:pPr>
            <a:endParaRPr lang="tr-TR" sz="2000" dirty="0" smtClean="0">
              <a:solidFill>
                <a:schemeClr val="bg1"/>
              </a:solidFill>
              <a:latin typeface="Arial Black" pitchFamily="34" charset="0"/>
            </a:endParaRPr>
          </a:p>
          <a:p>
            <a:pPr>
              <a:buFont typeface="Wingdings" pitchFamily="2" charset="2"/>
              <a:buChar char="v"/>
            </a:pPr>
            <a:r>
              <a:rPr lang="tr-TR" sz="2400" dirty="0" smtClean="0">
                <a:solidFill>
                  <a:schemeClr val="bg1"/>
                </a:solidFill>
                <a:latin typeface="Arial Black" pitchFamily="34" charset="0"/>
              </a:rPr>
              <a:t>Yaptıklarını </a:t>
            </a:r>
            <a:r>
              <a:rPr lang="tr-TR" sz="2400" dirty="0" smtClean="0">
                <a:solidFill>
                  <a:schemeClr val="bg1"/>
                </a:solidFill>
                <a:latin typeface="Arial Black" pitchFamily="34" charset="0"/>
              </a:rPr>
              <a:t>inkar etmeye kalkışanlara karşı dilleri, elleri ve ayakları şahitlik edecektir. </a:t>
            </a:r>
            <a:endParaRPr lang="tr-TR" sz="2400" dirty="0" smtClean="0">
              <a:solidFill>
                <a:schemeClr val="bg1"/>
              </a:solidFill>
              <a:latin typeface="Arial Black" pitchFamily="34" charset="0"/>
            </a:endParaRPr>
          </a:p>
          <a:p>
            <a:pPr>
              <a:buFont typeface="Wingdings" pitchFamily="2" charset="2"/>
              <a:buChar char="v"/>
            </a:pPr>
            <a:endParaRPr lang="tr-TR" dirty="0" smtClean="0">
              <a:solidFill>
                <a:srgbClr val="C00000"/>
              </a:solidFill>
              <a:latin typeface="Arial Black" pitchFamily="34" charset="0"/>
            </a:endParaRPr>
          </a:p>
          <a:p>
            <a:pPr>
              <a:buFont typeface="Wingdings" pitchFamily="2" charset="2"/>
              <a:buChar char="v"/>
            </a:pPr>
            <a:r>
              <a:rPr lang="tr-TR" sz="2400" dirty="0" smtClean="0">
                <a:solidFill>
                  <a:srgbClr val="C00000"/>
                </a:solidFill>
                <a:latin typeface="Arial Black" pitchFamily="34" charset="0"/>
              </a:rPr>
              <a:t>Yüce </a:t>
            </a:r>
            <a:r>
              <a:rPr lang="tr-TR" sz="2400" dirty="0" smtClean="0">
                <a:solidFill>
                  <a:srgbClr val="C00000"/>
                </a:solidFill>
                <a:latin typeface="Arial Black" pitchFamily="34" charset="0"/>
              </a:rPr>
              <a:t>Allah bu gerçeği şöyle haber veriyor:</a:t>
            </a:r>
          </a:p>
          <a:p>
            <a:r>
              <a:rPr lang="ar-SA" sz="2800" b="1" dirty="0" smtClean="0">
                <a:latin typeface="Arial Black" pitchFamily="34" charset="0"/>
              </a:rPr>
              <a:t>يوم </a:t>
            </a:r>
            <a:r>
              <a:rPr lang="ar-SA" sz="2800" b="1" dirty="0" smtClean="0">
                <a:solidFill>
                  <a:schemeClr val="bg1"/>
                </a:solidFill>
                <a:latin typeface="Arial Black" pitchFamily="34" charset="0"/>
              </a:rPr>
              <a:t>تشهد عليهم </a:t>
            </a:r>
            <a:r>
              <a:rPr lang="ar-SA" sz="2800" b="1" dirty="0" smtClean="0">
                <a:solidFill>
                  <a:srgbClr val="C00000"/>
                </a:solidFill>
                <a:latin typeface="Arial Black" pitchFamily="34" charset="0"/>
              </a:rPr>
              <a:t>السنتهم</a:t>
            </a:r>
            <a:r>
              <a:rPr lang="ar-SA" sz="2800" b="1" dirty="0" smtClean="0">
                <a:latin typeface="Arial Black" pitchFamily="34" charset="0"/>
              </a:rPr>
              <a:t> وايديهم </a:t>
            </a:r>
            <a:r>
              <a:rPr lang="ar-SA" sz="2800" b="1" dirty="0" smtClean="0">
                <a:solidFill>
                  <a:srgbClr val="FFFF00"/>
                </a:solidFill>
                <a:latin typeface="Arial Black" pitchFamily="34" charset="0"/>
              </a:rPr>
              <a:t>وارجلهم</a:t>
            </a:r>
            <a:r>
              <a:rPr lang="ar-SA" sz="2800" b="1" dirty="0" smtClean="0">
                <a:latin typeface="Arial Black" pitchFamily="34" charset="0"/>
              </a:rPr>
              <a:t> بما كانوا يعملون</a:t>
            </a:r>
            <a:r>
              <a:rPr lang="ar-SA" sz="2800" dirty="0" smtClean="0">
                <a:latin typeface="Arial Black" pitchFamily="34" charset="0"/>
              </a:rPr>
              <a:t> </a:t>
            </a:r>
            <a:endParaRPr lang="tr-TR" sz="2800" dirty="0" smtClean="0">
              <a:latin typeface="Arial Black" pitchFamily="34" charset="0"/>
            </a:endParaRPr>
          </a:p>
          <a:p>
            <a:endParaRPr lang="tr-TR" dirty="0" smtClean="0">
              <a:latin typeface="Arial Black" pitchFamily="34" charset="0"/>
            </a:endParaRPr>
          </a:p>
          <a:p>
            <a:pPr>
              <a:buFont typeface="Wingdings" pitchFamily="2" charset="2"/>
              <a:buChar char="v"/>
            </a:pPr>
            <a:r>
              <a:rPr lang="tr-TR" sz="2000" dirty="0" smtClean="0">
                <a:latin typeface="Arial Black" pitchFamily="34" charset="0"/>
              </a:rPr>
              <a:t>“</a:t>
            </a:r>
            <a:r>
              <a:rPr lang="tr-TR" sz="2000" dirty="0" smtClean="0"/>
              <a:t> </a:t>
            </a:r>
            <a:r>
              <a:rPr lang="tr-TR" sz="2400" dirty="0" smtClean="0">
                <a:latin typeface="Arial Black" pitchFamily="34" charset="0"/>
              </a:rPr>
              <a:t>O gün </a:t>
            </a:r>
            <a:r>
              <a:rPr lang="tr-TR" sz="2400" dirty="0" smtClean="0">
                <a:solidFill>
                  <a:srgbClr val="C00000"/>
                </a:solidFill>
                <a:latin typeface="Arial Black" pitchFamily="34" charset="0"/>
              </a:rPr>
              <a:t>dilleri,</a:t>
            </a:r>
            <a:r>
              <a:rPr lang="tr-TR" sz="2400" dirty="0" smtClean="0">
                <a:latin typeface="Arial Black" pitchFamily="34" charset="0"/>
              </a:rPr>
              <a:t>elleri </a:t>
            </a:r>
            <a:r>
              <a:rPr lang="tr-TR" sz="2400" dirty="0" smtClean="0">
                <a:solidFill>
                  <a:srgbClr val="FFFF00"/>
                </a:solidFill>
                <a:latin typeface="Arial Black" pitchFamily="34" charset="0"/>
              </a:rPr>
              <a:t>ve ayakları, </a:t>
            </a:r>
            <a:r>
              <a:rPr lang="tr-TR" sz="2400" dirty="0" smtClean="0">
                <a:latin typeface="Arial Black" pitchFamily="34" charset="0"/>
              </a:rPr>
              <a:t>yapmış olduklarından dolayı </a:t>
            </a:r>
            <a:r>
              <a:rPr lang="tr-TR" sz="2400" dirty="0" smtClean="0">
                <a:solidFill>
                  <a:schemeClr val="bg1"/>
                </a:solidFill>
                <a:latin typeface="Arial Black" pitchFamily="34" charset="0"/>
              </a:rPr>
              <a:t>aleyhlerinde şahitlik edecektir.</a:t>
            </a:r>
            <a:r>
              <a:rPr lang="tr-TR" sz="2400" dirty="0" smtClean="0">
                <a:solidFill>
                  <a:schemeClr val="bg1"/>
                </a:solidFill>
                <a:latin typeface="Arial Black" pitchFamily="34" charset="0"/>
              </a:rPr>
              <a:t> </a:t>
            </a:r>
            <a:r>
              <a:rPr lang="tr-TR" sz="1400" dirty="0" smtClean="0">
                <a:latin typeface="Arial Black" pitchFamily="34" charset="0"/>
              </a:rPr>
              <a:t>(</a:t>
            </a:r>
            <a:r>
              <a:rPr lang="tr-TR" sz="1400" dirty="0" err="1" smtClean="0">
                <a:latin typeface="Arial Black" pitchFamily="34" charset="0"/>
              </a:rPr>
              <a:t>Nûr</a:t>
            </a:r>
            <a:r>
              <a:rPr lang="tr-TR" sz="1400" dirty="0" smtClean="0">
                <a:latin typeface="Arial Black" pitchFamily="34" charset="0"/>
              </a:rPr>
              <a:t>,24//24)</a:t>
            </a:r>
            <a:endParaRPr lang="tr-TR" sz="2000" dirty="0" smtClean="0">
              <a:latin typeface="Arial Black" pitchFamily="34" charset="0"/>
            </a:endParaRPr>
          </a:p>
          <a:p>
            <a:pPr>
              <a:buFont typeface="Wingdings" pitchFamily="2" charset="2"/>
              <a:buChar char="v"/>
            </a:pPr>
            <a:endParaRPr lang="tr-TR" dirty="0" smtClean="0">
              <a:latin typeface="Arial Black" pitchFamily="34" charset="0"/>
            </a:endParaRPr>
          </a:p>
          <a:p>
            <a:pPr>
              <a:buFont typeface="Wingdings" pitchFamily="2" charset="2"/>
              <a:buChar char="v"/>
            </a:pPr>
            <a:endParaRPr lang="tr-TR" dirty="0" smtClean="0">
              <a:latin typeface="Arial Black"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6">
                <a:shade val="45000"/>
                <a:satMod val="135000"/>
              </a:schemeClr>
              <a:prstClr val="white"/>
            </a:duotone>
          </a:blip>
          <a:srcRect t="15385" b="17482"/>
          <a:stretch>
            <a:fillRect/>
          </a:stretch>
        </p:blipFill>
        <p:spPr bwMode="auto">
          <a:xfrm>
            <a:off x="0" y="0"/>
            <a:ext cx="9144032" cy="6858024"/>
          </a:xfrm>
          <a:prstGeom prst="rect">
            <a:avLst/>
          </a:prstGeom>
          <a:noFill/>
        </p:spPr>
      </p:pic>
      <p:sp>
        <p:nvSpPr>
          <p:cNvPr id="5" name="4 Dikdörtgen"/>
          <p:cNvSpPr/>
          <p:nvPr/>
        </p:nvSpPr>
        <p:spPr>
          <a:xfrm>
            <a:off x="395536" y="188640"/>
            <a:ext cx="6624736" cy="800219"/>
          </a:xfrm>
          <a:prstGeom prst="rect">
            <a:avLst/>
          </a:prstGeom>
        </p:spPr>
        <p:txBody>
          <a:bodyPr wrap="square">
            <a:spAutoFit/>
          </a:bodyPr>
          <a:lstStyle/>
          <a:p>
            <a:r>
              <a:rPr lang="tr-TR" sz="2800" b="1" dirty="0" smtClean="0">
                <a:solidFill>
                  <a:srgbClr val="FFFF00"/>
                </a:solidFill>
                <a:latin typeface="Arial Black" pitchFamily="34" charset="0"/>
              </a:rPr>
              <a:t>SUAL, HESAP VE MİZAN</a:t>
            </a:r>
            <a:r>
              <a:rPr lang="tr-TR" dirty="0" smtClean="0"/>
              <a:t/>
            </a:r>
            <a:br>
              <a:rPr lang="tr-TR" dirty="0" smtClean="0"/>
            </a:br>
            <a:endParaRPr lang="tr-TR" dirty="0"/>
          </a:p>
        </p:txBody>
      </p:sp>
      <p:sp>
        <p:nvSpPr>
          <p:cNvPr id="6" name="5 Dikdörtgen"/>
          <p:cNvSpPr/>
          <p:nvPr/>
        </p:nvSpPr>
        <p:spPr>
          <a:xfrm>
            <a:off x="179512" y="1196752"/>
            <a:ext cx="8712968" cy="4339650"/>
          </a:xfrm>
          <a:prstGeom prst="rect">
            <a:avLst/>
          </a:prstGeom>
        </p:spPr>
        <p:txBody>
          <a:bodyPr wrap="square">
            <a:spAutoFit/>
          </a:bodyPr>
          <a:lstStyle/>
          <a:p>
            <a:pPr>
              <a:buFont typeface="Wingdings" pitchFamily="2" charset="2"/>
              <a:buChar char="v"/>
            </a:pPr>
            <a:endParaRPr lang="tr-TR" sz="2400" dirty="0" smtClean="0">
              <a:latin typeface="Arial Black" pitchFamily="34" charset="0"/>
            </a:endParaRPr>
          </a:p>
          <a:p>
            <a:pPr>
              <a:buFont typeface="Wingdings" pitchFamily="2" charset="2"/>
              <a:buChar char="v"/>
            </a:pPr>
            <a:r>
              <a:rPr lang="tr-TR" sz="2400" dirty="0" smtClean="0">
                <a:latin typeface="Arial Black" pitchFamily="34" charset="0"/>
              </a:rPr>
              <a:t>Mahşerde </a:t>
            </a:r>
            <a:r>
              <a:rPr lang="tr-TR" sz="2400" dirty="0" smtClean="0">
                <a:latin typeface="Arial Black" pitchFamily="34" charset="0"/>
              </a:rPr>
              <a:t>toplanan insanlar muhakeme edilecekler, sualler sorulacak ve herkes dünyada yaptıklarının hesabını verecektir. </a:t>
            </a:r>
            <a:endParaRPr lang="tr-TR" sz="2400" dirty="0" smtClean="0">
              <a:latin typeface="Arial Black" pitchFamily="34" charset="0"/>
            </a:endParaRPr>
          </a:p>
          <a:p>
            <a:pPr>
              <a:buFont typeface="Wingdings" pitchFamily="2" charset="2"/>
              <a:buChar char="v"/>
            </a:pPr>
            <a:endParaRPr lang="tr-TR" sz="2400" dirty="0" smtClean="0">
              <a:solidFill>
                <a:srgbClr val="FFFF00"/>
              </a:solidFill>
              <a:latin typeface="Arial Black" pitchFamily="34" charset="0"/>
            </a:endParaRPr>
          </a:p>
          <a:p>
            <a:pPr>
              <a:buFont typeface="Wingdings" pitchFamily="2" charset="2"/>
              <a:buChar char="v"/>
            </a:pPr>
            <a:r>
              <a:rPr lang="tr-TR" sz="2400" dirty="0" smtClean="0">
                <a:solidFill>
                  <a:srgbClr val="FFFF00"/>
                </a:solidFill>
                <a:latin typeface="Arial Black" pitchFamily="34" charset="0"/>
              </a:rPr>
              <a:t>Şu </a:t>
            </a:r>
            <a:r>
              <a:rPr lang="tr-TR" sz="2400" dirty="0" smtClean="0">
                <a:solidFill>
                  <a:srgbClr val="FFFF00"/>
                </a:solidFill>
                <a:latin typeface="Arial Black" pitchFamily="34" charset="0"/>
              </a:rPr>
              <a:t>ayetler sual ve hesabın hak olduğunu göstermektedir:</a:t>
            </a:r>
          </a:p>
          <a:p>
            <a:r>
              <a:rPr lang="ar-SA" sz="3600" b="1" dirty="0" smtClean="0">
                <a:latin typeface="Arial Black" pitchFamily="34" charset="0"/>
              </a:rPr>
              <a:t>فوربك </a:t>
            </a:r>
            <a:r>
              <a:rPr lang="ar-SA" sz="3600" b="1" dirty="0" smtClean="0">
                <a:solidFill>
                  <a:srgbClr val="C00000"/>
                </a:solidFill>
                <a:latin typeface="Arial Black" pitchFamily="34" charset="0"/>
              </a:rPr>
              <a:t>لنسئلنهم اجمعين </a:t>
            </a:r>
            <a:r>
              <a:rPr lang="ar-SA" sz="3600" b="1" dirty="0" smtClean="0">
                <a:solidFill>
                  <a:srgbClr val="002060"/>
                </a:solidFill>
                <a:latin typeface="Arial Black" pitchFamily="34" charset="0"/>
              </a:rPr>
              <a:t>عما كانوا يعملون</a:t>
            </a:r>
            <a:r>
              <a:rPr lang="ar-SA" sz="3600" b="1" i="1" dirty="0" smtClean="0">
                <a:solidFill>
                  <a:srgbClr val="002060"/>
                </a:solidFill>
                <a:latin typeface="Arial Black" pitchFamily="34" charset="0"/>
              </a:rPr>
              <a:t> </a:t>
            </a:r>
            <a:endParaRPr lang="tr-TR" sz="3600" dirty="0" smtClean="0">
              <a:solidFill>
                <a:srgbClr val="002060"/>
              </a:solidFill>
              <a:latin typeface="Arial Black" pitchFamily="34" charset="0"/>
            </a:endParaRPr>
          </a:p>
          <a:p>
            <a:endParaRPr lang="tr-TR" sz="2400" b="1" i="1" dirty="0" smtClean="0">
              <a:latin typeface="Arial Black" pitchFamily="34" charset="0"/>
            </a:endParaRPr>
          </a:p>
          <a:p>
            <a:pPr>
              <a:buFont typeface="Wingdings" pitchFamily="2" charset="2"/>
              <a:buChar char="v"/>
            </a:pPr>
            <a:r>
              <a:rPr lang="tr-TR" sz="2400" b="1" i="1" dirty="0" smtClean="0">
                <a:latin typeface="Arial Black" pitchFamily="34" charset="0"/>
              </a:rPr>
              <a:t>“</a:t>
            </a:r>
            <a:r>
              <a:rPr lang="tr-TR" sz="2400" dirty="0" smtClean="0">
                <a:latin typeface="Arial Black" pitchFamily="34" charset="0"/>
              </a:rPr>
              <a:t>Rabb’ine </a:t>
            </a:r>
            <a:r>
              <a:rPr lang="tr-TR" sz="2400" dirty="0" err="1" smtClean="0">
                <a:latin typeface="Arial Black" pitchFamily="34" charset="0"/>
              </a:rPr>
              <a:t>and</a:t>
            </a:r>
            <a:r>
              <a:rPr lang="tr-TR" sz="2400" dirty="0" smtClean="0">
                <a:latin typeface="Arial Black" pitchFamily="34" charset="0"/>
              </a:rPr>
              <a:t> olsun, </a:t>
            </a:r>
            <a:r>
              <a:rPr lang="tr-TR" sz="2400" dirty="0" smtClean="0">
                <a:solidFill>
                  <a:srgbClr val="002060"/>
                </a:solidFill>
                <a:latin typeface="Arial Black" pitchFamily="34" charset="0"/>
              </a:rPr>
              <a:t>onların hepsine yapmakta olduklarını </a:t>
            </a:r>
            <a:r>
              <a:rPr lang="tr-TR" sz="2400" dirty="0" smtClean="0">
                <a:solidFill>
                  <a:srgbClr val="C00000"/>
                </a:solidFill>
                <a:latin typeface="Arial Black" pitchFamily="34" charset="0"/>
              </a:rPr>
              <a:t>mutlaka soracağız.” </a:t>
            </a:r>
            <a:r>
              <a:rPr lang="tr-TR" sz="2400" dirty="0" smtClean="0">
                <a:latin typeface="Arial Black" pitchFamily="34" charset="0"/>
              </a:rPr>
              <a:t>(</a:t>
            </a:r>
            <a:r>
              <a:rPr lang="tr-TR" sz="2400" dirty="0" err="1" smtClean="0">
                <a:latin typeface="Arial Black" pitchFamily="34" charset="0"/>
              </a:rPr>
              <a:t>Hicr</a:t>
            </a:r>
            <a:r>
              <a:rPr lang="tr-TR" sz="2400" dirty="0" smtClean="0">
                <a:latin typeface="Arial Black" pitchFamily="34" charset="0"/>
              </a:rPr>
              <a:t>, 15/92-93</a:t>
            </a:r>
            <a:r>
              <a:rPr lang="tr-TR" sz="2400" b="1" dirty="0" smtClean="0">
                <a:latin typeface="Arial Black" pitchFamily="34" charset="0"/>
              </a:rPr>
              <a:t>).</a:t>
            </a:r>
            <a:endParaRPr lang="tr-TR" sz="2400" dirty="0" smtClean="0">
              <a:latin typeface="Arial Black"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sz="quarter" idx="1"/>
          </p:nvPr>
        </p:nvSpPr>
        <p:spPr>
          <a:xfrm>
            <a:off x="395536" y="1196752"/>
            <a:ext cx="7529264" cy="5277200"/>
          </a:xfrm>
        </p:spPr>
        <p:txBody>
          <a:bodyPr>
            <a:normAutofit/>
          </a:bodyPr>
          <a:lstStyle/>
          <a:p>
            <a:endParaRPr lang="tr-TR" dirty="0" smtClean="0"/>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0" y="0"/>
            <a:ext cx="9347232" cy="7010424"/>
          </a:xfrm>
          <a:prstGeom prst="rect">
            <a:avLst/>
          </a:prstGeom>
          <a:noFill/>
        </p:spPr>
      </p:pic>
      <p:sp>
        <p:nvSpPr>
          <p:cNvPr id="5" name="4 Dikdörtgen"/>
          <p:cNvSpPr/>
          <p:nvPr/>
        </p:nvSpPr>
        <p:spPr>
          <a:xfrm>
            <a:off x="0" y="1124744"/>
            <a:ext cx="9324528" cy="5016758"/>
          </a:xfrm>
          <a:prstGeom prst="rect">
            <a:avLst/>
          </a:prstGeom>
        </p:spPr>
        <p:txBody>
          <a:bodyPr wrap="square">
            <a:spAutoFit/>
          </a:bodyPr>
          <a:lstStyle/>
          <a:p>
            <a:pPr>
              <a:buFont typeface="Wingdings" pitchFamily="2" charset="2"/>
              <a:buChar char="v"/>
            </a:pPr>
            <a:r>
              <a:rPr lang="tr-TR" sz="2400" dirty="0" smtClean="0">
                <a:latin typeface="Arial Black" pitchFamily="34" charset="0"/>
              </a:rPr>
              <a:t>Herkesin dünyada yaptığı ameller, mahiyetini ancak Allah’ın bildiği bir </a:t>
            </a:r>
            <a:r>
              <a:rPr lang="tr-TR" sz="2400" dirty="0" smtClean="0">
                <a:solidFill>
                  <a:schemeClr val="bg1"/>
                </a:solidFill>
                <a:latin typeface="Arial Black" pitchFamily="34" charset="0"/>
              </a:rPr>
              <a:t>“terazi” ile “</a:t>
            </a:r>
            <a:r>
              <a:rPr lang="tr-TR" sz="2400" dirty="0" err="1" smtClean="0">
                <a:solidFill>
                  <a:schemeClr val="bg1"/>
                </a:solidFill>
                <a:latin typeface="Arial Black" pitchFamily="34" charset="0"/>
              </a:rPr>
              <a:t>tartılacak”</a:t>
            </a:r>
            <a:r>
              <a:rPr lang="tr-TR" sz="2400" dirty="0" err="1" smtClean="0">
                <a:latin typeface="Arial Black" pitchFamily="34" charset="0"/>
              </a:rPr>
              <a:t>tır</a:t>
            </a:r>
            <a:r>
              <a:rPr lang="tr-TR" sz="2400" dirty="0" smtClean="0">
                <a:latin typeface="Arial Black" pitchFamily="34" charset="0"/>
              </a:rPr>
              <a:t>. </a:t>
            </a:r>
            <a:endParaRPr lang="tr-TR" sz="2400" dirty="0" smtClean="0">
              <a:latin typeface="Arial Black" pitchFamily="34" charset="0"/>
            </a:endParaRPr>
          </a:p>
          <a:p>
            <a:pPr>
              <a:buFont typeface="Wingdings" pitchFamily="2" charset="2"/>
              <a:buChar char="v"/>
            </a:pPr>
            <a:endParaRPr lang="tr-TR" sz="2400" dirty="0" smtClean="0">
              <a:latin typeface="Arial Black" pitchFamily="34" charset="0"/>
            </a:endParaRPr>
          </a:p>
          <a:p>
            <a:pPr>
              <a:buFont typeface="Wingdings" pitchFamily="2" charset="2"/>
              <a:buChar char="v"/>
            </a:pPr>
            <a:endParaRPr lang="tr-TR" sz="2400" dirty="0" smtClean="0">
              <a:latin typeface="Arial Black" pitchFamily="34" charset="0"/>
            </a:endParaRPr>
          </a:p>
          <a:p>
            <a:pPr>
              <a:buFont typeface="Wingdings" pitchFamily="2" charset="2"/>
              <a:buChar char="v"/>
            </a:pPr>
            <a:r>
              <a:rPr lang="tr-TR" sz="2400" dirty="0" smtClean="0">
                <a:latin typeface="Arial Black" pitchFamily="34" charset="0"/>
              </a:rPr>
              <a:t>Yüce </a:t>
            </a:r>
            <a:r>
              <a:rPr lang="tr-TR" sz="2400" dirty="0" smtClean="0">
                <a:latin typeface="Arial Black" pitchFamily="34" charset="0"/>
              </a:rPr>
              <a:t>Allah şöyle buyuruyor:</a:t>
            </a:r>
          </a:p>
          <a:p>
            <a:r>
              <a:rPr lang="ar-SA" sz="2800" b="1" dirty="0" smtClean="0">
                <a:latin typeface="Arial Black" pitchFamily="34" charset="0"/>
              </a:rPr>
              <a:t>ونضع الموازين القسط ليوم القيامة </a:t>
            </a:r>
            <a:r>
              <a:rPr lang="ar-SA" sz="2800" b="1" dirty="0" smtClean="0">
                <a:solidFill>
                  <a:srgbClr val="FFFF00"/>
                </a:solidFill>
                <a:latin typeface="Arial Black" pitchFamily="34" charset="0"/>
              </a:rPr>
              <a:t>فلا تظلم نفس شيئا </a:t>
            </a:r>
            <a:r>
              <a:rPr lang="ar-SA" sz="2800" b="1" dirty="0" smtClean="0">
                <a:solidFill>
                  <a:srgbClr val="C00000"/>
                </a:solidFill>
                <a:latin typeface="Arial Black" pitchFamily="34" charset="0"/>
              </a:rPr>
              <a:t>وان كان مثقال حبة من خرد ل </a:t>
            </a:r>
            <a:r>
              <a:rPr lang="ar-SA" sz="2800" b="1" dirty="0" smtClean="0">
                <a:latin typeface="Arial Black" pitchFamily="34" charset="0"/>
              </a:rPr>
              <a:t>اتينا بها </a:t>
            </a:r>
            <a:r>
              <a:rPr lang="ar-SA" sz="2400" b="1" dirty="0" smtClean="0">
                <a:solidFill>
                  <a:schemeClr val="bg1"/>
                </a:solidFill>
                <a:latin typeface="Arial Black" pitchFamily="34" charset="0"/>
              </a:rPr>
              <a:t>وكفى بنا حاسبين</a:t>
            </a:r>
            <a:r>
              <a:rPr lang="tr-TR" sz="2400" dirty="0" smtClean="0">
                <a:solidFill>
                  <a:schemeClr val="bg1"/>
                </a:solidFill>
                <a:latin typeface="Arial Black" pitchFamily="34" charset="0"/>
              </a:rPr>
              <a:t> </a:t>
            </a:r>
          </a:p>
          <a:p>
            <a:endParaRPr lang="tr-TR" sz="2400" dirty="0" smtClean="0">
              <a:latin typeface="Arial Black" pitchFamily="34" charset="0"/>
            </a:endParaRPr>
          </a:p>
          <a:p>
            <a:pPr>
              <a:buFont typeface="Wingdings" pitchFamily="2" charset="2"/>
              <a:buChar char="v"/>
            </a:pPr>
            <a:r>
              <a:rPr lang="tr-TR" sz="2400" dirty="0" smtClean="0">
                <a:latin typeface="Arial Black" pitchFamily="34" charset="0"/>
              </a:rPr>
              <a:t>“</a:t>
            </a:r>
            <a:r>
              <a:rPr lang="tr-TR" sz="2400" dirty="0" smtClean="0">
                <a:latin typeface="Arial Black" pitchFamily="34" charset="0"/>
              </a:rPr>
              <a:t>Kıyamet günü için adalet terazileri kuracağız. </a:t>
            </a:r>
            <a:r>
              <a:rPr lang="tr-TR" sz="2400" dirty="0" smtClean="0">
                <a:solidFill>
                  <a:srgbClr val="FFFF00"/>
                </a:solidFill>
                <a:latin typeface="Arial Black" pitchFamily="34" charset="0"/>
              </a:rPr>
              <a:t>Öyle ki hiç bir kimseye zerre kadar zulmedilmeyecek, </a:t>
            </a:r>
            <a:r>
              <a:rPr lang="tr-TR" sz="2400" dirty="0" smtClean="0">
                <a:solidFill>
                  <a:srgbClr val="C00000"/>
                </a:solidFill>
                <a:latin typeface="Arial Black" pitchFamily="34" charset="0"/>
              </a:rPr>
              <a:t>(yapılan iş) bir hardal tanesi ağırlığınca da olsa, </a:t>
            </a:r>
            <a:r>
              <a:rPr lang="tr-TR" sz="2400" dirty="0" smtClean="0">
                <a:latin typeface="Arial Black" pitchFamily="34" charset="0"/>
              </a:rPr>
              <a:t>onu getirip ortaya koyacağız. </a:t>
            </a:r>
            <a:r>
              <a:rPr lang="tr-TR" sz="2400" dirty="0" smtClean="0">
                <a:solidFill>
                  <a:schemeClr val="bg1"/>
                </a:solidFill>
                <a:latin typeface="Arial Black" pitchFamily="34" charset="0"/>
              </a:rPr>
              <a:t>Hesap görücü olarak biz yeteriz.” </a:t>
            </a:r>
            <a:r>
              <a:rPr lang="tr-TR" sz="1400" b="1" dirty="0" smtClean="0">
                <a:latin typeface="Arial Black" pitchFamily="34" charset="0"/>
              </a:rPr>
              <a:t>(</a:t>
            </a:r>
            <a:r>
              <a:rPr lang="tr-TR" sz="1400" dirty="0" smtClean="0">
                <a:latin typeface="Arial Black" pitchFamily="34" charset="0"/>
              </a:rPr>
              <a:t>Enbiya,21/47)</a:t>
            </a:r>
            <a:endParaRPr lang="tr-TR" sz="2400" dirty="0" smtClean="0">
              <a:latin typeface="Arial Black"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smtClean="0"/>
          </a:p>
          <a:p>
            <a:endParaRPr lang="tr-TR" dirty="0"/>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0" y="0"/>
            <a:ext cx="9144032" cy="6858024"/>
          </a:xfrm>
          <a:prstGeom prst="rect">
            <a:avLst/>
          </a:prstGeom>
          <a:noFill/>
        </p:spPr>
      </p:pic>
      <p:sp>
        <p:nvSpPr>
          <p:cNvPr id="5" name="4 Dikdörtgen"/>
          <p:cNvSpPr/>
          <p:nvPr/>
        </p:nvSpPr>
        <p:spPr>
          <a:xfrm>
            <a:off x="827584" y="188640"/>
            <a:ext cx="4572000" cy="923330"/>
          </a:xfrm>
          <a:prstGeom prst="rect">
            <a:avLst/>
          </a:prstGeom>
        </p:spPr>
        <p:txBody>
          <a:bodyPr>
            <a:spAutoFit/>
          </a:bodyPr>
          <a:lstStyle/>
          <a:p>
            <a:r>
              <a:rPr lang="tr-TR" sz="3600" b="1" dirty="0" smtClean="0">
                <a:solidFill>
                  <a:srgbClr val="FFFF00"/>
                </a:solidFill>
                <a:latin typeface="Arial Black" pitchFamily="34" charset="0"/>
              </a:rPr>
              <a:t>SIRAT</a:t>
            </a:r>
            <a:r>
              <a:rPr lang="tr-TR" dirty="0" smtClean="0"/>
              <a:t/>
            </a:r>
            <a:br>
              <a:rPr lang="tr-TR" dirty="0" smtClean="0"/>
            </a:br>
            <a:endParaRPr lang="tr-TR" dirty="0"/>
          </a:p>
        </p:txBody>
      </p:sp>
      <p:sp>
        <p:nvSpPr>
          <p:cNvPr id="6" name="5 Dikdörtgen"/>
          <p:cNvSpPr/>
          <p:nvPr/>
        </p:nvSpPr>
        <p:spPr>
          <a:xfrm>
            <a:off x="0" y="980728"/>
            <a:ext cx="9144000" cy="5139869"/>
          </a:xfrm>
          <a:prstGeom prst="rect">
            <a:avLst/>
          </a:prstGeom>
        </p:spPr>
        <p:txBody>
          <a:bodyPr wrap="square">
            <a:spAutoFit/>
          </a:bodyPr>
          <a:lstStyle/>
          <a:p>
            <a:pPr>
              <a:buFont typeface="Wingdings" pitchFamily="2" charset="2"/>
              <a:buChar char="v"/>
            </a:pPr>
            <a:r>
              <a:rPr lang="tr-TR" sz="2400" dirty="0" smtClean="0">
                <a:solidFill>
                  <a:srgbClr val="FFFF00"/>
                </a:solidFill>
                <a:latin typeface="Arial Black" pitchFamily="34" charset="0"/>
              </a:rPr>
              <a:t>Hesapların görülmesinden sonra herkes, cehennemin üzerinde bulunan ve mahiyetini bizim bilemediğimiz “sırat” üzerinden geçecektir.</a:t>
            </a:r>
            <a:r>
              <a:rPr lang="tr-TR" sz="2400" dirty="0" smtClean="0">
                <a:latin typeface="Arial Black" pitchFamily="34" charset="0"/>
              </a:rPr>
              <a:t> </a:t>
            </a:r>
            <a:endParaRPr lang="tr-TR" sz="2400" dirty="0" smtClean="0">
              <a:latin typeface="Arial Black" pitchFamily="34" charset="0"/>
            </a:endParaRPr>
          </a:p>
          <a:p>
            <a:pPr>
              <a:buFont typeface="Wingdings" pitchFamily="2" charset="2"/>
              <a:buChar char="v"/>
            </a:pPr>
            <a:endParaRPr lang="tr-TR" sz="2000" dirty="0" smtClean="0">
              <a:latin typeface="Arial Black" pitchFamily="34" charset="0"/>
            </a:endParaRPr>
          </a:p>
          <a:p>
            <a:pPr>
              <a:buFont typeface="Wingdings" pitchFamily="2" charset="2"/>
              <a:buChar char="v"/>
            </a:pPr>
            <a:r>
              <a:rPr lang="tr-TR" sz="2400" dirty="0" smtClean="0">
                <a:solidFill>
                  <a:srgbClr val="C00000"/>
                </a:solidFill>
                <a:latin typeface="Arial Black" pitchFamily="34" charset="0"/>
              </a:rPr>
              <a:t>Günahı </a:t>
            </a:r>
            <a:r>
              <a:rPr lang="tr-TR" sz="2400" dirty="0" smtClean="0">
                <a:solidFill>
                  <a:srgbClr val="C00000"/>
                </a:solidFill>
                <a:latin typeface="Arial Black" pitchFamily="34" charset="0"/>
              </a:rPr>
              <a:t>sevabından az olanlar buradan güvenli bir şekilde geçecek, diğerlerini cehennem kendine çekecektir</a:t>
            </a:r>
            <a:r>
              <a:rPr lang="tr-TR" sz="2400" dirty="0" smtClean="0">
                <a:solidFill>
                  <a:srgbClr val="C00000"/>
                </a:solidFill>
                <a:latin typeface="Arial Black" pitchFamily="34" charset="0"/>
              </a:rPr>
              <a:t>.</a:t>
            </a:r>
          </a:p>
          <a:p>
            <a:pPr>
              <a:buFont typeface="Wingdings" pitchFamily="2" charset="2"/>
              <a:buChar char="v"/>
            </a:pPr>
            <a:endParaRPr lang="tr-TR" sz="2000" dirty="0" smtClean="0">
              <a:latin typeface="Arial Black" pitchFamily="34" charset="0"/>
            </a:endParaRPr>
          </a:p>
          <a:p>
            <a:pPr>
              <a:buFont typeface="Wingdings" pitchFamily="2" charset="2"/>
              <a:buChar char="v"/>
            </a:pPr>
            <a:r>
              <a:rPr lang="tr-TR" sz="2000" dirty="0" smtClean="0">
                <a:latin typeface="Arial Black" pitchFamily="34" charset="0"/>
              </a:rPr>
              <a:t> </a:t>
            </a:r>
            <a:r>
              <a:rPr lang="tr-TR" sz="2400" dirty="0" smtClean="0">
                <a:solidFill>
                  <a:srgbClr val="FFFF00"/>
                </a:solidFill>
                <a:latin typeface="Arial Black" pitchFamily="34" charset="0"/>
              </a:rPr>
              <a:t>Şu ayetlerde </a:t>
            </a:r>
            <a:r>
              <a:rPr lang="tr-TR" sz="2400" dirty="0" smtClean="0">
                <a:solidFill>
                  <a:srgbClr val="002060"/>
                </a:solidFill>
                <a:latin typeface="Arial Black" pitchFamily="34" charset="0"/>
              </a:rPr>
              <a:t>“sırat” </a:t>
            </a:r>
            <a:r>
              <a:rPr lang="tr-TR" sz="2400" dirty="0" smtClean="0">
                <a:solidFill>
                  <a:srgbClr val="FFFF00"/>
                </a:solidFill>
                <a:latin typeface="Arial Black" pitchFamily="34" charset="0"/>
              </a:rPr>
              <a:t>yolculuğuna işaret vardır:</a:t>
            </a:r>
            <a:endParaRPr lang="tr-TR" sz="2000" dirty="0" smtClean="0">
              <a:solidFill>
                <a:srgbClr val="FFFF00"/>
              </a:solidFill>
              <a:latin typeface="Arial Black" pitchFamily="34" charset="0"/>
            </a:endParaRPr>
          </a:p>
          <a:p>
            <a:r>
              <a:rPr lang="ar-SA" sz="2800" b="1" dirty="0" smtClean="0">
                <a:latin typeface="Arial Black" pitchFamily="34" charset="0"/>
              </a:rPr>
              <a:t>ان منكم الا </a:t>
            </a:r>
            <a:r>
              <a:rPr lang="ar-SA" sz="2800" b="1" dirty="0" smtClean="0">
                <a:latin typeface="Arial Black" pitchFamily="34" charset="0"/>
              </a:rPr>
              <a:t>واردها</a:t>
            </a:r>
            <a:r>
              <a:rPr lang="ar-SA" sz="2800" b="1" dirty="0" smtClean="0">
                <a:solidFill>
                  <a:srgbClr val="FFFF00"/>
                </a:solidFill>
                <a:latin typeface="Arial Black" pitchFamily="34" charset="0"/>
              </a:rPr>
              <a:t>كان </a:t>
            </a:r>
            <a:r>
              <a:rPr lang="ar-SA" sz="2800" b="1" dirty="0" smtClean="0">
                <a:solidFill>
                  <a:srgbClr val="FFFF00"/>
                </a:solidFill>
                <a:latin typeface="Arial Black" pitchFamily="34" charset="0"/>
              </a:rPr>
              <a:t>على ربك حتما مقضيا</a:t>
            </a:r>
            <a:r>
              <a:rPr lang="ar-SA" sz="2800" dirty="0" smtClean="0">
                <a:solidFill>
                  <a:srgbClr val="FFFF00"/>
                </a:solidFill>
                <a:latin typeface="Arial Black" pitchFamily="34" charset="0"/>
              </a:rPr>
              <a:t> </a:t>
            </a:r>
            <a:endParaRPr lang="tr-TR" sz="2800" dirty="0" smtClean="0">
              <a:solidFill>
                <a:srgbClr val="FFFF00"/>
              </a:solidFill>
              <a:latin typeface="Arial Black" pitchFamily="34" charset="0"/>
            </a:endParaRPr>
          </a:p>
          <a:p>
            <a:pPr>
              <a:buFont typeface="Wingdings" pitchFamily="2" charset="2"/>
              <a:buChar char="v"/>
            </a:pPr>
            <a:r>
              <a:rPr lang="tr-TR" sz="2400" dirty="0" smtClean="0">
                <a:solidFill>
                  <a:schemeClr val="tx2">
                    <a:lumMod val="60000"/>
                    <a:lumOff val="40000"/>
                  </a:schemeClr>
                </a:solidFill>
                <a:latin typeface="Arial Black" pitchFamily="34" charset="0"/>
              </a:rPr>
              <a:t>"(Ey insanlar!) Sizden cehenneme varmayacak hiç kimse yoktur. </a:t>
            </a:r>
            <a:r>
              <a:rPr lang="tr-TR" sz="2400" dirty="0" smtClean="0">
                <a:solidFill>
                  <a:srgbClr val="FFFF00"/>
                </a:solidFill>
                <a:latin typeface="Arial Black" pitchFamily="34" charset="0"/>
              </a:rPr>
              <a:t>Rabb’in için bu, kesin olarak hükme bağlanmış bir iştir</a:t>
            </a:r>
            <a:r>
              <a:rPr lang="tr-TR" sz="2400" dirty="0" smtClean="0">
                <a:solidFill>
                  <a:srgbClr val="FFFF00"/>
                </a:solidFill>
                <a:latin typeface="Arial Black" pitchFamily="34" charset="0"/>
              </a:rPr>
              <a:t>.” </a:t>
            </a:r>
            <a:r>
              <a:rPr lang="tr-TR" sz="1400" dirty="0" smtClean="0">
                <a:latin typeface="Arial Black" pitchFamily="34" charset="0"/>
              </a:rPr>
              <a:t>(</a:t>
            </a:r>
            <a:r>
              <a:rPr lang="tr-TR" sz="1400" dirty="0" smtClean="0">
                <a:latin typeface="Arial Black" pitchFamily="34" charset="0"/>
              </a:rPr>
              <a:t>Meryem, 19/71) </a:t>
            </a:r>
            <a:endParaRPr lang="tr-TR" sz="1400" dirty="0" smtClean="0">
              <a:latin typeface="Arial Black" pitchFamily="34" charset="0"/>
            </a:endParaRPr>
          </a:p>
          <a:p>
            <a:pPr>
              <a:buFont typeface="Wingdings" pitchFamily="2" charset="2"/>
              <a:buChar char="v"/>
            </a:pPr>
            <a:endParaRPr lang="tr-TR" sz="2000" dirty="0" smtClean="0">
              <a:latin typeface="Arial Black"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sz="quarter" idx="1"/>
          </p:nvPr>
        </p:nvSpPr>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1">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755576" y="188640"/>
            <a:ext cx="6696744" cy="800219"/>
          </a:xfrm>
          <a:prstGeom prst="rect">
            <a:avLst/>
          </a:prstGeom>
        </p:spPr>
        <p:txBody>
          <a:bodyPr wrap="square">
            <a:spAutoFit/>
          </a:bodyPr>
          <a:lstStyle/>
          <a:p>
            <a:r>
              <a:rPr lang="tr-TR" sz="2800" b="1" dirty="0" smtClean="0">
                <a:solidFill>
                  <a:srgbClr val="C00000"/>
                </a:solidFill>
                <a:latin typeface="Arial Black" pitchFamily="34" charset="0"/>
              </a:rPr>
              <a:t>CENNET VE CEHENNEM</a:t>
            </a:r>
            <a:r>
              <a:rPr lang="tr-TR" dirty="0" smtClean="0"/>
              <a:t/>
            </a:r>
            <a:br>
              <a:rPr lang="tr-TR" dirty="0" smtClean="0"/>
            </a:br>
            <a:endParaRPr lang="tr-TR" dirty="0"/>
          </a:p>
        </p:txBody>
      </p:sp>
      <p:sp>
        <p:nvSpPr>
          <p:cNvPr id="6" name="5 Dikdörtgen"/>
          <p:cNvSpPr/>
          <p:nvPr/>
        </p:nvSpPr>
        <p:spPr>
          <a:xfrm>
            <a:off x="0" y="1340768"/>
            <a:ext cx="9144000" cy="4093428"/>
          </a:xfrm>
          <a:prstGeom prst="rect">
            <a:avLst/>
          </a:prstGeom>
        </p:spPr>
        <p:txBody>
          <a:bodyPr wrap="square">
            <a:spAutoFit/>
          </a:bodyPr>
          <a:lstStyle/>
          <a:p>
            <a:pPr>
              <a:buFont typeface="Wingdings" pitchFamily="2" charset="2"/>
              <a:buChar char="v"/>
            </a:pPr>
            <a:endParaRPr lang="tr-TR" sz="2400" dirty="0" smtClean="0">
              <a:latin typeface="Arial Black" pitchFamily="34" charset="0"/>
            </a:endParaRPr>
          </a:p>
          <a:p>
            <a:pPr>
              <a:buFont typeface="Wingdings" pitchFamily="2" charset="2"/>
              <a:buChar char="v"/>
            </a:pPr>
            <a:r>
              <a:rPr lang="tr-TR" sz="2400" dirty="0" smtClean="0">
                <a:latin typeface="Arial Black" pitchFamily="34" charset="0"/>
              </a:rPr>
              <a:t>Kıyamet </a:t>
            </a:r>
            <a:r>
              <a:rPr lang="tr-TR" sz="2400" dirty="0" smtClean="0">
                <a:latin typeface="Arial Black" pitchFamily="34" charset="0"/>
              </a:rPr>
              <a:t>gününün son merhalesi, en büyük mükafat ile en büyük cezanın gerçekleşeceği merhaledir. </a:t>
            </a:r>
            <a:endParaRPr lang="tr-TR" sz="2400" dirty="0" smtClean="0">
              <a:latin typeface="Arial Black" pitchFamily="34" charset="0"/>
            </a:endParaRPr>
          </a:p>
          <a:p>
            <a:pPr>
              <a:buFont typeface="Wingdings" pitchFamily="2" charset="2"/>
              <a:buChar char="v"/>
            </a:pPr>
            <a:endParaRPr lang="tr-TR" sz="2400" dirty="0" smtClean="0">
              <a:solidFill>
                <a:schemeClr val="bg1"/>
              </a:solidFill>
              <a:latin typeface="Arial Black" pitchFamily="34" charset="0"/>
            </a:endParaRPr>
          </a:p>
          <a:p>
            <a:pPr>
              <a:buFont typeface="Wingdings" pitchFamily="2" charset="2"/>
              <a:buChar char="v"/>
            </a:pPr>
            <a:r>
              <a:rPr lang="tr-TR" sz="2400" dirty="0" smtClean="0">
                <a:solidFill>
                  <a:schemeClr val="bg1"/>
                </a:solidFill>
                <a:latin typeface="Arial Black" pitchFamily="34" charset="0"/>
              </a:rPr>
              <a:t>O </a:t>
            </a:r>
            <a:r>
              <a:rPr lang="tr-TR" sz="2400" dirty="0" smtClean="0">
                <a:solidFill>
                  <a:schemeClr val="bg1"/>
                </a:solidFill>
                <a:latin typeface="Arial Black" pitchFamily="34" charset="0"/>
              </a:rPr>
              <a:t>ana kadar tamamlanan işlemler sonunda, </a:t>
            </a:r>
            <a:r>
              <a:rPr lang="tr-TR" sz="2400" dirty="0" smtClean="0">
                <a:solidFill>
                  <a:schemeClr val="bg1"/>
                </a:solidFill>
                <a:latin typeface="Arial Black" pitchFamily="34" charset="0"/>
              </a:rPr>
              <a:t>mü’min </a:t>
            </a:r>
            <a:r>
              <a:rPr lang="tr-TR" sz="2400" dirty="0" smtClean="0">
                <a:solidFill>
                  <a:schemeClr val="bg1"/>
                </a:solidFill>
                <a:latin typeface="Arial Black" pitchFamily="34" charset="0"/>
              </a:rPr>
              <a:t>olup sevapları günahlarından çok olduğu ortaya çıkanlar ebediyyen içinde kalmak üzere cennete girerler</a:t>
            </a:r>
            <a:r>
              <a:rPr lang="tr-TR" sz="2400" dirty="0" smtClean="0">
                <a:solidFill>
                  <a:schemeClr val="bg1"/>
                </a:solidFill>
                <a:latin typeface="Arial Black" pitchFamily="34" charset="0"/>
              </a:rPr>
              <a:t>.</a:t>
            </a:r>
          </a:p>
          <a:p>
            <a:pPr>
              <a:buFont typeface="Wingdings" pitchFamily="2" charset="2"/>
              <a:buChar char="v"/>
            </a:pPr>
            <a:endParaRPr lang="tr-TR" sz="2000" dirty="0" smtClean="0">
              <a:latin typeface="Arial Black" pitchFamily="34" charset="0"/>
            </a:endParaRPr>
          </a:p>
          <a:p>
            <a:pPr>
              <a:buFont typeface="Wingdings" pitchFamily="2" charset="2"/>
              <a:buChar char="v"/>
            </a:pPr>
            <a:r>
              <a:rPr lang="tr-TR" sz="2400" dirty="0" smtClean="0">
                <a:solidFill>
                  <a:srgbClr val="C00000"/>
                </a:solidFill>
                <a:latin typeface="Arial Black" pitchFamily="34" charset="0"/>
              </a:rPr>
              <a:t>Günahları </a:t>
            </a:r>
            <a:r>
              <a:rPr lang="tr-TR" sz="2400" dirty="0" smtClean="0">
                <a:solidFill>
                  <a:srgbClr val="C00000"/>
                </a:solidFill>
                <a:latin typeface="Arial Black" pitchFamily="34" charset="0"/>
              </a:rPr>
              <a:t>sevaplarından çok olan müminler cezaları miktarınca kalmak üzere cehenneme girerler.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sz="quarter" idx="1"/>
          </p:nvPr>
        </p:nvSpPr>
        <p:spPr>
          <a:xfrm>
            <a:off x="323528" y="1124744"/>
            <a:ext cx="7601272" cy="5349208"/>
          </a:xfrm>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6">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2274838"/>
            <a:ext cx="9144000" cy="3570208"/>
          </a:xfrm>
          <a:prstGeom prst="rect">
            <a:avLst/>
          </a:prstGeom>
        </p:spPr>
        <p:txBody>
          <a:bodyPr wrap="square">
            <a:spAutoFit/>
          </a:bodyPr>
          <a:lstStyle/>
          <a:p>
            <a:endParaRPr lang="tr-TR" b="1" dirty="0" smtClean="0"/>
          </a:p>
          <a:p>
            <a:endParaRPr lang="tr-TR" b="1" dirty="0" smtClean="0"/>
          </a:p>
          <a:p>
            <a:r>
              <a:rPr lang="tr-TR" sz="3200" b="1" dirty="0" smtClean="0">
                <a:solidFill>
                  <a:schemeClr val="bg1"/>
                </a:solidFill>
              </a:rPr>
              <a:t> </a:t>
            </a:r>
            <a:endParaRPr lang="tr-TR" sz="3200" dirty="0" smtClean="0">
              <a:solidFill>
                <a:schemeClr val="bg1"/>
              </a:solidFill>
            </a:endParaRPr>
          </a:p>
          <a:p>
            <a:pPr>
              <a:buFont typeface="Wingdings" pitchFamily="2" charset="2"/>
              <a:buChar char="v"/>
            </a:pPr>
            <a:endParaRPr lang="tr-TR" sz="2400" dirty="0" smtClean="0">
              <a:solidFill>
                <a:srgbClr val="FFFF00"/>
              </a:solidFill>
              <a:latin typeface="Arial Black" pitchFamily="34" charset="0"/>
            </a:endParaRPr>
          </a:p>
          <a:p>
            <a:pPr>
              <a:buFont typeface="Wingdings" pitchFamily="2" charset="2"/>
              <a:buChar char="v"/>
            </a:pPr>
            <a:endParaRPr lang="tr-TR" sz="2400" dirty="0" smtClean="0">
              <a:solidFill>
                <a:srgbClr val="FFFF00"/>
              </a:solidFill>
              <a:latin typeface="Arial Black" pitchFamily="34" charset="0"/>
            </a:endParaRPr>
          </a:p>
          <a:p>
            <a:pPr>
              <a:buFont typeface="Wingdings" pitchFamily="2" charset="2"/>
              <a:buChar char="v"/>
            </a:pPr>
            <a:r>
              <a:rPr lang="tr-TR" sz="2400" dirty="0" smtClean="0">
                <a:solidFill>
                  <a:srgbClr val="FFFF00"/>
                </a:solidFill>
                <a:latin typeface="Arial Black" pitchFamily="34" charset="0"/>
              </a:rPr>
              <a:t>Mutlu </a:t>
            </a:r>
            <a:r>
              <a:rPr lang="tr-TR" sz="2400" dirty="0" smtClean="0">
                <a:solidFill>
                  <a:srgbClr val="FFFF00"/>
                </a:solidFill>
                <a:latin typeface="Arial Black" pitchFamily="34" charset="0"/>
              </a:rPr>
              <a:t>olanlara (müminlere) gelince, </a:t>
            </a:r>
            <a:r>
              <a:rPr lang="tr-TR" sz="2400" dirty="0" smtClean="0">
                <a:latin typeface="Arial Black" pitchFamily="34" charset="0"/>
              </a:rPr>
              <a:t>gökler ve </a:t>
            </a:r>
            <a:r>
              <a:rPr lang="tr-TR" sz="2400" dirty="0" smtClean="0">
                <a:latin typeface="Arial Black" pitchFamily="34" charset="0"/>
              </a:rPr>
              <a:t>yerler </a:t>
            </a:r>
            <a:r>
              <a:rPr lang="tr-TR" sz="2400" dirty="0" smtClean="0">
                <a:latin typeface="Arial Black" pitchFamily="34" charset="0"/>
              </a:rPr>
              <a:t>durdukça içinde ebedi kalmak </a:t>
            </a:r>
            <a:r>
              <a:rPr lang="tr-TR" sz="2400" dirty="0" smtClean="0">
                <a:latin typeface="Arial Black" pitchFamily="34" charset="0"/>
              </a:rPr>
              <a:t>üzere </a:t>
            </a:r>
            <a:r>
              <a:rPr lang="tr-TR" sz="2400" dirty="0" smtClean="0">
                <a:latin typeface="Arial Black" pitchFamily="34" charset="0"/>
              </a:rPr>
              <a:t>cennettedirler.</a:t>
            </a:r>
            <a:r>
              <a:rPr lang="tr-TR" sz="2400" dirty="0" smtClean="0">
                <a:solidFill>
                  <a:srgbClr val="C00000"/>
                </a:solidFill>
                <a:latin typeface="Arial Black" pitchFamily="34" charset="0"/>
              </a:rPr>
              <a:t>Ancak Rabb’inin dilemesi başka. </a:t>
            </a:r>
            <a:r>
              <a:rPr lang="tr-TR" sz="2400" dirty="0" smtClean="0">
                <a:solidFill>
                  <a:schemeClr val="bg1"/>
                </a:solidFill>
                <a:latin typeface="Arial Black" pitchFamily="34" charset="0"/>
              </a:rPr>
              <a:t>Bu onlara ardı arası kesilmez bir lütuf olarak </a:t>
            </a:r>
            <a:r>
              <a:rPr lang="tr-TR" sz="2400" dirty="0" smtClean="0">
                <a:solidFill>
                  <a:schemeClr val="bg1"/>
                </a:solidFill>
                <a:latin typeface="Arial Black" pitchFamily="34" charset="0"/>
              </a:rPr>
              <a:t>verilmiştir.” </a:t>
            </a:r>
            <a:r>
              <a:rPr lang="tr-TR" sz="1400" dirty="0" smtClean="0">
                <a:latin typeface="Arial Black" pitchFamily="34" charset="0"/>
              </a:rPr>
              <a:t>(</a:t>
            </a:r>
            <a:r>
              <a:rPr lang="tr-TR" sz="1400" dirty="0" err="1" smtClean="0">
                <a:latin typeface="Arial Black" pitchFamily="34" charset="0"/>
              </a:rPr>
              <a:t>Hûd</a:t>
            </a:r>
            <a:r>
              <a:rPr lang="tr-TR" sz="1400" b="1" dirty="0" smtClean="0">
                <a:latin typeface="Arial Black" pitchFamily="34" charset="0"/>
              </a:rPr>
              <a:t>, </a:t>
            </a:r>
            <a:r>
              <a:rPr lang="tr-TR" sz="1400" dirty="0" smtClean="0">
                <a:latin typeface="Arial Black" pitchFamily="34" charset="0"/>
              </a:rPr>
              <a:t>11/108)</a:t>
            </a:r>
            <a:endParaRPr lang="tr-TR" dirty="0" smtClean="0">
              <a:latin typeface="Arial Black" pitchFamily="34" charset="0"/>
            </a:endParaRPr>
          </a:p>
        </p:txBody>
      </p:sp>
      <p:sp>
        <p:nvSpPr>
          <p:cNvPr id="6" name="5 Dikdörtgen"/>
          <p:cNvSpPr/>
          <p:nvPr/>
        </p:nvSpPr>
        <p:spPr>
          <a:xfrm>
            <a:off x="0" y="1124744"/>
            <a:ext cx="9144000" cy="954107"/>
          </a:xfrm>
          <a:prstGeom prst="rect">
            <a:avLst/>
          </a:prstGeom>
        </p:spPr>
        <p:txBody>
          <a:bodyPr wrap="square">
            <a:spAutoFit/>
          </a:bodyPr>
          <a:lstStyle/>
          <a:p>
            <a:pPr>
              <a:buFont typeface="Wingdings" pitchFamily="2" charset="2"/>
              <a:buChar char="v"/>
            </a:pPr>
            <a:r>
              <a:rPr lang="tr-TR" sz="2800" dirty="0" smtClean="0">
                <a:solidFill>
                  <a:srgbClr val="C00000"/>
                </a:solidFill>
                <a:latin typeface="Arial Black" pitchFamily="34" charset="0"/>
              </a:rPr>
              <a:t>Cezaları bitince cehennemden çıkıp cennete girerler:</a:t>
            </a:r>
            <a:endParaRPr lang="tr-TR" sz="2800" dirty="0">
              <a:solidFill>
                <a:srgbClr val="C00000"/>
              </a:solidFill>
              <a:latin typeface="Arial Black" pitchFamily="34" charset="0"/>
            </a:endParaRPr>
          </a:p>
        </p:txBody>
      </p:sp>
      <p:sp>
        <p:nvSpPr>
          <p:cNvPr id="5121" name="Rectangle 1"/>
          <p:cNvSpPr>
            <a:spLocks noChangeArrowheads="1"/>
          </p:cNvSpPr>
          <p:nvPr/>
        </p:nvSpPr>
        <p:spPr bwMode="auto">
          <a:xfrm>
            <a:off x="0" y="2420888"/>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FFFF00"/>
                </a:solidFill>
                <a:effectLst/>
                <a:latin typeface="Simplified Arabic"/>
                <a:ea typeface="Times New Roman" pitchFamily="18" charset="0"/>
                <a:cs typeface="Arial" pitchFamily="34" charset="0"/>
              </a:rPr>
              <a:t>وَأَمَّا الَّذِينَ سُعِدُواْ </a:t>
            </a:r>
            <a:r>
              <a:rPr kumimoji="0" lang="ar-SA" sz="3600" b="1" i="0" u="none" strike="noStrike" cap="none" normalizeH="0" baseline="0" dirty="0" smtClean="0">
                <a:ln>
                  <a:noFill/>
                </a:ln>
                <a:solidFill>
                  <a:schemeClr val="tx1"/>
                </a:solidFill>
                <a:effectLst/>
                <a:latin typeface="Simplified Arabic"/>
                <a:ea typeface="Times New Roman" pitchFamily="18" charset="0"/>
                <a:cs typeface="Arial" pitchFamily="34" charset="0"/>
              </a:rPr>
              <a:t>فَفِي الْجَنَّةِ خَالِدِينَ فِيهَا مَا دَامَتِ</a:t>
            </a:r>
            <a:r>
              <a:rPr lang="tr-TR" sz="3600" b="1" dirty="0" smtClean="0">
                <a:latin typeface="Arial" pitchFamily="34" charset="0"/>
                <a:cs typeface="Arial" pitchFamily="34" charset="0"/>
              </a:rPr>
              <a:t> </a:t>
            </a:r>
            <a:r>
              <a:rPr kumimoji="0" lang="ar-SA" sz="3600" b="1" i="0" u="none" strike="noStrike" cap="none" normalizeH="0" baseline="0" dirty="0" smtClean="0">
                <a:ln>
                  <a:noFill/>
                </a:ln>
                <a:solidFill>
                  <a:schemeClr val="tx1"/>
                </a:solidFill>
                <a:effectLst/>
                <a:latin typeface="Simplified Arabic"/>
                <a:ea typeface="Times New Roman" pitchFamily="18" charset="0"/>
                <a:cs typeface="Arial" pitchFamily="34" charset="0"/>
              </a:rPr>
              <a:t>السَّمَاوَاتُ وَالأَرْضُ </a:t>
            </a:r>
            <a:r>
              <a:rPr kumimoji="0" lang="ar-SA" sz="3600" b="1" i="0" u="none" strike="noStrike" cap="none" normalizeH="0" baseline="0" dirty="0" smtClean="0">
                <a:ln>
                  <a:noFill/>
                </a:ln>
                <a:solidFill>
                  <a:srgbClr val="C00000"/>
                </a:solidFill>
                <a:effectLst/>
                <a:latin typeface="Simplified Arabic"/>
                <a:ea typeface="Times New Roman" pitchFamily="18" charset="0"/>
                <a:cs typeface="Arial" pitchFamily="34" charset="0"/>
              </a:rPr>
              <a:t>إِلاَّ مَا شَاء رَبُّكَ </a:t>
            </a:r>
            <a:r>
              <a:rPr kumimoji="0" lang="ar-SA" sz="3600" b="1" i="0" u="none" strike="noStrike" cap="none" normalizeH="0" baseline="0" dirty="0" smtClean="0">
                <a:ln>
                  <a:noFill/>
                </a:ln>
                <a:solidFill>
                  <a:schemeClr val="bg1"/>
                </a:solidFill>
                <a:effectLst/>
                <a:latin typeface="Simplified Arabic"/>
                <a:ea typeface="Times New Roman" pitchFamily="18" charset="0"/>
                <a:cs typeface="Arial" pitchFamily="34" charset="0"/>
              </a:rPr>
              <a:t>عَطَاء غَيْرَ مَجْذُوذٍ </a:t>
            </a:r>
            <a:endParaRPr kumimoji="0" lang="ar-SA" sz="36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0" y="0"/>
            <a:ext cx="9347232" cy="7010424"/>
          </a:xfrm>
          <a:prstGeom prst="rect">
            <a:avLst/>
          </a:prstGeom>
          <a:noFill/>
        </p:spPr>
      </p:pic>
      <p:sp>
        <p:nvSpPr>
          <p:cNvPr id="5" name="4 Dikdörtgen"/>
          <p:cNvSpPr/>
          <p:nvPr/>
        </p:nvSpPr>
        <p:spPr>
          <a:xfrm>
            <a:off x="0" y="1052736"/>
            <a:ext cx="9324528" cy="6124754"/>
          </a:xfrm>
          <a:prstGeom prst="rect">
            <a:avLst/>
          </a:prstGeom>
        </p:spPr>
        <p:txBody>
          <a:bodyPr wrap="square">
            <a:spAutoFit/>
          </a:bodyPr>
          <a:lstStyle/>
          <a:p>
            <a:pPr>
              <a:buFont typeface="Wingdings" pitchFamily="2" charset="2"/>
              <a:buChar char="v"/>
            </a:pPr>
            <a:r>
              <a:rPr lang="tr-TR" sz="2800" dirty="0" smtClean="0">
                <a:latin typeface="Arial Black" pitchFamily="34" charset="0"/>
              </a:rPr>
              <a:t>Kafirler ise ebedi olarak cehennemde kalacaklardır. Allah hepimizi bu kötü sonuçtan korusun. </a:t>
            </a:r>
            <a:endParaRPr lang="tr-TR" sz="2800" dirty="0" smtClean="0">
              <a:latin typeface="Arial Black" pitchFamily="34" charset="0"/>
            </a:endParaRPr>
          </a:p>
          <a:p>
            <a:pPr>
              <a:buFont typeface="Wingdings" pitchFamily="2" charset="2"/>
              <a:buChar char="v"/>
            </a:pPr>
            <a:endParaRPr lang="tr-TR" sz="2400" dirty="0" smtClean="0">
              <a:solidFill>
                <a:schemeClr val="bg1"/>
              </a:solidFill>
              <a:latin typeface="Arial Black" pitchFamily="34" charset="0"/>
            </a:endParaRPr>
          </a:p>
          <a:p>
            <a:pPr>
              <a:buFont typeface="Wingdings" pitchFamily="2" charset="2"/>
              <a:buChar char="v"/>
            </a:pPr>
            <a:r>
              <a:rPr lang="tr-TR" sz="2400" dirty="0" smtClean="0">
                <a:solidFill>
                  <a:schemeClr val="bg1"/>
                </a:solidFill>
                <a:latin typeface="Arial Black" pitchFamily="34" charset="0"/>
              </a:rPr>
              <a:t>Yüce </a:t>
            </a:r>
            <a:r>
              <a:rPr lang="tr-TR" sz="2400" dirty="0" smtClean="0">
                <a:solidFill>
                  <a:schemeClr val="bg1"/>
                </a:solidFill>
                <a:latin typeface="Arial Black" pitchFamily="34" charset="0"/>
              </a:rPr>
              <a:t>Rabbimiz şöyle buyuruyor:</a:t>
            </a:r>
          </a:p>
          <a:p>
            <a:r>
              <a:rPr lang="ar-SA" sz="3200" b="1" dirty="0" smtClean="0">
                <a:latin typeface="Arial Black" pitchFamily="34" charset="0"/>
              </a:rPr>
              <a:t>فاماالذين شقوا ففى النار </a:t>
            </a:r>
            <a:r>
              <a:rPr lang="ar-SA" sz="3200" b="1" dirty="0" smtClean="0">
                <a:solidFill>
                  <a:srgbClr val="FFFF00"/>
                </a:solidFill>
                <a:latin typeface="Arial Black" pitchFamily="34" charset="0"/>
              </a:rPr>
              <a:t>لهم فيها زفير وشهيق </a:t>
            </a:r>
            <a:r>
              <a:rPr lang="ar-SA" sz="3200" b="1" dirty="0" smtClean="0">
                <a:latin typeface="Arial Black" pitchFamily="34" charset="0"/>
              </a:rPr>
              <a:t>خالد ين فيها ما دامت السماوات والارض</a:t>
            </a:r>
            <a:r>
              <a:rPr lang="ar-SA" sz="3200" dirty="0" smtClean="0">
                <a:latin typeface="Arial Black" pitchFamily="34" charset="0"/>
              </a:rPr>
              <a:t> </a:t>
            </a:r>
            <a:endParaRPr lang="tr-TR" sz="3200" dirty="0" smtClean="0">
              <a:latin typeface="Arial Black" pitchFamily="34" charset="0"/>
            </a:endParaRPr>
          </a:p>
          <a:p>
            <a:pPr>
              <a:buFont typeface="Wingdings" pitchFamily="2" charset="2"/>
              <a:buChar char="v"/>
            </a:pPr>
            <a:endParaRPr lang="tr-TR" sz="2800" dirty="0" smtClean="0">
              <a:solidFill>
                <a:srgbClr val="C00000"/>
              </a:solidFill>
              <a:latin typeface="Arial Black" pitchFamily="34" charset="0"/>
            </a:endParaRPr>
          </a:p>
          <a:p>
            <a:pPr>
              <a:buFont typeface="Wingdings" pitchFamily="2" charset="2"/>
              <a:buChar char="v"/>
            </a:pPr>
            <a:r>
              <a:rPr lang="tr-TR" sz="2800" dirty="0" smtClean="0">
                <a:solidFill>
                  <a:srgbClr val="C00000"/>
                </a:solidFill>
                <a:latin typeface="Arial Black" pitchFamily="34" charset="0"/>
              </a:rPr>
              <a:t>“</a:t>
            </a:r>
            <a:r>
              <a:rPr lang="tr-TR" sz="2800" dirty="0" smtClean="0">
                <a:solidFill>
                  <a:srgbClr val="C00000"/>
                </a:solidFill>
                <a:latin typeface="Arial Black" pitchFamily="34" charset="0"/>
              </a:rPr>
              <a:t>Mutsuz olanlara (kafirlere) gelince</a:t>
            </a:r>
            <a:r>
              <a:rPr lang="tr-TR" sz="2800" dirty="0" smtClean="0">
                <a:latin typeface="Arial Black" pitchFamily="34" charset="0"/>
              </a:rPr>
              <a:t>, onlar cehennemdedirler. </a:t>
            </a:r>
            <a:r>
              <a:rPr lang="tr-TR" sz="2800" dirty="0" smtClean="0">
                <a:solidFill>
                  <a:srgbClr val="FFFF00"/>
                </a:solidFill>
                <a:latin typeface="Arial Black" pitchFamily="34" charset="0"/>
              </a:rPr>
              <a:t>Onların orada şiddetli bir soluyuşları vardır. </a:t>
            </a:r>
            <a:r>
              <a:rPr lang="tr-TR" sz="2800" dirty="0" smtClean="0">
                <a:latin typeface="Arial Black" pitchFamily="34" charset="0"/>
              </a:rPr>
              <a:t>Onlar, gökler ve yer durdukça orada ebedi olarak kalacaklardır.” </a:t>
            </a:r>
            <a:r>
              <a:rPr lang="tr-TR" sz="1600" dirty="0" smtClean="0">
                <a:latin typeface="Arial Black" pitchFamily="34" charset="0"/>
              </a:rPr>
              <a:t>(</a:t>
            </a:r>
            <a:r>
              <a:rPr lang="tr-TR" sz="1600" dirty="0" err="1" smtClean="0">
                <a:latin typeface="Arial Black" pitchFamily="34" charset="0"/>
              </a:rPr>
              <a:t>Hûd</a:t>
            </a:r>
            <a:r>
              <a:rPr lang="tr-TR" sz="1600" dirty="0" smtClean="0">
                <a:latin typeface="Arial Black" pitchFamily="34" charset="0"/>
              </a:rPr>
              <a:t>,11/106-107</a:t>
            </a:r>
            <a:r>
              <a:rPr lang="tr-TR" sz="1600" dirty="0" smtClean="0">
                <a:latin typeface="Arial Black" pitchFamily="34" charset="0"/>
              </a:rPr>
              <a:t>).</a:t>
            </a:r>
          </a:p>
          <a:p>
            <a:pPr>
              <a:buFont typeface="Wingdings" pitchFamily="2" charset="2"/>
              <a:buChar char="v"/>
            </a:pPr>
            <a:endParaRPr lang="tr-TR" sz="1600" dirty="0" smtClean="0">
              <a:latin typeface="Arial Black" pitchFamily="34" charset="0"/>
            </a:endParaRPr>
          </a:p>
          <a:p>
            <a:pPr>
              <a:buFont typeface="Wingdings" pitchFamily="2" charset="2"/>
              <a:buChar char="v"/>
            </a:pPr>
            <a:endParaRPr lang="tr-TR" sz="2400" dirty="0" smtClean="0">
              <a:latin typeface="Arial Black"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3">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1268760"/>
            <a:ext cx="9144000" cy="4678204"/>
          </a:xfrm>
          <a:prstGeom prst="rect">
            <a:avLst/>
          </a:prstGeom>
        </p:spPr>
        <p:txBody>
          <a:bodyPr wrap="square">
            <a:spAutoFit/>
          </a:bodyPr>
          <a:lstStyle/>
          <a:p>
            <a:r>
              <a:rPr lang="tr-TR" sz="2800" b="1" dirty="0" smtClean="0">
                <a:solidFill>
                  <a:schemeClr val="bg1"/>
                </a:solidFill>
                <a:latin typeface="Arial Black" pitchFamily="34" charset="0"/>
              </a:rPr>
              <a:t>-Ahiret hayatı</a:t>
            </a:r>
            <a:r>
              <a:rPr lang="tr-TR" sz="2800" dirty="0" smtClean="0">
                <a:solidFill>
                  <a:schemeClr val="bg1"/>
                </a:solidFill>
                <a:latin typeface="Arial Black" pitchFamily="34" charset="0"/>
              </a:rPr>
              <a:t>, kıyametin kopmasından sonra, Allah’ın, gelmiş geçmiş bütün insanları ve diğer canlıları tekrar diriltmesi ile başlayacaktır. </a:t>
            </a:r>
          </a:p>
          <a:p>
            <a:endParaRPr lang="tr-TR" sz="2800" dirty="0" smtClean="0">
              <a:solidFill>
                <a:srgbClr val="FFC000"/>
              </a:solidFill>
              <a:latin typeface="Arial Black" pitchFamily="34" charset="0"/>
            </a:endParaRPr>
          </a:p>
          <a:p>
            <a:endParaRPr lang="tr-TR" sz="2800" dirty="0" smtClean="0">
              <a:solidFill>
                <a:srgbClr val="FFC000"/>
              </a:solidFill>
              <a:latin typeface="Arial Black" pitchFamily="34" charset="0"/>
            </a:endParaRPr>
          </a:p>
          <a:p>
            <a:r>
              <a:rPr lang="tr-TR" sz="2800" dirty="0" smtClean="0">
                <a:solidFill>
                  <a:srgbClr val="C00000"/>
                </a:solidFill>
                <a:latin typeface="Arial Black" pitchFamily="34" charset="0"/>
              </a:rPr>
              <a:t>-İnsanın ölüp kabre konması ile kıyametin kopup insanların tekrar diriltilmesi arasında geçen zaman </a:t>
            </a:r>
            <a:r>
              <a:rPr lang="tr-TR" sz="2800" b="1" dirty="0" smtClean="0">
                <a:solidFill>
                  <a:srgbClr val="C00000"/>
                </a:solidFill>
                <a:latin typeface="Arial Black" pitchFamily="34" charset="0"/>
              </a:rPr>
              <a:t>kabir hayatı</a:t>
            </a:r>
            <a:r>
              <a:rPr lang="tr-TR" sz="2800" dirty="0" smtClean="0">
                <a:solidFill>
                  <a:srgbClr val="C00000"/>
                </a:solidFill>
                <a:latin typeface="Arial Black" pitchFamily="34" charset="0"/>
              </a:rPr>
              <a:t>, bu ara zamana da </a:t>
            </a:r>
            <a:r>
              <a:rPr lang="tr-TR" sz="2800" dirty="0" smtClean="0">
                <a:solidFill>
                  <a:schemeClr val="bg1"/>
                </a:solidFill>
                <a:latin typeface="Arial Black" pitchFamily="34" charset="0"/>
              </a:rPr>
              <a:t>“</a:t>
            </a:r>
            <a:r>
              <a:rPr lang="tr-TR" sz="2800" b="1" dirty="0" smtClean="0">
                <a:solidFill>
                  <a:schemeClr val="bg1"/>
                </a:solidFill>
                <a:latin typeface="Arial Black" pitchFamily="34" charset="0"/>
              </a:rPr>
              <a:t>berzah alemi</a:t>
            </a:r>
            <a:r>
              <a:rPr lang="tr-TR" sz="2800" dirty="0" smtClean="0">
                <a:solidFill>
                  <a:schemeClr val="bg1"/>
                </a:solidFill>
                <a:latin typeface="Arial Black" pitchFamily="34" charset="0"/>
              </a:rPr>
              <a:t>”</a:t>
            </a:r>
            <a:r>
              <a:rPr lang="tr-TR" sz="2800" dirty="0" smtClean="0">
                <a:solidFill>
                  <a:srgbClr val="C00000"/>
                </a:solidFill>
                <a:latin typeface="Arial Black" pitchFamily="34" charset="0"/>
              </a:rPr>
              <a:t> denmektedir.</a:t>
            </a:r>
          </a:p>
          <a:p>
            <a:r>
              <a:rPr lang="tr-TR" dirty="0" smtClean="0">
                <a:solidFill>
                  <a:srgbClr val="FFC000"/>
                </a:solidFill>
              </a:rPr>
              <a:t>.</a:t>
            </a:r>
            <a:endParaRPr lang="tr-TR" dirty="0">
              <a:solidFill>
                <a:srgbClr val="FFC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0" y="0"/>
            <a:ext cx="9144032" cy="6858024"/>
          </a:xfrm>
          <a:prstGeom prst="rect">
            <a:avLst/>
          </a:prstGeom>
          <a:noFill/>
        </p:spPr>
      </p:pic>
      <p:sp>
        <p:nvSpPr>
          <p:cNvPr id="5" name="4 Dikdörtgen"/>
          <p:cNvSpPr/>
          <p:nvPr/>
        </p:nvSpPr>
        <p:spPr>
          <a:xfrm>
            <a:off x="683568" y="188640"/>
            <a:ext cx="4572000" cy="861774"/>
          </a:xfrm>
          <a:prstGeom prst="rect">
            <a:avLst/>
          </a:prstGeom>
        </p:spPr>
        <p:txBody>
          <a:bodyPr>
            <a:spAutoFit/>
          </a:bodyPr>
          <a:lstStyle/>
          <a:p>
            <a:r>
              <a:rPr lang="tr-TR" sz="3200" b="1" dirty="0" smtClean="0">
                <a:solidFill>
                  <a:srgbClr val="FFFF00"/>
                </a:solidFill>
                <a:latin typeface="Arial Black" pitchFamily="34" charset="0"/>
              </a:rPr>
              <a:t>SONUÇ</a:t>
            </a:r>
            <a:r>
              <a:rPr lang="tr-TR" dirty="0" smtClean="0"/>
              <a:t/>
            </a:r>
            <a:br>
              <a:rPr lang="tr-TR" dirty="0" smtClean="0"/>
            </a:br>
            <a:endParaRPr lang="tr-TR" dirty="0"/>
          </a:p>
        </p:txBody>
      </p:sp>
      <p:sp>
        <p:nvSpPr>
          <p:cNvPr id="6" name="5 Dikdörtgen"/>
          <p:cNvSpPr/>
          <p:nvPr/>
        </p:nvSpPr>
        <p:spPr>
          <a:xfrm>
            <a:off x="0" y="908720"/>
            <a:ext cx="9144000" cy="5262979"/>
          </a:xfrm>
          <a:prstGeom prst="rect">
            <a:avLst/>
          </a:prstGeom>
        </p:spPr>
        <p:txBody>
          <a:bodyPr wrap="square">
            <a:spAutoFit/>
          </a:bodyPr>
          <a:lstStyle/>
          <a:p>
            <a:pPr>
              <a:buFont typeface="Wingdings" pitchFamily="2" charset="2"/>
              <a:buChar char="v"/>
            </a:pPr>
            <a:r>
              <a:rPr lang="tr-TR" sz="2400" dirty="0" smtClean="0">
                <a:solidFill>
                  <a:srgbClr val="FFFF00"/>
                </a:solidFill>
                <a:latin typeface="Arial Black" pitchFamily="34" charset="0"/>
              </a:rPr>
              <a:t>Kısaca söylemek gerekirse; bu dünya hayatı geçicidir. İnsan imtihan için yaratılmıştır. </a:t>
            </a:r>
            <a:endParaRPr lang="tr-TR" sz="2400" dirty="0" smtClean="0">
              <a:solidFill>
                <a:srgbClr val="FFFF00"/>
              </a:solidFill>
              <a:latin typeface="Arial Black" pitchFamily="34" charset="0"/>
            </a:endParaRPr>
          </a:p>
          <a:p>
            <a:pPr>
              <a:buFont typeface="Wingdings" pitchFamily="2" charset="2"/>
              <a:buChar char="v"/>
            </a:pPr>
            <a:endParaRPr lang="tr-TR" sz="2400" dirty="0" smtClean="0">
              <a:latin typeface="Arial Black" pitchFamily="34" charset="0"/>
            </a:endParaRPr>
          </a:p>
          <a:p>
            <a:pPr>
              <a:buFont typeface="Wingdings" pitchFamily="2" charset="2"/>
              <a:buChar char="v"/>
            </a:pPr>
            <a:r>
              <a:rPr lang="tr-TR" sz="2400" dirty="0" smtClean="0">
                <a:latin typeface="Arial Black" pitchFamily="34" charset="0"/>
              </a:rPr>
              <a:t>Herkesine </a:t>
            </a:r>
            <a:r>
              <a:rPr lang="tr-TR" sz="2400" dirty="0" smtClean="0">
                <a:latin typeface="Arial Black" pitchFamily="34" charset="0"/>
              </a:rPr>
              <a:t>davranışlarının adaletli bir şekilde karşılığını görmesi için, hiçbir yan etkinin bulunmayacağı adil bir mahkemenin ve adalet ortamının gerçekleşmesi kaçınılmazdır. </a:t>
            </a:r>
            <a:endParaRPr lang="tr-TR" sz="2400" dirty="0" smtClean="0">
              <a:latin typeface="Arial Black" pitchFamily="34" charset="0"/>
            </a:endParaRPr>
          </a:p>
          <a:p>
            <a:pPr>
              <a:buFont typeface="Wingdings" pitchFamily="2" charset="2"/>
              <a:buChar char="v"/>
            </a:pPr>
            <a:endParaRPr lang="tr-TR" sz="2400" dirty="0" smtClean="0">
              <a:solidFill>
                <a:schemeClr val="tx2">
                  <a:lumMod val="60000"/>
                  <a:lumOff val="40000"/>
                </a:schemeClr>
              </a:solidFill>
              <a:latin typeface="Arial Black" pitchFamily="34" charset="0"/>
            </a:endParaRPr>
          </a:p>
          <a:p>
            <a:pPr>
              <a:buFont typeface="Wingdings" pitchFamily="2" charset="2"/>
              <a:buChar char="v"/>
            </a:pPr>
            <a:r>
              <a:rPr lang="tr-TR" sz="2400" dirty="0" smtClean="0">
                <a:solidFill>
                  <a:schemeClr val="tx2">
                    <a:lumMod val="60000"/>
                    <a:lumOff val="40000"/>
                  </a:schemeClr>
                </a:solidFill>
                <a:latin typeface="Arial Black" pitchFamily="34" charset="0"/>
              </a:rPr>
              <a:t>Aksi </a:t>
            </a:r>
            <a:r>
              <a:rPr lang="tr-TR" sz="2400" dirty="0" smtClean="0">
                <a:solidFill>
                  <a:schemeClr val="tx2">
                    <a:lumMod val="60000"/>
                    <a:lumOff val="40000"/>
                  </a:schemeClr>
                </a:solidFill>
                <a:latin typeface="Arial Black" pitchFamily="34" charset="0"/>
              </a:rPr>
              <a:t>taktirde, yer yüzündeki haksızlıklar ve zulümler, yapanın yanında kâr kalır</a:t>
            </a:r>
            <a:r>
              <a:rPr lang="tr-TR" sz="2400" dirty="0" smtClean="0">
                <a:solidFill>
                  <a:schemeClr val="tx2">
                    <a:lumMod val="60000"/>
                    <a:lumOff val="40000"/>
                  </a:schemeClr>
                </a:solidFill>
                <a:latin typeface="Arial Black" pitchFamily="34" charset="0"/>
              </a:rPr>
              <a:t>.</a:t>
            </a:r>
            <a:endParaRPr lang="tr-TR" sz="2400" dirty="0" smtClean="0">
              <a:latin typeface="Arial Black" pitchFamily="34" charset="0"/>
            </a:endParaRPr>
          </a:p>
          <a:p>
            <a:pPr>
              <a:buFont typeface="Wingdings" pitchFamily="2" charset="2"/>
              <a:buChar char="v"/>
            </a:pPr>
            <a:endParaRPr lang="tr-TR" sz="2400" dirty="0" smtClean="0">
              <a:solidFill>
                <a:schemeClr val="bg1"/>
              </a:solidFill>
              <a:latin typeface="Arial Black" pitchFamily="34" charset="0"/>
            </a:endParaRPr>
          </a:p>
          <a:p>
            <a:pPr>
              <a:buFont typeface="Wingdings" pitchFamily="2" charset="2"/>
              <a:buChar char="v"/>
            </a:pPr>
            <a:r>
              <a:rPr lang="tr-TR" sz="2400" dirty="0" smtClean="0">
                <a:solidFill>
                  <a:schemeClr val="bg1"/>
                </a:solidFill>
                <a:latin typeface="Arial Black" pitchFamily="34" charset="0"/>
              </a:rPr>
              <a:t>Böyle </a:t>
            </a:r>
            <a:r>
              <a:rPr lang="tr-TR" sz="2400" dirty="0" smtClean="0">
                <a:solidFill>
                  <a:schemeClr val="bg1"/>
                </a:solidFill>
                <a:latin typeface="Arial Black" pitchFamily="34" charset="0"/>
              </a:rPr>
              <a:t>bir durum akla aykırıdır. İşte bu sebeple, herkesin yaptıklarının hesabını vereceği bir ikinci hayat zorunludur.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sz="quarter" idx="1"/>
          </p:nvPr>
        </p:nvSpPr>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1">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1124744"/>
            <a:ext cx="9144000" cy="4524315"/>
          </a:xfrm>
          <a:prstGeom prst="rect">
            <a:avLst/>
          </a:prstGeom>
        </p:spPr>
        <p:txBody>
          <a:bodyPr wrap="square">
            <a:spAutoFit/>
          </a:bodyPr>
          <a:lstStyle/>
          <a:p>
            <a:pPr>
              <a:buFont typeface="Wingdings" pitchFamily="2" charset="2"/>
              <a:buChar char="v"/>
            </a:pPr>
            <a:endParaRPr lang="tr-TR" sz="2400" dirty="0" smtClean="0">
              <a:latin typeface="Arial Black" pitchFamily="34" charset="0"/>
            </a:endParaRPr>
          </a:p>
          <a:p>
            <a:pPr>
              <a:buFont typeface="Wingdings" pitchFamily="2" charset="2"/>
              <a:buChar char="v"/>
            </a:pPr>
            <a:r>
              <a:rPr lang="tr-TR" sz="2400" dirty="0" smtClean="0">
                <a:latin typeface="Arial Black" pitchFamily="34" charset="0"/>
              </a:rPr>
              <a:t>Bütün </a:t>
            </a:r>
            <a:r>
              <a:rPr lang="tr-TR" sz="2400" dirty="0" smtClean="0">
                <a:latin typeface="Arial Black" pitchFamily="34" charset="0"/>
              </a:rPr>
              <a:t>semavi dinlerin temel ilkeleri arasında, öldükten sonra dirime ve ebedi olan ikinci bir hayatın varlığı inancı yer almaktadır.</a:t>
            </a:r>
          </a:p>
          <a:p>
            <a:pPr>
              <a:buFont typeface="Wingdings" pitchFamily="2" charset="2"/>
              <a:buChar char="v"/>
            </a:pPr>
            <a:endParaRPr lang="tr-TR" sz="2400" dirty="0" smtClean="0">
              <a:solidFill>
                <a:srgbClr val="FFFF00"/>
              </a:solidFill>
              <a:latin typeface="Arial Black" pitchFamily="34" charset="0"/>
            </a:endParaRPr>
          </a:p>
          <a:p>
            <a:pPr>
              <a:buFont typeface="Wingdings" pitchFamily="2" charset="2"/>
              <a:buChar char="v"/>
            </a:pPr>
            <a:r>
              <a:rPr lang="tr-TR" sz="2400" dirty="0" err="1" smtClean="0">
                <a:solidFill>
                  <a:srgbClr val="FFFF00"/>
                </a:solidFill>
                <a:latin typeface="Arial Black" pitchFamily="34" charset="0"/>
              </a:rPr>
              <a:t>Ahiret</a:t>
            </a:r>
            <a:r>
              <a:rPr lang="tr-TR" sz="2400" dirty="0" smtClean="0">
                <a:solidFill>
                  <a:srgbClr val="FFFF00"/>
                </a:solidFill>
                <a:latin typeface="Arial Black" pitchFamily="34" charset="0"/>
              </a:rPr>
              <a:t> </a:t>
            </a:r>
            <a:r>
              <a:rPr lang="tr-TR" sz="2400" dirty="0" smtClean="0">
                <a:solidFill>
                  <a:srgbClr val="FFFF00"/>
                </a:solidFill>
                <a:latin typeface="Arial Black" pitchFamily="34" charset="0"/>
              </a:rPr>
              <a:t>inancı, insanı boşluktan ve ümitsizlikten kurtarır, ilahi adaletin gerçekleşecek olması azmi ve gayreti arttırır</a:t>
            </a:r>
            <a:r>
              <a:rPr lang="tr-TR" dirty="0" smtClean="0"/>
              <a:t>. </a:t>
            </a:r>
          </a:p>
          <a:p>
            <a:pPr>
              <a:buFont typeface="Wingdings" pitchFamily="2" charset="2"/>
              <a:buChar char="v"/>
            </a:pPr>
            <a:endParaRPr lang="tr-TR" sz="2400" dirty="0" smtClean="0">
              <a:solidFill>
                <a:srgbClr val="C00000"/>
              </a:solidFill>
              <a:latin typeface="Arial Black" pitchFamily="34" charset="0"/>
            </a:endParaRPr>
          </a:p>
          <a:p>
            <a:pPr>
              <a:buFont typeface="Wingdings" pitchFamily="2" charset="2"/>
              <a:buChar char="v"/>
            </a:pPr>
            <a:endParaRPr lang="tr-TR" sz="2400" dirty="0" smtClean="0">
              <a:solidFill>
                <a:srgbClr val="C00000"/>
              </a:solidFill>
              <a:latin typeface="Arial Black" pitchFamily="34" charset="0"/>
            </a:endParaRPr>
          </a:p>
          <a:p>
            <a:pPr>
              <a:buFont typeface="Wingdings" pitchFamily="2" charset="2"/>
              <a:buChar char="v"/>
            </a:pPr>
            <a:r>
              <a:rPr lang="tr-TR" sz="2400" dirty="0" smtClean="0">
                <a:solidFill>
                  <a:srgbClr val="C00000"/>
                </a:solidFill>
                <a:latin typeface="Arial Black" pitchFamily="34" charset="0"/>
              </a:rPr>
              <a:t>Ölüm </a:t>
            </a:r>
            <a:r>
              <a:rPr lang="tr-TR" sz="2400" dirty="0" smtClean="0">
                <a:solidFill>
                  <a:srgbClr val="C00000"/>
                </a:solidFill>
                <a:latin typeface="Arial Black" pitchFamily="34" charset="0"/>
              </a:rPr>
              <a:t>bir yok oluş değil, asıl ve sonsuz hayatın bir başlangıcıdır.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
            </a:r>
            <a:br>
              <a:rPr lang="tr-TR" dirty="0" smtClean="0"/>
            </a:br>
            <a:endParaRPr lang="tr-TR" dirty="0" smtClean="0"/>
          </a:p>
          <a:p>
            <a:endParaRPr lang="tr-TR" dirty="0"/>
          </a:p>
        </p:txBody>
      </p:sp>
      <p:pic>
        <p:nvPicPr>
          <p:cNvPr id="4" name="Picture 2" descr="C:\Documents and Settings\YUSUFCUK\Belgelerim\alwayscopyel8.jpg"/>
          <p:cNvPicPr>
            <a:picLocks noChangeAspect="1" noChangeArrowheads="1"/>
          </p:cNvPicPr>
          <p:nvPr/>
        </p:nvPicPr>
        <p:blipFill>
          <a:blip r:embed="rId2" cstate="print">
            <a:duotone>
              <a:schemeClr val="accent6">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1691680" y="332656"/>
            <a:ext cx="2765052" cy="584775"/>
          </a:xfrm>
          <a:prstGeom prst="rect">
            <a:avLst/>
          </a:prstGeom>
        </p:spPr>
        <p:txBody>
          <a:bodyPr wrap="none">
            <a:spAutoFit/>
          </a:bodyPr>
          <a:lstStyle/>
          <a:p>
            <a:r>
              <a:rPr lang="tr-TR" sz="3200" dirty="0" smtClean="0">
                <a:solidFill>
                  <a:srgbClr val="FFFF00"/>
                </a:solidFill>
                <a:latin typeface="Arial Black" pitchFamily="34" charset="0"/>
              </a:rPr>
              <a:t>KAYNAKÇA</a:t>
            </a:r>
            <a:endParaRPr lang="tr-TR" sz="3200" dirty="0">
              <a:solidFill>
                <a:srgbClr val="FFFF00"/>
              </a:solidFill>
              <a:latin typeface="Arial Black" pitchFamily="34" charset="0"/>
            </a:endParaRPr>
          </a:p>
        </p:txBody>
      </p:sp>
      <p:sp>
        <p:nvSpPr>
          <p:cNvPr id="6" name="5 Dikdörtgen"/>
          <p:cNvSpPr/>
          <p:nvPr/>
        </p:nvSpPr>
        <p:spPr>
          <a:xfrm>
            <a:off x="683568" y="1720840"/>
            <a:ext cx="7272808" cy="3477875"/>
          </a:xfrm>
          <a:prstGeom prst="rect">
            <a:avLst/>
          </a:prstGeom>
        </p:spPr>
        <p:txBody>
          <a:bodyPr wrap="square">
            <a:spAutoFit/>
          </a:bodyPr>
          <a:lstStyle/>
          <a:p>
            <a:r>
              <a:rPr lang="tr-TR" sz="2000" baseline="30000" dirty="0" smtClean="0">
                <a:latin typeface="Arial Black" pitchFamily="34" charset="0"/>
                <a:hlinkClick r:id="rId3"/>
              </a:rPr>
              <a:t>[1]</a:t>
            </a:r>
            <a:r>
              <a:rPr lang="tr-TR" sz="2000" dirty="0" smtClean="0">
                <a:latin typeface="Arial Black" pitchFamily="34" charset="0"/>
              </a:rPr>
              <a:t>Bu bölüm Din İşleri Yüksek Kurulu Üyesi </a:t>
            </a:r>
            <a:r>
              <a:rPr lang="tr-TR" sz="2000" b="1" dirty="0" smtClean="0">
                <a:latin typeface="Arial Black" pitchFamily="34" charset="0"/>
              </a:rPr>
              <a:t>Doç. Dr. Halil ALTUNTAŞ</a:t>
            </a:r>
            <a:r>
              <a:rPr lang="tr-TR" sz="2000" dirty="0" smtClean="0">
                <a:latin typeface="Arial Black" pitchFamily="34" charset="0"/>
              </a:rPr>
              <a:t> tarafından hazırlanmıştır.</a:t>
            </a:r>
          </a:p>
          <a:p>
            <a:r>
              <a:rPr lang="tr-TR" sz="2000" baseline="30000" dirty="0" smtClean="0">
                <a:latin typeface="Arial Black" pitchFamily="34" charset="0"/>
                <a:hlinkClick r:id="rId3"/>
              </a:rPr>
              <a:t>[2]</a:t>
            </a:r>
            <a:r>
              <a:rPr lang="tr-TR" sz="2000" dirty="0" smtClean="0">
                <a:latin typeface="Arial Black" pitchFamily="34" charset="0"/>
              </a:rPr>
              <a:t> </a:t>
            </a:r>
            <a:r>
              <a:rPr lang="tr-TR" sz="2000" dirty="0" err="1" smtClean="0">
                <a:latin typeface="Arial Black" pitchFamily="34" charset="0"/>
              </a:rPr>
              <a:t>Buhârî</a:t>
            </a:r>
            <a:r>
              <a:rPr lang="tr-TR" sz="2000" dirty="0" smtClean="0">
                <a:latin typeface="Arial Black" pitchFamily="34" charset="0"/>
              </a:rPr>
              <a:t>, İman, 37; I, 18.</a:t>
            </a:r>
          </a:p>
          <a:p>
            <a:r>
              <a:rPr lang="tr-TR" sz="2000" baseline="30000" dirty="0" smtClean="0">
                <a:latin typeface="Arial Black" pitchFamily="34" charset="0"/>
                <a:hlinkClick r:id="rId3"/>
              </a:rPr>
              <a:t>[3]</a:t>
            </a:r>
            <a:r>
              <a:rPr lang="tr-TR" sz="2000" dirty="0" smtClean="0">
                <a:latin typeface="Arial Black" pitchFamily="34" charset="0"/>
              </a:rPr>
              <a:t> </a:t>
            </a:r>
            <a:r>
              <a:rPr lang="tr-TR" sz="2000" dirty="0" err="1" smtClean="0">
                <a:latin typeface="Arial Black" pitchFamily="34" charset="0"/>
              </a:rPr>
              <a:t>Buhârî</a:t>
            </a:r>
            <a:r>
              <a:rPr lang="tr-TR" sz="2000" dirty="0" smtClean="0">
                <a:latin typeface="Arial Black" pitchFamily="34" charset="0"/>
              </a:rPr>
              <a:t>, </a:t>
            </a:r>
            <a:r>
              <a:rPr lang="tr-TR" sz="2000" dirty="0" err="1" smtClean="0">
                <a:latin typeface="Arial Black" pitchFamily="34" charset="0"/>
              </a:rPr>
              <a:t>Rikâk</a:t>
            </a:r>
            <a:r>
              <a:rPr lang="tr-TR" sz="2000" dirty="0" smtClean="0">
                <a:latin typeface="Arial Black" pitchFamily="34" charset="0"/>
              </a:rPr>
              <a:t>, 39, I, 190.</a:t>
            </a:r>
          </a:p>
          <a:p>
            <a:r>
              <a:rPr lang="tr-TR" sz="2000" baseline="30000" dirty="0" smtClean="0">
                <a:latin typeface="Arial Black" pitchFamily="34" charset="0"/>
                <a:hlinkClick r:id="rId3"/>
              </a:rPr>
              <a:t>[4]</a:t>
            </a:r>
            <a:r>
              <a:rPr lang="tr-TR" sz="2000" dirty="0" smtClean="0">
                <a:latin typeface="Arial Black" pitchFamily="34" charset="0"/>
              </a:rPr>
              <a:t> </a:t>
            </a:r>
            <a:r>
              <a:rPr lang="tr-TR" sz="2000" dirty="0" err="1" smtClean="0">
                <a:latin typeface="Arial Black" pitchFamily="34" charset="0"/>
              </a:rPr>
              <a:t>Buhari</a:t>
            </a:r>
            <a:r>
              <a:rPr lang="tr-TR" sz="2000" dirty="0" smtClean="0">
                <a:latin typeface="Arial Black" pitchFamily="34" charset="0"/>
              </a:rPr>
              <a:t>, </a:t>
            </a:r>
            <a:r>
              <a:rPr lang="tr-TR" sz="2000" dirty="0" err="1" smtClean="0">
                <a:latin typeface="Arial Black" pitchFamily="34" charset="0"/>
              </a:rPr>
              <a:t>Rikâk</a:t>
            </a:r>
            <a:r>
              <a:rPr lang="tr-TR" sz="2000" dirty="0" smtClean="0">
                <a:latin typeface="Arial Black" pitchFamily="34" charset="0"/>
              </a:rPr>
              <a:t>, 40, I, 191.</a:t>
            </a:r>
          </a:p>
          <a:p>
            <a:r>
              <a:rPr lang="tr-TR" sz="2000" baseline="30000" dirty="0" smtClean="0">
                <a:latin typeface="Arial Black" pitchFamily="34" charset="0"/>
                <a:hlinkClick r:id="rId3"/>
              </a:rPr>
              <a:t>[5]</a:t>
            </a:r>
            <a:r>
              <a:rPr lang="tr-TR" sz="2000" dirty="0" smtClean="0">
                <a:latin typeface="Arial Black" pitchFamily="34" charset="0"/>
              </a:rPr>
              <a:t> Müslim, </a:t>
            </a:r>
            <a:r>
              <a:rPr lang="tr-TR" sz="2000" dirty="0" err="1" smtClean="0">
                <a:latin typeface="Arial Black" pitchFamily="34" charset="0"/>
              </a:rPr>
              <a:t>Fiten</a:t>
            </a:r>
            <a:r>
              <a:rPr lang="tr-TR" sz="2000" dirty="0" smtClean="0">
                <a:latin typeface="Arial Black" pitchFamily="34" charset="0"/>
              </a:rPr>
              <a:t>, 13; III, 2225.</a:t>
            </a:r>
          </a:p>
          <a:p>
            <a:r>
              <a:rPr lang="tr-TR" sz="2000" baseline="30000" dirty="0" smtClean="0">
                <a:latin typeface="Arial Black" pitchFamily="34" charset="0"/>
                <a:hlinkClick r:id="rId3"/>
              </a:rPr>
              <a:t>[6]</a:t>
            </a:r>
            <a:r>
              <a:rPr lang="tr-TR" sz="2000" dirty="0" smtClean="0">
                <a:latin typeface="Arial Black" pitchFamily="34" charset="0"/>
              </a:rPr>
              <a:t> </a:t>
            </a:r>
            <a:r>
              <a:rPr lang="tr-TR" sz="2000" dirty="0" err="1" smtClean="0">
                <a:latin typeface="Arial Black" pitchFamily="34" charset="0"/>
              </a:rPr>
              <a:t>Buhari</a:t>
            </a:r>
            <a:r>
              <a:rPr lang="tr-TR" sz="2000" dirty="0" smtClean="0">
                <a:latin typeface="Arial Black" pitchFamily="34" charset="0"/>
              </a:rPr>
              <a:t>, İlim, 21; I, 28.</a:t>
            </a:r>
          </a:p>
          <a:p>
            <a:r>
              <a:rPr lang="tr-TR" sz="2000" b="1" baseline="30000" dirty="0" smtClean="0">
                <a:latin typeface="Arial Black" pitchFamily="34" charset="0"/>
                <a:hlinkClick r:id="rId3"/>
              </a:rPr>
              <a:t>[7]</a:t>
            </a:r>
            <a:r>
              <a:rPr lang="tr-TR" sz="2000" dirty="0" smtClean="0">
                <a:latin typeface="Arial Black" pitchFamily="34" charset="0"/>
              </a:rPr>
              <a:t> </a:t>
            </a:r>
            <a:r>
              <a:rPr lang="tr-TR" sz="2000" dirty="0" err="1" smtClean="0">
                <a:latin typeface="Arial Black" pitchFamily="34" charset="0"/>
              </a:rPr>
              <a:t>Buhari</a:t>
            </a:r>
            <a:r>
              <a:rPr lang="tr-TR" sz="2000" dirty="0" smtClean="0">
                <a:latin typeface="Arial Black" pitchFamily="34" charset="0"/>
              </a:rPr>
              <a:t>, </a:t>
            </a:r>
            <a:r>
              <a:rPr lang="tr-TR" sz="2000" dirty="0" err="1" smtClean="0">
                <a:latin typeface="Arial Black" pitchFamily="34" charset="0"/>
              </a:rPr>
              <a:t>Cenaiz</a:t>
            </a:r>
            <a:r>
              <a:rPr lang="tr-TR" sz="2000" dirty="0" smtClean="0">
                <a:latin typeface="Arial Black" pitchFamily="34" charset="0"/>
              </a:rPr>
              <a:t>, 68 II, 92.</a:t>
            </a:r>
          </a:p>
          <a:p>
            <a:r>
              <a:rPr lang="tr-TR" sz="2000" baseline="30000" dirty="0" smtClean="0">
                <a:latin typeface="Arial Black" pitchFamily="34" charset="0"/>
                <a:hlinkClick r:id="rId3"/>
              </a:rPr>
              <a:t>[8]</a:t>
            </a:r>
            <a:r>
              <a:rPr lang="tr-TR" sz="2000" dirty="0" smtClean="0">
                <a:latin typeface="Arial Black" pitchFamily="34" charset="0"/>
              </a:rPr>
              <a:t> Müslim, Cennet, 14; III, 2194.</a:t>
            </a:r>
          </a:p>
          <a:p>
            <a:r>
              <a:rPr lang="tr-TR" sz="2000" baseline="30000" dirty="0" smtClean="0">
                <a:latin typeface="Arial Black" pitchFamily="34" charset="0"/>
                <a:hlinkClick r:id="rId3"/>
              </a:rPr>
              <a:t>[9]</a:t>
            </a:r>
            <a:r>
              <a:rPr lang="tr-TR" sz="2000" dirty="0" smtClean="0">
                <a:latin typeface="Arial Black" pitchFamily="34" charset="0"/>
              </a:rPr>
              <a:t> Müslim, </a:t>
            </a:r>
            <a:r>
              <a:rPr lang="tr-TR" sz="2000" dirty="0" err="1" smtClean="0">
                <a:latin typeface="Arial Black" pitchFamily="34" charset="0"/>
              </a:rPr>
              <a:t>Birr</a:t>
            </a:r>
            <a:r>
              <a:rPr lang="tr-TR" sz="2000" dirty="0" smtClean="0">
                <a:latin typeface="Arial Black" pitchFamily="34" charset="0"/>
              </a:rPr>
              <a:t>, 15; III,1997.</a:t>
            </a:r>
          </a:p>
          <a:p>
            <a:r>
              <a:rPr lang="tr-TR" sz="2000" baseline="30000" dirty="0" smtClean="0">
                <a:latin typeface="Arial Black" pitchFamily="34" charset="0"/>
                <a:hlinkClick r:id="rId3"/>
              </a:rPr>
              <a:t>[10]</a:t>
            </a:r>
            <a:r>
              <a:rPr lang="tr-TR" sz="2000" dirty="0" smtClean="0">
                <a:latin typeface="Arial Black" pitchFamily="34" charset="0"/>
              </a:rPr>
              <a:t> </a:t>
            </a:r>
            <a:r>
              <a:rPr lang="tr-TR" sz="2000" dirty="0" err="1" smtClean="0">
                <a:latin typeface="Arial Black" pitchFamily="34" charset="0"/>
              </a:rPr>
              <a:t>Ebû</a:t>
            </a:r>
            <a:r>
              <a:rPr lang="tr-TR" sz="2000" dirty="0" smtClean="0">
                <a:latin typeface="Arial Black" pitchFamily="34" charset="0"/>
              </a:rPr>
              <a:t> </a:t>
            </a:r>
            <a:r>
              <a:rPr lang="tr-TR" sz="2000" dirty="0" err="1" smtClean="0">
                <a:latin typeface="Arial Black" pitchFamily="34" charset="0"/>
              </a:rPr>
              <a:t>Davûd</a:t>
            </a:r>
            <a:r>
              <a:rPr lang="tr-TR" sz="2000" dirty="0" smtClean="0">
                <a:latin typeface="Arial Black" pitchFamily="34" charset="0"/>
              </a:rPr>
              <a:t>, Sünnet, 23. V, 106..</a:t>
            </a:r>
            <a:endParaRPr lang="tr-TR" sz="2000" dirty="0">
              <a:latin typeface="Arial Black"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6">
                <a:shade val="45000"/>
                <a:satMod val="135000"/>
              </a:schemeClr>
              <a:prstClr val="white"/>
            </a:duotone>
          </a:blip>
          <a:srcRect t="15385" b="17482"/>
          <a:stretch>
            <a:fillRect/>
          </a:stretch>
        </p:blipFill>
        <p:spPr bwMode="auto">
          <a:xfrm>
            <a:off x="-32" y="-24"/>
            <a:ext cx="9144032" cy="6858024"/>
          </a:xfrm>
          <a:prstGeom prst="rect">
            <a:avLst/>
          </a:prstGeom>
          <a:noFill/>
        </p:spPr>
      </p:pic>
      <p:sp>
        <p:nvSpPr>
          <p:cNvPr id="5" name="4 Dikdörtgen"/>
          <p:cNvSpPr/>
          <p:nvPr/>
        </p:nvSpPr>
        <p:spPr>
          <a:xfrm>
            <a:off x="107504" y="764704"/>
            <a:ext cx="8964488" cy="5262979"/>
          </a:xfrm>
          <a:prstGeom prst="rect">
            <a:avLst/>
          </a:prstGeom>
        </p:spPr>
        <p:txBody>
          <a:bodyPr wrap="square">
            <a:spAutoFit/>
          </a:bodyPr>
          <a:lstStyle/>
          <a:p>
            <a:endParaRPr lang="tr-TR" sz="2800" dirty="0" smtClean="0">
              <a:solidFill>
                <a:schemeClr val="bg1"/>
              </a:solidFill>
              <a:latin typeface="Arial Black" pitchFamily="34" charset="0"/>
            </a:endParaRPr>
          </a:p>
          <a:p>
            <a:r>
              <a:rPr lang="tr-TR" sz="2800" dirty="0" smtClean="0">
                <a:solidFill>
                  <a:schemeClr val="bg1"/>
                </a:solidFill>
                <a:latin typeface="Arial Black" pitchFamily="34" charset="0"/>
              </a:rPr>
              <a:t>-“Ahiret” </a:t>
            </a:r>
            <a:r>
              <a:rPr lang="tr-TR" sz="2800" dirty="0" smtClean="0">
                <a:solidFill>
                  <a:srgbClr val="FFFF00"/>
                </a:solidFill>
                <a:latin typeface="Arial Black" pitchFamily="34" charset="0"/>
              </a:rPr>
              <a:t>kelimesi; sözlük anlamı ile </a:t>
            </a:r>
            <a:r>
              <a:rPr lang="tr-TR" sz="2800" dirty="0" smtClean="0">
                <a:solidFill>
                  <a:schemeClr val="bg1"/>
                </a:solidFill>
                <a:latin typeface="Arial Black" pitchFamily="34" charset="0"/>
              </a:rPr>
              <a:t>“evvel” </a:t>
            </a:r>
            <a:r>
              <a:rPr lang="tr-TR" sz="2800" dirty="0" smtClean="0">
                <a:solidFill>
                  <a:srgbClr val="FFFF00"/>
                </a:solidFill>
                <a:latin typeface="Arial Black" pitchFamily="34" charset="0"/>
              </a:rPr>
              <a:t>kelimesinin zıddını ifade eder. </a:t>
            </a:r>
            <a:endParaRPr lang="tr-TR" sz="2800" dirty="0" smtClean="0">
              <a:solidFill>
                <a:srgbClr val="FFC000"/>
              </a:solidFill>
              <a:latin typeface="Arial Black" pitchFamily="34" charset="0"/>
            </a:endParaRPr>
          </a:p>
          <a:p>
            <a:endParaRPr lang="tr-TR" sz="2800" dirty="0" smtClean="0">
              <a:latin typeface="Arial Black" pitchFamily="34" charset="0"/>
            </a:endParaRPr>
          </a:p>
          <a:p>
            <a:r>
              <a:rPr lang="tr-TR" sz="2800" dirty="0" smtClean="0">
                <a:latin typeface="Arial Black" pitchFamily="34" charset="0"/>
              </a:rPr>
              <a:t>-İslami bir terim olarak,</a:t>
            </a:r>
            <a:r>
              <a:rPr lang="tr-TR" sz="2800" dirty="0" smtClean="0">
                <a:solidFill>
                  <a:srgbClr val="FFC000"/>
                </a:solidFill>
                <a:latin typeface="Arial Black" pitchFamily="34" charset="0"/>
              </a:rPr>
              <a:t> </a:t>
            </a:r>
            <a:r>
              <a:rPr lang="tr-TR" sz="2800" dirty="0" smtClean="0">
                <a:solidFill>
                  <a:srgbClr val="C00000"/>
                </a:solidFill>
                <a:latin typeface="Arial Black" pitchFamily="34" charset="0"/>
              </a:rPr>
              <a:t>“öbür dünya”, </a:t>
            </a:r>
            <a:r>
              <a:rPr lang="tr-TR" sz="2800" dirty="0" smtClean="0">
                <a:solidFill>
                  <a:schemeClr val="bg1"/>
                </a:solidFill>
                <a:latin typeface="Arial Black" pitchFamily="34" charset="0"/>
              </a:rPr>
              <a:t>“ölümden sonraki hayat” </a:t>
            </a:r>
            <a:r>
              <a:rPr lang="tr-TR" sz="2800" dirty="0" smtClean="0">
                <a:latin typeface="Arial Black" pitchFamily="34" charset="0"/>
              </a:rPr>
              <a:t>anlamında kullanılır.</a:t>
            </a:r>
            <a:r>
              <a:rPr lang="tr-TR" sz="2800" dirty="0" smtClean="0">
                <a:solidFill>
                  <a:srgbClr val="FFFF00"/>
                </a:solidFill>
                <a:latin typeface="Arial Black" pitchFamily="34" charset="0"/>
              </a:rPr>
              <a:t>  Buna göre </a:t>
            </a:r>
            <a:r>
              <a:rPr lang="tr-TR" sz="2800" b="1" dirty="0" smtClean="0">
                <a:solidFill>
                  <a:srgbClr val="FFFF00"/>
                </a:solidFill>
                <a:latin typeface="Arial Black" pitchFamily="34" charset="0"/>
              </a:rPr>
              <a:t>dünya</a:t>
            </a:r>
            <a:r>
              <a:rPr lang="tr-TR" sz="2800" dirty="0" smtClean="0">
                <a:solidFill>
                  <a:srgbClr val="FFFF00"/>
                </a:solidFill>
                <a:latin typeface="Arial Black" pitchFamily="34" charset="0"/>
              </a:rPr>
              <a:t>, canlıların yaşadığı ilk alem, </a:t>
            </a:r>
            <a:r>
              <a:rPr lang="tr-TR" sz="2800" b="1" dirty="0" smtClean="0">
                <a:solidFill>
                  <a:srgbClr val="FFFF00"/>
                </a:solidFill>
                <a:latin typeface="Arial Black" pitchFamily="34" charset="0"/>
              </a:rPr>
              <a:t>ahiret</a:t>
            </a:r>
            <a:r>
              <a:rPr lang="tr-TR" sz="2800" dirty="0" smtClean="0">
                <a:solidFill>
                  <a:srgbClr val="FFFF00"/>
                </a:solidFill>
                <a:latin typeface="Arial Black" pitchFamily="34" charset="0"/>
              </a:rPr>
              <a:t> ise son alemdir. </a:t>
            </a:r>
          </a:p>
          <a:p>
            <a:endParaRPr lang="tr-TR" sz="2800" dirty="0" smtClean="0">
              <a:solidFill>
                <a:srgbClr val="002060"/>
              </a:solidFill>
              <a:latin typeface="Arial Black" pitchFamily="34" charset="0"/>
            </a:endParaRPr>
          </a:p>
          <a:p>
            <a:r>
              <a:rPr lang="tr-TR" sz="2800" dirty="0" smtClean="0">
                <a:solidFill>
                  <a:srgbClr val="002060"/>
                </a:solidFill>
                <a:latin typeface="Arial Black" pitchFamily="34" charset="0"/>
              </a:rPr>
              <a:t>-Ahiret hayatının yaşanacağı ortam </a:t>
            </a:r>
            <a:r>
              <a:rPr lang="tr-TR" sz="2800" dirty="0" err="1" smtClean="0">
                <a:solidFill>
                  <a:srgbClr val="002060"/>
                </a:solidFill>
                <a:latin typeface="Arial Black" pitchFamily="34" charset="0"/>
              </a:rPr>
              <a:t>Kur'ân'da</a:t>
            </a:r>
            <a:r>
              <a:rPr lang="tr-TR" sz="2800" dirty="0" smtClean="0">
                <a:solidFill>
                  <a:srgbClr val="002060"/>
                </a:solidFill>
                <a:latin typeface="Arial Black" pitchFamily="34" charset="0"/>
              </a:rPr>
              <a:t> </a:t>
            </a:r>
            <a:r>
              <a:rPr lang="tr-TR" sz="2800" dirty="0" smtClean="0">
                <a:solidFill>
                  <a:srgbClr val="FFFF00"/>
                </a:solidFill>
                <a:latin typeface="Arial Black" pitchFamily="34" charset="0"/>
              </a:rPr>
              <a:t>“</a:t>
            </a:r>
            <a:r>
              <a:rPr lang="tr-TR" sz="2800" b="1" dirty="0" smtClean="0">
                <a:solidFill>
                  <a:srgbClr val="FFFF00"/>
                </a:solidFill>
                <a:latin typeface="Arial Black" pitchFamily="34" charset="0"/>
              </a:rPr>
              <a:t>ed-</a:t>
            </a:r>
            <a:r>
              <a:rPr lang="tr-TR" sz="2800" b="1" dirty="0" err="1" smtClean="0">
                <a:solidFill>
                  <a:srgbClr val="FFFF00"/>
                </a:solidFill>
                <a:latin typeface="Arial Black" pitchFamily="34" charset="0"/>
              </a:rPr>
              <a:t>dâru’l</a:t>
            </a:r>
            <a:r>
              <a:rPr lang="tr-TR" sz="2800" b="1" dirty="0" smtClean="0">
                <a:solidFill>
                  <a:srgbClr val="FFFF00"/>
                </a:solidFill>
                <a:latin typeface="Arial Black" pitchFamily="34" charset="0"/>
              </a:rPr>
              <a:t>-</a:t>
            </a:r>
            <a:r>
              <a:rPr lang="tr-TR" sz="2800" b="1" dirty="0" err="1" smtClean="0">
                <a:solidFill>
                  <a:srgbClr val="FFFF00"/>
                </a:solidFill>
                <a:latin typeface="Arial Black" pitchFamily="34" charset="0"/>
              </a:rPr>
              <a:t>âhira</a:t>
            </a:r>
            <a:r>
              <a:rPr lang="tr-TR" sz="2800" dirty="0" smtClean="0">
                <a:solidFill>
                  <a:srgbClr val="FFFF00"/>
                </a:solidFill>
                <a:latin typeface="Arial Black" pitchFamily="34" charset="0"/>
              </a:rPr>
              <a:t>” </a:t>
            </a:r>
            <a:r>
              <a:rPr lang="tr-TR" sz="2000" dirty="0" smtClean="0">
                <a:latin typeface="Arial Black" pitchFamily="34" charset="0"/>
              </a:rPr>
              <a:t>(</a:t>
            </a:r>
            <a:r>
              <a:rPr lang="tr-TR" sz="2000" dirty="0" err="1" smtClean="0">
                <a:latin typeface="Arial Black" pitchFamily="34" charset="0"/>
              </a:rPr>
              <a:t>Ankebut</a:t>
            </a:r>
            <a:r>
              <a:rPr lang="tr-TR" sz="2000" dirty="0" smtClean="0">
                <a:latin typeface="Arial Black" pitchFamily="34" charset="0"/>
              </a:rPr>
              <a:t>, 29/ 64) </a:t>
            </a:r>
            <a:r>
              <a:rPr lang="tr-TR" sz="2800" dirty="0" smtClean="0">
                <a:solidFill>
                  <a:srgbClr val="C00000"/>
                </a:solidFill>
                <a:latin typeface="Arial Black" pitchFamily="34" charset="0"/>
              </a:rPr>
              <a:t>“ikinci yurt”, </a:t>
            </a:r>
            <a:r>
              <a:rPr lang="tr-TR" sz="2800" dirty="0" smtClean="0">
                <a:solidFill>
                  <a:schemeClr val="bg1"/>
                </a:solidFill>
                <a:latin typeface="Arial Black" pitchFamily="34" charset="0"/>
              </a:rPr>
              <a:t>“ahiret yurdu” </a:t>
            </a:r>
            <a:r>
              <a:rPr lang="tr-TR" sz="2800" dirty="0" smtClean="0">
                <a:solidFill>
                  <a:srgbClr val="002060"/>
                </a:solidFill>
                <a:latin typeface="Arial Black" pitchFamily="34" charset="0"/>
              </a:rPr>
              <a:t>şeklinde de kullanılmaktadır.</a:t>
            </a:r>
            <a:endParaRPr lang="tr-TR" sz="2800" dirty="0">
              <a:solidFill>
                <a:srgbClr val="002060"/>
              </a:solidFill>
              <a:latin typeface="Arial Black"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2">
                <a:shade val="45000"/>
                <a:satMod val="135000"/>
              </a:schemeClr>
              <a:prstClr val="white"/>
            </a:duotone>
          </a:blip>
          <a:srcRect t="15385" b="17482"/>
          <a:stretch>
            <a:fillRect/>
          </a:stretch>
        </p:blipFill>
        <p:spPr bwMode="auto">
          <a:xfrm>
            <a:off x="-32" y="0"/>
            <a:ext cx="9144032" cy="6858024"/>
          </a:xfrm>
          <a:prstGeom prst="rect">
            <a:avLst/>
          </a:prstGeom>
          <a:noFill/>
        </p:spPr>
      </p:pic>
      <p:sp>
        <p:nvSpPr>
          <p:cNvPr id="5" name="4 Dikdörtgen"/>
          <p:cNvSpPr/>
          <p:nvPr/>
        </p:nvSpPr>
        <p:spPr>
          <a:xfrm>
            <a:off x="0" y="0"/>
            <a:ext cx="9144000" cy="6370975"/>
          </a:xfrm>
          <a:prstGeom prst="rect">
            <a:avLst/>
          </a:prstGeom>
        </p:spPr>
        <p:txBody>
          <a:bodyPr wrap="square">
            <a:spAutoFit/>
          </a:bodyPr>
          <a:lstStyle/>
          <a:p>
            <a:endParaRPr lang="tr-TR" sz="2400" dirty="0" smtClean="0">
              <a:solidFill>
                <a:srgbClr val="FFC000"/>
              </a:solidFill>
              <a:latin typeface="Arial Black" pitchFamily="34" charset="0"/>
            </a:endParaRPr>
          </a:p>
          <a:p>
            <a:endParaRPr lang="tr-TR" sz="2400" dirty="0" smtClean="0">
              <a:solidFill>
                <a:schemeClr val="bg1"/>
              </a:solidFill>
              <a:latin typeface="Arial Black" pitchFamily="34" charset="0"/>
            </a:endParaRPr>
          </a:p>
          <a:p>
            <a:r>
              <a:rPr lang="tr-TR" sz="2400" dirty="0" smtClean="0">
                <a:solidFill>
                  <a:schemeClr val="bg1"/>
                </a:solidFill>
                <a:latin typeface="Arial Black" pitchFamily="34" charset="0"/>
              </a:rPr>
              <a:t>-Ahiret gününe iman, Allah'a iman esasından ayrı düşünülemez. Çünkü Allah'a iman etmek onun bildirdiği hakikatlere de iman etmeyi gerektirir. </a:t>
            </a:r>
          </a:p>
          <a:p>
            <a:endParaRPr lang="tr-TR" sz="2400" dirty="0" smtClean="0">
              <a:solidFill>
                <a:srgbClr val="C00000"/>
              </a:solidFill>
              <a:latin typeface="Arial Black" pitchFamily="34" charset="0"/>
            </a:endParaRPr>
          </a:p>
          <a:p>
            <a:r>
              <a:rPr lang="tr-TR" sz="2400" dirty="0" smtClean="0">
                <a:solidFill>
                  <a:srgbClr val="C00000"/>
                </a:solidFill>
                <a:latin typeface="Arial Black" pitchFamily="34" charset="0"/>
              </a:rPr>
              <a:t>-İnandığımız Allah bize ahiret gününün varlığını, orada müminlerin ulaşacağı nimetleri, kafirlerin göreceği azabı haber vermiştir. </a:t>
            </a:r>
          </a:p>
          <a:p>
            <a:endParaRPr lang="tr-TR" sz="2400" dirty="0" smtClean="0">
              <a:solidFill>
                <a:srgbClr val="FFC000"/>
              </a:solidFill>
              <a:latin typeface="Arial Black" pitchFamily="34" charset="0"/>
            </a:endParaRPr>
          </a:p>
          <a:p>
            <a:r>
              <a:rPr lang="tr-TR" sz="2400" dirty="0" smtClean="0">
                <a:solidFill>
                  <a:srgbClr val="002060"/>
                </a:solidFill>
                <a:latin typeface="Arial Black" pitchFamily="34" charset="0"/>
              </a:rPr>
              <a:t>-Bu sebeple ahiret gününe inanmamız da kaçınılmaz olur. Bundan dolayı </a:t>
            </a:r>
            <a:r>
              <a:rPr lang="tr-TR" sz="2400" dirty="0" err="1" smtClean="0">
                <a:solidFill>
                  <a:srgbClr val="002060"/>
                </a:solidFill>
                <a:latin typeface="Arial Black" pitchFamily="34" charset="0"/>
              </a:rPr>
              <a:t>müslüman</a:t>
            </a:r>
            <a:r>
              <a:rPr lang="tr-TR" sz="2400" dirty="0" smtClean="0">
                <a:solidFill>
                  <a:srgbClr val="002060"/>
                </a:solidFill>
                <a:latin typeface="Arial Black" pitchFamily="34" charset="0"/>
              </a:rPr>
              <a:t>, inancının bir gereği olarak daima ahiret gününe iman ettiğini, Kuran ve sahih sünnette bildirilen ahiret ahvaline inandığını da söyler. </a:t>
            </a:r>
          </a:p>
          <a:p>
            <a:r>
              <a:rPr lang="tr-TR" sz="2400" dirty="0" smtClean="0">
                <a:solidFill>
                  <a:srgbClr val="FFFF00"/>
                </a:solidFill>
                <a:latin typeface="Arial Black" pitchFamily="34" charset="0"/>
              </a:rPr>
              <a:t>-İşte şu ayeti kerime bize, </a:t>
            </a:r>
            <a:r>
              <a:rPr lang="tr-TR" sz="2400" dirty="0" err="1" smtClean="0">
                <a:solidFill>
                  <a:srgbClr val="FFFF00"/>
                </a:solidFill>
                <a:latin typeface="Arial Black" pitchFamily="34" charset="0"/>
              </a:rPr>
              <a:t>ahirete</a:t>
            </a:r>
            <a:r>
              <a:rPr lang="tr-TR" sz="2400" dirty="0" smtClean="0">
                <a:solidFill>
                  <a:srgbClr val="FFFF00"/>
                </a:solidFill>
                <a:latin typeface="Arial Black" pitchFamily="34" charset="0"/>
              </a:rPr>
              <a:t> imanın İslam inanç temellerinden biri olduğunu bildirmektedir.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pic>
        <p:nvPicPr>
          <p:cNvPr id="4" name="Picture 2" descr="C:\Documents and Settings\YUSUFCUK\Belgelerim\alwayscopyel8.jpg"/>
          <p:cNvPicPr>
            <a:picLocks noChangeAspect="1" noChangeArrowheads="1"/>
          </p:cNvPicPr>
          <p:nvPr/>
        </p:nvPicPr>
        <p:blipFill>
          <a:blip r:embed="rId2" cstate="print">
            <a:duotone>
              <a:schemeClr val="accent6">
                <a:shade val="45000"/>
                <a:satMod val="135000"/>
              </a:schemeClr>
              <a:prstClr val="white"/>
            </a:duotone>
          </a:blip>
          <a:srcRect t="15385" b="17482"/>
          <a:stretch>
            <a:fillRect/>
          </a:stretch>
        </p:blipFill>
        <p:spPr bwMode="auto">
          <a:xfrm>
            <a:off x="-32" y="-27384"/>
            <a:ext cx="9144032" cy="6858024"/>
          </a:xfrm>
          <a:prstGeom prst="rect">
            <a:avLst/>
          </a:prstGeom>
          <a:noFill/>
        </p:spPr>
      </p:pic>
      <p:sp>
        <p:nvSpPr>
          <p:cNvPr id="5" name="4 Dikdörtgen"/>
          <p:cNvSpPr/>
          <p:nvPr/>
        </p:nvSpPr>
        <p:spPr>
          <a:xfrm>
            <a:off x="0" y="908720"/>
            <a:ext cx="9144000" cy="5386090"/>
          </a:xfrm>
          <a:prstGeom prst="rect">
            <a:avLst/>
          </a:prstGeom>
        </p:spPr>
        <p:txBody>
          <a:bodyPr wrap="square">
            <a:spAutoFit/>
          </a:bodyPr>
          <a:lstStyle/>
          <a:p>
            <a:endParaRPr lang="tr-TR" sz="2400" dirty="0" smtClean="0">
              <a:solidFill>
                <a:srgbClr val="002060"/>
              </a:solidFill>
              <a:latin typeface="Arial Black" pitchFamily="34" charset="0"/>
            </a:endParaRPr>
          </a:p>
          <a:p>
            <a:r>
              <a:rPr lang="ar-SA" sz="2800" i="1" dirty="0" smtClean="0">
                <a:solidFill>
                  <a:srgbClr val="FFFF00"/>
                </a:solidFill>
              </a:rPr>
              <a:t>يا</a:t>
            </a:r>
            <a:r>
              <a:rPr lang="ar-SA" sz="2800" dirty="0" smtClean="0">
                <a:solidFill>
                  <a:srgbClr val="FFFF00"/>
                </a:solidFill>
              </a:rPr>
              <a:t>ايهاالذين آمنواآمنوا بالله ورسوله والكتاب الذى نزل على رسه والكتاب ا لذى انزل من قبل</a:t>
            </a:r>
            <a:endParaRPr lang="tr-TR" sz="2800" i="1" dirty="0" smtClean="0">
              <a:solidFill>
                <a:srgbClr val="FFFF00"/>
              </a:solidFill>
              <a:latin typeface="Arial Black" pitchFamily="34" charset="0"/>
            </a:endParaRPr>
          </a:p>
          <a:p>
            <a:pPr>
              <a:buFontTx/>
              <a:buChar char="-"/>
            </a:pPr>
            <a:r>
              <a:rPr lang="tr-TR" sz="2400" dirty="0" smtClean="0">
                <a:solidFill>
                  <a:srgbClr val="002060"/>
                </a:solidFill>
                <a:latin typeface="Arial Black" pitchFamily="34" charset="0"/>
              </a:rPr>
              <a:t>"Ey iman edenler! Allah'a, Peygamber'ine, peygamberine indirdiği kitaba ve daha önce indirdiği kitaba iman edin“ </a:t>
            </a:r>
            <a:r>
              <a:rPr lang="tr-TR" sz="2400" dirty="0" smtClean="0">
                <a:solidFill>
                  <a:srgbClr val="FFFF00"/>
                </a:solidFill>
                <a:latin typeface="Arial Black" pitchFamily="34" charset="0"/>
              </a:rPr>
              <a:t>(Nisa,4/136).</a:t>
            </a:r>
          </a:p>
          <a:p>
            <a:endParaRPr lang="tr-TR" sz="2400" dirty="0" smtClean="0">
              <a:solidFill>
                <a:srgbClr val="C00000"/>
              </a:solidFill>
              <a:latin typeface="Arial Black" pitchFamily="34" charset="0"/>
            </a:endParaRPr>
          </a:p>
          <a:p>
            <a:r>
              <a:rPr lang="tr-TR" sz="2400" dirty="0" smtClean="0">
                <a:solidFill>
                  <a:srgbClr val="C00000"/>
                </a:solidFill>
                <a:latin typeface="Arial Black" pitchFamily="34" charset="0"/>
              </a:rPr>
              <a:t>-Aynı </a:t>
            </a:r>
            <a:r>
              <a:rPr lang="tr-TR" sz="2400" dirty="0" err="1" smtClean="0">
                <a:solidFill>
                  <a:srgbClr val="C00000"/>
                </a:solidFill>
                <a:latin typeface="Arial Black" pitchFamily="34" charset="0"/>
              </a:rPr>
              <a:t>âyetin</a:t>
            </a:r>
            <a:r>
              <a:rPr lang="tr-TR" sz="2400" dirty="0" smtClean="0">
                <a:solidFill>
                  <a:srgbClr val="C00000"/>
                </a:solidFill>
                <a:latin typeface="Arial Black" pitchFamily="34" charset="0"/>
              </a:rPr>
              <a:t> devamında bu esasları inkâr etmenin küfür olduğu bildirilmektedir.</a:t>
            </a:r>
            <a:r>
              <a:rPr lang="tr-TR" sz="3200" dirty="0" smtClean="0">
                <a:solidFill>
                  <a:srgbClr val="FFFF00"/>
                </a:solidFill>
                <a:latin typeface="Arial Black" pitchFamily="34" charset="0"/>
              </a:rPr>
              <a:t>   </a:t>
            </a:r>
          </a:p>
          <a:p>
            <a:r>
              <a:rPr lang="tr-TR" sz="3200" dirty="0" smtClean="0">
                <a:solidFill>
                  <a:srgbClr val="FFFF00"/>
                </a:solidFill>
                <a:latin typeface="Arial Black" pitchFamily="34" charset="0"/>
              </a:rPr>
              <a:t> </a:t>
            </a:r>
            <a:r>
              <a:rPr lang="ar-SA" sz="2800" dirty="0" smtClean="0">
                <a:solidFill>
                  <a:srgbClr val="FFFF00"/>
                </a:solidFill>
              </a:rPr>
              <a:t>ومن يكفر بالله وملائكته وكتبه ورسله واليوم الآخرفقد ضل ضلالا بعيدا</a:t>
            </a:r>
            <a:endParaRPr lang="tr-TR" sz="3200" dirty="0" smtClean="0">
              <a:solidFill>
                <a:srgbClr val="FFFF00"/>
              </a:solidFill>
              <a:latin typeface="Arial Black" pitchFamily="34" charset="0"/>
            </a:endParaRPr>
          </a:p>
          <a:p>
            <a:r>
              <a:rPr lang="tr-TR" sz="3200" dirty="0" smtClean="0">
                <a:latin typeface="Arial Black" pitchFamily="34" charset="0"/>
              </a:rPr>
              <a:t>- </a:t>
            </a:r>
            <a:r>
              <a:rPr lang="tr-TR" sz="2400" dirty="0" smtClean="0">
                <a:latin typeface="Arial Black" pitchFamily="34" charset="0"/>
              </a:rPr>
              <a:t>"Kim Allah'ı, meleklerini, kitaplarını, Peygamberlerini ve ahiret gününü inkar ederse derin bir sapıklığa düşmüş olur."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endParaRPr lang="tr-TR" dirty="0"/>
          </a:p>
        </p:txBody>
      </p:sp>
      <p:pic>
        <p:nvPicPr>
          <p:cNvPr id="4" name="Picture 2" descr="C:\Documents and Settings\YUSUFCUK\Belgelerim\alwayscopyel8.jpg"/>
          <p:cNvPicPr>
            <a:picLocks noChangeAspect="1" noChangeArrowheads="1"/>
          </p:cNvPicPr>
          <p:nvPr/>
        </p:nvPicPr>
        <p:blipFill>
          <a:blip r:embed="rId2" cstate="print"/>
          <a:srcRect t="15385" b="17482"/>
          <a:stretch>
            <a:fillRect/>
          </a:stretch>
        </p:blipFill>
        <p:spPr bwMode="auto">
          <a:xfrm>
            <a:off x="0" y="-24"/>
            <a:ext cx="9144032" cy="6858024"/>
          </a:xfrm>
          <a:prstGeom prst="rect">
            <a:avLst/>
          </a:prstGeom>
          <a:noFill/>
        </p:spPr>
      </p:pic>
      <p:sp>
        <p:nvSpPr>
          <p:cNvPr id="5" name="4 Dikdörtgen"/>
          <p:cNvSpPr/>
          <p:nvPr/>
        </p:nvSpPr>
        <p:spPr>
          <a:xfrm>
            <a:off x="1043608" y="188640"/>
            <a:ext cx="4572000" cy="800219"/>
          </a:xfrm>
          <a:prstGeom prst="rect">
            <a:avLst/>
          </a:prstGeom>
        </p:spPr>
        <p:txBody>
          <a:bodyPr>
            <a:spAutoFit/>
          </a:bodyPr>
          <a:lstStyle/>
          <a:p>
            <a:r>
              <a:rPr lang="tr-TR" sz="2800" b="1" dirty="0" smtClean="0">
                <a:solidFill>
                  <a:srgbClr val="FFFF00"/>
                </a:solidFill>
                <a:latin typeface="Arial Black" pitchFamily="34" charset="0"/>
              </a:rPr>
              <a:t>KIYAMET GÜNÜ</a:t>
            </a:r>
            <a:r>
              <a:rPr lang="tr-TR" dirty="0" smtClean="0">
                <a:solidFill>
                  <a:srgbClr val="FFFF00"/>
                </a:solidFill>
                <a:latin typeface="Arial Black" pitchFamily="34" charset="0"/>
              </a:rPr>
              <a:t/>
            </a:r>
            <a:br>
              <a:rPr lang="tr-TR" dirty="0" smtClean="0">
                <a:solidFill>
                  <a:srgbClr val="FFFF00"/>
                </a:solidFill>
                <a:latin typeface="Arial Black" pitchFamily="34" charset="0"/>
              </a:rPr>
            </a:br>
            <a:endParaRPr lang="tr-TR" dirty="0">
              <a:solidFill>
                <a:srgbClr val="FFFF00"/>
              </a:solidFill>
              <a:latin typeface="Arial Black" pitchFamily="34" charset="0"/>
            </a:endParaRPr>
          </a:p>
        </p:txBody>
      </p:sp>
      <p:sp>
        <p:nvSpPr>
          <p:cNvPr id="6" name="5 Dikdörtgen"/>
          <p:cNvSpPr/>
          <p:nvPr/>
        </p:nvSpPr>
        <p:spPr>
          <a:xfrm>
            <a:off x="179512" y="1124744"/>
            <a:ext cx="8712968" cy="4585871"/>
          </a:xfrm>
          <a:prstGeom prst="rect">
            <a:avLst/>
          </a:prstGeom>
        </p:spPr>
        <p:txBody>
          <a:bodyPr wrap="square">
            <a:spAutoFit/>
          </a:bodyPr>
          <a:lstStyle/>
          <a:p>
            <a:r>
              <a:rPr lang="tr-TR" sz="2400" dirty="0" smtClean="0">
                <a:solidFill>
                  <a:schemeClr val="tx2">
                    <a:lumMod val="60000"/>
                    <a:lumOff val="40000"/>
                  </a:schemeClr>
                </a:solidFill>
                <a:latin typeface="Arial Black" pitchFamily="34" charset="0"/>
              </a:rPr>
              <a:t>-Kıyametin mutlaka kopacağını Kuran,</a:t>
            </a:r>
            <a:r>
              <a:rPr lang="ar-SA" sz="3200" dirty="0" smtClean="0">
                <a:solidFill>
                  <a:srgbClr val="FFFF00"/>
                </a:solidFill>
                <a:latin typeface="Arial Black" pitchFamily="34" charset="0"/>
              </a:rPr>
              <a:t>ان الساعة آتية</a:t>
            </a:r>
            <a:r>
              <a:rPr lang="tr-TR" sz="3200" dirty="0" smtClean="0">
                <a:solidFill>
                  <a:srgbClr val="FFFF00"/>
                </a:solidFill>
                <a:latin typeface="Arial Black" pitchFamily="34" charset="0"/>
              </a:rPr>
              <a:t> </a:t>
            </a:r>
            <a:r>
              <a:rPr lang="tr-TR" sz="2400" dirty="0" smtClean="0">
                <a:solidFill>
                  <a:schemeClr val="tx2">
                    <a:lumMod val="60000"/>
                    <a:lumOff val="40000"/>
                  </a:schemeClr>
                </a:solidFill>
                <a:latin typeface="Arial Black" pitchFamily="34" charset="0"/>
              </a:rPr>
              <a:t>“Kıyamet mutlaka gelecektir.” </a:t>
            </a:r>
            <a:r>
              <a:rPr lang="tr-TR" sz="2000" b="1" dirty="0" smtClean="0">
                <a:solidFill>
                  <a:srgbClr val="FFFF00"/>
                </a:solidFill>
              </a:rPr>
              <a:t>(</a:t>
            </a:r>
            <a:r>
              <a:rPr lang="tr-TR" sz="2000" b="1" dirty="0" err="1" smtClean="0">
                <a:solidFill>
                  <a:srgbClr val="FFFF00"/>
                </a:solidFill>
              </a:rPr>
              <a:t>Tâ</a:t>
            </a:r>
            <a:r>
              <a:rPr lang="tr-TR" sz="2000" b="1" dirty="0" smtClean="0">
                <a:solidFill>
                  <a:srgbClr val="FFFF00"/>
                </a:solidFill>
              </a:rPr>
              <a:t>-</a:t>
            </a:r>
            <a:r>
              <a:rPr lang="tr-TR" sz="2000" b="1" dirty="0" err="1" smtClean="0">
                <a:solidFill>
                  <a:srgbClr val="FFFF00"/>
                </a:solidFill>
              </a:rPr>
              <a:t>Hâ</a:t>
            </a:r>
            <a:r>
              <a:rPr lang="tr-TR" sz="2000" b="1" dirty="0" smtClean="0">
                <a:solidFill>
                  <a:srgbClr val="FFFF00"/>
                </a:solidFill>
              </a:rPr>
              <a:t>, 20/15) </a:t>
            </a:r>
            <a:r>
              <a:rPr lang="tr-TR" sz="2400" dirty="0" smtClean="0">
                <a:solidFill>
                  <a:schemeClr val="tx2">
                    <a:lumMod val="60000"/>
                    <a:lumOff val="40000"/>
                  </a:schemeClr>
                </a:solidFill>
                <a:latin typeface="Arial Black" pitchFamily="34" charset="0"/>
              </a:rPr>
              <a:t>diye haber vermektedir. </a:t>
            </a:r>
          </a:p>
          <a:p>
            <a:endParaRPr lang="tr-TR" sz="2400" dirty="0" smtClean="0">
              <a:solidFill>
                <a:srgbClr val="FFC000"/>
              </a:solidFill>
              <a:latin typeface="Arial Black" pitchFamily="34" charset="0"/>
            </a:endParaRPr>
          </a:p>
          <a:p>
            <a:r>
              <a:rPr lang="tr-TR" sz="2400" dirty="0" smtClean="0">
                <a:solidFill>
                  <a:srgbClr val="FFC000"/>
                </a:solidFill>
                <a:latin typeface="Arial Black" pitchFamily="34" charset="0"/>
              </a:rPr>
              <a:t>-Kainattaki akıllara durgunluk veren düzen ve sistem o gün son bulacak, bambaşka ve dehşetli bir hal yaşanacaktır.</a:t>
            </a:r>
          </a:p>
          <a:p>
            <a:r>
              <a:rPr lang="ar-SA" sz="2800" dirty="0" smtClean="0">
                <a:solidFill>
                  <a:srgbClr val="FFFF00"/>
                </a:solidFill>
              </a:rPr>
              <a:t>يوم نطوى السماء كطى السجل للكتب كما بدأنا اول خلق نعيده </a:t>
            </a:r>
            <a:r>
              <a:rPr lang="ar-SA" sz="2800" dirty="0" smtClean="0">
                <a:solidFill>
                  <a:srgbClr val="C00000"/>
                </a:solidFill>
              </a:rPr>
              <a:t>وعدا علين </a:t>
            </a:r>
            <a:r>
              <a:rPr lang="ar-SA" sz="2800" dirty="0" smtClean="0">
                <a:solidFill>
                  <a:srgbClr val="FFFF00"/>
                </a:solidFill>
              </a:rPr>
              <a:t>انا كنا فاعلين</a:t>
            </a:r>
            <a:r>
              <a:rPr lang="ar-SA" sz="2800" i="1" dirty="0" smtClean="0">
                <a:solidFill>
                  <a:srgbClr val="FFFF00"/>
                </a:solidFill>
              </a:rPr>
              <a:t> </a:t>
            </a:r>
            <a:endParaRPr lang="tr-TR" sz="2000" b="1" dirty="0" smtClean="0">
              <a:solidFill>
                <a:schemeClr val="bg1">
                  <a:lumMod val="95000"/>
                </a:schemeClr>
              </a:solidFill>
              <a:latin typeface="Arial Black" pitchFamily="34" charset="0"/>
            </a:endParaRPr>
          </a:p>
          <a:p>
            <a:r>
              <a:rPr lang="tr-TR" sz="2000" b="1" dirty="0" smtClean="0">
                <a:solidFill>
                  <a:schemeClr val="bg1">
                    <a:lumMod val="95000"/>
                  </a:schemeClr>
                </a:solidFill>
                <a:latin typeface="Arial Black" pitchFamily="34" charset="0"/>
              </a:rPr>
              <a:t>-“</a:t>
            </a:r>
            <a:r>
              <a:rPr lang="tr-TR" sz="2000" dirty="0" smtClean="0">
                <a:solidFill>
                  <a:schemeClr val="bg1">
                    <a:lumMod val="95000"/>
                  </a:schemeClr>
                </a:solidFill>
                <a:latin typeface="Arial Black" pitchFamily="34" charset="0"/>
              </a:rPr>
              <a:t>Yazılı kağıt tomarlarının dürülmesi gibi göğü düreceğimiz günü düşün.Başlangıçta ilk yaratmayı nasıl yaptıysak,             </a:t>
            </a:r>
            <a:r>
              <a:rPr lang="tr-TR" sz="2000" dirty="0" smtClean="0">
                <a:solidFill>
                  <a:srgbClr val="C00000"/>
                </a:solidFill>
                <a:latin typeface="Arial Black" pitchFamily="34" charset="0"/>
              </a:rPr>
              <a:t>-üzerimize bir </a:t>
            </a:r>
            <a:r>
              <a:rPr lang="tr-TR" sz="2000" dirty="0" err="1" smtClean="0">
                <a:solidFill>
                  <a:srgbClr val="C00000"/>
                </a:solidFill>
                <a:latin typeface="Arial Black" pitchFamily="34" charset="0"/>
              </a:rPr>
              <a:t>vaad</a:t>
            </a:r>
            <a:r>
              <a:rPr lang="tr-TR" sz="2000" dirty="0" smtClean="0">
                <a:solidFill>
                  <a:srgbClr val="C00000"/>
                </a:solidFill>
                <a:latin typeface="Arial Black" pitchFamily="34" charset="0"/>
              </a:rPr>
              <a:t> olarak-</a:t>
            </a:r>
            <a:r>
              <a:rPr lang="tr-TR" sz="2000" dirty="0" smtClean="0">
                <a:solidFill>
                  <a:schemeClr val="bg1">
                    <a:lumMod val="95000"/>
                  </a:schemeClr>
                </a:solidFill>
                <a:latin typeface="Arial Black" pitchFamily="34" charset="0"/>
              </a:rPr>
              <a:t> onu yine yapacağız.”</a:t>
            </a:r>
            <a:r>
              <a:rPr lang="tr-TR" sz="2000" b="1" dirty="0" smtClean="0">
                <a:solidFill>
                  <a:schemeClr val="bg1">
                    <a:lumMod val="95000"/>
                  </a:schemeClr>
                </a:solidFill>
                <a:latin typeface="Arial Black" pitchFamily="34" charset="0"/>
              </a:rPr>
              <a:t> </a:t>
            </a:r>
            <a:r>
              <a:rPr lang="tr-TR" sz="2000" b="1" dirty="0" smtClean="0">
                <a:solidFill>
                  <a:srgbClr val="FFFF00"/>
                </a:solidFill>
              </a:rPr>
              <a:t>(Enbiya, 21/104)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548</TotalTime>
  <Words>3545</Words>
  <Application>Microsoft Office PowerPoint</Application>
  <PresentationFormat>Ekran Gösterisi (4:3)</PresentationFormat>
  <Paragraphs>408</Paragraphs>
  <Slides>52</Slides>
  <Notes>0</Notes>
  <HiddenSlides>0</HiddenSlides>
  <MMClips>0</MMClips>
  <ScaleCrop>false</ScaleCrop>
  <HeadingPairs>
    <vt:vector size="4" baseType="variant">
      <vt:variant>
        <vt:lpstr>Tema</vt:lpstr>
      </vt:variant>
      <vt:variant>
        <vt:i4>1</vt:i4>
      </vt:variant>
      <vt:variant>
        <vt:lpstr>Slayt Başlıkları</vt:lpstr>
      </vt:variant>
      <vt:variant>
        <vt:i4>52</vt:i4>
      </vt:variant>
    </vt:vector>
  </HeadingPairs>
  <TitlesOfParts>
    <vt:vector size="53" baseType="lpstr">
      <vt:lpstr>Hisse Senedi</vt:lpstr>
      <vt:lpstr>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Slayt 41</vt:lpstr>
      <vt:lpstr>Slayt 42</vt:lpstr>
      <vt:lpstr>               </vt:lpstr>
      <vt:lpstr>Slayt 44</vt:lpstr>
      <vt:lpstr>Slayt 45</vt:lpstr>
      <vt:lpstr>Slayt 46</vt:lpstr>
      <vt:lpstr>Slayt 47</vt:lpstr>
      <vt:lpstr>Slayt 48</vt:lpstr>
      <vt:lpstr>Slayt 49</vt:lpstr>
      <vt:lpstr>Slayt 50</vt:lpstr>
      <vt:lpstr>Slayt 51</vt:lpstr>
      <vt:lpstr>Slayt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AHİRETE İMAN VE İNSAN HAYATINA ETKİSİ</dc:title>
  <dc:creator>toshıba</dc:creator>
  <cp:lastModifiedBy>Microsoft-PC</cp:lastModifiedBy>
  <cp:revision>59</cp:revision>
  <dcterms:created xsi:type="dcterms:W3CDTF">2012-07-05T15:55:48Z</dcterms:created>
  <dcterms:modified xsi:type="dcterms:W3CDTF">2012-12-20T21:29:26Z</dcterms:modified>
</cp:coreProperties>
</file>